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handoutMasterIdLst>
    <p:handoutMasterId r:id="rId28"/>
  </p:handoutMasterIdLst>
  <p:sldIdLst>
    <p:sldId id="256" r:id="rId2"/>
    <p:sldId id="257" r:id="rId3"/>
    <p:sldId id="259" r:id="rId4"/>
    <p:sldId id="272"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58" r:id="rId26"/>
  </p:sldIdLst>
  <p:sldSz cx="9144000" cy="5143500" type="screen16x9"/>
  <p:notesSz cx="6858000" cy="9144000"/>
  <p:defaultTextStyle>
    <a:defPPr>
      <a:defRPr lang="sv-SE"/>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890"/>
    <a:srgbClr val="009CA6"/>
    <a:srgbClr val="0099C6"/>
    <a:srgbClr val="2D89B1"/>
    <a:srgbClr val="009BA8"/>
    <a:srgbClr val="17C7D2"/>
    <a:srgbClr val="0CC7D3"/>
    <a:srgbClr val="08CFB5"/>
    <a:srgbClr val="16C7D2"/>
    <a:srgbClr val="FDEF5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just forma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6"/>
    <p:restoredTop sz="94662"/>
  </p:normalViewPr>
  <p:slideViewPr>
    <p:cSldViewPr snapToGrid="0" snapToObjects="1">
      <p:cViewPr varScale="1">
        <p:scale>
          <a:sx n="94" d="100"/>
          <a:sy n="94" d="100"/>
        </p:scale>
        <p:origin x="-1136" y="-10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490402-8E07-BB4F-A189-6AD7200B2129}" type="datetime1">
              <a:rPr lang="en-US" smtClean="0"/>
              <a:pPr/>
              <a:t>2016-07-11</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891D49-AD30-AD49-8FCC-B045B8D02F0F}" type="slidenum">
              <a:rPr lang="sv-SE" smtClean="0"/>
              <a:pPr/>
              <a:t>‹Nr.›</a:t>
            </a:fld>
            <a:endParaRPr lang="sv-SE"/>
          </a:p>
        </p:txBody>
      </p:sp>
    </p:spTree>
    <p:extLst>
      <p:ext uri="{BB962C8B-B14F-4D97-AF65-F5344CB8AC3E}">
        <p14:creationId xmlns:p14="http://schemas.microsoft.com/office/powerpoint/2010/main" val="15529339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A8E3D5-343E-3741-80FE-788E6CEB802F}" type="datetime1">
              <a:rPr lang="en-US" smtClean="0"/>
              <a:pPr/>
              <a:t>2016-07-11</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FC25B8-6A37-0E42-AD12-4E95E5CB5205}" type="slidenum">
              <a:rPr lang="sv-SE" smtClean="0"/>
              <a:pPr/>
              <a:t>‹Nr.›</a:t>
            </a:fld>
            <a:endParaRPr lang="sv-SE"/>
          </a:p>
        </p:txBody>
      </p:sp>
    </p:spTree>
    <p:extLst>
      <p:ext uri="{BB962C8B-B14F-4D97-AF65-F5344CB8AC3E}">
        <p14:creationId xmlns:p14="http://schemas.microsoft.com/office/powerpoint/2010/main" val="2724151937"/>
      </p:ext>
    </p:extLst>
  </p:cSld>
  <p:clrMap bg1="lt1" tx1="dk1" bg2="lt2" tx2="dk2" accent1="accent1" accent2="accent2" accent3="accent3" accent4="accent4" accent5="accent5" accent6="accent6" hlink="hlink" folHlink="folHlink"/>
  <p:hf hdr="0" ftr="0" dt="0"/>
  <p:notesStyle>
    <a:lvl1pPr marL="0" algn="l" defTabSz="342900" rtl="0" eaLnBrk="1" latinLnBrk="0" hangingPunct="1">
      <a:defRPr sz="900" kern="1200">
        <a:solidFill>
          <a:schemeClr val="tx1"/>
        </a:solidFill>
        <a:latin typeface="+mn-lt"/>
        <a:ea typeface="+mn-ea"/>
        <a:cs typeface="+mn-cs"/>
      </a:defRPr>
    </a:lvl1pPr>
    <a:lvl2pPr marL="342900" algn="l" defTabSz="342900" rtl="0" eaLnBrk="1" latinLnBrk="0" hangingPunct="1">
      <a:defRPr sz="900" kern="1200">
        <a:solidFill>
          <a:schemeClr val="tx1"/>
        </a:solidFill>
        <a:latin typeface="+mn-lt"/>
        <a:ea typeface="+mn-ea"/>
        <a:cs typeface="+mn-cs"/>
      </a:defRPr>
    </a:lvl2pPr>
    <a:lvl3pPr marL="685800" algn="l" defTabSz="342900" rtl="0" eaLnBrk="1" latinLnBrk="0" hangingPunct="1">
      <a:defRPr sz="900" kern="1200">
        <a:solidFill>
          <a:schemeClr val="tx1"/>
        </a:solidFill>
        <a:latin typeface="+mn-lt"/>
        <a:ea typeface="+mn-ea"/>
        <a:cs typeface="+mn-cs"/>
      </a:defRPr>
    </a:lvl3pPr>
    <a:lvl4pPr marL="1028700" algn="l" defTabSz="342900" rtl="0" eaLnBrk="1" latinLnBrk="0" hangingPunct="1">
      <a:defRPr sz="900" kern="1200">
        <a:solidFill>
          <a:schemeClr val="tx1"/>
        </a:solidFill>
        <a:latin typeface="+mn-lt"/>
        <a:ea typeface="+mn-ea"/>
        <a:cs typeface="+mn-cs"/>
      </a:defRPr>
    </a:lvl4pPr>
    <a:lvl5pPr marL="1371600" algn="l" defTabSz="342900" rtl="0" eaLnBrk="1" latinLnBrk="0" hangingPunct="1">
      <a:defRPr sz="900" kern="1200">
        <a:solidFill>
          <a:schemeClr val="tx1"/>
        </a:solidFill>
        <a:latin typeface="+mn-lt"/>
        <a:ea typeface="+mn-ea"/>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381000" y="685800"/>
            <a:ext cx="6096000" cy="3429000"/>
          </a:xfrm>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A1FC25B8-6A37-0E42-AD12-4E95E5CB5205}" type="slidenum">
              <a:rPr lang="sv-SE" smtClean="0"/>
              <a:pPr/>
              <a:t>2</a:t>
            </a:fld>
            <a:endParaRPr lang="sv-SE"/>
          </a:p>
        </p:txBody>
      </p:sp>
    </p:spTree>
    <p:extLst>
      <p:ext uri="{BB962C8B-B14F-4D97-AF65-F5344CB8AC3E}">
        <p14:creationId xmlns:p14="http://schemas.microsoft.com/office/powerpoint/2010/main" val="2007905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age Blue">
    <p:bg>
      <p:bgPr>
        <a:solidFill>
          <a:srgbClr val="00B9E7"/>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156300" y="1359675"/>
            <a:ext cx="7216175" cy="1102519"/>
          </a:xfrm>
          <a:prstGeom prst="rect">
            <a:avLst/>
          </a:prstGeom>
        </p:spPr>
        <p:txBody>
          <a:bodyPr lIns="68580" tIns="34290" rIns="68580" bIns="34290" anchor="b">
            <a:normAutofit/>
          </a:bodyPr>
          <a:lstStyle>
            <a:lvl1pPr algn="l">
              <a:defRPr sz="4500">
                <a:solidFill>
                  <a:srgbClr val="FFFFFF"/>
                </a:solidFill>
              </a:defRPr>
            </a:lvl1pPr>
          </a:lstStyle>
          <a:p>
            <a:r>
              <a:rPr lang="sv-SE" dirty="0" err="1" smtClean="0"/>
              <a:t>Title</a:t>
            </a:r>
            <a:r>
              <a:rPr lang="sv-SE" dirty="0" smtClean="0"/>
              <a:t> </a:t>
            </a:r>
            <a:r>
              <a:rPr lang="sv-SE" dirty="0" err="1" smtClean="0"/>
              <a:t>of</a:t>
            </a:r>
            <a:r>
              <a:rPr lang="sv-SE" dirty="0" smtClean="0"/>
              <a:t> presentation</a:t>
            </a:r>
            <a:endParaRPr lang="sv-SE" dirty="0"/>
          </a:p>
        </p:txBody>
      </p:sp>
      <p:sp>
        <p:nvSpPr>
          <p:cNvPr id="3" name="Underrubrik 2"/>
          <p:cNvSpPr>
            <a:spLocks noGrp="1"/>
          </p:cNvSpPr>
          <p:nvPr>
            <p:ph type="subTitle" idx="1" hasCustomPrompt="1"/>
          </p:nvPr>
        </p:nvSpPr>
        <p:spPr>
          <a:xfrm>
            <a:off x="1156300" y="2620472"/>
            <a:ext cx="7216175" cy="881472"/>
          </a:xfrm>
          <a:prstGeom prst="rect">
            <a:avLst/>
          </a:prstGeom>
        </p:spPr>
        <p:txBody>
          <a:bodyPr lIns="68580" tIns="34290" rIns="68580" bIns="34290">
            <a:normAutofit/>
          </a:bodyPr>
          <a:lstStyle>
            <a:lvl1pPr marL="0" indent="0" algn="l">
              <a:buNone/>
              <a:defRPr sz="210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Lecturer</a:t>
            </a:r>
            <a:endParaRPr lang="sv-SE" dirty="0"/>
          </a:p>
        </p:txBody>
      </p:sp>
      <p:pic>
        <p:nvPicPr>
          <p:cNvPr id="4" name="Bildobjekt 3"/>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4290602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mpty page turqoise">
    <p:bg>
      <p:bgPr>
        <a:solidFill>
          <a:srgbClr val="17C7D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312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age turqoise (dark)">
    <p:bg>
      <p:bgPr>
        <a:solidFill>
          <a:srgbClr val="009CA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7467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mpty page green">
    <p:bg>
      <p:bgPr>
        <a:solidFill>
          <a:srgbClr val="00CFB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3120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mpty page green (dark)">
    <p:bg>
      <p:bgPr>
        <a:solidFill>
          <a:srgbClr val="3BA89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864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New Section Blue">
    <p:bg>
      <p:bgPr>
        <a:solidFill>
          <a:srgbClr val="00B9E7"/>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124211" y="1359675"/>
            <a:ext cx="7325111" cy="1102519"/>
          </a:xfrm>
          <a:prstGeom prst="rect">
            <a:avLst/>
          </a:prstGeom>
        </p:spPr>
        <p:txBody>
          <a:bodyPr lIns="68580" tIns="34290" rIns="68580" bIns="34290" anchor="b">
            <a:normAutofit/>
          </a:bodyPr>
          <a:lstStyle>
            <a:lvl1pPr algn="l">
              <a:defRPr sz="2700" b="1" baseline="0">
                <a:solidFill>
                  <a:srgbClr val="FFFFFF"/>
                </a:solidFill>
              </a:defRPr>
            </a:lvl1pPr>
          </a:lstStyle>
          <a:p>
            <a:r>
              <a:rPr lang="sv-SE" dirty="0" err="1" smtClean="0"/>
              <a:t>Next</a:t>
            </a:r>
            <a:r>
              <a:rPr lang="sv-SE" dirty="0" smtClean="0"/>
              <a:t> </a:t>
            </a:r>
            <a:r>
              <a:rPr lang="sv-SE" dirty="0" err="1" smtClean="0"/>
              <a:t>Section</a:t>
            </a:r>
            <a:endParaRPr lang="sv-SE" dirty="0"/>
          </a:p>
        </p:txBody>
      </p:sp>
      <p:sp>
        <p:nvSpPr>
          <p:cNvPr id="3" name="Underrubrik 2"/>
          <p:cNvSpPr>
            <a:spLocks noGrp="1"/>
          </p:cNvSpPr>
          <p:nvPr>
            <p:ph type="subTitle" idx="1" hasCustomPrompt="1"/>
          </p:nvPr>
        </p:nvSpPr>
        <p:spPr>
          <a:xfrm>
            <a:off x="1124211" y="2620472"/>
            <a:ext cx="7325111" cy="881472"/>
          </a:xfrm>
          <a:prstGeom prst="rect">
            <a:avLst/>
          </a:prstGeom>
        </p:spPr>
        <p:txBody>
          <a:bodyPr lIns="68580" tIns="34290" rIns="68580" bIns="34290">
            <a:normAutofit/>
          </a:bodyPr>
          <a:lstStyle>
            <a:lvl1pPr marL="0" indent="0" algn="l">
              <a:buNone/>
              <a:defRPr sz="1800" baseline="0">
                <a:solidFill>
                  <a:srgbClr val="FFFFFF"/>
                </a:solidFill>
                <a:latin typeface="Georgia" charset="0"/>
                <a:ea typeface="Georgia" charset="0"/>
                <a:cs typeface="Georgia"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Contents</a:t>
            </a:r>
            <a:r>
              <a:rPr lang="sv-SE" dirty="0" smtClean="0"/>
              <a:t>, </a:t>
            </a:r>
            <a:r>
              <a:rPr lang="sv-SE" dirty="0" err="1" smtClean="0"/>
              <a:t>subheads</a:t>
            </a:r>
            <a:r>
              <a:rPr lang="sv-SE" dirty="0" smtClean="0"/>
              <a:t> </a:t>
            </a:r>
            <a:r>
              <a:rPr lang="sv-SE" dirty="0" err="1" smtClean="0"/>
              <a:t>etc</a:t>
            </a:r>
            <a:endParaRPr lang="sv-SE" dirty="0"/>
          </a:p>
        </p:txBody>
      </p:sp>
      <p:cxnSp>
        <p:nvCxnSpPr>
          <p:cNvPr id="6" name="Rak 5"/>
          <p:cNvCxnSpPr/>
          <p:nvPr userDrawn="1"/>
        </p:nvCxnSpPr>
        <p:spPr>
          <a:xfrm>
            <a:off x="678460" y="4590458"/>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4" name="Bildobjekt 3"/>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967"/>
          <a:stretch/>
        </p:blipFill>
        <p:spPr>
          <a:xfrm>
            <a:off x="685800" y="4692601"/>
            <a:ext cx="1055700" cy="290495"/>
          </a:xfrm>
          <a:prstGeom prst="rect">
            <a:avLst/>
          </a:prstGeom>
        </p:spPr>
      </p:pic>
    </p:spTree>
    <p:extLst>
      <p:ext uri="{BB962C8B-B14F-4D97-AF65-F5344CB8AC3E}">
        <p14:creationId xmlns:p14="http://schemas.microsoft.com/office/powerpoint/2010/main" val="352406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ew Section Blue (dark)">
    <p:bg>
      <p:bgPr>
        <a:solidFill>
          <a:srgbClr val="0099C6"/>
        </a:solidFill>
        <a:effectLst/>
      </p:bgPr>
    </p:bg>
    <p:spTree>
      <p:nvGrpSpPr>
        <p:cNvPr id="1" name=""/>
        <p:cNvGrpSpPr/>
        <p:nvPr/>
      </p:nvGrpSpPr>
      <p:grpSpPr>
        <a:xfrm>
          <a:off x="0" y="0"/>
          <a:ext cx="0" cy="0"/>
          <a:chOff x="0" y="0"/>
          <a:chExt cx="0" cy="0"/>
        </a:xfrm>
      </p:grpSpPr>
      <p:sp>
        <p:nvSpPr>
          <p:cNvPr id="6" name="Rubrik 1"/>
          <p:cNvSpPr>
            <a:spLocks noGrp="1"/>
          </p:cNvSpPr>
          <p:nvPr>
            <p:ph type="ctrTitle" hasCustomPrompt="1"/>
          </p:nvPr>
        </p:nvSpPr>
        <p:spPr>
          <a:xfrm>
            <a:off x="1124211" y="1359675"/>
            <a:ext cx="7325111" cy="1102519"/>
          </a:xfrm>
          <a:prstGeom prst="rect">
            <a:avLst/>
          </a:prstGeom>
        </p:spPr>
        <p:txBody>
          <a:bodyPr lIns="68580" tIns="34290" rIns="68580" bIns="34290" anchor="b">
            <a:normAutofit/>
          </a:bodyPr>
          <a:lstStyle>
            <a:lvl1pPr algn="l">
              <a:defRPr sz="2700" b="1" baseline="0">
                <a:solidFill>
                  <a:srgbClr val="FFFFFF"/>
                </a:solidFill>
              </a:defRPr>
            </a:lvl1pPr>
          </a:lstStyle>
          <a:p>
            <a:r>
              <a:rPr lang="sv-SE" dirty="0" err="1" smtClean="0"/>
              <a:t>Next</a:t>
            </a:r>
            <a:r>
              <a:rPr lang="sv-SE" dirty="0" smtClean="0"/>
              <a:t> </a:t>
            </a:r>
            <a:r>
              <a:rPr lang="sv-SE" dirty="0" err="1" smtClean="0"/>
              <a:t>Section</a:t>
            </a:r>
            <a:endParaRPr lang="sv-SE" dirty="0"/>
          </a:p>
        </p:txBody>
      </p:sp>
      <p:sp>
        <p:nvSpPr>
          <p:cNvPr id="7" name="Underrubrik 2"/>
          <p:cNvSpPr>
            <a:spLocks noGrp="1"/>
          </p:cNvSpPr>
          <p:nvPr>
            <p:ph type="subTitle" idx="1" hasCustomPrompt="1"/>
          </p:nvPr>
        </p:nvSpPr>
        <p:spPr>
          <a:xfrm>
            <a:off x="1124211" y="2620472"/>
            <a:ext cx="7325111" cy="881472"/>
          </a:xfrm>
          <a:prstGeom prst="rect">
            <a:avLst/>
          </a:prstGeom>
        </p:spPr>
        <p:txBody>
          <a:bodyPr lIns="68580" tIns="34290" rIns="68580" bIns="34290">
            <a:normAutofit/>
          </a:bodyPr>
          <a:lstStyle>
            <a:lvl1pPr marL="0" indent="0" algn="l">
              <a:buNone/>
              <a:defRPr sz="1800" baseline="0">
                <a:solidFill>
                  <a:srgbClr val="FFFFFF"/>
                </a:solidFill>
                <a:latin typeface="Georgia" charset="0"/>
                <a:ea typeface="Georgia" charset="0"/>
                <a:cs typeface="Georgia"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Contents</a:t>
            </a:r>
            <a:r>
              <a:rPr lang="sv-SE" dirty="0" smtClean="0"/>
              <a:t>, </a:t>
            </a:r>
            <a:r>
              <a:rPr lang="sv-SE" dirty="0" err="1" smtClean="0"/>
              <a:t>subheads</a:t>
            </a:r>
            <a:r>
              <a:rPr lang="sv-SE" dirty="0" smtClean="0"/>
              <a:t> </a:t>
            </a:r>
            <a:r>
              <a:rPr lang="sv-SE" dirty="0" err="1" smtClean="0"/>
              <a:t>etc</a:t>
            </a:r>
            <a:endParaRPr lang="sv-SE" dirty="0"/>
          </a:p>
        </p:txBody>
      </p:sp>
      <p:cxnSp>
        <p:nvCxnSpPr>
          <p:cNvPr id="8" name="Rak 7"/>
          <p:cNvCxnSpPr/>
          <p:nvPr userDrawn="1"/>
        </p:nvCxnSpPr>
        <p:spPr>
          <a:xfrm>
            <a:off x="678460" y="4590458"/>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9"/>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967"/>
          <a:stretch/>
        </p:blipFill>
        <p:spPr>
          <a:xfrm>
            <a:off x="685800" y="4692601"/>
            <a:ext cx="1055700" cy="290495"/>
          </a:xfrm>
          <a:prstGeom prst="rect">
            <a:avLst/>
          </a:prstGeom>
        </p:spPr>
      </p:pic>
    </p:spTree>
    <p:extLst>
      <p:ext uri="{BB962C8B-B14F-4D97-AF65-F5344CB8AC3E}">
        <p14:creationId xmlns:p14="http://schemas.microsoft.com/office/powerpoint/2010/main" val="1501252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ew Section Turqoise">
    <p:bg>
      <p:bgPr>
        <a:solidFill>
          <a:srgbClr val="16C7D2"/>
        </a:solidFill>
        <a:effectLst/>
      </p:bgPr>
    </p:bg>
    <p:spTree>
      <p:nvGrpSpPr>
        <p:cNvPr id="1" name=""/>
        <p:cNvGrpSpPr/>
        <p:nvPr/>
      </p:nvGrpSpPr>
      <p:grpSpPr>
        <a:xfrm>
          <a:off x="0" y="0"/>
          <a:ext cx="0" cy="0"/>
          <a:chOff x="0" y="0"/>
          <a:chExt cx="0" cy="0"/>
        </a:xfrm>
      </p:grpSpPr>
      <p:sp>
        <p:nvSpPr>
          <p:cNvPr id="6" name="Rubrik 1"/>
          <p:cNvSpPr>
            <a:spLocks noGrp="1"/>
          </p:cNvSpPr>
          <p:nvPr>
            <p:ph type="ctrTitle" hasCustomPrompt="1"/>
          </p:nvPr>
        </p:nvSpPr>
        <p:spPr>
          <a:xfrm>
            <a:off x="1124211" y="1359675"/>
            <a:ext cx="7325111" cy="1102519"/>
          </a:xfrm>
          <a:prstGeom prst="rect">
            <a:avLst/>
          </a:prstGeom>
        </p:spPr>
        <p:txBody>
          <a:bodyPr lIns="68580" tIns="34290" rIns="68580" bIns="34290" anchor="b">
            <a:normAutofit/>
          </a:bodyPr>
          <a:lstStyle>
            <a:lvl1pPr algn="l">
              <a:defRPr sz="2700" b="1" baseline="0">
                <a:solidFill>
                  <a:srgbClr val="FFFFFF"/>
                </a:solidFill>
              </a:defRPr>
            </a:lvl1pPr>
          </a:lstStyle>
          <a:p>
            <a:r>
              <a:rPr lang="sv-SE" dirty="0" err="1" smtClean="0"/>
              <a:t>Next</a:t>
            </a:r>
            <a:r>
              <a:rPr lang="sv-SE" dirty="0" smtClean="0"/>
              <a:t> </a:t>
            </a:r>
            <a:r>
              <a:rPr lang="sv-SE" dirty="0" err="1" smtClean="0"/>
              <a:t>Section</a:t>
            </a:r>
            <a:endParaRPr lang="sv-SE" dirty="0"/>
          </a:p>
        </p:txBody>
      </p:sp>
      <p:sp>
        <p:nvSpPr>
          <p:cNvPr id="10" name="Underrubrik 2"/>
          <p:cNvSpPr>
            <a:spLocks noGrp="1"/>
          </p:cNvSpPr>
          <p:nvPr>
            <p:ph type="subTitle" idx="1" hasCustomPrompt="1"/>
          </p:nvPr>
        </p:nvSpPr>
        <p:spPr>
          <a:xfrm>
            <a:off x="1124211" y="2620472"/>
            <a:ext cx="7325111" cy="881472"/>
          </a:xfrm>
          <a:prstGeom prst="rect">
            <a:avLst/>
          </a:prstGeom>
        </p:spPr>
        <p:txBody>
          <a:bodyPr lIns="68580" tIns="34290" rIns="68580" bIns="34290">
            <a:normAutofit/>
          </a:bodyPr>
          <a:lstStyle>
            <a:lvl1pPr marL="0" indent="0" algn="l">
              <a:buNone/>
              <a:defRPr sz="1800" baseline="0">
                <a:solidFill>
                  <a:srgbClr val="FFFFFF"/>
                </a:solidFill>
                <a:latin typeface="Georgia" charset="0"/>
                <a:ea typeface="Georgia" charset="0"/>
                <a:cs typeface="Georgia"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Contents</a:t>
            </a:r>
            <a:r>
              <a:rPr lang="sv-SE" dirty="0" smtClean="0"/>
              <a:t>, </a:t>
            </a:r>
            <a:r>
              <a:rPr lang="sv-SE" dirty="0" err="1" smtClean="0"/>
              <a:t>subheads</a:t>
            </a:r>
            <a:r>
              <a:rPr lang="sv-SE" dirty="0" smtClean="0"/>
              <a:t> </a:t>
            </a:r>
            <a:r>
              <a:rPr lang="sv-SE" dirty="0" err="1" smtClean="0"/>
              <a:t>etc</a:t>
            </a:r>
            <a:endParaRPr lang="sv-SE" dirty="0"/>
          </a:p>
        </p:txBody>
      </p:sp>
      <p:cxnSp>
        <p:nvCxnSpPr>
          <p:cNvPr id="12" name="Rak 11"/>
          <p:cNvCxnSpPr/>
          <p:nvPr userDrawn="1"/>
        </p:nvCxnSpPr>
        <p:spPr>
          <a:xfrm>
            <a:off x="678460" y="4590458"/>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7" name="Bildobjekt 6"/>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967"/>
          <a:stretch/>
        </p:blipFill>
        <p:spPr>
          <a:xfrm>
            <a:off x="685800" y="4692601"/>
            <a:ext cx="1055700" cy="290495"/>
          </a:xfrm>
          <a:prstGeom prst="rect">
            <a:avLst/>
          </a:prstGeom>
        </p:spPr>
      </p:pic>
    </p:spTree>
    <p:extLst>
      <p:ext uri="{BB962C8B-B14F-4D97-AF65-F5344CB8AC3E}">
        <p14:creationId xmlns:p14="http://schemas.microsoft.com/office/powerpoint/2010/main" val="1295166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ew Section Turqoise (dark)">
    <p:bg>
      <p:bgPr>
        <a:solidFill>
          <a:srgbClr val="009CA6"/>
        </a:solidFill>
        <a:effectLst/>
      </p:bgPr>
    </p:bg>
    <p:spTree>
      <p:nvGrpSpPr>
        <p:cNvPr id="1" name=""/>
        <p:cNvGrpSpPr/>
        <p:nvPr/>
      </p:nvGrpSpPr>
      <p:grpSpPr>
        <a:xfrm>
          <a:off x="0" y="0"/>
          <a:ext cx="0" cy="0"/>
          <a:chOff x="0" y="0"/>
          <a:chExt cx="0" cy="0"/>
        </a:xfrm>
      </p:grpSpPr>
      <p:sp>
        <p:nvSpPr>
          <p:cNvPr id="6" name="Rubrik 1"/>
          <p:cNvSpPr>
            <a:spLocks noGrp="1"/>
          </p:cNvSpPr>
          <p:nvPr>
            <p:ph type="ctrTitle" hasCustomPrompt="1"/>
          </p:nvPr>
        </p:nvSpPr>
        <p:spPr>
          <a:xfrm>
            <a:off x="1124211" y="1359675"/>
            <a:ext cx="7325111" cy="1102519"/>
          </a:xfrm>
          <a:prstGeom prst="rect">
            <a:avLst/>
          </a:prstGeom>
        </p:spPr>
        <p:txBody>
          <a:bodyPr lIns="68580" tIns="34290" rIns="68580" bIns="34290" anchor="b">
            <a:normAutofit/>
          </a:bodyPr>
          <a:lstStyle>
            <a:lvl1pPr algn="l">
              <a:defRPr sz="2700" b="1" baseline="0">
                <a:solidFill>
                  <a:srgbClr val="FFFFFF"/>
                </a:solidFill>
              </a:defRPr>
            </a:lvl1pPr>
          </a:lstStyle>
          <a:p>
            <a:r>
              <a:rPr lang="sv-SE" dirty="0" err="1" smtClean="0"/>
              <a:t>Next</a:t>
            </a:r>
            <a:r>
              <a:rPr lang="sv-SE" dirty="0" smtClean="0"/>
              <a:t> </a:t>
            </a:r>
            <a:r>
              <a:rPr lang="sv-SE" dirty="0" err="1" smtClean="0"/>
              <a:t>Section</a:t>
            </a:r>
            <a:endParaRPr lang="sv-SE" dirty="0"/>
          </a:p>
        </p:txBody>
      </p:sp>
      <p:sp>
        <p:nvSpPr>
          <p:cNvPr id="7" name="Underrubrik 2"/>
          <p:cNvSpPr>
            <a:spLocks noGrp="1"/>
          </p:cNvSpPr>
          <p:nvPr>
            <p:ph type="subTitle" idx="1" hasCustomPrompt="1"/>
          </p:nvPr>
        </p:nvSpPr>
        <p:spPr>
          <a:xfrm>
            <a:off x="1124211" y="2620472"/>
            <a:ext cx="7325111" cy="881472"/>
          </a:xfrm>
          <a:prstGeom prst="rect">
            <a:avLst/>
          </a:prstGeom>
        </p:spPr>
        <p:txBody>
          <a:bodyPr lIns="68580" tIns="34290" rIns="68580" bIns="34290">
            <a:normAutofit/>
          </a:bodyPr>
          <a:lstStyle>
            <a:lvl1pPr marL="0" indent="0" algn="l">
              <a:buNone/>
              <a:defRPr sz="1800" baseline="0">
                <a:solidFill>
                  <a:srgbClr val="FFFFFF"/>
                </a:solidFill>
                <a:latin typeface="Georgia" charset="0"/>
                <a:ea typeface="Georgia" charset="0"/>
                <a:cs typeface="Georgia"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Contents</a:t>
            </a:r>
            <a:r>
              <a:rPr lang="sv-SE" dirty="0" smtClean="0"/>
              <a:t>, </a:t>
            </a:r>
            <a:r>
              <a:rPr lang="sv-SE" dirty="0" err="1" smtClean="0"/>
              <a:t>subheads</a:t>
            </a:r>
            <a:r>
              <a:rPr lang="sv-SE" dirty="0" smtClean="0"/>
              <a:t> </a:t>
            </a:r>
            <a:r>
              <a:rPr lang="sv-SE" dirty="0" err="1" smtClean="0"/>
              <a:t>etc</a:t>
            </a:r>
            <a:endParaRPr lang="sv-SE" dirty="0"/>
          </a:p>
        </p:txBody>
      </p:sp>
      <p:cxnSp>
        <p:nvCxnSpPr>
          <p:cNvPr id="8" name="Rak 7"/>
          <p:cNvCxnSpPr/>
          <p:nvPr userDrawn="1"/>
        </p:nvCxnSpPr>
        <p:spPr>
          <a:xfrm>
            <a:off x="678460" y="4590458"/>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9"/>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967"/>
          <a:stretch/>
        </p:blipFill>
        <p:spPr>
          <a:xfrm>
            <a:off x="685800" y="4692601"/>
            <a:ext cx="1055700" cy="290495"/>
          </a:xfrm>
          <a:prstGeom prst="rect">
            <a:avLst/>
          </a:prstGeom>
        </p:spPr>
      </p:pic>
    </p:spTree>
    <p:extLst>
      <p:ext uri="{BB962C8B-B14F-4D97-AF65-F5344CB8AC3E}">
        <p14:creationId xmlns:p14="http://schemas.microsoft.com/office/powerpoint/2010/main" val="1662739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ew Section Green">
    <p:bg>
      <p:bgPr>
        <a:solidFill>
          <a:srgbClr val="08CFB5"/>
        </a:solidFill>
        <a:effectLst/>
      </p:bgPr>
    </p:bg>
    <p:spTree>
      <p:nvGrpSpPr>
        <p:cNvPr id="1" name=""/>
        <p:cNvGrpSpPr/>
        <p:nvPr/>
      </p:nvGrpSpPr>
      <p:grpSpPr>
        <a:xfrm>
          <a:off x="0" y="0"/>
          <a:ext cx="0" cy="0"/>
          <a:chOff x="0" y="0"/>
          <a:chExt cx="0" cy="0"/>
        </a:xfrm>
      </p:grpSpPr>
      <p:sp>
        <p:nvSpPr>
          <p:cNvPr id="6" name="Rubrik 1"/>
          <p:cNvSpPr>
            <a:spLocks noGrp="1"/>
          </p:cNvSpPr>
          <p:nvPr>
            <p:ph type="ctrTitle" hasCustomPrompt="1"/>
          </p:nvPr>
        </p:nvSpPr>
        <p:spPr>
          <a:xfrm>
            <a:off x="1124211" y="1359675"/>
            <a:ext cx="7325111" cy="1102519"/>
          </a:xfrm>
          <a:prstGeom prst="rect">
            <a:avLst/>
          </a:prstGeom>
        </p:spPr>
        <p:txBody>
          <a:bodyPr lIns="68580" tIns="34290" rIns="68580" bIns="34290" anchor="b">
            <a:normAutofit/>
          </a:bodyPr>
          <a:lstStyle>
            <a:lvl1pPr algn="l">
              <a:defRPr sz="2700" b="1" baseline="0">
                <a:solidFill>
                  <a:srgbClr val="FFFFFF"/>
                </a:solidFill>
              </a:defRPr>
            </a:lvl1pPr>
          </a:lstStyle>
          <a:p>
            <a:r>
              <a:rPr lang="sv-SE" dirty="0" err="1" smtClean="0"/>
              <a:t>Next</a:t>
            </a:r>
            <a:r>
              <a:rPr lang="sv-SE" dirty="0" smtClean="0"/>
              <a:t> </a:t>
            </a:r>
            <a:r>
              <a:rPr lang="sv-SE" dirty="0" err="1" smtClean="0"/>
              <a:t>Section</a:t>
            </a:r>
            <a:endParaRPr lang="sv-SE" dirty="0"/>
          </a:p>
        </p:txBody>
      </p:sp>
      <p:sp>
        <p:nvSpPr>
          <p:cNvPr id="10" name="Underrubrik 2"/>
          <p:cNvSpPr>
            <a:spLocks noGrp="1"/>
          </p:cNvSpPr>
          <p:nvPr>
            <p:ph type="subTitle" idx="1" hasCustomPrompt="1"/>
          </p:nvPr>
        </p:nvSpPr>
        <p:spPr>
          <a:xfrm>
            <a:off x="1124211" y="2620472"/>
            <a:ext cx="7325111" cy="881472"/>
          </a:xfrm>
          <a:prstGeom prst="rect">
            <a:avLst/>
          </a:prstGeom>
        </p:spPr>
        <p:txBody>
          <a:bodyPr lIns="68580" tIns="34290" rIns="68580" bIns="34290">
            <a:normAutofit/>
          </a:bodyPr>
          <a:lstStyle>
            <a:lvl1pPr marL="0" indent="0" algn="l">
              <a:buNone/>
              <a:defRPr sz="1800" baseline="0">
                <a:solidFill>
                  <a:srgbClr val="FFFFFF"/>
                </a:solidFill>
                <a:latin typeface="Georgia" charset="0"/>
                <a:ea typeface="Georgia" charset="0"/>
                <a:cs typeface="Georgia"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Contents</a:t>
            </a:r>
            <a:r>
              <a:rPr lang="sv-SE" dirty="0" smtClean="0"/>
              <a:t>, </a:t>
            </a:r>
            <a:r>
              <a:rPr lang="sv-SE" dirty="0" err="1" smtClean="0"/>
              <a:t>subheads</a:t>
            </a:r>
            <a:r>
              <a:rPr lang="sv-SE" dirty="0" smtClean="0"/>
              <a:t> </a:t>
            </a:r>
            <a:r>
              <a:rPr lang="sv-SE" dirty="0" err="1" smtClean="0"/>
              <a:t>etc</a:t>
            </a:r>
            <a:endParaRPr lang="sv-SE" dirty="0"/>
          </a:p>
        </p:txBody>
      </p:sp>
      <p:cxnSp>
        <p:nvCxnSpPr>
          <p:cNvPr id="12" name="Rak 11"/>
          <p:cNvCxnSpPr/>
          <p:nvPr userDrawn="1"/>
        </p:nvCxnSpPr>
        <p:spPr>
          <a:xfrm>
            <a:off x="678460" y="4590458"/>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7" name="Bildobjekt 6"/>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967"/>
          <a:stretch/>
        </p:blipFill>
        <p:spPr>
          <a:xfrm>
            <a:off x="685800" y="4692601"/>
            <a:ext cx="1055700" cy="290495"/>
          </a:xfrm>
          <a:prstGeom prst="rect">
            <a:avLst/>
          </a:prstGeom>
        </p:spPr>
      </p:pic>
    </p:spTree>
    <p:extLst>
      <p:ext uri="{BB962C8B-B14F-4D97-AF65-F5344CB8AC3E}">
        <p14:creationId xmlns:p14="http://schemas.microsoft.com/office/powerpoint/2010/main" val="15553193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ew Section Green (dark)">
    <p:bg>
      <p:bgPr>
        <a:solidFill>
          <a:srgbClr val="3BA890"/>
        </a:solidFill>
        <a:effectLst/>
      </p:bgPr>
    </p:bg>
    <p:spTree>
      <p:nvGrpSpPr>
        <p:cNvPr id="1" name=""/>
        <p:cNvGrpSpPr/>
        <p:nvPr/>
      </p:nvGrpSpPr>
      <p:grpSpPr>
        <a:xfrm>
          <a:off x="0" y="0"/>
          <a:ext cx="0" cy="0"/>
          <a:chOff x="0" y="0"/>
          <a:chExt cx="0" cy="0"/>
        </a:xfrm>
      </p:grpSpPr>
      <p:sp>
        <p:nvSpPr>
          <p:cNvPr id="6" name="Rubrik 1"/>
          <p:cNvSpPr>
            <a:spLocks noGrp="1"/>
          </p:cNvSpPr>
          <p:nvPr>
            <p:ph type="ctrTitle" hasCustomPrompt="1"/>
          </p:nvPr>
        </p:nvSpPr>
        <p:spPr>
          <a:xfrm>
            <a:off x="1124211" y="1359675"/>
            <a:ext cx="7325111" cy="1102519"/>
          </a:xfrm>
          <a:prstGeom prst="rect">
            <a:avLst/>
          </a:prstGeom>
        </p:spPr>
        <p:txBody>
          <a:bodyPr lIns="68580" tIns="34290" rIns="68580" bIns="34290" anchor="b">
            <a:normAutofit/>
          </a:bodyPr>
          <a:lstStyle>
            <a:lvl1pPr algn="l">
              <a:defRPr sz="2700" b="1" baseline="0">
                <a:solidFill>
                  <a:srgbClr val="FFFFFF"/>
                </a:solidFill>
              </a:defRPr>
            </a:lvl1pPr>
          </a:lstStyle>
          <a:p>
            <a:r>
              <a:rPr lang="sv-SE" dirty="0" err="1" smtClean="0"/>
              <a:t>Next</a:t>
            </a:r>
            <a:r>
              <a:rPr lang="sv-SE" dirty="0" smtClean="0"/>
              <a:t> </a:t>
            </a:r>
            <a:r>
              <a:rPr lang="sv-SE" dirty="0" err="1" smtClean="0"/>
              <a:t>Section</a:t>
            </a:r>
            <a:endParaRPr lang="sv-SE" dirty="0"/>
          </a:p>
        </p:txBody>
      </p:sp>
      <p:sp>
        <p:nvSpPr>
          <p:cNvPr id="7" name="Underrubrik 2"/>
          <p:cNvSpPr>
            <a:spLocks noGrp="1"/>
          </p:cNvSpPr>
          <p:nvPr>
            <p:ph type="subTitle" idx="1" hasCustomPrompt="1"/>
          </p:nvPr>
        </p:nvSpPr>
        <p:spPr>
          <a:xfrm>
            <a:off x="1124211" y="2620472"/>
            <a:ext cx="7325111" cy="881472"/>
          </a:xfrm>
          <a:prstGeom prst="rect">
            <a:avLst/>
          </a:prstGeom>
        </p:spPr>
        <p:txBody>
          <a:bodyPr lIns="68580" tIns="34290" rIns="68580" bIns="34290">
            <a:normAutofit/>
          </a:bodyPr>
          <a:lstStyle>
            <a:lvl1pPr marL="0" indent="0" algn="l">
              <a:buNone/>
              <a:defRPr sz="1800" baseline="0">
                <a:solidFill>
                  <a:srgbClr val="FFFFFF"/>
                </a:solidFill>
                <a:latin typeface="Georgia" charset="0"/>
                <a:ea typeface="Georgia" charset="0"/>
                <a:cs typeface="Georgia"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Contents</a:t>
            </a:r>
            <a:r>
              <a:rPr lang="sv-SE" dirty="0" smtClean="0"/>
              <a:t>, </a:t>
            </a:r>
            <a:r>
              <a:rPr lang="sv-SE" dirty="0" err="1" smtClean="0"/>
              <a:t>subheads</a:t>
            </a:r>
            <a:r>
              <a:rPr lang="sv-SE" dirty="0" smtClean="0"/>
              <a:t> </a:t>
            </a:r>
            <a:r>
              <a:rPr lang="sv-SE" dirty="0" err="1" smtClean="0"/>
              <a:t>etc</a:t>
            </a:r>
            <a:endParaRPr lang="sv-SE" dirty="0"/>
          </a:p>
        </p:txBody>
      </p:sp>
      <p:cxnSp>
        <p:nvCxnSpPr>
          <p:cNvPr id="8" name="Rak 7"/>
          <p:cNvCxnSpPr/>
          <p:nvPr userDrawn="1"/>
        </p:nvCxnSpPr>
        <p:spPr>
          <a:xfrm>
            <a:off x="678460" y="4590458"/>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9"/>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967"/>
          <a:stretch/>
        </p:blipFill>
        <p:spPr>
          <a:xfrm>
            <a:off x="685800" y="4692601"/>
            <a:ext cx="1055700" cy="290495"/>
          </a:xfrm>
          <a:prstGeom prst="rect">
            <a:avLst/>
          </a:prstGeom>
        </p:spPr>
      </p:pic>
    </p:spTree>
    <p:extLst>
      <p:ext uri="{BB962C8B-B14F-4D97-AF65-F5344CB8AC3E}">
        <p14:creationId xmlns:p14="http://schemas.microsoft.com/office/powerpoint/2010/main" val="437116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Blue (dark)">
    <p:bg>
      <p:bgPr>
        <a:solidFill>
          <a:srgbClr val="0099C6"/>
        </a:solidFill>
        <a:effectLst/>
      </p:bgPr>
    </p:bg>
    <p:spTree>
      <p:nvGrpSpPr>
        <p:cNvPr id="1" name=""/>
        <p:cNvGrpSpPr/>
        <p:nvPr/>
      </p:nvGrpSpPr>
      <p:grpSpPr>
        <a:xfrm>
          <a:off x="0" y="0"/>
          <a:ext cx="0" cy="0"/>
          <a:chOff x="0" y="0"/>
          <a:chExt cx="0" cy="0"/>
        </a:xfrm>
      </p:grpSpPr>
      <p:sp>
        <p:nvSpPr>
          <p:cNvPr id="7" name="Rubrik 1"/>
          <p:cNvSpPr>
            <a:spLocks noGrp="1"/>
          </p:cNvSpPr>
          <p:nvPr>
            <p:ph type="ctrTitle" hasCustomPrompt="1"/>
          </p:nvPr>
        </p:nvSpPr>
        <p:spPr>
          <a:xfrm>
            <a:off x="1156300" y="1359675"/>
            <a:ext cx="7216175" cy="1102519"/>
          </a:xfrm>
          <a:prstGeom prst="rect">
            <a:avLst/>
          </a:prstGeom>
        </p:spPr>
        <p:txBody>
          <a:bodyPr lIns="68580" tIns="34290" rIns="68580" bIns="34290" anchor="b">
            <a:normAutofit/>
          </a:bodyPr>
          <a:lstStyle>
            <a:lvl1pPr algn="l">
              <a:defRPr sz="4500">
                <a:solidFill>
                  <a:srgbClr val="FFFFFF"/>
                </a:solidFill>
              </a:defRPr>
            </a:lvl1pPr>
          </a:lstStyle>
          <a:p>
            <a:r>
              <a:rPr lang="sv-SE" dirty="0" err="1" smtClean="0"/>
              <a:t>Title</a:t>
            </a:r>
            <a:r>
              <a:rPr lang="sv-SE" dirty="0" smtClean="0"/>
              <a:t> </a:t>
            </a:r>
            <a:r>
              <a:rPr lang="sv-SE" dirty="0" err="1" smtClean="0"/>
              <a:t>of</a:t>
            </a:r>
            <a:r>
              <a:rPr lang="sv-SE" dirty="0" smtClean="0"/>
              <a:t> presentation</a:t>
            </a:r>
            <a:endParaRPr lang="sv-SE" dirty="0"/>
          </a:p>
        </p:txBody>
      </p:sp>
      <p:sp>
        <p:nvSpPr>
          <p:cNvPr id="9" name="Underrubrik 2"/>
          <p:cNvSpPr>
            <a:spLocks noGrp="1"/>
          </p:cNvSpPr>
          <p:nvPr>
            <p:ph type="subTitle" idx="1" hasCustomPrompt="1"/>
          </p:nvPr>
        </p:nvSpPr>
        <p:spPr>
          <a:xfrm>
            <a:off x="1156300" y="2620472"/>
            <a:ext cx="7216175" cy="881472"/>
          </a:xfrm>
          <a:prstGeom prst="rect">
            <a:avLst/>
          </a:prstGeom>
        </p:spPr>
        <p:txBody>
          <a:bodyPr lIns="68580" tIns="34290" rIns="68580" bIns="34290">
            <a:normAutofit/>
          </a:bodyPr>
          <a:lstStyle>
            <a:lvl1pPr marL="0" indent="0" algn="l">
              <a:buNone/>
              <a:defRPr sz="210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Lecturer</a:t>
            </a:r>
            <a:endParaRPr lang="sv-SE" dirty="0"/>
          </a:p>
        </p:txBody>
      </p:sp>
      <p:pic>
        <p:nvPicPr>
          <p:cNvPr id="5" name="Bildobjekt 4"/>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14339258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p:spTree>
      <p:nvGrpSpPr>
        <p:cNvPr id="1" name=""/>
        <p:cNvGrpSpPr/>
        <p:nvPr/>
      </p:nvGrpSpPr>
      <p:grpSpPr>
        <a:xfrm>
          <a:off x="0" y="0"/>
          <a:ext cx="0" cy="0"/>
          <a:chOff x="0" y="0"/>
          <a:chExt cx="0" cy="0"/>
        </a:xfrm>
      </p:grpSpPr>
      <p:cxnSp>
        <p:nvCxnSpPr>
          <p:cNvPr id="9" name="Rak 8"/>
          <p:cNvCxnSpPr/>
          <p:nvPr userDrawn="1"/>
        </p:nvCxnSpPr>
        <p:spPr>
          <a:xfrm>
            <a:off x="678460" y="4590458"/>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Rubrik 3"/>
          <p:cNvSpPr>
            <a:spLocks noGrp="1"/>
          </p:cNvSpPr>
          <p:nvPr>
            <p:ph type="title" hasCustomPrompt="1"/>
          </p:nvPr>
        </p:nvSpPr>
        <p:spPr>
          <a:xfrm>
            <a:off x="685076" y="749420"/>
            <a:ext cx="7737588" cy="623348"/>
          </a:xfrm>
          <a:prstGeom prst="rect">
            <a:avLst/>
          </a:prstGeom>
        </p:spPr>
        <p:txBody>
          <a:bodyPr vert="horz" lIns="68580" tIns="34290" rIns="68580" bIns="34290">
            <a:normAutofit/>
          </a:bodyPr>
          <a:lstStyle>
            <a:lvl1pPr algn="l">
              <a:defRPr sz="2700"/>
            </a:lvl1pPr>
          </a:lstStyle>
          <a:p>
            <a:r>
              <a:rPr lang="sv-SE" dirty="0" err="1" smtClean="0"/>
              <a:t>Click</a:t>
            </a:r>
            <a:r>
              <a:rPr lang="sv-SE" dirty="0" smtClean="0"/>
              <a:t> </a:t>
            </a:r>
            <a:r>
              <a:rPr lang="sv-SE" dirty="0" err="1" smtClean="0"/>
              <a:t>here</a:t>
            </a:r>
            <a:r>
              <a:rPr lang="sv-SE" dirty="0" smtClean="0"/>
              <a:t> to </a:t>
            </a:r>
            <a:r>
              <a:rPr lang="sv-SE" dirty="0" err="1" smtClean="0"/>
              <a:t>change</a:t>
            </a:r>
            <a:r>
              <a:rPr lang="sv-SE" dirty="0" smtClean="0"/>
              <a:t> format</a:t>
            </a:r>
            <a:endParaRPr lang="sv-SE" dirty="0"/>
          </a:p>
        </p:txBody>
      </p:sp>
      <p:sp>
        <p:nvSpPr>
          <p:cNvPr id="10" name="Platshållare för datum 3"/>
          <p:cNvSpPr>
            <a:spLocks noGrp="1"/>
          </p:cNvSpPr>
          <p:nvPr>
            <p:ph type="dt" sz="half" idx="10"/>
          </p:nvPr>
        </p:nvSpPr>
        <p:spPr>
          <a:xfrm>
            <a:off x="6662094" y="270750"/>
            <a:ext cx="1431193" cy="198514"/>
          </a:xfrm>
          <a:prstGeom prst="rect">
            <a:avLst/>
          </a:prstGeom>
        </p:spPr>
        <p:txBody>
          <a:bodyPr lIns="68580" tIns="34290" rIns="68580" bIns="34290"/>
          <a:lstStyle>
            <a:lvl1pPr algn="r">
              <a:defRPr sz="800" cap="all"/>
            </a:lvl1pPr>
          </a:lstStyle>
          <a:p>
            <a:r>
              <a:rPr lang="sv-SE" smtClean="0"/>
              <a:t>March 5, 2016</a:t>
            </a:r>
            <a:endParaRPr lang="sv-SE" dirty="0"/>
          </a:p>
        </p:txBody>
      </p:sp>
      <p:sp>
        <p:nvSpPr>
          <p:cNvPr id="11" name="Platshållare för bildnummer 5"/>
          <p:cNvSpPr>
            <a:spLocks noGrp="1"/>
          </p:cNvSpPr>
          <p:nvPr>
            <p:ph type="sldNum" sz="quarter" idx="12"/>
          </p:nvPr>
        </p:nvSpPr>
        <p:spPr>
          <a:xfrm>
            <a:off x="7962261" y="271242"/>
            <a:ext cx="553784" cy="198514"/>
          </a:xfrm>
          <a:prstGeom prst="rect">
            <a:avLst/>
          </a:prstGeom>
        </p:spPr>
        <p:txBody>
          <a:bodyPr lIns="68580" tIns="34290" rIns="68580" bIns="34290"/>
          <a:lstStyle>
            <a:lvl1pPr algn="r">
              <a:defRPr sz="800"/>
            </a:lvl1pPr>
          </a:lstStyle>
          <a:p>
            <a:fld id="{80A4C9D9-979F-D94A-9054-C3B7EAD37AEB}" type="slidenum">
              <a:rPr lang="sv-SE" smtClean="0"/>
              <a:pPr/>
              <a:t>‹Nr.›</a:t>
            </a:fld>
            <a:endParaRPr lang="sv-SE" dirty="0"/>
          </a:p>
        </p:txBody>
      </p:sp>
      <p:sp>
        <p:nvSpPr>
          <p:cNvPr id="12" name="Platshållare för sidfot 4"/>
          <p:cNvSpPr>
            <a:spLocks noGrp="1"/>
          </p:cNvSpPr>
          <p:nvPr>
            <p:ph type="ftr" sz="quarter" idx="11"/>
          </p:nvPr>
        </p:nvSpPr>
        <p:spPr>
          <a:xfrm>
            <a:off x="593363" y="270750"/>
            <a:ext cx="5836917" cy="199005"/>
          </a:xfrm>
          <a:prstGeom prst="rect">
            <a:avLst/>
          </a:prstGeom>
        </p:spPr>
        <p:txBody>
          <a:bodyPr lIns="68580" tIns="34290" rIns="68580" bIns="34290" anchor="b"/>
          <a:lstStyle>
            <a:lvl1pPr>
              <a:defRPr sz="800"/>
            </a:lvl1pPr>
          </a:lstStyle>
          <a:p>
            <a:r>
              <a:rPr lang="sv-SE" smtClean="0"/>
              <a:t>SIGCSE 2016 Tommy Färnqvist</a:t>
            </a:r>
            <a:endParaRPr lang="sv-SE" dirty="0"/>
          </a:p>
        </p:txBody>
      </p:sp>
      <p:pic>
        <p:nvPicPr>
          <p:cNvPr id="2" name="Bildobjekt 1"/>
          <p:cNvPicPr>
            <a:picLocks noChangeAspect="1"/>
          </p:cNvPicPr>
          <p:nvPr userDrawn="1"/>
        </p:nvPicPr>
        <p:blipFill rotWithShape="1">
          <a:blip r:embed="rId2">
            <a:extLst>
              <a:ext uri="{28A0092B-C50C-407E-A947-70E740481C1C}">
                <a14:useLocalDpi xmlns:a14="http://schemas.microsoft.com/office/drawing/2010/main" val="0"/>
              </a:ext>
            </a:extLst>
          </a:blip>
          <a:srcRect l="6086" t="15967" r="6086" b="15147"/>
          <a:stretch/>
        </p:blipFill>
        <p:spPr>
          <a:xfrm>
            <a:off x="685800" y="4692600"/>
            <a:ext cx="1055700" cy="297580"/>
          </a:xfrm>
          <a:prstGeom prst="rect">
            <a:avLst/>
          </a:prstGeom>
        </p:spPr>
      </p:pic>
    </p:spTree>
    <p:extLst>
      <p:ext uri="{BB962C8B-B14F-4D97-AF65-F5344CB8AC3E}">
        <p14:creationId xmlns:p14="http://schemas.microsoft.com/office/powerpoint/2010/main" val="1818505255"/>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ing and Text">
    <p:spTree>
      <p:nvGrpSpPr>
        <p:cNvPr id="1" name=""/>
        <p:cNvGrpSpPr/>
        <p:nvPr/>
      </p:nvGrpSpPr>
      <p:grpSpPr>
        <a:xfrm>
          <a:off x="0" y="0"/>
          <a:ext cx="0" cy="0"/>
          <a:chOff x="0" y="0"/>
          <a:chExt cx="0" cy="0"/>
        </a:xfrm>
      </p:grpSpPr>
      <p:cxnSp>
        <p:nvCxnSpPr>
          <p:cNvPr id="9" name="Rak 8"/>
          <p:cNvCxnSpPr/>
          <p:nvPr userDrawn="1"/>
        </p:nvCxnSpPr>
        <p:spPr>
          <a:xfrm>
            <a:off x="678460" y="4590458"/>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Rubrik 3"/>
          <p:cNvSpPr>
            <a:spLocks noGrp="1"/>
          </p:cNvSpPr>
          <p:nvPr>
            <p:ph type="title" hasCustomPrompt="1"/>
          </p:nvPr>
        </p:nvSpPr>
        <p:spPr>
          <a:xfrm>
            <a:off x="685076" y="749420"/>
            <a:ext cx="7737588" cy="623348"/>
          </a:xfrm>
          <a:prstGeom prst="rect">
            <a:avLst/>
          </a:prstGeom>
        </p:spPr>
        <p:txBody>
          <a:bodyPr vert="horz" lIns="68580" tIns="34290" rIns="68580" bIns="34290">
            <a:normAutofit/>
          </a:bodyPr>
          <a:lstStyle>
            <a:lvl1pPr algn="l">
              <a:defRPr sz="2700"/>
            </a:lvl1pPr>
          </a:lstStyle>
          <a:p>
            <a:r>
              <a:rPr lang="sv-SE" dirty="0" err="1" smtClean="0"/>
              <a:t>Click</a:t>
            </a:r>
            <a:r>
              <a:rPr lang="sv-SE" dirty="0" smtClean="0"/>
              <a:t> </a:t>
            </a:r>
            <a:r>
              <a:rPr lang="sv-SE" dirty="0" err="1" smtClean="0"/>
              <a:t>here</a:t>
            </a:r>
            <a:r>
              <a:rPr lang="sv-SE" dirty="0" smtClean="0"/>
              <a:t> to </a:t>
            </a:r>
            <a:r>
              <a:rPr lang="sv-SE" dirty="0" err="1" smtClean="0"/>
              <a:t>change</a:t>
            </a:r>
            <a:r>
              <a:rPr lang="sv-SE" dirty="0" smtClean="0"/>
              <a:t> format</a:t>
            </a:r>
            <a:endParaRPr lang="sv-SE" dirty="0"/>
          </a:p>
        </p:txBody>
      </p:sp>
      <p:sp>
        <p:nvSpPr>
          <p:cNvPr id="20" name="Platshållare för text 2"/>
          <p:cNvSpPr>
            <a:spLocks noGrp="1"/>
          </p:cNvSpPr>
          <p:nvPr>
            <p:ph type="body" sz="quarter" idx="13"/>
          </p:nvPr>
        </p:nvSpPr>
        <p:spPr>
          <a:xfrm>
            <a:off x="685077" y="1372768"/>
            <a:ext cx="7737587" cy="3049716"/>
          </a:xfrm>
          <a:prstGeom prst="rect">
            <a:avLst/>
          </a:prstGeom>
        </p:spPr>
        <p:txBody>
          <a:bodyPr vert="horz" lIns="68580" tIns="34290" rIns="68580" bIns="34290"/>
          <a:lstStyle>
            <a:lvl1pPr>
              <a:spcBef>
                <a:spcPts val="675"/>
              </a:spcBef>
              <a:defRPr sz="1800" b="0" i="0">
                <a:latin typeface="Georgia"/>
                <a:cs typeface="Georgia"/>
              </a:defRPr>
            </a:lvl1pPr>
            <a:lvl2pPr>
              <a:spcBef>
                <a:spcPts val="675"/>
              </a:spcBef>
              <a:defRPr sz="1800" b="0" i="0">
                <a:latin typeface="Georgia"/>
                <a:cs typeface="Georgia"/>
              </a:defRPr>
            </a:lvl2pPr>
            <a:lvl3pPr>
              <a:spcBef>
                <a:spcPts val="675"/>
              </a:spcBef>
              <a:defRPr sz="1800" b="0" i="0">
                <a:latin typeface="Georgia"/>
                <a:cs typeface="Georgia"/>
              </a:defRPr>
            </a:lvl3pPr>
            <a:lvl4pPr>
              <a:spcBef>
                <a:spcPts val="675"/>
              </a:spcBef>
              <a:defRPr sz="1800" b="0" i="0">
                <a:latin typeface="Georgia"/>
                <a:cs typeface="Georgia"/>
              </a:defRPr>
            </a:lvl4pPr>
            <a:lvl5pPr>
              <a:spcBef>
                <a:spcPts val="675"/>
              </a:spcBef>
              <a:defRPr sz="1800" b="0" i="0">
                <a:latin typeface="Georgia"/>
                <a:cs typeface="Georgia"/>
              </a:defRPr>
            </a:lvl5pPr>
          </a:lstStyle>
          <a:p>
            <a:pPr lvl="0"/>
            <a:r>
              <a:rPr lang="en-US" smtClean="0"/>
              <a:t>Klicka här för att ändra format på bakgrundstexten</a:t>
            </a:r>
          </a:p>
          <a:p>
            <a:pPr lvl="1"/>
            <a:r>
              <a:rPr lang="en-US" smtClean="0"/>
              <a:t>Nivå två</a:t>
            </a:r>
          </a:p>
          <a:p>
            <a:pPr lvl="2"/>
            <a:r>
              <a:rPr lang="en-US" smtClean="0"/>
              <a:t>Nivå tre</a:t>
            </a:r>
          </a:p>
          <a:p>
            <a:pPr lvl="3"/>
            <a:r>
              <a:rPr lang="en-US" smtClean="0"/>
              <a:t>Nivå fyra</a:t>
            </a:r>
          </a:p>
          <a:p>
            <a:pPr lvl="4"/>
            <a:r>
              <a:rPr lang="en-US" smtClean="0"/>
              <a:t>Nivå fem</a:t>
            </a:r>
            <a:endParaRPr lang="sv-SE" dirty="0"/>
          </a:p>
        </p:txBody>
      </p:sp>
      <p:sp>
        <p:nvSpPr>
          <p:cNvPr id="15" name="Platshållare för datum 3"/>
          <p:cNvSpPr>
            <a:spLocks noGrp="1"/>
          </p:cNvSpPr>
          <p:nvPr>
            <p:ph type="dt" sz="half" idx="10"/>
          </p:nvPr>
        </p:nvSpPr>
        <p:spPr>
          <a:xfrm>
            <a:off x="6662094" y="270750"/>
            <a:ext cx="1431193" cy="198514"/>
          </a:xfrm>
          <a:prstGeom prst="rect">
            <a:avLst/>
          </a:prstGeom>
        </p:spPr>
        <p:txBody>
          <a:bodyPr lIns="68580" tIns="34290" rIns="68580" bIns="34290"/>
          <a:lstStyle>
            <a:lvl1pPr algn="r">
              <a:defRPr sz="800" cap="all"/>
            </a:lvl1pPr>
          </a:lstStyle>
          <a:p>
            <a:r>
              <a:rPr lang="sv-SE" smtClean="0"/>
              <a:t>March 5, 2016</a:t>
            </a:r>
            <a:endParaRPr lang="sv-SE" dirty="0"/>
          </a:p>
        </p:txBody>
      </p:sp>
      <p:sp>
        <p:nvSpPr>
          <p:cNvPr id="16" name="Platshållare för bildnummer 5"/>
          <p:cNvSpPr>
            <a:spLocks noGrp="1"/>
          </p:cNvSpPr>
          <p:nvPr>
            <p:ph type="sldNum" sz="quarter" idx="12"/>
          </p:nvPr>
        </p:nvSpPr>
        <p:spPr>
          <a:xfrm>
            <a:off x="7962261" y="271242"/>
            <a:ext cx="553784" cy="198514"/>
          </a:xfrm>
          <a:prstGeom prst="rect">
            <a:avLst/>
          </a:prstGeom>
        </p:spPr>
        <p:txBody>
          <a:bodyPr lIns="68580" tIns="34290" rIns="68580" bIns="34290"/>
          <a:lstStyle>
            <a:lvl1pPr algn="r">
              <a:defRPr sz="800"/>
            </a:lvl1pPr>
          </a:lstStyle>
          <a:p>
            <a:fld id="{80A4C9D9-979F-D94A-9054-C3B7EAD37AEB}" type="slidenum">
              <a:rPr lang="sv-SE" smtClean="0"/>
              <a:pPr/>
              <a:t>‹Nr.›</a:t>
            </a:fld>
            <a:endParaRPr lang="sv-SE" dirty="0"/>
          </a:p>
        </p:txBody>
      </p:sp>
      <p:sp>
        <p:nvSpPr>
          <p:cNvPr id="21" name="Platshållare för sidfot 4"/>
          <p:cNvSpPr>
            <a:spLocks noGrp="1"/>
          </p:cNvSpPr>
          <p:nvPr>
            <p:ph type="ftr" sz="quarter" idx="11"/>
          </p:nvPr>
        </p:nvSpPr>
        <p:spPr>
          <a:xfrm>
            <a:off x="593363" y="270750"/>
            <a:ext cx="5836917" cy="199005"/>
          </a:xfrm>
          <a:prstGeom prst="rect">
            <a:avLst/>
          </a:prstGeom>
        </p:spPr>
        <p:txBody>
          <a:bodyPr lIns="68580" tIns="34290" rIns="68580" bIns="34290" anchor="b"/>
          <a:lstStyle>
            <a:lvl1pPr>
              <a:defRPr sz="800"/>
            </a:lvl1pPr>
          </a:lstStyle>
          <a:p>
            <a:r>
              <a:rPr lang="sv-SE" smtClean="0"/>
              <a:t>SIGCSE 2016 Tommy Färnqvist</a:t>
            </a:r>
            <a:endParaRPr lang="sv-SE" dirty="0"/>
          </a:p>
        </p:txBody>
      </p:sp>
      <p:pic>
        <p:nvPicPr>
          <p:cNvPr id="11" name="Bildobjekt 10"/>
          <p:cNvPicPr>
            <a:picLocks noChangeAspect="1"/>
          </p:cNvPicPr>
          <p:nvPr userDrawn="1"/>
        </p:nvPicPr>
        <p:blipFill rotWithShape="1">
          <a:blip r:embed="rId2">
            <a:extLst>
              <a:ext uri="{28A0092B-C50C-407E-A947-70E740481C1C}">
                <a14:useLocalDpi xmlns:a14="http://schemas.microsoft.com/office/drawing/2010/main" val="0"/>
              </a:ext>
            </a:extLst>
          </a:blip>
          <a:srcRect l="6086" t="15967" r="6086" b="15147"/>
          <a:stretch/>
        </p:blipFill>
        <p:spPr>
          <a:xfrm>
            <a:off x="685800" y="4692600"/>
            <a:ext cx="1055700" cy="297580"/>
          </a:xfrm>
          <a:prstGeom prst="rect">
            <a:avLst/>
          </a:prstGeom>
        </p:spPr>
      </p:pic>
    </p:spTree>
    <p:extLst>
      <p:ext uri="{BB962C8B-B14F-4D97-AF65-F5344CB8AC3E}">
        <p14:creationId xmlns:p14="http://schemas.microsoft.com/office/powerpoint/2010/main" val="356759148"/>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cxnSp>
        <p:nvCxnSpPr>
          <p:cNvPr id="9" name="Rak 8"/>
          <p:cNvCxnSpPr/>
          <p:nvPr userDrawn="1"/>
        </p:nvCxnSpPr>
        <p:spPr>
          <a:xfrm>
            <a:off x="678460" y="4590458"/>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Rubrik 3"/>
          <p:cNvSpPr>
            <a:spLocks noGrp="1"/>
          </p:cNvSpPr>
          <p:nvPr>
            <p:ph type="title" hasCustomPrompt="1"/>
          </p:nvPr>
        </p:nvSpPr>
        <p:spPr>
          <a:xfrm>
            <a:off x="685076" y="749420"/>
            <a:ext cx="7737588" cy="623348"/>
          </a:xfrm>
          <a:prstGeom prst="rect">
            <a:avLst/>
          </a:prstGeom>
        </p:spPr>
        <p:txBody>
          <a:bodyPr vert="horz" lIns="68580" tIns="34290" rIns="68580" bIns="34290">
            <a:normAutofit/>
          </a:bodyPr>
          <a:lstStyle>
            <a:lvl1pPr algn="l">
              <a:defRPr sz="2700"/>
            </a:lvl1pPr>
          </a:lstStyle>
          <a:p>
            <a:r>
              <a:rPr lang="sv-SE" dirty="0" err="1" smtClean="0"/>
              <a:t>Click</a:t>
            </a:r>
            <a:r>
              <a:rPr lang="sv-SE" dirty="0" smtClean="0"/>
              <a:t> </a:t>
            </a:r>
            <a:r>
              <a:rPr lang="sv-SE" dirty="0" err="1" smtClean="0"/>
              <a:t>here</a:t>
            </a:r>
            <a:r>
              <a:rPr lang="sv-SE" dirty="0" smtClean="0"/>
              <a:t> to </a:t>
            </a:r>
            <a:r>
              <a:rPr lang="sv-SE" dirty="0" err="1" smtClean="0"/>
              <a:t>change</a:t>
            </a:r>
            <a:r>
              <a:rPr lang="sv-SE" dirty="0" smtClean="0"/>
              <a:t> format</a:t>
            </a:r>
            <a:endParaRPr lang="sv-SE" dirty="0"/>
          </a:p>
        </p:txBody>
      </p:sp>
      <p:sp>
        <p:nvSpPr>
          <p:cNvPr id="5" name="Platshållare för bild 4"/>
          <p:cNvSpPr>
            <a:spLocks noGrp="1"/>
          </p:cNvSpPr>
          <p:nvPr>
            <p:ph type="pic" sz="quarter" idx="14"/>
          </p:nvPr>
        </p:nvSpPr>
        <p:spPr>
          <a:xfrm>
            <a:off x="4137025" y="1383379"/>
            <a:ext cx="4286250" cy="2959049"/>
          </a:xfrm>
          <a:prstGeom prst="rect">
            <a:avLst/>
          </a:prstGeom>
        </p:spPr>
        <p:txBody>
          <a:bodyPr vert="horz" lIns="68580" tIns="34290" rIns="68580" bIns="34290"/>
          <a:lstStyle/>
          <a:p>
            <a:r>
              <a:rPr lang="en-US" smtClean="0"/>
              <a:t>Dra bilden till platshållaren eller klicka på ikonen för att lägga till den</a:t>
            </a:r>
            <a:endParaRPr lang="sv-SE" dirty="0"/>
          </a:p>
        </p:txBody>
      </p:sp>
      <p:sp>
        <p:nvSpPr>
          <p:cNvPr id="20" name="Platshållare för text 2"/>
          <p:cNvSpPr>
            <a:spLocks noGrp="1"/>
          </p:cNvSpPr>
          <p:nvPr>
            <p:ph type="body" sz="quarter" idx="13"/>
          </p:nvPr>
        </p:nvSpPr>
        <p:spPr>
          <a:xfrm>
            <a:off x="685077" y="1372768"/>
            <a:ext cx="3316211" cy="3049716"/>
          </a:xfrm>
          <a:prstGeom prst="rect">
            <a:avLst/>
          </a:prstGeom>
        </p:spPr>
        <p:txBody>
          <a:bodyPr vert="horz" lIns="68580" tIns="34290" rIns="68580" bIns="34290"/>
          <a:lstStyle>
            <a:lvl1pPr>
              <a:spcBef>
                <a:spcPts val="675"/>
              </a:spcBef>
              <a:defRPr sz="1800" b="0" i="0">
                <a:latin typeface="Georgia"/>
                <a:cs typeface="Georgia"/>
              </a:defRPr>
            </a:lvl1pPr>
            <a:lvl2pPr>
              <a:spcBef>
                <a:spcPts val="675"/>
              </a:spcBef>
              <a:defRPr sz="1800" b="0" i="0">
                <a:latin typeface="Georgia"/>
                <a:cs typeface="Georgia"/>
              </a:defRPr>
            </a:lvl2pPr>
            <a:lvl3pPr>
              <a:spcBef>
                <a:spcPts val="675"/>
              </a:spcBef>
              <a:defRPr sz="1800" b="0" i="0">
                <a:latin typeface="Georgia"/>
                <a:cs typeface="Georgia"/>
              </a:defRPr>
            </a:lvl3pPr>
            <a:lvl4pPr>
              <a:spcBef>
                <a:spcPts val="675"/>
              </a:spcBef>
              <a:defRPr sz="1800" b="0" i="0">
                <a:latin typeface="Georgia"/>
                <a:cs typeface="Georgia"/>
              </a:defRPr>
            </a:lvl4pPr>
            <a:lvl5pPr>
              <a:spcBef>
                <a:spcPts val="675"/>
              </a:spcBef>
              <a:defRPr sz="1800" b="0" i="0">
                <a:latin typeface="Georgia"/>
                <a:cs typeface="Georgia"/>
              </a:defRPr>
            </a:lvl5pPr>
          </a:lstStyle>
          <a:p>
            <a:pPr lvl="0"/>
            <a:r>
              <a:rPr lang="en-US" smtClean="0"/>
              <a:t>Klicka här för att ändra format på bakgrundstexten</a:t>
            </a:r>
          </a:p>
          <a:p>
            <a:pPr lvl="1"/>
            <a:r>
              <a:rPr lang="en-US" smtClean="0"/>
              <a:t>Nivå två</a:t>
            </a:r>
          </a:p>
          <a:p>
            <a:pPr lvl="2"/>
            <a:r>
              <a:rPr lang="en-US" smtClean="0"/>
              <a:t>Nivå tre</a:t>
            </a:r>
          </a:p>
          <a:p>
            <a:pPr lvl="3"/>
            <a:r>
              <a:rPr lang="en-US" smtClean="0"/>
              <a:t>Nivå fyra</a:t>
            </a:r>
          </a:p>
          <a:p>
            <a:pPr lvl="4"/>
            <a:r>
              <a:rPr lang="en-US" smtClean="0"/>
              <a:t>Nivå fem</a:t>
            </a:r>
            <a:endParaRPr lang="sv-SE" dirty="0"/>
          </a:p>
        </p:txBody>
      </p:sp>
      <p:sp>
        <p:nvSpPr>
          <p:cNvPr id="12" name="Platshållare för datum 3"/>
          <p:cNvSpPr>
            <a:spLocks noGrp="1"/>
          </p:cNvSpPr>
          <p:nvPr>
            <p:ph type="dt" sz="half" idx="10"/>
          </p:nvPr>
        </p:nvSpPr>
        <p:spPr>
          <a:xfrm>
            <a:off x="6662094" y="270750"/>
            <a:ext cx="1431193" cy="198514"/>
          </a:xfrm>
          <a:prstGeom prst="rect">
            <a:avLst/>
          </a:prstGeom>
        </p:spPr>
        <p:txBody>
          <a:bodyPr lIns="68580" tIns="34290" rIns="68580" bIns="34290"/>
          <a:lstStyle>
            <a:lvl1pPr algn="r">
              <a:defRPr sz="800" cap="all"/>
            </a:lvl1pPr>
          </a:lstStyle>
          <a:p>
            <a:r>
              <a:rPr lang="sv-SE" smtClean="0"/>
              <a:t>March 5, 2016</a:t>
            </a:r>
            <a:endParaRPr lang="sv-SE" dirty="0"/>
          </a:p>
        </p:txBody>
      </p:sp>
      <p:sp>
        <p:nvSpPr>
          <p:cNvPr id="13" name="Platshållare för bildnummer 5"/>
          <p:cNvSpPr>
            <a:spLocks noGrp="1"/>
          </p:cNvSpPr>
          <p:nvPr>
            <p:ph type="sldNum" sz="quarter" idx="12"/>
          </p:nvPr>
        </p:nvSpPr>
        <p:spPr>
          <a:xfrm>
            <a:off x="7962261" y="271242"/>
            <a:ext cx="553784" cy="198514"/>
          </a:xfrm>
          <a:prstGeom prst="rect">
            <a:avLst/>
          </a:prstGeom>
        </p:spPr>
        <p:txBody>
          <a:bodyPr lIns="68580" tIns="34290" rIns="68580" bIns="34290"/>
          <a:lstStyle>
            <a:lvl1pPr algn="r">
              <a:defRPr sz="800"/>
            </a:lvl1pPr>
          </a:lstStyle>
          <a:p>
            <a:fld id="{80A4C9D9-979F-D94A-9054-C3B7EAD37AEB}" type="slidenum">
              <a:rPr lang="sv-SE" smtClean="0"/>
              <a:pPr/>
              <a:t>‹Nr.›</a:t>
            </a:fld>
            <a:endParaRPr lang="sv-SE" dirty="0"/>
          </a:p>
        </p:txBody>
      </p:sp>
      <p:sp>
        <p:nvSpPr>
          <p:cNvPr id="14" name="Platshållare för sidfot 4"/>
          <p:cNvSpPr>
            <a:spLocks noGrp="1"/>
          </p:cNvSpPr>
          <p:nvPr>
            <p:ph type="ftr" sz="quarter" idx="11"/>
          </p:nvPr>
        </p:nvSpPr>
        <p:spPr>
          <a:xfrm>
            <a:off x="593363" y="270750"/>
            <a:ext cx="5836917" cy="199005"/>
          </a:xfrm>
          <a:prstGeom prst="rect">
            <a:avLst/>
          </a:prstGeom>
        </p:spPr>
        <p:txBody>
          <a:bodyPr lIns="68580" tIns="34290" rIns="68580" bIns="34290" anchor="b"/>
          <a:lstStyle>
            <a:lvl1pPr>
              <a:defRPr sz="800"/>
            </a:lvl1pPr>
          </a:lstStyle>
          <a:p>
            <a:r>
              <a:rPr lang="sv-SE" smtClean="0"/>
              <a:t>SIGCSE 2016 Tommy Färnqvist</a:t>
            </a:r>
            <a:endParaRPr lang="sv-SE" dirty="0"/>
          </a:p>
        </p:txBody>
      </p:sp>
      <p:pic>
        <p:nvPicPr>
          <p:cNvPr id="11" name="Bildobjekt 10"/>
          <p:cNvPicPr>
            <a:picLocks noChangeAspect="1"/>
          </p:cNvPicPr>
          <p:nvPr userDrawn="1"/>
        </p:nvPicPr>
        <p:blipFill rotWithShape="1">
          <a:blip r:embed="rId2">
            <a:extLst>
              <a:ext uri="{28A0092B-C50C-407E-A947-70E740481C1C}">
                <a14:useLocalDpi xmlns:a14="http://schemas.microsoft.com/office/drawing/2010/main" val="0"/>
              </a:ext>
            </a:extLst>
          </a:blip>
          <a:srcRect l="6086" t="15967" r="6086" b="15147"/>
          <a:stretch/>
        </p:blipFill>
        <p:spPr>
          <a:xfrm>
            <a:off x="685800" y="4692600"/>
            <a:ext cx="1055700" cy="297580"/>
          </a:xfrm>
          <a:prstGeom prst="rect">
            <a:avLst/>
          </a:prstGeom>
        </p:spPr>
      </p:pic>
    </p:spTree>
    <p:extLst>
      <p:ext uri="{BB962C8B-B14F-4D97-AF65-F5344CB8AC3E}">
        <p14:creationId xmlns:p14="http://schemas.microsoft.com/office/powerpoint/2010/main" val="1532732258"/>
      </p:ext>
    </p:extLst>
  </p:cSld>
  <p:clrMapOvr>
    <a:masterClrMapping/>
  </p:clrMapOvr>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yout graph">
    <p:spTree>
      <p:nvGrpSpPr>
        <p:cNvPr id="1" name=""/>
        <p:cNvGrpSpPr/>
        <p:nvPr/>
      </p:nvGrpSpPr>
      <p:grpSpPr>
        <a:xfrm>
          <a:off x="0" y="0"/>
          <a:ext cx="0" cy="0"/>
          <a:chOff x="0" y="0"/>
          <a:chExt cx="0" cy="0"/>
        </a:xfrm>
      </p:grpSpPr>
      <p:cxnSp>
        <p:nvCxnSpPr>
          <p:cNvPr id="9" name="Rak 8"/>
          <p:cNvCxnSpPr/>
          <p:nvPr userDrawn="1"/>
        </p:nvCxnSpPr>
        <p:spPr>
          <a:xfrm>
            <a:off x="678460" y="4590458"/>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Rubrik 3"/>
          <p:cNvSpPr>
            <a:spLocks noGrp="1"/>
          </p:cNvSpPr>
          <p:nvPr>
            <p:ph type="title" hasCustomPrompt="1"/>
          </p:nvPr>
        </p:nvSpPr>
        <p:spPr>
          <a:xfrm>
            <a:off x="685076" y="749420"/>
            <a:ext cx="7737588" cy="623348"/>
          </a:xfrm>
          <a:prstGeom prst="rect">
            <a:avLst/>
          </a:prstGeom>
        </p:spPr>
        <p:txBody>
          <a:bodyPr vert="horz" lIns="68580" tIns="34290" rIns="68580" bIns="34290">
            <a:normAutofit/>
          </a:bodyPr>
          <a:lstStyle>
            <a:lvl1pPr algn="l">
              <a:defRPr sz="2700"/>
            </a:lvl1pPr>
          </a:lstStyle>
          <a:p>
            <a:r>
              <a:rPr lang="sv-SE" dirty="0" err="1" smtClean="0"/>
              <a:t>Click</a:t>
            </a:r>
            <a:r>
              <a:rPr lang="sv-SE" dirty="0" smtClean="0"/>
              <a:t> </a:t>
            </a:r>
            <a:r>
              <a:rPr lang="sv-SE" dirty="0" err="1" smtClean="0"/>
              <a:t>here</a:t>
            </a:r>
            <a:r>
              <a:rPr lang="sv-SE" dirty="0" smtClean="0"/>
              <a:t> to </a:t>
            </a:r>
            <a:r>
              <a:rPr lang="sv-SE" dirty="0" err="1" smtClean="0"/>
              <a:t>change</a:t>
            </a:r>
            <a:r>
              <a:rPr lang="sv-SE" dirty="0" smtClean="0"/>
              <a:t> format</a:t>
            </a:r>
            <a:endParaRPr lang="sv-SE" dirty="0"/>
          </a:p>
        </p:txBody>
      </p:sp>
      <p:sp>
        <p:nvSpPr>
          <p:cNvPr id="3" name="Platshållare för diagram 2"/>
          <p:cNvSpPr>
            <a:spLocks noGrp="1"/>
          </p:cNvSpPr>
          <p:nvPr>
            <p:ph type="chart" sz="quarter" idx="13"/>
          </p:nvPr>
        </p:nvSpPr>
        <p:spPr>
          <a:xfrm>
            <a:off x="685801" y="1428750"/>
            <a:ext cx="7737475" cy="2942035"/>
          </a:xfrm>
          <a:prstGeom prst="rect">
            <a:avLst/>
          </a:prstGeom>
        </p:spPr>
        <p:txBody>
          <a:bodyPr vert="horz" lIns="68580" tIns="34290" rIns="68580" bIns="34290"/>
          <a:lstStyle>
            <a:lvl1pPr>
              <a:spcBef>
                <a:spcPts val="675"/>
              </a:spcBef>
              <a:defRPr/>
            </a:lvl1pPr>
          </a:lstStyle>
          <a:p>
            <a:r>
              <a:rPr lang="en-US" smtClean="0"/>
              <a:t>Klicka på ikonen för att lägga till ett diagram</a:t>
            </a:r>
            <a:endParaRPr lang="sv-SE" dirty="0"/>
          </a:p>
        </p:txBody>
      </p:sp>
      <p:sp>
        <p:nvSpPr>
          <p:cNvPr id="12" name="Platshållare för datum 3"/>
          <p:cNvSpPr>
            <a:spLocks noGrp="1"/>
          </p:cNvSpPr>
          <p:nvPr>
            <p:ph type="dt" sz="half" idx="10"/>
          </p:nvPr>
        </p:nvSpPr>
        <p:spPr>
          <a:xfrm>
            <a:off x="6662094" y="270750"/>
            <a:ext cx="1431193" cy="198514"/>
          </a:xfrm>
          <a:prstGeom prst="rect">
            <a:avLst/>
          </a:prstGeom>
        </p:spPr>
        <p:txBody>
          <a:bodyPr lIns="68580" tIns="34290" rIns="68580" bIns="34290"/>
          <a:lstStyle>
            <a:lvl1pPr algn="r">
              <a:defRPr sz="800" cap="all"/>
            </a:lvl1pPr>
          </a:lstStyle>
          <a:p>
            <a:r>
              <a:rPr lang="sv-SE" smtClean="0"/>
              <a:t>March 5, 2016</a:t>
            </a:r>
            <a:endParaRPr lang="sv-SE" dirty="0"/>
          </a:p>
        </p:txBody>
      </p:sp>
      <p:sp>
        <p:nvSpPr>
          <p:cNvPr id="13" name="Platshållare för bildnummer 5"/>
          <p:cNvSpPr>
            <a:spLocks noGrp="1"/>
          </p:cNvSpPr>
          <p:nvPr>
            <p:ph type="sldNum" sz="quarter" idx="12"/>
          </p:nvPr>
        </p:nvSpPr>
        <p:spPr>
          <a:xfrm>
            <a:off x="7962261" y="271242"/>
            <a:ext cx="553784" cy="198514"/>
          </a:xfrm>
          <a:prstGeom prst="rect">
            <a:avLst/>
          </a:prstGeom>
        </p:spPr>
        <p:txBody>
          <a:bodyPr lIns="68580" tIns="34290" rIns="68580" bIns="34290"/>
          <a:lstStyle>
            <a:lvl1pPr algn="r">
              <a:defRPr sz="800"/>
            </a:lvl1pPr>
          </a:lstStyle>
          <a:p>
            <a:fld id="{80A4C9D9-979F-D94A-9054-C3B7EAD37AEB}" type="slidenum">
              <a:rPr lang="sv-SE" smtClean="0"/>
              <a:pPr/>
              <a:t>‹Nr.›</a:t>
            </a:fld>
            <a:endParaRPr lang="sv-SE" dirty="0"/>
          </a:p>
        </p:txBody>
      </p:sp>
      <p:sp>
        <p:nvSpPr>
          <p:cNvPr id="14" name="Platshållare för sidfot 4"/>
          <p:cNvSpPr>
            <a:spLocks noGrp="1"/>
          </p:cNvSpPr>
          <p:nvPr>
            <p:ph type="ftr" sz="quarter" idx="11"/>
          </p:nvPr>
        </p:nvSpPr>
        <p:spPr>
          <a:xfrm>
            <a:off x="593363" y="270750"/>
            <a:ext cx="5836917" cy="199005"/>
          </a:xfrm>
          <a:prstGeom prst="rect">
            <a:avLst/>
          </a:prstGeom>
        </p:spPr>
        <p:txBody>
          <a:bodyPr lIns="68580" tIns="34290" rIns="68580" bIns="34290" anchor="b"/>
          <a:lstStyle>
            <a:lvl1pPr>
              <a:defRPr sz="800"/>
            </a:lvl1pPr>
          </a:lstStyle>
          <a:p>
            <a:r>
              <a:rPr lang="sv-SE" smtClean="0"/>
              <a:t>SIGCSE 2016 Tommy Färnqvist</a:t>
            </a:r>
            <a:endParaRPr lang="sv-SE" dirty="0"/>
          </a:p>
        </p:txBody>
      </p:sp>
      <p:pic>
        <p:nvPicPr>
          <p:cNvPr id="11" name="Bildobjekt 10"/>
          <p:cNvPicPr>
            <a:picLocks noChangeAspect="1"/>
          </p:cNvPicPr>
          <p:nvPr userDrawn="1"/>
        </p:nvPicPr>
        <p:blipFill rotWithShape="1">
          <a:blip r:embed="rId2">
            <a:extLst>
              <a:ext uri="{28A0092B-C50C-407E-A947-70E740481C1C}">
                <a14:useLocalDpi xmlns:a14="http://schemas.microsoft.com/office/drawing/2010/main" val="0"/>
              </a:ext>
            </a:extLst>
          </a:blip>
          <a:srcRect l="6086" t="15967" r="6086" b="15147"/>
          <a:stretch/>
        </p:blipFill>
        <p:spPr>
          <a:xfrm>
            <a:off x="685800" y="4692600"/>
            <a:ext cx="1055700" cy="297580"/>
          </a:xfrm>
          <a:prstGeom prst="rect">
            <a:avLst/>
          </a:prstGeom>
        </p:spPr>
      </p:pic>
    </p:spTree>
    <p:extLst>
      <p:ext uri="{BB962C8B-B14F-4D97-AF65-F5344CB8AC3E}">
        <p14:creationId xmlns:p14="http://schemas.microsoft.com/office/powerpoint/2010/main" val="2294348392"/>
      </p:ext>
    </p:extLst>
  </p:cSld>
  <p:clrMapOvr>
    <a:masterClrMapping/>
  </p:clrMapOvr>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cxnSp>
        <p:nvCxnSpPr>
          <p:cNvPr id="9" name="Rak 8"/>
          <p:cNvCxnSpPr/>
          <p:nvPr userDrawn="1"/>
        </p:nvCxnSpPr>
        <p:spPr>
          <a:xfrm>
            <a:off x="678460" y="4590458"/>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Platshållare för datum 3"/>
          <p:cNvSpPr>
            <a:spLocks noGrp="1"/>
          </p:cNvSpPr>
          <p:nvPr>
            <p:ph type="dt" sz="half" idx="10"/>
          </p:nvPr>
        </p:nvSpPr>
        <p:spPr>
          <a:xfrm>
            <a:off x="6662094" y="270750"/>
            <a:ext cx="1431193" cy="198514"/>
          </a:xfrm>
          <a:prstGeom prst="rect">
            <a:avLst/>
          </a:prstGeom>
        </p:spPr>
        <p:txBody>
          <a:bodyPr lIns="68580" tIns="34290" rIns="68580" bIns="34290"/>
          <a:lstStyle>
            <a:lvl1pPr algn="r">
              <a:defRPr sz="800" cap="all"/>
            </a:lvl1pPr>
          </a:lstStyle>
          <a:p>
            <a:r>
              <a:rPr lang="sv-SE" smtClean="0"/>
              <a:t>March 5, 2016</a:t>
            </a:r>
            <a:endParaRPr lang="sv-SE" dirty="0"/>
          </a:p>
        </p:txBody>
      </p:sp>
      <p:sp>
        <p:nvSpPr>
          <p:cNvPr id="11" name="Platshållare för bildnummer 5"/>
          <p:cNvSpPr>
            <a:spLocks noGrp="1"/>
          </p:cNvSpPr>
          <p:nvPr>
            <p:ph type="sldNum" sz="quarter" idx="12"/>
          </p:nvPr>
        </p:nvSpPr>
        <p:spPr>
          <a:xfrm>
            <a:off x="7962261" y="271242"/>
            <a:ext cx="553784" cy="198514"/>
          </a:xfrm>
          <a:prstGeom prst="rect">
            <a:avLst/>
          </a:prstGeom>
        </p:spPr>
        <p:txBody>
          <a:bodyPr lIns="68580" tIns="34290" rIns="68580" bIns="34290"/>
          <a:lstStyle>
            <a:lvl1pPr algn="r">
              <a:defRPr sz="800"/>
            </a:lvl1pPr>
          </a:lstStyle>
          <a:p>
            <a:fld id="{80A4C9D9-979F-D94A-9054-C3B7EAD37AEB}" type="slidenum">
              <a:rPr lang="sv-SE" smtClean="0"/>
              <a:pPr/>
              <a:t>‹Nr.›</a:t>
            </a:fld>
            <a:endParaRPr lang="sv-SE" dirty="0"/>
          </a:p>
        </p:txBody>
      </p:sp>
      <p:sp>
        <p:nvSpPr>
          <p:cNvPr id="12" name="Platshållare för sidfot 4"/>
          <p:cNvSpPr>
            <a:spLocks noGrp="1"/>
          </p:cNvSpPr>
          <p:nvPr>
            <p:ph type="ftr" sz="quarter" idx="11"/>
          </p:nvPr>
        </p:nvSpPr>
        <p:spPr>
          <a:xfrm>
            <a:off x="593363" y="270750"/>
            <a:ext cx="5836917" cy="199005"/>
          </a:xfrm>
          <a:prstGeom prst="rect">
            <a:avLst/>
          </a:prstGeom>
        </p:spPr>
        <p:txBody>
          <a:bodyPr lIns="68580" tIns="34290" rIns="68580" bIns="34290" anchor="b"/>
          <a:lstStyle>
            <a:lvl1pPr>
              <a:defRPr sz="800"/>
            </a:lvl1pPr>
          </a:lstStyle>
          <a:p>
            <a:r>
              <a:rPr lang="sv-SE" smtClean="0"/>
              <a:t>SIGCSE 2016 Tommy Färnqvist</a:t>
            </a:r>
            <a:endParaRPr lang="sv-SE" dirty="0"/>
          </a:p>
        </p:txBody>
      </p:sp>
      <p:pic>
        <p:nvPicPr>
          <p:cNvPr id="2" name="Bildobjekt 1"/>
          <p:cNvPicPr>
            <a:picLocks noChangeAspect="1"/>
          </p:cNvPicPr>
          <p:nvPr userDrawn="1"/>
        </p:nvPicPr>
        <p:blipFill rotWithShape="1">
          <a:blip r:embed="rId2">
            <a:extLst>
              <a:ext uri="{28A0092B-C50C-407E-A947-70E740481C1C}">
                <a14:useLocalDpi xmlns:a14="http://schemas.microsoft.com/office/drawing/2010/main" val="0"/>
              </a:ext>
            </a:extLst>
          </a:blip>
          <a:srcRect l="6086" t="15967" r="6086" b="15147"/>
          <a:stretch/>
        </p:blipFill>
        <p:spPr>
          <a:xfrm>
            <a:off x="685800" y="4692600"/>
            <a:ext cx="1055700" cy="297580"/>
          </a:xfrm>
          <a:prstGeom prst="rect">
            <a:avLst/>
          </a:prstGeom>
        </p:spPr>
      </p:pic>
      <p:sp>
        <p:nvSpPr>
          <p:cNvPr id="5" name="Platshållare för text 4"/>
          <p:cNvSpPr>
            <a:spLocks noGrp="1"/>
          </p:cNvSpPr>
          <p:nvPr>
            <p:ph type="body" sz="quarter" idx="13" hasCustomPrompt="1"/>
          </p:nvPr>
        </p:nvSpPr>
        <p:spPr>
          <a:xfrm>
            <a:off x="678656" y="677466"/>
            <a:ext cx="3638367" cy="3842147"/>
          </a:xfrm>
          <a:prstGeom prst="rect">
            <a:avLst/>
          </a:prstGeom>
        </p:spPr>
        <p:txBody>
          <a:bodyPr lIns="68580" tIns="34290" rIns="68580" bIns="34290"/>
          <a:lstStyle>
            <a:lvl1pPr>
              <a:defRPr baseline="0"/>
            </a:lvl1pPr>
          </a:lstStyle>
          <a:p>
            <a:pPr lvl="0"/>
            <a:r>
              <a:rPr lang="sv-SE" dirty="0" err="1" smtClean="0"/>
              <a:t>Click</a:t>
            </a:r>
            <a:r>
              <a:rPr lang="sv-SE" dirty="0" smtClean="0"/>
              <a:t> </a:t>
            </a:r>
            <a:r>
              <a:rPr lang="sv-SE" dirty="0" err="1" smtClean="0"/>
              <a:t>here</a:t>
            </a:r>
            <a:r>
              <a:rPr lang="sv-SE" dirty="0" smtClean="0"/>
              <a:t> to </a:t>
            </a:r>
            <a:r>
              <a:rPr lang="sv-SE" dirty="0" err="1" smtClean="0"/>
              <a:t>change</a:t>
            </a:r>
            <a:r>
              <a:rPr lang="sv-SE" dirty="0" smtClean="0"/>
              <a:t> format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3" name="Platshållare för text 4"/>
          <p:cNvSpPr>
            <a:spLocks noGrp="1"/>
          </p:cNvSpPr>
          <p:nvPr>
            <p:ph type="body" sz="quarter" idx="14" hasCustomPrompt="1"/>
          </p:nvPr>
        </p:nvSpPr>
        <p:spPr>
          <a:xfrm>
            <a:off x="4783065" y="712889"/>
            <a:ext cx="3639600" cy="3842147"/>
          </a:xfrm>
          <a:prstGeom prst="rect">
            <a:avLst/>
          </a:prstGeom>
        </p:spPr>
        <p:txBody>
          <a:bodyPr lIns="68580" tIns="34290" rIns="68580" bIns="34290"/>
          <a:lstStyle/>
          <a:p>
            <a:pPr lvl="0"/>
            <a:r>
              <a:rPr lang="sv-SE" dirty="0" err="1" smtClean="0"/>
              <a:t>Click</a:t>
            </a:r>
            <a:r>
              <a:rPr lang="sv-SE" dirty="0" smtClean="0"/>
              <a:t> </a:t>
            </a:r>
            <a:r>
              <a:rPr lang="sv-SE" dirty="0" err="1" smtClean="0"/>
              <a:t>here</a:t>
            </a:r>
            <a:r>
              <a:rPr lang="sv-SE" dirty="0" smtClean="0"/>
              <a:t> to </a:t>
            </a:r>
            <a:r>
              <a:rPr lang="sv-SE" dirty="0" err="1" smtClean="0"/>
              <a:t>change</a:t>
            </a:r>
            <a:r>
              <a:rPr lang="sv-SE" dirty="0" smtClean="0"/>
              <a:t> format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3545811784"/>
      </p:ext>
    </p:extLst>
  </p:cSld>
  <p:clrMapOvr>
    <a:masterClrMapping/>
  </p:clrMapOvr>
  <p:timing>
    <p:tnLst>
      <p:par>
        <p:cTn xmlns:p14="http://schemas.microsoft.com/office/powerpoint/2010/mai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ubrik">
    <p:spTree>
      <p:nvGrpSpPr>
        <p:cNvPr id="1" name=""/>
        <p:cNvGrpSpPr/>
        <p:nvPr/>
      </p:nvGrpSpPr>
      <p:grpSpPr>
        <a:xfrm>
          <a:off x="0" y="0"/>
          <a:ext cx="0" cy="0"/>
          <a:chOff x="0" y="0"/>
          <a:chExt cx="0" cy="0"/>
        </a:xfrm>
      </p:grpSpPr>
      <p:cxnSp>
        <p:nvCxnSpPr>
          <p:cNvPr id="9" name="Rak 8"/>
          <p:cNvCxnSpPr/>
          <p:nvPr userDrawn="1"/>
        </p:nvCxnSpPr>
        <p:spPr>
          <a:xfrm>
            <a:off x="678460" y="4590458"/>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Platshållare för datum 3"/>
          <p:cNvSpPr>
            <a:spLocks noGrp="1"/>
          </p:cNvSpPr>
          <p:nvPr>
            <p:ph type="dt" sz="half" idx="10"/>
          </p:nvPr>
        </p:nvSpPr>
        <p:spPr>
          <a:xfrm>
            <a:off x="6662094" y="270750"/>
            <a:ext cx="1431193" cy="198514"/>
          </a:xfrm>
          <a:prstGeom prst="rect">
            <a:avLst/>
          </a:prstGeom>
        </p:spPr>
        <p:txBody>
          <a:bodyPr lIns="68580" tIns="34290" rIns="68580" bIns="34290"/>
          <a:lstStyle>
            <a:lvl1pPr algn="r">
              <a:defRPr sz="800" cap="all"/>
            </a:lvl1pPr>
          </a:lstStyle>
          <a:p>
            <a:r>
              <a:rPr lang="sv-SE" smtClean="0"/>
              <a:t>March 5, 2016</a:t>
            </a:r>
            <a:endParaRPr lang="sv-SE" dirty="0"/>
          </a:p>
        </p:txBody>
      </p:sp>
      <p:sp>
        <p:nvSpPr>
          <p:cNvPr id="11" name="Platshållare för bildnummer 5"/>
          <p:cNvSpPr>
            <a:spLocks noGrp="1"/>
          </p:cNvSpPr>
          <p:nvPr>
            <p:ph type="sldNum" sz="quarter" idx="12"/>
          </p:nvPr>
        </p:nvSpPr>
        <p:spPr>
          <a:xfrm>
            <a:off x="7962261" y="271242"/>
            <a:ext cx="553784" cy="198514"/>
          </a:xfrm>
          <a:prstGeom prst="rect">
            <a:avLst/>
          </a:prstGeom>
        </p:spPr>
        <p:txBody>
          <a:bodyPr lIns="68580" tIns="34290" rIns="68580" bIns="34290"/>
          <a:lstStyle>
            <a:lvl1pPr algn="r">
              <a:defRPr sz="800"/>
            </a:lvl1pPr>
          </a:lstStyle>
          <a:p>
            <a:fld id="{80A4C9D9-979F-D94A-9054-C3B7EAD37AEB}" type="slidenum">
              <a:rPr lang="sv-SE" smtClean="0"/>
              <a:pPr/>
              <a:t>‹Nr.›</a:t>
            </a:fld>
            <a:endParaRPr lang="sv-SE" dirty="0"/>
          </a:p>
        </p:txBody>
      </p:sp>
      <p:sp>
        <p:nvSpPr>
          <p:cNvPr id="12" name="Platshållare för sidfot 4"/>
          <p:cNvSpPr>
            <a:spLocks noGrp="1"/>
          </p:cNvSpPr>
          <p:nvPr>
            <p:ph type="ftr" sz="quarter" idx="11"/>
          </p:nvPr>
        </p:nvSpPr>
        <p:spPr>
          <a:xfrm>
            <a:off x="593363" y="270750"/>
            <a:ext cx="5836917" cy="199005"/>
          </a:xfrm>
          <a:prstGeom prst="rect">
            <a:avLst/>
          </a:prstGeom>
        </p:spPr>
        <p:txBody>
          <a:bodyPr lIns="68580" tIns="34290" rIns="68580" bIns="34290" anchor="b"/>
          <a:lstStyle>
            <a:lvl1pPr>
              <a:defRPr sz="800"/>
            </a:lvl1pPr>
          </a:lstStyle>
          <a:p>
            <a:r>
              <a:rPr lang="sv-SE" smtClean="0"/>
              <a:t>SIGCSE 2016 Tommy Färnqvist</a:t>
            </a:r>
            <a:endParaRPr lang="sv-SE" dirty="0"/>
          </a:p>
        </p:txBody>
      </p:sp>
      <p:pic>
        <p:nvPicPr>
          <p:cNvPr id="2" name="Bildobjekt 1"/>
          <p:cNvPicPr>
            <a:picLocks noChangeAspect="1"/>
          </p:cNvPicPr>
          <p:nvPr userDrawn="1"/>
        </p:nvPicPr>
        <p:blipFill rotWithShape="1">
          <a:blip r:embed="rId2">
            <a:extLst>
              <a:ext uri="{28A0092B-C50C-407E-A947-70E740481C1C}">
                <a14:useLocalDpi xmlns:a14="http://schemas.microsoft.com/office/drawing/2010/main" val="0"/>
              </a:ext>
            </a:extLst>
          </a:blip>
          <a:srcRect l="6086" t="15967" r="6086" b="15147"/>
          <a:stretch/>
        </p:blipFill>
        <p:spPr>
          <a:xfrm>
            <a:off x="685800" y="4692600"/>
            <a:ext cx="1055700" cy="297580"/>
          </a:xfrm>
          <a:prstGeom prst="rect">
            <a:avLst/>
          </a:prstGeom>
        </p:spPr>
      </p:pic>
      <p:sp>
        <p:nvSpPr>
          <p:cNvPr id="5" name="Platshållare för bild 4"/>
          <p:cNvSpPr>
            <a:spLocks noGrp="1"/>
          </p:cNvSpPr>
          <p:nvPr>
            <p:ph type="pic" sz="quarter" idx="13" hasCustomPrompt="1"/>
          </p:nvPr>
        </p:nvSpPr>
        <p:spPr>
          <a:xfrm>
            <a:off x="716023" y="720786"/>
            <a:ext cx="7654529" cy="3701654"/>
          </a:xfrm>
          <a:prstGeom prst="rect">
            <a:avLst/>
          </a:prstGeom>
        </p:spPr>
        <p:txBody>
          <a:bodyPr lIns="68580" tIns="34290" rIns="68580" bIns="34290"/>
          <a:lstStyle>
            <a:lvl1pPr>
              <a:defRPr/>
            </a:lvl1pPr>
          </a:lstStyle>
          <a:p>
            <a:r>
              <a:rPr lang="sv-SE" dirty="0" smtClean="0"/>
              <a:t>Picture</a:t>
            </a:r>
            <a:endParaRPr lang="sv-SE" dirty="0"/>
          </a:p>
        </p:txBody>
      </p:sp>
    </p:spTree>
    <p:extLst>
      <p:ext uri="{BB962C8B-B14F-4D97-AF65-F5344CB8AC3E}">
        <p14:creationId xmlns:p14="http://schemas.microsoft.com/office/powerpoint/2010/main" val="3705943931"/>
      </p:ext>
    </p:extLst>
  </p:cSld>
  <p:clrMapOvr>
    <a:masterClrMapping/>
  </p:clrMapOvr>
  <p:timing>
    <p:tnLst>
      <p:par>
        <p:cTn xmlns:p14="http://schemas.microsoft.com/office/powerpoint/2010/mai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Blue">
    <p:bg>
      <p:bgPr>
        <a:solidFill>
          <a:srgbClr val="00B9E7"/>
        </a:solidFill>
        <a:effectLst/>
      </p:bgPr>
    </p:bg>
    <p:spTree>
      <p:nvGrpSpPr>
        <p:cNvPr id="1" name=""/>
        <p:cNvGrpSpPr/>
        <p:nvPr/>
      </p:nvGrpSpPr>
      <p:grpSpPr>
        <a:xfrm>
          <a:off x="0" y="0"/>
          <a:ext cx="0" cy="0"/>
          <a:chOff x="0" y="0"/>
          <a:chExt cx="0" cy="0"/>
        </a:xfrm>
      </p:grpSpPr>
      <p:sp>
        <p:nvSpPr>
          <p:cNvPr id="4" name="textruta 3"/>
          <p:cNvSpPr txBox="1"/>
          <p:nvPr userDrawn="1"/>
        </p:nvSpPr>
        <p:spPr>
          <a:xfrm>
            <a:off x="1818138" y="2752538"/>
            <a:ext cx="5527211" cy="392415"/>
          </a:xfrm>
          <a:prstGeom prst="rect">
            <a:avLst/>
          </a:prstGeom>
          <a:noFill/>
        </p:spPr>
        <p:txBody>
          <a:bodyPr wrap="square" lIns="68580" tIns="34290" rIns="68580" bIns="34290" rtlCol="0">
            <a:spAutoFit/>
          </a:bodyPr>
          <a:lstStyle/>
          <a:p>
            <a:pPr algn="ctr"/>
            <a:r>
              <a:rPr lang="sv-SE" sz="2100" dirty="0" err="1" smtClean="0">
                <a:solidFill>
                  <a:schemeClr val="bg1"/>
                </a:solidFill>
              </a:rPr>
              <a:t>www.liu.se</a:t>
            </a:r>
            <a:endParaRPr lang="sv-SE" sz="2100" dirty="0">
              <a:solidFill>
                <a:schemeClr val="bg1"/>
              </a:solidFill>
            </a:endParaRPr>
          </a:p>
        </p:txBody>
      </p:sp>
      <p:sp>
        <p:nvSpPr>
          <p:cNvPr id="6" name="Platshållare för text 2"/>
          <p:cNvSpPr>
            <a:spLocks noGrp="1"/>
          </p:cNvSpPr>
          <p:nvPr>
            <p:ph type="body" sz="quarter" idx="10" hasCustomPrompt="1"/>
          </p:nvPr>
        </p:nvSpPr>
        <p:spPr>
          <a:xfrm>
            <a:off x="1320801" y="1360885"/>
            <a:ext cx="6651538" cy="922734"/>
          </a:xfrm>
          <a:prstGeom prst="rect">
            <a:avLst/>
          </a:prstGeom>
        </p:spPr>
        <p:txBody>
          <a:bodyPr vert="horz" lIns="68580" tIns="34290" rIns="68580" bIns="34290">
            <a:normAutofit/>
          </a:bodyPr>
          <a:lstStyle>
            <a:lvl1pPr marL="0" indent="0" algn="ctr">
              <a:buNone/>
              <a:defRPr>
                <a:solidFill>
                  <a:schemeClr val="bg1"/>
                </a:solidFill>
              </a:defRPr>
            </a:lvl1pPr>
          </a:lstStyle>
          <a:p>
            <a:r>
              <a:rPr lang="sv-SE" dirty="0" smtClean="0"/>
              <a:t>Text/</a:t>
            </a:r>
            <a:r>
              <a:rPr lang="sv-SE" dirty="0" err="1" smtClean="0"/>
              <a:t>name</a:t>
            </a:r>
            <a:r>
              <a:rPr lang="sv-SE" dirty="0" smtClean="0"/>
              <a:t> </a:t>
            </a:r>
            <a:r>
              <a:rPr lang="sv-SE" dirty="0" err="1" smtClean="0"/>
              <a:t>of</a:t>
            </a:r>
            <a:r>
              <a:rPr lang="sv-SE" dirty="0" smtClean="0"/>
              <a:t> </a:t>
            </a:r>
            <a:r>
              <a:rPr lang="sv-SE" dirty="0" err="1" smtClean="0"/>
              <a:t>lecturer</a:t>
            </a:r>
            <a:endParaRPr lang="sv-SE" dirty="0" smtClean="0"/>
          </a:p>
          <a:p>
            <a:r>
              <a:rPr lang="sv-SE" dirty="0" smtClean="0"/>
              <a:t>Contact information</a:t>
            </a:r>
            <a:endParaRPr lang="sv-SE" dirty="0"/>
          </a:p>
        </p:txBody>
      </p:sp>
      <p:pic>
        <p:nvPicPr>
          <p:cNvPr id="5" name="Bildobjekt 4"/>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1898496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 Blue (dark)">
    <p:bg>
      <p:bgPr>
        <a:solidFill>
          <a:srgbClr val="0099C6"/>
        </a:solidFill>
        <a:effectLst/>
      </p:bgPr>
    </p:bg>
    <p:spTree>
      <p:nvGrpSpPr>
        <p:cNvPr id="1" name=""/>
        <p:cNvGrpSpPr/>
        <p:nvPr/>
      </p:nvGrpSpPr>
      <p:grpSpPr>
        <a:xfrm>
          <a:off x="0" y="0"/>
          <a:ext cx="0" cy="0"/>
          <a:chOff x="0" y="0"/>
          <a:chExt cx="0" cy="0"/>
        </a:xfrm>
      </p:grpSpPr>
      <p:sp>
        <p:nvSpPr>
          <p:cNvPr id="7" name="textruta 6"/>
          <p:cNvSpPr txBox="1"/>
          <p:nvPr userDrawn="1"/>
        </p:nvSpPr>
        <p:spPr>
          <a:xfrm>
            <a:off x="1818138" y="2752538"/>
            <a:ext cx="5527211" cy="392415"/>
          </a:xfrm>
          <a:prstGeom prst="rect">
            <a:avLst/>
          </a:prstGeom>
          <a:noFill/>
        </p:spPr>
        <p:txBody>
          <a:bodyPr wrap="square" lIns="68580" tIns="34290" rIns="68580" bIns="34290" rtlCol="0">
            <a:spAutoFit/>
          </a:bodyPr>
          <a:lstStyle/>
          <a:p>
            <a:pPr algn="ctr"/>
            <a:r>
              <a:rPr lang="sv-SE" sz="2100" dirty="0" err="1" smtClean="0">
                <a:solidFill>
                  <a:schemeClr val="bg1"/>
                </a:solidFill>
              </a:rPr>
              <a:t>www.liu.se</a:t>
            </a:r>
            <a:endParaRPr lang="sv-SE" sz="2100" dirty="0">
              <a:solidFill>
                <a:schemeClr val="bg1"/>
              </a:solidFill>
            </a:endParaRPr>
          </a:p>
        </p:txBody>
      </p:sp>
      <p:sp>
        <p:nvSpPr>
          <p:cNvPr id="13" name="Platshållare för text 2"/>
          <p:cNvSpPr>
            <a:spLocks noGrp="1"/>
          </p:cNvSpPr>
          <p:nvPr>
            <p:ph type="body" sz="quarter" idx="10" hasCustomPrompt="1"/>
          </p:nvPr>
        </p:nvSpPr>
        <p:spPr>
          <a:xfrm>
            <a:off x="1320801" y="1360885"/>
            <a:ext cx="6651538" cy="922734"/>
          </a:xfrm>
          <a:prstGeom prst="rect">
            <a:avLst/>
          </a:prstGeom>
        </p:spPr>
        <p:txBody>
          <a:bodyPr vert="horz" lIns="68580" tIns="34290" rIns="68580" bIns="34290">
            <a:normAutofit/>
          </a:bodyPr>
          <a:lstStyle>
            <a:lvl1pPr marL="0" indent="0" algn="ctr">
              <a:buNone/>
              <a:defRPr>
                <a:solidFill>
                  <a:schemeClr val="bg1"/>
                </a:solidFill>
              </a:defRPr>
            </a:lvl1pPr>
          </a:lstStyle>
          <a:p>
            <a:r>
              <a:rPr lang="sv-SE" dirty="0" smtClean="0"/>
              <a:t>Text/</a:t>
            </a:r>
            <a:r>
              <a:rPr lang="sv-SE" dirty="0" err="1" smtClean="0"/>
              <a:t>name</a:t>
            </a:r>
            <a:r>
              <a:rPr lang="sv-SE" dirty="0" smtClean="0"/>
              <a:t> </a:t>
            </a:r>
            <a:r>
              <a:rPr lang="sv-SE" dirty="0" err="1" smtClean="0"/>
              <a:t>of</a:t>
            </a:r>
            <a:r>
              <a:rPr lang="sv-SE" dirty="0" smtClean="0"/>
              <a:t> </a:t>
            </a:r>
            <a:r>
              <a:rPr lang="sv-SE" dirty="0" err="1" smtClean="0"/>
              <a:t>lecturer</a:t>
            </a:r>
            <a:endParaRPr lang="sv-SE" dirty="0" smtClean="0"/>
          </a:p>
          <a:p>
            <a:r>
              <a:rPr lang="sv-SE" dirty="0" smtClean="0"/>
              <a:t>Contact information</a:t>
            </a:r>
            <a:endParaRPr lang="sv-SE" dirty="0"/>
          </a:p>
        </p:txBody>
      </p:sp>
      <p:pic>
        <p:nvPicPr>
          <p:cNvPr id="6" name="Bildobjekt 5"/>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1957400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End Turqoise">
    <p:bg>
      <p:bgPr>
        <a:solidFill>
          <a:srgbClr val="17C7D2"/>
        </a:solidFill>
        <a:effectLst/>
      </p:bgPr>
    </p:bg>
    <p:spTree>
      <p:nvGrpSpPr>
        <p:cNvPr id="1" name=""/>
        <p:cNvGrpSpPr/>
        <p:nvPr/>
      </p:nvGrpSpPr>
      <p:grpSpPr>
        <a:xfrm>
          <a:off x="0" y="0"/>
          <a:ext cx="0" cy="0"/>
          <a:chOff x="0" y="0"/>
          <a:chExt cx="0" cy="0"/>
        </a:xfrm>
      </p:grpSpPr>
      <p:sp>
        <p:nvSpPr>
          <p:cNvPr id="4" name="textruta 3"/>
          <p:cNvSpPr txBox="1"/>
          <p:nvPr userDrawn="1"/>
        </p:nvSpPr>
        <p:spPr>
          <a:xfrm>
            <a:off x="1818138" y="2752538"/>
            <a:ext cx="5527211" cy="392415"/>
          </a:xfrm>
          <a:prstGeom prst="rect">
            <a:avLst/>
          </a:prstGeom>
          <a:noFill/>
        </p:spPr>
        <p:txBody>
          <a:bodyPr wrap="square" lIns="68580" tIns="34290" rIns="68580" bIns="34290" rtlCol="0">
            <a:spAutoFit/>
          </a:bodyPr>
          <a:lstStyle/>
          <a:p>
            <a:pPr algn="ctr"/>
            <a:r>
              <a:rPr lang="sv-SE" sz="2100" dirty="0" err="1" smtClean="0">
                <a:solidFill>
                  <a:schemeClr val="bg1"/>
                </a:solidFill>
              </a:rPr>
              <a:t>www.liu.se</a:t>
            </a:r>
            <a:endParaRPr lang="sv-SE" sz="2100" dirty="0">
              <a:solidFill>
                <a:schemeClr val="bg1"/>
              </a:solidFill>
            </a:endParaRPr>
          </a:p>
        </p:txBody>
      </p:sp>
      <p:sp>
        <p:nvSpPr>
          <p:cNvPr id="9" name="Platshållare för text 2"/>
          <p:cNvSpPr>
            <a:spLocks noGrp="1"/>
          </p:cNvSpPr>
          <p:nvPr>
            <p:ph type="body" sz="quarter" idx="10" hasCustomPrompt="1"/>
          </p:nvPr>
        </p:nvSpPr>
        <p:spPr>
          <a:xfrm>
            <a:off x="1320801" y="1360885"/>
            <a:ext cx="6651538" cy="922734"/>
          </a:xfrm>
          <a:prstGeom prst="rect">
            <a:avLst/>
          </a:prstGeom>
        </p:spPr>
        <p:txBody>
          <a:bodyPr vert="horz" lIns="68580" tIns="34290" rIns="68580" bIns="34290">
            <a:normAutofit/>
          </a:bodyPr>
          <a:lstStyle>
            <a:lvl1pPr marL="0" indent="0" algn="ctr">
              <a:buNone/>
              <a:defRPr>
                <a:solidFill>
                  <a:schemeClr val="bg1"/>
                </a:solidFill>
              </a:defRPr>
            </a:lvl1pPr>
          </a:lstStyle>
          <a:p>
            <a:r>
              <a:rPr lang="sv-SE" dirty="0" smtClean="0"/>
              <a:t>Text/</a:t>
            </a:r>
            <a:r>
              <a:rPr lang="sv-SE" dirty="0" err="1" smtClean="0"/>
              <a:t>name</a:t>
            </a:r>
            <a:r>
              <a:rPr lang="sv-SE" dirty="0" smtClean="0"/>
              <a:t> </a:t>
            </a:r>
            <a:r>
              <a:rPr lang="sv-SE" dirty="0" err="1" smtClean="0"/>
              <a:t>of</a:t>
            </a:r>
            <a:r>
              <a:rPr lang="sv-SE" dirty="0" smtClean="0"/>
              <a:t> </a:t>
            </a:r>
            <a:r>
              <a:rPr lang="sv-SE" dirty="0" err="1" smtClean="0"/>
              <a:t>lecturer</a:t>
            </a:r>
            <a:endParaRPr lang="sv-SE" dirty="0" smtClean="0"/>
          </a:p>
          <a:p>
            <a:r>
              <a:rPr lang="sv-SE" dirty="0" smtClean="0"/>
              <a:t>Contact information</a:t>
            </a:r>
            <a:endParaRPr lang="sv-SE" dirty="0"/>
          </a:p>
        </p:txBody>
      </p:sp>
      <p:pic>
        <p:nvPicPr>
          <p:cNvPr id="6" name="Bildobjekt 5"/>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18177550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Turqoise (dark)">
    <p:bg>
      <p:bgPr>
        <a:solidFill>
          <a:srgbClr val="009CA6"/>
        </a:solidFill>
        <a:effectLst/>
      </p:bgPr>
    </p:bg>
    <p:spTree>
      <p:nvGrpSpPr>
        <p:cNvPr id="1" name=""/>
        <p:cNvGrpSpPr/>
        <p:nvPr/>
      </p:nvGrpSpPr>
      <p:grpSpPr>
        <a:xfrm>
          <a:off x="0" y="0"/>
          <a:ext cx="0" cy="0"/>
          <a:chOff x="0" y="0"/>
          <a:chExt cx="0" cy="0"/>
        </a:xfrm>
      </p:grpSpPr>
      <p:sp>
        <p:nvSpPr>
          <p:cNvPr id="6" name="textruta 5"/>
          <p:cNvSpPr txBox="1"/>
          <p:nvPr userDrawn="1"/>
        </p:nvSpPr>
        <p:spPr>
          <a:xfrm>
            <a:off x="1818138" y="2752538"/>
            <a:ext cx="5527211" cy="392415"/>
          </a:xfrm>
          <a:prstGeom prst="rect">
            <a:avLst/>
          </a:prstGeom>
          <a:noFill/>
        </p:spPr>
        <p:txBody>
          <a:bodyPr wrap="square" lIns="68580" tIns="34290" rIns="68580" bIns="34290" rtlCol="0">
            <a:spAutoFit/>
          </a:bodyPr>
          <a:lstStyle/>
          <a:p>
            <a:pPr algn="ctr"/>
            <a:r>
              <a:rPr lang="sv-SE" sz="2100" dirty="0" err="1" smtClean="0">
                <a:solidFill>
                  <a:schemeClr val="bg1"/>
                </a:solidFill>
              </a:rPr>
              <a:t>www.liu.se</a:t>
            </a:r>
            <a:endParaRPr lang="sv-SE" sz="2100" dirty="0">
              <a:solidFill>
                <a:schemeClr val="bg1"/>
              </a:solidFill>
            </a:endParaRPr>
          </a:p>
        </p:txBody>
      </p:sp>
      <p:sp>
        <p:nvSpPr>
          <p:cNvPr id="14" name="Platshållare för text 2"/>
          <p:cNvSpPr>
            <a:spLocks noGrp="1"/>
          </p:cNvSpPr>
          <p:nvPr>
            <p:ph type="body" sz="quarter" idx="10" hasCustomPrompt="1"/>
          </p:nvPr>
        </p:nvSpPr>
        <p:spPr>
          <a:xfrm>
            <a:off x="1320801" y="1360885"/>
            <a:ext cx="6651538" cy="922734"/>
          </a:xfrm>
          <a:prstGeom prst="rect">
            <a:avLst/>
          </a:prstGeom>
        </p:spPr>
        <p:txBody>
          <a:bodyPr vert="horz" lIns="68580" tIns="34290" rIns="68580" bIns="34290">
            <a:normAutofit/>
          </a:bodyPr>
          <a:lstStyle>
            <a:lvl1pPr marL="0" indent="0" algn="ctr">
              <a:buNone/>
              <a:defRPr>
                <a:solidFill>
                  <a:schemeClr val="bg1"/>
                </a:solidFill>
              </a:defRPr>
            </a:lvl1pPr>
          </a:lstStyle>
          <a:p>
            <a:r>
              <a:rPr lang="sv-SE" dirty="0" smtClean="0"/>
              <a:t>Text/</a:t>
            </a:r>
            <a:r>
              <a:rPr lang="sv-SE" dirty="0" err="1" smtClean="0"/>
              <a:t>name</a:t>
            </a:r>
            <a:r>
              <a:rPr lang="sv-SE" dirty="0" smtClean="0"/>
              <a:t> </a:t>
            </a:r>
            <a:r>
              <a:rPr lang="sv-SE" dirty="0" err="1" smtClean="0"/>
              <a:t>of</a:t>
            </a:r>
            <a:r>
              <a:rPr lang="sv-SE" dirty="0" smtClean="0"/>
              <a:t> </a:t>
            </a:r>
            <a:r>
              <a:rPr lang="sv-SE" dirty="0" err="1" smtClean="0"/>
              <a:t>lecturer</a:t>
            </a:r>
            <a:endParaRPr lang="sv-SE" dirty="0" smtClean="0"/>
          </a:p>
          <a:p>
            <a:r>
              <a:rPr lang="sv-SE" dirty="0" smtClean="0"/>
              <a:t>Contact information</a:t>
            </a:r>
            <a:endParaRPr lang="sv-SE" dirty="0"/>
          </a:p>
        </p:txBody>
      </p:sp>
      <p:pic>
        <p:nvPicPr>
          <p:cNvPr id="7" name="Bildobjekt 6"/>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2006811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 Turqoise">
    <p:bg>
      <p:bgPr>
        <a:solidFill>
          <a:srgbClr val="17C7D2"/>
        </a:solidFill>
        <a:effectLst/>
      </p:bgPr>
    </p:bg>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156300" y="1359675"/>
            <a:ext cx="7216175" cy="1102519"/>
          </a:xfrm>
          <a:prstGeom prst="rect">
            <a:avLst/>
          </a:prstGeom>
        </p:spPr>
        <p:txBody>
          <a:bodyPr lIns="68580" tIns="34290" rIns="68580" bIns="34290" anchor="b">
            <a:normAutofit/>
          </a:bodyPr>
          <a:lstStyle>
            <a:lvl1pPr algn="l">
              <a:defRPr sz="4500">
                <a:solidFill>
                  <a:srgbClr val="FFFFFF"/>
                </a:solidFill>
              </a:defRPr>
            </a:lvl1pPr>
          </a:lstStyle>
          <a:p>
            <a:r>
              <a:rPr lang="sv-SE" dirty="0" err="1" smtClean="0"/>
              <a:t>Title</a:t>
            </a:r>
            <a:r>
              <a:rPr lang="sv-SE" dirty="0" smtClean="0"/>
              <a:t> </a:t>
            </a:r>
            <a:r>
              <a:rPr lang="sv-SE" dirty="0" err="1" smtClean="0"/>
              <a:t>of</a:t>
            </a:r>
            <a:r>
              <a:rPr lang="sv-SE" dirty="0" smtClean="0"/>
              <a:t> presentation</a:t>
            </a:r>
            <a:endParaRPr lang="sv-SE" dirty="0"/>
          </a:p>
        </p:txBody>
      </p:sp>
      <p:sp>
        <p:nvSpPr>
          <p:cNvPr id="6" name="Underrubrik 2"/>
          <p:cNvSpPr>
            <a:spLocks noGrp="1"/>
          </p:cNvSpPr>
          <p:nvPr>
            <p:ph type="subTitle" idx="1" hasCustomPrompt="1"/>
          </p:nvPr>
        </p:nvSpPr>
        <p:spPr>
          <a:xfrm>
            <a:off x="1156300" y="2620472"/>
            <a:ext cx="7216175" cy="881472"/>
          </a:xfrm>
          <a:prstGeom prst="rect">
            <a:avLst/>
          </a:prstGeom>
        </p:spPr>
        <p:txBody>
          <a:bodyPr lIns="68580" tIns="34290" rIns="68580" bIns="34290">
            <a:normAutofit/>
          </a:bodyPr>
          <a:lstStyle>
            <a:lvl1pPr marL="0" indent="0" algn="l">
              <a:buNone/>
              <a:defRPr sz="210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Lecturer</a:t>
            </a:r>
            <a:endParaRPr lang="sv-SE" dirty="0"/>
          </a:p>
        </p:txBody>
      </p:sp>
      <p:pic>
        <p:nvPicPr>
          <p:cNvPr id="8" name="Bildobjekt 7"/>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39124406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End Green">
    <p:bg>
      <p:bgPr>
        <a:solidFill>
          <a:srgbClr val="00CFB5"/>
        </a:solidFill>
        <a:effectLst/>
      </p:bgPr>
    </p:bg>
    <p:spTree>
      <p:nvGrpSpPr>
        <p:cNvPr id="1" name=""/>
        <p:cNvGrpSpPr/>
        <p:nvPr/>
      </p:nvGrpSpPr>
      <p:grpSpPr>
        <a:xfrm>
          <a:off x="0" y="0"/>
          <a:ext cx="0" cy="0"/>
          <a:chOff x="0" y="0"/>
          <a:chExt cx="0" cy="0"/>
        </a:xfrm>
      </p:grpSpPr>
      <p:sp>
        <p:nvSpPr>
          <p:cNvPr id="4" name="textruta 3"/>
          <p:cNvSpPr txBox="1"/>
          <p:nvPr userDrawn="1"/>
        </p:nvSpPr>
        <p:spPr>
          <a:xfrm>
            <a:off x="1818138" y="2752538"/>
            <a:ext cx="5527211" cy="392415"/>
          </a:xfrm>
          <a:prstGeom prst="rect">
            <a:avLst/>
          </a:prstGeom>
          <a:noFill/>
        </p:spPr>
        <p:txBody>
          <a:bodyPr wrap="square" lIns="68580" tIns="34290" rIns="68580" bIns="34290" rtlCol="0">
            <a:spAutoFit/>
          </a:bodyPr>
          <a:lstStyle/>
          <a:p>
            <a:pPr algn="ctr"/>
            <a:r>
              <a:rPr lang="sv-SE" sz="2100" dirty="0" err="1" smtClean="0">
                <a:solidFill>
                  <a:schemeClr val="bg1"/>
                </a:solidFill>
              </a:rPr>
              <a:t>www.liu.se</a:t>
            </a:r>
            <a:endParaRPr lang="sv-SE" sz="2100" dirty="0">
              <a:solidFill>
                <a:schemeClr val="bg1"/>
              </a:solidFill>
            </a:endParaRPr>
          </a:p>
        </p:txBody>
      </p:sp>
      <p:sp>
        <p:nvSpPr>
          <p:cNvPr id="6" name="Platshållare för text 2"/>
          <p:cNvSpPr>
            <a:spLocks noGrp="1"/>
          </p:cNvSpPr>
          <p:nvPr>
            <p:ph type="body" sz="quarter" idx="10" hasCustomPrompt="1"/>
          </p:nvPr>
        </p:nvSpPr>
        <p:spPr>
          <a:xfrm>
            <a:off x="1320801" y="1360885"/>
            <a:ext cx="6651538" cy="922734"/>
          </a:xfrm>
          <a:prstGeom prst="rect">
            <a:avLst/>
          </a:prstGeom>
        </p:spPr>
        <p:txBody>
          <a:bodyPr vert="horz" lIns="68580" tIns="34290" rIns="68580" bIns="34290">
            <a:normAutofit/>
          </a:bodyPr>
          <a:lstStyle>
            <a:lvl1pPr marL="0" indent="0" algn="ctr">
              <a:buNone/>
              <a:defRPr>
                <a:solidFill>
                  <a:schemeClr val="bg1"/>
                </a:solidFill>
              </a:defRPr>
            </a:lvl1pPr>
          </a:lstStyle>
          <a:p>
            <a:r>
              <a:rPr lang="sv-SE" dirty="0" smtClean="0"/>
              <a:t>Text/</a:t>
            </a:r>
            <a:r>
              <a:rPr lang="sv-SE" dirty="0" err="1" smtClean="0"/>
              <a:t>name</a:t>
            </a:r>
            <a:r>
              <a:rPr lang="sv-SE" dirty="0" smtClean="0"/>
              <a:t> </a:t>
            </a:r>
            <a:r>
              <a:rPr lang="sv-SE" dirty="0" err="1" smtClean="0"/>
              <a:t>of</a:t>
            </a:r>
            <a:r>
              <a:rPr lang="sv-SE" dirty="0" smtClean="0"/>
              <a:t> </a:t>
            </a:r>
            <a:r>
              <a:rPr lang="sv-SE" dirty="0" err="1" smtClean="0"/>
              <a:t>lecturer</a:t>
            </a:r>
            <a:endParaRPr lang="sv-SE" dirty="0" smtClean="0"/>
          </a:p>
          <a:p>
            <a:r>
              <a:rPr lang="sv-SE" dirty="0" smtClean="0"/>
              <a:t>Contact information</a:t>
            </a:r>
            <a:endParaRPr lang="sv-SE" dirty="0"/>
          </a:p>
        </p:txBody>
      </p:sp>
      <p:pic>
        <p:nvPicPr>
          <p:cNvPr id="5" name="Bildobjekt 4"/>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18177550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nd Green (dark)">
    <p:bg>
      <p:bgPr>
        <a:solidFill>
          <a:srgbClr val="3BA890"/>
        </a:solidFill>
        <a:effectLst/>
      </p:bgPr>
    </p:bg>
    <p:spTree>
      <p:nvGrpSpPr>
        <p:cNvPr id="1" name=""/>
        <p:cNvGrpSpPr/>
        <p:nvPr/>
      </p:nvGrpSpPr>
      <p:grpSpPr>
        <a:xfrm>
          <a:off x="0" y="0"/>
          <a:ext cx="0" cy="0"/>
          <a:chOff x="0" y="0"/>
          <a:chExt cx="0" cy="0"/>
        </a:xfrm>
      </p:grpSpPr>
      <p:sp>
        <p:nvSpPr>
          <p:cNvPr id="6" name="textruta 5"/>
          <p:cNvSpPr txBox="1"/>
          <p:nvPr userDrawn="1"/>
        </p:nvSpPr>
        <p:spPr>
          <a:xfrm>
            <a:off x="1818138" y="2752538"/>
            <a:ext cx="5527211" cy="392415"/>
          </a:xfrm>
          <a:prstGeom prst="rect">
            <a:avLst/>
          </a:prstGeom>
          <a:noFill/>
        </p:spPr>
        <p:txBody>
          <a:bodyPr wrap="square" lIns="68580" tIns="34290" rIns="68580" bIns="34290" rtlCol="0">
            <a:spAutoFit/>
          </a:bodyPr>
          <a:lstStyle/>
          <a:p>
            <a:pPr algn="ctr"/>
            <a:r>
              <a:rPr lang="sv-SE" sz="2100" dirty="0" err="1" smtClean="0">
                <a:solidFill>
                  <a:schemeClr val="bg1"/>
                </a:solidFill>
              </a:rPr>
              <a:t>www.liu.se</a:t>
            </a:r>
            <a:endParaRPr lang="sv-SE" sz="2100" dirty="0">
              <a:solidFill>
                <a:schemeClr val="bg1"/>
              </a:solidFill>
            </a:endParaRPr>
          </a:p>
        </p:txBody>
      </p:sp>
      <p:sp>
        <p:nvSpPr>
          <p:cNvPr id="14" name="Platshållare för text 2"/>
          <p:cNvSpPr>
            <a:spLocks noGrp="1"/>
          </p:cNvSpPr>
          <p:nvPr>
            <p:ph type="body" sz="quarter" idx="10" hasCustomPrompt="1"/>
          </p:nvPr>
        </p:nvSpPr>
        <p:spPr>
          <a:xfrm>
            <a:off x="1320801" y="1360885"/>
            <a:ext cx="6651538" cy="922734"/>
          </a:xfrm>
          <a:prstGeom prst="rect">
            <a:avLst/>
          </a:prstGeom>
        </p:spPr>
        <p:txBody>
          <a:bodyPr vert="horz" lIns="68580" tIns="34290" rIns="68580" bIns="34290">
            <a:normAutofit/>
          </a:bodyPr>
          <a:lstStyle>
            <a:lvl1pPr marL="0" indent="0" algn="ctr">
              <a:buNone/>
              <a:defRPr>
                <a:solidFill>
                  <a:schemeClr val="bg1"/>
                </a:solidFill>
              </a:defRPr>
            </a:lvl1pPr>
          </a:lstStyle>
          <a:p>
            <a:r>
              <a:rPr lang="sv-SE" dirty="0" smtClean="0"/>
              <a:t>Text/</a:t>
            </a:r>
            <a:r>
              <a:rPr lang="sv-SE" dirty="0" err="1" smtClean="0"/>
              <a:t>name</a:t>
            </a:r>
            <a:r>
              <a:rPr lang="sv-SE" dirty="0" smtClean="0"/>
              <a:t> </a:t>
            </a:r>
            <a:r>
              <a:rPr lang="sv-SE" dirty="0" err="1" smtClean="0"/>
              <a:t>of</a:t>
            </a:r>
            <a:r>
              <a:rPr lang="sv-SE" dirty="0" smtClean="0"/>
              <a:t> </a:t>
            </a:r>
            <a:r>
              <a:rPr lang="sv-SE" dirty="0" err="1" smtClean="0"/>
              <a:t>lecturer</a:t>
            </a:r>
            <a:endParaRPr lang="sv-SE" dirty="0" smtClean="0"/>
          </a:p>
          <a:p>
            <a:r>
              <a:rPr lang="sv-SE" dirty="0" smtClean="0"/>
              <a:t>Contact information</a:t>
            </a:r>
            <a:endParaRPr lang="sv-SE" dirty="0"/>
          </a:p>
        </p:txBody>
      </p:sp>
      <p:pic>
        <p:nvPicPr>
          <p:cNvPr id="7" name="Bildobjekt 6"/>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5700738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om">
    <p:spTree>
      <p:nvGrpSpPr>
        <p:cNvPr id="1" name=""/>
        <p:cNvGrpSpPr/>
        <p:nvPr/>
      </p:nvGrpSpPr>
      <p:grpSpPr>
        <a:xfrm>
          <a:off x="0" y="0"/>
          <a:ext cx="0" cy="0"/>
          <a:chOff x="0" y="0"/>
          <a:chExt cx="0" cy="0"/>
        </a:xfrm>
      </p:grpSpPr>
      <p:cxnSp>
        <p:nvCxnSpPr>
          <p:cNvPr id="9" name="Rak 8"/>
          <p:cNvCxnSpPr/>
          <p:nvPr userDrawn="1"/>
        </p:nvCxnSpPr>
        <p:spPr>
          <a:xfrm>
            <a:off x="678460" y="4590458"/>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Platshållare för datum 3"/>
          <p:cNvSpPr>
            <a:spLocks noGrp="1"/>
          </p:cNvSpPr>
          <p:nvPr>
            <p:ph type="dt" sz="half" idx="10"/>
          </p:nvPr>
        </p:nvSpPr>
        <p:spPr>
          <a:xfrm>
            <a:off x="6662094" y="270750"/>
            <a:ext cx="1431193" cy="198514"/>
          </a:xfrm>
          <a:prstGeom prst="rect">
            <a:avLst/>
          </a:prstGeom>
        </p:spPr>
        <p:txBody>
          <a:bodyPr lIns="68580" tIns="34290" rIns="68580" bIns="34290"/>
          <a:lstStyle>
            <a:lvl1pPr algn="r">
              <a:defRPr sz="800" cap="all"/>
            </a:lvl1pPr>
          </a:lstStyle>
          <a:p>
            <a:r>
              <a:rPr lang="sv-SE" smtClean="0"/>
              <a:t>March 5, 2016</a:t>
            </a:r>
            <a:endParaRPr lang="sv-SE" dirty="0"/>
          </a:p>
        </p:txBody>
      </p:sp>
      <p:sp>
        <p:nvSpPr>
          <p:cNvPr id="18" name="Platshållare för bildnummer 5"/>
          <p:cNvSpPr>
            <a:spLocks noGrp="1"/>
          </p:cNvSpPr>
          <p:nvPr>
            <p:ph type="sldNum" sz="quarter" idx="12"/>
          </p:nvPr>
        </p:nvSpPr>
        <p:spPr>
          <a:xfrm>
            <a:off x="7962261" y="271242"/>
            <a:ext cx="553784" cy="198514"/>
          </a:xfrm>
          <a:prstGeom prst="rect">
            <a:avLst/>
          </a:prstGeom>
        </p:spPr>
        <p:txBody>
          <a:bodyPr lIns="68580" tIns="34290" rIns="68580" bIns="34290"/>
          <a:lstStyle>
            <a:lvl1pPr algn="r">
              <a:defRPr sz="800"/>
            </a:lvl1pPr>
          </a:lstStyle>
          <a:p>
            <a:fld id="{80A4C9D9-979F-D94A-9054-C3B7EAD37AEB}" type="slidenum">
              <a:rPr lang="sv-SE" smtClean="0"/>
              <a:pPr/>
              <a:t>‹Nr.›</a:t>
            </a:fld>
            <a:endParaRPr lang="sv-SE" dirty="0"/>
          </a:p>
        </p:txBody>
      </p:sp>
      <p:sp>
        <p:nvSpPr>
          <p:cNvPr id="19" name="Platshållare för sidfot 4"/>
          <p:cNvSpPr>
            <a:spLocks noGrp="1"/>
          </p:cNvSpPr>
          <p:nvPr>
            <p:ph type="ftr" sz="quarter" idx="11"/>
          </p:nvPr>
        </p:nvSpPr>
        <p:spPr>
          <a:xfrm>
            <a:off x="593363" y="270750"/>
            <a:ext cx="5836917" cy="199005"/>
          </a:xfrm>
          <a:prstGeom prst="rect">
            <a:avLst/>
          </a:prstGeom>
        </p:spPr>
        <p:txBody>
          <a:bodyPr lIns="68580" tIns="34290" rIns="68580" bIns="34290" anchor="b"/>
          <a:lstStyle>
            <a:lvl1pPr>
              <a:defRPr sz="800"/>
            </a:lvl1pPr>
          </a:lstStyle>
          <a:p>
            <a:r>
              <a:rPr lang="sv-SE" smtClean="0"/>
              <a:t>SIGCSE 2016 Tommy Färnqvist</a:t>
            </a:r>
            <a:endParaRPr lang="sv-SE" dirty="0"/>
          </a:p>
        </p:txBody>
      </p:sp>
      <p:pic>
        <p:nvPicPr>
          <p:cNvPr id="10" name="Bildobjekt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384" y="4607138"/>
            <a:ext cx="1701429" cy="439733"/>
          </a:xfrm>
          <a:prstGeom prst="rect">
            <a:avLst/>
          </a:prstGeom>
        </p:spPr>
      </p:pic>
    </p:spTree>
    <p:extLst>
      <p:ext uri="{BB962C8B-B14F-4D97-AF65-F5344CB8AC3E}">
        <p14:creationId xmlns:p14="http://schemas.microsoft.com/office/powerpoint/2010/main" val="3155776823"/>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age Turqoise (dark)">
    <p:bg>
      <p:bgPr>
        <a:solidFill>
          <a:srgbClr val="009CA6"/>
        </a:solidFill>
        <a:effectLst/>
      </p:bgPr>
    </p:bg>
    <p:spTree>
      <p:nvGrpSpPr>
        <p:cNvPr id="1" name=""/>
        <p:cNvGrpSpPr/>
        <p:nvPr/>
      </p:nvGrpSpPr>
      <p:grpSpPr>
        <a:xfrm>
          <a:off x="0" y="0"/>
          <a:ext cx="0" cy="0"/>
          <a:chOff x="0" y="0"/>
          <a:chExt cx="0" cy="0"/>
        </a:xfrm>
      </p:grpSpPr>
      <p:sp>
        <p:nvSpPr>
          <p:cNvPr id="11" name="Rubrik 1"/>
          <p:cNvSpPr>
            <a:spLocks noGrp="1"/>
          </p:cNvSpPr>
          <p:nvPr>
            <p:ph type="ctrTitle" hasCustomPrompt="1"/>
          </p:nvPr>
        </p:nvSpPr>
        <p:spPr>
          <a:xfrm>
            <a:off x="1156300" y="1359675"/>
            <a:ext cx="7216175" cy="1102519"/>
          </a:xfrm>
          <a:prstGeom prst="rect">
            <a:avLst/>
          </a:prstGeom>
        </p:spPr>
        <p:txBody>
          <a:bodyPr lIns="68580" tIns="34290" rIns="68580" bIns="34290" anchor="b">
            <a:normAutofit/>
          </a:bodyPr>
          <a:lstStyle>
            <a:lvl1pPr algn="l">
              <a:defRPr sz="4500">
                <a:solidFill>
                  <a:srgbClr val="FFFFFF"/>
                </a:solidFill>
              </a:defRPr>
            </a:lvl1pPr>
          </a:lstStyle>
          <a:p>
            <a:r>
              <a:rPr lang="sv-SE" dirty="0" err="1" smtClean="0"/>
              <a:t>Title</a:t>
            </a:r>
            <a:r>
              <a:rPr lang="sv-SE" dirty="0" smtClean="0"/>
              <a:t> </a:t>
            </a:r>
            <a:r>
              <a:rPr lang="sv-SE" dirty="0" err="1" smtClean="0"/>
              <a:t>of</a:t>
            </a:r>
            <a:r>
              <a:rPr lang="sv-SE" dirty="0" smtClean="0"/>
              <a:t> presentation</a:t>
            </a:r>
            <a:endParaRPr lang="sv-SE" dirty="0"/>
          </a:p>
        </p:txBody>
      </p:sp>
      <p:sp>
        <p:nvSpPr>
          <p:cNvPr id="12" name="Underrubrik 2"/>
          <p:cNvSpPr>
            <a:spLocks noGrp="1"/>
          </p:cNvSpPr>
          <p:nvPr>
            <p:ph type="subTitle" idx="1" hasCustomPrompt="1"/>
          </p:nvPr>
        </p:nvSpPr>
        <p:spPr>
          <a:xfrm>
            <a:off x="1156300" y="2620472"/>
            <a:ext cx="7216175" cy="881472"/>
          </a:xfrm>
          <a:prstGeom prst="rect">
            <a:avLst/>
          </a:prstGeom>
        </p:spPr>
        <p:txBody>
          <a:bodyPr lIns="68580" tIns="34290" rIns="68580" bIns="34290">
            <a:normAutofit/>
          </a:bodyPr>
          <a:lstStyle>
            <a:lvl1pPr marL="0" indent="0" algn="l">
              <a:buNone/>
              <a:defRPr sz="210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Lecturer</a:t>
            </a:r>
            <a:endParaRPr lang="sv-SE" dirty="0"/>
          </a:p>
        </p:txBody>
      </p:sp>
      <p:pic>
        <p:nvPicPr>
          <p:cNvPr id="5" name="Bildobjekt 4"/>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2137100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Page Green">
    <p:bg>
      <p:bgPr>
        <a:solidFill>
          <a:srgbClr val="00CFB5"/>
        </a:solidFill>
        <a:effectLst/>
      </p:bgPr>
    </p:bg>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156300" y="1359675"/>
            <a:ext cx="7216175" cy="1102519"/>
          </a:xfrm>
          <a:prstGeom prst="rect">
            <a:avLst/>
          </a:prstGeom>
        </p:spPr>
        <p:txBody>
          <a:bodyPr lIns="68580" tIns="34290" rIns="68580" bIns="34290" anchor="b">
            <a:normAutofit/>
          </a:bodyPr>
          <a:lstStyle>
            <a:lvl1pPr algn="l">
              <a:defRPr sz="4500">
                <a:solidFill>
                  <a:srgbClr val="FFFFFF"/>
                </a:solidFill>
              </a:defRPr>
            </a:lvl1pPr>
          </a:lstStyle>
          <a:p>
            <a:r>
              <a:rPr lang="sv-SE" dirty="0" err="1" smtClean="0"/>
              <a:t>Title</a:t>
            </a:r>
            <a:r>
              <a:rPr lang="sv-SE" dirty="0" smtClean="0"/>
              <a:t> </a:t>
            </a:r>
            <a:r>
              <a:rPr lang="sv-SE" dirty="0" err="1" smtClean="0"/>
              <a:t>of</a:t>
            </a:r>
            <a:r>
              <a:rPr lang="sv-SE" dirty="0" smtClean="0"/>
              <a:t> presentation</a:t>
            </a:r>
            <a:endParaRPr lang="sv-SE" dirty="0"/>
          </a:p>
        </p:txBody>
      </p:sp>
      <p:sp>
        <p:nvSpPr>
          <p:cNvPr id="6" name="Underrubrik 2"/>
          <p:cNvSpPr>
            <a:spLocks noGrp="1"/>
          </p:cNvSpPr>
          <p:nvPr>
            <p:ph type="subTitle" idx="1" hasCustomPrompt="1"/>
          </p:nvPr>
        </p:nvSpPr>
        <p:spPr>
          <a:xfrm>
            <a:off x="1156300" y="2620472"/>
            <a:ext cx="7216175" cy="881472"/>
          </a:xfrm>
          <a:prstGeom prst="rect">
            <a:avLst/>
          </a:prstGeom>
        </p:spPr>
        <p:txBody>
          <a:bodyPr lIns="68580" tIns="34290" rIns="68580" bIns="34290">
            <a:normAutofit/>
          </a:bodyPr>
          <a:lstStyle>
            <a:lvl1pPr marL="0" indent="0" algn="l">
              <a:buNone/>
              <a:defRPr sz="210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Lecturer</a:t>
            </a:r>
            <a:endParaRPr lang="sv-SE" dirty="0"/>
          </a:p>
        </p:txBody>
      </p:sp>
      <p:pic>
        <p:nvPicPr>
          <p:cNvPr id="8" name="Bildobjekt 7"/>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28166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age Green (dark)">
    <p:bg>
      <p:bgPr>
        <a:solidFill>
          <a:srgbClr val="3BA890"/>
        </a:solidFill>
        <a:effectLst/>
      </p:bgPr>
    </p:bg>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156300" y="1359675"/>
            <a:ext cx="7216175" cy="1102519"/>
          </a:xfrm>
          <a:prstGeom prst="rect">
            <a:avLst/>
          </a:prstGeom>
        </p:spPr>
        <p:txBody>
          <a:bodyPr lIns="68580" tIns="34290" rIns="68580" bIns="34290" anchor="b">
            <a:normAutofit/>
          </a:bodyPr>
          <a:lstStyle>
            <a:lvl1pPr algn="l">
              <a:defRPr sz="4500">
                <a:solidFill>
                  <a:srgbClr val="FFFFFF"/>
                </a:solidFill>
              </a:defRPr>
            </a:lvl1pPr>
          </a:lstStyle>
          <a:p>
            <a:r>
              <a:rPr lang="sv-SE" dirty="0" err="1" smtClean="0"/>
              <a:t>Title</a:t>
            </a:r>
            <a:r>
              <a:rPr lang="sv-SE" dirty="0" smtClean="0"/>
              <a:t> </a:t>
            </a:r>
            <a:r>
              <a:rPr lang="sv-SE" dirty="0" err="1" smtClean="0"/>
              <a:t>of</a:t>
            </a:r>
            <a:r>
              <a:rPr lang="sv-SE" dirty="0" smtClean="0"/>
              <a:t> presentation</a:t>
            </a:r>
            <a:endParaRPr lang="sv-SE" dirty="0"/>
          </a:p>
        </p:txBody>
      </p:sp>
      <p:sp>
        <p:nvSpPr>
          <p:cNvPr id="6" name="Underrubrik 2"/>
          <p:cNvSpPr>
            <a:spLocks noGrp="1"/>
          </p:cNvSpPr>
          <p:nvPr>
            <p:ph type="subTitle" idx="1" hasCustomPrompt="1"/>
          </p:nvPr>
        </p:nvSpPr>
        <p:spPr>
          <a:xfrm>
            <a:off x="1156300" y="2620472"/>
            <a:ext cx="7216175" cy="881472"/>
          </a:xfrm>
          <a:prstGeom prst="rect">
            <a:avLst/>
          </a:prstGeom>
        </p:spPr>
        <p:txBody>
          <a:bodyPr lIns="68580" tIns="34290" rIns="68580" bIns="34290">
            <a:normAutofit/>
          </a:bodyPr>
          <a:lstStyle>
            <a:lvl1pPr marL="0" indent="0" algn="l">
              <a:buNone/>
              <a:defRPr sz="210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err="1" smtClean="0"/>
              <a:t>Lecturer</a:t>
            </a:r>
            <a:endParaRPr lang="sv-SE" dirty="0"/>
          </a:p>
        </p:txBody>
      </p:sp>
      <p:pic>
        <p:nvPicPr>
          <p:cNvPr id="8" name="Bildobjekt 7"/>
          <p:cNvPicPr>
            <a:picLocks noChangeAspect="1"/>
          </p:cNvPicPr>
          <p:nvPr userDrawn="1"/>
        </p:nvPicPr>
        <p:blipFill rotWithShape="1">
          <a:blip r:embed="rId2">
            <a:extLst>
              <a:ext uri="{28A0092B-C50C-407E-A947-70E740481C1C}">
                <a14:useLocalDpi xmlns:a14="http://schemas.microsoft.com/office/drawing/2010/main" val="0"/>
              </a:ext>
            </a:extLst>
          </a:blip>
          <a:srcRect l="6086" t="16787" r="6086" b="15146"/>
          <a:stretch/>
        </p:blipFill>
        <p:spPr>
          <a:xfrm>
            <a:off x="399600" y="4446900"/>
            <a:ext cx="1749600" cy="487305"/>
          </a:xfrm>
          <a:prstGeom prst="rect">
            <a:avLst/>
          </a:prstGeom>
        </p:spPr>
      </p:pic>
    </p:spTree>
    <p:extLst>
      <p:ext uri="{BB962C8B-B14F-4D97-AF65-F5344CB8AC3E}">
        <p14:creationId xmlns:p14="http://schemas.microsoft.com/office/powerpoint/2010/main" val="154823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mpty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2342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mpty page blue">
    <p:bg>
      <p:bgPr>
        <a:solidFill>
          <a:srgbClr val="00B9E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4089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mpty page blue (dark)">
    <p:bg>
      <p:bgPr>
        <a:solidFill>
          <a:srgbClr val="0099C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2402336"/>
      </p:ext>
    </p:extLst>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8094259"/>
      </p:ext>
    </p:extLst>
  </p:cSld>
  <p:clrMap bg1="lt1" tx1="dk1" bg2="lt2" tx2="dk2" accent1="accent1" accent2="accent2" accent3="accent3" accent4="accent4" accent5="accent5" accent6="accent6" hlink="hlink" folHlink="folHlink"/>
  <p:sldLayoutIdLst>
    <p:sldLayoutId id="2147483649" r:id="rId1"/>
    <p:sldLayoutId id="2147483680" r:id="rId2"/>
    <p:sldLayoutId id="2147483664" r:id="rId3"/>
    <p:sldLayoutId id="2147483678" r:id="rId4"/>
    <p:sldLayoutId id="2147483665" r:id="rId5"/>
    <p:sldLayoutId id="2147483681" r:id="rId6"/>
    <p:sldLayoutId id="2147483668" r:id="rId7"/>
    <p:sldLayoutId id="2147483669" r:id="rId8"/>
    <p:sldLayoutId id="2147483688" r:id="rId9"/>
    <p:sldLayoutId id="2147483670" r:id="rId10"/>
    <p:sldLayoutId id="2147483689" r:id="rId11"/>
    <p:sldLayoutId id="2147483671" r:id="rId12"/>
    <p:sldLayoutId id="2147483690" r:id="rId13"/>
    <p:sldLayoutId id="2147483674" r:id="rId14"/>
    <p:sldLayoutId id="2147483682" r:id="rId15"/>
    <p:sldLayoutId id="2147483675" r:id="rId16"/>
    <p:sldLayoutId id="2147483684" r:id="rId17"/>
    <p:sldLayoutId id="2147483676" r:id="rId18"/>
    <p:sldLayoutId id="2147483686" r:id="rId19"/>
    <p:sldLayoutId id="2147483673" r:id="rId20"/>
    <p:sldLayoutId id="2147483660" r:id="rId21"/>
    <p:sldLayoutId id="2147483661" r:id="rId22"/>
    <p:sldLayoutId id="2147483663" r:id="rId23"/>
    <p:sldLayoutId id="2147483706" r:id="rId24"/>
    <p:sldLayoutId id="2147483707" r:id="rId25"/>
    <p:sldLayoutId id="2147483662" r:id="rId26"/>
    <p:sldLayoutId id="2147483691" r:id="rId27"/>
    <p:sldLayoutId id="2147483666" r:id="rId28"/>
    <p:sldLayoutId id="2147483692" r:id="rId29"/>
    <p:sldLayoutId id="2147483667" r:id="rId30"/>
    <p:sldLayoutId id="2147483693" r:id="rId31"/>
    <p:sldLayoutId id="2147483708" r:id="rId32"/>
  </p:sldLayoutIdLst>
  <p:hf sldNum="0" hdr="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sv-SE"/>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156300" y="1359675"/>
            <a:ext cx="7306861" cy="1102519"/>
          </a:xfrm>
        </p:spPr>
        <p:txBody>
          <a:bodyPr>
            <a:noAutofit/>
          </a:bodyPr>
          <a:lstStyle/>
          <a:p>
            <a:r>
              <a:rPr lang="sv-SE" sz="3300" dirty="0" err="1"/>
              <a:t>Supporting</a:t>
            </a:r>
            <a:r>
              <a:rPr lang="sv-SE" sz="3300" dirty="0"/>
              <a:t> Active Learning by </a:t>
            </a:r>
            <a:r>
              <a:rPr lang="sv-SE" sz="3300" dirty="0" err="1"/>
              <a:t>Introducing</a:t>
            </a:r>
            <a:r>
              <a:rPr lang="sv-SE" sz="3300" dirty="0"/>
              <a:t> an </a:t>
            </a:r>
            <a:r>
              <a:rPr lang="sv-SE" sz="3300" dirty="0" err="1"/>
              <a:t>Interactive</a:t>
            </a:r>
            <a:r>
              <a:rPr lang="sv-SE" sz="3300" dirty="0"/>
              <a:t> </a:t>
            </a:r>
            <a:r>
              <a:rPr lang="sv-SE" sz="3300" dirty="0" err="1"/>
              <a:t>Teaching</a:t>
            </a:r>
            <a:r>
              <a:rPr lang="sv-SE" sz="3300" dirty="0"/>
              <a:t> </a:t>
            </a:r>
            <a:r>
              <a:rPr lang="sv-SE" sz="3300" dirty="0" err="1"/>
              <a:t>Tool</a:t>
            </a:r>
            <a:r>
              <a:rPr lang="sv-SE" sz="3300" dirty="0"/>
              <a:t> in a </a:t>
            </a:r>
            <a:r>
              <a:rPr lang="sv-SE" sz="3300" dirty="0" smtClean="0"/>
              <a:t/>
            </a:r>
            <a:br>
              <a:rPr lang="sv-SE" sz="3300" dirty="0" smtClean="0"/>
            </a:br>
            <a:r>
              <a:rPr lang="sv-SE" sz="3300" dirty="0" smtClean="0"/>
              <a:t>Data </a:t>
            </a:r>
            <a:r>
              <a:rPr lang="sv-SE" sz="3300" dirty="0" err="1"/>
              <a:t>Structures</a:t>
            </a:r>
            <a:r>
              <a:rPr lang="sv-SE" sz="3300" dirty="0"/>
              <a:t> and </a:t>
            </a:r>
            <a:r>
              <a:rPr lang="sv-SE" sz="3300" dirty="0" err="1"/>
              <a:t>Algorithms</a:t>
            </a:r>
            <a:r>
              <a:rPr lang="sv-SE" sz="3300" dirty="0"/>
              <a:t> Course</a:t>
            </a:r>
          </a:p>
        </p:txBody>
      </p:sp>
      <p:sp>
        <p:nvSpPr>
          <p:cNvPr id="3" name="Underrubrik 2"/>
          <p:cNvSpPr>
            <a:spLocks noGrp="1"/>
          </p:cNvSpPr>
          <p:nvPr>
            <p:ph type="subTitle" idx="1"/>
          </p:nvPr>
        </p:nvSpPr>
        <p:spPr/>
        <p:txBody>
          <a:bodyPr>
            <a:normAutofit fontScale="92500" lnSpcReduction="20000"/>
          </a:bodyPr>
          <a:lstStyle/>
          <a:p>
            <a:r>
              <a:rPr lang="sv-SE" dirty="0" smtClean="0"/>
              <a:t>Tommy Färnqvist</a:t>
            </a:r>
          </a:p>
          <a:p>
            <a:r>
              <a:rPr lang="sv-SE" dirty="0" smtClean="0"/>
              <a:t>47th </a:t>
            </a:r>
            <a:r>
              <a:rPr lang="sv-SE" dirty="0" smtClean="0"/>
              <a:t>ACM </a:t>
            </a:r>
            <a:r>
              <a:rPr lang="sv-SE" dirty="0" err="1" smtClean="0"/>
              <a:t>Technical</a:t>
            </a:r>
            <a:r>
              <a:rPr lang="sv-SE" dirty="0" smtClean="0"/>
              <a:t> Symposium on </a:t>
            </a:r>
            <a:r>
              <a:rPr lang="sv-SE" dirty="0" smtClean="0"/>
              <a:t>Computer Science </a:t>
            </a:r>
            <a:r>
              <a:rPr lang="sv-SE" dirty="0" err="1" smtClean="0"/>
              <a:t>Education</a:t>
            </a:r>
            <a:endParaRPr lang="sv-SE" dirty="0" smtClean="0"/>
          </a:p>
          <a:p>
            <a:r>
              <a:rPr lang="sv-SE" dirty="0" err="1" smtClean="0"/>
              <a:t>March</a:t>
            </a:r>
            <a:r>
              <a:rPr lang="sv-SE" dirty="0" smtClean="0"/>
              <a:t> 5, </a:t>
            </a:r>
            <a:r>
              <a:rPr lang="sv-SE" dirty="0" smtClean="0"/>
              <a:t>2016</a:t>
            </a:r>
            <a:endParaRPr lang="sv-SE" dirty="0"/>
          </a:p>
        </p:txBody>
      </p:sp>
    </p:spTree>
    <p:extLst>
      <p:ext uri="{BB962C8B-B14F-4D97-AF65-F5344CB8AC3E}">
        <p14:creationId xmlns:p14="http://schemas.microsoft.com/office/powerpoint/2010/main" val="3876226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Results</a:t>
            </a:r>
            <a:endParaRPr lang="sv-SE" dirty="0"/>
          </a:p>
        </p:txBody>
      </p:sp>
      <p:sp>
        <p:nvSpPr>
          <p:cNvPr id="3" name="Platshållare för text 2"/>
          <p:cNvSpPr>
            <a:spLocks noGrp="1"/>
          </p:cNvSpPr>
          <p:nvPr>
            <p:ph type="body" sz="quarter" idx="13"/>
          </p:nvPr>
        </p:nvSpPr>
        <p:spPr>
          <a:xfrm>
            <a:off x="685077" y="1372768"/>
            <a:ext cx="8123643" cy="3049716"/>
          </a:xfrm>
        </p:spPr>
        <p:txBody>
          <a:bodyPr/>
          <a:lstStyle/>
          <a:p>
            <a:r>
              <a:rPr lang="sv-SE" dirty="0" smtClean="0"/>
              <a:t>Students </a:t>
            </a:r>
            <a:r>
              <a:rPr lang="sv-SE" dirty="0" err="1" smtClean="0"/>
              <a:t>prefer</a:t>
            </a:r>
            <a:r>
              <a:rPr lang="sv-SE" dirty="0" smtClean="0"/>
              <a:t> </a:t>
            </a:r>
            <a:r>
              <a:rPr lang="sv-SE" dirty="0" err="1" smtClean="0"/>
              <a:t>OpenDSA</a:t>
            </a:r>
            <a:r>
              <a:rPr lang="sv-SE" dirty="0" smtClean="0"/>
              <a:t> over </a:t>
            </a:r>
            <a:r>
              <a:rPr lang="sv-SE" dirty="0" err="1" smtClean="0"/>
              <a:t>traditional</a:t>
            </a:r>
            <a:r>
              <a:rPr lang="sv-SE" dirty="0" smtClean="0"/>
              <a:t> </a:t>
            </a:r>
            <a:r>
              <a:rPr lang="sv-SE" dirty="0" err="1" smtClean="0"/>
              <a:t>textbook</a:t>
            </a:r>
            <a:endParaRPr lang="sv-SE" dirty="0" smtClean="0"/>
          </a:p>
          <a:p>
            <a:r>
              <a:rPr lang="sv-SE" dirty="0" err="1" smtClean="0"/>
              <a:t>Glossary</a:t>
            </a:r>
            <a:r>
              <a:rPr lang="sv-SE" dirty="0" smtClean="0"/>
              <a:t>, </a:t>
            </a:r>
            <a:r>
              <a:rPr lang="sv-SE" dirty="0" err="1" smtClean="0"/>
              <a:t>visualizations</a:t>
            </a:r>
            <a:r>
              <a:rPr lang="sv-SE" dirty="0" smtClean="0"/>
              <a:t>, and </a:t>
            </a:r>
            <a:r>
              <a:rPr lang="sv-SE" dirty="0" err="1" smtClean="0"/>
              <a:t>exercises</a:t>
            </a:r>
            <a:r>
              <a:rPr lang="sv-SE" dirty="0" smtClean="0"/>
              <a:t> (</a:t>
            </a:r>
            <a:r>
              <a:rPr lang="sv-SE" dirty="0" err="1" smtClean="0"/>
              <a:t>interactive</a:t>
            </a:r>
            <a:r>
              <a:rPr lang="sv-SE" dirty="0" smtClean="0"/>
              <a:t> parts </a:t>
            </a:r>
            <a:r>
              <a:rPr lang="sv-SE" dirty="0" err="1" smtClean="0"/>
              <a:t>of</a:t>
            </a:r>
            <a:r>
              <a:rPr lang="sv-SE" dirty="0" smtClean="0"/>
              <a:t> </a:t>
            </a:r>
            <a:r>
              <a:rPr lang="sv-SE" dirty="0" err="1" smtClean="0"/>
              <a:t>tool</a:t>
            </a:r>
            <a:r>
              <a:rPr lang="sv-SE" dirty="0" smtClean="0"/>
              <a:t>) </a:t>
            </a:r>
            <a:br>
              <a:rPr lang="sv-SE" dirty="0" smtClean="0"/>
            </a:br>
            <a:r>
              <a:rPr lang="sv-SE" dirty="0" err="1" smtClean="0"/>
              <a:t>are</a:t>
            </a:r>
            <a:r>
              <a:rPr lang="sv-SE" dirty="0" smtClean="0"/>
              <a:t> </a:t>
            </a:r>
            <a:r>
              <a:rPr lang="sv-SE" dirty="0" err="1" smtClean="0"/>
              <a:t>appreciated</a:t>
            </a:r>
            <a:r>
              <a:rPr lang="sv-SE" dirty="0" smtClean="0"/>
              <a:t> and </a:t>
            </a:r>
            <a:r>
              <a:rPr lang="sv-SE" dirty="0" err="1" smtClean="0"/>
              <a:t>help</a:t>
            </a:r>
            <a:r>
              <a:rPr lang="sv-SE" dirty="0" smtClean="0"/>
              <a:t> </a:t>
            </a:r>
            <a:r>
              <a:rPr lang="sv-SE" dirty="0" err="1" smtClean="0"/>
              <a:t>understanding</a:t>
            </a:r>
            <a:endParaRPr lang="sv-SE" dirty="0" smtClean="0"/>
          </a:p>
          <a:p>
            <a:r>
              <a:rPr lang="sv-SE" dirty="0" smtClean="0"/>
              <a:t>Makes students </a:t>
            </a:r>
            <a:r>
              <a:rPr lang="sv-SE" dirty="0" err="1" smtClean="0"/>
              <a:t>work</a:t>
            </a:r>
            <a:r>
              <a:rPr lang="sv-SE" dirty="0" smtClean="0"/>
              <a:t> </a:t>
            </a:r>
            <a:r>
              <a:rPr lang="sv-SE" dirty="0" err="1" smtClean="0"/>
              <a:t>during</a:t>
            </a:r>
            <a:r>
              <a:rPr lang="sv-SE" dirty="0" smtClean="0"/>
              <a:t> the </a:t>
            </a:r>
            <a:r>
              <a:rPr lang="sv-SE" dirty="0" err="1" smtClean="0"/>
              <a:t>course</a:t>
            </a:r>
            <a:endParaRPr lang="sv-SE" dirty="0" smtClean="0"/>
          </a:p>
          <a:p>
            <a:endParaRPr lang="sv-SE" dirty="0" smtClean="0"/>
          </a:p>
          <a:p>
            <a:r>
              <a:rPr lang="en-US" dirty="0" smtClean="0"/>
              <a:t>Several students skip text</a:t>
            </a:r>
          </a:p>
          <a:p>
            <a:pPr lvl="1"/>
            <a:r>
              <a:rPr lang="en-US" dirty="0" smtClean="0"/>
              <a:t>Guess answer to exercises; Interaction with the </a:t>
            </a:r>
            <a:br>
              <a:rPr lang="en-US" dirty="0" smtClean="0"/>
            </a:br>
            <a:r>
              <a:rPr lang="en-US" dirty="0" smtClean="0"/>
              <a:t>visualizations without learning</a:t>
            </a:r>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smtClean="0"/>
              <a:t>SIGCSE 2016 Tommy Färnqvist</a:t>
            </a:r>
            <a:endParaRPr lang="sv-SE" dirty="0"/>
          </a:p>
        </p:txBody>
      </p:sp>
    </p:spTree>
    <p:extLst>
      <p:ext uri="{BB962C8B-B14F-4D97-AF65-F5344CB8AC3E}">
        <p14:creationId xmlns:p14="http://schemas.microsoft.com/office/powerpoint/2010/main" val="23925182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ctrTitle"/>
          </p:nvPr>
        </p:nvSpPr>
        <p:spPr/>
        <p:txBody>
          <a:bodyPr/>
          <a:lstStyle/>
          <a:p>
            <a:r>
              <a:rPr lang="sv-SE" dirty="0" err="1" smtClean="0"/>
              <a:t>Questionnaires</a:t>
            </a:r>
            <a:endParaRPr lang="sv-SE" dirty="0"/>
          </a:p>
        </p:txBody>
      </p:sp>
    </p:spTree>
    <p:extLst>
      <p:ext uri="{BB962C8B-B14F-4D97-AF65-F5344CB8AC3E}">
        <p14:creationId xmlns:p14="http://schemas.microsoft.com/office/powerpoint/2010/main" val="8494852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Online </a:t>
            </a:r>
            <a:r>
              <a:rPr lang="sv-SE" dirty="0" err="1" smtClean="0"/>
              <a:t>questionnaires</a:t>
            </a:r>
            <a:endParaRPr lang="sv-SE" dirty="0"/>
          </a:p>
        </p:txBody>
      </p:sp>
      <p:sp>
        <p:nvSpPr>
          <p:cNvPr id="3" name="Platshållare för text 2"/>
          <p:cNvSpPr>
            <a:spLocks noGrp="1"/>
          </p:cNvSpPr>
          <p:nvPr>
            <p:ph type="body" sz="quarter" idx="13"/>
          </p:nvPr>
        </p:nvSpPr>
        <p:spPr>
          <a:xfrm>
            <a:off x="685077" y="1372768"/>
            <a:ext cx="8123643" cy="3049716"/>
          </a:xfrm>
        </p:spPr>
        <p:txBody>
          <a:bodyPr/>
          <a:lstStyle/>
          <a:p>
            <a:pPr marL="0" indent="0">
              <a:buNone/>
            </a:pPr>
            <a:r>
              <a:rPr lang="sv-SE" dirty="0" smtClean="0"/>
              <a:t>Survey 1 – </a:t>
            </a:r>
            <a:r>
              <a:rPr lang="sv-SE" dirty="0" err="1" smtClean="0"/>
              <a:t>before</a:t>
            </a:r>
            <a:r>
              <a:rPr lang="sv-SE" dirty="0" smtClean="0"/>
              <a:t> </a:t>
            </a:r>
            <a:r>
              <a:rPr lang="sv-SE" dirty="0" err="1" smtClean="0"/>
              <a:t>course</a:t>
            </a:r>
            <a:endParaRPr lang="sv-SE" dirty="0" smtClean="0"/>
          </a:p>
          <a:p>
            <a:r>
              <a:rPr lang="sv-SE" dirty="0" smtClean="0"/>
              <a:t>42% </a:t>
            </a:r>
            <a:r>
              <a:rPr lang="sv-SE" dirty="0" err="1" smtClean="0"/>
              <a:t>of</a:t>
            </a:r>
            <a:r>
              <a:rPr lang="sv-SE" dirty="0" smtClean="0"/>
              <a:t> students </a:t>
            </a:r>
            <a:r>
              <a:rPr lang="sv-SE" dirty="0" err="1" smtClean="0"/>
              <a:t>responded</a:t>
            </a:r>
            <a:r>
              <a:rPr lang="sv-SE" dirty="0" smtClean="0"/>
              <a:t> (54/130)</a:t>
            </a:r>
          </a:p>
          <a:p>
            <a:pPr marL="0" indent="0">
              <a:buNone/>
            </a:pPr>
            <a:endParaRPr lang="sv-SE" dirty="0" smtClean="0"/>
          </a:p>
          <a:p>
            <a:pPr marL="0" indent="0">
              <a:buNone/>
            </a:pPr>
            <a:r>
              <a:rPr lang="sv-SE" dirty="0" smtClean="0"/>
              <a:t>Survey 2 – </a:t>
            </a:r>
            <a:r>
              <a:rPr lang="sv-SE" dirty="0" err="1" smtClean="0"/>
              <a:t>after</a:t>
            </a:r>
            <a:r>
              <a:rPr lang="sv-SE" dirty="0" smtClean="0"/>
              <a:t> </a:t>
            </a:r>
            <a:r>
              <a:rPr lang="sv-SE" dirty="0" err="1" smtClean="0"/>
              <a:t>course</a:t>
            </a:r>
            <a:r>
              <a:rPr lang="sv-SE" dirty="0" smtClean="0"/>
              <a:t> (</a:t>
            </a:r>
            <a:r>
              <a:rPr lang="sv-SE" dirty="0" err="1" smtClean="0"/>
              <a:t>before</a:t>
            </a:r>
            <a:r>
              <a:rPr lang="sv-SE" dirty="0" smtClean="0"/>
              <a:t> final </a:t>
            </a:r>
            <a:r>
              <a:rPr lang="sv-SE" dirty="0" err="1" smtClean="0"/>
              <a:t>exam</a:t>
            </a:r>
            <a:r>
              <a:rPr lang="sv-SE" dirty="0" smtClean="0"/>
              <a:t>)</a:t>
            </a:r>
          </a:p>
          <a:p>
            <a:r>
              <a:rPr lang="en-US" dirty="0" smtClean="0"/>
              <a:t>27% of students responded (35/130)</a:t>
            </a:r>
          </a:p>
          <a:p>
            <a:pPr marL="0" indent="0">
              <a:buNone/>
            </a:pPr>
            <a:endParaRPr lang="en-US" dirty="0" smtClean="0"/>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dirty="0" smtClean="0"/>
              <a:t>SIGCSE 2016 Tommy Färnqvist</a:t>
            </a:r>
            <a:endParaRPr lang="sv-SE" dirty="0"/>
          </a:p>
        </p:txBody>
      </p:sp>
    </p:spTree>
    <p:extLst>
      <p:ext uri="{BB962C8B-B14F-4D97-AF65-F5344CB8AC3E}">
        <p14:creationId xmlns:p14="http://schemas.microsoft.com/office/powerpoint/2010/main" val="33019035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Experience</a:t>
            </a:r>
            <a:r>
              <a:rPr lang="sv-SE" dirty="0" smtClean="0"/>
              <a:t> </a:t>
            </a:r>
            <a:r>
              <a:rPr lang="sv-SE" dirty="0" err="1" smtClean="0"/>
              <a:t>with</a:t>
            </a:r>
            <a:r>
              <a:rPr lang="sv-SE" dirty="0" smtClean="0"/>
              <a:t> </a:t>
            </a:r>
            <a:r>
              <a:rPr lang="sv-SE" dirty="0" err="1" smtClean="0"/>
              <a:t>OpenDSA</a:t>
            </a:r>
            <a:endParaRPr lang="sv-SE" dirty="0"/>
          </a:p>
        </p:txBody>
      </p:sp>
      <p:sp>
        <p:nvSpPr>
          <p:cNvPr id="3" name="Platshållare för text 2"/>
          <p:cNvSpPr>
            <a:spLocks noGrp="1"/>
          </p:cNvSpPr>
          <p:nvPr>
            <p:ph type="body" sz="quarter" idx="13"/>
          </p:nvPr>
        </p:nvSpPr>
        <p:spPr>
          <a:xfrm>
            <a:off x="685077" y="1372768"/>
            <a:ext cx="8123643" cy="3049716"/>
          </a:xfrm>
        </p:spPr>
        <p:txBody>
          <a:bodyPr/>
          <a:lstStyle/>
          <a:p>
            <a:pPr marL="0" indent="0">
              <a:buNone/>
            </a:pPr>
            <a:r>
              <a:rPr lang="sv-SE" dirty="0" err="1" smtClean="0"/>
              <a:t>How</a:t>
            </a:r>
            <a:r>
              <a:rPr lang="sv-SE" dirty="0" smtClean="0"/>
              <a:t> </a:t>
            </a:r>
            <a:r>
              <a:rPr lang="sv-SE" dirty="0" err="1" smtClean="0"/>
              <a:t>many</a:t>
            </a:r>
            <a:r>
              <a:rPr lang="sv-SE" dirty="0" smtClean="0"/>
              <a:t> students </a:t>
            </a:r>
            <a:r>
              <a:rPr lang="sv-SE" dirty="0" err="1" smtClean="0"/>
              <a:t>actually</a:t>
            </a:r>
            <a:r>
              <a:rPr lang="sv-SE" dirty="0" smtClean="0"/>
              <a:t> </a:t>
            </a:r>
            <a:r>
              <a:rPr lang="sv-SE" dirty="0" err="1" smtClean="0"/>
              <a:t>used</a:t>
            </a:r>
            <a:r>
              <a:rPr lang="sv-SE" dirty="0" smtClean="0"/>
              <a:t> the material?</a:t>
            </a:r>
          </a:p>
          <a:p>
            <a:pPr marL="0" indent="0">
              <a:buNone/>
            </a:pPr>
            <a:endParaRPr lang="sv-SE" dirty="0" smtClean="0"/>
          </a:p>
          <a:p>
            <a:r>
              <a:rPr lang="sv-SE" dirty="0" smtClean="0"/>
              <a:t>62% </a:t>
            </a:r>
            <a:r>
              <a:rPr lang="sv-SE" dirty="0" err="1" smtClean="0"/>
              <a:t>have</a:t>
            </a:r>
            <a:r>
              <a:rPr lang="sv-SE" dirty="0" smtClean="0"/>
              <a:t> </a:t>
            </a:r>
            <a:r>
              <a:rPr lang="sv-SE" dirty="0" err="1" smtClean="0"/>
              <a:t>studied</a:t>
            </a:r>
            <a:r>
              <a:rPr lang="sv-SE" dirty="0" smtClean="0"/>
              <a:t> the </a:t>
            </a:r>
            <a:r>
              <a:rPr lang="sv-SE" dirty="0" err="1" smtClean="0"/>
              <a:t>theory</a:t>
            </a:r>
            <a:r>
              <a:rPr lang="sv-SE" dirty="0" smtClean="0"/>
              <a:t> parts </a:t>
            </a:r>
            <a:r>
              <a:rPr lang="sv-SE" dirty="0" err="1" smtClean="0"/>
              <a:t>of</a:t>
            </a:r>
            <a:r>
              <a:rPr lang="sv-SE" dirty="0" smtClean="0"/>
              <a:t> </a:t>
            </a:r>
            <a:r>
              <a:rPr lang="sv-SE" dirty="0" err="1" smtClean="0"/>
              <a:t>OpenDSA</a:t>
            </a:r>
            <a:r>
              <a:rPr lang="sv-SE" dirty="0" smtClean="0"/>
              <a:t> at </a:t>
            </a:r>
            <a:r>
              <a:rPr lang="sv-SE" dirty="0" err="1" smtClean="0"/>
              <a:t>least</a:t>
            </a:r>
            <a:r>
              <a:rPr lang="sv-SE" dirty="0" smtClean="0"/>
              <a:t> </a:t>
            </a:r>
            <a:r>
              <a:rPr lang="sv-SE" dirty="0" err="1" smtClean="0"/>
              <a:t>once</a:t>
            </a:r>
            <a:r>
              <a:rPr lang="sv-SE" dirty="0" smtClean="0"/>
              <a:t> per </a:t>
            </a:r>
            <a:r>
              <a:rPr lang="sv-SE" dirty="0" err="1" smtClean="0"/>
              <a:t>week</a:t>
            </a:r>
            <a:r>
              <a:rPr lang="sv-SE" dirty="0" smtClean="0"/>
              <a:t> </a:t>
            </a:r>
            <a:br>
              <a:rPr lang="sv-SE" dirty="0" smtClean="0"/>
            </a:br>
            <a:r>
              <a:rPr lang="sv-SE" dirty="0" smtClean="0"/>
              <a:t>(31% </a:t>
            </a:r>
            <a:r>
              <a:rPr lang="sv-SE" dirty="0" err="1" smtClean="0"/>
              <a:t>more</a:t>
            </a:r>
            <a:r>
              <a:rPr lang="sv-SE" dirty="0" smtClean="0"/>
              <a:t> </a:t>
            </a:r>
            <a:r>
              <a:rPr lang="sv-SE" dirty="0" err="1" smtClean="0"/>
              <a:t>than</a:t>
            </a:r>
            <a:r>
              <a:rPr lang="sv-SE" dirty="0" smtClean="0"/>
              <a:t> </a:t>
            </a:r>
            <a:r>
              <a:rPr lang="sv-SE" dirty="0" err="1" smtClean="0"/>
              <a:t>once</a:t>
            </a:r>
            <a:r>
              <a:rPr lang="sv-SE" dirty="0" smtClean="0"/>
              <a:t> a </a:t>
            </a:r>
            <a:r>
              <a:rPr lang="sv-SE" dirty="0" err="1" smtClean="0"/>
              <a:t>week</a:t>
            </a:r>
            <a:r>
              <a:rPr lang="sv-SE" dirty="0" smtClean="0"/>
              <a:t>)</a:t>
            </a:r>
          </a:p>
          <a:p>
            <a:r>
              <a:rPr lang="sv-SE" dirty="0" smtClean="0"/>
              <a:t>54% </a:t>
            </a:r>
            <a:r>
              <a:rPr lang="sv-SE" dirty="0" err="1" smtClean="0"/>
              <a:t>have</a:t>
            </a:r>
            <a:r>
              <a:rPr lang="sv-SE" dirty="0" smtClean="0"/>
              <a:t> </a:t>
            </a:r>
            <a:r>
              <a:rPr lang="sv-SE" dirty="0" err="1" smtClean="0"/>
              <a:t>completed</a:t>
            </a:r>
            <a:r>
              <a:rPr lang="sv-SE" dirty="0" smtClean="0"/>
              <a:t> </a:t>
            </a:r>
            <a:r>
              <a:rPr lang="sv-SE" dirty="0" err="1" smtClean="0"/>
              <a:t>one</a:t>
            </a:r>
            <a:r>
              <a:rPr lang="sv-SE" dirty="0" smtClean="0"/>
              <a:t> or </a:t>
            </a:r>
            <a:r>
              <a:rPr lang="sv-SE" dirty="0" err="1" smtClean="0"/>
              <a:t>more</a:t>
            </a:r>
            <a:r>
              <a:rPr lang="sv-SE" dirty="0" smtClean="0"/>
              <a:t> </a:t>
            </a:r>
            <a:r>
              <a:rPr lang="sv-SE" dirty="0" err="1" smtClean="0"/>
              <a:t>exercises</a:t>
            </a:r>
            <a:r>
              <a:rPr lang="sv-SE" dirty="0" smtClean="0"/>
              <a:t> in </a:t>
            </a:r>
            <a:r>
              <a:rPr lang="sv-SE" dirty="0" err="1" smtClean="0"/>
              <a:t>OpenDSA</a:t>
            </a:r>
            <a:r>
              <a:rPr lang="sv-SE" dirty="0" smtClean="0"/>
              <a:t> at </a:t>
            </a:r>
            <a:r>
              <a:rPr lang="sv-SE" dirty="0" err="1" smtClean="0"/>
              <a:t>least</a:t>
            </a:r>
            <a:r>
              <a:rPr lang="sv-SE" dirty="0" smtClean="0"/>
              <a:t> </a:t>
            </a:r>
            <a:r>
              <a:rPr lang="sv-SE" dirty="0" err="1" smtClean="0"/>
              <a:t>once</a:t>
            </a:r>
            <a:r>
              <a:rPr lang="sv-SE" dirty="0" smtClean="0"/>
              <a:t> </a:t>
            </a:r>
            <a:r>
              <a:rPr lang="sv-SE" dirty="0" err="1" smtClean="0"/>
              <a:t>each</a:t>
            </a:r>
            <a:r>
              <a:rPr lang="sv-SE" dirty="0" smtClean="0"/>
              <a:t> </a:t>
            </a:r>
            <a:r>
              <a:rPr lang="sv-SE" dirty="0" err="1" smtClean="0"/>
              <a:t>week</a:t>
            </a:r>
            <a:r>
              <a:rPr lang="sv-SE" dirty="0" smtClean="0"/>
              <a:t> (20% </a:t>
            </a:r>
            <a:r>
              <a:rPr lang="sv-SE" dirty="0" err="1" smtClean="0"/>
              <a:t>more</a:t>
            </a:r>
            <a:r>
              <a:rPr lang="sv-SE" dirty="0" smtClean="0"/>
              <a:t> </a:t>
            </a:r>
            <a:r>
              <a:rPr lang="sv-SE" dirty="0" err="1" smtClean="0"/>
              <a:t>than</a:t>
            </a:r>
            <a:r>
              <a:rPr lang="sv-SE" dirty="0" smtClean="0"/>
              <a:t> </a:t>
            </a:r>
            <a:r>
              <a:rPr lang="sv-SE" dirty="0" err="1" smtClean="0"/>
              <a:t>once</a:t>
            </a:r>
            <a:r>
              <a:rPr lang="sv-SE" dirty="0" smtClean="0"/>
              <a:t> a </a:t>
            </a:r>
            <a:r>
              <a:rPr lang="sv-SE" dirty="0" err="1" smtClean="0"/>
              <a:t>week</a:t>
            </a:r>
            <a:r>
              <a:rPr lang="sv-SE" dirty="0" smtClean="0"/>
              <a:t>)</a:t>
            </a:r>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dirty="0" smtClean="0"/>
              <a:t>SIGCSE 2016 Tommy Färnqvist</a:t>
            </a:r>
            <a:endParaRPr lang="sv-SE" dirty="0"/>
          </a:p>
        </p:txBody>
      </p:sp>
    </p:spTree>
    <p:extLst>
      <p:ext uri="{BB962C8B-B14F-4D97-AF65-F5344CB8AC3E}">
        <p14:creationId xmlns:p14="http://schemas.microsoft.com/office/powerpoint/2010/main" val="42301396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Experience</a:t>
            </a:r>
            <a:r>
              <a:rPr lang="sv-SE" dirty="0" smtClean="0"/>
              <a:t> </a:t>
            </a:r>
            <a:r>
              <a:rPr lang="sv-SE" dirty="0" err="1" smtClean="0"/>
              <a:t>with</a:t>
            </a:r>
            <a:r>
              <a:rPr lang="sv-SE" dirty="0" smtClean="0"/>
              <a:t> </a:t>
            </a:r>
            <a:r>
              <a:rPr lang="sv-SE" dirty="0" err="1" smtClean="0"/>
              <a:t>OpenDSA</a:t>
            </a:r>
            <a:endParaRPr lang="sv-SE" dirty="0"/>
          </a:p>
        </p:txBody>
      </p:sp>
      <p:sp>
        <p:nvSpPr>
          <p:cNvPr id="3" name="Platshållare för text 2"/>
          <p:cNvSpPr>
            <a:spLocks noGrp="1"/>
          </p:cNvSpPr>
          <p:nvPr>
            <p:ph type="body" sz="quarter" idx="13"/>
          </p:nvPr>
        </p:nvSpPr>
        <p:spPr>
          <a:xfrm>
            <a:off x="685077" y="1372768"/>
            <a:ext cx="8123643" cy="3049716"/>
          </a:xfrm>
        </p:spPr>
        <p:txBody>
          <a:bodyPr/>
          <a:lstStyle/>
          <a:p>
            <a:pPr marL="0" indent="0">
              <a:buNone/>
            </a:pPr>
            <a:r>
              <a:rPr lang="sv-SE" dirty="0" err="1" smtClean="0"/>
              <a:t>How</a:t>
            </a:r>
            <a:r>
              <a:rPr lang="sv-SE" dirty="0" smtClean="0"/>
              <a:t> </a:t>
            </a:r>
            <a:r>
              <a:rPr lang="sv-SE" dirty="0" err="1" smtClean="0"/>
              <a:t>satisfied</a:t>
            </a:r>
            <a:r>
              <a:rPr lang="sv-SE" dirty="0" smtClean="0"/>
              <a:t> </a:t>
            </a:r>
            <a:r>
              <a:rPr lang="sv-SE" dirty="0" err="1" smtClean="0"/>
              <a:t>are</a:t>
            </a:r>
            <a:r>
              <a:rPr lang="sv-SE" dirty="0" smtClean="0"/>
              <a:t> the students </a:t>
            </a:r>
            <a:r>
              <a:rPr lang="sv-SE" dirty="0" err="1" smtClean="0"/>
              <a:t>with</a:t>
            </a:r>
            <a:r>
              <a:rPr lang="sv-SE" dirty="0" smtClean="0"/>
              <a:t> the material?</a:t>
            </a:r>
          </a:p>
          <a:p>
            <a:pPr marL="0" indent="0">
              <a:buNone/>
            </a:pPr>
            <a:endParaRPr lang="sv-SE" dirty="0" smtClean="0"/>
          </a:p>
          <a:p>
            <a:r>
              <a:rPr lang="sv-SE" dirty="0" smtClean="0"/>
              <a:t>49% </a:t>
            </a:r>
            <a:r>
              <a:rPr lang="sv-SE" dirty="0" err="1" smtClean="0"/>
              <a:t>of</a:t>
            </a:r>
            <a:r>
              <a:rPr lang="sv-SE" dirty="0" smtClean="0"/>
              <a:t> respondents </a:t>
            </a:r>
            <a:r>
              <a:rPr lang="sv-SE" dirty="0" err="1" smtClean="0"/>
              <a:t>very</a:t>
            </a:r>
            <a:r>
              <a:rPr lang="sv-SE" dirty="0" smtClean="0"/>
              <a:t> </a:t>
            </a:r>
            <a:r>
              <a:rPr lang="sv-SE" dirty="0" err="1" smtClean="0"/>
              <a:t>satisfied</a:t>
            </a:r>
            <a:r>
              <a:rPr lang="sv-SE" dirty="0" smtClean="0"/>
              <a:t>, 40% </a:t>
            </a:r>
            <a:r>
              <a:rPr lang="sv-SE" dirty="0" err="1" smtClean="0"/>
              <a:t>satisfied</a:t>
            </a:r>
            <a:endParaRPr lang="sv-SE" dirty="0" smtClean="0"/>
          </a:p>
          <a:p>
            <a:r>
              <a:rPr lang="sv-SE" dirty="0" smtClean="0"/>
              <a:t>71% </a:t>
            </a:r>
            <a:r>
              <a:rPr lang="sv-SE" dirty="0" err="1" smtClean="0"/>
              <a:t>felt</a:t>
            </a:r>
            <a:r>
              <a:rPr lang="sv-SE" dirty="0" smtClean="0"/>
              <a:t> </a:t>
            </a:r>
            <a:r>
              <a:rPr lang="sv-SE" dirty="0" err="1" smtClean="0"/>
              <a:t>their</a:t>
            </a:r>
            <a:r>
              <a:rPr lang="sv-SE" dirty="0" smtClean="0"/>
              <a:t> </a:t>
            </a:r>
            <a:r>
              <a:rPr lang="sv-SE" dirty="0" err="1" smtClean="0"/>
              <a:t>expectations</a:t>
            </a:r>
            <a:r>
              <a:rPr lang="sv-SE" dirty="0" smtClean="0"/>
              <a:t> </a:t>
            </a:r>
            <a:r>
              <a:rPr lang="sv-SE" dirty="0" err="1" smtClean="0"/>
              <a:t>were</a:t>
            </a:r>
            <a:r>
              <a:rPr lang="sv-SE" dirty="0" smtClean="0"/>
              <a:t> </a:t>
            </a:r>
            <a:r>
              <a:rPr lang="sv-SE" dirty="0" err="1" smtClean="0"/>
              <a:t>met</a:t>
            </a:r>
            <a:endParaRPr lang="sv-SE" dirty="0" smtClean="0"/>
          </a:p>
          <a:p>
            <a:r>
              <a:rPr lang="sv-SE" dirty="0" smtClean="0"/>
              <a:t>91% </a:t>
            </a:r>
            <a:r>
              <a:rPr lang="sv-SE" dirty="0" err="1" smtClean="0"/>
              <a:t>prefer</a:t>
            </a:r>
            <a:r>
              <a:rPr lang="sv-SE" dirty="0" smtClean="0"/>
              <a:t> </a:t>
            </a:r>
            <a:r>
              <a:rPr lang="sv-SE" dirty="0" err="1" smtClean="0"/>
              <a:t>OpenDSA</a:t>
            </a:r>
            <a:r>
              <a:rPr lang="sv-SE" dirty="0" smtClean="0"/>
              <a:t> over a </a:t>
            </a:r>
            <a:r>
              <a:rPr lang="sv-SE" dirty="0" err="1" smtClean="0"/>
              <a:t>printed</a:t>
            </a:r>
            <a:r>
              <a:rPr lang="sv-SE" dirty="0" smtClean="0"/>
              <a:t> </a:t>
            </a:r>
            <a:r>
              <a:rPr lang="sv-SE" dirty="0" err="1" smtClean="0"/>
              <a:t>textbook</a:t>
            </a:r>
            <a:endParaRPr lang="sv-SE" dirty="0" smtClean="0"/>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dirty="0" smtClean="0"/>
              <a:t>SIGCSE 2016 Tommy Färnqvist</a:t>
            </a:r>
            <a:endParaRPr lang="sv-SE" dirty="0"/>
          </a:p>
        </p:txBody>
      </p:sp>
    </p:spTree>
    <p:extLst>
      <p:ext uri="{BB962C8B-B14F-4D97-AF65-F5344CB8AC3E}">
        <p14:creationId xmlns:p14="http://schemas.microsoft.com/office/powerpoint/2010/main" val="397619211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5076" y="729100"/>
            <a:ext cx="7737588" cy="623348"/>
          </a:xfrm>
        </p:spPr>
        <p:txBody>
          <a:bodyPr/>
          <a:lstStyle/>
          <a:p>
            <a:r>
              <a:rPr lang="sv-SE" dirty="0" err="1" smtClean="0"/>
              <a:t>Experience</a:t>
            </a:r>
            <a:r>
              <a:rPr lang="sv-SE" dirty="0" smtClean="0"/>
              <a:t> </a:t>
            </a:r>
            <a:r>
              <a:rPr lang="sv-SE" dirty="0" err="1" smtClean="0"/>
              <a:t>with</a:t>
            </a:r>
            <a:r>
              <a:rPr lang="sv-SE" dirty="0" smtClean="0"/>
              <a:t> </a:t>
            </a:r>
            <a:r>
              <a:rPr lang="sv-SE" dirty="0" err="1" smtClean="0"/>
              <a:t>OpenDSA</a:t>
            </a:r>
            <a:endParaRPr lang="sv-SE" dirty="0"/>
          </a:p>
        </p:txBody>
      </p:sp>
      <p:sp>
        <p:nvSpPr>
          <p:cNvPr id="3" name="Platshållare för text 2"/>
          <p:cNvSpPr>
            <a:spLocks noGrp="1"/>
          </p:cNvSpPr>
          <p:nvPr>
            <p:ph type="body" sz="quarter" idx="13"/>
          </p:nvPr>
        </p:nvSpPr>
        <p:spPr>
          <a:xfrm>
            <a:off x="685077" y="1352448"/>
            <a:ext cx="8123643" cy="3049716"/>
          </a:xfrm>
        </p:spPr>
        <p:txBody>
          <a:bodyPr/>
          <a:lstStyle/>
          <a:p>
            <a:r>
              <a:rPr lang="sv-SE" dirty="0" err="1" smtClean="0"/>
              <a:t>Some</a:t>
            </a:r>
            <a:r>
              <a:rPr lang="sv-SE" dirty="0" smtClean="0"/>
              <a:t> </a:t>
            </a:r>
            <a:r>
              <a:rPr lang="sv-SE" dirty="0" err="1" smtClean="0"/>
              <a:t>mentioned</a:t>
            </a:r>
            <a:r>
              <a:rPr lang="sv-SE" dirty="0" smtClean="0"/>
              <a:t> </a:t>
            </a:r>
            <a:r>
              <a:rPr lang="sv-SE" dirty="0" err="1" smtClean="0"/>
              <a:t>benefits</a:t>
            </a:r>
            <a:endParaRPr lang="sv-SE" dirty="0" smtClean="0"/>
          </a:p>
          <a:p>
            <a:pPr lvl="1"/>
            <a:r>
              <a:rPr lang="sv-SE" dirty="0" smtClean="0"/>
              <a:t>Always </a:t>
            </a:r>
            <a:r>
              <a:rPr lang="sv-SE" dirty="0" err="1" smtClean="0"/>
              <a:t>accessible</a:t>
            </a:r>
            <a:endParaRPr lang="sv-SE" dirty="0" smtClean="0"/>
          </a:p>
          <a:p>
            <a:pPr lvl="1"/>
            <a:r>
              <a:rPr lang="sv-SE" dirty="0" smtClean="0"/>
              <a:t>Animations and </a:t>
            </a:r>
            <a:r>
              <a:rPr lang="sv-SE" dirty="0" err="1" smtClean="0"/>
              <a:t>interactivity</a:t>
            </a:r>
            <a:r>
              <a:rPr lang="sv-SE" dirty="0" smtClean="0"/>
              <a:t> </a:t>
            </a:r>
            <a:r>
              <a:rPr lang="sv-SE" dirty="0" err="1" smtClean="0"/>
              <a:t>increase</a:t>
            </a:r>
            <a:r>
              <a:rPr lang="sv-SE" dirty="0" smtClean="0"/>
              <a:t> </a:t>
            </a:r>
            <a:r>
              <a:rPr lang="sv-SE" dirty="0" err="1" smtClean="0"/>
              <a:t>understanding</a:t>
            </a:r>
            <a:endParaRPr lang="sv-SE" dirty="0" smtClean="0"/>
          </a:p>
          <a:p>
            <a:pPr lvl="1"/>
            <a:r>
              <a:rPr lang="sv-SE" dirty="0" err="1" smtClean="0"/>
              <a:t>Quizzes</a:t>
            </a:r>
            <a:r>
              <a:rPr lang="sv-SE" dirty="0" smtClean="0"/>
              <a:t> make it </a:t>
            </a:r>
            <a:r>
              <a:rPr lang="sv-SE" dirty="0" err="1" smtClean="0"/>
              <a:t>possible</a:t>
            </a:r>
            <a:r>
              <a:rPr lang="sv-SE" dirty="0" smtClean="0"/>
              <a:t> </a:t>
            </a:r>
            <a:r>
              <a:rPr lang="sv-SE" dirty="0" err="1" smtClean="0"/>
              <a:t>to</a:t>
            </a:r>
            <a:r>
              <a:rPr lang="sv-SE" dirty="0" smtClean="0"/>
              <a:t> check </a:t>
            </a:r>
            <a:r>
              <a:rPr lang="sv-SE" dirty="0" err="1" smtClean="0"/>
              <a:t>own</a:t>
            </a:r>
            <a:r>
              <a:rPr lang="sv-SE" dirty="0" smtClean="0"/>
              <a:t> </a:t>
            </a:r>
            <a:r>
              <a:rPr lang="sv-SE" dirty="0" err="1" smtClean="0"/>
              <a:t>understanding</a:t>
            </a:r>
            <a:endParaRPr lang="sv-SE" dirty="0" smtClean="0"/>
          </a:p>
          <a:p>
            <a:pPr marL="0" indent="0">
              <a:buNone/>
            </a:pPr>
            <a:endParaRPr lang="sv-SE" dirty="0" smtClean="0"/>
          </a:p>
          <a:p>
            <a:r>
              <a:rPr lang="sv-SE" dirty="0" err="1" smtClean="0"/>
              <a:t>Some</a:t>
            </a:r>
            <a:r>
              <a:rPr lang="sv-SE" dirty="0" smtClean="0"/>
              <a:t> </a:t>
            </a:r>
            <a:r>
              <a:rPr lang="sv-SE" dirty="0" err="1" smtClean="0"/>
              <a:t>mentioned</a:t>
            </a:r>
            <a:r>
              <a:rPr lang="sv-SE" dirty="0" smtClean="0"/>
              <a:t> drawbacks</a:t>
            </a:r>
          </a:p>
          <a:p>
            <a:pPr lvl="1"/>
            <a:r>
              <a:rPr lang="sv-SE" dirty="0" err="1" smtClean="0"/>
              <a:t>Some</a:t>
            </a:r>
            <a:r>
              <a:rPr lang="sv-SE" dirty="0" smtClean="0"/>
              <a:t> </a:t>
            </a:r>
            <a:r>
              <a:rPr lang="sv-SE" dirty="0" err="1" smtClean="0"/>
              <a:t>textual</a:t>
            </a:r>
            <a:r>
              <a:rPr lang="sv-SE" dirty="0" smtClean="0"/>
              <a:t> parts </a:t>
            </a:r>
            <a:r>
              <a:rPr lang="sv-SE" dirty="0" err="1" smtClean="0"/>
              <a:t>too</a:t>
            </a:r>
            <a:r>
              <a:rPr lang="sv-SE" dirty="0" smtClean="0"/>
              <a:t> long</a:t>
            </a:r>
          </a:p>
          <a:p>
            <a:pPr lvl="1"/>
            <a:r>
              <a:rPr lang="sv-SE" dirty="0" smtClean="0"/>
              <a:t>Not </a:t>
            </a:r>
            <a:r>
              <a:rPr lang="sv-SE" dirty="0" err="1" smtClean="0"/>
              <a:t>completely</a:t>
            </a:r>
            <a:r>
              <a:rPr lang="sv-SE" dirty="0" smtClean="0"/>
              <a:t> bug </a:t>
            </a:r>
            <a:r>
              <a:rPr lang="sv-SE" dirty="0" err="1" smtClean="0"/>
              <a:t>free</a:t>
            </a:r>
            <a:endParaRPr lang="sv-SE" dirty="0" smtClean="0"/>
          </a:p>
          <a:p>
            <a:pPr lvl="1"/>
            <a:r>
              <a:rPr lang="sv-SE" dirty="0" smtClean="0"/>
              <a:t>Layout </a:t>
            </a:r>
            <a:r>
              <a:rPr lang="sv-SE" dirty="0" err="1" smtClean="0"/>
              <a:t>could</a:t>
            </a:r>
            <a:r>
              <a:rPr lang="sv-SE" dirty="0" smtClean="0"/>
              <a:t> be </a:t>
            </a:r>
            <a:r>
              <a:rPr lang="sv-SE" dirty="0" err="1" smtClean="0"/>
              <a:t>improved</a:t>
            </a:r>
            <a:r>
              <a:rPr lang="sv-SE" dirty="0" smtClean="0"/>
              <a:t> </a:t>
            </a:r>
            <a:r>
              <a:rPr lang="sv-SE" dirty="0" err="1" smtClean="0"/>
              <a:t>to</a:t>
            </a:r>
            <a:r>
              <a:rPr lang="sv-SE" dirty="0" smtClean="0"/>
              <a:t> </a:t>
            </a:r>
            <a:r>
              <a:rPr lang="sv-SE" dirty="0" err="1" smtClean="0"/>
              <a:t>better</a:t>
            </a:r>
            <a:r>
              <a:rPr lang="sv-SE" dirty="0" smtClean="0"/>
              <a:t> </a:t>
            </a:r>
            <a:r>
              <a:rPr lang="sv-SE" dirty="0" err="1" smtClean="0"/>
              <a:t>highlight</a:t>
            </a:r>
            <a:r>
              <a:rPr lang="sv-SE" dirty="0" smtClean="0"/>
              <a:t> relevant parts </a:t>
            </a:r>
            <a:r>
              <a:rPr lang="sv-SE" dirty="0" err="1" smtClean="0"/>
              <a:t>of</a:t>
            </a:r>
            <a:r>
              <a:rPr lang="sv-SE" dirty="0" smtClean="0"/>
              <a:t> material</a:t>
            </a:r>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dirty="0" smtClean="0"/>
              <a:t>SIGCSE 2016 Tommy Färnqvist</a:t>
            </a:r>
            <a:endParaRPr lang="sv-SE" dirty="0"/>
          </a:p>
        </p:txBody>
      </p:sp>
    </p:spTree>
    <p:extLst>
      <p:ext uri="{BB962C8B-B14F-4D97-AF65-F5344CB8AC3E}">
        <p14:creationId xmlns:p14="http://schemas.microsoft.com/office/powerpoint/2010/main" val="348378551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ctrTitle"/>
          </p:nvPr>
        </p:nvSpPr>
        <p:spPr/>
        <p:txBody>
          <a:bodyPr/>
          <a:lstStyle/>
          <a:p>
            <a:r>
              <a:rPr lang="sv-SE" dirty="0" err="1" smtClean="0"/>
              <a:t>Exam</a:t>
            </a:r>
            <a:r>
              <a:rPr lang="sv-SE" dirty="0" smtClean="0"/>
              <a:t> </a:t>
            </a:r>
            <a:r>
              <a:rPr lang="sv-SE" dirty="0" err="1" smtClean="0"/>
              <a:t>Results</a:t>
            </a:r>
            <a:endParaRPr lang="sv-SE" dirty="0"/>
          </a:p>
        </p:txBody>
      </p:sp>
    </p:spTree>
    <p:extLst>
      <p:ext uri="{BB962C8B-B14F-4D97-AF65-F5344CB8AC3E}">
        <p14:creationId xmlns:p14="http://schemas.microsoft.com/office/powerpoint/2010/main" val="42506370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err="1" smtClean="0"/>
              <a:t>Exam</a:t>
            </a:r>
            <a:r>
              <a:rPr lang="sv-SE" dirty="0" smtClean="0"/>
              <a:t> </a:t>
            </a:r>
            <a:r>
              <a:rPr lang="sv-SE" dirty="0" err="1" smtClean="0"/>
              <a:t>Results</a:t>
            </a:r>
            <a:endParaRPr lang="sv-SE" dirty="0"/>
          </a:p>
        </p:txBody>
      </p:sp>
      <p:graphicFrame>
        <p:nvGraphicFramePr>
          <p:cNvPr id="5" name="Tabell 4"/>
          <p:cNvGraphicFramePr>
            <a:graphicFrameLocks noGrp="1"/>
          </p:cNvGraphicFramePr>
          <p:nvPr>
            <p:extLst>
              <p:ext uri="{D42A27DB-BD31-4B8C-83A1-F6EECF244321}">
                <p14:modId xmlns:p14="http://schemas.microsoft.com/office/powerpoint/2010/main" val="4071609951"/>
              </p:ext>
            </p:extLst>
          </p:nvPr>
        </p:nvGraphicFramePr>
        <p:xfrm>
          <a:off x="1290320" y="1782604"/>
          <a:ext cx="4986528" cy="2225040"/>
        </p:xfrm>
        <a:graphic>
          <a:graphicData uri="http://schemas.openxmlformats.org/drawingml/2006/table">
            <a:tbl>
              <a:tblPr firstRow="1" bandRow="1">
                <a:tableStyleId>{5C22544A-7EE6-4342-B048-85BDC9FD1C3A}</a:tableStyleId>
              </a:tblPr>
              <a:tblGrid>
                <a:gridCol w="1533434"/>
                <a:gridCol w="453862"/>
                <a:gridCol w="499872"/>
                <a:gridCol w="463296"/>
                <a:gridCol w="426720"/>
                <a:gridCol w="853440"/>
                <a:gridCol w="755904"/>
              </a:tblGrid>
              <a:tr h="370840">
                <a:tc>
                  <a:txBody>
                    <a:bodyPr/>
                    <a:lstStyle/>
                    <a:p>
                      <a:r>
                        <a:rPr lang="sv-SE" dirty="0" smtClean="0"/>
                        <a:t>Class</a:t>
                      </a:r>
                      <a:endParaRPr lang="sv-SE" dirty="0"/>
                    </a:p>
                  </a:txBody>
                  <a:tcPr/>
                </a:tc>
                <a:tc>
                  <a:txBody>
                    <a:bodyPr/>
                    <a:lstStyle/>
                    <a:p>
                      <a:pPr algn="ctr"/>
                      <a:r>
                        <a:rPr lang="sv-SE" dirty="0" smtClean="0"/>
                        <a:t>U</a:t>
                      </a:r>
                      <a:endParaRPr lang="sv-SE" dirty="0"/>
                    </a:p>
                  </a:txBody>
                  <a:tcPr/>
                </a:tc>
                <a:tc>
                  <a:txBody>
                    <a:bodyPr/>
                    <a:lstStyle/>
                    <a:p>
                      <a:pPr algn="ctr"/>
                      <a:r>
                        <a:rPr lang="sv-SE" dirty="0" smtClean="0"/>
                        <a:t>3</a:t>
                      </a:r>
                      <a:endParaRPr lang="sv-SE" dirty="0"/>
                    </a:p>
                  </a:txBody>
                  <a:tcPr/>
                </a:tc>
                <a:tc>
                  <a:txBody>
                    <a:bodyPr/>
                    <a:lstStyle/>
                    <a:p>
                      <a:pPr algn="ctr"/>
                      <a:r>
                        <a:rPr lang="sv-SE" dirty="0" smtClean="0"/>
                        <a:t>4</a:t>
                      </a:r>
                      <a:endParaRPr lang="sv-SE" dirty="0"/>
                    </a:p>
                  </a:txBody>
                  <a:tcPr/>
                </a:tc>
                <a:tc>
                  <a:txBody>
                    <a:bodyPr/>
                    <a:lstStyle/>
                    <a:p>
                      <a:pPr algn="ctr"/>
                      <a:r>
                        <a:rPr lang="sv-SE" dirty="0" smtClean="0"/>
                        <a:t>5</a:t>
                      </a:r>
                      <a:endParaRPr lang="sv-SE" dirty="0"/>
                    </a:p>
                  </a:txBody>
                  <a:tcPr/>
                </a:tc>
                <a:tc>
                  <a:txBody>
                    <a:bodyPr/>
                    <a:lstStyle/>
                    <a:p>
                      <a:pPr algn="ctr"/>
                      <a:r>
                        <a:rPr lang="sv-SE" dirty="0" err="1" smtClean="0"/>
                        <a:t>Average</a:t>
                      </a:r>
                      <a:endParaRPr lang="sv-SE" dirty="0"/>
                    </a:p>
                  </a:txBody>
                  <a:tcPr/>
                </a:tc>
                <a:tc>
                  <a:txBody>
                    <a:bodyPr/>
                    <a:lstStyle/>
                    <a:p>
                      <a:pPr algn="ctr"/>
                      <a:r>
                        <a:rPr lang="sv-SE" dirty="0" smtClean="0"/>
                        <a:t>Prop.</a:t>
                      </a:r>
                      <a:endParaRPr lang="sv-SE" dirty="0"/>
                    </a:p>
                  </a:txBody>
                  <a:tcPr/>
                </a:tc>
              </a:tr>
              <a:tr h="370840">
                <a:tc>
                  <a:txBody>
                    <a:bodyPr/>
                    <a:lstStyle/>
                    <a:p>
                      <a:r>
                        <a:rPr lang="sv-SE" dirty="0" smtClean="0"/>
                        <a:t>TDDC70 2010</a:t>
                      </a:r>
                      <a:endParaRPr lang="sv-SE" dirty="0"/>
                    </a:p>
                  </a:txBody>
                  <a:tcPr/>
                </a:tc>
                <a:tc>
                  <a:txBody>
                    <a:bodyPr/>
                    <a:lstStyle/>
                    <a:p>
                      <a:pPr algn="ctr"/>
                      <a:r>
                        <a:rPr lang="sv-SE" dirty="0" smtClean="0"/>
                        <a:t>39</a:t>
                      </a:r>
                      <a:endParaRPr lang="sv-SE" dirty="0"/>
                    </a:p>
                  </a:txBody>
                  <a:tcPr/>
                </a:tc>
                <a:tc>
                  <a:txBody>
                    <a:bodyPr/>
                    <a:lstStyle/>
                    <a:p>
                      <a:pPr algn="ctr"/>
                      <a:r>
                        <a:rPr lang="sv-SE" dirty="0" smtClean="0"/>
                        <a:t>29</a:t>
                      </a:r>
                      <a:endParaRPr lang="sv-SE" dirty="0"/>
                    </a:p>
                  </a:txBody>
                  <a:tcPr/>
                </a:tc>
                <a:tc>
                  <a:txBody>
                    <a:bodyPr/>
                    <a:lstStyle/>
                    <a:p>
                      <a:pPr algn="ctr"/>
                      <a:r>
                        <a:rPr lang="sv-SE" dirty="0" smtClean="0"/>
                        <a:t>10</a:t>
                      </a:r>
                      <a:endParaRPr lang="sv-SE" dirty="0"/>
                    </a:p>
                  </a:txBody>
                  <a:tcPr/>
                </a:tc>
                <a:tc>
                  <a:txBody>
                    <a:bodyPr/>
                    <a:lstStyle/>
                    <a:p>
                      <a:pPr algn="ctr"/>
                      <a:r>
                        <a:rPr lang="sv-SE" dirty="0" smtClean="0"/>
                        <a:t>6</a:t>
                      </a:r>
                      <a:endParaRPr lang="sv-SE" dirty="0"/>
                    </a:p>
                  </a:txBody>
                  <a:tcPr/>
                </a:tc>
                <a:tc>
                  <a:txBody>
                    <a:bodyPr/>
                    <a:lstStyle/>
                    <a:p>
                      <a:pPr algn="ctr"/>
                      <a:r>
                        <a:rPr lang="sv-SE" dirty="0" smtClean="0"/>
                        <a:t>3.48</a:t>
                      </a:r>
                      <a:endParaRPr lang="sv-SE" dirty="0"/>
                    </a:p>
                  </a:txBody>
                  <a:tcPr/>
                </a:tc>
                <a:tc>
                  <a:txBody>
                    <a:bodyPr/>
                    <a:lstStyle/>
                    <a:p>
                      <a:pPr algn="ctr"/>
                      <a:r>
                        <a:rPr lang="sv-SE" dirty="0" smtClean="0"/>
                        <a:t>19 %</a:t>
                      </a:r>
                      <a:endParaRPr lang="sv-SE" dirty="0"/>
                    </a:p>
                  </a:txBody>
                  <a:tcPr/>
                </a:tc>
              </a:tr>
              <a:tr h="370840">
                <a:tc>
                  <a:txBody>
                    <a:bodyPr/>
                    <a:lstStyle/>
                    <a:p>
                      <a:r>
                        <a:rPr lang="sv-SE" dirty="0" smtClean="0"/>
                        <a:t>TDDC70 2011</a:t>
                      </a:r>
                      <a:endParaRPr lang="sv-SE" dirty="0"/>
                    </a:p>
                  </a:txBody>
                  <a:tcPr/>
                </a:tc>
                <a:tc>
                  <a:txBody>
                    <a:bodyPr/>
                    <a:lstStyle/>
                    <a:p>
                      <a:pPr algn="ctr"/>
                      <a:r>
                        <a:rPr lang="sv-SE" dirty="0" smtClean="0"/>
                        <a:t>19</a:t>
                      </a:r>
                      <a:endParaRPr lang="sv-SE" dirty="0"/>
                    </a:p>
                  </a:txBody>
                  <a:tcPr/>
                </a:tc>
                <a:tc>
                  <a:txBody>
                    <a:bodyPr/>
                    <a:lstStyle/>
                    <a:p>
                      <a:pPr algn="ctr"/>
                      <a:r>
                        <a:rPr lang="sv-SE" dirty="0" smtClean="0"/>
                        <a:t>42</a:t>
                      </a:r>
                      <a:endParaRPr lang="sv-SE" dirty="0"/>
                    </a:p>
                  </a:txBody>
                  <a:tcPr/>
                </a:tc>
                <a:tc>
                  <a:txBody>
                    <a:bodyPr/>
                    <a:lstStyle/>
                    <a:p>
                      <a:pPr algn="ctr"/>
                      <a:r>
                        <a:rPr lang="sv-SE" dirty="0" smtClean="0"/>
                        <a:t>21</a:t>
                      </a:r>
                      <a:endParaRPr lang="sv-SE" dirty="0"/>
                    </a:p>
                  </a:txBody>
                  <a:tcPr/>
                </a:tc>
                <a:tc>
                  <a:txBody>
                    <a:bodyPr/>
                    <a:lstStyle/>
                    <a:p>
                      <a:pPr algn="ctr"/>
                      <a:r>
                        <a:rPr lang="sv-SE" dirty="0" smtClean="0"/>
                        <a:t>3</a:t>
                      </a:r>
                      <a:endParaRPr lang="sv-SE" dirty="0"/>
                    </a:p>
                  </a:txBody>
                  <a:tcPr/>
                </a:tc>
                <a:tc>
                  <a:txBody>
                    <a:bodyPr/>
                    <a:lstStyle/>
                    <a:p>
                      <a:pPr algn="ctr"/>
                      <a:r>
                        <a:rPr lang="sv-SE" dirty="0" smtClean="0"/>
                        <a:t>3.41</a:t>
                      </a:r>
                      <a:endParaRPr lang="sv-SE" dirty="0"/>
                    </a:p>
                  </a:txBody>
                  <a:tcPr/>
                </a:tc>
                <a:tc>
                  <a:txBody>
                    <a:bodyPr/>
                    <a:lstStyle/>
                    <a:p>
                      <a:pPr algn="ctr"/>
                      <a:r>
                        <a:rPr lang="sv-SE" dirty="0" smtClean="0"/>
                        <a:t>28 %</a:t>
                      </a:r>
                      <a:endParaRPr lang="sv-SE" dirty="0"/>
                    </a:p>
                  </a:txBody>
                  <a:tcPr/>
                </a:tc>
              </a:tr>
              <a:tr h="370840">
                <a:tc>
                  <a:txBody>
                    <a:bodyPr/>
                    <a:lstStyle/>
                    <a:p>
                      <a:r>
                        <a:rPr lang="sv-SE" dirty="0" smtClean="0"/>
                        <a:t>TDDC70 2012</a:t>
                      </a:r>
                      <a:endParaRPr lang="sv-SE" dirty="0"/>
                    </a:p>
                  </a:txBody>
                  <a:tcPr/>
                </a:tc>
                <a:tc>
                  <a:txBody>
                    <a:bodyPr/>
                    <a:lstStyle/>
                    <a:p>
                      <a:pPr algn="ctr"/>
                      <a:r>
                        <a:rPr lang="sv-SE" dirty="0" smtClean="0"/>
                        <a:t>59</a:t>
                      </a:r>
                      <a:endParaRPr lang="sv-SE" dirty="0"/>
                    </a:p>
                  </a:txBody>
                  <a:tcPr/>
                </a:tc>
                <a:tc>
                  <a:txBody>
                    <a:bodyPr/>
                    <a:lstStyle/>
                    <a:p>
                      <a:pPr algn="ctr"/>
                      <a:r>
                        <a:rPr lang="sv-SE" dirty="0" smtClean="0"/>
                        <a:t>25</a:t>
                      </a:r>
                      <a:endParaRPr lang="sv-SE" dirty="0"/>
                    </a:p>
                  </a:txBody>
                  <a:tcPr/>
                </a:tc>
                <a:tc>
                  <a:txBody>
                    <a:bodyPr/>
                    <a:lstStyle/>
                    <a:p>
                      <a:pPr algn="ctr"/>
                      <a:r>
                        <a:rPr lang="sv-SE" dirty="0" smtClean="0"/>
                        <a:t>8</a:t>
                      </a:r>
                      <a:endParaRPr lang="sv-SE" dirty="0"/>
                    </a:p>
                  </a:txBody>
                  <a:tcPr/>
                </a:tc>
                <a:tc>
                  <a:txBody>
                    <a:bodyPr/>
                    <a:lstStyle/>
                    <a:p>
                      <a:pPr algn="ctr"/>
                      <a:r>
                        <a:rPr lang="sv-SE" dirty="0" smtClean="0"/>
                        <a:t>2</a:t>
                      </a:r>
                      <a:endParaRPr lang="sv-SE" dirty="0"/>
                    </a:p>
                  </a:txBody>
                  <a:tcPr/>
                </a:tc>
                <a:tc>
                  <a:txBody>
                    <a:bodyPr/>
                    <a:lstStyle/>
                    <a:p>
                      <a:pPr algn="ctr"/>
                      <a:r>
                        <a:rPr lang="sv-SE" dirty="0" smtClean="0"/>
                        <a:t>3.34</a:t>
                      </a:r>
                      <a:endParaRPr lang="sv-SE" dirty="0"/>
                    </a:p>
                  </a:txBody>
                  <a:tcPr/>
                </a:tc>
                <a:tc>
                  <a:txBody>
                    <a:bodyPr/>
                    <a:lstStyle/>
                    <a:p>
                      <a:pPr algn="ctr"/>
                      <a:r>
                        <a:rPr lang="sv-SE" dirty="0" smtClean="0"/>
                        <a:t>10 %</a:t>
                      </a:r>
                      <a:endParaRPr lang="sv-SE" dirty="0"/>
                    </a:p>
                  </a:txBody>
                  <a:tcPr/>
                </a:tc>
              </a:tr>
              <a:tr h="370840">
                <a:tc>
                  <a:txBody>
                    <a:bodyPr/>
                    <a:lstStyle/>
                    <a:p>
                      <a:r>
                        <a:rPr lang="sv-SE" dirty="0" smtClean="0"/>
                        <a:t>TDDC70 2013</a:t>
                      </a:r>
                      <a:endParaRPr lang="sv-SE" dirty="0"/>
                    </a:p>
                  </a:txBody>
                  <a:tcPr/>
                </a:tc>
                <a:tc>
                  <a:txBody>
                    <a:bodyPr/>
                    <a:lstStyle/>
                    <a:p>
                      <a:pPr algn="ctr"/>
                      <a:r>
                        <a:rPr lang="sv-SE" dirty="0" smtClean="0"/>
                        <a:t>64</a:t>
                      </a:r>
                      <a:endParaRPr lang="sv-SE" dirty="0"/>
                    </a:p>
                  </a:txBody>
                  <a:tcPr/>
                </a:tc>
                <a:tc>
                  <a:txBody>
                    <a:bodyPr/>
                    <a:lstStyle/>
                    <a:p>
                      <a:pPr algn="ctr"/>
                      <a:r>
                        <a:rPr lang="sv-SE" dirty="0" smtClean="0"/>
                        <a:t>27</a:t>
                      </a:r>
                      <a:endParaRPr lang="sv-SE" dirty="0"/>
                    </a:p>
                  </a:txBody>
                  <a:tcPr/>
                </a:tc>
                <a:tc>
                  <a:txBody>
                    <a:bodyPr/>
                    <a:lstStyle/>
                    <a:p>
                      <a:pPr algn="ctr"/>
                      <a:r>
                        <a:rPr lang="sv-SE" dirty="0" smtClean="0"/>
                        <a:t>11</a:t>
                      </a:r>
                      <a:endParaRPr lang="sv-SE" dirty="0"/>
                    </a:p>
                  </a:txBody>
                  <a:tcPr/>
                </a:tc>
                <a:tc>
                  <a:txBody>
                    <a:bodyPr/>
                    <a:lstStyle/>
                    <a:p>
                      <a:pPr algn="ctr"/>
                      <a:r>
                        <a:rPr lang="sv-SE" dirty="0" smtClean="0"/>
                        <a:t>1</a:t>
                      </a:r>
                      <a:endParaRPr lang="sv-SE" dirty="0"/>
                    </a:p>
                  </a:txBody>
                  <a:tcPr/>
                </a:tc>
                <a:tc>
                  <a:txBody>
                    <a:bodyPr/>
                    <a:lstStyle/>
                    <a:p>
                      <a:pPr algn="ctr"/>
                      <a:r>
                        <a:rPr lang="sv-SE" dirty="0" smtClean="0"/>
                        <a:t>3.33</a:t>
                      </a:r>
                      <a:endParaRPr lang="sv-SE" dirty="0"/>
                    </a:p>
                  </a:txBody>
                  <a:tcPr/>
                </a:tc>
                <a:tc>
                  <a:txBody>
                    <a:bodyPr/>
                    <a:lstStyle/>
                    <a:p>
                      <a:pPr algn="ctr"/>
                      <a:r>
                        <a:rPr lang="sv-SE" dirty="0" smtClean="0"/>
                        <a:t>12 %</a:t>
                      </a:r>
                      <a:endParaRPr lang="sv-SE" dirty="0"/>
                    </a:p>
                  </a:txBody>
                  <a:tcPr/>
                </a:tc>
              </a:tr>
              <a:tr h="370840">
                <a:tc>
                  <a:txBody>
                    <a:bodyPr/>
                    <a:lstStyle/>
                    <a:p>
                      <a:r>
                        <a:rPr lang="sv-SE" dirty="0" smtClean="0"/>
                        <a:t>TDDD86 2014</a:t>
                      </a:r>
                      <a:endParaRPr lang="sv-SE" dirty="0"/>
                    </a:p>
                  </a:txBody>
                  <a:tcPr/>
                </a:tc>
                <a:tc>
                  <a:txBody>
                    <a:bodyPr/>
                    <a:lstStyle/>
                    <a:p>
                      <a:pPr algn="ctr"/>
                      <a:r>
                        <a:rPr lang="sv-SE" dirty="0" smtClean="0"/>
                        <a:t>0</a:t>
                      </a:r>
                      <a:endParaRPr lang="sv-SE" dirty="0"/>
                    </a:p>
                  </a:txBody>
                  <a:tcPr/>
                </a:tc>
                <a:tc>
                  <a:txBody>
                    <a:bodyPr/>
                    <a:lstStyle/>
                    <a:p>
                      <a:pPr algn="ctr"/>
                      <a:r>
                        <a:rPr lang="sv-SE" dirty="0" smtClean="0"/>
                        <a:t>71</a:t>
                      </a:r>
                      <a:endParaRPr lang="sv-SE" dirty="0"/>
                    </a:p>
                  </a:txBody>
                  <a:tcPr/>
                </a:tc>
                <a:tc>
                  <a:txBody>
                    <a:bodyPr/>
                    <a:lstStyle/>
                    <a:p>
                      <a:pPr algn="ctr"/>
                      <a:r>
                        <a:rPr lang="sv-SE" dirty="0" smtClean="0"/>
                        <a:t>30</a:t>
                      </a:r>
                      <a:endParaRPr lang="sv-SE" dirty="0"/>
                    </a:p>
                  </a:txBody>
                  <a:tcPr/>
                </a:tc>
                <a:tc>
                  <a:txBody>
                    <a:bodyPr/>
                    <a:lstStyle/>
                    <a:p>
                      <a:pPr algn="ctr"/>
                      <a:r>
                        <a:rPr lang="sv-SE" dirty="0" smtClean="0"/>
                        <a:t>15</a:t>
                      </a:r>
                      <a:endParaRPr lang="sv-SE" dirty="0"/>
                    </a:p>
                  </a:txBody>
                  <a:tcPr/>
                </a:tc>
                <a:tc>
                  <a:txBody>
                    <a:bodyPr/>
                    <a:lstStyle/>
                    <a:p>
                      <a:pPr algn="ctr"/>
                      <a:r>
                        <a:rPr lang="sv-SE" dirty="0" smtClean="0"/>
                        <a:t>3.51</a:t>
                      </a:r>
                      <a:endParaRPr lang="sv-SE" dirty="0"/>
                    </a:p>
                  </a:txBody>
                  <a:tcPr/>
                </a:tc>
                <a:tc>
                  <a:txBody>
                    <a:bodyPr/>
                    <a:lstStyle/>
                    <a:p>
                      <a:pPr algn="ctr"/>
                      <a:r>
                        <a:rPr lang="sv-SE" dirty="0" smtClean="0"/>
                        <a:t>39 %</a:t>
                      </a:r>
                      <a:endParaRPr lang="sv-SE" dirty="0"/>
                    </a:p>
                  </a:txBody>
                  <a:tcPr/>
                </a:tc>
              </a:tr>
            </a:tbl>
          </a:graphicData>
        </a:graphic>
      </p:graphicFrame>
      <p:sp>
        <p:nvSpPr>
          <p:cNvPr id="6" name="textruta 2"/>
          <p:cNvSpPr txBox="1"/>
          <p:nvPr/>
        </p:nvSpPr>
        <p:spPr>
          <a:xfrm>
            <a:off x="6904531" y="555308"/>
            <a:ext cx="2097229" cy="577081"/>
          </a:xfrm>
          <a:prstGeom prst="rect">
            <a:avLst/>
          </a:prstGeom>
        </p:spPr>
        <p:style>
          <a:lnRef idx="2">
            <a:schemeClr val="accent1"/>
          </a:lnRef>
          <a:fillRef idx="1">
            <a:schemeClr val="lt1"/>
          </a:fillRef>
          <a:effectRef idx="0">
            <a:schemeClr val="accent1"/>
          </a:effectRef>
          <a:fontRef idx="minor">
            <a:schemeClr val="dk1"/>
          </a:fontRef>
        </p:style>
        <p:txBody>
          <a:bodyPr wrap="square" lIns="68580" tIns="34290" rIns="68580" bIns="34290" rtlCol="0">
            <a:spAutoFit/>
          </a:bodyPr>
          <a:lstStyle/>
          <a:p>
            <a:r>
              <a:rPr lang="sv-SE" sz="1100" dirty="0"/>
              <a:t>P</a:t>
            </a:r>
            <a:r>
              <a:rPr lang="sv-SE" sz="1100" dirty="0" smtClean="0"/>
              <a:t>roportion </a:t>
            </a:r>
            <a:r>
              <a:rPr lang="sv-SE" sz="1100" dirty="0" err="1"/>
              <a:t>of</a:t>
            </a:r>
            <a:r>
              <a:rPr lang="sv-SE" sz="1100" dirty="0"/>
              <a:t> students </a:t>
            </a:r>
            <a:r>
              <a:rPr lang="sv-SE" sz="1100" dirty="0" err="1"/>
              <a:t>getting</a:t>
            </a:r>
            <a:r>
              <a:rPr lang="sv-SE" sz="1100" dirty="0"/>
              <a:t> a </a:t>
            </a:r>
            <a:r>
              <a:rPr lang="sv-SE" sz="1100" dirty="0" err="1"/>
              <a:t>higher</a:t>
            </a:r>
            <a:r>
              <a:rPr lang="sv-SE" sz="1100" dirty="0"/>
              <a:t> </a:t>
            </a:r>
            <a:r>
              <a:rPr lang="sv-SE" sz="1100" dirty="0" err="1"/>
              <a:t>than</a:t>
            </a:r>
            <a:r>
              <a:rPr lang="sv-SE" sz="1100" dirty="0"/>
              <a:t> </a:t>
            </a:r>
            <a:r>
              <a:rPr lang="sv-SE" sz="1100" dirty="0" err="1"/>
              <a:t>passing</a:t>
            </a:r>
            <a:r>
              <a:rPr lang="sv-SE" sz="1100" dirty="0"/>
              <a:t> </a:t>
            </a:r>
            <a:r>
              <a:rPr lang="sv-SE" sz="1100" dirty="0" err="1"/>
              <a:t>grade</a:t>
            </a:r>
            <a:r>
              <a:rPr lang="sv-SE" sz="1100" dirty="0"/>
              <a:t> </a:t>
            </a:r>
            <a:r>
              <a:rPr lang="sv-SE" sz="1100" dirty="0" err="1"/>
              <a:t>out</a:t>
            </a:r>
            <a:r>
              <a:rPr lang="sv-SE" sz="1100" dirty="0"/>
              <a:t> </a:t>
            </a:r>
            <a:r>
              <a:rPr lang="sv-SE" sz="1100" dirty="0" err="1"/>
              <a:t>of</a:t>
            </a:r>
            <a:r>
              <a:rPr lang="sv-SE" sz="1100" dirty="0"/>
              <a:t> all students </a:t>
            </a:r>
            <a:r>
              <a:rPr lang="sv-SE" sz="1100" dirty="0" err="1"/>
              <a:t>taking</a:t>
            </a:r>
            <a:r>
              <a:rPr lang="sv-SE" sz="1100" dirty="0"/>
              <a:t> the </a:t>
            </a:r>
            <a:r>
              <a:rPr lang="sv-SE" sz="1100" dirty="0" err="1"/>
              <a:t>exam</a:t>
            </a:r>
            <a:r>
              <a:rPr lang="sv-SE" sz="1100" dirty="0"/>
              <a:t> </a:t>
            </a:r>
          </a:p>
        </p:txBody>
      </p:sp>
      <p:cxnSp>
        <p:nvCxnSpPr>
          <p:cNvPr id="7" name="Rak pil 9"/>
          <p:cNvCxnSpPr/>
          <p:nvPr/>
        </p:nvCxnSpPr>
        <p:spPr>
          <a:xfrm flipH="1">
            <a:off x="5974080" y="1122549"/>
            <a:ext cx="930452" cy="6600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 name="textruta 2"/>
          <p:cNvSpPr txBox="1"/>
          <p:nvPr/>
        </p:nvSpPr>
        <p:spPr>
          <a:xfrm>
            <a:off x="2881172" y="555309"/>
            <a:ext cx="349708" cy="238527"/>
          </a:xfrm>
          <a:prstGeom prst="rect">
            <a:avLst/>
          </a:prstGeom>
        </p:spPr>
        <p:style>
          <a:lnRef idx="2">
            <a:schemeClr val="accent1"/>
          </a:lnRef>
          <a:fillRef idx="1">
            <a:schemeClr val="lt1"/>
          </a:fillRef>
          <a:effectRef idx="0">
            <a:schemeClr val="accent1"/>
          </a:effectRef>
          <a:fontRef idx="minor">
            <a:schemeClr val="dk1"/>
          </a:fontRef>
        </p:style>
        <p:txBody>
          <a:bodyPr wrap="square" lIns="68580" tIns="34290" rIns="68580" bIns="34290" rtlCol="0">
            <a:spAutoFit/>
          </a:bodyPr>
          <a:lstStyle/>
          <a:p>
            <a:r>
              <a:rPr lang="sv-SE" sz="1100" dirty="0" err="1" smtClean="0"/>
              <a:t>Fail</a:t>
            </a:r>
            <a:endParaRPr lang="sv-SE" sz="1100" dirty="0"/>
          </a:p>
        </p:txBody>
      </p:sp>
      <p:cxnSp>
        <p:nvCxnSpPr>
          <p:cNvPr id="11" name="Rak pil 9"/>
          <p:cNvCxnSpPr/>
          <p:nvPr/>
        </p:nvCxnSpPr>
        <p:spPr>
          <a:xfrm>
            <a:off x="3078480" y="793835"/>
            <a:ext cx="0" cy="9887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3" name="textruta 2"/>
          <p:cNvSpPr txBox="1"/>
          <p:nvPr/>
        </p:nvSpPr>
        <p:spPr>
          <a:xfrm>
            <a:off x="3328211" y="555310"/>
            <a:ext cx="390349" cy="238526"/>
          </a:xfrm>
          <a:prstGeom prst="rect">
            <a:avLst/>
          </a:prstGeom>
        </p:spPr>
        <p:style>
          <a:lnRef idx="2">
            <a:schemeClr val="accent1"/>
          </a:lnRef>
          <a:fillRef idx="1">
            <a:schemeClr val="lt1"/>
          </a:fillRef>
          <a:effectRef idx="0">
            <a:schemeClr val="accent1"/>
          </a:effectRef>
          <a:fontRef idx="minor">
            <a:schemeClr val="dk1"/>
          </a:fontRef>
        </p:style>
        <p:txBody>
          <a:bodyPr wrap="square" lIns="68580" tIns="34290" rIns="68580" bIns="34290" rtlCol="0">
            <a:spAutoFit/>
          </a:bodyPr>
          <a:lstStyle/>
          <a:p>
            <a:r>
              <a:rPr lang="sv-SE" sz="1100" dirty="0" smtClean="0"/>
              <a:t>Pass</a:t>
            </a:r>
            <a:endParaRPr lang="sv-SE" sz="1100" dirty="0"/>
          </a:p>
        </p:txBody>
      </p:sp>
      <p:cxnSp>
        <p:nvCxnSpPr>
          <p:cNvPr id="14" name="Rak pil 9"/>
          <p:cNvCxnSpPr/>
          <p:nvPr/>
        </p:nvCxnSpPr>
        <p:spPr>
          <a:xfrm>
            <a:off x="3535680" y="803996"/>
            <a:ext cx="0" cy="97860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ruta 2"/>
          <p:cNvSpPr txBox="1"/>
          <p:nvPr/>
        </p:nvSpPr>
        <p:spPr>
          <a:xfrm>
            <a:off x="3765091" y="565468"/>
            <a:ext cx="1030429" cy="238528"/>
          </a:xfrm>
          <a:prstGeom prst="rect">
            <a:avLst/>
          </a:prstGeom>
        </p:spPr>
        <p:style>
          <a:lnRef idx="2">
            <a:schemeClr val="accent1"/>
          </a:lnRef>
          <a:fillRef idx="1">
            <a:schemeClr val="lt1"/>
          </a:fillRef>
          <a:effectRef idx="0">
            <a:schemeClr val="accent1"/>
          </a:effectRef>
          <a:fontRef idx="minor">
            <a:schemeClr val="dk1"/>
          </a:fontRef>
        </p:style>
        <p:txBody>
          <a:bodyPr wrap="square" lIns="68580" tIns="34290" rIns="68580" bIns="34290" rtlCol="0">
            <a:spAutoFit/>
          </a:bodyPr>
          <a:lstStyle/>
          <a:p>
            <a:r>
              <a:rPr lang="sv-SE" sz="1100" dirty="0" smtClean="0"/>
              <a:t>Pass </a:t>
            </a:r>
            <a:r>
              <a:rPr lang="sv-SE" sz="1100" dirty="0" err="1" smtClean="0"/>
              <a:t>with</a:t>
            </a:r>
            <a:r>
              <a:rPr lang="sv-SE" sz="1100" dirty="0" smtClean="0"/>
              <a:t> </a:t>
            </a:r>
            <a:r>
              <a:rPr lang="sv-SE" sz="1100" dirty="0" err="1" smtClean="0"/>
              <a:t>credit</a:t>
            </a:r>
            <a:endParaRPr lang="sv-SE" sz="1100" dirty="0"/>
          </a:p>
        </p:txBody>
      </p:sp>
      <p:cxnSp>
        <p:nvCxnSpPr>
          <p:cNvPr id="17" name="Rak pil 9"/>
          <p:cNvCxnSpPr/>
          <p:nvPr/>
        </p:nvCxnSpPr>
        <p:spPr>
          <a:xfrm>
            <a:off x="4003040" y="803996"/>
            <a:ext cx="0" cy="97860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9" name="textruta 2"/>
          <p:cNvSpPr txBox="1"/>
          <p:nvPr/>
        </p:nvSpPr>
        <p:spPr>
          <a:xfrm>
            <a:off x="4171491" y="880428"/>
            <a:ext cx="1294589" cy="238527"/>
          </a:xfrm>
          <a:prstGeom prst="rect">
            <a:avLst/>
          </a:prstGeom>
        </p:spPr>
        <p:style>
          <a:lnRef idx="2">
            <a:schemeClr val="accent1"/>
          </a:lnRef>
          <a:fillRef idx="1">
            <a:schemeClr val="lt1"/>
          </a:fillRef>
          <a:effectRef idx="0">
            <a:schemeClr val="accent1"/>
          </a:effectRef>
          <a:fontRef idx="minor">
            <a:schemeClr val="dk1"/>
          </a:fontRef>
        </p:style>
        <p:txBody>
          <a:bodyPr wrap="square" lIns="68580" tIns="34290" rIns="68580" bIns="34290" rtlCol="0">
            <a:spAutoFit/>
          </a:bodyPr>
          <a:lstStyle/>
          <a:p>
            <a:r>
              <a:rPr lang="sv-SE" sz="1100" dirty="0" smtClean="0"/>
              <a:t>Pass </a:t>
            </a:r>
            <a:r>
              <a:rPr lang="sv-SE" sz="1100" dirty="0" err="1" smtClean="0"/>
              <a:t>with</a:t>
            </a:r>
            <a:r>
              <a:rPr lang="sv-SE" sz="1100" dirty="0" smtClean="0"/>
              <a:t> </a:t>
            </a:r>
            <a:r>
              <a:rPr lang="sv-SE" sz="1100" dirty="0" err="1" smtClean="0"/>
              <a:t>distinction</a:t>
            </a:r>
            <a:endParaRPr lang="sv-SE" sz="1100" dirty="0"/>
          </a:p>
        </p:txBody>
      </p:sp>
      <p:cxnSp>
        <p:nvCxnSpPr>
          <p:cNvPr id="20" name="Rak pil 9"/>
          <p:cNvCxnSpPr/>
          <p:nvPr/>
        </p:nvCxnSpPr>
        <p:spPr>
          <a:xfrm>
            <a:off x="4450080" y="1118955"/>
            <a:ext cx="0" cy="66364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textruta 2"/>
          <p:cNvSpPr txBox="1"/>
          <p:nvPr/>
        </p:nvSpPr>
        <p:spPr>
          <a:xfrm>
            <a:off x="4628691" y="1164908"/>
            <a:ext cx="1426669" cy="238527"/>
          </a:xfrm>
          <a:prstGeom prst="rect">
            <a:avLst/>
          </a:prstGeom>
        </p:spPr>
        <p:style>
          <a:lnRef idx="2">
            <a:schemeClr val="accent1"/>
          </a:lnRef>
          <a:fillRef idx="1">
            <a:schemeClr val="lt1"/>
          </a:fillRef>
          <a:effectRef idx="0">
            <a:schemeClr val="accent1"/>
          </a:effectRef>
          <a:fontRef idx="minor">
            <a:schemeClr val="dk1"/>
          </a:fontRef>
        </p:style>
        <p:txBody>
          <a:bodyPr wrap="square" lIns="68580" tIns="34290" rIns="68580" bIns="34290" rtlCol="0">
            <a:spAutoFit/>
          </a:bodyPr>
          <a:lstStyle/>
          <a:p>
            <a:r>
              <a:rPr lang="sv-SE" sz="1100" dirty="0" err="1" smtClean="0"/>
              <a:t>Average</a:t>
            </a:r>
            <a:r>
              <a:rPr lang="sv-SE" sz="1100" dirty="0" smtClean="0"/>
              <a:t> </a:t>
            </a:r>
            <a:r>
              <a:rPr lang="sv-SE" sz="1100" dirty="0" err="1" smtClean="0"/>
              <a:t>passing</a:t>
            </a:r>
            <a:r>
              <a:rPr lang="sv-SE" sz="1100" dirty="0" smtClean="0"/>
              <a:t> </a:t>
            </a:r>
            <a:r>
              <a:rPr lang="sv-SE" sz="1100" dirty="0" err="1" smtClean="0"/>
              <a:t>grade</a:t>
            </a:r>
            <a:endParaRPr lang="sv-SE" sz="1100" dirty="0"/>
          </a:p>
        </p:txBody>
      </p:sp>
      <p:cxnSp>
        <p:nvCxnSpPr>
          <p:cNvPr id="28" name="Rak pil 9"/>
          <p:cNvCxnSpPr/>
          <p:nvPr/>
        </p:nvCxnSpPr>
        <p:spPr>
          <a:xfrm>
            <a:off x="5069840" y="1403435"/>
            <a:ext cx="0" cy="3791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113080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err="1" smtClean="0"/>
              <a:t>Exam</a:t>
            </a:r>
            <a:r>
              <a:rPr lang="sv-SE" dirty="0" smtClean="0"/>
              <a:t> </a:t>
            </a:r>
            <a:r>
              <a:rPr lang="sv-SE" dirty="0" err="1" smtClean="0"/>
              <a:t>Results</a:t>
            </a:r>
            <a:endParaRPr lang="sv-SE" dirty="0"/>
          </a:p>
        </p:txBody>
      </p:sp>
      <p:graphicFrame>
        <p:nvGraphicFramePr>
          <p:cNvPr id="5" name="Tabell 4"/>
          <p:cNvGraphicFramePr>
            <a:graphicFrameLocks noGrp="1"/>
          </p:cNvGraphicFramePr>
          <p:nvPr>
            <p:extLst>
              <p:ext uri="{D42A27DB-BD31-4B8C-83A1-F6EECF244321}">
                <p14:modId xmlns:p14="http://schemas.microsoft.com/office/powerpoint/2010/main" val="3920061797"/>
              </p:ext>
            </p:extLst>
          </p:nvPr>
        </p:nvGraphicFramePr>
        <p:xfrm>
          <a:off x="1290320" y="1782604"/>
          <a:ext cx="4986528" cy="2595880"/>
        </p:xfrm>
        <a:graphic>
          <a:graphicData uri="http://schemas.openxmlformats.org/drawingml/2006/table">
            <a:tbl>
              <a:tblPr firstRow="1" bandRow="1">
                <a:tableStyleId>{5C22544A-7EE6-4342-B048-85BDC9FD1C3A}</a:tableStyleId>
              </a:tblPr>
              <a:tblGrid>
                <a:gridCol w="1533434"/>
                <a:gridCol w="453862"/>
                <a:gridCol w="499872"/>
                <a:gridCol w="463296"/>
                <a:gridCol w="426720"/>
                <a:gridCol w="853440"/>
                <a:gridCol w="755904"/>
              </a:tblGrid>
              <a:tr h="370840">
                <a:tc>
                  <a:txBody>
                    <a:bodyPr/>
                    <a:lstStyle/>
                    <a:p>
                      <a:r>
                        <a:rPr lang="sv-SE" dirty="0" smtClean="0"/>
                        <a:t>Class</a:t>
                      </a:r>
                      <a:endParaRPr lang="sv-SE" dirty="0"/>
                    </a:p>
                  </a:txBody>
                  <a:tcPr/>
                </a:tc>
                <a:tc>
                  <a:txBody>
                    <a:bodyPr/>
                    <a:lstStyle/>
                    <a:p>
                      <a:pPr algn="ctr"/>
                      <a:r>
                        <a:rPr lang="sv-SE" dirty="0" smtClean="0"/>
                        <a:t>U</a:t>
                      </a:r>
                      <a:endParaRPr lang="sv-SE" dirty="0"/>
                    </a:p>
                  </a:txBody>
                  <a:tcPr/>
                </a:tc>
                <a:tc>
                  <a:txBody>
                    <a:bodyPr/>
                    <a:lstStyle/>
                    <a:p>
                      <a:pPr algn="ctr"/>
                      <a:r>
                        <a:rPr lang="sv-SE" dirty="0" smtClean="0"/>
                        <a:t>3</a:t>
                      </a:r>
                      <a:endParaRPr lang="sv-SE" dirty="0"/>
                    </a:p>
                  </a:txBody>
                  <a:tcPr/>
                </a:tc>
                <a:tc>
                  <a:txBody>
                    <a:bodyPr/>
                    <a:lstStyle/>
                    <a:p>
                      <a:pPr algn="ctr"/>
                      <a:r>
                        <a:rPr lang="sv-SE" dirty="0" smtClean="0"/>
                        <a:t>4</a:t>
                      </a:r>
                      <a:endParaRPr lang="sv-SE" dirty="0"/>
                    </a:p>
                  </a:txBody>
                  <a:tcPr/>
                </a:tc>
                <a:tc>
                  <a:txBody>
                    <a:bodyPr/>
                    <a:lstStyle/>
                    <a:p>
                      <a:pPr algn="ctr"/>
                      <a:r>
                        <a:rPr lang="sv-SE" dirty="0" smtClean="0"/>
                        <a:t>5</a:t>
                      </a:r>
                      <a:endParaRPr lang="sv-SE" dirty="0"/>
                    </a:p>
                  </a:txBody>
                  <a:tcPr/>
                </a:tc>
                <a:tc>
                  <a:txBody>
                    <a:bodyPr/>
                    <a:lstStyle/>
                    <a:p>
                      <a:pPr algn="ctr"/>
                      <a:r>
                        <a:rPr lang="sv-SE" dirty="0" err="1" smtClean="0"/>
                        <a:t>Average</a:t>
                      </a:r>
                      <a:endParaRPr lang="sv-SE" dirty="0"/>
                    </a:p>
                  </a:txBody>
                  <a:tcPr/>
                </a:tc>
                <a:tc>
                  <a:txBody>
                    <a:bodyPr/>
                    <a:lstStyle/>
                    <a:p>
                      <a:pPr algn="ctr"/>
                      <a:r>
                        <a:rPr lang="sv-SE" dirty="0" smtClean="0"/>
                        <a:t>Prop.</a:t>
                      </a:r>
                      <a:endParaRPr lang="sv-SE" dirty="0"/>
                    </a:p>
                  </a:txBody>
                  <a:tcPr/>
                </a:tc>
              </a:tr>
              <a:tr h="370840">
                <a:tc>
                  <a:txBody>
                    <a:bodyPr/>
                    <a:lstStyle/>
                    <a:p>
                      <a:r>
                        <a:rPr lang="sv-SE" dirty="0" smtClean="0"/>
                        <a:t>TDDC70 2010</a:t>
                      </a:r>
                      <a:endParaRPr lang="sv-SE" dirty="0"/>
                    </a:p>
                  </a:txBody>
                  <a:tcPr/>
                </a:tc>
                <a:tc>
                  <a:txBody>
                    <a:bodyPr/>
                    <a:lstStyle/>
                    <a:p>
                      <a:pPr algn="ctr"/>
                      <a:r>
                        <a:rPr lang="sv-SE" dirty="0" smtClean="0"/>
                        <a:t>39</a:t>
                      </a:r>
                      <a:endParaRPr lang="sv-SE" dirty="0"/>
                    </a:p>
                  </a:txBody>
                  <a:tcPr/>
                </a:tc>
                <a:tc>
                  <a:txBody>
                    <a:bodyPr/>
                    <a:lstStyle/>
                    <a:p>
                      <a:pPr algn="ctr"/>
                      <a:r>
                        <a:rPr lang="sv-SE" dirty="0" smtClean="0"/>
                        <a:t>29</a:t>
                      </a:r>
                      <a:endParaRPr lang="sv-SE" dirty="0"/>
                    </a:p>
                  </a:txBody>
                  <a:tcPr/>
                </a:tc>
                <a:tc>
                  <a:txBody>
                    <a:bodyPr/>
                    <a:lstStyle/>
                    <a:p>
                      <a:pPr algn="ctr"/>
                      <a:r>
                        <a:rPr lang="sv-SE" dirty="0" smtClean="0"/>
                        <a:t>10</a:t>
                      </a:r>
                      <a:endParaRPr lang="sv-SE" dirty="0"/>
                    </a:p>
                  </a:txBody>
                  <a:tcPr/>
                </a:tc>
                <a:tc>
                  <a:txBody>
                    <a:bodyPr/>
                    <a:lstStyle/>
                    <a:p>
                      <a:pPr algn="ctr"/>
                      <a:r>
                        <a:rPr lang="sv-SE" dirty="0" smtClean="0"/>
                        <a:t>6</a:t>
                      </a:r>
                      <a:endParaRPr lang="sv-SE" dirty="0"/>
                    </a:p>
                  </a:txBody>
                  <a:tcPr/>
                </a:tc>
                <a:tc>
                  <a:txBody>
                    <a:bodyPr/>
                    <a:lstStyle/>
                    <a:p>
                      <a:pPr algn="ctr"/>
                      <a:r>
                        <a:rPr lang="sv-SE" dirty="0" smtClean="0"/>
                        <a:t>3.48</a:t>
                      </a:r>
                      <a:endParaRPr lang="sv-SE" dirty="0"/>
                    </a:p>
                  </a:txBody>
                  <a:tcPr/>
                </a:tc>
                <a:tc>
                  <a:txBody>
                    <a:bodyPr/>
                    <a:lstStyle/>
                    <a:p>
                      <a:pPr algn="ctr"/>
                      <a:r>
                        <a:rPr lang="sv-SE" dirty="0" smtClean="0"/>
                        <a:t>19 %</a:t>
                      </a:r>
                      <a:endParaRPr lang="sv-SE" dirty="0"/>
                    </a:p>
                  </a:txBody>
                  <a:tcPr/>
                </a:tc>
              </a:tr>
              <a:tr h="370840">
                <a:tc>
                  <a:txBody>
                    <a:bodyPr/>
                    <a:lstStyle/>
                    <a:p>
                      <a:r>
                        <a:rPr lang="sv-SE" dirty="0" smtClean="0"/>
                        <a:t>TDDC70 2011</a:t>
                      </a:r>
                      <a:endParaRPr lang="sv-SE" dirty="0"/>
                    </a:p>
                  </a:txBody>
                  <a:tcPr/>
                </a:tc>
                <a:tc>
                  <a:txBody>
                    <a:bodyPr/>
                    <a:lstStyle/>
                    <a:p>
                      <a:pPr algn="ctr"/>
                      <a:r>
                        <a:rPr lang="sv-SE" dirty="0" smtClean="0"/>
                        <a:t>19</a:t>
                      </a:r>
                      <a:endParaRPr lang="sv-SE" dirty="0"/>
                    </a:p>
                  </a:txBody>
                  <a:tcPr/>
                </a:tc>
                <a:tc>
                  <a:txBody>
                    <a:bodyPr/>
                    <a:lstStyle/>
                    <a:p>
                      <a:pPr algn="ctr"/>
                      <a:r>
                        <a:rPr lang="sv-SE" dirty="0" smtClean="0"/>
                        <a:t>42</a:t>
                      </a:r>
                      <a:endParaRPr lang="sv-SE" dirty="0"/>
                    </a:p>
                  </a:txBody>
                  <a:tcPr/>
                </a:tc>
                <a:tc>
                  <a:txBody>
                    <a:bodyPr/>
                    <a:lstStyle/>
                    <a:p>
                      <a:pPr algn="ctr"/>
                      <a:r>
                        <a:rPr lang="sv-SE" dirty="0" smtClean="0"/>
                        <a:t>21</a:t>
                      </a:r>
                      <a:endParaRPr lang="sv-SE" dirty="0"/>
                    </a:p>
                  </a:txBody>
                  <a:tcPr/>
                </a:tc>
                <a:tc>
                  <a:txBody>
                    <a:bodyPr/>
                    <a:lstStyle/>
                    <a:p>
                      <a:pPr algn="ctr"/>
                      <a:r>
                        <a:rPr lang="sv-SE" dirty="0" smtClean="0"/>
                        <a:t>3</a:t>
                      </a:r>
                      <a:endParaRPr lang="sv-SE" dirty="0"/>
                    </a:p>
                  </a:txBody>
                  <a:tcPr/>
                </a:tc>
                <a:tc>
                  <a:txBody>
                    <a:bodyPr/>
                    <a:lstStyle/>
                    <a:p>
                      <a:pPr algn="ctr"/>
                      <a:r>
                        <a:rPr lang="sv-SE" dirty="0" smtClean="0"/>
                        <a:t>3.41</a:t>
                      </a:r>
                      <a:endParaRPr lang="sv-SE" dirty="0"/>
                    </a:p>
                  </a:txBody>
                  <a:tcPr/>
                </a:tc>
                <a:tc>
                  <a:txBody>
                    <a:bodyPr/>
                    <a:lstStyle/>
                    <a:p>
                      <a:pPr algn="ctr"/>
                      <a:r>
                        <a:rPr lang="sv-SE" dirty="0" smtClean="0"/>
                        <a:t>28 %</a:t>
                      </a:r>
                      <a:endParaRPr lang="sv-SE" dirty="0"/>
                    </a:p>
                  </a:txBody>
                  <a:tcPr/>
                </a:tc>
              </a:tr>
              <a:tr h="370840">
                <a:tc>
                  <a:txBody>
                    <a:bodyPr/>
                    <a:lstStyle/>
                    <a:p>
                      <a:r>
                        <a:rPr lang="sv-SE" dirty="0" smtClean="0"/>
                        <a:t>TDDC70 2012</a:t>
                      </a:r>
                      <a:endParaRPr lang="sv-SE" dirty="0"/>
                    </a:p>
                  </a:txBody>
                  <a:tcPr/>
                </a:tc>
                <a:tc>
                  <a:txBody>
                    <a:bodyPr/>
                    <a:lstStyle/>
                    <a:p>
                      <a:pPr algn="ctr"/>
                      <a:r>
                        <a:rPr lang="sv-SE" dirty="0" smtClean="0"/>
                        <a:t>59</a:t>
                      </a:r>
                      <a:endParaRPr lang="sv-SE" dirty="0"/>
                    </a:p>
                  </a:txBody>
                  <a:tcPr/>
                </a:tc>
                <a:tc>
                  <a:txBody>
                    <a:bodyPr/>
                    <a:lstStyle/>
                    <a:p>
                      <a:pPr algn="ctr"/>
                      <a:r>
                        <a:rPr lang="sv-SE" dirty="0" smtClean="0"/>
                        <a:t>25</a:t>
                      </a:r>
                      <a:endParaRPr lang="sv-SE" dirty="0"/>
                    </a:p>
                  </a:txBody>
                  <a:tcPr/>
                </a:tc>
                <a:tc>
                  <a:txBody>
                    <a:bodyPr/>
                    <a:lstStyle/>
                    <a:p>
                      <a:pPr algn="ctr"/>
                      <a:r>
                        <a:rPr lang="sv-SE" dirty="0" smtClean="0"/>
                        <a:t>8</a:t>
                      </a:r>
                      <a:endParaRPr lang="sv-SE" dirty="0"/>
                    </a:p>
                  </a:txBody>
                  <a:tcPr/>
                </a:tc>
                <a:tc>
                  <a:txBody>
                    <a:bodyPr/>
                    <a:lstStyle/>
                    <a:p>
                      <a:pPr algn="ctr"/>
                      <a:r>
                        <a:rPr lang="sv-SE" dirty="0" smtClean="0"/>
                        <a:t>2</a:t>
                      </a:r>
                      <a:endParaRPr lang="sv-SE" dirty="0"/>
                    </a:p>
                  </a:txBody>
                  <a:tcPr/>
                </a:tc>
                <a:tc>
                  <a:txBody>
                    <a:bodyPr/>
                    <a:lstStyle/>
                    <a:p>
                      <a:pPr algn="ctr"/>
                      <a:r>
                        <a:rPr lang="sv-SE" dirty="0" smtClean="0"/>
                        <a:t>3.34</a:t>
                      </a:r>
                      <a:endParaRPr lang="sv-SE" dirty="0"/>
                    </a:p>
                  </a:txBody>
                  <a:tcPr/>
                </a:tc>
                <a:tc>
                  <a:txBody>
                    <a:bodyPr/>
                    <a:lstStyle/>
                    <a:p>
                      <a:pPr algn="ctr"/>
                      <a:r>
                        <a:rPr lang="sv-SE" dirty="0" smtClean="0"/>
                        <a:t>10 %</a:t>
                      </a:r>
                      <a:endParaRPr lang="sv-SE" dirty="0"/>
                    </a:p>
                  </a:txBody>
                  <a:tcPr/>
                </a:tc>
              </a:tr>
              <a:tr h="370840">
                <a:tc>
                  <a:txBody>
                    <a:bodyPr/>
                    <a:lstStyle/>
                    <a:p>
                      <a:r>
                        <a:rPr lang="sv-SE" dirty="0" smtClean="0"/>
                        <a:t>TDDC70 2013</a:t>
                      </a:r>
                      <a:endParaRPr lang="sv-SE" dirty="0"/>
                    </a:p>
                  </a:txBody>
                  <a:tcPr/>
                </a:tc>
                <a:tc>
                  <a:txBody>
                    <a:bodyPr/>
                    <a:lstStyle/>
                    <a:p>
                      <a:pPr algn="ctr"/>
                      <a:r>
                        <a:rPr lang="sv-SE" dirty="0" smtClean="0"/>
                        <a:t>64</a:t>
                      </a:r>
                      <a:endParaRPr lang="sv-SE" dirty="0"/>
                    </a:p>
                  </a:txBody>
                  <a:tcPr/>
                </a:tc>
                <a:tc>
                  <a:txBody>
                    <a:bodyPr/>
                    <a:lstStyle/>
                    <a:p>
                      <a:pPr algn="ctr"/>
                      <a:r>
                        <a:rPr lang="sv-SE" dirty="0" smtClean="0"/>
                        <a:t>27</a:t>
                      </a:r>
                      <a:endParaRPr lang="sv-SE" dirty="0"/>
                    </a:p>
                  </a:txBody>
                  <a:tcPr/>
                </a:tc>
                <a:tc>
                  <a:txBody>
                    <a:bodyPr/>
                    <a:lstStyle/>
                    <a:p>
                      <a:pPr algn="ctr"/>
                      <a:r>
                        <a:rPr lang="sv-SE" dirty="0" smtClean="0"/>
                        <a:t>11</a:t>
                      </a:r>
                      <a:endParaRPr lang="sv-SE" dirty="0"/>
                    </a:p>
                  </a:txBody>
                  <a:tcPr/>
                </a:tc>
                <a:tc>
                  <a:txBody>
                    <a:bodyPr/>
                    <a:lstStyle/>
                    <a:p>
                      <a:pPr algn="ctr"/>
                      <a:r>
                        <a:rPr lang="sv-SE" dirty="0" smtClean="0"/>
                        <a:t>1</a:t>
                      </a:r>
                      <a:endParaRPr lang="sv-SE" dirty="0"/>
                    </a:p>
                  </a:txBody>
                  <a:tcPr/>
                </a:tc>
                <a:tc>
                  <a:txBody>
                    <a:bodyPr/>
                    <a:lstStyle/>
                    <a:p>
                      <a:pPr algn="ctr"/>
                      <a:r>
                        <a:rPr lang="sv-SE" dirty="0" smtClean="0"/>
                        <a:t>3.33</a:t>
                      </a:r>
                      <a:endParaRPr lang="sv-SE" dirty="0"/>
                    </a:p>
                  </a:txBody>
                  <a:tcPr/>
                </a:tc>
                <a:tc>
                  <a:txBody>
                    <a:bodyPr/>
                    <a:lstStyle/>
                    <a:p>
                      <a:pPr algn="ctr"/>
                      <a:r>
                        <a:rPr lang="sv-SE" dirty="0" smtClean="0"/>
                        <a:t>12 %</a:t>
                      </a:r>
                      <a:endParaRPr lang="sv-SE" dirty="0"/>
                    </a:p>
                  </a:txBody>
                  <a:tcPr/>
                </a:tc>
              </a:tr>
              <a:tr h="370840">
                <a:tc>
                  <a:txBody>
                    <a:bodyPr/>
                    <a:lstStyle/>
                    <a:p>
                      <a:r>
                        <a:rPr lang="sv-SE" dirty="0" smtClean="0"/>
                        <a:t>TDDD86 2014</a:t>
                      </a:r>
                      <a:endParaRPr lang="sv-SE" dirty="0"/>
                    </a:p>
                  </a:txBody>
                  <a:tcPr/>
                </a:tc>
                <a:tc>
                  <a:txBody>
                    <a:bodyPr/>
                    <a:lstStyle/>
                    <a:p>
                      <a:pPr algn="ctr"/>
                      <a:r>
                        <a:rPr lang="sv-SE" dirty="0" smtClean="0"/>
                        <a:t>0</a:t>
                      </a:r>
                      <a:endParaRPr lang="sv-SE" dirty="0"/>
                    </a:p>
                  </a:txBody>
                  <a:tcPr/>
                </a:tc>
                <a:tc>
                  <a:txBody>
                    <a:bodyPr/>
                    <a:lstStyle/>
                    <a:p>
                      <a:pPr algn="ctr"/>
                      <a:r>
                        <a:rPr lang="sv-SE" dirty="0" smtClean="0"/>
                        <a:t>71</a:t>
                      </a:r>
                      <a:endParaRPr lang="sv-SE" dirty="0"/>
                    </a:p>
                  </a:txBody>
                  <a:tcPr/>
                </a:tc>
                <a:tc>
                  <a:txBody>
                    <a:bodyPr/>
                    <a:lstStyle/>
                    <a:p>
                      <a:pPr algn="ctr"/>
                      <a:r>
                        <a:rPr lang="sv-SE" dirty="0" smtClean="0"/>
                        <a:t>30</a:t>
                      </a:r>
                      <a:endParaRPr lang="sv-SE" dirty="0"/>
                    </a:p>
                  </a:txBody>
                  <a:tcPr/>
                </a:tc>
                <a:tc>
                  <a:txBody>
                    <a:bodyPr/>
                    <a:lstStyle/>
                    <a:p>
                      <a:pPr algn="ctr"/>
                      <a:r>
                        <a:rPr lang="sv-SE" dirty="0" smtClean="0"/>
                        <a:t>15</a:t>
                      </a:r>
                      <a:endParaRPr lang="sv-SE" dirty="0"/>
                    </a:p>
                  </a:txBody>
                  <a:tcPr/>
                </a:tc>
                <a:tc>
                  <a:txBody>
                    <a:bodyPr/>
                    <a:lstStyle/>
                    <a:p>
                      <a:pPr algn="ctr"/>
                      <a:r>
                        <a:rPr lang="sv-SE" dirty="0" smtClean="0"/>
                        <a:t>3.51</a:t>
                      </a:r>
                      <a:endParaRPr lang="sv-SE" dirty="0"/>
                    </a:p>
                  </a:txBody>
                  <a:tcPr/>
                </a:tc>
                <a:tc>
                  <a:txBody>
                    <a:bodyPr/>
                    <a:lstStyle/>
                    <a:p>
                      <a:pPr algn="ctr"/>
                      <a:r>
                        <a:rPr lang="sv-SE" dirty="0" smtClean="0"/>
                        <a:t>39 %</a:t>
                      </a:r>
                      <a:endParaRPr lang="sv-SE" dirty="0"/>
                    </a:p>
                  </a:txBody>
                  <a:tcPr/>
                </a:tc>
              </a:tr>
              <a:tr h="370840">
                <a:tc>
                  <a:txBody>
                    <a:bodyPr/>
                    <a:lstStyle/>
                    <a:p>
                      <a:r>
                        <a:rPr lang="sv-SE" dirty="0" smtClean="0"/>
                        <a:t>TDDD86 2015</a:t>
                      </a:r>
                      <a:endParaRPr lang="sv-SE" dirty="0"/>
                    </a:p>
                  </a:txBody>
                  <a:tcPr/>
                </a:tc>
                <a:tc>
                  <a:txBody>
                    <a:bodyPr/>
                    <a:lstStyle/>
                    <a:p>
                      <a:pPr algn="ctr"/>
                      <a:r>
                        <a:rPr lang="sv-SE" dirty="0" smtClean="0"/>
                        <a:t>0</a:t>
                      </a:r>
                      <a:endParaRPr lang="sv-SE" dirty="0"/>
                    </a:p>
                  </a:txBody>
                  <a:tcPr/>
                </a:tc>
                <a:tc>
                  <a:txBody>
                    <a:bodyPr/>
                    <a:lstStyle/>
                    <a:p>
                      <a:pPr algn="ctr"/>
                      <a:r>
                        <a:rPr lang="sv-SE" dirty="0" smtClean="0"/>
                        <a:t>70</a:t>
                      </a:r>
                      <a:endParaRPr lang="sv-SE" dirty="0"/>
                    </a:p>
                  </a:txBody>
                  <a:tcPr/>
                </a:tc>
                <a:tc>
                  <a:txBody>
                    <a:bodyPr/>
                    <a:lstStyle/>
                    <a:p>
                      <a:pPr algn="ctr"/>
                      <a:r>
                        <a:rPr lang="sv-SE" dirty="0" smtClean="0"/>
                        <a:t>13</a:t>
                      </a:r>
                      <a:endParaRPr lang="sv-SE" dirty="0"/>
                    </a:p>
                  </a:txBody>
                  <a:tcPr/>
                </a:tc>
                <a:tc>
                  <a:txBody>
                    <a:bodyPr/>
                    <a:lstStyle/>
                    <a:p>
                      <a:pPr algn="ctr"/>
                      <a:r>
                        <a:rPr lang="sv-SE" dirty="0" smtClean="0"/>
                        <a:t>10</a:t>
                      </a:r>
                      <a:endParaRPr lang="sv-SE" dirty="0"/>
                    </a:p>
                  </a:txBody>
                  <a:tcPr/>
                </a:tc>
                <a:tc>
                  <a:txBody>
                    <a:bodyPr/>
                    <a:lstStyle/>
                    <a:p>
                      <a:pPr algn="ctr"/>
                      <a:r>
                        <a:rPr lang="sv-SE" dirty="0" smtClean="0"/>
                        <a:t>3.35</a:t>
                      </a:r>
                      <a:endParaRPr lang="sv-SE" dirty="0"/>
                    </a:p>
                  </a:txBody>
                  <a:tcPr/>
                </a:tc>
                <a:tc>
                  <a:txBody>
                    <a:bodyPr/>
                    <a:lstStyle/>
                    <a:p>
                      <a:pPr algn="ctr"/>
                      <a:r>
                        <a:rPr lang="sv-SE" dirty="0" smtClean="0"/>
                        <a:t>25%</a:t>
                      </a:r>
                      <a:endParaRPr lang="sv-SE" dirty="0"/>
                    </a:p>
                  </a:txBody>
                  <a:tcPr/>
                </a:tc>
              </a:tr>
            </a:tbl>
          </a:graphicData>
        </a:graphic>
      </p:graphicFrame>
    </p:spTree>
    <p:extLst>
      <p:ext uri="{BB962C8B-B14F-4D97-AF65-F5344CB8AC3E}">
        <p14:creationId xmlns:p14="http://schemas.microsoft.com/office/powerpoint/2010/main" val="21959671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err="1" smtClean="0"/>
              <a:t>Exam</a:t>
            </a:r>
            <a:r>
              <a:rPr lang="sv-SE" dirty="0" smtClean="0"/>
              <a:t> </a:t>
            </a:r>
            <a:r>
              <a:rPr lang="sv-SE" dirty="0" err="1" smtClean="0"/>
              <a:t>Results</a:t>
            </a:r>
            <a:endParaRPr lang="sv-SE" dirty="0"/>
          </a:p>
        </p:txBody>
      </p:sp>
      <p:graphicFrame>
        <p:nvGraphicFramePr>
          <p:cNvPr id="5" name="Tabell 4"/>
          <p:cNvGraphicFramePr>
            <a:graphicFrameLocks noGrp="1"/>
          </p:cNvGraphicFramePr>
          <p:nvPr>
            <p:extLst>
              <p:ext uri="{D42A27DB-BD31-4B8C-83A1-F6EECF244321}">
                <p14:modId xmlns:p14="http://schemas.microsoft.com/office/powerpoint/2010/main" val="1855772339"/>
              </p:ext>
            </p:extLst>
          </p:nvPr>
        </p:nvGraphicFramePr>
        <p:xfrm>
          <a:off x="1290320" y="1782604"/>
          <a:ext cx="4986528" cy="2001519"/>
        </p:xfrm>
        <a:graphic>
          <a:graphicData uri="http://schemas.openxmlformats.org/drawingml/2006/table">
            <a:tbl>
              <a:tblPr firstRow="1" bandRow="1">
                <a:tableStyleId>{5C22544A-7EE6-4342-B048-85BDC9FD1C3A}</a:tableStyleId>
              </a:tblPr>
              <a:tblGrid>
                <a:gridCol w="1533434"/>
                <a:gridCol w="453862"/>
                <a:gridCol w="499872"/>
                <a:gridCol w="463296"/>
                <a:gridCol w="426720"/>
                <a:gridCol w="853440"/>
                <a:gridCol w="755904"/>
              </a:tblGrid>
              <a:tr h="370840">
                <a:tc>
                  <a:txBody>
                    <a:bodyPr/>
                    <a:lstStyle/>
                    <a:p>
                      <a:r>
                        <a:rPr lang="sv-SE" dirty="0" smtClean="0"/>
                        <a:t>Class</a:t>
                      </a:r>
                      <a:endParaRPr lang="sv-SE" dirty="0"/>
                    </a:p>
                  </a:txBody>
                  <a:tcPr/>
                </a:tc>
                <a:tc>
                  <a:txBody>
                    <a:bodyPr/>
                    <a:lstStyle/>
                    <a:p>
                      <a:pPr algn="ctr"/>
                      <a:r>
                        <a:rPr lang="sv-SE" dirty="0" smtClean="0"/>
                        <a:t>U</a:t>
                      </a:r>
                      <a:endParaRPr lang="sv-SE" dirty="0"/>
                    </a:p>
                  </a:txBody>
                  <a:tcPr/>
                </a:tc>
                <a:tc>
                  <a:txBody>
                    <a:bodyPr/>
                    <a:lstStyle/>
                    <a:p>
                      <a:pPr algn="ctr"/>
                      <a:r>
                        <a:rPr lang="sv-SE" dirty="0" smtClean="0"/>
                        <a:t>3</a:t>
                      </a:r>
                      <a:endParaRPr lang="sv-SE" dirty="0"/>
                    </a:p>
                  </a:txBody>
                  <a:tcPr/>
                </a:tc>
                <a:tc>
                  <a:txBody>
                    <a:bodyPr/>
                    <a:lstStyle/>
                    <a:p>
                      <a:pPr algn="ctr"/>
                      <a:r>
                        <a:rPr lang="sv-SE" dirty="0" smtClean="0"/>
                        <a:t>4</a:t>
                      </a:r>
                      <a:endParaRPr lang="sv-SE" dirty="0"/>
                    </a:p>
                  </a:txBody>
                  <a:tcPr/>
                </a:tc>
                <a:tc>
                  <a:txBody>
                    <a:bodyPr/>
                    <a:lstStyle/>
                    <a:p>
                      <a:pPr algn="ctr"/>
                      <a:r>
                        <a:rPr lang="sv-SE" dirty="0" smtClean="0"/>
                        <a:t>5</a:t>
                      </a:r>
                      <a:endParaRPr lang="sv-SE" dirty="0"/>
                    </a:p>
                  </a:txBody>
                  <a:tcPr/>
                </a:tc>
                <a:tc>
                  <a:txBody>
                    <a:bodyPr/>
                    <a:lstStyle/>
                    <a:p>
                      <a:pPr algn="ctr"/>
                      <a:r>
                        <a:rPr lang="sv-SE" dirty="0" err="1" smtClean="0"/>
                        <a:t>Average</a:t>
                      </a:r>
                      <a:endParaRPr lang="sv-SE" dirty="0"/>
                    </a:p>
                  </a:txBody>
                  <a:tcPr/>
                </a:tc>
                <a:tc>
                  <a:txBody>
                    <a:bodyPr/>
                    <a:lstStyle/>
                    <a:p>
                      <a:pPr algn="ctr"/>
                      <a:r>
                        <a:rPr lang="sv-SE" dirty="0" smtClean="0"/>
                        <a:t>Prop.</a:t>
                      </a:r>
                      <a:endParaRPr lang="sv-SE" dirty="0"/>
                    </a:p>
                  </a:txBody>
                  <a:tcPr/>
                </a:tc>
              </a:tr>
              <a:tr h="370840">
                <a:tc>
                  <a:txBody>
                    <a:bodyPr/>
                    <a:lstStyle/>
                    <a:p>
                      <a:r>
                        <a:rPr lang="sv-SE" dirty="0" smtClean="0"/>
                        <a:t>TDDI16</a:t>
                      </a:r>
                      <a:r>
                        <a:rPr lang="sv-SE" baseline="0" dirty="0" smtClean="0"/>
                        <a:t> 2012</a:t>
                      </a:r>
                      <a:endParaRPr lang="sv-SE" dirty="0"/>
                    </a:p>
                  </a:txBody>
                  <a:tcPr/>
                </a:tc>
                <a:tc>
                  <a:txBody>
                    <a:bodyPr/>
                    <a:lstStyle/>
                    <a:p>
                      <a:pPr algn="ctr"/>
                      <a:r>
                        <a:rPr lang="sv-SE" dirty="0" smtClean="0"/>
                        <a:t>19</a:t>
                      </a:r>
                      <a:endParaRPr lang="sv-SE" dirty="0"/>
                    </a:p>
                  </a:txBody>
                  <a:tcPr/>
                </a:tc>
                <a:tc>
                  <a:txBody>
                    <a:bodyPr/>
                    <a:lstStyle/>
                    <a:p>
                      <a:pPr algn="ctr"/>
                      <a:r>
                        <a:rPr lang="sv-SE" dirty="0" smtClean="0"/>
                        <a:t>34</a:t>
                      </a:r>
                      <a:endParaRPr lang="sv-SE" dirty="0"/>
                    </a:p>
                  </a:txBody>
                  <a:tcPr/>
                </a:tc>
                <a:tc>
                  <a:txBody>
                    <a:bodyPr/>
                    <a:lstStyle/>
                    <a:p>
                      <a:pPr algn="ctr"/>
                      <a:r>
                        <a:rPr lang="sv-SE" dirty="0" smtClean="0"/>
                        <a:t>9</a:t>
                      </a:r>
                      <a:endParaRPr lang="sv-SE" dirty="0"/>
                    </a:p>
                  </a:txBody>
                  <a:tcPr/>
                </a:tc>
                <a:tc>
                  <a:txBody>
                    <a:bodyPr/>
                    <a:lstStyle/>
                    <a:p>
                      <a:pPr algn="ctr"/>
                      <a:r>
                        <a:rPr lang="sv-SE" dirty="0" smtClean="0"/>
                        <a:t>1</a:t>
                      </a:r>
                      <a:endParaRPr lang="sv-SE" dirty="0"/>
                    </a:p>
                  </a:txBody>
                  <a:tcPr/>
                </a:tc>
                <a:tc>
                  <a:txBody>
                    <a:bodyPr/>
                    <a:lstStyle/>
                    <a:p>
                      <a:pPr algn="ctr"/>
                      <a:r>
                        <a:rPr lang="sv-SE" dirty="0" smtClean="0"/>
                        <a:t>3.25</a:t>
                      </a:r>
                      <a:endParaRPr lang="sv-SE" dirty="0"/>
                    </a:p>
                  </a:txBody>
                  <a:tcPr/>
                </a:tc>
                <a:tc>
                  <a:txBody>
                    <a:bodyPr/>
                    <a:lstStyle/>
                    <a:p>
                      <a:pPr algn="ctr"/>
                      <a:r>
                        <a:rPr lang="sv-SE" dirty="0" smtClean="0"/>
                        <a:t>16 %</a:t>
                      </a:r>
                      <a:endParaRPr lang="sv-SE" dirty="0"/>
                    </a:p>
                  </a:txBody>
                  <a:tcPr/>
                </a:tc>
              </a:tr>
              <a:tr h="370840">
                <a:tc>
                  <a:txBody>
                    <a:bodyPr/>
                    <a:lstStyle/>
                    <a:p>
                      <a:r>
                        <a:rPr lang="sv-SE" dirty="0" smtClean="0"/>
                        <a:t>TDDI16</a:t>
                      </a:r>
                      <a:r>
                        <a:rPr lang="sv-SE" baseline="0" dirty="0" smtClean="0"/>
                        <a:t> 2013</a:t>
                      </a:r>
                      <a:endParaRPr lang="sv-SE" dirty="0"/>
                    </a:p>
                  </a:txBody>
                  <a:tcPr/>
                </a:tc>
                <a:tc>
                  <a:txBody>
                    <a:bodyPr/>
                    <a:lstStyle/>
                    <a:p>
                      <a:pPr algn="ctr"/>
                      <a:r>
                        <a:rPr lang="sv-SE" dirty="0" smtClean="0"/>
                        <a:t>22</a:t>
                      </a:r>
                      <a:endParaRPr lang="sv-SE" dirty="0"/>
                    </a:p>
                  </a:txBody>
                  <a:tcPr/>
                </a:tc>
                <a:tc>
                  <a:txBody>
                    <a:bodyPr/>
                    <a:lstStyle/>
                    <a:p>
                      <a:pPr algn="ctr"/>
                      <a:r>
                        <a:rPr lang="sv-SE" dirty="0" smtClean="0"/>
                        <a:t>36</a:t>
                      </a:r>
                      <a:endParaRPr lang="sv-SE" dirty="0"/>
                    </a:p>
                  </a:txBody>
                  <a:tcPr/>
                </a:tc>
                <a:tc>
                  <a:txBody>
                    <a:bodyPr/>
                    <a:lstStyle/>
                    <a:p>
                      <a:pPr algn="ctr"/>
                      <a:r>
                        <a:rPr lang="sv-SE" dirty="0" smtClean="0"/>
                        <a:t>14</a:t>
                      </a:r>
                      <a:endParaRPr lang="sv-SE" dirty="0"/>
                    </a:p>
                  </a:txBody>
                  <a:tcPr/>
                </a:tc>
                <a:tc>
                  <a:txBody>
                    <a:bodyPr/>
                    <a:lstStyle/>
                    <a:p>
                      <a:pPr algn="ctr"/>
                      <a:r>
                        <a:rPr lang="sv-SE" dirty="0" smtClean="0"/>
                        <a:t>1</a:t>
                      </a:r>
                      <a:endParaRPr lang="sv-SE" dirty="0"/>
                    </a:p>
                  </a:txBody>
                  <a:tcPr/>
                </a:tc>
                <a:tc>
                  <a:txBody>
                    <a:bodyPr/>
                    <a:lstStyle/>
                    <a:p>
                      <a:pPr algn="ctr"/>
                      <a:r>
                        <a:rPr lang="sv-SE" dirty="0" smtClean="0"/>
                        <a:t>3.31</a:t>
                      </a:r>
                      <a:endParaRPr lang="sv-SE" dirty="0"/>
                    </a:p>
                  </a:txBody>
                  <a:tcPr/>
                </a:tc>
                <a:tc>
                  <a:txBody>
                    <a:bodyPr/>
                    <a:lstStyle/>
                    <a:p>
                      <a:pPr algn="ctr"/>
                      <a:r>
                        <a:rPr lang="sv-SE" dirty="0" smtClean="0"/>
                        <a:t>21 %</a:t>
                      </a:r>
                      <a:endParaRPr lang="sv-SE" dirty="0"/>
                    </a:p>
                  </a:txBody>
                  <a:tcPr/>
                </a:tc>
              </a:tr>
              <a:tr h="370840">
                <a:tc>
                  <a:txBody>
                    <a:bodyPr/>
                    <a:lstStyle/>
                    <a:p>
                      <a:r>
                        <a:rPr lang="sv-SE" dirty="0" smtClean="0"/>
                        <a:t>TDDI16</a:t>
                      </a:r>
                      <a:r>
                        <a:rPr lang="sv-SE" baseline="0" dirty="0" smtClean="0"/>
                        <a:t> 2014</a:t>
                      </a:r>
                      <a:endParaRPr lang="sv-SE" dirty="0"/>
                    </a:p>
                  </a:txBody>
                  <a:tcPr/>
                </a:tc>
                <a:tc>
                  <a:txBody>
                    <a:bodyPr/>
                    <a:lstStyle/>
                    <a:p>
                      <a:pPr algn="ctr"/>
                      <a:r>
                        <a:rPr lang="sv-SE" dirty="0" smtClean="0"/>
                        <a:t>21</a:t>
                      </a:r>
                      <a:endParaRPr lang="sv-SE" dirty="0"/>
                    </a:p>
                  </a:txBody>
                  <a:tcPr/>
                </a:tc>
                <a:tc>
                  <a:txBody>
                    <a:bodyPr/>
                    <a:lstStyle/>
                    <a:p>
                      <a:pPr algn="ctr"/>
                      <a:r>
                        <a:rPr lang="sv-SE" dirty="0" smtClean="0"/>
                        <a:t>27</a:t>
                      </a:r>
                      <a:endParaRPr lang="sv-SE" dirty="0"/>
                    </a:p>
                  </a:txBody>
                  <a:tcPr/>
                </a:tc>
                <a:tc>
                  <a:txBody>
                    <a:bodyPr/>
                    <a:lstStyle/>
                    <a:p>
                      <a:pPr algn="ctr"/>
                      <a:r>
                        <a:rPr lang="sv-SE" dirty="0" smtClean="0"/>
                        <a:t>13</a:t>
                      </a:r>
                      <a:endParaRPr lang="sv-SE" dirty="0"/>
                    </a:p>
                  </a:txBody>
                  <a:tcPr/>
                </a:tc>
                <a:tc>
                  <a:txBody>
                    <a:bodyPr/>
                    <a:lstStyle/>
                    <a:p>
                      <a:pPr algn="ctr"/>
                      <a:r>
                        <a:rPr lang="sv-SE" dirty="0" smtClean="0"/>
                        <a:t>5</a:t>
                      </a:r>
                      <a:endParaRPr lang="sv-SE" dirty="0"/>
                    </a:p>
                  </a:txBody>
                  <a:tcPr/>
                </a:tc>
                <a:tc>
                  <a:txBody>
                    <a:bodyPr/>
                    <a:lstStyle/>
                    <a:p>
                      <a:pPr algn="ctr"/>
                      <a:r>
                        <a:rPr lang="sv-SE" dirty="0" smtClean="0"/>
                        <a:t>3.51</a:t>
                      </a:r>
                      <a:endParaRPr lang="sv-SE" dirty="0"/>
                    </a:p>
                  </a:txBody>
                  <a:tcPr/>
                </a:tc>
                <a:tc>
                  <a:txBody>
                    <a:bodyPr/>
                    <a:lstStyle/>
                    <a:p>
                      <a:pPr algn="ctr"/>
                      <a:r>
                        <a:rPr lang="sv-SE" dirty="0" smtClean="0"/>
                        <a:t>27 %</a:t>
                      </a:r>
                      <a:endParaRPr lang="sv-SE" dirty="0"/>
                    </a:p>
                  </a:txBody>
                  <a:tcPr/>
                </a:tc>
              </a:tr>
              <a:tr h="370840">
                <a:tc>
                  <a:txBody>
                    <a:bodyPr/>
                    <a:lstStyle/>
                    <a:p>
                      <a:r>
                        <a:rPr lang="sv-SE" dirty="0" smtClean="0"/>
                        <a:t>TDDI16</a:t>
                      </a:r>
                      <a:r>
                        <a:rPr lang="sv-SE" baseline="0" dirty="0" smtClean="0"/>
                        <a:t> 2015</a:t>
                      </a:r>
                      <a:br>
                        <a:rPr lang="sv-SE" baseline="0" dirty="0" smtClean="0"/>
                      </a:br>
                      <a:r>
                        <a:rPr lang="sv-SE" baseline="0" dirty="0" smtClean="0"/>
                        <a:t>(</a:t>
                      </a:r>
                      <a:r>
                        <a:rPr lang="sv-SE" baseline="0" dirty="0" err="1" smtClean="0"/>
                        <a:t>OpenDSA</a:t>
                      </a:r>
                      <a:r>
                        <a:rPr lang="sv-SE" baseline="0" dirty="0" smtClean="0"/>
                        <a:t>)</a:t>
                      </a:r>
                      <a:endParaRPr lang="sv-SE" dirty="0"/>
                    </a:p>
                  </a:txBody>
                  <a:tcPr/>
                </a:tc>
                <a:tc>
                  <a:txBody>
                    <a:bodyPr/>
                    <a:lstStyle/>
                    <a:p>
                      <a:pPr algn="ctr"/>
                      <a:r>
                        <a:rPr lang="sv-SE" dirty="0" smtClean="0"/>
                        <a:t>0</a:t>
                      </a:r>
                      <a:endParaRPr lang="sv-SE" dirty="0"/>
                    </a:p>
                  </a:txBody>
                  <a:tcPr/>
                </a:tc>
                <a:tc>
                  <a:txBody>
                    <a:bodyPr/>
                    <a:lstStyle/>
                    <a:p>
                      <a:pPr algn="ctr"/>
                      <a:r>
                        <a:rPr lang="sv-SE" dirty="0" smtClean="0"/>
                        <a:t>54</a:t>
                      </a:r>
                      <a:endParaRPr lang="sv-SE" dirty="0"/>
                    </a:p>
                  </a:txBody>
                  <a:tcPr/>
                </a:tc>
                <a:tc>
                  <a:txBody>
                    <a:bodyPr/>
                    <a:lstStyle/>
                    <a:p>
                      <a:pPr algn="ctr"/>
                      <a:r>
                        <a:rPr lang="sv-SE" dirty="0" smtClean="0"/>
                        <a:t>7</a:t>
                      </a:r>
                      <a:endParaRPr lang="sv-SE" dirty="0"/>
                    </a:p>
                  </a:txBody>
                  <a:tcPr/>
                </a:tc>
                <a:tc>
                  <a:txBody>
                    <a:bodyPr/>
                    <a:lstStyle/>
                    <a:p>
                      <a:pPr algn="ctr"/>
                      <a:r>
                        <a:rPr lang="sv-SE" dirty="0" smtClean="0"/>
                        <a:t>3</a:t>
                      </a:r>
                      <a:endParaRPr lang="sv-SE" dirty="0"/>
                    </a:p>
                  </a:txBody>
                  <a:tcPr/>
                </a:tc>
                <a:tc>
                  <a:txBody>
                    <a:bodyPr/>
                    <a:lstStyle/>
                    <a:p>
                      <a:pPr algn="ctr"/>
                      <a:r>
                        <a:rPr lang="sv-SE" dirty="0" smtClean="0"/>
                        <a:t>3.20</a:t>
                      </a:r>
                      <a:endParaRPr lang="sv-SE" dirty="0"/>
                    </a:p>
                  </a:txBody>
                  <a:tcPr/>
                </a:tc>
                <a:tc>
                  <a:txBody>
                    <a:bodyPr/>
                    <a:lstStyle/>
                    <a:p>
                      <a:pPr algn="ctr"/>
                      <a:r>
                        <a:rPr lang="sv-SE" dirty="0" smtClean="0"/>
                        <a:t>16 %</a:t>
                      </a:r>
                      <a:endParaRPr lang="sv-SE" dirty="0"/>
                    </a:p>
                  </a:txBody>
                  <a:tcPr/>
                </a:tc>
              </a:tr>
            </a:tbl>
          </a:graphicData>
        </a:graphic>
      </p:graphicFrame>
    </p:spTree>
    <p:extLst>
      <p:ext uri="{BB962C8B-B14F-4D97-AF65-F5344CB8AC3E}">
        <p14:creationId xmlns:p14="http://schemas.microsoft.com/office/powerpoint/2010/main" val="143936819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datum 8"/>
          <p:cNvSpPr>
            <a:spLocks noGrp="1"/>
          </p:cNvSpPr>
          <p:nvPr>
            <p:ph type="dt" sz="half" idx="10"/>
          </p:nvPr>
        </p:nvSpPr>
        <p:spPr>
          <a:prstGeom prst="rect">
            <a:avLst/>
          </a:prstGeom>
        </p:spPr>
        <p:txBody>
          <a:bodyPr/>
          <a:lstStyle/>
          <a:p>
            <a:r>
              <a:rPr lang="sv-SE" smtClean="0"/>
              <a:t>March 5, 2016</a:t>
            </a:r>
            <a:endParaRPr lang="sv-SE" dirty="0"/>
          </a:p>
        </p:txBody>
      </p:sp>
      <p:sp>
        <p:nvSpPr>
          <p:cNvPr id="3" name="Platshållare för sidfot 2"/>
          <p:cNvSpPr>
            <a:spLocks noGrp="1"/>
          </p:cNvSpPr>
          <p:nvPr>
            <p:ph type="ftr" sz="quarter" idx="11"/>
          </p:nvPr>
        </p:nvSpPr>
        <p:spPr>
          <a:prstGeom prst="rect">
            <a:avLst/>
          </a:prstGeom>
        </p:spPr>
        <p:txBody>
          <a:bodyPr/>
          <a:lstStyle/>
          <a:p>
            <a:r>
              <a:rPr lang="sv-SE" smtClean="0"/>
              <a:t>SIGCSE 2016 Tommy Färnqvist</a:t>
            </a:r>
            <a:endParaRPr lang="sv-SE" dirty="0"/>
          </a:p>
        </p:txBody>
      </p:sp>
      <p:sp>
        <p:nvSpPr>
          <p:cNvPr id="5" name="Rubrik 6"/>
          <p:cNvSpPr txBox="1">
            <a:spLocks/>
          </p:cNvSpPr>
          <p:nvPr/>
        </p:nvSpPr>
        <p:spPr>
          <a:xfrm>
            <a:off x="685076" y="745225"/>
            <a:ext cx="7737588" cy="831131"/>
          </a:xfrm>
          <a:prstGeom prst="rect">
            <a:avLst/>
          </a:prstGeom>
        </p:spPr>
        <p:txBody>
          <a:bodyPr vert="horz" lIns="68580" tIns="34290" rIns="68580" bIns="34290">
            <a:normAutofit/>
          </a:bodyPr>
          <a:lstStyle>
            <a:lvl1pPr algn="l" defTabSz="342900" rtl="0" eaLnBrk="1" latinLnBrk="0" hangingPunct="1">
              <a:spcBef>
                <a:spcPct val="0"/>
              </a:spcBef>
              <a:buNone/>
              <a:defRPr sz="2700" kern="1200">
                <a:solidFill>
                  <a:schemeClr val="tx1"/>
                </a:solidFill>
                <a:latin typeface="+mj-lt"/>
                <a:ea typeface="+mj-ea"/>
                <a:cs typeface="+mj-cs"/>
              </a:defRPr>
            </a:lvl1pPr>
          </a:lstStyle>
          <a:p>
            <a:r>
              <a:rPr lang="sv-SE" dirty="0" smtClean="0"/>
              <a:t>Project </a:t>
            </a:r>
            <a:r>
              <a:rPr lang="sv-SE" dirty="0" err="1" smtClean="0"/>
              <a:t>members</a:t>
            </a:r>
            <a:r>
              <a:rPr lang="sv-SE" dirty="0" smtClean="0"/>
              <a:t> and co-</a:t>
            </a:r>
            <a:r>
              <a:rPr lang="sv-SE" dirty="0" err="1" smtClean="0"/>
              <a:t>authors</a:t>
            </a:r>
            <a:endParaRPr lang="sv-SE" dirty="0"/>
          </a:p>
        </p:txBody>
      </p:sp>
      <p:sp>
        <p:nvSpPr>
          <p:cNvPr id="7" name="Platshållare för text 7"/>
          <p:cNvSpPr txBox="1">
            <a:spLocks/>
          </p:cNvSpPr>
          <p:nvPr/>
        </p:nvSpPr>
        <p:spPr>
          <a:xfrm>
            <a:off x="685076" y="1444277"/>
            <a:ext cx="7737587" cy="2894043"/>
          </a:xfrm>
          <a:prstGeom prst="rect">
            <a:avLst/>
          </a:prstGeom>
        </p:spPr>
        <p:txBody>
          <a:bodyPr/>
          <a:lst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r>
              <a:rPr lang="sv-SE" sz="1800" dirty="0" smtClean="0">
                <a:latin typeface="Georgia"/>
                <a:cs typeface="Georgia"/>
              </a:rPr>
              <a:t>Tommy Färnqvist, Linköping University (PI)</a:t>
            </a:r>
          </a:p>
          <a:p>
            <a:r>
              <a:rPr lang="sv-SE" sz="1800" dirty="0" smtClean="0">
                <a:latin typeface="Georgia"/>
                <a:cs typeface="Georgia"/>
              </a:rPr>
              <a:t>Fredrik Heintz, Linköping University</a:t>
            </a:r>
          </a:p>
          <a:p>
            <a:r>
              <a:rPr lang="sv-SE" sz="1800" dirty="0" smtClean="0">
                <a:latin typeface="Georgia"/>
                <a:cs typeface="Georgia"/>
              </a:rPr>
              <a:t>Patrick </a:t>
            </a:r>
            <a:r>
              <a:rPr lang="sv-SE" sz="1800" dirty="0" err="1" smtClean="0">
                <a:latin typeface="Georgia"/>
                <a:cs typeface="Georgia"/>
              </a:rPr>
              <a:t>Lambrix</a:t>
            </a:r>
            <a:r>
              <a:rPr lang="sv-SE" sz="1800" dirty="0" smtClean="0">
                <a:latin typeface="Georgia"/>
                <a:cs typeface="Georgia"/>
              </a:rPr>
              <a:t>, Linköping University</a:t>
            </a:r>
          </a:p>
          <a:p>
            <a:r>
              <a:rPr lang="sv-SE" sz="1800" dirty="0" smtClean="0">
                <a:latin typeface="Georgia"/>
                <a:cs typeface="Georgia"/>
              </a:rPr>
              <a:t>Linda Mannila, Åbo Akademi University and Linköping University</a:t>
            </a:r>
          </a:p>
          <a:p>
            <a:r>
              <a:rPr lang="sv-SE" sz="1800" dirty="0" err="1" smtClean="0">
                <a:latin typeface="Georgia"/>
                <a:cs typeface="Georgia"/>
              </a:rPr>
              <a:t>Chunyan</a:t>
            </a:r>
            <a:r>
              <a:rPr lang="sv-SE" sz="1800" dirty="0" smtClean="0">
                <a:latin typeface="Georgia"/>
                <a:cs typeface="Georgia"/>
              </a:rPr>
              <a:t> Wang, Linköping University</a:t>
            </a:r>
          </a:p>
        </p:txBody>
      </p:sp>
    </p:spTree>
    <p:extLst>
      <p:ext uri="{BB962C8B-B14F-4D97-AF65-F5344CB8AC3E}">
        <p14:creationId xmlns:p14="http://schemas.microsoft.com/office/powerpoint/2010/main" val="167316523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err="1" smtClean="0"/>
              <a:t>Exam</a:t>
            </a:r>
            <a:r>
              <a:rPr lang="sv-SE" dirty="0" smtClean="0"/>
              <a:t> </a:t>
            </a:r>
            <a:r>
              <a:rPr lang="sv-SE" dirty="0" err="1" smtClean="0"/>
              <a:t>Results</a:t>
            </a:r>
            <a:endParaRPr lang="sv-SE" dirty="0"/>
          </a:p>
        </p:txBody>
      </p:sp>
      <p:graphicFrame>
        <p:nvGraphicFramePr>
          <p:cNvPr id="5" name="Tabell 4"/>
          <p:cNvGraphicFramePr>
            <a:graphicFrameLocks noGrp="1"/>
          </p:cNvGraphicFramePr>
          <p:nvPr>
            <p:extLst>
              <p:ext uri="{D42A27DB-BD31-4B8C-83A1-F6EECF244321}">
                <p14:modId xmlns:p14="http://schemas.microsoft.com/office/powerpoint/2010/main" val="3214348393"/>
              </p:ext>
            </p:extLst>
          </p:nvPr>
        </p:nvGraphicFramePr>
        <p:xfrm>
          <a:off x="1290320" y="1782604"/>
          <a:ext cx="4986528" cy="2743199"/>
        </p:xfrm>
        <a:graphic>
          <a:graphicData uri="http://schemas.openxmlformats.org/drawingml/2006/table">
            <a:tbl>
              <a:tblPr firstRow="1" bandRow="1">
                <a:tableStyleId>{5C22544A-7EE6-4342-B048-85BDC9FD1C3A}</a:tableStyleId>
              </a:tblPr>
              <a:tblGrid>
                <a:gridCol w="1533434"/>
                <a:gridCol w="453862"/>
                <a:gridCol w="499872"/>
                <a:gridCol w="463296"/>
                <a:gridCol w="426720"/>
                <a:gridCol w="853440"/>
                <a:gridCol w="755904"/>
              </a:tblGrid>
              <a:tr h="370840">
                <a:tc>
                  <a:txBody>
                    <a:bodyPr/>
                    <a:lstStyle/>
                    <a:p>
                      <a:r>
                        <a:rPr lang="sv-SE" dirty="0" smtClean="0"/>
                        <a:t>Class</a:t>
                      </a:r>
                      <a:endParaRPr lang="sv-SE" dirty="0"/>
                    </a:p>
                  </a:txBody>
                  <a:tcPr/>
                </a:tc>
                <a:tc>
                  <a:txBody>
                    <a:bodyPr/>
                    <a:lstStyle/>
                    <a:p>
                      <a:pPr algn="ctr"/>
                      <a:r>
                        <a:rPr lang="sv-SE" dirty="0" smtClean="0"/>
                        <a:t>U</a:t>
                      </a:r>
                      <a:endParaRPr lang="sv-SE" dirty="0"/>
                    </a:p>
                  </a:txBody>
                  <a:tcPr/>
                </a:tc>
                <a:tc>
                  <a:txBody>
                    <a:bodyPr/>
                    <a:lstStyle/>
                    <a:p>
                      <a:pPr algn="ctr"/>
                      <a:r>
                        <a:rPr lang="sv-SE" dirty="0" smtClean="0"/>
                        <a:t>3</a:t>
                      </a:r>
                      <a:endParaRPr lang="sv-SE" dirty="0"/>
                    </a:p>
                  </a:txBody>
                  <a:tcPr/>
                </a:tc>
                <a:tc>
                  <a:txBody>
                    <a:bodyPr/>
                    <a:lstStyle/>
                    <a:p>
                      <a:pPr algn="ctr"/>
                      <a:r>
                        <a:rPr lang="sv-SE" dirty="0" smtClean="0"/>
                        <a:t>4</a:t>
                      </a:r>
                      <a:endParaRPr lang="sv-SE" dirty="0"/>
                    </a:p>
                  </a:txBody>
                  <a:tcPr/>
                </a:tc>
                <a:tc>
                  <a:txBody>
                    <a:bodyPr/>
                    <a:lstStyle/>
                    <a:p>
                      <a:pPr algn="ctr"/>
                      <a:r>
                        <a:rPr lang="sv-SE" dirty="0" smtClean="0"/>
                        <a:t>5</a:t>
                      </a:r>
                      <a:endParaRPr lang="sv-SE" dirty="0"/>
                    </a:p>
                  </a:txBody>
                  <a:tcPr/>
                </a:tc>
                <a:tc>
                  <a:txBody>
                    <a:bodyPr/>
                    <a:lstStyle/>
                    <a:p>
                      <a:pPr algn="ctr"/>
                      <a:r>
                        <a:rPr lang="sv-SE" dirty="0" err="1" smtClean="0"/>
                        <a:t>Average</a:t>
                      </a:r>
                      <a:endParaRPr lang="sv-SE" dirty="0"/>
                    </a:p>
                  </a:txBody>
                  <a:tcPr/>
                </a:tc>
                <a:tc>
                  <a:txBody>
                    <a:bodyPr/>
                    <a:lstStyle/>
                    <a:p>
                      <a:pPr algn="ctr"/>
                      <a:r>
                        <a:rPr lang="sv-SE" dirty="0" smtClean="0"/>
                        <a:t>Prop.</a:t>
                      </a:r>
                      <a:endParaRPr lang="sv-SE" dirty="0"/>
                    </a:p>
                  </a:txBody>
                  <a:tcPr/>
                </a:tc>
              </a:tr>
              <a:tr h="370840">
                <a:tc>
                  <a:txBody>
                    <a:bodyPr/>
                    <a:lstStyle/>
                    <a:p>
                      <a:r>
                        <a:rPr lang="sv-SE" dirty="0" smtClean="0"/>
                        <a:t>TDDC91 2010</a:t>
                      </a:r>
                      <a:endParaRPr lang="sv-SE" dirty="0"/>
                    </a:p>
                  </a:txBody>
                  <a:tcPr/>
                </a:tc>
                <a:tc>
                  <a:txBody>
                    <a:bodyPr/>
                    <a:lstStyle/>
                    <a:p>
                      <a:pPr algn="ctr"/>
                      <a:r>
                        <a:rPr lang="sv-SE" dirty="0" smtClean="0"/>
                        <a:t>18</a:t>
                      </a:r>
                      <a:endParaRPr lang="sv-SE" dirty="0"/>
                    </a:p>
                  </a:txBody>
                  <a:tcPr/>
                </a:tc>
                <a:tc>
                  <a:txBody>
                    <a:bodyPr/>
                    <a:lstStyle/>
                    <a:p>
                      <a:pPr algn="ctr"/>
                      <a:r>
                        <a:rPr lang="sv-SE" dirty="0" smtClean="0"/>
                        <a:t>12</a:t>
                      </a:r>
                      <a:endParaRPr lang="sv-SE" dirty="0"/>
                    </a:p>
                  </a:txBody>
                  <a:tcPr/>
                </a:tc>
                <a:tc>
                  <a:txBody>
                    <a:bodyPr/>
                    <a:lstStyle/>
                    <a:p>
                      <a:pPr algn="ctr"/>
                      <a:r>
                        <a:rPr lang="sv-SE" dirty="0" smtClean="0"/>
                        <a:t>3</a:t>
                      </a:r>
                      <a:endParaRPr lang="sv-SE" dirty="0"/>
                    </a:p>
                  </a:txBody>
                  <a:tcPr/>
                </a:tc>
                <a:tc>
                  <a:txBody>
                    <a:bodyPr/>
                    <a:lstStyle/>
                    <a:p>
                      <a:pPr algn="ctr"/>
                      <a:r>
                        <a:rPr lang="sv-SE" dirty="0" smtClean="0"/>
                        <a:t>0</a:t>
                      </a:r>
                      <a:endParaRPr lang="sv-SE" dirty="0"/>
                    </a:p>
                  </a:txBody>
                  <a:tcPr/>
                </a:tc>
                <a:tc>
                  <a:txBody>
                    <a:bodyPr/>
                    <a:lstStyle/>
                    <a:p>
                      <a:pPr algn="ctr"/>
                      <a:r>
                        <a:rPr lang="sv-SE" dirty="0" smtClean="0"/>
                        <a:t>3.20</a:t>
                      </a:r>
                      <a:endParaRPr lang="sv-SE" dirty="0"/>
                    </a:p>
                  </a:txBody>
                  <a:tcPr/>
                </a:tc>
                <a:tc>
                  <a:txBody>
                    <a:bodyPr/>
                    <a:lstStyle/>
                    <a:p>
                      <a:pPr algn="ctr"/>
                      <a:r>
                        <a:rPr lang="sv-SE" dirty="0" smtClean="0"/>
                        <a:t>9 %</a:t>
                      </a:r>
                      <a:endParaRPr lang="sv-SE" dirty="0"/>
                    </a:p>
                  </a:txBody>
                  <a:tcPr/>
                </a:tc>
              </a:tr>
              <a:tr h="370840">
                <a:tc>
                  <a:txBody>
                    <a:bodyPr/>
                    <a:lstStyle/>
                    <a:p>
                      <a:r>
                        <a:rPr lang="sv-SE" dirty="0" smtClean="0"/>
                        <a:t>TDDC91 2011</a:t>
                      </a:r>
                      <a:endParaRPr lang="sv-SE" dirty="0"/>
                    </a:p>
                  </a:txBody>
                  <a:tcPr/>
                </a:tc>
                <a:tc>
                  <a:txBody>
                    <a:bodyPr/>
                    <a:lstStyle/>
                    <a:p>
                      <a:pPr algn="ctr"/>
                      <a:r>
                        <a:rPr lang="sv-SE" dirty="0" smtClean="0"/>
                        <a:t>8</a:t>
                      </a:r>
                      <a:endParaRPr lang="sv-SE" dirty="0"/>
                    </a:p>
                  </a:txBody>
                  <a:tcPr/>
                </a:tc>
                <a:tc>
                  <a:txBody>
                    <a:bodyPr/>
                    <a:lstStyle/>
                    <a:p>
                      <a:pPr algn="ctr"/>
                      <a:r>
                        <a:rPr lang="sv-SE" dirty="0" smtClean="0"/>
                        <a:t>22</a:t>
                      </a:r>
                      <a:endParaRPr lang="sv-SE" dirty="0"/>
                    </a:p>
                  </a:txBody>
                  <a:tcPr/>
                </a:tc>
                <a:tc>
                  <a:txBody>
                    <a:bodyPr/>
                    <a:lstStyle/>
                    <a:p>
                      <a:pPr algn="ctr"/>
                      <a:r>
                        <a:rPr lang="sv-SE" dirty="0" smtClean="0"/>
                        <a:t>8</a:t>
                      </a:r>
                      <a:endParaRPr lang="sv-SE" dirty="0"/>
                    </a:p>
                  </a:txBody>
                  <a:tcPr/>
                </a:tc>
                <a:tc>
                  <a:txBody>
                    <a:bodyPr/>
                    <a:lstStyle/>
                    <a:p>
                      <a:pPr algn="ctr"/>
                      <a:r>
                        <a:rPr lang="sv-SE" dirty="0" smtClean="0"/>
                        <a:t>0</a:t>
                      </a:r>
                      <a:endParaRPr lang="sv-SE" dirty="0"/>
                    </a:p>
                  </a:txBody>
                  <a:tcPr/>
                </a:tc>
                <a:tc>
                  <a:txBody>
                    <a:bodyPr/>
                    <a:lstStyle/>
                    <a:p>
                      <a:pPr algn="ctr"/>
                      <a:r>
                        <a:rPr lang="sv-SE" dirty="0" smtClean="0"/>
                        <a:t>3.27</a:t>
                      </a:r>
                      <a:endParaRPr lang="sv-SE" dirty="0"/>
                    </a:p>
                  </a:txBody>
                  <a:tcPr/>
                </a:tc>
                <a:tc>
                  <a:txBody>
                    <a:bodyPr/>
                    <a:lstStyle/>
                    <a:p>
                      <a:pPr algn="ctr"/>
                      <a:r>
                        <a:rPr lang="sv-SE" dirty="0" smtClean="0"/>
                        <a:t>21 %</a:t>
                      </a:r>
                      <a:endParaRPr lang="sv-SE" dirty="0"/>
                    </a:p>
                  </a:txBody>
                  <a:tcPr/>
                </a:tc>
              </a:tr>
              <a:tr h="370840">
                <a:tc>
                  <a:txBody>
                    <a:bodyPr/>
                    <a:lstStyle/>
                    <a:p>
                      <a:r>
                        <a:rPr lang="sv-SE" dirty="0" smtClean="0"/>
                        <a:t>TDDC91 2012</a:t>
                      </a:r>
                      <a:endParaRPr lang="sv-SE" dirty="0"/>
                    </a:p>
                  </a:txBody>
                  <a:tcPr/>
                </a:tc>
                <a:tc>
                  <a:txBody>
                    <a:bodyPr/>
                    <a:lstStyle/>
                    <a:p>
                      <a:pPr algn="ctr"/>
                      <a:r>
                        <a:rPr lang="sv-SE" dirty="0" smtClean="0"/>
                        <a:t>24</a:t>
                      </a:r>
                      <a:endParaRPr lang="sv-SE" dirty="0"/>
                    </a:p>
                  </a:txBody>
                  <a:tcPr/>
                </a:tc>
                <a:tc>
                  <a:txBody>
                    <a:bodyPr/>
                    <a:lstStyle/>
                    <a:p>
                      <a:pPr algn="ctr"/>
                      <a:r>
                        <a:rPr lang="sv-SE" dirty="0" smtClean="0"/>
                        <a:t>12</a:t>
                      </a:r>
                      <a:endParaRPr lang="sv-SE" dirty="0"/>
                    </a:p>
                  </a:txBody>
                  <a:tcPr/>
                </a:tc>
                <a:tc>
                  <a:txBody>
                    <a:bodyPr/>
                    <a:lstStyle/>
                    <a:p>
                      <a:pPr algn="ctr"/>
                      <a:r>
                        <a:rPr lang="sv-SE" dirty="0" smtClean="0"/>
                        <a:t>4</a:t>
                      </a:r>
                      <a:endParaRPr lang="sv-SE" dirty="0"/>
                    </a:p>
                  </a:txBody>
                  <a:tcPr/>
                </a:tc>
                <a:tc>
                  <a:txBody>
                    <a:bodyPr/>
                    <a:lstStyle/>
                    <a:p>
                      <a:pPr algn="ctr"/>
                      <a:r>
                        <a:rPr lang="sv-SE" dirty="0" smtClean="0"/>
                        <a:t>0</a:t>
                      </a:r>
                      <a:endParaRPr lang="sv-SE" dirty="0"/>
                    </a:p>
                  </a:txBody>
                  <a:tcPr/>
                </a:tc>
                <a:tc>
                  <a:txBody>
                    <a:bodyPr/>
                    <a:lstStyle/>
                    <a:p>
                      <a:pPr algn="ctr"/>
                      <a:r>
                        <a:rPr lang="sv-SE" dirty="0" smtClean="0"/>
                        <a:t>3.25</a:t>
                      </a:r>
                      <a:endParaRPr lang="sv-SE" dirty="0"/>
                    </a:p>
                  </a:txBody>
                  <a:tcPr/>
                </a:tc>
                <a:tc>
                  <a:txBody>
                    <a:bodyPr/>
                    <a:lstStyle/>
                    <a:p>
                      <a:pPr algn="ctr"/>
                      <a:r>
                        <a:rPr lang="sv-SE" dirty="0" smtClean="0"/>
                        <a:t>10 %</a:t>
                      </a:r>
                      <a:endParaRPr lang="sv-SE" dirty="0"/>
                    </a:p>
                  </a:txBody>
                  <a:tcPr/>
                </a:tc>
              </a:tr>
              <a:tr h="370840">
                <a:tc>
                  <a:txBody>
                    <a:bodyPr/>
                    <a:lstStyle/>
                    <a:p>
                      <a:r>
                        <a:rPr lang="sv-SE" dirty="0" smtClean="0"/>
                        <a:t>TDDC91 2013</a:t>
                      </a:r>
                      <a:endParaRPr lang="sv-SE" dirty="0"/>
                    </a:p>
                  </a:txBody>
                  <a:tcPr/>
                </a:tc>
                <a:tc>
                  <a:txBody>
                    <a:bodyPr/>
                    <a:lstStyle/>
                    <a:p>
                      <a:pPr algn="ctr"/>
                      <a:r>
                        <a:rPr lang="sv-SE" dirty="0" smtClean="0"/>
                        <a:t>19</a:t>
                      </a:r>
                      <a:endParaRPr lang="sv-SE" dirty="0"/>
                    </a:p>
                  </a:txBody>
                  <a:tcPr/>
                </a:tc>
                <a:tc>
                  <a:txBody>
                    <a:bodyPr/>
                    <a:lstStyle/>
                    <a:p>
                      <a:pPr algn="ctr"/>
                      <a:r>
                        <a:rPr lang="sv-SE" dirty="0" smtClean="0"/>
                        <a:t>8</a:t>
                      </a:r>
                      <a:endParaRPr lang="sv-SE" dirty="0"/>
                    </a:p>
                  </a:txBody>
                  <a:tcPr/>
                </a:tc>
                <a:tc>
                  <a:txBody>
                    <a:bodyPr/>
                    <a:lstStyle/>
                    <a:p>
                      <a:pPr algn="ctr"/>
                      <a:r>
                        <a:rPr lang="sv-SE" dirty="0" smtClean="0"/>
                        <a:t>4</a:t>
                      </a:r>
                      <a:endParaRPr lang="sv-SE" dirty="0"/>
                    </a:p>
                  </a:txBody>
                  <a:tcPr/>
                </a:tc>
                <a:tc>
                  <a:txBody>
                    <a:bodyPr/>
                    <a:lstStyle/>
                    <a:p>
                      <a:pPr algn="ctr"/>
                      <a:r>
                        <a:rPr lang="sv-SE" dirty="0" smtClean="0"/>
                        <a:t>0</a:t>
                      </a:r>
                      <a:endParaRPr lang="sv-SE" dirty="0"/>
                    </a:p>
                  </a:txBody>
                  <a:tcPr/>
                </a:tc>
                <a:tc>
                  <a:txBody>
                    <a:bodyPr/>
                    <a:lstStyle/>
                    <a:p>
                      <a:pPr algn="ctr"/>
                      <a:r>
                        <a:rPr lang="sv-SE" dirty="0" smtClean="0"/>
                        <a:t>3.33</a:t>
                      </a:r>
                      <a:endParaRPr lang="sv-SE" dirty="0"/>
                    </a:p>
                  </a:txBody>
                  <a:tcPr/>
                </a:tc>
                <a:tc>
                  <a:txBody>
                    <a:bodyPr/>
                    <a:lstStyle/>
                    <a:p>
                      <a:pPr algn="ctr"/>
                      <a:r>
                        <a:rPr lang="sv-SE" dirty="0" smtClean="0"/>
                        <a:t>13 %</a:t>
                      </a:r>
                      <a:endParaRPr lang="sv-SE" dirty="0"/>
                    </a:p>
                  </a:txBody>
                  <a:tcPr/>
                </a:tc>
              </a:tr>
              <a:tr h="370840">
                <a:tc>
                  <a:txBody>
                    <a:bodyPr/>
                    <a:lstStyle/>
                    <a:p>
                      <a:r>
                        <a:rPr lang="sv-SE" dirty="0" smtClean="0"/>
                        <a:t>TDDC91 2014</a:t>
                      </a:r>
                      <a:endParaRPr lang="sv-SE" dirty="0"/>
                    </a:p>
                  </a:txBody>
                  <a:tcPr/>
                </a:tc>
                <a:tc>
                  <a:txBody>
                    <a:bodyPr/>
                    <a:lstStyle/>
                    <a:p>
                      <a:pPr algn="ctr"/>
                      <a:r>
                        <a:rPr lang="sv-SE" dirty="0" smtClean="0"/>
                        <a:t>10</a:t>
                      </a:r>
                      <a:endParaRPr lang="sv-SE" dirty="0"/>
                    </a:p>
                  </a:txBody>
                  <a:tcPr/>
                </a:tc>
                <a:tc>
                  <a:txBody>
                    <a:bodyPr/>
                    <a:lstStyle/>
                    <a:p>
                      <a:pPr algn="ctr"/>
                      <a:r>
                        <a:rPr lang="sv-SE" dirty="0" smtClean="0"/>
                        <a:t>18</a:t>
                      </a:r>
                      <a:endParaRPr lang="sv-SE" dirty="0"/>
                    </a:p>
                  </a:txBody>
                  <a:tcPr/>
                </a:tc>
                <a:tc>
                  <a:txBody>
                    <a:bodyPr/>
                    <a:lstStyle/>
                    <a:p>
                      <a:pPr algn="ctr"/>
                      <a:r>
                        <a:rPr lang="sv-SE" dirty="0" smtClean="0"/>
                        <a:t>9</a:t>
                      </a:r>
                      <a:endParaRPr lang="sv-SE" dirty="0"/>
                    </a:p>
                  </a:txBody>
                  <a:tcPr/>
                </a:tc>
                <a:tc>
                  <a:txBody>
                    <a:bodyPr/>
                    <a:lstStyle/>
                    <a:p>
                      <a:pPr algn="ctr"/>
                      <a:r>
                        <a:rPr lang="sv-SE" dirty="0" smtClean="0"/>
                        <a:t>0</a:t>
                      </a:r>
                      <a:endParaRPr lang="sv-SE" dirty="0"/>
                    </a:p>
                  </a:txBody>
                  <a:tcPr/>
                </a:tc>
                <a:tc>
                  <a:txBody>
                    <a:bodyPr/>
                    <a:lstStyle/>
                    <a:p>
                      <a:pPr algn="ctr"/>
                      <a:r>
                        <a:rPr lang="sv-SE" dirty="0" smtClean="0"/>
                        <a:t>3.33</a:t>
                      </a:r>
                      <a:endParaRPr lang="sv-SE" dirty="0"/>
                    </a:p>
                  </a:txBody>
                  <a:tcPr/>
                </a:tc>
                <a:tc>
                  <a:txBody>
                    <a:bodyPr/>
                    <a:lstStyle/>
                    <a:p>
                      <a:pPr algn="ctr"/>
                      <a:r>
                        <a:rPr lang="sv-SE" dirty="0" smtClean="0"/>
                        <a:t>24 %</a:t>
                      </a:r>
                      <a:endParaRPr lang="sv-SE" dirty="0"/>
                    </a:p>
                  </a:txBody>
                  <a:tcPr/>
                </a:tc>
              </a:tr>
              <a:tr h="370840">
                <a:tc>
                  <a:txBody>
                    <a:bodyPr/>
                    <a:lstStyle/>
                    <a:p>
                      <a:r>
                        <a:rPr lang="sv-SE" dirty="0" smtClean="0"/>
                        <a:t>TDDC91 2015</a:t>
                      </a:r>
                    </a:p>
                    <a:p>
                      <a:r>
                        <a:rPr lang="sv-SE" dirty="0" smtClean="0"/>
                        <a:t>(</a:t>
                      </a:r>
                      <a:r>
                        <a:rPr lang="sv-SE" dirty="0" err="1" smtClean="0"/>
                        <a:t>OpenDSA</a:t>
                      </a:r>
                      <a:r>
                        <a:rPr lang="sv-SE" dirty="0" smtClean="0"/>
                        <a:t>)</a:t>
                      </a:r>
                      <a:endParaRPr lang="sv-SE" dirty="0"/>
                    </a:p>
                  </a:txBody>
                  <a:tcPr/>
                </a:tc>
                <a:tc>
                  <a:txBody>
                    <a:bodyPr/>
                    <a:lstStyle/>
                    <a:p>
                      <a:pPr algn="ctr"/>
                      <a:r>
                        <a:rPr lang="sv-SE" dirty="0" smtClean="0"/>
                        <a:t>0</a:t>
                      </a:r>
                      <a:endParaRPr lang="sv-SE" dirty="0"/>
                    </a:p>
                  </a:txBody>
                  <a:tcPr/>
                </a:tc>
                <a:tc>
                  <a:txBody>
                    <a:bodyPr/>
                    <a:lstStyle/>
                    <a:p>
                      <a:pPr algn="ctr"/>
                      <a:r>
                        <a:rPr lang="sv-SE" dirty="0" smtClean="0"/>
                        <a:t>13</a:t>
                      </a:r>
                      <a:endParaRPr lang="sv-SE" dirty="0"/>
                    </a:p>
                  </a:txBody>
                  <a:tcPr/>
                </a:tc>
                <a:tc>
                  <a:txBody>
                    <a:bodyPr/>
                    <a:lstStyle/>
                    <a:p>
                      <a:pPr algn="ctr"/>
                      <a:r>
                        <a:rPr lang="sv-SE" dirty="0" smtClean="0"/>
                        <a:t>11</a:t>
                      </a:r>
                      <a:endParaRPr lang="sv-SE" dirty="0"/>
                    </a:p>
                  </a:txBody>
                  <a:tcPr/>
                </a:tc>
                <a:tc>
                  <a:txBody>
                    <a:bodyPr/>
                    <a:lstStyle/>
                    <a:p>
                      <a:pPr algn="ctr"/>
                      <a:r>
                        <a:rPr lang="sv-SE" dirty="0" smtClean="0"/>
                        <a:t>3</a:t>
                      </a:r>
                      <a:endParaRPr lang="sv-SE" dirty="0"/>
                    </a:p>
                  </a:txBody>
                  <a:tcPr/>
                </a:tc>
                <a:tc>
                  <a:txBody>
                    <a:bodyPr/>
                    <a:lstStyle/>
                    <a:p>
                      <a:pPr algn="ctr"/>
                      <a:r>
                        <a:rPr lang="sv-SE" dirty="0" smtClean="0"/>
                        <a:t>3.63</a:t>
                      </a:r>
                      <a:endParaRPr lang="sv-SE" dirty="0"/>
                    </a:p>
                  </a:txBody>
                  <a:tcPr/>
                </a:tc>
                <a:tc>
                  <a:txBody>
                    <a:bodyPr/>
                    <a:lstStyle/>
                    <a:p>
                      <a:pPr algn="ctr"/>
                      <a:r>
                        <a:rPr lang="sv-SE" dirty="0" smtClean="0"/>
                        <a:t>52 %</a:t>
                      </a:r>
                      <a:endParaRPr lang="sv-SE" dirty="0"/>
                    </a:p>
                  </a:txBody>
                  <a:tcPr/>
                </a:tc>
              </a:tr>
            </a:tbl>
          </a:graphicData>
        </a:graphic>
      </p:graphicFrame>
    </p:spTree>
    <p:extLst>
      <p:ext uri="{BB962C8B-B14F-4D97-AF65-F5344CB8AC3E}">
        <p14:creationId xmlns:p14="http://schemas.microsoft.com/office/powerpoint/2010/main" val="51574447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ctrTitle"/>
          </p:nvPr>
        </p:nvSpPr>
        <p:spPr/>
        <p:txBody>
          <a:bodyPr/>
          <a:lstStyle/>
          <a:p>
            <a:r>
              <a:rPr lang="sv-SE" dirty="0" smtClean="0"/>
              <a:t>A </a:t>
            </a:r>
            <a:r>
              <a:rPr lang="sv-SE" dirty="0" err="1" smtClean="0"/>
              <a:t>Few</a:t>
            </a:r>
            <a:r>
              <a:rPr lang="sv-SE" dirty="0" smtClean="0"/>
              <a:t> </a:t>
            </a:r>
            <a:r>
              <a:rPr lang="sv-SE" dirty="0" err="1" smtClean="0"/>
              <a:t>Quotes</a:t>
            </a:r>
            <a:endParaRPr lang="sv-SE" dirty="0"/>
          </a:p>
        </p:txBody>
      </p:sp>
    </p:spTree>
    <p:extLst>
      <p:ext uri="{BB962C8B-B14F-4D97-AF65-F5344CB8AC3E}">
        <p14:creationId xmlns:p14="http://schemas.microsoft.com/office/powerpoint/2010/main" val="3713205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OpenDSA</a:t>
            </a:r>
            <a:r>
              <a:rPr lang="sv-SE" dirty="0" smtClean="0"/>
              <a:t> </a:t>
            </a:r>
            <a:r>
              <a:rPr lang="sv-SE" dirty="0" err="1" smtClean="0"/>
              <a:t>increases</a:t>
            </a:r>
            <a:r>
              <a:rPr lang="sv-SE" dirty="0" smtClean="0"/>
              <a:t> </a:t>
            </a:r>
            <a:r>
              <a:rPr lang="sv-SE" dirty="0" err="1" smtClean="0"/>
              <a:t>understanding</a:t>
            </a:r>
            <a:endParaRPr lang="sv-SE" dirty="0"/>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dirty="0" smtClean="0"/>
              <a:t>SIGCSE 2016 Tommy Färnqvist</a:t>
            </a:r>
            <a:endParaRPr lang="sv-SE" dirty="0"/>
          </a:p>
        </p:txBody>
      </p:sp>
      <p:sp>
        <p:nvSpPr>
          <p:cNvPr id="7" name="Platshållare för text 5"/>
          <p:cNvSpPr>
            <a:spLocks noGrp="1"/>
          </p:cNvSpPr>
          <p:nvPr>
            <p:ph type="body" sz="quarter" idx="13"/>
          </p:nvPr>
        </p:nvSpPr>
        <p:spPr>
          <a:xfrm>
            <a:off x="685076" y="1556037"/>
            <a:ext cx="7737587" cy="4066288"/>
          </a:xfrm>
        </p:spPr>
        <p:txBody>
          <a:bodyPr/>
          <a:lstStyle/>
          <a:p>
            <a:pPr marL="0" indent="0">
              <a:buNone/>
            </a:pPr>
            <a:r>
              <a:rPr lang="en-US" i="1" dirty="0" smtClean="0"/>
              <a:t>“I have learned more in less time; it takes a lot more time to struggle through a thick book with static images compared to clicking through an animation at the pace you need depending on how well you understand the algorithm.</a:t>
            </a:r>
            <a:r>
              <a:rPr lang="en-US" i="1" dirty="0"/>
              <a:t>”</a:t>
            </a:r>
          </a:p>
          <a:p>
            <a:pPr marL="0" indent="0">
              <a:buNone/>
            </a:pPr>
            <a:endParaRPr lang="en-US" i="1" dirty="0"/>
          </a:p>
          <a:p>
            <a:pPr marL="0" indent="0">
              <a:buNone/>
            </a:pPr>
            <a:r>
              <a:rPr lang="en-US" i="1" dirty="0" smtClean="0"/>
              <a:t>“After you had seen it, understanding what the text was talking about became much easier!”</a:t>
            </a:r>
            <a:endParaRPr lang="en-US" i="1" dirty="0"/>
          </a:p>
          <a:p>
            <a:pPr marL="0" indent="0">
              <a:buNone/>
            </a:pPr>
            <a:endParaRPr lang="sv-SE" dirty="0"/>
          </a:p>
        </p:txBody>
      </p:sp>
    </p:spTree>
    <p:extLst>
      <p:ext uri="{BB962C8B-B14F-4D97-AF65-F5344CB8AC3E}">
        <p14:creationId xmlns:p14="http://schemas.microsoft.com/office/powerpoint/2010/main" val="282465804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OpenDSA</a:t>
            </a:r>
            <a:r>
              <a:rPr lang="sv-SE" dirty="0" smtClean="0"/>
              <a:t> </a:t>
            </a:r>
            <a:r>
              <a:rPr lang="sv-SE" dirty="0" err="1" smtClean="0"/>
              <a:t>encourages</a:t>
            </a:r>
            <a:r>
              <a:rPr lang="sv-SE" dirty="0" smtClean="0"/>
              <a:t> </a:t>
            </a:r>
            <a:r>
              <a:rPr lang="sv-SE" dirty="0" err="1" smtClean="0"/>
              <a:t>studying</a:t>
            </a:r>
            <a:endParaRPr lang="sv-SE" dirty="0"/>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dirty="0" smtClean="0"/>
              <a:t>SIGCSE 2016 Tommy Färnqvist</a:t>
            </a:r>
            <a:endParaRPr lang="sv-SE" dirty="0"/>
          </a:p>
        </p:txBody>
      </p:sp>
      <p:sp>
        <p:nvSpPr>
          <p:cNvPr id="7" name="Platshållare för text 5"/>
          <p:cNvSpPr>
            <a:spLocks noGrp="1"/>
          </p:cNvSpPr>
          <p:nvPr>
            <p:ph type="body" sz="quarter" idx="13"/>
          </p:nvPr>
        </p:nvSpPr>
        <p:spPr>
          <a:xfrm>
            <a:off x="685076" y="1556037"/>
            <a:ext cx="8072844" cy="4066288"/>
          </a:xfrm>
        </p:spPr>
        <p:txBody>
          <a:bodyPr/>
          <a:lstStyle/>
          <a:p>
            <a:pPr marL="0" indent="0">
              <a:buNone/>
            </a:pPr>
            <a:r>
              <a:rPr lang="en-US" i="1" dirty="0" smtClean="0"/>
              <a:t>“The </a:t>
            </a:r>
            <a:r>
              <a:rPr lang="en-US" i="1" dirty="0"/>
              <a:t>way the exercises were presented in </a:t>
            </a:r>
            <a:r>
              <a:rPr lang="en-US" i="1" dirty="0" err="1"/>
              <a:t>OpenDSA</a:t>
            </a:r>
            <a:r>
              <a:rPr lang="en-US" i="1" dirty="0"/>
              <a:t> made me spend more time with them after reading the chapter compared to a printed textbook, which is positive</a:t>
            </a:r>
            <a:r>
              <a:rPr lang="en-US" i="1" dirty="0" smtClean="0"/>
              <a:t>!”</a:t>
            </a:r>
            <a:endParaRPr lang="en-US" i="1" dirty="0"/>
          </a:p>
          <a:p>
            <a:pPr marL="0" indent="0">
              <a:buNone/>
            </a:pPr>
            <a:endParaRPr lang="en-US" i="1" dirty="0"/>
          </a:p>
          <a:p>
            <a:pPr marL="0" indent="0">
              <a:buNone/>
            </a:pPr>
            <a:r>
              <a:rPr lang="en-US" i="1" dirty="0" smtClean="0"/>
              <a:t>“</a:t>
            </a:r>
            <a:r>
              <a:rPr lang="en-US" i="1" dirty="0"/>
              <a:t>Since there were mandatory exercises, and quite many, I read and did the exercises in the same pace as the lectures, which made it easier to study for the exam at the </a:t>
            </a:r>
            <a:r>
              <a:rPr lang="en-US" i="1" dirty="0" smtClean="0"/>
              <a:t>end, </a:t>
            </a:r>
            <a:r>
              <a:rPr lang="en-US" i="1" dirty="0"/>
              <a:t>and I had more knowledge and a better understanding</a:t>
            </a:r>
            <a:r>
              <a:rPr lang="en-US" i="1" dirty="0" smtClean="0"/>
              <a:t>.”</a:t>
            </a:r>
            <a:endParaRPr lang="en-US" i="1" dirty="0"/>
          </a:p>
          <a:p>
            <a:pPr marL="0" indent="0">
              <a:buNone/>
            </a:pPr>
            <a:endParaRPr lang="sv-SE" dirty="0"/>
          </a:p>
        </p:txBody>
      </p:sp>
    </p:spTree>
    <p:extLst>
      <p:ext uri="{BB962C8B-B14F-4D97-AF65-F5344CB8AC3E}">
        <p14:creationId xmlns:p14="http://schemas.microsoft.com/office/powerpoint/2010/main" val="19991558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The </a:t>
            </a:r>
            <a:r>
              <a:rPr lang="sv-SE" dirty="0" err="1" smtClean="0"/>
              <a:t>main</a:t>
            </a:r>
            <a:r>
              <a:rPr lang="sv-SE" dirty="0" smtClean="0"/>
              <a:t> </a:t>
            </a:r>
            <a:r>
              <a:rPr lang="sv-SE" dirty="0" err="1" smtClean="0"/>
              <a:t>issue</a:t>
            </a:r>
            <a:r>
              <a:rPr lang="sv-SE" dirty="0" smtClean="0"/>
              <a:t> is </a:t>
            </a:r>
            <a:r>
              <a:rPr lang="sv-SE" dirty="0" err="1" smtClean="0"/>
              <a:t>bugs</a:t>
            </a:r>
            <a:endParaRPr lang="sv-SE" dirty="0"/>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dirty="0" smtClean="0"/>
              <a:t>SIGCSE 2016 Tommy Färnqvist</a:t>
            </a:r>
            <a:endParaRPr lang="sv-SE" dirty="0"/>
          </a:p>
        </p:txBody>
      </p:sp>
      <p:sp>
        <p:nvSpPr>
          <p:cNvPr id="7" name="Platshållare för text 5"/>
          <p:cNvSpPr>
            <a:spLocks noGrp="1"/>
          </p:cNvSpPr>
          <p:nvPr>
            <p:ph type="body" sz="quarter" idx="13"/>
          </p:nvPr>
        </p:nvSpPr>
        <p:spPr>
          <a:xfrm>
            <a:off x="685076" y="1556037"/>
            <a:ext cx="7920444" cy="4066288"/>
          </a:xfrm>
        </p:spPr>
        <p:txBody>
          <a:bodyPr/>
          <a:lstStyle/>
          <a:p>
            <a:pPr marL="0" indent="0">
              <a:buNone/>
            </a:pPr>
            <a:r>
              <a:rPr lang="en-US" i="1" dirty="0" smtClean="0"/>
              <a:t>“The biggest problem is that there are bugs. They are a major distraction when doing exercises.”</a:t>
            </a:r>
            <a:endParaRPr lang="en-US" i="1" dirty="0"/>
          </a:p>
          <a:p>
            <a:pPr marL="0" indent="0">
              <a:buNone/>
            </a:pPr>
            <a:endParaRPr lang="en-US" i="1" dirty="0"/>
          </a:p>
          <a:p>
            <a:pPr marL="0" indent="0">
              <a:buNone/>
            </a:pPr>
            <a:r>
              <a:rPr lang="en-US" i="1" dirty="0" smtClean="0"/>
              <a:t>“</a:t>
            </a:r>
            <a:r>
              <a:rPr lang="en-US" i="1" dirty="0"/>
              <a:t>When you get rid of the bugs this will be one of the best text books you can get. Animations in combination with text is very close to what you get from a good lecture</a:t>
            </a:r>
            <a:r>
              <a:rPr lang="en-US" i="1" dirty="0" smtClean="0"/>
              <a:t>.”</a:t>
            </a:r>
            <a:endParaRPr lang="en-US" i="1" dirty="0"/>
          </a:p>
          <a:p>
            <a:pPr marL="0" indent="0">
              <a:buNone/>
            </a:pPr>
            <a:endParaRPr lang="sv-SE" dirty="0"/>
          </a:p>
        </p:txBody>
      </p:sp>
    </p:spTree>
    <p:extLst>
      <p:ext uri="{BB962C8B-B14F-4D97-AF65-F5344CB8AC3E}">
        <p14:creationId xmlns:p14="http://schemas.microsoft.com/office/powerpoint/2010/main" val="240474049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0"/>
          </p:nvPr>
        </p:nvSpPr>
        <p:spPr/>
        <p:txBody>
          <a:bodyPr/>
          <a:lstStyle/>
          <a:p>
            <a:r>
              <a:rPr lang="sv-SE" dirty="0" smtClean="0"/>
              <a:t>Tommy Färnqvist</a:t>
            </a:r>
          </a:p>
          <a:p>
            <a:r>
              <a:rPr lang="sv-SE" dirty="0" err="1"/>
              <a:t>t</a:t>
            </a:r>
            <a:r>
              <a:rPr lang="sv-SE" dirty="0" err="1" smtClean="0"/>
              <a:t>ommy.farnqvist@liu.se</a:t>
            </a:r>
            <a:endParaRPr lang="sv-SE" dirty="0"/>
          </a:p>
        </p:txBody>
      </p:sp>
    </p:spTree>
    <p:extLst>
      <p:ext uri="{BB962C8B-B14F-4D97-AF65-F5344CB8AC3E}">
        <p14:creationId xmlns:p14="http://schemas.microsoft.com/office/powerpoint/2010/main" val="1427217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smtClean="0"/>
              <a:t>Data </a:t>
            </a:r>
            <a:r>
              <a:rPr lang="sv-SE" dirty="0" err="1"/>
              <a:t>S</a:t>
            </a:r>
            <a:r>
              <a:rPr lang="sv-SE" dirty="0" err="1" smtClean="0"/>
              <a:t>tructures</a:t>
            </a:r>
            <a:r>
              <a:rPr lang="sv-SE" dirty="0" smtClean="0"/>
              <a:t> and </a:t>
            </a:r>
            <a:r>
              <a:rPr lang="sv-SE" dirty="0" err="1" smtClean="0"/>
              <a:t>Algorithms</a:t>
            </a:r>
            <a:endParaRPr lang="sv-SE" dirty="0"/>
          </a:p>
        </p:txBody>
      </p:sp>
      <p:sp>
        <p:nvSpPr>
          <p:cNvPr id="11" name="Platshållare för text 10"/>
          <p:cNvSpPr>
            <a:spLocks noGrp="1"/>
          </p:cNvSpPr>
          <p:nvPr>
            <p:ph type="body" sz="quarter" idx="13"/>
          </p:nvPr>
        </p:nvSpPr>
        <p:spPr/>
        <p:txBody>
          <a:bodyPr/>
          <a:lstStyle/>
          <a:p>
            <a:r>
              <a:rPr lang="sv-SE" dirty="0" err="1" smtClean="0"/>
              <a:t>Study</a:t>
            </a:r>
            <a:r>
              <a:rPr lang="sv-SE" dirty="0" smtClean="0"/>
              <a:t> </a:t>
            </a:r>
            <a:r>
              <a:rPr lang="sv-SE" dirty="0" err="1" smtClean="0"/>
              <a:t>of</a:t>
            </a:r>
            <a:r>
              <a:rPr lang="sv-SE" dirty="0" smtClean="0"/>
              <a:t> </a:t>
            </a:r>
            <a:r>
              <a:rPr lang="sv-SE" dirty="0" err="1" smtClean="0"/>
              <a:t>basic</a:t>
            </a:r>
            <a:r>
              <a:rPr lang="sv-SE" dirty="0" smtClean="0"/>
              <a:t> </a:t>
            </a:r>
            <a:r>
              <a:rPr lang="sv-SE" dirty="0" err="1" smtClean="0"/>
              <a:t>building</a:t>
            </a:r>
            <a:r>
              <a:rPr lang="sv-SE" dirty="0" smtClean="0"/>
              <a:t> blocks in </a:t>
            </a:r>
            <a:r>
              <a:rPr lang="sv-SE" dirty="0" err="1" smtClean="0"/>
              <a:t>programming</a:t>
            </a:r>
            <a:endParaRPr lang="sv-SE" dirty="0"/>
          </a:p>
          <a:p>
            <a:pPr lvl="1"/>
            <a:r>
              <a:rPr lang="sv-SE" dirty="0" smtClean="0"/>
              <a:t>Abstract data </a:t>
            </a:r>
            <a:r>
              <a:rPr lang="sv-SE" dirty="0" err="1" smtClean="0"/>
              <a:t>types</a:t>
            </a:r>
            <a:endParaRPr lang="sv-SE" dirty="0"/>
          </a:p>
          <a:p>
            <a:pPr lvl="1"/>
            <a:r>
              <a:rPr lang="sv-SE" dirty="0" err="1" smtClean="0"/>
              <a:t>Sorting</a:t>
            </a:r>
            <a:r>
              <a:rPr lang="sv-SE" dirty="0" smtClean="0"/>
              <a:t> </a:t>
            </a:r>
            <a:r>
              <a:rPr lang="sv-SE" dirty="0" err="1" smtClean="0"/>
              <a:t>algorithms</a:t>
            </a:r>
            <a:endParaRPr lang="sv-SE" dirty="0"/>
          </a:p>
          <a:p>
            <a:pPr lvl="1"/>
            <a:r>
              <a:rPr lang="sv-SE" dirty="0" err="1" smtClean="0"/>
              <a:t>Computational</a:t>
            </a:r>
            <a:r>
              <a:rPr lang="sv-SE" dirty="0" smtClean="0"/>
              <a:t> </a:t>
            </a:r>
            <a:r>
              <a:rPr lang="sv-SE" dirty="0" err="1" smtClean="0"/>
              <a:t>complexity</a:t>
            </a:r>
            <a:endParaRPr lang="sv-SE" dirty="0"/>
          </a:p>
          <a:p>
            <a:r>
              <a:rPr lang="sv-SE" dirty="0" err="1" smtClean="0"/>
              <a:t>Current</a:t>
            </a:r>
            <a:r>
              <a:rPr lang="sv-SE" dirty="0" smtClean="0"/>
              <a:t> </a:t>
            </a:r>
            <a:r>
              <a:rPr lang="sv-SE" dirty="0" err="1" smtClean="0"/>
              <a:t>courses</a:t>
            </a:r>
            <a:endParaRPr lang="sv-SE" dirty="0"/>
          </a:p>
          <a:p>
            <a:pPr lvl="1"/>
            <a:r>
              <a:rPr lang="sv-SE" dirty="0" err="1" smtClean="0"/>
              <a:t>Lectures</a:t>
            </a:r>
            <a:r>
              <a:rPr lang="sv-SE" dirty="0" smtClean="0"/>
              <a:t>, </a:t>
            </a:r>
            <a:r>
              <a:rPr lang="sv-SE" dirty="0" err="1" smtClean="0"/>
              <a:t>labs</a:t>
            </a:r>
            <a:r>
              <a:rPr lang="sv-SE" dirty="0" smtClean="0"/>
              <a:t>, </a:t>
            </a:r>
            <a:r>
              <a:rPr lang="sv-SE" dirty="0" err="1" smtClean="0"/>
              <a:t>exercise</a:t>
            </a:r>
            <a:r>
              <a:rPr lang="sv-SE" dirty="0" smtClean="0"/>
              <a:t> sessions</a:t>
            </a:r>
            <a:endParaRPr lang="sv-SE" dirty="0"/>
          </a:p>
          <a:p>
            <a:pPr lvl="1"/>
            <a:r>
              <a:rPr lang="sv-SE" dirty="0" err="1" smtClean="0"/>
              <a:t>Visualization</a:t>
            </a:r>
            <a:r>
              <a:rPr lang="sv-SE" dirty="0" smtClean="0"/>
              <a:t> </a:t>
            </a:r>
            <a:r>
              <a:rPr lang="sv-SE" dirty="0" err="1" smtClean="0"/>
              <a:t>of</a:t>
            </a:r>
            <a:r>
              <a:rPr lang="sv-SE" dirty="0" smtClean="0"/>
              <a:t> </a:t>
            </a:r>
            <a:r>
              <a:rPr lang="sv-SE" dirty="0" err="1" smtClean="0"/>
              <a:t>algorithms</a:t>
            </a:r>
            <a:r>
              <a:rPr lang="sv-SE" dirty="0" smtClean="0"/>
              <a:t> on </a:t>
            </a:r>
            <a:r>
              <a:rPr lang="sv-SE" dirty="0" err="1" smtClean="0"/>
              <a:t>course</a:t>
            </a:r>
            <a:r>
              <a:rPr lang="sv-SE" dirty="0" smtClean="0"/>
              <a:t> web pages</a:t>
            </a:r>
            <a:endParaRPr lang="sv-SE" dirty="0"/>
          </a:p>
          <a:p>
            <a:pPr marL="0" indent="0">
              <a:buNone/>
            </a:pPr>
            <a:endParaRPr lang="sv-SE" dirty="0"/>
          </a:p>
        </p:txBody>
      </p:sp>
      <p:sp>
        <p:nvSpPr>
          <p:cNvPr id="5" name="Platshållare för datum 4"/>
          <p:cNvSpPr>
            <a:spLocks noGrp="1"/>
          </p:cNvSpPr>
          <p:nvPr>
            <p:ph type="dt" sz="half" idx="10"/>
          </p:nvPr>
        </p:nvSpPr>
        <p:spPr>
          <a:prstGeom prst="rect">
            <a:avLst/>
          </a:prstGeom>
        </p:spPr>
        <p:txBody>
          <a:bodyPr/>
          <a:lstStyle/>
          <a:p>
            <a:r>
              <a:rPr lang="sv-SE" smtClean="0"/>
              <a:t>March 5, 2016</a:t>
            </a:r>
            <a:endParaRPr lang="sv-SE" dirty="0"/>
          </a:p>
        </p:txBody>
      </p:sp>
      <p:sp>
        <p:nvSpPr>
          <p:cNvPr id="7" name="Platshållare för sidfot 6"/>
          <p:cNvSpPr>
            <a:spLocks noGrp="1"/>
          </p:cNvSpPr>
          <p:nvPr>
            <p:ph type="ftr" sz="quarter" idx="11"/>
          </p:nvPr>
        </p:nvSpPr>
        <p:spPr>
          <a:prstGeom prst="rect">
            <a:avLst/>
          </a:prstGeom>
        </p:spPr>
        <p:txBody>
          <a:bodyPr/>
          <a:lstStyle/>
          <a:p>
            <a:r>
              <a:rPr lang="sv-SE" smtClean="0"/>
              <a:t>SIGCSE 2016 Tommy Färnqvist</a:t>
            </a:r>
            <a:endParaRPr lang="sv-SE" dirty="0"/>
          </a:p>
        </p:txBody>
      </p:sp>
    </p:spTree>
    <p:extLst>
      <p:ext uri="{BB962C8B-B14F-4D97-AF65-F5344CB8AC3E}">
        <p14:creationId xmlns:p14="http://schemas.microsoft.com/office/powerpoint/2010/main" val="3482617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err="1" smtClean="0"/>
              <a:t>Current</a:t>
            </a:r>
            <a:r>
              <a:rPr lang="sv-SE" dirty="0" smtClean="0"/>
              <a:t> Courses</a:t>
            </a:r>
            <a:endParaRPr lang="sv-SE" dirty="0"/>
          </a:p>
        </p:txBody>
      </p:sp>
      <p:sp>
        <p:nvSpPr>
          <p:cNvPr id="11" name="Platshållare för text 10"/>
          <p:cNvSpPr>
            <a:spLocks noGrp="1"/>
          </p:cNvSpPr>
          <p:nvPr>
            <p:ph type="body" sz="quarter" idx="13"/>
          </p:nvPr>
        </p:nvSpPr>
        <p:spPr/>
        <p:txBody>
          <a:bodyPr/>
          <a:lstStyle/>
          <a:p>
            <a:r>
              <a:rPr lang="sv-SE" dirty="0" smtClean="0"/>
              <a:t>Lack </a:t>
            </a:r>
            <a:r>
              <a:rPr lang="sv-SE" dirty="0" err="1" smtClean="0"/>
              <a:t>of</a:t>
            </a:r>
            <a:r>
              <a:rPr lang="sv-SE" dirty="0" smtClean="0"/>
              <a:t> </a:t>
            </a:r>
            <a:r>
              <a:rPr lang="sv-SE" dirty="0" err="1" smtClean="0"/>
              <a:t>practice</a:t>
            </a:r>
            <a:endParaRPr lang="sv-SE" dirty="0"/>
          </a:p>
          <a:p>
            <a:pPr lvl="1"/>
            <a:r>
              <a:rPr lang="sv-SE" dirty="0" err="1" smtClean="0"/>
              <a:t>Too</a:t>
            </a:r>
            <a:r>
              <a:rPr lang="sv-SE" dirty="0" smtClean="0"/>
              <a:t> </a:t>
            </a:r>
            <a:r>
              <a:rPr lang="sv-SE" dirty="0" err="1" smtClean="0"/>
              <a:t>few</a:t>
            </a:r>
            <a:r>
              <a:rPr lang="sv-SE" dirty="0" smtClean="0"/>
              <a:t> problems per </a:t>
            </a:r>
            <a:r>
              <a:rPr lang="sv-SE" dirty="0" err="1" smtClean="0"/>
              <a:t>topic</a:t>
            </a:r>
            <a:endParaRPr lang="sv-SE" dirty="0"/>
          </a:p>
          <a:p>
            <a:pPr lvl="1"/>
            <a:r>
              <a:rPr lang="sv-SE" dirty="0" err="1" smtClean="0"/>
              <a:t>Assignments</a:t>
            </a:r>
            <a:r>
              <a:rPr lang="sv-SE" dirty="0" smtClean="0"/>
              <a:t> </a:t>
            </a:r>
            <a:r>
              <a:rPr lang="sv-SE" dirty="0" err="1" smtClean="0"/>
              <a:t>aren’t</a:t>
            </a:r>
            <a:r>
              <a:rPr lang="sv-SE" dirty="0" smtClean="0"/>
              <a:t> </a:t>
            </a:r>
            <a:r>
              <a:rPr lang="sv-SE" dirty="0" err="1" smtClean="0"/>
              <a:t>comprehensive</a:t>
            </a:r>
            <a:endParaRPr lang="sv-SE" dirty="0"/>
          </a:p>
          <a:p>
            <a:r>
              <a:rPr lang="sv-SE" dirty="0" smtClean="0"/>
              <a:t>Feedback</a:t>
            </a:r>
            <a:endParaRPr lang="sv-SE" dirty="0"/>
          </a:p>
          <a:p>
            <a:pPr lvl="1"/>
            <a:r>
              <a:rPr lang="sv-SE" dirty="0" err="1" smtClean="0"/>
              <a:t>Disconnected</a:t>
            </a:r>
            <a:r>
              <a:rPr lang="sv-SE" dirty="0" smtClean="0"/>
              <a:t> (</a:t>
            </a:r>
            <a:r>
              <a:rPr lang="sv-SE" dirty="0" err="1" smtClean="0"/>
              <a:t>received</a:t>
            </a:r>
            <a:r>
              <a:rPr lang="sv-SE" dirty="0" smtClean="0"/>
              <a:t> long </a:t>
            </a:r>
            <a:r>
              <a:rPr lang="sv-SE" dirty="0" err="1" smtClean="0"/>
              <a:t>after</a:t>
            </a:r>
            <a:r>
              <a:rPr lang="sv-SE" dirty="0" smtClean="0"/>
              <a:t> submission)</a:t>
            </a:r>
            <a:endParaRPr lang="sv-SE" dirty="0"/>
          </a:p>
          <a:p>
            <a:pPr lvl="1"/>
            <a:r>
              <a:rPr lang="sv-SE" dirty="0" err="1" smtClean="0"/>
              <a:t>Variable</a:t>
            </a:r>
            <a:r>
              <a:rPr lang="sv-SE" dirty="0" smtClean="0"/>
              <a:t> </a:t>
            </a:r>
            <a:r>
              <a:rPr lang="sv-SE" dirty="0" err="1" smtClean="0"/>
              <a:t>quality</a:t>
            </a:r>
            <a:r>
              <a:rPr lang="sv-SE" dirty="0" smtClean="0"/>
              <a:t> (</a:t>
            </a:r>
            <a:r>
              <a:rPr lang="sv-SE" dirty="0" err="1" smtClean="0"/>
              <a:t>depends</a:t>
            </a:r>
            <a:r>
              <a:rPr lang="sv-SE" dirty="0" smtClean="0"/>
              <a:t> on grader)</a:t>
            </a:r>
          </a:p>
          <a:p>
            <a:pPr lvl="1"/>
            <a:r>
              <a:rPr lang="sv-SE" dirty="0" err="1" smtClean="0"/>
              <a:t>Sometimes</a:t>
            </a:r>
            <a:r>
              <a:rPr lang="sv-SE" dirty="0" smtClean="0"/>
              <a:t> </a:t>
            </a:r>
            <a:r>
              <a:rPr lang="sv-SE" dirty="0" err="1" smtClean="0"/>
              <a:t>none</a:t>
            </a:r>
            <a:r>
              <a:rPr lang="sv-SE" dirty="0" smtClean="0"/>
              <a:t> </a:t>
            </a:r>
            <a:r>
              <a:rPr lang="sv-SE" dirty="0" err="1" smtClean="0"/>
              <a:t>provided</a:t>
            </a:r>
            <a:r>
              <a:rPr lang="sv-SE" dirty="0" smtClean="0"/>
              <a:t> (</a:t>
            </a:r>
            <a:r>
              <a:rPr lang="sv-SE" dirty="0" err="1" smtClean="0"/>
              <a:t>especially</a:t>
            </a:r>
            <a:r>
              <a:rPr lang="sv-SE" dirty="0" smtClean="0"/>
              <a:t> </a:t>
            </a:r>
            <a:r>
              <a:rPr lang="sv-SE" dirty="0" err="1" smtClean="0"/>
              <a:t>if</a:t>
            </a:r>
            <a:r>
              <a:rPr lang="sv-SE" dirty="0" smtClean="0"/>
              <a:t> </a:t>
            </a:r>
            <a:r>
              <a:rPr lang="sv-SE" dirty="0" err="1" smtClean="0"/>
              <a:t>homework</a:t>
            </a:r>
            <a:r>
              <a:rPr lang="sv-SE" dirty="0" smtClean="0"/>
              <a:t> is </a:t>
            </a:r>
            <a:r>
              <a:rPr lang="sv-SE" dirty="0" err="1" smtClean="0"/>
              <a:t>optional</a:t>
            </a:r>
            <a:r>
              <a:rPr lang="sv-SE" dirty="0" smtClean="0"/>
              <a:t>)</a:t>
            </a:r>
            <a:endParaRPr lang="sv-SE" dirty="0"/>
          </a:p>
          <a:p>
            <a:pPr marL="0" indent="0">
              <a:buNone/>
            </a:pPr>
            <a:endParaRPr lang="sv-SE" dirty="0"/>
          </a:p>
        </p:txBody>
      </p:sp>
      <p:sp>
        <p:nvSpPr>
          <p:cNvPr id="5" name="Platshållare för datum 4"/>
          <p:cNvSpPr>
            <a:spLocks noGrp="1"/>
          </p:cNvSpPr>
          <p:nvPr>
            <p:ph type="dt" sz="half" idx="10"/>
          </p:nvPr>
        </p:nvSpPr>
        <p:spPr>
          <a:prstGeom prst="rect">
            <a:avLst/>
          </a:prstGeom>
        </p:spPr>
        <p:txBody>
          <a:bodyPr/>
          <a:lstStyle/>
          <a:p>
            <a:r>
              <a:rPr lang="sv-SE" smtClean="0"/>
              <a:t>March 5, 2016</a:t>
            </a:r>
            <a:endParaRPr lang="sv-SE" dirty="0"/>
          </a:p>
        </p:txBody>
      </p:sp>
      <p:sp>
        <p:nvSpPr>
          <p:cNvPr id="7" name="Platshållare för sidfot 6"/>
          <p:cNvSpPr>
            <a:spLocks noGrp="1"/>
          </p:cNvSpPr>
          <p:nvPr>
            <p:ph type="ftr" sz="quarter" idx="11"/>
          </p:nvPr>
        </p:nvSpPr>
        <p:spPr>
          <a:prstGeom prst="rect">
            <a:avLst/>
          </a:prstGeom>
        </p:spPr>
        <p:txBody>
          <a:bodyPr/>
          <a:lstStyle/>
          <a:p>
            <a:r>
              <a:rPr lang="sv-SE" smtClean="0"/>
              <a:t>SIGCSE 2016 Tommy Färnqvist</a:t>
            </a:r>
            <a:endParaRPr lang="sv-SE" dirty="0"/>
          </a:p>
        </p:txBody>
      </p:sp>
    </p:spTree>
    <p:extLst>
      <p:ext uri="{BB962C8B-B14F-4D97-AF65-F5344CB8AC3E}">
        <p14:creationId xmlns:p14="http://schemas.microsoft.com/office/powerpoint/2010/main" val="4852804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Goals</a:t>
            </a:r>
            <a:endParaRPr lang="sv-SE" dirty="0"/>
          </a:p>
        </p:txBody>
      </p:sp>
      <p:sp>
        <p:nvSpPr>
          <p:cNvPr id="3" name="Platshållare för text 2"/>
          <p:cNvSpPr>
            <a:spLocks noGrp="1"/>
          </p:cNvSpPr>
          <p:nvPr>
            <p:ph type="body" sz="quarter" idx="13"/>
          </p:nvPr>
        </p:nvSpPr>
        <p:spPr/>
        <p:txBody>
          <a:bodyPr/>
          <a:lstStyle/>
          <a:p>
            <a:pPr marL="0" indent="0">
              <a:buNone/>
            </a:pPr>
            <a:r>
              <a:rPr lang="sv-SE" dirty="0" err="1" smtClean="0"/>
              <a:t>Introduce</a:t>
            </a:r>
            <a:endParaRPr lang="sv-SE" dirty="0"/>
          </a:p>
          <a:p>
            <a:r>
              <a:rPr lang="sv-SE" dirty="0" err="1"/>
              <a:t>a</a:t>
            </a:r>
            <a:r>
              <a:rPr lang="sv-SE" dirty="0" err="1" smtClean="0"/>
              <a:t>ctive</a:t>
            </a:r>
            <a:r>
              <a:rPr lang="sv-SE" dirty="0" smtClean="0"/>
              <a:t> </a:t>
            </a:r>
            <a:r>
              <a:rPr lang="en-US" dirty="0" smtClean="0"/>
              <a:t>learning</a:t>
            </a:r>
          </a:p>
          <a:p>
            <a:r>
              <a:rPr lang="en-US" dirty="0" smtClean="0"/>
              <a:t>continuous</a:t>
            </a:r>
            <a:r>
              <a:rPr lang="sv-SE" dirty="0" smtClean="0"/>
              <a:t> examination and feedback</a:t>
            </a:r>
          </a:p>
          <a:p>
            <a:pPr marL="0" indent="0">
              <a:buNone/>
            </a:pPr>
            <a:r>
              <a:rPr lang="sv-SE" dirty="0" smtClean="0"/>
              <a:t>in a data </a:t>
            </a:r>
            <a:r>
              <a:rPr lang="sv-SE" dirty="0" err="1" smtClean="0"/>
              <a:t>structures</a:t>
            </a:r>
            <a:r>
              <a:rPr lang="sv-SE" dirty="0" smtClean="0"/>
              <a:t> and </a:t>
            </a:r>
            <a:r>
              <a:rPr lang="sv-SE" dirty="0" err="1" smtClean="0"/>
              <a:t>algorithms</a:t>
            </a:r>
            <a:r>
              <a:rPr lang="sv-SE" dirty="0" smtClean="0"/>
              <a:t> </a:t>
            </a:r>
            <a:r>
              <a:rPr lang="sv-SE" dirty="0" err="1" smtClean="0"/>
              <a:t>course</a:t>
            </a:r>
            <a:r>
              <a:rPr lang="sv-SE" dirty="0" smtClean="0"/>
              <a:t> by </a:t>
            </a:r>
            <a:r>
              <a:rPr lang="sv-SE" dirty="0" err="1" smtClean="0"/>
              <a:t>using</a:t>
            </a:r>
            <a:r>
              <a:rPr lang="sv-SE" dirty="0" smtClean="0"/>
              <a:t> an e-</a:t>
            </a:r>
            <a:r>
              <a:rPr lang="sv-SE" dirty="0" err="1" smtClean="0"/>
              <a:t>book</a:t>
            </a:r>
            <a:r>
              <a:rPr lang="sv-SE" dirty="0" smtClean="0"/>
              <a:t> </a:t>
            </a:r>
            <a:r>
              <a:rPr lang="sv-SE" dirty="0" err="1" smtClean="0"/>
              <a:t>that</a:t>
            </a:r>
            <a:r>
              <a:rPr lang="sv-SE" dirty="0" smtClean="0"/>
              <a:t> </a:t>
            </a:r>
            <a:r>
              <a:rPr lang="sv-SE" dirty="0" err="1" smtClean="0"/>
              <a:t>provides</a:t>
            </a:r>
            <a:endParaRPr lang="sv-SE" dirty="0" smtClean="0"/>
          </a:p>
          <a:p>
            <a:r>
              <a:rPr lang="sv-SE" dirty="0" err="1"/>
              <a:t>i</a:t>
            </a:r>
            <a:r>
              <a:rPr lang="sv-SE" dirty="0" err="1" smtClean="0"/>
              <a:t>nteractive</a:t>
            </a:r>
            <a:r>
              <a:rPr lang="sv-SE" dirty="0" smtClean="0"/>
              <a:t> </a:t>
            </a:r>
            <a:r>
              <a:rPr lang="sv-SE" dirty="0" err="1" smtClean="0"/>
              <a:t>examples</a:t>
            </a:r>
            <a:r>
              <a:rPr lang="sv-SE" dirty="0" smtClean="0"/>
              <a:t> and </a:t>
            </a:r>
            <a:r>
              <a:rPr lang="sv-SE" dirty="0" err="1" smtClean="0"/>
              <a:t>visualizations</a:t>
            </a:r>
            <a:endParaRPr lang="sv-SE" dirty="0" smtClean="0"/>
          </a:p>
          <a:p>
            <a:r>
              <a:rPr lang="sv-SE" dirty="0" err="1" smtClean="0"/>
              <a:t>many</a:t>
            </a:r>
            <a:r>
              <a:rPr lang="sv-SE" dirty="0" smtClean="0"/>
              <a:t> </a:t>
            </a:r>
            <a:r>
              <a:rPr lang="sv-SE" dirty="0" err="1" smtClean="0"/>
              <a:t>exercises</a:t>
            </a:r>
            <a:endParaRPr lang="sv-SE" dirty="0" smtClean="0"/>
          </a:p>
          <a:p>
            <a:r>
              <a:rPr lang="sv-SE" dirty="0" err="1"/>
              <a:t>a</a:t>
            </a:r>
            <a:r>
              <a:rPr lang="sv-SE" dirty="0" err="1" smtClean="0"/>
              <a:t>utomatic</a:t>
            </a:r>
            <a:r>
              <a:rPr lang="sv-SE" dirty="0" smtClean="0"/>
              <a:t> </a:t>
            </a:r>
            <a:r>
              <a:rPr lang="sv-SE" dirty="0" err="1" smtClean="0"/>
              <a:t>assessment</a:t>
            </a:r>
            <a:r>
              <a:rPr lang="sv-SE" dirty="0" smtClean="0"/>
              <a:t> and </a:t>
            </a:r>
            <a:r>
              <a:rPr lang="sv-SE" dirty="0" err="1" smtClean="0"/>
              <a:t>immediate</a:t>
            </a:r>
            <a:r>
              <a:rPr lang="sv-SE" dirty="0" smtClean="0"/>
              <a:t> feedback</a:t>
            </a:r>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a:xfrm>
            <a:off x="603523" y="270750"/>
            <a:ext cx="5836917" cy="199005"/>
          </a:xfrm>
        </p:spPr>
        <p:txBody>
          <a:bodyPr/>
          <a:lstStyle/>
          <a:p>
            <a:r>
              <a:rPr lang="sv-SE" smtClean="0"/>
              <a:t>SIGCSE 2016 Tommy Färnqvist</a:t>
            </a:r>
            <a:endParaRPr lang="sv-SE" dirty="0"/>
          </a:p>
        </p:txBody>
      </p:sp>
    </p:spTree>
    <p:extLst>
      <p:ext uri="{BB962C8B-B14F-4D97-AF65-F5344CB8AC3E}">
        <p14:creationId xmlns:p14="http://schemas.microsoft.com/office/powerpoint/2010/main" val="28180545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OpenDSA</a:t>
            </a:r>
            <a:endParaRPr lang="sv-SE" dirty="0"/>
          </a:p>
        </p:txBody>
      </p:sp>
      <p:sp>
        <p:nvSpPr>
          <p:cNvPr id="3" name="Platshållare för text 2"/>
          <p:cNvSpPr>
            <a:spLocks noGrp="1"/>
          </p:cNvSpPr>
          <p:nvPr>
            <p:ph type="body" sz="quarter" idx="13"/>
          </p:nvPr>
        </p:nvSpPr>
        <p:spPr/>
        <p:txBody>
          <a:bodyPr/>
          <a:lstStyle/>
          <a:p>
            <a:r>
              <a:rPr lang="sv-SE" dirty="0" smtClean="0"/>
              <a:t>A </a:t>
            </a:r>
            <a:r>
              <a:rPr lang="sv-SE" dirty="0" err="1" smtClean="0"/>
              <a:t>collection</a:t>
            </a:r>
            <a:r>
              <a:rPr lang="sv-SE" dirty="0" smtClean="0"/>
              <a:t> </a:t>
            </a:r>
            <a:r>
              <a:rPr lang="sv-SE" dirty="0" err="1" smtClean="0"/>
              <a:t>of</a:t>
            </a:r>
            <a:r>
              <a:rPr lang="sv-SE" dirty="0" smtClean="0"/>
              <a:t> </a:t>
            </a:r>
            <a:r>
              <a:rPr lang="sv-SE" dirty="0" err="1" smtClean="0"/>
              <a:t>open</a:t>
            </a:r>
            <a:r>
              <a:rPr lang="sv-SE" dirty="0" smtClean="0"/>
              <a:t> source materials </a:t>
            </a:r>
            <a:r>
              <a:rPr lang="sv-SE" dirty="0" err="1" smtClean="0"/>
              <a:t>combining</a:t>
            </a:r>
            <a:r>
              <a:rPr lang="sv-SE" dirty="0" smtClean="0"/>
              <a:t> </a:t>
            </a:r>
            <a:r>
              <a:rPr lang="sv-SE" dirty="0" err="1" smtClean="0"/>
              <a:t>textbook-quality</a:t>
            </a:r>
            <a:r>
              <a:rPr lang="sv-SE" dirty="0" smtClean="0"/>
              <a:t> text </a:t>
            </a:r>
            <a:r>
              <a:rPr lang="sv-SE" dirty="0" err="1" smtClean="0"/>
              <a:t>with</a:t>
            </a:r>
            <a:r>
              <a:rPr lang="sv-SE" dirty="0" smtClean="0"/>
              <a:t> </a:t>
            </a:r>
            <a:r>
              <a:rPr lang="sv-SE" dirty="0" err="1" smtClean="0"/>
              <a:t>interactive</a:t>
            </a:r>
            <a:r>
              <a:rPr lang="sv-SE" dirty="0" smtClean="0"/>
              <a:t> </a:t>
            </a:r>
            <a:r>
              <a:rPr lang="sv-SE" dirty="0" err="1" smtClean="0"/>
              <a:t>examples</a:t>
            </a:r>
            <a:r>
              <a:rPr lang="sv-SE" dirty="0" smtClean="0"/>
              <a:t> and </a:t>
            </a:r>
            <a:r>
              <a:rPr lang="en-US" dirty="0" smtClean="0"/>
              <a:t>randomly generated instances of exercises</a:t>
            </a:r>
          </a:p>
          <a:p>
            <a:r>
              <a:rPr lang="en-US" dirty="0"/>
              <a:t>U</a:t>
            </a:r>
            <a:r>
              <a:rPr lang="en-US" dirty="0" smtClean="0"/>
              <a:t>nlimited amounts of practice</a:t>
            </a:r>
          </a:p>
          <a:p>
            <a:r>
              <a:rPr lang="en-US" dirty="0" smtClean="0"/>
              <a:t>Automatic assessment and immediate feedback</a:t>
            </a:r>
          </a:p>
          <a:p>
            <a:r>
              <a:rPr lang="en-US" dirty="0" smtClean="0"/>
              <a:t>Free and open source</a:t>
            </a:r>
          </a:p>
          <a:p>
            <a:r>
              <a:rPr lang="en-US" dirty="0" smtClean="0"/>
              <a:t>Interactive, engaging, and dynamic material</a:t>
            </a:r>
          </a:p>
          <a:p>
            <a:r>
              <a:rPr lang="en-US" dirty="0" smtClean="0"/>
              <a:t>Content continuously updated and refined</a:t>
            </a:r>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smtClean="0"/>
              <a:t>SIGCSE 2016 Tommy Färnqvist</a:t>
            </a:r>
            <a:endParaRPr lang="sv-SE" dirty="0"/>
          </a:p>
        </p:txBody>
      </p:sp>
    </p:spTree>
    <p:extLst>
      <p:ext uri="{BB962C8B-B14F-4D97-AF65-F5344CB8AC3E}">
        <p14:creationId xmlns:p14="http://schemas.microsoft.com/office/powerpoint/2010/main" val="18445874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Project</a:t>
            </a:r>
            <a:endParaRPr lang="sv-SE" dirty="0"/>
          </a:p>
        </p:txBody>
      </p:sp>
      <p:sp>
        <p:nvSpPr>
          <p:cNvPr id="3" name="Platshållare för text 2"/>
          <p:cNvSpPr>
            <a:spLocks noGrp="1"/>
          </p:cNvSpPr>
          <p:nvPr>
            <p:ph type="body" sz="quarter" idx="13"/>
          </p:nvPr>
        </p:nvSpPr>
        <p:spPr>
          <a:xfrm>
            <a:off x="685077" y="1372768"/>
            <a:ext cx="8123643" cy="3049716"/>
          </a:xfrm>
        </p:spPr>
        <p:txBody>
          <a:bodyPr/>
          <a:lstStyle/>
          <a:p>
            <a:r>
              <a:rPr lang="sv-SE" dirty="0" err="1" smtClean="0"/>
              <a:t>OpenDSA</a:t>
            </a:r>
            <a:r>
              <a:rPr lang="sv-SE" dirty="0" smtClean="0"/>
              <a:t> </a:t>
            </a:r>
            <a:r>
              <a:rPr lang="sv-SE" dirty="0" err="1" smtClean="0"/>
              <a:t>used</a:t>
            </a:r>
            <a:r>
              <a:rPr lang="sv-SE" dirty="0" smtClean="0"/>
              <a:t> in TDDD86 Data </a:t>
            </a:r>
            <a:r>
              <a:rPr lang="sv-SE" dirty="0" err="1" smtClean="0"/>
              <a:t>Structures</a:t>
            </a:r>
            <a:r>
              <a:rPr lang="sv-SE" dirty="0" smtClean="0"/>
              <a:t>, </a:t>
            </a:r>
            <a:r>
              <a:rPr lang="sv-SE" dirty="0" err="1" smtClean="0"/>
              <a:t>Algorithms</a:t>
            </a:r>
            <a:r>
              <a:rPr lang="sv-SE" dirty="0" smtClean="0"/>
              <a:t>, and </a:t>
            </a:r>
            <a:r>
              <a:rPr lang="sv-SE" dirty="0" err="1" smtClean="0"/>
              <a:t>Programming</a:t>
            </a:r>
            <a:r>
              <a:rPr lang="sv-SE" dirty="0" smtClean="0"/>
              <a:t> </a:t>
            </a:r>
            <a:r>
              <a:rPr lang="sv-SE" dirty="0" err="1" smtClean="0"/>
              <a:t>Language</a:t>
            </a:r>
            <a:r>
              <a:rPr lang="sv-SE" dirty="0" smtClean="0"/>
              <a:t> Paradigms</a:t>
            </a:r>
          </a:p>
          <a:p>
            <a:pPr lvl="1"/>
            <a:r>
              <a:rPr lang="sv-SE" dirty="0" smtClean="0"/>
              <a:t>130 CS major students in fall 2014</a:t>
            </a:r>
          </a:p>
          <a:p>
            <a:pPr lvl="1"/>
            <a:r>
              <a:rPr lang="sv-SE" dirty="0" err="1" smtClean="0"/>
              <a:t>OpenDSA</a:t>
            </a:r>
            <a:r>
              <a:rPr lang="sv-SE" dirty="0" smtClean="0"/>
              <a:t> </a:t>
            </a:r>
            <a:r>
              <a:rPr lang="sv-SE" dirty="0" err="1" smtClean="0"/>
              <a:t>assigned</a:t>
            </a:r>
            <a:r>
              <a:rPr lang="sv-SE" dirty="0" smtClean="0"/>
              <a:t> for (extensive) </a:t>
            </a:r>
            <a:r>
              <a:rPr lang="sv-SE" dirty="0" err="1" smtClean="0"/>
              <a:t>homework</a:t>
            </a:r>
            <a:r>
              <a:rPr lang="sv-SE" dirty="0" smtClean="0"/>
              <a:t> and for (part </a:t>
            </a:r>
            <a:r>
              <a:rPr lang="sv-SE" dirty="0" err="1" smtClean="0"/>
              <a:t>of</a:t>
            </a:r>
            <a:r>
              <a:rPr lang="sv-SE" dirty="0" smtClean="0"/>
              <a:t>) final </a:t>
            </a:r>
            <a:r>
              <a:rPr lang="sv-SE" dirty="0" err="1" smtClean="0"/>
              <a:t>exam</a:t>
            </a:r>
            <a:endParaRPr lang="en-US" dirty="0" smtClean="0"/>
          </a:p>
          <a:p>
            <a:r>
              <a:rPr lang="en-US" dirty="0" smtClean="0"/>
              <a:t>Data collection</a:t>
            </a:r>
          </a:p>
          <a:p>
            <a:pPr lvl="1"/>
            <a:r>
              <a:rPr lang="en-US" dirty="0" smtClean="0"/>
              <a:t>Log data from the </a:t>
            </a:r>
            <a:r>
              <a:rPr lang="en-US" dirty="0" err="1" smtClean="0"/>
              <a:t>OpenDSA</a:t>
            </a:r>
            <a:r>
              <a:rPr lang="en-US" dirty="0" smtClean="0"/>
              <a:t> system</a:t>
            </a:r>
          </a:p>
          <a:p>
            <a:pPr lvl="1"/>
            <a:r>
              <a:rPr lang="en-US" dirty="0" smtClean="0"/>
              <a:t>Exam results</a:t>
            </a:r>
          </a:p>
          <a:p>
            <a:pPr lvl="1"/>
            <a:r>
              <a:rPr lang="en-US" dirty="0" smtClean="0"/>
              <a:t>Questionnaires</a:t>
            </a:r>
          </a:p>
          <a:p>
            <a:pPr lvl="1"/>
            <a:r>
              <a:rPr lang="en-US" dirty="0" smtClean="0"/>
              <a:t>Observation study</a:t>
            </a:r>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smtClean="0"/>
              <a:t>SIGCSE 2016 Tommy Färnqvist</a:t>
            </a:r>
            <a:endParaRPr lang="sv-SE" dirty="0"/>
          </a:p>
        </p:txBody>
      </p:sp>
    </p:spTree>
    <p:extLst>
      <p:ext uri="{BB962C8B-B14F-4D97-AF65-F5344CB8AC3E}">
        <p14:creationId xmlns:p14="http://schemas.microsoft.com/office/powerpoint/2010/main" val="2541054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ctrTitle"/>
          </p:nvPr>
        </p:nvSpPr>
        <p:spPr/>
        <p:txBody>
          <a:bodyPr/>
          <a:lstStyle/>
          <a:p>
            <a:r>
              <a:rPr lang="sv-SE" dirty="0" smtClean="0"/>
              <a:t>Observation </a:t>
            </a:r>
            <a:r>
              <a:rPr lang="sv-SE" dirty="0" err="1" smtClean="0"/>
              <a:t>Study</a:t>
            </a:r>
            <a:endParaRPr lang="sv-SE" dirty="0"/>
          </a:p>
        </p:txBody>
      </p:sp>
    </p:spTree>
    <p:extLst>
      <p:ext uri="{BB962C8B-B14F-4D97-AF65-F5344CB8AC3E}">
        <p14:creationId xmlns:p14="http://schemas.microsoft.com/office/powerpoint/2010/main" val="5376840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Method</a:t>
            </a:r>
            <a:endParaRPr lang="sv-SE" dirty="0"/>
          </a:p>
        </p:txBody>
      </p:sp>
      <p:sp>
        <p:nvSpPr>
          <p:cNvPr id="3" name="Platshållare för text 2"/>
          <p:cNvSpPr>
            <a:spLocks noGrp="1"/>
          </p:cNvSpPr>
          <p:nvPr>
            <p:ph type="body" sz="quarter" idx="13"/>
          </p:nvPr>
        </p:nvSpPr>
        <p:spPr>
          <a:xfrm>
            <a:off x="685077" y="1372768"/>
            <a:ext cx="8123643" cy="3049716"/>
          </a:xfrm>
        </p:spPr>
        <p:txBody>
          <a:bodyPr/>
          <a:lstStyle/>
          <a:p>
            <a:r>
              <a:rPr lang="sv-SE" dirty="0" smtClean="0"/>
              <a:t>6 students</a:t>
            </a:r>
          </a:p>
          <a:p>
            <a:r>
              <a:rPr lang="sv-SE" dirty="0" smtClean="0"/>
              <a:t>2 </a:t>
            </a:r>
            <a:r>
              <a:rPr lang="sv-SE" dirty="0" err="1" smtClean="0"/>
              <a:t>observers</a:t>
            </a:r>
            <a:endParaRPr lang="sv-SE" dirty="0" smtClean="0"/>
          </a:p>
          <a:p>
            <a:r>
              <a:rPr lang="sv-SE" dirty="0" err="1" smtClean="0"/>
              <a:t>One</a:t>
            </a:r>
            <a:r>
              <a:rPr lang="sv-SE" dirty="0" smtClean="0"/>
              <a:t> session = 25 + 5 </a:t>
            </a:r>
            <a:r>
              <a:rPr lang="sv-SE" dirty="0" err="1" smtClean="0"/>
              <a:t>minutes</a:t>
            </a:r>
            <a:endParaRPr lang="sv-SE" dirty="0" smtClean="0"/>
          </a:p>
          <a:p>
            <a:endParaRPr lang="sv-SE" dirty="0" smtClean="0"/>
          </a:p>
          <a:p>
            <a:r>
              <a:rPr lang="en-US" dirty="0" smtClean="0"/>
              <a:t>3 sessions</a:t>
            </a:r>
          </a:p>
          <a:p>
            <a:pPr lvl="1"/>
            <a:r>
              <a:rPr lang="en-US" dirty="0" smtClean="0"/>
              <a:t>Algorithm analysis</a:t>
            </a:r>
          </a:p>
          <a:p>
            <a:pPr lvl="1"/>
            <a:r>
              <a:rPr lang="en-US" dirty="0" smtClean="0"/>
              <a:t>Sorting</a:t>
            </a:r>
          </a:p>
          <a:p>
            <a:pPr lvl="1"/>
            <a:r>
              <a:rPr lang="en-US" dirty="0" smtClean="0"/>
              <a:t>Graphs</a:t>
            </a:r>
          </a:p>
        </p:txBody>
      </p:sp>
      <p:sp>
        <p:nvSpPr>
          <p:cNvPr id="4" name="Platshållare för datum 3"/>
          <p:cNvSpPr>
            <a:spLocks noGrp="1"/>
          </p:cNvSpPr>
          <p:nvPr>
            <p:ph type="dt" sz="half" idx="10"/>
          </p:nvPr>
        </p:nvSpPr>
        <p:spPr/>
        <p:txBody>
          <a:bodyPr/>
          <a:lstStyle/>
          <a:p>
            <a:r>
              <a:rPr lang="sv-SE" smtClean="0"/>
              <a:t>March 5, 2016</a:t>
            </a:r>
            <a:endParaRPr lang="sv-SE" dirty="0"/>
          </a:p>
        </p:txBody>
      </p:sp>
      <p:sp>
        <p:nvSpPr>
          <p:cNvPr id="5" name="Platshållare för sidfot 4"/>
          <p:cNvSpPr>
            <a:spLocks noGrp="1"/>
          </p:cNvSpPr>
          <p:nvPr>
            <p:ph type="ftr" sz="quarter" idx="11"/>
          </p:nvPr>
        </p:nvSpPr>
        <p:spPr/>
        <p:txBody>
          <a:bodyPr/>
          <a:lstStyle/>
          <a:p>
            <a:r>
              <a:rPr lang="sv-SE" smtClean="0"/>
              <a:t>SIGCSE 2016 Tommy Färnqvist</a:t>
            </a:r>
            <a:endParaRPr lang="sv-SE" dirty="0"/>
          </a:p>
        </p:txBody>
      </p:sp>
    </p:spTree>
    <p:extLst>
      <p:ext uri="{BB962C8B-B14F-4D97-AF65-F5344CB8AC3E}">
        <p14:creationId xmlns:p14="http://schemas.microsoft.com/office/powerpoint/2010/main" val="26754167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pt-template-widescreen-EN">
  <a:themeElements>
    <a:clrScheme name="LIU Färger 3">
      <a:dk1>
        <a:sysClr val="windowText" lastClr="000000"/>
      </a:dk1>
      <a:lt1>
        <a:sysClr val="window" lastClr="FFFFFF"/>
      </a:lt1>
      <a:dk2>
        <a:srgbClr val="646464"/>
      </a:dk2>
      <a:lt2>
        <a:srgbClr val="C8C8C8"/>
      </a:lt2>
      <a:accent1>
        <a:srgbClr val="1BC8A6"/>
      </a:accent1>
      <a:accent2>
        <a:srgbClr val="43D9C0"/>
      </a:accent2>
      <a:accent3>
        <a:srgbClr val="70E4D2"/>
      </a:accent3>
      <a:accent4>
        <a:srgbClr val="A5F0E4"/>
      </a:accent4>
      <a:accent5>
        <a:srgbClr val="C3F3EC"/>
      </a:accent5>
      <a:accent6>
        <a:srgbClr val="1EBCC8"/>
      </a:accent6>
      <a:hlink>
        <a:srgbClr val="14A3E1"/>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9E7"/>
        </a:solidFill>
        <a:ln>
          <a:noFill/>
        </a:ln>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a:latin typeface="Georgia"/>
            <a:cs typeface="Georgia"/>
          </a:defRPr>
        </a:defPPr>
      </a:lstStyle>
    </a:txDef>
  </a:objectDefaults>
  <a:extraClrSchemeLst/>
  <a:extLst>
    <a:ext uri="{05A4C25C-085E-4340-85A3-A5531E510DB2}">
      <thm15:themeFamily xmlns="" xmlns:thm15="http://schemas.microsoft.com/office/thememl/2012/main" name="Presentation4" id="{B1539926-5B49-4F4A-B820-C23C5EB11DA6}" vid="{4FED03C8-E6DC-4D7C-B2B2-137CBB3AB59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ppt-template-widescreen-EN.potx</Template>
  <TotalTime>226</TotalTime>
  <Words>1050</Words>
  <Application>Microsoft Macintosh PowerPoint</Application>
  <PresentationFormat>Bildspel på skärmen (16:9)</PresentationFormat>
  <Paragraphs>328</Paragraphs>
  <Slides>25</Slides>
  <Notes>1</Notes>
  <HiddenSlides>0</HiddenSlides>
  <MMClips>0</MMClips>
  <ScaleCrop>false</ScaleCrop>
  <HeadingPairs>
    <vt:vector size="4" baseType="variant">
      <vt:variant>
        <vt:lpstr>Tema</vt:lpstr>
      </vt:variant>
      <vt:variant>
        <vt:i4>1</vt:i4>
      </vt:variant>
      <vt:variant>
        <vt:lpstr>Bildrubriker</vt:lpstr>
      </vt:variant>
      <vt:variant>
        <vt:i4>25</vt:i4>
      </vt:variant>
    </vt:vector>
  </HeadingPairs>
  <TitlesOfParts>
    <vt:vector size="26" baseType="lpstr">
      <vt:lpstr>ppt-template-widescreen-EN</vt:lpstr>
      <vt:lpstr>Supporting Active Learning by Introducing an Interactive Teaching Tool in a  Data Structures and Algorithms Course</vt:lpstr>
      <vt:lpstr>PowerPoint-presentation</vt:lpstr>
      <vt:lpstr>Data Structures and Algorithms</vt:lpstr>
      <vt:lpstr>Current Courses</vt:lpstr>
      <vt:lpstr>Goals</vt:lpstr>
      <vt:lpstr>OpenDSA</vt:lpstr>
      <vt:lpstr>Project</vt:lpstr>
      <vt:lpstr>Observation Study</vt:lpstr>
      <vt:lpstr>Method</vt:lpstr>
      <vt:lpstr>Results</vt:lpstr>
      <vt:lpstr>Questionnaires</vt:lpstr>
      <vt:lpstr>Online questionnaires</vt:lpstr>
      <vt:lpstr>Experience with OpenDSA</vt:lpstr>
      <vt:lpstr>Experience with OpenDSA</vt:lpstr>
      <vt:lpstr>Experience with OpenDSA</vt:lpstr>
      <vt:lpstr>Exam Results</vt:lpstr>
      <vt:lpstr>Exam Results</vt:lpstr>
      <vt:lpstr>Exam Results</vt:lpstr>
      <vt:lpstr>Exam Results</vt:lpstr>
      <vt:lpstr>Exam Results</vt:lpstr>
      <vt:lpstr>A Few Quotes</vt:lpstr>
      <vt:lpstr>OpenDSA increases understanding</vt:lpstr>
      <vt:lpstr>OpenDSA encourages studying</vt:lpstr>
      <vt:lpstr>The main issue is bugs</vt:lpstr>
      <vt:lpstr>PowerPoint-presentation</vt:lpstr>
    </vt:vector>
  </TitlesOfParts>
  <Manager/>
  <Company>Linköpings universitet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subject/>
  <dc:creator>Tommy Färnqvist</dc:creator>
  <cp:keywords/>
  <dc:description/>
  <cp:lastModifiedBy>Tommy Färnqvist</cp:lastModifiedBy>
  <cp:revision>51</cp:revision>
  <dcterms:created xsi:type="dcterms:W3CDTF">2016-01-12T10:03:57Z</dcterms:created>
  <dcterms:modified xsi:type="dcterms:W3CDTF">2016-07-11T04:38:24Z</dcterms:modified>
  <cp:category/>
</cp:coreProperties>
</file>