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42"/>
  </p:notesMasterIdLst>
  <p:handoutMasterIdLst>
    <p:handoutMasterId r:id="rId43"/>
  </p:handoutMasterIdLst>
  <p:sldIdLst>
    <p:sldId id="403" r:id="rId2"/>
    <p:sldId id="404" r:id="rId3"/>
    <p:sldId id="478" r:id="rId4"/>
    <p:sldId id="479" r:id="rId5"/>
    <p:sldId id="512" r:id="rId6"/>
    <p:sldId id="405" r:id="rId7"/>
    <p:sldId id="380" r:id="rId8"/>
    <p:sldId id="513" r:id="rId9"/>
    <p:sldId id="483" r:id="rId10"/>
    <p:sldId id="406" r:id="rId11"/>
    <p:sldId id="524" r:id="rId12"/>
    <p:sldId id="418" r:id="rId13"/>
    <p:sldId id="484" r:id="rId14"/>
    <p:sldId id="471" r:id="rId15"/>
    <p:sldId id="489" r:id="rId16"/>
    <p:sldId id="490" r:id="rId17"/>
    <p:sldId id="491" r:id="rId18"/>
    <p:sldId id="492" r:id="rId19"/>
    <p:sldId id="493" r:id="rId20"/>
    <p:sldId id="494" r:id="rId21"/>
    <p:sldId id="495" r:id="rId22"/>
    <p:sldId id="496" r:id="rId23"/>
    <p:sldId id="497" r:id="rId24"/>
    <p:sldId id="498" r:id="rId25"/>
    <p:sldId id="500" r:id="rId26"/>
    <p:sldId id="499" r:id="rId27"/>
    <p:sldId id="501" r:id="rId28"/>
    <p:sldId id="502" r:id="rId29"/>
    <p:sldId id="503" r:id="rId30"/>
    <p:sldId id="504" r:id="rId31"/>
    <p:sldId id="505" r:id="rId32"/>
    <p:sldId id="506" r:id="rId33"/>
    <p:sldId id="507" r:id="rId34"/>
    <p:sldId id="508" r:id="rId35"/>
    <p:sldId id="485" r:id="rId36"/>
    <p:sldId id="509" r:id="rId37"/>
    <p:sldId id="510" r:id="rId38"/>
    <p:sldId id="378" r:id="rId39"/>
    <p:sldId id="440" r:id="rId40"/>
    <p:sldId id="473" r:id="rId41"/>
  </p:sldIdLst>
  <p:sldSz cx="9144000" cy="6858000" type="screen4x3"/>
  <p:notesSz cx="6794500" cy="9931400"/>
  <p:defaultTextStyle>
    <a:defPPr>
      <a:defRPr lang="sv-SE"/>
    </a:defPPr>
    <a:lvl1pPr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1200" i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1200" i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1200" i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1200" i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1200" i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i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i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i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i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850DE6C8-A4BD-114B-B728-55157B73A1B1}">
          <p14:sldIdLst>
            <p14:sldId id="403"/>
            <p14:sldId id="404"/>
            <p14:sldId id="478"/>
            <p14:sldId id="479"/>
            <p14:sldId id="512"/>
            <p14:sldId id="405"/>
            <p14:sldId id="380"/>
            <p14:sldId id="513"/>
            <p14:sldId id="483"/>
            <p14:sldId id="406"/>
            <p14:sldId id="524"/>
            <p14:sldId id="418"/>
            <p14:sldId id="484"/>
            <p14:sldId id="471"/>
            <p14:sldId id="489"/>
            <p14:sldId id="490"/>
            <p14:sldId id="491"/>
            <p14:sldId id="492"/>
            <p14:sldId id="493"/>
            <p14:sldId id="494"/>
            <p14:sldId id="495"/>
            <p14:sldId id="496"/>
            <p14:sldId id="497"/>
            <p14:sldId id="498"/>
            <p14:sldId id="500"/>
            <p14:sldId id="499"/>
            <p14:sldId id="501"/>
            <p14:sldId id="502"/>
            <p14:sldId id="503"/>
            <p14:sldId id="504"/>
            <p14:sldId id="505"/>
            <p14:sldId id="506"/>
            <p14:sldId id="507"/>
            <p14:sldId id="508"/>
            <p14:sldId id="485"/>
            <p14:sldId id="509"/>
            <p14:sldId id="510"/>
            <p14:sldId id="378"/>
            <p14:sldId id="440"/>
            <p14:sldId id="47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82CA"/>
    <a:srgbClr val="FF3300"/>
    <a:srgbClr val="FF0000"/>
    <a:srgbClr val="EAEAEA"/>
    <a:srgbClr val="437BBE"/>
    <a:srgbClr val="5F5F5F"/>
    <a:srgbClr val="B31B2D"/>
    <a:srgbClr val="FFFFCC"/>
    <a:srgbClr val="F8F8F8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672" autoAdjust="0"/>
    <p:restoredTop sz="79396" autoAdjust="0"/>
  </p:normalViewPr>
  <p:slideViewPr>
    <p:cSldViewPr>
      <p:cViewPr>
        <p:scale>
          <a:sx n="64" d="100"/>
          <a:sy n="64" d="100"/>
        </p:scale>
        <p:origin x="-13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250"/>
    </p:cViewPr>
  </p:sorterViewPr>
  <p:notesViewPr>
    <p:cSldViewPr snapToGrid="0" snapToObjects="1">
      <p:cViewPr varScale="1">
        <p:scale>
          <a:sx n="89" d="100"/>
          <a:sy n="89" d="100"/>
        </p:scale>
        <p:origin x="-3336" y="-12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06" cy="497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defTabSz="914472">
              <a:spcBef>
                <a:spcPct val="0"/>
              </a:spcBef>
              <a:buClrTx/>
              <a:buSzTx/>
              <a:buFontTx/>
              <a:buNone/>
              <a:defRPr i="0"/>
            </a:lvl1pPr>
          </a:lstStyle>
          <a:p>
            <a:endParaRPr lang="sv-SE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976" y="0"/>
            <a:ext cx="2946006" cy="497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 defTabSz="914472">
              <a:spcBef>
                <a:spcPct val="0"/>
              </a:spcBef>
              <a:buClrTx/>
              <a:buSzTx/>
              <a:buFontTx/>
              <a:buNone/>
              <a:defRPr i="0"/>
            </a:lvl1pPr>
          </a:lstStyle>
          <a:p>
            <a:fld id="{3A258335-CA54-44DF-BBD8-021201496322}" type="datetime1">
              <a:rPr lang="sv-SE"/>
              <a:pPr/>
              <a:t>2016-09-07</a:t>
            </a:fld>
            <a:endParaRPr lang="sv-SE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88"/>
            <a:ext cx="2946006" cy="49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defTabSz="914472">
              <a:spcBef>
                <a:spcPct val="0"/>
              </a:spcBef>
              <a:buClrTx/>
              <a:buSzTx/>
              <a:buFontTx/>
              <a:buNone/>
              <a:defRPr i="0"/>
            </a:lvl1pPr>
          </a:lstStyle>
          <a:p>
            <a:r>
              <a:rPr lang="sv-SE"/>
              <a:t>Linköpings universitet</a:t>
            </a: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976" y="9432288"/>
            <a:ext cx="2946006" cy="49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 defTabSz="914472">
              <a:spcBef>
                <a:spcPct val="0"/>
              </a:spcBef>
              <a:buClrTx/>
              <a:buSzTx/>
              <a:buFontTx/>
              <a:buNone/>
              <a:defRPr i="0"/>
            </a:lvl1pPr>
          </a:lstStyle>
          <a:p>
            <a:fld id="{1F9E1B00-A385-480D-9799-60413CBB12A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49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006" cy="497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defTabSz="914472">
              <a:spcBef>
                <a:spcPct val="0"/>
              </a:spcBef>
              <a:buClrTx/>
              <a:buSzTx/>
              <a:buFontTx/>
              <a:buNone/>
              <a:defRPr i="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976" y="0"/>
            <a:ext cx="2946006" cy="497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 defTabSz="914472">
              <a:spcBef>
                <a:spcPct val="0"/>
              </a:spcBef>
              <a:buClrTx/>
              <a:buSzTx/>
              <a:buFontTx/>
              <a:buNone/>
              <a:defRPr i="0"/>
            </a:lvl1pPr>
          </a:lstStyle>
          <a:p>
            <a:fld id="{3478B66C-3CDD-4DAC-BCC2-1CF4F547501B}" type="datetime1">
              <a:rPr lang="sv-SE"/>
              <a:pPr/>
              <a:t>2016-09-07</a:t>
            </a:fld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0938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8455"/>
            <a:ext cx="5436208" cy="446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88"/>
            <a:ext cx="2946006" cy="49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defTabSz="914472">
              <a:spcBef>
                <a:spcPct val="0"/>
              </a:spcBef>
              <a:buClrTx/>
              <a:buSzTx/>
              <a:buFontTx/>
              <a:buNone/>
              <a:defRPr i="0"/>
            </a:lvl1pPr>
          </a:lstStyle>
          <a:p>
            <a:r>
              <a:rPr lang="sv-SE"/>
              <a:t>Linköpings universitet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976" y="9432288"/>
            <a:ext cx="2946006" cy="49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 defTabSz="914472">
              <a:spcBef>
                <a:spcPct val="0"/>
              </a:spcBef>
              <a:buClrTx/>
              <a:buSzTx/>
              <a:buFontTx/>
              <a:buNone/>
              <a:defRPr i="0"/>
            </a:lvl1pPr>
          </a:lstStyle>
          <a:p>
            <a:fld id="{9E19115D-3025-484C-A12B-200D3B7C8AB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252028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Welcome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talk 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</a:t>
            </a:r>
            <a:r>
              <a:rPr lang="en-US" sz="1200" b="1" dirty="0" smtClean="0"/>
              <a:t>An Observation Study on the Use of an Interactive</a:t>
            </a:r>
            <a:br>
              <a:rPr lang="en-US" sz="1200" b="1" dirty="0" smtClean="0"/>
            </a:br>
            <a:r>
              <a:rPr lang="en-US" sz="1200" b="1" dirty="0" smtClean="0"/>
              <a:t>    e-book in a Data Structures and Algorithms Course</a:t>
            </a:r>
          </a:p>
          <a:p>
            <a:r>
              <a:rPr lang="sv-SE" baseline="0" dirty="0" smtClean="0"/>
              <a:t>I </a:t>
            </a:r>
            <a:r>
              <a:rPr lang="sv-SE" baseline="0" dirty="0" err="1" smtClean="0"/>
              <a:t>am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Chunyan</a:t>
            </a:r>
            <a:r>
              <a:rPr lang="sv-SE" baseline="0" dirty="0" smtClean="0"/>
              <a:t> Wang and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is Patrick </a:t>
            </a:r>
            <a:r>
              <a:rPr lang="sv-SE" baseline="0" dirty="0" err="1" smtClean="0"/>
              <a:t>Lambrix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from IDA.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Patrick </a:t>
            </a:r>
            <a:r>
              <a:rPr lang="sv-SE" baseline="0" dirty="0" err="1" smtClean="0"/>
              <a:t>first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introduces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project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which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observational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study</a:t>
            </a:r>
            <a:r>
              <a:rPr lang="sv-SE" baseline="0" dirty="0" smtClean="0"/>
              <a:t> is a part</a:t>
            </a:r>
          </a:p>
          <a:p>
            <a:r>
              <a:rPr lang="sv-SE" baseline="0" dirty="0" smtClean="0"/>
              <a:t>and </a:t>
            </a:r>
            <a:r>
              <a:rPr lang="sv-SE" baseline="0" dirty="0" err="1" smtClean="0"/>
              <a:t>Chunyan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discuss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observational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study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which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she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was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main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responsible</a:t>
            </a:r>
            <a:r>
              <a:rPr lang="sv-SE" baseline="0" dirty="0" smtClean="0"/>
              <a:t>. </a:t>
            </a:r>
            <a:endParaRPr lang="sv-SE" dirty="0" smtClean="0"/>
          </a:p>
          <a:p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Linköpings universitet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11286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err="1" smtClean="0"/>
              <a:t>OpenDSA</a:t>
            </a:r>
            <a:r>
              <a:rPr lang="sv-SE" dirty="0" smtClean="0"/>
              <a:t> is a </a:t>
            </a:r>
            <a:r>
              <a:rPr lang="sv-SE" dirty="0" err="1" smtClean="0"/>
              <a:t>project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was</a:t>
            </a:r>
            <a:r>
              <a:rPr lang="sv-SE" dirty="0" smtClean="0"/>
              <a:t> </a:t>
            </a:r>
            <a:r>
              <a:rPr lang="sv-SE" dirty="0" err="1" smtClean="0"/>
              <a:t>started</a:t>
            </a:r>
            <a:r>
              <a:rPr lang="sv-SE" dirty="0" smtClean="0"/>
              <a:t> by Clifford A </a:t>
            </a:r>
            <a:r>
              <a:rPr lang="sv-SE" dirty="0" err="1" smtClean="0"/>
              <a:t>Shaffer</a:t>
            </a:r>
            <a:r>
              <a:rPr lang="sv-SE" dirty="0" smtClean="0"/>
              <a:t>,</a:t>
            </a:r>
            <a:r>
              <a:rPr lang="sv-SE" baseline="0" dirty="0" smtClean="0"/>
              <a:t> </a:t>
            </a:r>
            <a:r>
              <a:rPr lang="sv-SE" dirty="0" smtClean="0"/>
              <a:t>Virginia</a:t>
            </a:r>
            <a:r>
              <a:rPr lang="sv-SE" baseline="0" dirty="0" smtClean="0"/>
              <a:t> Tech, </a:t>
            </a:r>
            <a:r>
              <a:rPr lang="sv-SE" baseline="0" dirty="0" err="1" smtClean="0"/>
              <a:t>who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also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wrote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traditional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book</a:t>
            </a:r>
            <a:r>
              <a:rPr lang="sv-SE" baseline="0" dirty="0" smtClean="0"/>
              <a:t> (</a:t>
            </a:r>
            <a:r>
              <a:rPr lang="en-US" sz="1200" b="1" i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Data Structures and Algorithm Analysis</a:t>
            </a:r>
            <a:r>
              <a:rPr lang="sv-SE" baseline="0" dirty="0" smtClean="0"/>
              <a:t>) and </a:t>
            </a:r>
            <a:r>
              <a:rPr lang="sv-SE" baseline="0" dirty="0" err="1" smtClean="0"/>
              <a:t>wanted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augment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by </a:t>
            </a:r>
            <a:r>
              <a:rPr lang="sv-SE" baseline="0" dirty="0" err="1" smtClean="0"/>
              <a:t>introducing</a:t>
            </a:r>
            <a:r>
              <a:rPr lang="sv-SE" baseline="0" dirty="0" smtClean="0"/>
              <a:t> an e-</a:t>
            </a:r>
            <a:r>
              <a:rPr lang="sv-SE" baseline="0" dirty="0" err="1" smtClean="0"/>
              <a:t>book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en-US" baseline="0" dirty="0" smtClean="0"/>
              <a:t>textbook-quality text, interactive examples and randomly generated instances of exercises.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By generating exercises, we provide many exercises and thus much practice.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e-book also provides automatic assessment and immediate feedback.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It is Web-accessible, free and open source.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(And Tommy is contributing content.)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9330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So </a:t>
            </a:r>
            <a:r>
              <a:rPr lang="sv-SE" dirty="0" err="1" smtClean="0"/>
              <a:t>let</a:t>
            </a:r>
            <a:r>
              <a:rPr lang="sv-SE" dirty="0" smtClean="0"/>
              <a:t> </a:t>
            </a:r>
            <a:r>
              <a:rPr lang="sv-SE" dirty="0" err="1" smtClean="0"/>
              <a:t>us</a:t>
            </a:r>
            <a:r>
              <a:rPr lang="sv-SE" baseline="0" dirty="0" smtClean="0"/>
              <a:t> show </a:t>
            </a:r>
            <a:r>
              <a:rPr lang="sv-SE" baseline="0" dirty="0" err="1" smtClean="0"/>
              <a:t>you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how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e-</a:t>
            </a:r>
            <a:r>
              <a:rPr lang="sv-SE" baseline="0" dirty="0" err="1" smtClean="0"/>
              <a:t>book</a:t>
            </a:r>
            <a:r>
              <a:rPr lang="sv-SE" baseline="0" dirty="0" smtClean="0"/>
              <a:t> looks like.</a:t>
            </a:r>
          </a:p>
          <a:p>
            <a:endParaRPr lang="sv-SE" dirty="0" smtClean="0"/>
          </a:p>
          <a:p>
            <a:r>
              <a:rPr lang="sv-SE" dirty="0" smtClean="0"/>
              <a:t>Table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contents</a:t>
            </a:r>
            <a:endParaRPr lang="sv-SE" baseline="0" dirty="0" smtClean="0"/>
          </a:p>
          <a:p>
            <a:pPr marL="171450" indent="-171450">
              <a:buFontTx/>
              <a:buChar char="-"/>
            </a:pPr>
            <a:r>
              <a:rPr lang="sv-SE" baseline="0" dirty="0" smtClean="0"/>
              <a:t>Students log in</a:t>
            </a:r>
          </a:p>
          <a:p>
            <a:pPr marL="171450" indent="-171450">
              <a:buFontTx/>
              <a:buChar char="-"/>
            </a:pPr>
            <a:r>
              <a:rPr lang="sv-SE" baseline="0" dirty="0" smtClean="0"/>
              <a:t>All interactions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logged</a:t>
            </a:r>
            <a:endParaRPr lang="sv-SE" baseline="0" dirty="0" smtClean="0"/>
          </a:p>
          <a:p>
            <a:pPr marL="171450" indent="-171450">
              <a:buFontTx/>
              <a:buChar char="-"/>
            </a:pPr>
            <a:endParaRPr lang="sv-SE" baseline="0" dirty="0" smtClean="0"/>
          </a:p>
          <a:p>
            <a:pPr marL="0" indent="0">
              <a:buFontTx/>
              <a:buNone/>
            </a:pPr>
            <a:r>
              <a:rPr lang="sv-SE" baseline="0" dirty="0" err="1" smtClean="0"/>
              <a:t>Sorting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chapter</a:t>
            </a:r>
            <a:endParaRPr lang="sv-SE" baseline="0" dirty="0" smtClean="0"/>
          </a:p>
          <a:p>
            <a:pPr marL="171450" indent="-171450">
              <a:buFontTx/>
              <a:buChar char="-"/>
            </a:pPr>
            <a:r>
              <a:rPr lang="sv-SE" baseline="0" dirty="0" smtClean="0"/>
              <a:t>Text as in a </a:t>
            </a:r>
            <a:r>
              <a:rPr lang="sv-SE" baseline="0" dirty="0" err="1" smtClean="0"/>
              <a:t>traditional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book</a:t>
            </a:r>
            <a:endParaRPr lang="sv-SE" baseline="0" dirty="0" smtClean="0"/>
          </a:p>
          <a:p>
            <a:pPr marL="171450" indent="-171450">
              <a:buFontTx/>
              <a:buChar char="-"/>
            </a:pPr>
            <a:r>
              <a:rPr lang="sv-SE" baseline="0" dirty="0" err="1" smtClean="0"/>
              <a:t>Chapter</a:t>
            </a:r>
            <a:r>
              <a:rPr lang="sv-SE" baseline="0" dirty="0" smtClean="0"/>
              <a:t> starts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introduction</a:t>
            </a:r>
            <a:r>
              <a:rPr lang="sv-SE" baseline="0" dirty="0" smtClean="0"/>
              <a:t> (</a:t>
            </a:r>
            <a:r>
              <a:rPr lang="sv-SE" baseline="0" dirty="0" err="1" smtClean="0"/>
              <a:t>motivaton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use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cass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chapter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overview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learning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goals</a:t>
            </a:r>
            <a:r>
              <a:rPr lang="sv-SE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sv-SE" baseline="0" dirty="0" err="1" smtClean="0"/>
              <a:t>Imporatnat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notions</a:t>
            </a:r>
            <a:r>
              <a:rPr lang="sv-SE" baseline="0" dirty="0" smtClean="0"/>
              <a:t> </a:t>
            </a:r>
            <a:r>
              <a:rPr lang="sv-SE" baseline="0" dirty="0" smtClean="0">
                <a:sym typeface="Wingdings" panose="05000000000000000000" pitchFamily="2" charset="2"/>
              </a:rPr>
              <a:t> </a:t>
            </a:r>
            <a:r>
              <a:rPr lang="sv-SE" baseline="0" dirty="0" err="1" smtClean="0">
                <a:sym typeface="Wingdings" panose="05000000000000000000" pitchFamily="2" charset="2"/>
              </a:rPr>
              <a:t>dictionary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with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more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explanation</a:t>
            </a:r>
            <a:r>
              <a:rPr lang="sv-SE" baseline="0" dirty="0" smtClean="0">
                <a:sym typeface="Wingdings" panose="05000000000000000000" pitchFamily="2" charset="2"/>
              </a:rPr>
              <a:t> (</a:t>
            </a:r>
            <a:r>
              <a:rPr lang="sv-SE" i="1" baseline="0" dirty="0" err="1" smtClean="0">
                <a:sym typeface="Wingdings" panose="05000000000000000000" pitchFamily="2" charset="2"/>
              </a:rPr>
              <a:t>Click</a:t>
            </a:r>
            <a:r>
              <a:rPr lang="sv-SE" i="1" baseline="0" dirty="0" smtClean="0">
                <a:sym typeface="Wingdings" panose="05000000000000000000" pitchFamily="2" charset="2"/>
              </a:rPr>
              <a:t> ’</a:t>
            </a:r>
            <a:r>
              <a:rPr lang="sv-SE" i="1" baseline="0" dirty="0" err="1" smtClean="0">
                <a:sym typeface="Wingdings" panose="05000000000000000000" pitchFamily="2" charset="2"/>
              </a:rPr>
              <a:t>worst</a:t>
            </a:r>
            <a:r>
              <a:rPr lang="sv-SE" i="1" baseline="0" dirty="0" smtClean="0">
                <a:sym typeface="Wingdings" panose="05000000000000000000" pitchFamily="2" charset="2"/>
              </a:rPr>
              <a:t> </a:t>
            </a:r>
            <a:r>
              <a:rPr lang="sv-SE" i="1" baseline="0" dirty="0" err="1" smtClean="0">
                <a:sym typeface="Wingdings" panose="05000000000000000000" pitchFamily="2" charset="2"/>
              </a:rPr>
              <a:t>case</a:t>
            </a:r>
            <a:r>
              <a:rPr lang="sv-SE" i="1" baseline="0" dirty="0" smtClean="0">
                <a:sym typeface="Wingdings" panose="05000000000000000000" pitchFamily="2" charset="2"/>
              </a:rPr>
              <a:t>’, </a:t>
            </a:r>
            <a:r>
              <a:rPr lang="sv-SE" i="1" baseline="0" dirty="0" err="1" smtClean="0">
                <a:sym typeface="Wingdings" panose="05000000000000000000" pitchFamily="2" charset="2"/>
              </a:rPr>
              <a:t>then</a:t>
            </a:r>
            <a:r>
              <a:rPr lang="sv-SE" i="1" baseline="0" dirty="0" smtClean="0">
                <a:sym typeface="Wingdings" panose="05000000000000000000" pitchFamily="2" charset="2"/>
              </a:rPr>
              <a:t> go back</a:t>
            </a:r>
            <a:r>
              <a:rPr lang="sv-SE" baseline="0" dirty="0" smtClean="0">
                <a:sym typeface="Wingdings" panose="05000000000000000000" pitchFamily="2" charset="2"/>
              </a:rPr>
              <a:t>)</a:t>
            </a:r>
            <a:endParaRPr lang="sv-SE" baseline="0" dirty="0">
              <a:sym typeface="Wingdings" panose="05000000000000000000" pitchFamily="2" charset="2"/>
            </a:endParaRPr>
          </a:p>
          <a:p>
            <a:pPr marL="171450" indent="-171450">
              <a:buFontTx/>
              <a:buChar char="-"/>
            </a:pPr>
            <a:r>
              <a:rPr lang="sv-SE" baseline="0" dirty="0" smtClean="0">
                <a:sym typeface="Wingdings" panose="05000000000000000000" pitchFamily="2" charset="2"/>
              </a:rPr>
              <a:t>Links </a:t>
            </a:r>
            <a:r>
              <a:rPr lang="sv-SE" baseline="0" dirty="0" err="1" smtClean="0">
                <a:sym typeface="Wingdings" panose="05000000000000000000" pitchFamily="2" charset="2"/>
              </a:rPr>
              <a:t>to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other</a:t>
            </a:r>
            <a:r>
              <a:rPr lang="sv-SE" baseline="0" dirty="0" smtClean="0">
                <a:sym typeface="Wingdings" panose="05000000000000000000" pitchFamily="2" charset="2"/>
              </a:rPr>
              <a:t> parts in the </a:t>
            </a:r>
            <a:r>
              <a:rPr lang="sv-SE" baseline="0" dirty="0" err="1" smtClean="0">
                <a:sym typeface="Wingdings" panose="05000000000000000000" pitchFamily="2" charset="2"/>
              </a:rPr>
              <a:t>chapter</a:t>
            </a:r>
            <a:r>
              <a:rPr lang="sv-SE" baseline="0" dirty="0" smtClean="0">
                <a:sym typeface="Wingdings" panose="05000000000000000000" pitchFamily="2" charset="2"/>
              </a:rPr>
              <a:t> (</a:t>
            </a:r>
            <a:r>
              <a:rPr lang="sv-SE" i="1" baseline="0" dirty="0" err="1" smtClean="0">
                <a:sym typeface="Wingdings" panose="05000000000000000000" pitchFamily="2" charset="2"/>
              </a:rPr>
              <a:t>click</a:t>
            </a:r>
            <a:r>
              <a:rPr lang="sv-SE" i="1" baseline="0" dirty="0" smtClean="0">
                <a:sym typeface="Wingdings" panose="05000000000000000000" pitchFamily="2" charset="2"/>
              </a:rPr>
              <a:t> ’</a:t>
            </a:r>
            <a:r>
              <a:rPr lang="sv-SE" i="1" baseline="0" dirty="0" err="1" smtClean="0">
                <a:sym typeface="Wingdings" panose="05000000000000000000" pitchFamily="2" charset="2"/>
              </a:rPr>
              <a:t>Insertion</a:t>
            </a:r>
            <a:r>
              <a:rPr lang="sv-SE" i="1" baseline="0" dirty="0" smtClean="0">
                <a:sym typeface="Wingdings" panose="05000000000000000000" pitchFamily="2" charset="2"/>
              </a:rPr>
              <a:t> sort</a:t>
            </a:r>
            <a:r>
              <a:rPr lang="sv-SE" baseline="0" dirty="0" smtClean="0">
                <a:sym typeface="Wingdings" panose="05000000000000000000" pitchFamily="2" charset="2"/>
              </a:rPr>
              <a:t>’)</a:t>
            </a:r>
          </a:p>
          <a:p>
            <a:pPr marL="0" indent="0">
              <a:buFontTx/>
              <a:buNone/>
            </a:pPr>
            <a:endParaRPr lang="sv-SE" baseline="0" dirty="0" smtClean="0">
              <a:sym typeface="Wingdings" panose="05000000000000000000" pitchFamily="2" charset="2"/>
            </a:endParaRPr>
          </a:p>
          <a:p>
            <a:pPr marL="0" indent="0">
              <a:buFontTx/>
              <a:buNone/>
            </a:pPr>
            <a:r>
              <a:rPr lang="sv-SE" baseline="0" dirty="0" err="1" smtClean="0">
                <a:sym typeface="Wingdings" panose="05000000000000000000" pitchFamily="2" charset="2"/>
              </a:rPr>
              <a:t>Insertion</a:t>
            </a:r>
            <a:r>
              <a:rPr lang="sv-SE" baseline="0" dirty="0" smtClean="0">
                <a:sym typeface="Wingdings" panose="05000000000000000000" pitchFamily="2" charset="2"/>
              </a:rPr>
              <a:t> sort</a:t>
            </a:r>
          </a:p>
          <a:p>
            <a:pPr marL="171450" indent="-171450">
              <a:buFontTx/>
              <a:buChar char="-"/>
            </a:pPr>
            <a:r>
              <a:rPr lang="sv-SE" baseline="0" dirty="0" smtClean="0">
                <a:sym typeface="Wingdings" panose="05000000000000000000" pitchFamily="2" charset="2"/>
              </a:rPr>
              <a:t>Text</a:t>
            </a:r>
          </a:p>
          <a:p>
            <a:pPr marL="171450" indent="-171450">
              <a:buFontTx/>
              <a:buChar char="-"/>
            </a:pPr>
            <a:r>
              <a:rPr lang="sv-SE" baseline="0" dirty="0" err="1" smtClean="0">
                <a:sym typeface="Wingdings" panose="05000000000000000000" pitchFamily="2" charset="2"/>
              </a:rPr>
              <a:t>Code</a:t>
            </a:r>
            <a:endParaRPr lang="sv-SE" baseline="0" dirty="0" smtClean="0">
              <a:sym typeface="Wingdings" panose="05000000000000000000" pitchFamily="2" charset="2"/>
            </a:endParaRPr>
          </a:p>
          <a:p>
            <a:pPr marL="171450" indent="-171450">
              <a:buFontTx/>
              <a:buChar char="-"/>
            </a:pPr>
            <a:r>
              <a:rPr lang="sv-SE" baseline="0" dirty="0" smtClean="0">
                <a:sym typeface="Wingdings" panose="05000000000000000000" pitchFamily="2" charset="2"/>
              </a:rPr>
              <a:t>Mini-</a:t>
            </a:r>
            <a:r>
              <a:rPr lang="sv-SE" baseline="0" dirty="0" err="1" smtClean="0">
                <a:sym typeface="Wingdings" panose="05000000000000000000" pitchFamily="2" charset="2"/>
              </a:rPr>
              <a:t>slide</a:t>
            </a:r>
            <a:r>
              <a:rPr lang="sv-SE" baseline="0" dirty="0" smtClean="0">
                <a:sym typeface="Wingdings" panose="05000000000000000000" pitchFamily="2" charset="2"/>
              </a:rPr>
              <a:t> show  </a:t>
            </a:r>
            <a:r>
              <a:rPr lang="sv-SE" i="1" baseline="0" dirty="0" smtClean="0">
                <a:sym typeface="Wingdings" panose="05000000000000000000" pitchFamily="2" charset="2"/>
              </a:rPr>
              <a:t>go </a:t>
            </a:r>
            <a:r>
              <a:rPr lang="sv-SE" i="1" baseline="0" dirty="0" err="1" smtClean="0">
                <a:sym typeface="Wingdings" panose="05000000000000000000" pitchFamily="2" charset="2"/>
              </a:rPr>
              <a:t>through</a:t>
            </a:r>
            <a:r>
              <a:rPr lang="sv-SE" baseline="0" dirty="0" smtClean="0">
                <a:sym typeface="Wingdings" panose="05000000000000000000" pitchFamily="2" charset="2"/>
              </a:rPr>
              <a:t>; students read + </a:t>
            </a:r>
            <a:r>
              <a:rPr lang="sv-SE" baseline="0" dirty="0" err="1" smtClean="0">
                <a:sym typeface="Wingdings" panose="05000000000000000000" pitchFamily="2" charset="2"/>
              </a:rPr>
              <a:t>click</a:t>
            </a:r>
            <a:r>
              <a:rPr lang="sv-SE" baseline="0" dirty="0" smtClean="0">
                <a:sym typeface="Wingdings" panose="05000000000000000000" pitchFamily="2" charset="2"/>
              </a:rPr>
              <a:t>, get green flags</a:t>
            </a:r>
          </a:p>
          <a:p>
            <a:pPr marL="171450" indent="-171450">
              <a:buFontTx/>
              <a:buChar char="-"/>
            </a:pPr>
            <a:r>
              <a:rPr lang="sv-SE" baseline="0" dirty="0" err="1" smtClean="0">
                <a:sym typeface="Wingdings" panose="05000000000000000000" pitchFamily="2" charset="2"/>
              </a:rPr>
              <a:t>Algorithm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visualization</a:t>
            </a:r>
            <a:r>
              <a:rPr lang="sv-SE" baseline="0" dirty="0" smtClean="0">
                <a:sym typeface="Wingdings" panose="05000000000000000000" pitchFamily="2" charset="2"/>
              </a:rPr>
              <a:t>   </a:t>
            </a:r>
            <a:r>
              <a:rPr lang="sv-SE" i="1" baseline="0" dirty="0" smtClean="0">
                <a:sym typeface="Wingdings" panose="05000000000000000000" pitchFamily="2" charset="2"/>
              </a:rPr>
              <a:t>step </a:t>
            </a:r>
            <a:r>
              <a:rPr lang="sv-SE" i="1" baseline="0" dirty="0" err="1" smtClean="0">
                <a:sym typeface="Wingdings" panose="05000000000000000000" pitchFamily="2" charset="2"/>
              </a:rPr>
              <a:t>through</a:t>
            </a:r>
            <a:r>
              <a:rPr lang="sv-SE" baseline="0" dirty="0" smtClean="0">
                <a:sym typeface="Wingdings" panose="05000000000000000000" pitchFamily="2" charset="2"/>
              </a:rPr>
              <a:t>; students step </a:t>
            </a:r>
            <a:r>
              <a:rPr lang="sv-SE" baseline="0" dirty="0" err="1" smtClean="0">
                <a:sym typeface="Wingdings" panose="05000000000000000000" pitchFamily="2" charset="2"/>
              </a:rPr>
              <a:t>through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code</a:t>
            </a:r>
            <a:r>
              <a:rPr lang="sv-SE" baseline="0" dirty="0" smtClean="0">
                <a:sym typeface="Wingdings" panose="05000000000000000000" pitchFamily="2" charset="2"/>
              </a:rPr>
              <a:t> and </a:t>
            </a:r>
            <a:r>
              <a:rPr lang="sv-SE" baseline="0" dirty="0" err="1" smtClean="0">
                <a:sym typeface="Wingdings" panose="05000000000000000000" pitchFamily="2" charset="2"/>
              </a:rPr>
              <a:t>see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what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happens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with</a:t>
            </a:r>
            <a:r>
              <a:rPr lang="sv-SE" baseline="0" dirty="0" smtClean="0">
                <a:sym typeface="Wingdings" panose="05000000000000000000" pitchFamily="2" charset="2"/>
              </a:rPr>
              <a:t> the input data</a:t>
            </a:r>
          </a:p>
          <a:p>
            <a:pPr marL="171450" indent="-171450">
              <a:buFontTx/>
              <a:buChar char="-"/>
            </a:pPr>
            <a:r>
              <a:rPr lang="sv-SE" baseline="0" dirty="0" err="1" smtClean="0">
                <a:sym typeface="Wingdings" panose="05000000000000000000" pitchFamily="2" charset="2"/>
              </a:rPr>
              <a:t>Proficiency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exercise</a:t>
            </a:r>
            <a:r>
              <a:rPr lang="sv-SE" baseline="0" dirty="0" smtClean="0">
                <a:sym typeface="Wingdings" panose="05000000000000000000" pitchFamily="2" charset="2"/>
              </a:rPr>
              <a:t>  </a:t>
            </a:r>
            <a:r>
              <a:rPr lang="sv-SE" i="1" baseline="0" dirty="0" smtClean="0">
                <a:sym typeface="Wingdings" panose="05000000000000000000" pitchFamily="2" charset="2"/>
              </a:rPr>
              <a:t>do </a:t>
            </a:r>
            <a:r>
              <a:rPr lang="sv-SE" i="1" baseline="0" dirty="0" err="1" smtClean="0">
                <a:sym typeface="Wingdings" panose="05000000000000000000" pitchFamily="2" charset="2"/>
              </a:rPr>
              <a:t>one</a:t>
            </a:r>
            <a:r>
              <a:rPr lang="sv-SE" i="1" baseline="0" dirty="0" smtClean="0">
                <a:sym typeface="Wingdings" panose="05000000000000000000" pitchFamily="2" charset="2"/>
              </a:rPr>
              <a:t> </a:t>
            </a:r>
            <a:r>
              <a:rPr lang="sv-SE" i="1" baseline="0" dirty="0" err="1" smtClean="0">
                <a:sym typeface="Wingdings" panose="05000000000000000000" pitchFamily="2" charset="2"/>
              </a:rPr>
              <a:t>exercise</a:t>
            </a:r>
            <a:r>
              <a:rPr lang="sv-SE" baseline="0" dirty="0" smtClean="0">
                <a:sym typeface="Wingdings" panose="05000000000000000000" pitchFamily="2" charset="2"/>
              </a:rPr>
              <a:t>;  students show </a:t>
            </a:r>
            <a:r>
              <a:rPr lang="sv-SE" baseline="0" dirty="0" err="1" smtClean="0">
                <a:sym typeface="Wingdings" panose="05000000000000000000" pitchFamily="2" charset="2"/>
              </a:rPr>
              <a:t>that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they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understood</a:t>
            </a:r>
            <a:r>
              <a:rPr lang="sv-SE" baseline="0" dirty="0" smtClean="0">
                <a:sym typeface="Wingdings" panose="05000000000000000000" pitchFamily="2" charset="2"/>
              </a:rPr>
              <a:t> the </a:t>
            </a:r>
            <a:r>
              <a:rPr lang="sv-SE" baseline="0" dirty="0" err="1" smtClean="0">
                <a:sym typeface="Wingdings" panose="05000000000000000000" pitchFamily="2" charset="2"/>
              </a:rPr>
              <a:t>algorithm</a:t>
            </a:r>
            <a:r>
              <a:rPr lang="sv-SE" baseline="0" dirty="0" smtClean="0">
                <a:sym typeface="Wingdings" panose="05000000000000000000" pitchFamily="2" charset="2"/>
              </a:rPr>
              <a:t>; </a:t>
            </a:r>
            <a:r>
              <a:rPr lang="sv-SE" baseline="0" dirty="0" err="1" smtClean="0">
                <a:sym typeface="Wingdings" panose="05000000000000000000" pitchFamily="2" charset="2"/>
              </a:rPr>
              <a:t>immediate</a:t>
            </a:r>
            <a:r>
              <a:rPr lang="sv-SE" baseline="0" dirty="0" smtClean="0">
                <a:sym typeface="Wingdings" panose="05000000000000000000" pitchFamily="2" charset="2"/>
              </a:rPr>
              <a:t> feedback; hints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baseline="0" dirty="0" smtClean="0">
                <a:sym typeface="Wingdings" panose="05000000000000000000" pitchFamily="2" charset="2"/>
              </a:rPr>
              <a:t>At end </a:t>
            </a:r>
            <a:r>
              <a:rPr lang="sv-SE" baseline="0" dirty="0" err="1" smtClean="0">
                <a:sym typeface="Wingdings" panose="05000000000000000000" pitchFamily="2" charset="2"/>
              </a:rPr>
              <a:t>of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sections</a:t>
            </a:r>
            <a:r>
              <a:rPr lang="sv-SE" baseline="0" dirty="0" smtClean="0">
                <a:sym typeface="Wingdings" panose="05000000000000000000" pitchFamily="2" charset="2"/>
              </a:rPr>
              <a:t> and </a:t>
            </a:r>
            <a:r>
              <a:rPr lang="sv-SE" baseline="0" dirty="0" err="1" smtClean="0">
                <a:sym typeface="Wingdings" panose="05000000000000000000" pitchFamily="2" charset="2"/>
              </a:rPr>
              <a:t>chapters</a:t>
            </a:r>
            <a:r>
              <a:rPr lang="sv-SE" baseline="0" dirty="0" smtClean="0">
                <a:sym typeface="Wingdings" panose="05000000000000000000" pitchFamily="2" charset="2"/>
              </a:rPr>
              <a:t>: </a:t>
            </a:r>
            <a:r>
              <a:rPr lang="sv-SE" baseline="0" dirty="0" err="1" smtClean="0">
                <a:sym typeface="Wingdings" panose="05000000000000000000" pitchFamily="2" charset="2"/>
              </a:rPr>
              <a:t>summary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exercises</a:t>
            </a:r>
            <a:r>
              <a:rPr lang="sv-SE" baseline="0" dirty="0" smtClean="0">
                <a:sym typeface="Wingdings" panose="05000000000000000000" pitchFamily="2" charset="2"/>
              </a:rPr>
              <a:t>  </a:t>
            </a:r>
            <a:r>
              <a:rPr lang="sv-SE" i="1" baseline="0" dirty="0" smtClean="0">
                <a:sym typeface="Wingdings" panose="05000000000000000000" pitchFamily="2" charset="2"/>
              </a:rPr>
              <a:t>do </a:t>
            </a:r>
            <a:r>
              <a:rPr lang="sv-SE" i="1" baseline="0" dirty="0" err="1" smtClean="0">
                <a:sym typeface="Wingdings" panose="05000000000000000000" pitchFamily="2" charset="2"/>
              </a:rPr>
              <a:t>one</a:t>
            </a:r>
            <a:r>
              <a:rPr lang="sv-SE" i="1" baseline="0" dirty="0" smtClean="0">
                <a:sym typeface="Wingdings" panose="05000000000000000000" pitchFamily="2" charset="2"/>
              </a:rPr>
              <a:t> </a:t>
            </a:r>
            <a:r>
              <a:rPr lang="sv-SE" i="1" baseline="0" dirty="0" err="1" smtClean="0">
                <a:sym typeface="Wingdings" panose="05000000000000000000" pitchFamily="2" charset="2"/>
              </a:rPr>
              <a:t>exercise</a:t>
            </a:r>
            <a:r>
              <a:rPr lang="sv-SE" baseline="0" dirty="0" smtClean="0">
                <a:sym typeface="Wingdings" panose="05000000000000000000" pitchFamily="2" charset="2"/>
              </a:rPr>
              <a:t>; </a:t>
            </a:r>
            <a:r>
              <a:rPr lang="sv-SE" baseline="0" dirty="0" err="1" smtClean="0">
                <a:sym typeface="Wingdings" panose="05000000000000000000" pitchFamily="2" charset="2"/>
              </a:rPr>
              <a:t>immediate</a:t>
            </a:r>
            <a:r>
              <a:rPr lang="sv-SE" baseline="0" dirty="0" smtClean="0">
                <a:sym typeface="Wingdings" panose="05000000000000000000" pitchFamily="2" charset="2"/>
              </a:rPr>
              <a:t> feedback; hints</a:t>
            </a:r>
          </a:p>
          <a:p>
            <a:pPr marL="171450" indent="-171450">
              <a:buFontTx/>
              <a:buChar char="-"/>
            </a:pPr>
            <a:endParaRPr lang="sv-SE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9330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/>
              <a:t>We use </a:t>
            </a:r>
            <a:r>
              <a:rPr lang="en-US" sz="2200" dirty="0" err="1" smtClean="0"/>
              <a:t>OpenDSA</a:t>
            </a:r>
            <a:r>
              <a:rPr lang="en-US" sz="2200" baseline="0" dirty="0" smtClean="0"/>
              <a:t> in a data structures and algorithms course for 130 students from the D and U </a:t>
            </a:r>
            <a:r>
              <a:rPr lang="en-US" sz="2200" baseline="0" dirty="0" err="1" smtClean="0"/>
              <a:t>programmes</a:t>
            </a:r>
            <a:r>
              <a:rPr lang="en-US" sz="2200" baseline="0" dirty="0" smtClean="0"/>
              <a:t>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200" baseline="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err="1" smtClean="0"/>
              <a:t>OpenDSA</a:t>
            </a:r>
            <a:r>
              <a:rPr lang="en-US" sz="2200" dirty="0" smtClean="0"/>
              <a:t> is used for (extensive) homework</a:t>
            </a:r>
            <a:r>
              <a:rPr lang="en-US" sz="2200" baseline="0" dirty="0" smtClean="0"/>
              <a:t> </a:t>
            </a:r>
            <a:r>
              <a:rPr lang="en-US" sz="2200" baseline="0" dirty="0" smtClean="0">
                <a:sym typeface="Wingdings" panose="05000000000000000000" pitchFamily="2" charset="2"/>
              </a:rPr>
              <a:t></a:t>
            </a:r>
            <a:r>
              <a:rPr lang="en-US" sz="2200" baseline="0" dirty="0" smtClean="0"/>
              <a:t> </a:t>
            </a:r>
            <a:r>
              <a:rPr lang="en-US" sz="2200" dirty="0" smtClean="0">
                <a:sym typeface="Wingdings" panose="05000000000000000000" pitchFamily="2" charset="2"/>
              </a:rPr>
              <a:t>all visualizations and exercises need to be done (the students need to obtain ‘green</a:t>
            </a:r>
            <a:r>
              <a:rPr lang="en-US" sz="2200" baseline="0" dirty="0" smtClean="0">
                <a:sym typeface="Wingdings" panose="05000000000000000000" pitchFamily="2" charset="2"/>
              </a:rPr>
              <a:t> flags’)</a:t>
            </a:r>
            <a:r>
              <a:rPr lang="en-US" sz="2200" dirty="0" smtClean="0">
                <a:sym typeface="Wingdings" panose="05000000000000000000" pitchFamily="2" charset="2"/>
              </a:rPr>
              <a:t>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and for (part of) the exam </a:t>
            </a:r>
            <a:r>
              <a:rPr lang="en-US" sz="2200" dirty="0" smtClean="0">
                <a:sym typeface="Wingdings" panose="05000000000000000000" pitchFamily="2" charset="2"/>
              </a:rPr>
              <a:t> it is used for deciding pass or fail;</a:t>
            </a:r>
            <a:r>
              <a:rPr lang="en-US" sz="2200" baseline="0" dirty="0" smtClean="0">
                <a:sym typeface="Wingdings" panose="05000000000000000000" pitchFamily="2" charset="2"/>
              </a:rPr>
              <a:t> there additional written exam questions for higher grades.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200" baseline="0" dirty="0" smtClean="0">
              <a:sym typeface="Wingdings" panose="05000000000000000000" pitchFamily="2" charset="2"/>
            </a:endParaRP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aseline="0" dirty="0" smtClean="0">
                <a:sym typeface="Wingdings" panose="05000000000000000000" pitchFamily="2" charset="2"/>
              </a:rPr>
              <a:t>In the project we collect different kinds of data.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200" baseline="0" dirty="0" smtClean="0">
                <a:sym typeface="Wingdings" panose="05000000000000000000" pitchFamily="2" charset="2"/>
              </a:rPr>
              <a:t>Data logging: all interactions by the students are logged.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exam</a:t>
            </a:r>
            <a:r>
              <a:rPr lang="sv-SE" dirty="0" smtClean="0"/>
              <a:t> </a:t>
            </a:r>
            <a:r>
              <a:rPr lang="sv-SE" dirty="0" err="1" smtClean="0"/>
              <a:t>results</a:t>
            </a:r>
            <a:r>
              <a:rPr lang="sv-SE" dirty="0" smtClean="0"/>
              <a:t>.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used</a:t>
            </a:r>
            <a:r>
              <a:rPr lang="sv-SE" dirty="0" smtClean="0"/>
              <a:t> </a:t>
            </a:r>
            <a:r>
              <a:rPr lang="sv-SE" dirty="0" err="1" smtClean="0"/>
              <a:t>questionnaires</a:t>
            </a:r>
            <a:r>
              <a:rPr lang="sv-SE" dirty="0" smtClean="0"/>
              <a:t> for students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teachers</a:t>
            </a:r>
            <a:r>
              <a:rPr lang="sv-SE" baseline="0" dirty="0" smtClean="0"/>
              <a:t>.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performed</a:t>
            </a:r>
            <a:r>
              <a:rPr lang="sv-SE" baseline="0" dirty="0" smtClean="0"/>
              <a:t> an observation </a:t>
            </a:r>
            <a:r>
              <a:rPr lang="sv-SE" baseline="0" dirty="0" err="1" smtClean="0"/>
              <a:t>study</a:t>
            </a:r>
            <a:r>
              <a:rPr lang="sv-SE" baseline="0" dirty="0" smtClean="0"/>
              <a:t>.</a:t>
            </a:r>
            <a:endParaRPr lang="sv-SE" dirty="0" smtClean="0"/>
          </a:p>
          <a:p>
            <a:pPr marL="0" indent="0">
              <a:buFontTx/>
              <a:buNone/>
            </a:pPr>
            <a:endParaRPr lang="sv-SE" dirty="0" smtClean="0"/>
          </a:p>
          <a:p>
            <a:pPr marL="0" indent="0">
              <a:buFontTx/>
              <a:buNone/>
            </a:pPr>
            <a:r>
              <a:rPr lang="sv-SE" dirty="0" smtClean="0"/>
              <a:t>At </a:t>
            </a:r>
            <a:r>
              <a:rPr lang="sv-SE" dirty="0" err="1" smtClean="0"/>
              <a:t>this</a:t>
            </a:r>
            <a:r>
              <a:rPr lang="sv-SE" dirty="0" smtClean="0"/>
              <a:t> moment</a:t>
            </a:r>
            <a:r>
              <a:rPr lang="sv-SE" baseline="0" dirty="0" smtClean="0"/>
              <a:t> in the </a:t>
            </a:r>
            <a:r>
              <a:rPr lang="sv-SE" baseline="0" dirty="0" err="1" smtClean="0"/>
              <a:t>project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collected</a:t>
            </a:r>
            <a:r>
              <a:rPr lang="sv-SE" baseline="0" dirty="0" smtClean="0"/>
              <a:t> data,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mainly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analyzed</a:t>
            </a:r>
            <a:r>
              <a:rPr lang="sv-SE" baseline="0" dirty="0" smtClean="0"/>
              <a:t> the data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observation </a:t>
            </a:r>
            <a:r>
              <a:rPr lang="sv-SE" baseline="0" dirty="0" err="1" smtClean="0"/>
              <a:t>study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present </a:t>
            </a:r>
            <a:r>
              <a:rPr lang="sv-SE" baseline="0" dirty="0" err="1" smtClean="0"/>
              <a:t>now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results</a:t>
            </a:r>
            <a:r>
              <a:rPr lang="sv-SE" baseline="0" dirty="0" smtClean="0"/>
              <a:t>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4939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buClr>
                <a:srgbClr val="4F81BD"/>
              </a:buClr>
            </a:pPr>
            <a:fld id="{3478B66C-3CDD-4DAC-BCC2-1CF4F547501B}" type="datetime1">
              <a:rPr lang="sv-SE" smtClean="0">
                <a:solidFill>
                  <a:prstClr val="black"/>
                </a:solidFill>
              </a:rPr>
              <a:pPr>
                <a:buClr>
                  <a:srgbClr val="4F81BD"/>
                </a:buClr>
              </a:pPr>
              <a:t>2016-09-07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4F81BD"/>
              </a:buClr>
            </a:pPr>
            <a:r>
              <a:rPr lang="sv-SE" smtClean="0">
                <a:solidFill>
                  <a:prstClr val="black"/>
                </a:solidFill>
              </a:rPr>
              <a:t>Linköpings universitet</a:t>
            </a:r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4F81BD"/>
              </a:buClr>
            </a:pPr>
            <a:fld id="{9E19115D-3025-484C-A12B-200D3B7C8AB2}" type="slidenum">
              <a:rPr lang="sv-SE" smtClean="0">
                <a:solidFill>
                  <a:prstClr val="black"/>
                </a:solidFill>
              </a:rPr>
              <a:pPr>
                <a:buClr>
                  <a:srgbClr val="4F81BD"/>
                </a:buClr>
              </a:pPr>
              <a:t>13</a:t>
            </a:fld>
            <a:endParaRPr lang="sv-S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200" dirty="0" err="1" smtClean="0"/>
              <a:t>First</a:t>
            </a:r>
            <a:r>
              <a:rPr lang="sv-SE" sz="2200" baseline="0" dirty="0" smtClean="0"/>
              <a:t> I </a:t>
            </a:r>
            <a:r>
              <a:rPr lang="sv-SE" sz="2200" baseline="0" dirty="0" err="1" smtClean="0"/>
              <a:t>would</a:t>
            </a:r>
            <a:r>
              <a:rPr lang="sv-SE" sz="2200" baseline="0" dirty="0" smtClean="0"/>
              <a:t> like </a:t>
            </a:r>
            <a:r>
              <a:rPr lang="sv-SE" sz="2200" baseline="0" dirty="0" err="1" smtClean="0"/>
              <a:t>to</a:t>
            </a:r>
            <a:r>
              <a:rPr lang="sv-SE" sz="2200" baseline="0" dirty="0" smtClean="0"/>
              <a:t> talk </a:t>
            </a:r>
            <a:r>
              <a:rPr lang="sv-SE" sz="2200" baseline="0" dirty="0" err="1" smtClean="0"/>
              <a:t>about</a:t>
            </a:r>
            <a:r>
              <a:rPr lang="sv-SE" sz="2200" baseline="0" dirty="0" smtClean="0"/>
              <a:t> ’</a:t>
            </a:r>
            <a:r>
              <a:rPr lang="sv-SE" sz="2200" baseline="0" dirty="0" err="1" smtClean="0"/>
              <a:t>method</a:t>
            </a:r>
            <a:r>
              <a:rPr lang="sv-SE" sz="2200" baseline="0" dirty="0" smtClean="0"/>
              <a:t>’.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sz="220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200" dirty="0" smtClean="0"/>
              <a:t>6 students: </a:t>
            </a:r>
            <a:r>
              <a:rPr lang="sv-SE" sz="2200" dirty="0" err="1" smtClean="0"/>
              <a:t>volunteers</a:t>
            </a:r>
            <a:r>
              <a:rPr lang="sv-SE" sz="2200" dirty="0" smtClean="0"/>
              <a:t>, </a:t>
            </a:r>
            <a:r>
              <a:rPr lang="sv-SE" sz="2200" b="1" dirty="0" smtClean="0"/>
              <a:t>D </a:t>
            </a:r>
            <a:r>
              <a:rPr lang="sv-SE" sz="2200" b="1" dirty="0" err="1" smtClean="0"/>
              <a:t>programme+U</a:t>
            </a:r>
            <a:r>
              <a:rPr lang="sv-SE" sz="2200" b="1" baseline="0" dirty="0" smtClean="0"/>
              <a:t> </a:t>
            </a:r>
            <a:r>
              <a:rPr lang="sv-SE" sz="2200" b="1" baseline="0" dirty="0" err="1" smtClean="0"/>
              <a:t>programme</a:t>
            </a:r>
            <a:r>
              <a:rPr lang="sv-SE" sz="2200" baseline="0" dirty="0" smtClean="0"/>
              <a:t>, </a:t>
            </a:r>
            <a:r>
              <a:rPr lang="sv-SE" sz="2200" baseline="0" dirty="0" err="1" smtClean="0"/>
              <a:t>paid</a:t>
            </a:r>
            <a:r>
              <a:rPr lang="sv-SE" sz="2200" baseline="0" dirty="0" smtClean="0"/>
              <a:t>, 5 males+1 </a:t>
            </a:r>
            <a:r>
              <a:rPr lang="sv-SE" sz="2200" baseline="0" dirty="0" err="1" smtClean="0"/>
              <a:t>female</a:t>
            </a:r>
            <a:endParaRPr lang="sv-SE" sz="2200" baseline="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200" baseline="0" dirty="0" smtClean="0"/>
              <a:t>2 </a:t>
            </a:r>
            <a:r>
              <a:rPr lang="sv-SE" sz="2200" baseline="0" dirty="0" err="1" smtClean="0"/>
              <a:t>observers</a:t>
            </a:r>
            <a:r>
              <a:rPr lang="sv-SE" sz="2200" baseline="0" dirty="0" smtClean="0"/>
              <a:t>: </a:t>
            </a:r>
            <a:r>
              <a:rPr lang="sv-SE" sz="2200" b="1" baseline="0" dirty="0" smtClean="0"/>
              <a:t>1 </a:t>
            </a:r>
            <a:r>
              <a:rPr lang="sv-SE" sz="2200" b="1" baseline="0" dirty="0" err="1" smtClean="0"/>
              <a:t>with</a:t>
            </a:r>
            <a:r>
              <a:rPr lang="sv-SE" sz="2200" b="1" baseline="0" dirty="0" smtClean="0"/>
              <a:t> </a:t>
            </a:r>
            <a:r>
              <a:rPr lang="sv-SE" sz="2200" b="1" baseline="0" dirty="0" err="1" smtClean="0"/>
              <a:t>domain</a:t>
            </a:r>
            <a:r>
              <a:rPr lang="sv-SE" sz="2200" b="1" baseline="0" dirty="0" smtClean="0"/>
              <a:t> </a:t>
            </a:r>
            <a:r>
              <a:rPr lang="sv-SE" sz="2200" b="1" baseline="0" dirty="0" err="1" smtClean="0"/>
              <a:t>knowledge</a:t>
            </a:r>
            <a:r>
              <a:rPr lang="sv-SE" sz="2200" b="1" baseline="0" dirty="0" smtClean="0"/>
              <a:t>, 1 </a:t>
            </a:r>
            <a:r>
              <a:rPr lang="sv-SE" sz="2200" b="1" baseline="0" dirty="0" err="1" smtClean="0"/>
              <a:t>without</a:t>
            </a:r>
            <a:r>
              <a:rPr lang="sv-SE" sz="2200" b="1" baseline="0" dirty="0" smtClean="0"/>
              <a:t>. (</a:t>
            </a:r>
            <a:r>
              <a:rPr lang="sv-SE" sz="2200" b="1" baseline="0" dirty="0" err="1" smtClean="0"/>
              <a:t>I’m</a:t>
            </a:r>
            <a:r>
              <a:rPr lang="sv-SE" sz="2200" b="1" baseline="0" dirty="0" smtClean="0"/>
              <a:t> the </a:t>
            </a:r>
            <a:r>
              <a:rPr lang="sv-SE" sz="2200" b="1" baseline="0" dirty="0" err="1" smtClean="0"/>
              <a:t>one</a:t>
            </a:r>
            <a:r>
              <a:rPr lang="sv-SE" sz="2200" b="1" baseline="0" dirty="0" smtClean="0"/>
              <a:t> </a:t>
            </a:r>
            <a:r>
              <a:rPr lang="sv-SE" sz="2200" b="1" baseline="0" dirty="0" err="1" smtClean="0"/>
              <a:t>who</a:t>
            </a:r>
            <a:r>
              <a:rPr lang="sv-SE" sz="2200" b="1" baseline="0" dirty="0" smtClean="0"/>
              <a:t> has no </a:t>
            </a:r>
            <a:r>
              <a:rPr lang="sv-SE" sz="2200" b="1" baseline="0" dirty="0" err="1" smtClean="0"/>
              <a:t>domain</a:t>
            </a:r>
            <a:r>
              <a:rPr lang="sv-SE" sz="2200" b="1" baseline="0" dirty="0" smtClean="0"/>
              <a:t> </a:t>
            </a:r>
            <a:r>
              <a:rPr lang="sv-SE" sz="2200" b="1" baseline="0" dirty="0" err="1" smtClean="0"/>
              <a:t>knowledge</a:t>
            </a:r>
            <a:r>
              <a:rPr lang="sv-SE" sz="2200" b="1" baseline="0" dirty="0" smtClean="0"/>
              <a:t>). </a:t>
            </a:r>
            <a:r>
              <a:rPr lang="sv-SE" sz="2200" b="0" baseline="0" dirty="0" smtClean="0"/>
              <a:t>(</a:t>
            </a:r>
            <a:r>
              <a:rPr lang="sv-SE" sz="2200" b="0" baseline="0" dirty="0" err="1" smtClean="0"/>
              <a:t>We</a:t>
            </a:r>
            <a:r>
              <a:rPr lang="sv-SE" sz="2200" b="0" baseline="0" dirty="0" smtClean="0"/>
              <a:t> focus on different </a:t>
            </a:r>
            <a:r>
              <a:rPr lang="sv-SE" sz="2200" b="0" baseline="0" dirty="0" err="1" smtClean="0"/>
              <a:t>things</a:t>
            </a:r>
            <a:r>
              <a:rPr lang="sv-SE" sz="2200" b="0" baseline="0" dirty="0" smtClean="0"/>
              <a:t>)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200" dirty="0" smtClean="0"/>
              <a:t>1 session = 25 min observation </a:t>
            </a:r>
            <a:r>
              <a:rPr lang="sv-SE" sz="2000" baseline="0" dirty="0" smtClean="0">
                <a:sym typeface="Wingdings" pitchFamily="2" charset="2"/>
              </a:rPr>
              <a:t> </a:t>
            </a:r>
            <a:r>
              <a:rPr lang="sv-SE" sz="2000" baseline="0" dirty="0" err="1" smtClean="0">
                <a:sym typeface="Wingdings" pitchFamily="2" charset="2"/>
              </a:rPr>
              <a:t>work</a:t>
            </a:r>
            <a:r>
              <a:rPr lang="sv-SE" sz="2000" baseline="0" dirty="0" smtClean="0">
                <a:sym typeface="Wingdings" pitchFamily="2" charset="2"/>
              </a:rPr>
              <a:t> </a:t>
            </a:r>
            <a:r>
              <a:rPr lang="sv-SE" sz="2000" baseline="0" dirty="0" err="1" smtClean="0">
                <a:sym typeface="Wingdings" pitchFamily="2" charset="2"/>
              </a:rPr>
              <a:t>method</a:t>
            </a:r>
            <a:r>
              <a:rPr lang="sv-SE" sz="2000" baseline="0" dirty="0" smtClean="0">
                <a:sym typeface="Wingdings" pitchFamily="2" charset="2"/>
              </a:rPr>
              <a:t>/</a:t>
            </a:r>
            <a:r>
              <a:rPr lang="sv-SE" sz="2000" baseline="0" dirty="0" err="1" smtClean="0">
                <a:sym typeface="Wingdings" pitchFamily="2" charset="2"/>
              </a:rPr>
              <a:t>study</a:t>
            </a:r>
            <a:r>
              <a:rPr lang="sv-SE" sz="2000" baseline="0" dirty="0" smtClean="0">
                <a:sym typeface="Wingdings" pitchFamily="2" charset="2"/>
              </a:rPr>
              <a:t> </a:t>
            </a:r>
            <a:r>
              <a:rPr lang="sv-SE" sz="2000" baseline="0" dirty="0" err="1" smtClean="0">
                <a:sym typeface="Wingdings" pitchFamily="2" charset="2"/>
              </a:rPr>
              <a:t>pattern</a:t>
            </a:r>
            <a:endParaRPr lang="sv-SE" sz="2000" baseline="0" dirty="0" smtClean="0">
              <a:sym typeface="Wingdings" pitchFamily="2" charset="2"/>
            </a:endParaRP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000" baseline="0" dirty="0" smtClean="0">
                <a:sym typeface="Wingdings" pitchFamily="2" charset="2"/>
              </a:rPr>
              <a:t>                 </a:t>
            </a:r>
            <a:r>
              <a:rPr lang="sv-SE" sz="2200" dirty="0" smtClean="0"/>
              <a:t>+ 5 min </a:t>
            </a:r>
            <a:r>
              <a:rPr lang="sv-SE" sz="2200" dirty="0" err="1" smtClean="0"/>
              <a:t>questions</a:t>
            </a:r>
            <a:r>
              <a:rPr lang="sv-SE" sz="2200" dirty="0" smtClean="0"/>
              <a:t>/</a:t>
            </a:r>
            <a:r>
              <a:rPr lang="sv-SE" sz="2200" dirty="0" err="1" smtClean="0"/>
              <a:t>discussion</a:t>
            </a:r>
            <a:r>
              <a:rPr lang="sv-SE" sz="2200" baseline="0" dirty="0" smtClean="0"/>
              <a:t> </a:t>
            </a:r>
            <a:r>
              <a:rPr lang="sv-SE" sz="2400" baseline="0" dirty="0" smtClean="0">
                <a:sym typeface="Wingdings" pitchFamily="2" charset="2"/>
              </a:rPr>
              <a:t> </a:t>
            </a:r>
            <a:r>
              <a:rPr lang="sv-SE" sz="2400" baseline="0" dirty="0" err="1" smtClean="0">
                <a:sym typeface="Wingdings" pitchFamily="2" charset="2"/>
              </a:rPr>
              <a:t>some</a:t>
            </a:r>
            <a:r>
              <a:rPr lang="sv-SE" sz="2400" baseline="0" dirty="0" smtClean="0">
                <a:sym typeface="Wingdings" pitchFamily="2" charset="2"/>
              </a:rPr>
              <a:t> </a:t>
            </a:r>
            <a:r>
              <a:rPr lang="sv-SE" sz="2400" baseline="0" dirty="0" err="1" smtClean="0">
                <a:sym typeface="Wingdings" pitchFamily="2" charset="2"/>
              </a:rPr>
              <a:t>may</a:t>
            </a:r>
            <a:r>
              <a:rPr lang="sv-SE" sz="2400" baseline="0" dirty="0" smtClean="0">
                <a:sym typeface="Wingdings" pitchFamily="2" charset="2"/>
              </a:rPr>
              <a:t> be </a:t>
            </a:r>
            <a:r>
              <a:rPr lang="sv-SE" sz="2400" baseline="0" dirty="0" err="1" smtClean="0">
                <a:sym typeface="Wingdings" pitchFamily="2" charset="2"/>
              </a:rPr>
              <a:t>interesting</a:t>
            </a:r>
            <a:r>
              <a:rPr lang="sv-SE" sz="2400" baseline="0" dirty="0" smtClean="0">
                <a:sym typeface="Wingdings" pitchFamily="2" charset="2"/>
              </a:rPr>
              <a:t> </a:t>
            </a:r>
            <a:r>
              <a:rPr lang="sv-SE" sz="2400" baseline="0" dirty="0" err="1" smtClean="0">
                <a:sym typeface="Wingdings" pitchFamily="2" charset="2"/>
              </a:rPr>
              <a:t>questions</a:t>
            </a:r>
            <a:endParaRPr lang="sv-SE" sz="2400" baseline="0" dirty="0" smtClean="0">
              <a:sym typeface="Wingdings" pitchFamily="2" charset="2"/>
            </a:endParaRP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sz="2200" baseline="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200" baseline="0" dirty="0" smtClean="0"/>
              <a:t>1st: </a:t>
            </a:r>
            <a:r>
              <a:rPr lang="sv-SE" sz="2200" b="1" baseline="0" dirty="0" err="1" smtClean="0"/>
              <a:t>to</a:t>
            </a:r>
            <a:r>
              <a:rPr lang="sv-SE" sz="2200" b="1" baseline="0" dirty="0" smtClean="0"/>
              <a:t> get </a:t>
            </a:r>
            <a:r>
              <a:rPr lang="sv-SE" sz="2200" b="1" baseline="0" dirty="0" err="1" smtClean="0"/>
              <a:t>familiar</a:t>
            </a:r>
            <a:r>
              <a:rPr lang="sv-SE" sz="2200" b="1" baseline="0" dirty="0" smtClean="0"/>
              <a:t> </a:t>
            </a:r>
            <a:r>
              <a:rPr lang="sv-SE" sz="2200" b="1" baseline="0" dirty="0" err="1" smtClean="0"/>
              <a:t>with</a:t>
            </a:r>
            <a:r>
              <a:rPr lang="sv-SE" sz="2200" b="1" baseline="0" dirty="0" smtClean="0"/>
              <a:t> the observation</a:t>
            </a:r>
            <a:r>
              <a:rPr lang="sv-SE" sz="2200" baseline="0" dirty="0" smtClean="0"/>
              <a:t>. A </a:t>
            </a:r>
            <a:r>
              <a:rPr lang="sv-SE" sz="2200" baseline="0" dirty="0" err="1" smtClean="0"/>
              <a:t>lot</a:t>
            </a:r>
            <a:r>
              <a:rPr lang="sv-SE" sz="2200" baseline="0" dirty="0" smtClean="0"/>
              <a:t> </a:t>
            </a:r>
            <a:r>
              <a:rPr lang="sv-SE" sz="2200" baseline="0" dirty="0" err="1" smtClean="0"/>
              <a:t>of</a:t>
            </a:r>
            <a:r>
              <a:rPr lang="sv-SE" sz="2200" baseline="0" dirty="0" smtClean="0"/>
              <a:t> text.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200" baseline="0" dirty="0" smtClean="0"/>
              <a:t>2nd is </a:t>
            </a:r>
            <a:r>
              <a:rPr lang="sv-SE" sz="2200" baseline="0" dirty="0" err="1" smtClean="0"/>
              <a:t>middle</a:t>
            </a:r>
            <a:r>
              <a:rPr lang="sv-SE" sz="2200" baseline="0" dirty="0" smtClean="0"/>
              <a:t> </a:t>
            </a:r>
            <a:r>
              <a:rPr lang="sv-SE" sz="2200" baseline="0" dirty="0" err="1" smtClean="0"/>
              <a:t>of</a:t>
            </a:r>
            <a:r>
              <a:rPr lang="sv-SE" sz="2200" baseline="0" dirty="0" smtClean="0"/>
              <a:t> the </a:t>
            </a:r>
            <a:r>
              <a:rPr lang="sv-SE" sz="2200" baseline="0" dirty="0" err="1" smtClean="0"/>
              <a:t>course</a:t>
            </a:r>
            <a:r>
              <a:rPr lang="sv-SE" sz="2200" baseline="0" dirty="0" smtClean="0"/>
              <a:t>, 3rd at the end </a:t>
            </a:r>
            <a:r>
              <a:rPr lang="sv-SE" sz="2200" baseline="0" dirty="0" err="1" smtClean="0"/>
              <a:t>of</a:t>
            </a:r>
            <a:r>
              <a:rPr lang="sv-SE" sz="2200" baseline="0" dirty="0" smtClean="0"/>
              <a:t> the </a:t>
            </a:r>
            <a:r>
              <a:rPr lang="sv-SE" sz="2200" baseline="0" dirty="0" err="1" smtClean="0"/>
              <a:t>course</a:t>
            </a:r>
            <a:r>
              <a:rPr lang="sv-SE" sz="2200" baseline="0" dirty="0" smtClean="0"/>
              <a:t>. The </a:t>
            </a:r>
            <a:r>
              <a:rPr lang="sv-SE" sz="2200" baseline="0" dirty="0" err="1" smtClean="0"/>
              <a:t>chapters</a:t>
            </a:r>
            <a:r>
              <a:rPr lang="sv-SE" sz="2200" baseline="0" dirty="0" smtClean="0"/>
              <a:t> for </a:t>
            </a:r>
            <a:r>
              <a:rPr lang="sv-SE" sz="2200" baseline="0" dirty="0" err="1" smtClean="0"/>
              <a:t>these</a:t>
            </a:r>
            <a:r>
              <a:rPr lang="sv-SE" sz="2200" baseline="0" dirty="0" smtClean="0"/>
              <a:t> </a:t>
            </a:r>
            <a:r>
              <a:rPr lang="sv-SE" sz="2200" baseline="0" dirty="0" err="1" smtClean="0"/>
              <a:t>topics</a:t>
            </a:r>
            <a:r>
              <a:rPr lang="sv-SE" sz="2200" baseline="0" dirty="0" smtClean="0"/>
              <a:t> in the </a:t>
            </a:r>
            <a:r>
              <a:rPr lang="sv-SE" sz="2200" baseline="0" dirty="0" err="1" smtClean="0"/>
              <a:t>tool</a:t>
            </a:r>
            <a:r>
              <a:rPr lang="sv-SE" sz="2200" baseline="0" dirty="0" smtClean="0"/>
              <a:t> </a:t>
            </a:r>
            <a:r>
              <a:rPr lang="sv-SE" sz="2200" baseline="0" dirty="0" err="1" smtClean="0"/>
              <a:t>both</a:t>
            </a:r>
            <a:r>
              <a:rPr lang="sv-SE" sz="2200" baseline="0" dirty="0" smtClean="0"/>
              <a:t> </a:t>
            </a:r>
            <a:r>
              <a:rPr lang="sv-SE" sz="2200" baseline="0" dirty="0" err="1" smtClean="0"/>
              <a:t>require</a:t>
            </a:r>
            <a:r>
              <a:rPr lang="sv-SE" sz="2200" baseline="0" dirty="0" smtClean="0"/>
              <a:t> a </a:t>
            </a:r>
            <a:r>
              <a:rPr lang="sv-SE" sz="2200" baseline="0" dirty="0" err="1" smtClean="0"/>
              <a:t>lot</a:t>
            </a:r>
            <a:r>
              <a:rPr lang="sv-SE" sz="2200" baseline="0" dirty="0" smtClean="0"/>
              <a:t> </a:t>
            </a:r>
            <a:r>
              <a:rPr lang="sv-SE" sz="2200" baseline="0" dirty="0" err="1" smtClean="0"/>
              <a:t>of</a:t>
            </a:r>
            <a:r>
              <a:rPr lang="sv-SE" sz="2200" baseline="0" dirty="0" smtClean="0"/>
              <a:t> interactions. For </a:t>
            </a:r>
            <a:r>
              <a:rPr lang="sv-SE" sz="2200" baseline="0" dirty="0" err="1" smtClean="0"/>
              <a:t>both</a:t>
            </a:r>
            <a:r>
              <a:rPr lang="sv-SE" sz="2200" baseline="0" dirty="0" smtClean="0"/>
              <a:t> sessions, </a:t>
            </a:r>
            <a:r>
              <a:rPr lang="sv-SE" sz="2200" baseline="0" dirty="0" err="1" smtClean="0"/>
              <a:t>we</a:t>
            </a:r>
            <a:r>
              <a:rPr lang="sv-SE" sz="2200" baseline="0" dirty="0" smtClean="0"/>
              <a:t> </a:t>
            </a:r>
            <a:r>
              <a:rPr lang="sv-SE" sz="2200" baseline="0" dirty="0" err="1" smtClean="0"/>
              <a:t>required</a:t>
            </a:r>
            <a:r>
              <a:rPr lang="sv-SE" sz="2200" baseline="0" dirty="0" smtClean="0"/>
              <a:t> the students </a:t>
            </a:r>
            <a:r>
              <a:rPr lang="sv-SE" sz="2200" baseline="0" dirty="0" err="1" smtClean="0"/>
              <a:t>did</a:t>
            </a:r>
            <a:r>
              <a:rPr lang="sv-SE" sz="2200" baseline="0" dirty="0" smtClean="0"/>
              <a:t> not </a:t>
            </a:r>
            <a:r>
              <a:rPr lang="sv-SE" sz="2200" baseline="0" dirty="0" err="1" smtClean="0"/>
              <a:t>work</a:t>
            </a:r>
            <a:r>
              <a:rPr lang="sv-SE" sz="2200" baseline="0" dirty="0" smtClean="0"/>
              <a:t> on </a:t>
            </a:r>
            <a:r>
              <a:rPr lang="sv-SE" sz="2200" baseline="0" dirty="0" err="1" smtClean="0"/>
              <a:t>these</a:t>
            </a:r>
            <a:r>
              <a:rPr lang="sv-SE" sz="2200" baseline="0" dirty="0" smtClean="0"/>
              <a:t> </a:t>
            </a:r>
            <a:r>
              <a:rPr lang="sv-SE" sz="2200" baseline="0" dirty="0" err="1" smtClean="0"/>
              <a:t>chapters</a:t>
            </a:r>
            <a:r>
              <a:rPr lang="sv-SE" sz="2200" baseline="0" dirty="0" smtClean="0"/>
              <a:t> in the </a:t>
            </a:r>
            <a:r>
              <a:rPr lang="sv-SE" sz="2200" baseline="0" dirty="0" err="1" smtClean="0"/>
              <a:t>book</a:t>
            </a:r>
            <a:r>
              <a:rPr lang="sv-SE" sz="2200" baseline="0" dirty="0" smtClean="0"/>
              <a:t> </a:t>
            </a:r>
            <a:r>
              <a:rPr lang="sv-SE" sz="2200" baseline="0" dirty="0" err="1" smtClean="0"/>
              <a:t>before</a:t>
            </a:r>
            <a:r>
              <a:rPr lang="sv-SE" sz="2200" baseline="0" dirty="0" smtClean="0"/>
              <a:t>.</a:t>
            </a:r>
            <a:endParaRPr lang="sv-SE" sz="22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First</a:t>
            </a:r>
            <a:r>
              <a:rPr lang="en-US" b="1" baseline="0" dirty="0" smtClean="0"/>
              <a:t> I will show results regarding the questions and the discussions we had with the students.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I start with the questions we asked before they used the tool.</a:t>
            </a:r>
            <a:endParaRPr lang="en-US" b="1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The</a:t>
            </a:r>
            <a:r>
              <a:rPr lang="en-US" b="1" baseline="0" dirty="0" smtClean="0"/>
              <a:t> first question relates to their expectations about this tool.</a:t>
            </a:r>
            <a:endParaRPr lang="en-US" b="1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 carrying a book: 4 students mentioned</a:t>
            </a:r>
            <a:r>
              <a:rPr lang="en-US" baseline="0" dirty="0" smtClean="0"/>
              <a:t> this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Same as text book but modernized (e.g. interactive exercises).: 1 student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Makes me learn; Helps me learn. : 1 students</a:t>
            </a:r>
            <a:r>
              <a:rPr lang="en-US" sz="1200" baseline="0" dirty="0" smtClean="0"/>
              <a:t> expects that it will make the student learn</a:t>
            </a:r>
            <a:r>
              <a:rPr lang="en-US" sz="1200" dirty="0" smtClean="0"/>
              <a:t>;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                                                  Another </a:t>
            </a:r>
            <a:r>
              <a:rPr lang="en-US" sz="1200" dirty="0" smtClean="0"/>
              <a:t>student expects that</a:t>
            </a:r>
            <a:r>
              <a:rPr lang="en-US" sz="1200" baseline="0" dirty="0" smtClean="0"/>
              <a:t> it will help him to learn.</a:t>
            </a:r>
            <a:endParaRPr lang="sv-SE" sz="120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Along</a:t>
            </a:r>
            <a:r>
              <a:rPr lang="en-US" baseline="0" dirty="0" smtClean="0"/>
              <a:t> with expectations, w</a:t>
            </a:r>
            <a:r>
              <a:rPr lang="en-US" dirty="0" smtClean="0"/>
              <a:t>e also check their worries.</a:t>
            </a:r>
            <a:endParaRPr lang="en-US" baseline="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r>
              <a:rPr lang="sv-SE" dirty="0" smtClean="0"/>
              <a:t>Most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them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said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no </a:t>
            </a:r>
            <a:r>
              <a:rPr lang="sv-SE" baseline="0" dirty="0" err="1" smtClean="0"/>
              <a:t>worries</a:t>
            </a:r>
            <a:r>
              <a:rPr lang="sv-SE" baseline="0" dirty="0" smtClean="0"/>
              <a:t>. </a:t>
            </a:r>
          </a:p>
          <a:p>
            <a:r>
              <a:rPr lang="sv-SE" dirty="0" smtClean="0"/>
              <a:t>For</a:t>
            </a:r>
            <a:r>
              <a:rPr lang="sv-SE" baseline="0" dirty="0" smtClean="0"/>
              <a:t> </a:t>
            </a:r>
            <a:r>
              <a:rPr lang="sv-SE" dirty="0" smtClean="0"/>
              <a:t>the system,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some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worry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</a:t>
            </a:r>
            <a:r>
              <a:rPr lang="sv-SE" dirty="0" err="1" smtClean="0"/>
              <a:t>bugs</a:t>
            </a:r>
            <a:r>
              <a:rPr lang="sv-SE" baseline="0" dirty="0" smtClean="0"/>
              <a:t> and </a:t>
            </a:r>
            <a:r>
              <a:rPr lang="sv-SE" dirty="0" smtClean="0"/>
              <a:t>a </a:t>
            </a:r>
            <a:r>
              <a:rPr lang="sv-SE" dirty="0" err="1" smtClean="0"/>
              <a:t>lot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text</a:t>
            </a:r>
          </a:p>
          <a:p>
            <a:r>
              <a:rPr lang="sv-SE" b="1" dirty="0" smtClean="0"/>
              <a:t>For</a:t>
            </a:r>
            <a:r>
              <a:rPr lang="sv-SE" b="1" baseline="0" dirty="0" smtClean="0"/>
              <a:t> the </a:t>
            </a:r>
            <a:r>
              <a:rPr lang="sv-SE" b="1" baseline="0" dirty="0" err="1" smtClean="0"/>
              <a:t>w</a:t>
            </a:r>
            <a:r>
              <a:rPr lang="sv-SE" b="1" dirty="0" err="1" smtClean="0"/>
              <a:t>ork</a:t>
            </a:r>
            <a:r>
              <a:rPr lang="sv-SE" b="1" dirty="0" smtClean="0"/>
              <a:t> </a:t>
            </a:r>
            <a:r>
              <a:rPr lang="sv-SE" b="1" dirty="0" err="1" smtClean="0"/>
              <a:t>method</a:t>
            </a:r>
            <a:r>
              <a:rPr lang="sv-SE" b="1" dirty="0" smtClean="0"/>
              <a:t>: </a:t>
            </a:r>
            <a:r>
              <a:rPr lang="sv-SE" b="1" dirty="0" err="1" smtClean="0"/>
              <a:t>Some</a:t>
            </a:r>
            <a:r>
              <a:rPr lang="sv-SE" b="1" dirty="0" smtClean="0"/>
              <a:t> students </a:t>
            </a:r>
            <a:r>
              <a:rPr lang="sv-SE" b="1" dirty="0" err="1" smtClean="0"/>
              <a:t>worry</a:t>
            </a:r>
            <a:r>
              <a:rPr lang="sv-SE" b="1" dirty="0" smtClean="0"/>
              <a:t> </a:t>
            </a:r>
            <a:r>
              <a:rPr lang="sv-SE" b="1" dirty="0" err="1" smtClean="0"/>
              <a:t>they</a:t>
            </a:r>
            <a:r>
              <a:rPr lang="sv-SE" b="1" dirty="0" smtClean="0"/>
              <a:t> </a:t>
            </a:r>
            <a:r>
              <a:rPr lang="sv-SE" b="1" dirty="0" err="1" smtClean="0"/>
              <a:t>may</a:t>
            </a:r>
            <a:r>
              <a:rPr lang="sv-SE" b="1" dirty="0" smtClean="0"/>
              <a:t> </a:t>
            </a:r>
            <a:r>
              <a:rPr lang="sv-SE" b="1" dirty="0" err="1" smtClean="0"/>
              <a:t>guess</a:t>
            </a:r>
            <a:r>
              <a:rPr lang="sv-SE" b="1" dirty="0" smtClean="0"/>
              <a:t> the </a:t>
            </a:r>
            <a:r>
              <a:rPr lang="sv-SE" b="1" dirty="0" err="1" smtClean="0"/>
              <a:t>answers</a:t>
            </a:r>
            <a:r>
              <a:rPr lang="sv-SE" b="1" dirty="0" smtClean="0"/>
              <a:t> </a:t>
            </a:r>
            <a:r>
              <a:rPr lang="sv-SE" b="1" dirty="0" err="1" smtClean="0"/>
              <a:t>to</a:t>
            </a:r>
            <a:r>
              <a:rPr lang="sv-SE" b="1" dirty="0" smtClean="0"/>
              <a:t> </a:t>
            </a:r>
            <a:r>
              <a:rPr lang="sv-SE" b="1" dirty="0" err="1" smtClean="0"/>
              <a:t>questions</a:t>
            </a:r>
            <a:r>
              <a:rPr lang="sv-SE" b="1" dirty="0" smtClean="0"/>
              <a:t>, and </a:t>
            </a:r>
            <a:r>
              <a:rPr lang="sv-SE" b="1" dirty="0" err="1" smtClean="0"/>
              <a:t>therefore</a:t>
            </a:r>
            <a:r>
              <a:rPr lang="sv-SE" b="1" dirty="0" smtClean="0"/>
              <a:t> </a:t>
            </a:r>
            <a:r>
              <a:rPr lang="sv-SE" b="1" dirty="0" err="1" smtClean="0"/>
              <a:t>they</a:t>
            </a:r>
            <a:r>
              <a:rPr lang="sv-SE" b="1" dirty="0" smtClean="0"/>
              <a:t> do not </a:t>
            </a:r>
            <a:r>
              <a:rPr lang="sv-SE" b="1" dirty="0" err="1" smtClean="0"/>
              <a:t>learn</a:t>
            </a:r>
            <a:r>
              <a:rPr lang="sv-SE" b="1" dirty="0" smtClean="0"/>
              <a:t>.</a:t>
            </a:r>
          </a:p>
          <a:p>
            <a:r>
              <a:rPr lang="sv-SE" b="1" dirty="0" smtClean="0"/>
              <a:t>A student </a:t>
            </a:r>
            <a:r>
              <a:rPr lang="sv-SE" b="1" dirty="0" err="1" smtClean="0"/>
              <a:t>skips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large</a:t>
            </a:r>
            <a:r>
              <a:rPr lang="sv-SE" b="1" baseline="0" dirty="0" smtClean="0"/>
              <a:t> parts </a:t>
            </a:r>
            <a:r>
              <a:rPr lang="sv-SE" b="1" baseline="0" dirty="0" err="1" smtClean="0"/>
              <a:t>of</a:t>
            </a:r>
            <a:r>
              <a:rPr lang="sv-SE" b="1" baseline="0" dirty="0" smtClean="0"/>
              <a:t> text and </a:t>
            </a:r>
            <a:r>
              <a:rPr lang="sv-SE" b="1" baseline="0" dirty="0" err="1" smtClean="0"/>
              <a:t>worries</a:t>
            </a:r>
            <a:r>
              <a:rPr lang="sv-SE" b="1" baseline="0" dirty="0" smtClean="0"/>
              <a:t> the </a:t>
            </a:r>
            <a:r>
              <a:rPr lang="sv-SE" b="1" baseline="0" dirty="0" err="1" smtClean="0"/>
              <a:t>exam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may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reqire</a:t>
            </a:r>
            <a:r>
              <a:rPr lang="sv-SE" b="1" baseline="0" dirty="0" smtClean="0"/>
              <a:t> students </a:t>
            </a:r>
            <a:r>
              <a:rPr lang="sv-SE" b="1" baseline="0" dirty="0" err="1" smtClean="0"/>
              <a:t>have</a:t>
            </a:r>
            <a:r>
              <a:rPr lang="sv-SE" b="1" baseline="0" dirty="0" smtClean="0"/>
              <a:t> read </a:t>
            </a:r>
            <a:r>
              <a:rPr lang="sv-SE" b="1" baseline="0" dirty="0" err="1" smtClean="0"/>
              <a:t>everything</a:t>
            </a:r>
            <a:r>
              <a:rPr lang="sv-SE" b="1" baseline="0" dirty="0" smtClean="0"/>
              <a:t>.</a:t>
            </a:r>
            <a:endParaRPr lang="sv-SE" b="1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also</a:t>
            </a:r>
            <a:r>
              <a:rPr lang="sv-SE" dirty="0" smtClean="0"/>
              <a:t> </a:t>
            </a:r>
            <a:r>
              <a:rPr lang="sv-SE" dirty="0" err="1" smtClean="0"/>
              <a:t>want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know</a:t>
            </a:r>
            <a:r>
              <a:rPr lang="sv-SE" dirty="0" smtClean="0"/>
              <a:t> </a:t>
            </a:r>
            <a:r>
              <a:rPr lang="sv-SE" dirty="0" err="1" smtClean="0"/>
              <a:t>if</a:t>
            </a:r>
            <a:r>
              <a:rPr lang="sv-SE" dirty="0" smtClean="0"/>
              <a:t> </a:t>
            </a:r>
            <a:r>
              <a:rPr lang="sv-SE" dirty="0" err="1" smtClean="0"/>
              <a:t>they</a:t>
            </a:r>
            <a:r>
              <a:rPr lang="sv-SE" dirty="0" smtClean="0"/>
              <a:t> </a:t>
            </a:r>
            <a:r>
              <a:rPr lang="sv-SE" dirty="0" err="1" smtClean="0"/>
              <a:t>use</a:t>
            </a:r>
            <a:r>
              <a:rPr lang="sv-SE" dirty="0" smtClean="0"/>
              <a:t> the </a:t>
            </a:r>
            <a:r>
              <a:rPr lang="sv-SE" dirty="0" err="1" smtClean="0"/>
              <a:t>tool</a:t>
            </a:r>
            <a:r>
              <a:rPr lang="sv-SE" dirty="0" smtClean="0"/>
              <a:t> in</a:t>
            </a:r>
            <a:r>
              <a:rPr lang="sv-SE" baseline="0" dirty="0" smtClean="0"/>
              <a:t> the same </a:t>
            </a:r>
            <a:r>
              <a:rPr lang="sv-SE" baseline="0" dirty="0" err="1" smtClean="0"/>
              <a:t>way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both</a:t>
            </a:r>
            <a:r>
              <a:rPr lang="sv-SE" baseline="0" dirty="0" smtClean="0"/>
              <a:t> in the observation and at </a:t>
            </a:r>
            <a:r>
              <a:rPr lang="sv-SE" baseline="0" dirty="0" err="1" smtClean="0"/>
              <a:t>home</a:t>
            </a:r>
            <a:r>
              <a:rPr lang="sv-SE" baseline="0" dirty="0" smtClean="0"/>
              <a:t>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Most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them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say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yes</a:t>
            </a:r>
            <a:r>
              <a:rPr lang="sv-SE" baseline="0" dirty="0" smtClean="0"/>
              <a:t>, same.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err="1" smtClean="0"/>
              <a:t>One</a:t>
            </a:r>
            <a:r>
              <a:rPr lang="sv-SE" baseline="0" dirty="0" smtClean="0"/>
              <a:t> student </a:t>
            </a:r>
            <a:r>
              <a:rPr lang="sv-SE" baseline="0" dirty="0" err="1" smtClean="0"/>
              <a:t>usually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works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together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another</a:t>
            </a:r>
            <a:r>
              <a:rPr lang="sv-SE" baseline="0" dirty="0" smtClean="0"/>
              <a:t> student, </a:t>
            </a:r>
            <a:r>
              <a:rPr lang="sv-SE" baseline="0" dirty="0" err="1" smtClean="0"/>
              <a:t>because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he</a:t>
            </a:r>
            <a:r>
              <a:rPr lang="sv-SE" baseline="0" dirty="0" smtClean="0"/>
              <a:t> likes </a:t>
            </a:r>
            <a:r>
              <a:rPr lang="sv-SE" baseline="0" dirty="0" err="1" smtClean="0"/>
              <a:t>discussions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which</a:t>
            </a:r>
            <a:r>
              <a:rPr lang="sv-SE" baseline="0" dirty="0" smtClean="0"/>
              <a:t> makes it </a:t>
            </a:r>
            <a:r>
              <a:rPr lang="sv-SE" baseline="0" dirty="0" err="1" smtClean="0"/>
              <a:t>eaier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remember</a:t>
            </a:r>
            <a:r>
              <a:rPr lang="sv-SE" baseline="0" dirty="0" smtClean="0"/>
              <a:t>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We check when they</a:t>
            </a:r>
            <a:r>
              <a:rPr lang="en-US" sz="1200" baseline="0" dirty="0" smtClean="0"/>
              <a:t> use the tool, because they also have lecture sessions and lab sessions. We want to check whether they preview.</a:t>
            </a:r>
            <a:endParaRPr lang="en-US" sz="120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Student usually do it after the lecture.</a:t>
            </a:r>
            <a:r>
              <a:rPr lang="en-US" sz="1200" baseline="0" dirty="0" smtClean="0"/>
              <a:t> So, t</a:t>
            </a:r>
            <a:r>
              <a:rPr lang="en-US" sz="1200" dirty="0" smtClean="0"/>
              <a:t>hey</a:t>
            </a:r>
            <a:r>
              <a:rPr lang="en-US" sz="1200" baseline="0" dirty="0" smtClean="0"/>
              <a:t> do not preview.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One student does several chapters at the same time.</a:t>
            </a:r>
            <a:endParaRPr lang="en-US" sz="120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We also check</a:t>
            </a:r>
            <a:r>
              <a:rPr lang="en-US" sz="1200" baseline="0" dirty="0" smtClean="0"/>
              <a:t> if the students use other materials, as books or internet.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Most of them do not.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One student uses </a:t>
            </a:r>
            <a:r>
              <a:rPr lang="en-US" sz="1200" dirty="0" err="1" smtClean="0"/>
              <a:t>wikipedia</a:t>
            </a:r>
            <a:r>
              <a:rPr lang="en-US" sz="1200" dirty="0" smtClean="0"/>
              <a:t> as a complement,</a:t>
            </a:r>
            <a:r>
              <a:rPr lang="en-US" sz="1200" baseline="0" dirty="0" smtClean="0"/>
              <a:t> because he thinks that the </a:t>
            </a:r>
            <a:r>
              <a:rPr lang="en-US" sz="1200" baseline="0" dirty="0" smtClean="0">
                <a:sym typeface="Wingdings" panose="05000000000000000000" pitchFamily="2" charset="2"/>
              </a:rPr>
              <a:t>tool with </a:t>
            </a:r>
            <a:r>
              <a:rPr lang="en-US" sz="1200" baseline="0" dirty="0" err="1" smtClean="0">
                <a:sym typeface="Wingdings" panose="05000000000000000000" pitchFamily="2" charset="2"/>
              </a:rPr>
              <a:t>wikipedia</a:t>
            </a:r>
            <a:r>
              <a:rPr lang="en-US" sz="1200" baseline="0" dirty="0" smtClean="0">
                <a:sym typeface="Wingdings" panose="05000000000000000000" pitchFamily="2" charset="2"/>
              </a:rPr>
              <a:t> is a </a:t>
            </a:r>
            <a:r>
              <a:rPr lang="en-US" sz="1200" dirty="0" smtClean="0">
                <a:sym typeface="Wingdings" panose="05000000000000000000" pitchFamily="2" charset="2"/>
              </a:rPr>
              <a:t>good combination.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ym typeface="Wingdings" panose="05000000000000000000" pitchFamily="2" charset="2"/>
              </a:rPr>
              <a:t>One student read other books at the beginning, but found the tool</a:t>
            </a:r>
            <a:r>
              <a:rPr lang="en-US" sz="1200" baseline="0" dirty="0" smtClean="0">
                <a:sym typeface="Wingdings" panose="05000000000000000000" pitchFamily="2" charset="2"/>
              </a:rPr>
              <a:t> is better.</a:t>
            </a:r>
            <a:endParaRPr lang="en-US" sz="12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66007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checked</a:t>
            </a:r>
            <a:r>
              <a:rPr lang="sv-SE" dirty="0" smtClean="0"/>
              <a:t> </a:t>
            </a:r>
            <a:r>
              <a:rPr lang="sv-SE" dirty="0" err="1" smtClean="0"/>
              <a:t>how</a:t>
            </a:r>
            <a:r>
              <a:rPr lang="sv-SE" dirty="0" smtClean="0"/>
              <a:t> the students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feel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tool</a:t>
            </a:r>
            <a:r>
              <a:rPr lang="sv-SE" baseline="0" dirty="0" smtClean="0"/>
              <a:t>. </a:t>
            </a:r>
          </a:p>
          <a:p>
            <a:r>
              <a:rPr lang="sv-SE" baseline="0" dirty="0" err="1" smtClean="0"/>
              <a:t>This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question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was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asked</a:t>
            </a:r>
            <a:r>
              <a:rPr lang="sv-SE" baseline="0" dirty="0" smtClean="0"/>
              <a:t> in the </a:t>
            </a:r>
            <a:r>
              <a:rPr lang="sv-SE" baseline="0" dirty="0" err="1" smtClean="0"/>
              <a:t>third</a:t>
            </a:r>
            <a:r>
              <a:rPr lang="sv-SE" baseline="0" dirty="0" smtClean="0"/>
              <a:t> session </a:t>
            </a:r>
            <a:r>
              <a:rPr lang="sv-SE" baseline="0" dirty="0" err="1" smtClean="0"/>
              <a:t>after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used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tool</a:t>
            </a:r>
            <a:r>
              <a:rPr lang="sv-SE" baseline="0" dirty="0" smtClean="0"/>
              <a:t>.</a:t>
            </a:r>
          </a:p>
          <a:p>
            <a:r>
              <a:rPr lang="sv-SE" baseline="0" dirty="0" err="1" smtClean="0"/>
              <a:t>Here</a:t>
            </a:r>
            <a:r>
              <a:rPr lang="sv-SE" baseline="0" dirty="0" smtClean="0"/>
              <a:t> come </a:t>
            </a:r>
            <a:r>
              <a:rPr lang="sv-SE" baseline="0" dirty="0" err="1" smtClean="0"/>
              <a:t>some</a:t>
            </a:r>
            <a:r>
              <a:rPr lang="sv-SE" baseline="0" dirty="0" smtClean="0"/>
              <a:t> positive feedback.</a:t>
            </a:r>
          </a:p>
          <a:p>
            <a:endParaRPr lang="sv-SE" dirty="0" smtClean="0"/>
          </a:p>
          <a:p>
            <a:r>
              <a:rPr lang="sv-SE" dirty="0" smtClean="0"/>
              <a:t>Dictionary: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like the </a:t>
            </a:r>
            <a:r>
              <a:rPr lang="sv-SE" baseline="0" dirty="0" err="1" smtClean="0"/>
              <a:t>dictionary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where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find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concepts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words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One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said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it’s</a:t>
            </a:r>
            <a:r>
              <a:rPr lang="sv-SE" baseline="0" dirty="0" smtClean="0"/>
              <a:t> ”</a:t>
            </a:r>
            <a:r>
              <a:rPr lang="sv-SE" baseline="0" dirty="0" err="1" smtClean="0"/>
              <a:t>Easier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googling</a:t>
            </a:r>
            <a:r>
              <a:rPr lang="sv-SE" baseline="0" dirty="0" smtClean="0"/>
              <a:t>”</a:t>
            </a:r>
          </a:p>
          <a:p>
            <a:r>
              <a:rPr lang="sv-SE" baseline="0" dirty="0" smtClean="0"/>
              <a:t> </a:t>
            </a:r>
          </a:p>
          <a:p>
            <a:r>
              <a:rPr lang="sv-SE" baseline="0" dirty="0" smtClean="0"/>
              <a:t>(</a:t>
            </a:r>
            <a:r>
              <a:rPr lang="sv-SE" baseline="0" dirty="0" err="1" smtClean="0"/>
              <a:t>code</a:t>
            </a:r>
            <a:r>
              <a:rPr lang="sv-SE" baseline="0" dirty="0" smtClean="0"/>
              <a:t>) examples: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like the examples, </a:t>
            </a:r>
            <a:r>
              <a:rPr lang="sv-SE" baseline="0" dirty="0" err="1" smtClean="0"/>
              <a:t>especially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code</a:t>
            </a:r>
            <a:r>
              <a:rPr lang="sv-SE" baseline="0" dirty="0" smtClean="0"/>
              <a:t> examples.</a:t>
            </a:r>
          </a:p>
          <a:p>
            <a:endParaRPr lang="sv-SE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err="1" smtClean="0"/>
              <a:t>Visualizations</a:t>
            </a:r>
            <a:r>
              <a:rPr lang="sv-SE" baseline="0" dirty="0" smtClean="0"/>
              <a:t>: ”</a:t>
            </a:r>
            <a:r>
              <a:rPr lang="sv-SE" baseline="0" dirty="0" err="1" smtClean="0"/>
              <a:t>much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easier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than</a:t>
            </a:r>
            <a:r>
              <a:rPr lang="sv-SE" baseline="0" dirty="0" smtClean="0"/>
              <a:t> on paper”</a:t>
            </a:r>
          </a:p>
          <a:p>
            <a:endParaRPr lang="sv-SE" dirty="0" smtClean="0"/>
          </a:p>
          <a:p>
            <a:r>
              <a:rPr lang="sv-SE" dirty="0" err="1" smtClean="0"/>
              <a:t>Overviews</a:t>
            </a:r>
            <a:r>
              <a:rPr lang="sv-SE" dirty="0" smtClean="0"/>
              <a:t>: At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beginning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each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chapter</a:t>
            </a:r>
            <a:r>
              <a:rPr lang="sv-SE" baseline="0" dirty="0" smtClean="0"/>
              <a:t>, it is </a:t>
            </a:r>
            <a:r>
              <a:rPr lang="sv-SE" baseline="0" dirty="0" err="1" smtClean="0"/>
              <a:t>said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what</a:t>
            </a:r>
            <a:r>
              <a:rPr lang="sv-SE" baseline="0" dirty="0" smtClean="0"/>
              <a:t> is going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be </a:t>
            </a:r>
            <a:r>
              <a:rPr lang="sv-SE" baseline="0" dirty="0" err="1" smtClean="0"/>
              <a:t>done</a:t>
            </a:r>
            <a:r>
              <a:rPr lang="sv-SE" baseline="0" dirty="0" smtClean="0"/>
              <a:t> in the </a:t>
            </a:r>
            <a:r>
              <a:rPr lang="sv-SE" baseline="0" dirty="0" err="1" smtClean="0"/>
              <a:t>chapter</a:t>
            </a:r>
            <a:r>
              <a:rPr lang="sv-SE" baseline="0" dirty="0" smtClean="0"/>
              <a:t> as </a:t>
            </a:r>
            <a:r>
              <a:rPr lang="sv-SE" baseline="0" dirty="0" err="1" smtClean="0"/>
              <a:t>well</a:t>
            </a:r>
            <a:r>
              <a:rPr lang="sv-SE" baseline="0" dirty="0" smtClean="0"/>
              <a:t> as </a:t>
            </a:r>
            <a:r>
              <a:rPr lang="sv-SE" baseline="0" dirty="0" err="1" smtClean="0"/>
              <a:t>what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expected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the student </a:t>
            </a:r>
            <a:r>
              <a:rPr lang="sv-SE" baseline="0" dirty="0" err="1" smtClean="0"/>
              <a:t>knows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after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studying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chapter</a:t>
            </a:r>
            <a:r>
              <a:rPr lang="sv-SE" baseline="0" dirty="0" smtClean="0"/>
              <a:t>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They like the exercises.</a:t>
            </a:r>
            <a:r>
              <a:rPr lang="en-US" baseline="0" dirty="0" smtClean="0"/>
              <a:t> The reasons are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Good exercises.</a:t>
            </a:r>
          </a:p>
          <a:p>
            <a:pPr lvl="2"/>
            <a:r>
              <a:rPr lang="en-US" dirty="0" smtClean="0"/>
              <a:t>Good to have many exercises, that you can redo them.</a:t>
            </a:r>
          </a:p>
          <a:p>
            <a:pPr lvl="2"/>
            <a:r>
              <a:rPr lang="en-US" dirty="0" smtClean="0"/>
              <a:t>Good to have hints in the exercises.</a:t>
            </a:r>
          </a:p>
          <a:p>
            <a:pPr lvl="2"/>
            <a:r>
              <a:rPr lang="en-US" dirty="0" smtClean="0"/>
              <a:t>Good that you can check answers to exercises immediately; good for checking your own understanding.</a:t>
            </a:r>
          </a:p>
          <a:p>
            <a:pPr lvl="2"/>
            <a:r>
              <a:rPr lang="en-US" dirty="0" smtClean="0"/>
              <a:t>Even when you get the answers wrong, you still learn something.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 err="1" smtClean="0"/>
              <a:t>Of</a:t>
            </a:r>
            <a:r>
              <a:rPr lang="sv-SE" b="1" dirty="0" smtClean="0"/>
              <a:t> </a:t>
            </a:r>
            <a:r>
              <a:rPr lang="sv-SE" b="1" dirty="0" err="1" smtClean="0"/>
              <a:t>course</a:t>
            </a:r>
            <a:r>
              <a:rPr lang="sv-SE" b="1" dirty="0" smtClean="0"/>
              <a:t> </a:t>
            </a:r>
            <a:r>
              <a:rPr lang="sv-SE" b="1" dirty="0" err="1" smtClean="0"/>
              <a:t>there</a:t>
            </a:r>
            <a:r>
              <a:rPr lang="sv-SE" b="1" dirty="0" smtClean="0"/>
              <a:t> </a:t>
            </a:r>
            <a:r>
              <a:rPr lang="sv-SE" b="1" dirty="0" err="1" smtClean="0"/>
              <a:t>are</a:t>
            </a:r>
            <a:r>
              <a:rPr lang="sv-SE" b="1" dirty="0" smtClean="0"/>
              <a:t> </a:t>
            </a:r>
            <a:r>
              <a:rPr lang="sv-SE" b="1" dirty="0" err="1" smtClean="0"/>
              <a:t>also</a:t>
            </a:r>
            <a:r>
              <a:rPr lang="sv-SE" b="1" dirty="0" smtClean="0"/>
              <a:t> </a:t>
            </a:r>
            <a:r>
              <a:rPr lang="sv-SE" b="1" dirty="0" err="1" smtClean="0"/>
              <a:t>some</a:t>
            </a:r>
            <a:r>
              <a:rPr lang="sv-SE" b="1" dirty="0" smtClean="0"/>
              <a:t> negative </a:t>
            </a:r>
            <a:r>
              <a:rPr lang="sv-SE" b="1" dirty="0" err="1" smtClean="0"/>
              <a:t>comments</a:t>
            </a:r>
            <a:r>
              <a:rPr lang="sv-SE" b="1" dirty="0" smtClean="0"/>
              <a:t> as </a:t>
            </a:r>
            <a:r>
              <a:rPr lang="sv-SE" b="1" dirty="0" err="1" smtClean="0"/>
              <a:t>well</a:t>
            </a:r>
            <a:r>
              <a:rPr lang="sv-SE" b="1" baseline="0" dirty="0" smtClean="0"/>
              <a:t> as suggestions for </a:t>
            </a:r>
            <a:r>
              <a:rPr lang="sv-SE" b="1" baseline="0" dirty="0" err="1" smtClean="0"/>
              <a:t>improvement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of</a:t>
            </a:r>
            <a:r>
              <a:rPr lang="sv-SE" b="1" baseline="0" dirty="0" smtClean="0"/>
              <a:t> the </a:t>
            </a:r>
            <a:r>
              <a:rPr lang="sv-SE" b="1" baseline="0" dirty="0" err="1" smtClean="0"/>
              <a:t>tool</a:t>
            </a:r>
            <a:r>
              <a:rPr lang="sv-SE" b="1" baseline="0" dirty="0" smtClean="0"/>
              <a:t>.</a:t>
            </a:r>
            <a:endParaRPr lang="sv-SE" b="1" dirty="0" smtClean="0"/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Text</a:t>
            </a:r>
            <a:r>
              <a:rPr lang="sv-SE" baseline="0" dirty="0" smtClean="0"/>
              <a:t> format: Students </a:t>
            </a:r>
            <a:r>
              <a:rPr lang="sv-SE" baseline="0" dirty="0" err="1" smtClean="0"/>
              <a:t>think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lines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too</a:t>
            </a:r>
            <a:r>
              <a:rPr lang="sv-SE" baseline="0" dirty="0" smtClean="0"/>
              <a:t> long (</a:t>
            </a:r>
            <a:r>
              <a:rPr lang="sv-SE" baseline="0" dirty="0" err="1" smtClean="0"/>
              <a:t>length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screen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too</a:t>
            </a:r>
            <a:r>
              <a:rPr lang="sv-SE" baseline="0" dirty="0" smtClean="0"/>
              <a:t> long), </a:t>
            </a:r>
            <a:r>
              <a:rPr lang="sv-SE" baseline="0" dirty="0" err="1" smtClean="0"/>
              <a:t>which</a:t>
            </a:r>
            <a:r>
              <a:rPr lang="sv-SE" baseline="0" dirty="0" smtClean="0"/>
              <a:t> is hard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read. </a:t>
            </a:r>
            <a:r>
              <a:rPr lang="sv-SE" baseline="0" dirty="0" err="1" smtClean="0"/>
              <a:t>Some</a:t>
            </a:r>
            <a:r>
              <a:rPr lang="sv-SE" baseline="0" dirty="0" smtClean="0"/>
              <a:t> students </a:t>
            </a:r>
            <a:r>
              <a:rPr lang="sv-SE" baseline="0" dirty="0" err="1" smtClean="0"/>
              <a:t>adjust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size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screen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read.</a:t>
            </a: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Mini-</a:t>
            </a:r>
            <a:r>
              <a:rPr lang="sv-SE" dirty="0" err="1" smtClean="0"/>
              <a:t>content</a:t>
            </a:r>
            <a:r>
              <a:rPr lang="sv-SE" dirty="0" smtClean="0"/>
              <a:t> pages: A student </a:t>
            </a:r>
            <a:r>
              <a:rPr lang="sv-SE" dirty="0" err="1" smtClean="0"/>
              <a:t>would</a:t>
            </a:r>
            <a:r>
              <a:rPr lang="sv-SE" baseline="0" dirty="0" smtClean="0"/>
              <a:t> like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a </a:t>
            </a:r>
            <a:r>
              <a:rPr lang="sv-SE" dirty="0" smtClean="0"/>
              <a:t>small </a:t>
            </a:r>
            <a:r>
              <a:rPr lang="sv-SE" dirty="0" err="1" smtClean="0"/>
              <a:t>figure</a:t>
            </a:r>
            <a:r>
              <a:rPr lang="sv-SE" dirty="0" smtClean="0"/>
              <a:t> at the page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shows </a:t>
            </a:r>
            <a:r>
              <a:rPr lang="sv-SE" baseline="0" dirty="0" err="1" smtClean="0"/>
              <a:t>which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section</a:t>
            </a:r>
            <a:r>
              <a:rPr lang="sv-SE" baseline="0" dirty="0" smtClean="0"/>
              <a:t>/</a:t>
            </a:r>
            <a:r>
              <a:rPr lang="sv-SE" baseline="0" dirty="0" err="1" smtClean="0"/>
              <a:t>subsection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he</a:t>
            </a:r>
            <a:r>
              <a:rPr lang="sv-SE" baseline="0" dirty="0" smtClean="0"/>
              <a:t> is in the </a:t>
            </a:r>
            <a:r>
              <a:rPr lang="sv-SE" baseline="0" dirty="0" err="1" smtClean="0"/>
              <a:t>chapter</a:t>
            </a:r>
            <a:r>
              <a:rPr lang="sv-SE" baseline="0" dirty="0" smtClean="0"/>
              <a:t>.</a:t>
            </a: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Pop-</a:t>
            </a:r>
            <a:r>
              <a:rPr lang="sv-SE" baseline="0" dirty="0" err="1" smtClean="0"/>
              <a:t>up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dictionary</a:t>
            </a:r>
            <a:r>
              <a:rPr lang="sv-SE" baseline="0" dirty="0" smtClean="0">
                <a:sym typeface="Wingdings" panose="05000000000000000000" pitchFamily="2" charset="2"/>
              </a:rPr>
              <a:t> </a:t>
            </a:r>
            <a:r>
              <a:rPr lang="sv-SE" baseline="0" dirty="0" err="1" smtClean="0">
                <a:sym typeface="Wingdings" panose="05000000000000000000" pitchFamily="2" charset="2"/>
              </a:rPr>
              <a:t>Instead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of</a:t>
            </a:r>
            <a:r>
              <a:rPr lang="sv-SE" baseline="0" dirty="0" smtClean="0">
                <a:sym typeface="Wingdings" panose="05000000000000000000" pitchFamily="2" charset="2"/>
              </a:rPr>
              <a:t> going </a:t>
            </a:r>
            <a:r>
              <a:rPr lang="sv-SE" baseline="0" dirty="0" err="1" smtClean="0">
                <a:sym typeface="Wingdings" panose="05000000000000000000" pitchFamily="2" charset="2"/>
              </a:rPr>
              <a:t>to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another</a:t>
            </a:r>
            <a:r>
              <a:rPr lang="sv-SE" baseline="0" dirty="0" smtClean="0">
                <a:sym typeface="Wingdings" panose="05000000000000000000" pitchFamily="2" charset="2"/>
              </a:rPr>
              <a:t> page, the student </a:t>
            </a:r>
            <a:r>
              <a:rPr lang="sv-SE" baseline="0" dirty="0" err="1" smtClean="0">
                <a:sym typeface="Wingdings" panose="05000000000000000000" pitchFamily="2" charset="2"/>
              </a:rPr>
              <a:t>would</a:t>
            </a:r>
            <a:r>
              <a:rPr lang="sv-SE" baseline="0" dirty="0" smtClean="0">
                <a:sym typeface="Wingdings" panose="05000000000000000000" pitchFamily="2" charset="2"/>
              </a:rPr>
              <a:t> like a small </a:t>
            </a:r>
            <a:r>
              <a:rPr lang="sv-SE" baseline="0" dirty="0" err="1" smtClean="0">
                <a:sym typeface="Wingdings" panose="05000000000000000000" pitchFamily="2" charset="2"/>
              </a:rPr>
              <a:t>window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to</a:t>
            </a:r>
            <a:r>
              <a:rPr lang="sv-SE" baseline="0" dirty="0" smtClean="0">
                <a:sym typeface="Wingdings" panose="05000000000000000000" pitchFamily="2" charset="2"/>
              </a:rPr>
              <a:t> pop </a:t>
            </a:r>
            <a:r>
              <a:rPr lang="sv-SE" baseline="0" dirty="0" err="1" smtClean="0">
                <a:sym typeface="Wingdings" panose="05000000000000000000" pitchFamily="2" charset="2"/>
              </a:rPr>
              <a:t>up</a:t>
            </a:r>
            <a:r>
              <a:rPr lang="sv-SE" baseline="0" dirty="0" smtClean="0">
                <a:sym typeface="Wingdings" panose="05000000000000000000" pitchFamily="2" charset="2"/>
              </a:rPr>
              <a:t> on </a:t>
            </a:r>
            <a:r>
              <a:rPr lang="sv-SE" baseline="0" dirty="0" err="1" smtClean="0">
                <a:sym typeface="Wingdings" panose="05000000000000000000" pitchFamily="2" charset="2"/>
              </a:rPr>
              <a:t>that</a:t>
            </a:r>
            <a:r>
              <a:rPr lang="sv-SE" baseline="0" dirty="0" smtClean="0">
                <a:sym typeface="Wingdings" panose="05000000000000000000" pitchFamily="2" charset="2"/>
              </a:rPr>
              <a:t> page.</a:t>
            </a: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>
              <a:sym typeface="Wingdings" panose="05000000000000000000" pitchFamily="2" charset="2"/>
            </a:endParaRP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Bugs: </a:t>
            </a:r>
            <a:r>
              <a:rPr lang="sv-SE" dirty="0" err="1" smtClean="0"/>
              <a:t>Some</a:t>
            </a:r>
            <a:r>
              <a:rPr lang="sv-SE" baseline="0" dirty="0" smtClean="0"/>
              <a:t> </a:t>
            </a:r>
            <a:r>
              <a:rPr lang="sv-SE" dirty="0" err="1" smtClean="0"/>
              <a:t>buttons</a:t>
            </a:r>
            <a:r>
              <a:rPr lang="sv-SE" dirty="0" smtClean="0"/>
              <a:t> do</a:t>
            </a:r>
            <a:r>
              <a:rPr lang="sv-SE" baseline="0" dirty="0" smtClean="0"/>
              <a:t> not </a:t>
            </a:r>
            <a:r>
              <a:rPr lang="sv-SE" baseline="0" dirty="0" err="1" smtClean="0"/>
              <a:t>work</a:t>
            </a:r>
            <a:r>
              <a:rPr lang="sv-SE" baseline="0" dirty="0" smtClean="0"/>
              <a:t>.</a:t>
            </a:r>
            <a:endParaRPr lang="sv-SE" dirty="0" smtClean="0"/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Links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refer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other</a:t>
            </a:r>
            <a:r>
              <a:rPr lang="sv-SE" dirty="0" smtClean="0"/>
              <a:t> parts in the </a:t>
            </a:r>
            <a:r>
              <a:rPr lang="sv-SE" dirty="0" err="1" smtClean="0"/>
              <a:t>book</a:t>
            </a:r>
            <a:r>
              <a:rPr lang="sv-SE" dirty="0" smtClean="0"/>
              <a:t>: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there</a:t>
            </a:r>
            <a:r>
              <a:rPr lang="sv-SE" baseline="0" dirty="0" smtClean="0"/>
              <a:t> is a </a:t>
            </a:r>
            <a:r>
              <a:rPr lang="sv-SE" baseline="0" dirty="0" err="1" smtClean="0"/>
              <a:t>reference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another</a:t>
            </a:r>
            <a:r>
              <a:rPr lang="sv-SE" baseline="0" dirty="0" smtClean="0"/>
              <a:t> part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book</a:t>
            </a:r>
            <a:r>
              <a:rPr lang="sv-SE" baseline="0" dirty="0" smtClean="0"/>
              <a:t>, students like </a:t>
            </a:r>
            <a:r>
              <a:rPr lang="sv-SE" baseline="0" dirty="0" err="1" smtClean="0"/>
              <a:t>more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links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.</a:t>
            </a: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A student </a:t>
            </a:r>
            <a:r>
              <a:rPr lang="sv-SE" baseline="0" dirty="0" err="1" smtClean="0"/>
              <a:t>said</a:t>
            </a:r>
            <a:r>
              <a:rPr lang="sv-SE" baseline="0" dirty="0" smtClean="0"/>
              <a:t> ’</a:t>
            </a:r>
            <a:r>
              <a:rPr lang="sv-SE" baseline="0" dirty="0" err="1" smtClean="0"/>
              <a:t>it’s</a:t>
            </a:r>
            <a:r>
              <a:rPr lang="sv-SE" baseline="0" dirty="0" smtClean="0"/>
              <a:t> hard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focus on </a:t>
            </a:r>
            <a:r>
              <a:rPr lang="sv-SE" baseline="0" dirty="0" err="1" smtClean="0"/>
              <a:t>screen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he</a:t>
            </a:r>
            <a:r>
              <a:rPr lang="sv-SE" baseline="0" dirty="0" smtClean="0"/>
              <a:t> gets </a:t>
            </a:r>
            <a:r>
              <a:rPr lang="sv-SE" baseline="0" dirty="0" err="1" smtClean="0"/>
              <a:t>tired</a:t>
            </a:r>
            <a:r>
              <a:rPr lang="sv-SE" baseline="0" dirty="0" smtClean="0"/>
              <a:t>’.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 smtClean="0"/>
              <a:t>Students</a:t>
            </a:r>
            <a:r>
              <a:rPr lang="sv-SE" b="0" baseline="0" dirty="0" smtClean="0"/>
              <a:t> like </a:t>
            </a:r>
            <a:r>
              <a:rPr lang="sv-SE" b="0" baseline="0" dirty="0" err="1" smtClean="0"/>
              <a:t>additional</a:t>
            </a:r>
            <a:r>
              <a:rPr lang="sv-SE" b="0" baseline="0" dirty="0" smtClean="0"/>
              <a:t> hints on </a:t>
            </a:r>
            <a:r>
              <a:rPr lang="sv-SE" b="0" baseline="0" dirty="0" err="1" smtClean="0"/>
              <a:t>where</a:t>
            </a:r>
            <a:r>
              <a:rPr lang="sv-SE" b="0" baseline="0" dirty="0" smtClean="0"/>
              <a:t> </a:t>
            </a:r>
            <a:r>
              <a:rPr lang="sv-SE" b="0" baseline="0" dirty="0" err="1" smtClean="0"/>
              <a:t>to</a:t>
            </a:r>
            <a:r>
              <a:rPr lang="sv-SE" b="0" baseline="0" dirty="0" smtClean="0"/>
              <a:t> read </a:t>
            </a:r>
            <a:r>
              <a:rPr lang="sv-SE" b="0" baseline="0" dirty="0" err="1" smtClean="0"/>
              <a:t>when</a:t>
            </a:r>
            <a:r>
              <a:rPr lang="sv-SE" b="0" baseline="0" dirty="0" smtClean="0"/>
              <a:t> </a:t>
            </a:r>
            <a:r>
              <a:rPr lang="sv-SE" b="0" baseline="0" dirty="0" err="1" smtClean="0"/>
              <a:t>they</a:t>
            </a:r>
            <a:r>
              <a:rPr lang="sv-SE" b="0" baseline="0" dirty="0" smtClean="0"/>
              <a:t> </a:t>
            </a:r>
            <a:r>
              <a:rPr lang="sv-SE" b="0" baseline="0" dirty="0" err="1" smtClean="0"/>
              <a:t>answer</a:t>
            </a:r>
            <a:r>
              <a:rPr lang="sv-SE" b="0" baseline="0" dirty="0" smtClean="0"/>
              <a:t> </a:t>
            </a:r>
            <a:r>
              <a:rPr lang="sv-SE" b="0" baseline="0" dirty="0" err="1" smtClean="0"/>
              <a:t>wrong</a:t>
            </a:r>
            <a:r>
              <a:rPr lang="sv-SE" b="0" baseline="0" dirty="0" smtClean="0"/>
              <a:t>.</a:t>
            </a:r>
            <a:endParaRPr lang="sv-SE" b="0" dirty="0" smtClean="0"/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b="0" dirty="0" smtClean="0"/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 err="1" smtClean="0"/>
              <a:t>Some</a:t>
            </a:r>
            <a:r>
              <a:rPr lang="sv-SE" b="0" dirty="0" smtClean="0"/>
              <a:t> </a:t>
            </a:r>
            <a:r>
              <a:rPr lang="sv-SE" b="0" dirty="0" err="1" smtClean="0"/>
              <a:t>exercises</a:t>
            </a:r>
            <a:r>
              <a:rPr lang="sv-SE" b="0" dirty="0" smtClean="0"/>
              <a:t> </a:t>
            </a:r>
            <a:r>
              <a:rPr lang="sv-SE" b="0" dirty="0" err="1" smtClean="0"/>
              <a:t>require</a:t>
            </a:r>
            <a:r>
              <a:rPr lang="sv-SE" b="0" dirty="0" smtClean="0"/>
              <a:t> </a:t>
            </a:r>
            <a:r>
              <a:rPr lang="sv-SE" b="0" dirty="0" err="1" smtClean="0"/>
              <a:t>doing</a:t>
            </a:r>
            <a:r>
              <a:rPr lang="sv-SE" b="0" dirty="0" smtClean="0"/>
              <a:t> </a:t>
            </a:r>
            <a:r>
              <a:rPr lang="sv-SE" b="0" dirty="0" err="1" smtClean="0"/>
              <a:t>similar</a:t>
            </a:r>
            <a:r>
              <a:rPr lang="sv-SE" b="0" dirty="0" smtClean="0"/>
              <a:t> </a:t>
            </a:r>
            <a:r>
              <a:rPr lang="sv-SE" b="0" dirty="0" err="1" smtClean="0"/>
              <a:t>things</a:t>
            </a:r>
            <a:r>
              <a:rPr lang="sv-SE" b="0" dirty="0" smtClean="0"/>
              <a:t> </a:t>
            </a:r>
            <a:r>
              <a:rPr lang="sv-SE" b="0" dirty="0" err="1" smtClean="0"/>
              <a:t>too</a:t>
            </a:r>
            <a:r>
              <a:rPr lang="sv-SE" b="0" dirty="0" smtClean="0"/>
              <a:t> </a:t>
            </a:r>
            <a:r>
              <a:rPr lang="sv-SE" b="0" dirty="0" err="1" smtClean="0"/>
              <a:t>often</a:t>
            </a:r>
            <a:r>
              <a:rPr lang="sv-SE" b="0" dirty="0" smtClean="0"/>
              <a:t> </a:t>
            </a:r>
            <a:r>
              <a:rPr lang="sv-SE" b="0" dirty="0" smtClean="0">
                <a:sym typeface="Wingdings" panose="05000000000000000000" pitchFamily="2" charset="2"/>
              </a:rPr>
              <a:t></a:t>
            </a:r>
            <a:r>
              <a:rPr lang="sv-SE" b="1" dirty="0" smtClean="0">
                <a:sym typeface="Wingdings" panose="05000000000000000000" pitchFamily="2" charset="2"/>
              </a:rPr>
              <a:t>for </a:t>
            </a:r>
            <a:r>
              <a:rPr lang="sv-SE" b="1" dirty="0" err="1" smtClean="0">
                <a:sym typeface="Wingdings" panose="05000000000000000000" pitchFamily="2" charset="2"/>
              </a:rPr>
              <a:t>instance</a:t>
            </a:r>
            <a:r>
              <a:rPr lang="sv-SE" b="1" dirty="0" smtClean="0">
                <a:sym typeface="Wingdings" panose="05000000000000000000" pitchFamily="2" charset="2"/>
              </a:rPr>
              <a:t>, in </a:t>
            </a:r>
            <a:r>
              <a:rPr lang="sv-SE" b="1" dirty="0" err="1" smtClean="0">
                <a:sym typeface="Wingdings" panose="05000000000000000000" pitchFamily="2" charset="2"/>
              </a:rPr>
              <a:t>some</a:t>
            </a:r>
            <a:r>
              <a:rPr lang="sv-SE" b="1" dirty="0" smtClean="0">
                <a:sym typeface="Wingdings" panose="05000000000000000000" pitchFamily="2" charset="2"/>
              </a:rPr>
              <a:t> </a:t>
            </a:r>
            <a:r>
              <a:rPr lang="sv-SE" b="1" dirty="0" err="1" smtClean="0">
                <a:sym typeface="Wingdings" panose="05000000000000000000" pitchFamily="2" charset="2"/>
              </a:rPr>
              <a:t>exercises</a:t>
            </a:r>
            <a:r>
              <a:rPr lang="sv-SE" b="1" dirty="0" smtClean="0">
                <a:sym typeface="Wingdings" panose="05000000000000000000" pitchFamily="2" charset="2"/>
              </a:rPr>
              <a:t>,</a:t>
            </a:r>
            <a:r>
              <a:rPr lang="sv-SE" b="1" baseline="0" dirty="0" smtClean="0">
                <a:sym typeface="Wingdings" panose="05000000000000000000" pitchFamily="2" charset="2"/>
              </a:rPr>
              <a:t> </a:t>
            </a:r>
            <a:r>
              <a:rPr lang="sv-SE" b="1" baseline="0" dirty="0" err="1" smtClean="0">
                <a:sym typeface="Wingdings" panose="05000000000000000000" pitchFamily="2" charset="2"/>
              </a:rPr>
              <a:t>they</a:t>
            </a:r>
            <a:r>
              <a:rPr lang="sv-SE" b="1" baseline="0" dirty="0" smtClean="0">
                <a:sym typeface="Wingdings" panose="05000000000000000000" pitchFamily="2" charset="2"/>
              </a:rPr>
              <a:t> go </a:t>
            </a:r>
            <a:r>
              <a:rPr lang="sv-SE" b="1" baseline="0" dirty="0" err="1" smtClean="0">
                <a:sym typeface="Wingdings" panose="05000000000000000000" pitchFamily="2" charset="2"/>
              </a:rPr>
              <a:t>through</a:t>
            </a:r>
            <a:r>
              <a:rPr lang="sv-SE" b="1" baseline="0" dirty="0" smtClean="0">
                <a:sym typeface="Wingdings" panose="05000000000000000000" pitchFamily="2" charset="2"/>
              </a:rPr>
              <a:t> a </a:t>
            </a:r>
            <a:r>
              <a:rPr lang="sv-SE" b="1" baseline="0" dirty="0" err="1" smtClean="0">
                <a:sym typeface="Wingdings" panose="05000000000000000000" pitchFamily="2" charset="2"/>
              </a:rPr>
              <a:t>visualization</a:t>
            </a:r>
            <a:r>
              <a:rPr lang="sv-SE" b="1" baseline="0" dirty="0" smtClean="0">
                <a:sym typeface="Wingdings" panose="05000000000000000000" pitchFamily="2" charset="2"/>
              </a:rPr>
              <a:t> 5 </a:t>
            </a:r>
            <a:r>
              <a:rPr lang="sv-SE" b="1" baseline="0" dirty="0" err="1" smtClean="0">
                <a:sym typeface="Wingdings" panose="05000000000000000000" pitchFamily="2" charset="2"/>
              </a:rPr>
              <a:t>times</a:t>
            </a:r>
            <a:r>
              <a:rPr lang="sv-SE" b="1" baseline="0" dirty="0" smtClean="0">
                <a:sym typeface="Wingdings" panose="05000000000000000000" pitchFamily="2" charset="2"/>
              </a:rPr>
              <a:t>, </a:t>
            </a:r>
            <a:r>
              <a:rPr lang="sv-SE" b="1" baseline="0" dirty="0" err="1" smtClean="0">
                <a:sym typeface="Wingdings" panose="05000000000000000000" pitchFamily="2" charset="2"/>
              </a:rPr>
              <a:t>while</a:t>
            </a:r>
            <a:r>
              <a:rPr lang="sv-SE" b="1" baseline="0" dirty="0" smtClean="0">
                <a:sym typeface="Wingdings" panose="05000000000000000000" pitchFamily="2" charset="2"/>
              </a:rPr>
              <a:t> 3 </a:t>
            </a:r>
            <a:r>
              <a:rPr lang="sv-SE" b="1" baseline="0" dirty="0" err="1" smtClean="0">
                <a:sym typeface="Wingdings" panose="05000000000000000000" pitchFamily="2" charset="2"/>
              </a:rPr>
              <a:t>times</a:t>
            </a:r>
            <a:r>
              <a:rPr lang="sv-SE" b="1" baseline="0" dirty="0" smtClean="0">
                <a:sym typeface="Wingdings" panose="05000000000000000000" pitchFamily="2" charset="2"/>
              </a:rPr>
              <a:t> </a:t>
            </a:r>
            <a:r>
              <a:rPr lang="sv-SE" b="1" baseline="0" dirty="0" err="1" smtClean="0">
                <a:sym typeface="Wingdings" panose="05000000000000000000" pitchFamily="2" charset="2"/>
              </a:rPr>
              <a:t>would</a:t>
            </a:r>
            <a:r>
              <a:rPr lang="sv-SE" b="1" baseline="0" dirty="0" smtClean="0">
                <a:sym typeface="Wingdings" panose="05000000000000000000" pitchFamily="2" charset="2"/>
              </a:rPr>
              <a:t> be </a:t>
            </a:r>
            <a:r>
              <a:rPr lang="sv-SE" b="1" baseline="0" dirty="0" err="1" smtClean="0">
                <a:sym typeface="Wingdings" panose="05000000000000000000" pitchFamily="2" charset="2"/>
              </a:rPr>
              <a:t>enough</a:t>
            </a:r>
            <a:r>
              <a:rPr lang="sv-SE" b="1" baseline="0" dirty="0" smtClean="0">
                <a:sym typeface="Wingdings" panose="05000000000000000000" pitchFamily="2" charset="2"/>
              </a:rPr>
              <a:t>.</a:t>
            </a:r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  <a:p>
            <a:pPr marL="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exercises</a:t>
            </a:r>
            <a:r>
              <a:rPr lang="sv-SE" dirty="0" smtClean="0"/>
              <a:t> </a:t>
            </a:r>
            <a:r>
              <a:rPr lang="sv-SE" dirty="0" err="1" smtClean="0"/>
              <a:t>need</a:t>
            </a:r>
            <a:r>
              <a:rPr lang="sv-SE" dirty="0" smtClean="0"/>
              <a:t> a </a:t>
            </a:r>
            <a:r>
              <a:rPr lang="sv-SE" dirty="0" err="1" smtClean="0"/>
              <a:t>better</a:t>
            </a:r>
            <a:r>
              <a:rPr lang="sv-SE" dirty="0" smtClean="0"/>
              <a:t> </a:t>
            </a:r>
            <a:r>
              <a:rPr lang="sv-SE" dirty="0" err="1" smtClean="0"/>
              <a:t>explanation</a:t>
            </a:r>
            <a:r>
              <a:rPr lang="sv-SE" dirty="0" err="1" smtClean="0">
                <a:sym typeface="Wingdings" panose="05000000000000000000" pitchFamily="2" charset="2"/>
              </a:rPr>
              <a:t>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do; </a:t>
            </a:r>
            <a:r>
              <a:rPr lang="sv-SE" baseline="0" dirty="0" err="1" smtClean="0"/>
              <a:t>exercise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description</a:t>
            </a:r>
            <a:r>
              <a:rPr lang="sv-SE" baseline="0" dirty="0" smtClean="0"/>
              <a:t> is not </a:t>
            </a:r>
            <a:r>
              <a:rPr lang="sv-SE" baseline="0" dirty="0" err="1" smtClean="0"/>
              <a:t>clear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enough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We also checked how</a:t>
            </a:r>
            <a:r>
              <a:rPr lang="en-US" b="1" baseline="0" dirty="0" smtClean="0"/>
              <a:t> the students compare the tool with the traditional book.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From the view of students,</a:t>
            </a:r>
            <a:r>
              <a:rPr lang="en-US" b="1" baseline="0" dirty="0" smtClean="0"/>
              <a:t> the comments relate to 4 aspects.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Reading,</a:t>
            </a:r>
            <a:r>
              <a:rPr lang="en-US" baseline="0" dirty="0" smtClean="0"/>
              <a:t> e</a:t>
            </a:r>
            <a:r>
              <a:rPr lang="en-US" dirty="0" smtClean="0"/>
              <a:t>xercises</a:t>
            </a:r>
            <a:r>
              <a:rPr lang="en-US" dirty="0" smtClean="0">
                <a:sym typeface="Wingdings" pitchFamily="2" charset="2"/>
              </a:rPr>
              <a:t>,</a:t>
            </a:r>
            <a:r>
              <a:rPr lang="en-US" baseline="0" dirty="0" smtClean="0">
                <a:sym typeface="Wingdings" pitchFamily="2" charset="2"/>
              </a:rPr>
              <a:t> </a:t>
            </a:r>
            <a:r>
              <a:rPr lang="sv-SE" baseline="0" dirty="0" err="1" smtClean="0">
                <a:sym typeface="Wingdings" pitchFamily="2" charset="2"/>
              </a:rPr>
              <a:t>d</a:t>
            </a:r>
            <a:r>
              <a:rPr lang="sv-SE" dirty="0" err="1" smtClean="0"/>
              <a:t>eeper</a:t>
            </a:r>
            <a:r>
              <a:rPr lang="sv-SE" dirty="0" smtClean="0"/>
              <a:t> </a:t>
            </a:r>
            <a:r>
              <a:rPr lang="sv-SE" dirty="0" err="1" smtClean="0"/>
              <a:t>learning</a:t>
            </a:r>
            <a:r>
              <a:rPr lang="sv-SE" dirty="0" smtClean="0"/>
              <a:t>,</a:t>
            </a:r>
            <a:r>
              <a:rPr lang="sv-SE" baseline="0" dirty="0" smtClean="0"/>
              <a:t> </a:t>
            </a:r>
            <a:r>
              <a:rPr lang="sv-SE" baseline="0" dirty="0" err="1" smtClean="0"/>
              <a:t>visualizations</a:t>
            </a:r>
            <a:r>
              <a:rPr lang="sv-SE" baseline="0" dirty="0" smtClean="0"/>
              <a:t>.</a:t>
            </a:r>
          </a:p>
          <a:p>
            <a:pPr marL="0" indent="0">
              <a:buNone/>
            </a:pPr>
            <a:r>
              <a:rPr lang="sv-SE" baseline="0" dirty="0" err="1" smtClean="0"/>
              <a:t>I’ll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explain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them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one</a:t>
            </a:r>
            <a:r>
              <a:rPr lang="sv-SE" baseline="0" dirty="0" smtClean="0"/>
              <a:t> by </a:t>
            </a:r>
            <a:r>
              <a:rPr lang="sv-SE" baseline="0" dirty="0" err="1" smtClean="0"/>
              <a:t>one</a:t>
            </a:r>
            <a:r>
              <a:rPr lang="sv-SE" baseline="0" dirty="0" smtClean="0"/>
              <a:t>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Reading</a:t>
            </a:r>
            <a:r>
              <a:rPr lang="en-US" dirty="0" err="1" smtClean="0">
                <a:sym typeface="Wingdings" panose="05000000000000000000" pitchFamily="2" charset="2"/>
              </a:rPr>
              <a:t>some</a:t>
            </a:r>
            <a:r>
              <a:rPr lang="en-US" dirty="0" smtClean="0">
                <a:sym typeface="Wingdings" panose="05000000000000000000" pitchFamily="2" charset="2"/>
              </a:rPr>
              <a:t> students</a:t>
            </a:r>
            <a:r>
              <a:rPr lang="en-US" baseline="0" dirty="0" smtClean="0">
                <a:sym typeface="Wingdings" panose="05000000000000000000" pitchFamily="2" charset="2"/>
              </a:rPr>
              <a:t> do not read books, or do not like to read books with the traditional book, </a:t>
            </a:r>
          </a:p>
          <a:p>
            <a:pPr marL="0" indent="0">
              <a:buNone/>
            </a:pPr>
            <a:r>
              <a:rPr lang="en-US" baseline="0" dirty="0" smtClean="0">
                <a:sym typeface="Wingdings" panose="05000000000000000000" pitchFamily="2" charset="2"/>
              </a:rPr>
              <a:t>               but now, with the online tool, they feel they have to read.</a:t>
            </a:r>
          </a:p>
          <a:p>
            <a:pPr marL="0" indent="0">
              <a:buNone/>
            </a:pPr>
            <a:r>
              <a:rPr lang="en-US" baseline="0" dirty="0" smtClean="0">
                <a:sym typeface="Wingdings" panose="05000000000000000000" pitchFamily="2" charset="2"/>
              </a:rPr>
              <a:t>The reasons are</a:t>
            </a:r>
          </a:p>
          <a:p>
            <a:pPr marL="0" indent="0">
              <a:buNone/>
            </a:pPr>
            <a:r>
              <a:rPr lang="en-US" baseline="0" dirty="0" smtClean="0">
                <a:sym typeface="Wingdings" panose="05000000000000000000" pitchFamily="2" charset="2"/>
              </a:rPr>
              <a:t>Reasons: 1) It’s part of the exam. They get credits, and they are checked whether they do that.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>
                <a:sym typeface="Wingdings" panose="05000000000000000000" pitchFamily="2" charset="2"/>
              </a:rPr>
              <a:t>               2) because of the interactive parts, reading is more interesting, and the students become more active.</a:t>
            </a:r>
            <a:endParaRPr lang="en-US" b="1" dirty="0" smtClean="0"/>
          </a:p>
          <a:p>
            <a:pPr marL="0" indent="0">
              <a:buNone/>
            </a:pPr>
            <a:endParaRPr lang="en-US" baseline="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err="1" smtClean="0"/>
              <a:t>Reading</a:t>
            </a:r>
            <a:r>
              <a:rPr lang="en-US" dirty="0" err="1" smtClean="0">
                <a:sym typeface="Wingdings" panose="05000000000000000000" pitchFamily="2" charset="2"/>
              </a:rPr>
              <a:t>With</a:t>
            </a:r>
            <a:r>
              <a:rPr lang="en-US" dirty="0" smtClean="0">
                <a:sym typeface="Wingdings" panose="05000000000000000000" pitchFamily="2" charset="2"/>
              </a:rPr>
              <a:t> the traditional</a:t>
            </a:r>
            <a:r>
              <a:rPr lang="en-US" baseline="0" dirty="0" smtClean="0">
                <a:sym typeface="Wingdings" panose="05000000000000000000" pitchFamily="2" charset="2"/>
              </a:rPr>
              <a:t> book, some students read only before the exam, but now throughout the course, because of the same reasons.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Exercises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baseline="0" dirty="0" smtClean="0">
                <a:sym typeface="Wingdings" panose="05000000000000000000" pitchFamily="2" charset="2"/>
              </a:rPr>
              <a:t>With the traditional book, students skip exercises or just do some exercises</a:t>
            </a:r>
          </a:p>
          <a:p>
            <a:pPr marL="0" indent="0">
              <a:buNone/>
            </a:pPr>
            <a:r>
              <a:rPr lang="en-US" baseline="0" dirty="0" smtClean="0">
                <a:sym typeface="Wingdings" panose="05000000000000000000" pitchFamily="2" charset="2"/>
              </a:rPr>
              <a:t>                 but now, with the online tool, they do exercises.</a:t>
            </a:r>
          </a:p>
          <a:p>
            <a:pPr marL="0" indent="0">
              <a:buNone/>
            </a:pPr>
            <a:endParaRPr lang="en-US" baseline="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                With the traditional</a:t>
            </a:r>
            <a:r>
              <a:rPr lang="en-US" baseline="0" dirty="0" smtClean="0">
                <a:sym typeface="Wingdings" panose="05000000000000000000" pitchFamily="2" charset="2"/>
              </a:rPr>
              <a:t> book, students do the exercises only before the exam, but now throughout the course, </a:t>
            </a:r>
          </a:p>
          <a:p>
            <a:pPr marL="0" indent="0">
              <a:buNone/>
            </a:pPr>
            <a:r>
              <a:rPr lang="en-US" baseline="0" dirty="0" smtClean="0">
                <a:sym typeface="Wingdings" panose="05000000000000000000" pitchFamily="2" charset="2"/>
              </a:rPr>
              <a:t>                </a:t>
            </a:r>
          </a:p>
          <a:p>
            <a:pPr marL="0" indent="0">
              <a:buNone/>
            </a:pPr>
            <a:r>
              <a:rPr lang="en-US" baseline="0" dirty="0" smtClean="0">
                <a:sym typeface="Wingdings" panose="05000000000000000000" pitchFamily="2" charset="2"/>
              </a:rPr>
              <a:t>Because of the same reasons. They are more active because they get credits and because it’s more interesting.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Deeper</a:t>
            </a:r>
            <a:r>
              <a:rPr lang="sv-SE" dirty="0" smtClean="0"/>
              <a:t> </a:t>
            </a:r>
            <a:r>
              <a:rPr lang="sv-SE" dirty="0" err="1" smtClean="0"/>
              <a:t>learning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Student</a:t>
            </a:r>
            <a:r>
              <a:rPr lang="sv-SE" baseline="0" dirty="0" smtClean="0"/>
              <a:t>s </a:t>
            </a:r>
            <a:r>
              <a:rPr lang="sv-SE" baseline="0" dirty="0" err="1" smtClean="0"/>
              <a:t>think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get </a:t>
            </a:r>
            <a:r>
              <a:rPr lang="sv-SE" baseline="0" dirty="0" err="1" smtClean="0"/>
              <a:t>deeper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learning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the online </a:t>
            </a:r>
            <a:r>
              <a:rPr lang="sv-SE" baseline="0" dirty="0" err="1" smtClean="0"/>
              <a:t>tool</a:t>
            </a:r>
            <a:r>
              <a:rPr lang="sv-SE" baseline="0" dirty="0" smtClean="0"/>
              <a:t>.</a:t>
            </a:r>
            <a:endParaRPr lang="sv-SE" dirty="0" smtClean="0"/>
          </a:p>
          <a:p>
            <a:r>
              <a:rPr lang="sv-SE" dirty="0" smtClean="0"/>
              <a:t>1</a:t>
            </a:r>
            <a:r>
              <a:rPr lang="sv-SE" baseline="0" dirty="0" smtClean="0"/>
              <a:t> student </a:t>
            </a:r>
            <a:r>
              <a:rPr lang="sv-SE" baseline="0" dirty="0" err="1" smtClean="0"/>
              <a:t>thinks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that’s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because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more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senses</a:t>
            </a:r>
            <a:r>
              <a:rPr lang="sv-SE" baseline="0" dirty="0" smtClean="0"/>
              <a:t>.</a:t>
            </a: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0" dirty="0" smtClean="0"/>
              <a:t>Visualizations</a:t>
            </a:r>
          </a:p>
          <a:p>
            <a:pPr marL="0" indent="0">
              <a:buNone/>
            </a:pPr>
            <a:r>
              <a:rPr lang="en-US" baseline="0" dirty="0" smtClean="0"/>
              <a:t>With the traditional book, students would visualize with paper and pen, but would not be sure if it is correct.</a:t>
            </a:r>
          </a:p>
          <a:p>
            <a:pPr marL="0" indent="0">
              <a:buNone/>
            </a:pPr>
            <a:r>
              <a:rPr lang="en-US" baseline="0" dirty="0" smtClean="0"/>
              <a:t>With the online tool, students get immediate feedback on correctness.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We checked</a:t>
            </a:r>
            <a:r>
              <a:rPr lang="en-US" b="1" baseline="0" dirty="0" smtClean="0"/>
              <a:t> whether the students reflect on themselves and change their study way of using the tool from the beginning to the end.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Most of them do not.</a:t>
            </a:r>
            <a:endParaRPr lang="en-US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--One student mainly guesses the answers to the exercises. No good memory.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0" kern="0" dirty="0" smtClean="0"/>
              <a:t>--spend more time on answering the questions in the exercises to reach better learning. 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</a:t>
            </a:r>
            <a:r>
              <a:rPr lang="sv-SE" dirty="0" err="1" smtClean="0"/>
              <a:t>discuss</a:t>
            </a:r>
            <a:r>
              <a:rPr lang="sv-SE" dirty="0" smtClean="0"/>
              <a:t> motivation for </a:t>
            </a:r>
            <a:r>
              <a:rPr lang="sv-SE" dirty="0" err="1" smtClean="0"/>
              <a:t>this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project</a:t>
            </a:r>
            <a:r>
              <a:rPr lang="sv-SE" baseline="0" dirty="0" smtClean="0"/>
              <a:t>, the e-</a:t>
            </a:r>
            <a:r>
              <a:rPr lang="sv-SE" baseline="0" dirty="0" err="1" smtClean="0"/>
              <a:t>book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used</a:t>
            </a:r>
            <a:r>
              <a:rPr lang="sv-SE" baseline="0" dirty="0" smtClean="0"/>
              <a:t>, the observation </a:t>
            </a:r>
            <a:r>
              <a:rPr lang="sv-SE" baseline="0" dirty="0" err="1" smtClean="0"/>
              <a:t>study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finally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give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some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preliminary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conclusions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futute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work</a:t>
            </a:r>
            <a:r>
              <a:rPr lang="sv-SE" baseline="0" dirty="0" smtClean="0"/>
              <a:t>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0" dirty="0" smtClean="0"/>
              <a:t>I talked about our discussions and questions with the students, and now I’ll talk about what we saw in the actual observation.</a:t>
            </a:r>
          </a:p>
          <a:p>
            <a:pPr marL="0" indent="0">
              <a:buNone/>
            </a:pPr>
            <a:r>
              <a:rPr lang="en-US" baseline="0" dirty="0" smtClean="0"/>
              <a:t>First is about their learning aids.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Some students mark or use the mouse pointer to follow the text when they read.</a:t>
            </a:r>
          </a:p>
          <a:p>
            <a:pPr marL="0" indent="0">
              <a:buNone/>
            </a:pPr>
            <a:r>
              <a:rPr lang="en-US" baseline="0" dirty="0" smtClean="0"/>
              <a:t>Several students adjust the screen.</a:t>
            </a:r>
          </a:p>
          <a:p>
            <a:pPr marL="0" indent="0">
              <a:buNone/>
            </a:pPr>
            <a:r>
              <a:rPr lang="en-US" baseline="0" dirty="0" smtClean="0"/>
              <a:t>Some students use pen an paper, but not everyone.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Reading</a:t>
            </a:r>
          </a:p>
          <a:p>
            <a:pPr marL="0" indent="0">
              <a:buNone/>
            </a:pPr>
            <a:r>
              <a:rPr lang="sv-SE" dirty="0" err="1" smtClean="0"/>
              <a:t>Many</a:t>
            </a:r>
            <a:r>
              <a:rPr lang="sv-SE" baseline="0" dirty="0" smtClean="0"/>
              <a:t> read from the </a:t>
            </a:r>
            <a:r>
              <a:rPr lang="sv-SE" baseline="0" dirty="0" err="1" smtClean="0"/>
              <a:t>beginning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the end, and do the </a:t>
            </a:r>
            <a:r>
              <a:rPr lang="sv-SE" baseline="0" dirty="0" err="1" smtClean="0"/>
              <a:t>exercises</a:t>
            </a:r>
            <a:r>
              <a:rPr lang="sv-SE" baseline="0" dirty="0" smtClean="0"/>
              <a:t> in </a:t>
            </a:r>
            <a:r>
              <a:rPr lang="sv-SE" baseline="0" dirty="0" err="1" smtClean="0"/>
              <a:t>turn</a:t>
            </a:r>
            <a:r>
              <a:rPr lang="sv-SE" baseline="0" dirty="0" smtClean="0"/>
              <a:t>.</a:t>
            </a:r>
          </a:p>
          <a:p>
            <a:pPr marL="0" indent="0">
              <a:buNone/>
            </a:pPr>
            <a:endParaRPr lang="sv-SE" baseline="0" dirty="0" smtClean="0"/>
          </a:p>
          <a:p>
            <a:pPr marL="0" indent="0">
              <a:buNone/>
            </a:pPr>
            <a:r>
              <a:rPr lang="sv-SE" baseline="0" dirty="0" err="1" smtClean="0"/>
              <a:t>One</a:t>
            </a:r>
            <a:r>
              <a:rPr lang="sv-SE" baseline="0" dirty="0" smtClean="0"/>
              <a:t> student </a:t>
            </a:r>
            <a:r>
              <a:rPr lang="sv-SE" baseline="0" dirty="0" err="1" smtClean="0"/>
              <a:t>skims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through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whole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chapter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get an </a:t>
            </a:r>
            <a:r>
              <a:rPr lang="sv-SE" baseline="0" dirty="0" err="1" smtClean="0"/>
              <a:t>overview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then</a:t>
            </a:r>
            <a:r>
              <a:rPr lang="sv-SE" baseline="0" dirty="0" smtClean="0"/>
              <a:t> start from the </a:t>
            </a:r>
            <a:r>
              <a:rPr lang="sv-SE" baseline="0" dirty="0" err="1" smtClean="0"/>
              <a:t>beginning</a:t>
            </a:r>
            <a:r>
              <a:rPr lang="sv-SE" baseline="0" dirty="0" smtClean="0"/>
              <a:t>.</a:t>
            </a:r>
          </a:p>
          <a:p>
            <a:pPr marL="0" indent="0">
              <a:buNone/>
            </a:pPr>
            <a:r>
              <a:rPr lang="sv-SE" baseline="0" dirty="0" err="1" smtClean="0"/>
              <a:t>One</a:t>
            </a:r>
            <a:r>
              <a:rPr lang="sv-SE" baseline="0" dirty="0" smtClean="0"/>
              <a:t> student read the </a:t>
            </a:r>
            <a:r>
              <a:rPr lang="sv-SE" baseline="0" dirty="0" err="1" smtClean="0"/>
              <a:t>whle</a:t>
            </a:r>
            <a:r>
              <a:rPr lang="sv-SE" baseline="0" dirty="0" smtClean="0"/>
              <a:t> text </a:t>
            </a:r>
            <a:r>
              <a:rPr lang="sv-SE" baseline="0" dirty="0" err="1" smtClean="0"/>
              <a:t>first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then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does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exercises</a:t>
            </a:r>
            <a:r>
              <a:rPr lang="sv-SE" baseline="0" dirty="0" smtClean="0"/>
              <a:t>.</a:t>
            </a:r>
          </a:p>
          <a:p>
            <a:pPr marL="0" indent="0">
              <a:buNone/>
            </a:pPr>
            <a:endParaRPr lang="sv-SE" baseline="0" dirty="0" smtClean="0"/>
          </a:p>
          <a:p>
            <a:pPr marL="0" indent="0">
              <a:buNone/>
            </a:pPr>
            <a:r>
              <a:rPr lang="sv-SE" baseline="0" dirty="0" err="1" smtClean="0"/>
              <a:t>Several</a:t>
            </a:r>
            <a:r>
              <a:rPr lang="sv-SE" baseline="0" dirty="0" smtClean="0"/>
              <a:t> students </a:t>
            </a:r>
            <a:r>
              <a:rPr lang="sv-SE" baseline="0" dirty="0" err="1" smtClean="0"/>
              <a:t>skip</a:t>
            </a:r>
            <a:r>
              <a:rPr lang="sv-SE" baseline="0" dirty="0" smtClean="0"/>
              <a:t> the text and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do not </a:t>
            </a:r>
            <a:r>
              <a:rPr lang="sv-SE" baseline="0" dirty="0" err="1" smtClean="0"/>
              <a:t>worry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miss </a:t>
            </a:r>
            <a:r>
              <a:rPr lang="sv-SE" baseline="0" dirty="0" err="1" smtClean="0"/>
              <a:t>any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important</a:t>
            </a:r>
            <a:r>
              <a:rPr lang="sv-SE" baseline="0" dirty="0" smtClean="0"/>
              <a:t> information. </a:t>
            </a:r>
          </a:p>
          <a:p>
            <a:pPr marL="0" indent="0">
              <a:buNone/>
            </a:pPr>
            <a:r>
              <a:rPr lang="sv-SE" baseline="0" dirty="0" smtClean="0"/>
              <a:t>The students </a:t>
            </a:r>
            <a:r>
              <a:rPr lang="sv-SE" baseline="0" dirty="0" err="1" smtClean="0"/>
              <a:t>think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important</a:t>
            </a:r>
            <a:r>
              <a:rPr lang="sv-SE" baseline="0" dirty="0" smtClean="0"/>
              <a:t> information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be in the </a:t>
            </a:r>
            <a:r>
              <a:rPr lang="sv-SE" baseline="0" dirty="0" err="1" smtClean="0"/>
              <a:t>tables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figures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interactive</a:t>
            </a:r>
            <a:r>
              <a:rPr lang="sv-SE" baseline="0" dirty="0" smtClean="0"/>
              <a:t> parts.</a:t>
            </a:r>
            <a:endParaRPr lang="sv-SE" dirty="0" smtClean="0"/>
          </a:p>
          <a:p>
            <a:pPr marL="228600" indent="-228600">
              <a:buNone/>
            </a:pPr>
            <a:r>
              <a:rPr lang="sv-SE" dirty="0" smtClean="0"/>
              <a:t>A</a:t>
            </a:r>
            <a:r>
              <a:rPr lang="sv-SE" baseline="0" dirty="0" smtClean="0"/>
              <a:t> s</a:t>
            </a:r>
            <a:r>
              <a:rPr lang="sv-SE" dirty="0" smtClean="0"/>
              <a:t>tudent </a:t>
            </a:r>
            <a:r>
              <a:rPr lang="sv-SE" dirty="0" err="1" smtClean="0"/>
              <a:t>skips</a:t>
            </a:r>
            <a:r>
              <a:rPr lang="sv-SE" dirty="0" smtClean="0"/>
              <a:t> ’</a:t>
            </a:r>
            <a:r>
              <a:rPr lang="sv-SE" dirty="0" err="1" smtClean="0"/>
              <a:t>boring</a:t>
            </a:r>
            <a:r>
              <a:rPr lang="sv-SE" dirty="0" smtClean="0"/>
              <a:t>’ text (text = </a:t>
            </a:r>
            <a:r>
              <a:rPr lang="sv-SE" dirty="0" err="1" smtClean="0"/>
              <a:t>boring</a:t>
            </a:r>
            <a:r>
              <a:rPr lang="sv-SE" dirty="0" smtClean="0"/>
              <a:t>)</a:t>
            </a:r>
          </a:p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found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other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things</a:t>
            </a:r>
            <a:r>
              <a:rPr lang="sv-SE" baseline="0" dirty="0" smtClean="0"/>
              <a:t> as </a:t>
            </a:r>
            <a:r>
              <a:rPr lang="sv-SE" baseline="0" dirty="0" err="1" smtClean="0"/>
              <a:t>well</a:t>
            </a:r>
            <a:r>
              <a:rPr lang="sv-SE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- Dictionary is </a:t>
            </a:r>
            <a:r>
              <a:rPr lang="sv-SE" baseline="0" dirty="0" err="1" smtClean="0"/>
              <a:t>used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lot</a:t>
            </a:r>
            <a:r>
              <a:rPr lang="sv-SE" baseline="0" dirty="0" smtClean="0"/>
              <a:t>.</a:t>
            </a:r>
            <a:endParaRPr lang="sv-SE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- Students like the </a:t>
            </a:r>
            <a:r>
              <a:rPr lang="sv-SE" dirty="0" err="1" smtClean="0"/>
              <a:t>code</a:t>
            </a:r>
            <a:r>
              <a:rPr lang="sv-SE" dirty="0" smtClean="0"/>
              <a:t> examples. </a:t>
            </a:r>
            <a:r>
              <a:rPr lang="sv-SE" b="1" dirty="0" err="1" smtClean="0"/>
              <a:t>Some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prefer</a:t>
            </a:r>
            <a:r>
              <a:rPr lang="sv-SE" b="1" baseline="0" dirty="0" smtClean="0"/>
              <a:t> </a:t>
            </a:r>
            <a:r>
              <a:rPr lang="sv-SE" b="1" dirty="0" smtClean="0"/>
              <a:t>pseudo-</a:t>
            </a:r>
            <a:r>
              <a:rPr lang="sv-SE" b="1" dirty="0" err="1" smtClean="0"/>
              <a:t>code</a:t>
            </a:r>
            <a:r>
              <a:rPr lang="sv-SE" b="1" dirty="0" smtClean="0"/>
              <a:t> and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some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prefer</a:t>
            </a:r>
            <a:r>
              <a:rPr lang="sv-SE" b="1" dirty="0" smtClean="0"/>
              <a:t> Java.</a:t>
            </a:r>
            <a:r>
              <a:rPr lang="sv-SE" b="1" baseline="0" dirty="0" smtClean="0"/>
              <a:t> The </a:t>
            </a:r>
            <a:r>
              <a:rPr lang="sv-SE" b="1" baseline="0" dirty="0" err="1" smtClean="0"/>
              <a:t>tool</a:t>
            </a:r>
            <a:r>
              <a:rPr lang="sv-SE" b="1" baseline="0" dirty="0" smtClean="0"/>
              <a:t> has </a:t>
            </a:r>
            <a:r>
              <a:rPr lang="sv-SE" b="1" baseline="0" dirty="0" err="1" smtClean="0"/>
              <a:t>both</a:t>
            </a:r>
            <a:r>
              <a:rPr lang="sv-SE" b="1" baseline="0" dirty="0" smtClean="0"/>
              <a:t> kinds.</a:t>
            </a:r>
            <a:endParaRPr lang="sv-SE" b="1" dirty="0" smtClean="0"/>
          </a:p>
          <a:p>
            <a:endParaRPr lang="sv-SE" dirty="0" smtClean="0"/>
          </a:p>
          <a:p>
            <a:r>
              <a:rPr lang="sv-SE" dirty="0" smtClean="0"/>
              <a:t>The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visualization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interactive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exercises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appreciated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do </a:t>
            </a:r>
            <a:r>
              <a:rPr lang="sv-SE" baseline="0" dirty="0" err="1" smtClean="0"/>
              <a:t>help</a:t>
            </a:r>
            <a:r>
              <a:rPr lang="sv-SE" baseline="0" dirty="0" smtClean="0"/>
              <a:t> the students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understand.</a:t>
            </a:r>
          </a:p>
          <a:p>
            <a:r>
              <a:rPr lang="sv-SE" b="1" baseline="0" dirty="0" err="1" smtClean="0"/>
              <a:t>I’ll</a:t>
            </a:r>
            <a:r>
              <a:rPr lang="sv-SE" b="1" baseline="0" dirty="0" smtClean="0"/>
              <a:t> talk </a:t>
            </a:r>
            <a:r>
              <a:rPr lang="sv-SE" b="1" baseline="0" dirty="0" err="1" smtClean="0"/>
              <a:t>about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these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two</a:t>
            </a:r>
            <a:r>
              <a:rPr lang="sv-SE" b="1" baseline="0" dirty="0" smtClean="0"/>
              <a:t> parts in </a:t>
            </a:r>
            <a:r>
              <a:rPr lang="sv-SE" b="1" baseline="0" dirty="0" err="1" smtClean="0"/>
              <a:t>detail</a:t>
            </a:r>
            <a:r>
              <a:rPr lang="sv-SE" b="1" baseline="0" dirty="0" smtClean="0"/>
              <a:t>.</a:t>
            </a:r>
          </a:p>
          <a:p>
            <a:endParaRPr lang="sv-SE" dirty="0" smtClean="0"/>
          </a:p>
          <a:p>
            <a:r>
              <a:rPr lang="sv-SE" dirty="0" err="1" smtClean="0"/>
              <a:t>Types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visualizations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exercises</a:t>
            </a:r>
            <a:endParaRPr lang="sv-SE" baseline="0" dirty="0" smtClean="0"/>
          </a:p>
          <a:p>
            <a:r>
              <a:rPr lang="sv-SE" dirty="0" smtClean="0"/>
              <a:t>http://www.ida.liu.se/opendsa/OpenDSA/Books/TDDD86_2014/html/InsertionSort.html#InssortPRO</a:t>
            </a:r>
          </a:p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Visualizations</a:t>
            </a:r>
            <a:endParaRPr lang="sv-SE" sz="12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/>
              <a:t>- </a:t>
            </a:r>
            <a:r>
              <a:rPr lang="sv-SE" sz="1200" dirty="0" err="1" smtClean="0"/>
              <a:t>Some</a:t>
            </a:r>
            <a:r>
              <a:rPr lang="sv-SE" sz="1200" baseline="0" dirty="0" smtClean="0"/>
              <a:t> go back and </a:t>
            </a:r>
            <a:r>
              <a:rPr lang="sv-SE" sz="1200" baseline="0" dirty="0" err="1" smtClean="0"/>
              <a:t>forth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between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visualization</a:t>
            </a:r>
            <a:r>
              <a:rPr lang="sv-SE" sz="1200" baseline="0" dirty="0" smtClean="0"/>
              <a:t> and text.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200" baseline="0" dirty="0" err="1" smtClean="0"/>
              <a:t>But</a:t>
            </a:r>
            <a:r>
              <a:rPr lang="sv-SE" sz="1200" baseline="0" dirty="0" smtClean="0"/>
              <a:t> students do not </a:t>
            </a:r>
            <a:r>
              <a:rPr lang="sv-SE" sz="1200" baseline="0" dirty="0" err="1" smtClean="0"/>
              <a:t>take</a:t>
            </a:r>
            <a:r>
              <a:rPr lang="sv-SE" sz="1200" baseline="0" dirty="0" smtClean="0"/>
              <a:t> the </a:t>
            </a:r>
            <a:r>
              <a:rPr lang="sv-SE" sz="1200" baseline="0" dirty="0" err="1" smtClean="0"/>
              <a:t>opportunity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to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run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their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own</a:t>
            </a:r>
            <a:r>
              <a:rPr lang="sv-SE" sz="1200" baseline="0" dirty="0" smtClean="0"/>
              <a:t> examples </a:t>
            </a:r>
            <a:r>
              <a:rPr lang="sv-SE" sz="1200" baseline="0" dirty="0" err="1" smtClean="0"/>
              <a:t>with</a:t>
            </a:r>
            <a:r>
              <a:rPr lang="sv-SE" sz="1200" baseline="0" dirty="0" smtClean="0"/>
              <a:t> the </a:t>
            </a:r>
            <a:r>
              <a:rPr lang="sv-SE" sz="1200" baseline="0" dirty="0" err="1" smtClean="0"/>
              <a:t>visualizaitons</a:t>
            </a:r>
            <a:r>
              <a:rPr lang="sv-SE" sz="1200" baseline="0" dirty="0" smtClean="0"/>
              <a:t>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200" dirty="0" err="1" smtClean="0"/>
              <a:t>Some</a:t>
            </a:r>
            <a:r>
              <a:rPr lang="sv-SE" sz="1200" dirty="0" smtClean="0"/>
              <a:t> </a:t>
            </a:r>
            <a:r>
              <a:rPr lang="sv-SE" sz="1200" dirty="0" err="1" smtClean="0"/>
              <a:t>even</a:t>
            </a:r>
            <a:r>
              <a:rPr lang="sv-SE" sz="1200" dirty="0" smtClean="0"/>
              <a:t> go </a:t>
            </a:r>
            <a:r>
              <a:rPr lang="sv-SE" sz="1200" dirty="0" err="1" smtClean="0"/>
              <a:t>very</a:t>
            </a:r>
            <a:r>
              <a:rPr lang="sv-SE" sz="1200" dirty="0" smtClean="0"/>
              <a:t> fast </a:t>
            </a:r>
            <a:r>
              <a:rPr lang="sv-SE" sz="1200" dirty="0" err="1" smtClean="0"/>
              <a:t>through</a:t>
            </a:r>
            <a:r>
              <a:rPr lang="sv-SE" sz="1200" dirty="0" smtClean="0"/>
              <a:t> </a:t>
            </a:r>
            <a:r>
              <a:rPr lang="sv-SE" sz="1200" dirty="0" err="1" smtClean="0"/>
              <a:t>some</a:t>
            </a:r>
            <a:r>
              <a:rPr lang="sv-SE" sz="1200" dirty="0" smtClean="0"/>
              <a:t> </a:t>
            </a:r>
            <a:r>
              <a:rPr lang="sv-SE" sz="1200" dirty="0" err="1" smtClean="0"/>
              <a:t>visualizations</a:t>
            </a:r>
            <a:r>
              <a:rPr lang="sv-SE" sz="1200" dirty="0" smtClean="0"/>
              <a:t> </a:t>
            </a:r>
            <a:r>
              <a:rPr lang="sv-SE" sz="1200" dirty="0" smtClean="0">
                <a:sym typeface="Wingdings" panose="05000000000000000000" pitchFamily="2" charset="2"/>
              </a:rPr>
              <a:t> </a:t>
            </a:r>
            <a:r>
              <a:rPr lang="sv-SE" sz="1200" dirty="0" err="1" smtClean="0">
                <a:sym typeface="Wingdings" panose="05000000000000000000" pitchFamily="2" charset="2"/>
              </a:rPr>
              <a:t>They</a:t>
            </a:r>
            <a:r>
              <a:rPr lang="sv-SE" sz="1200" dirty="0" smtClean="0">
                <a:sym typeface="Wingdings" panose="05000000000000000000" pitchFamily="2" charset="2"/>
              </a:rPr>
              <a:t> just </a:t>
            </a:r>
            <a:r>
              <a:rPr lang="sv-SE" sz="1200" dirty="0" err="1" smtClean="0">
                <a:sym typeface="Wingdings" panose="05000000000000000000" pitchFamily="2" charset="2"/>
              </a:rPr>
              <a:t>click</a:t>
            </a:r>
            <a:r>
              <a:rPr lang="sv-SE" sz="1200" baseline="0" dirty="0" smtClean="0">
                <a:sym typeface="Wingdings" panose="05000000000000000000" pitchFamily="2" charset="2"/>
              </a:rPr>
              <a:t> and finish it.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http://www.ida.liu.se/opendsa/OpenDSA/Books/TDDD86_2014/html/BubbleSort.html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Exercises</a:t>
            </a:r>
            <a:endParaRPr lang="sv-SE" sz="1200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200" baseline="0" dirty="0" smtClean="0"/>
              <a:t>All the students </a:t>
            </a:r>
            <a:r>
              <a:rPr lang="sv-SE" sz="1200" baseline="0" dirty="0" err="1" smtClean="0"/>
              <a:t>use</a:t>
            </a:r>
            <a:r>
              <a:rPr lang="sv-SE" sz="1200" baseline="0" dirty="0" smtClean="0"/>
              <a:t> the hints, </a:t>
            </a:r>
            <a:r>
              <a:rPr lang="sv-SE" sz="1200" baseline="0" dirty="0" err="1" smtClean="0"/>
              <a:t>but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with</a:t>
            </a:r>
            <a:r>
              <a:rPr lang="sv-SE" sz="1200" baseline="0" dirty="0" smtClean="0"/>
              <a:t> different </a:t>
            </a:r>
            <a:r>
              <a:rPr lang="sv-SE" sz="1200" baseline="0" dirty="0" err="1" smtClean="0"/>
              <a:t>strategies</a:t>
            </a:r>
            <a:r>
              <a:rPr lang="sv-SE" sz="1200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aseline="0" dirty="0" smtClean="0"/>
              <a:t>    - </a:t>
            </a:r>
            <a:r>
              <a:rPr lang="sv-SE" sz="1200" baseline="0" dirty="0" err="1" smtClean="0"/>
              <a:t>Some</a:t>
            </a:r>
            <a:r>
              <a:rPr lang="sv-SE" sz="1200" baseline="0" dirty="0" smtClean="0"/>
              <a:t> check the hints </a:t>
            </a:r>
            <a:r>
              <a:rPr lang="sv-SE" sz="1200" baseline="0" dirty="0" err="1" smtClean="0"/>
              <a:t>before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they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answer</a:t>
            </a:r>
            <a:r>
              <a:rPr lang="sv-SE" sz="1200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aseline="0" dirty="0" smtClean="0"/>
              <a:t>    - </a:t>
            </a:r>
            <a:r>
              <a:rPr lang="sv-SE" sz="1200" baseline="0" dirty="0" err="1" smtClean="0"/>
              <a:t>Some</a:t>
            </a:r>
            <a:r>
              <a:rPr lang="sv-SE" sz="1200" baseline="0" dirty="0" smtClean="0"/>
              <a:t> check the hints </a:t>
            </a:r>
            <a:r>
              <a:rPr lang="sv-SE" sz="1200" baseline="0" dirty="0" err="1" smtClean="0"/>
              <a:t>after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they</a:t>
            </a:r>
            <a:r>
              <a:rPr lang="sv-SE" sz="1200" baseline="0" dirty="0" smtClean="0"/>
              <a:t> get the </a:t>
            </a:r>
            <a:r>
              <a:rPr lang="sv-SE" sz="1200" baseline="0" dirty="0" err="1" smtClean="0"/>
              <a:t>wrong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answer</a:t>
            </a:r>
            <a:r>
              <a:rPr lang="sv-SE" sz="1200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aseline="0" dirty="0" smtClean="0"/>
              <a:t>    - </a:t>
            </a:r>
            <a:r>
              <a:rPr lang="sv-SE" sz="1200" baseline="0" dirty="0" err="1" smtClean="0"/>
              <a:t>Some</a:t>
            </a:r>
            <a:r>
              <a:rPr lang="sv-SE" sz="1200" baseline="0" dirty="0" smtClean="0"/>
              <a:t> check the hints </a:t>
            </a:r>
            <a:r>
              <a:rPr lang="sv-SE" sz="1200" baseline="0" dirty="0" err="1" smtClean="0"/>
              <a:t>even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when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they</a:t>
            </a:r>
            <a:r>
              <a:rPr lang="sv-SE" sz="1200" baseline="0" dirty="0" smtClean="0"/>
              <a:t> get the </a:t>
            </a:r>
            <a:r>
              <a:rPr lang="sv-SE" sz="1200" baseline="0" dirty="0" err="1" smtClean="0"/>
              <a:t>correct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anwer</a:t>
            </a:r>
            <a:r>
              <a:rPr lang="sv-SE" sz="1200" baseline="0" dirty="0" smtClean="0"/>
              <a:t>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200" baseline="0" dirty="0" err="1" smtClean="0"/>
              <a:t>Some</a:t>
            </a:r>
            <a:r>
              <a:rPr lang="sv-SE" sz="1200" baseline="0" dirty="0" smtClean="0"/>
              <a:t> students try </a:t>
            </a:r>
            <a:r>
              <a:rPr lang="sv-SE" sz="1200" baseline="0" dirty="0" err="1" smtClean="0"/>
              <a:t>to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guess</a:t>
            </a:r>
            <a:r>
              <a:rPr lang="sv-SE" sz="1200" baseline="0" dirty="0" smtClean="0"/>
              <a:t> the </a:t>
            </a:r>
            <a:r>
              <a:rPr lang="sv-SE" sz="1200" baseline="0" dirty="0" err="1" smtClean="0"/>
              <a:t>answers</a:t>
            </a:r>
            <a:r>
              <a:rPr lang="sv-SE" sz="1200" baseline="0" dirty="0" smtClean="0"/>
              <a:t>.</a:t>
            </a: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200" baseline="0" dirty="0" err="1" smtClean="0"/>
              <a:t>Some</a:t>
            </a:r>
            <a:r>
              <a:rPr lang="sv-SE" sz="1200" baseline="0" dirty="0" smtClean="0"/>
              <a:t> go back and </a:t>
            </a:r>
            <a:r>
              <a:rPr lang="sv-SE" sz="1200" baseline="0" dirty="0" err="1" smtClean="0"/>
              <a:t>forth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between</a:t>
            </a:r>
            <a:r>
              <a:rPr lang="sv-SE" sz="1200" baseline="0" dirty="0" smtClean="0"/>
              <a:t> the </a:t>
            </a:r>
            <a:r>
              <a:rPr lang="sv-SE" sz="1200" baseline="0" dirty="0" err="1" smtClean="0"/>
              <a:t>exercise</a:t>
            </a:r>
            <a:r>
              <a:rPr lang="sv-SE" sz="1200" baseline="0" dirty="0" smtClean="0"/>
              <a:t> and the text </a:t>
            </a:r>
            <a:r>
              <a:rPr lang="sv-SE" sz="1200" baseline="0" dirty="0" err="1" smtClean="0"/>
              <a:t>to</a:t>
            </a:r>
            <a:r>
              <a:rPr lang="sv-SE" sz="1200" baseline="0" dirty="0" smtClean="0"/>
              <a:t> check the </a:t>
            </a:r>
            <a:r>
              <a:rPr lang="sv-SE" sz="1200" baseline="0" dirty="0" err="1" smtClean="0"/>
              <a:t>knowledge</a:t>
            </a:r>
            <a:r>
              <a:rPr lang="sv-SE" sz="1200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    (</a:t>
            </a:r>
            <a:r>
              <a:rPr lang="sv-SE" dirty="0" err="1" smtClean="0"/>
              <a:t>Instead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guess</a:t>
            </a:r>
            <a:r>
              <a:rPr lang="sv-SE" baseline="0" dirty="0" err="1" smtClean="0"/>
              <a:t>ing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answers</a:t>
            </a:r>
            <a:r>
              <a:rPr lang="sv-SE" baseline="0" dirty="0" smtClean="0"/>
              <a:t>, 1 student </a:t>
            </a:r>
            <a:r>
              <a:rPr lang="sv-SE" baseline="0" dirty="0" err="1" smtClean="0"/>
              <a:t>said</a:t>
            </a:r>
            <a:r>
              <a:rPr lang="sv-SE" baseline="0" dirty="0" smtClean="0"/>
              <a:t> </a:t>
            </a:r>
            <a:r>
              <a:rPr lang="sv-SE" dirty="0" smtClean="0"/>
              <a:t>”I </a:t>
            </a:r>
            <a:r>
              <a:rPr lang="sv-SE" dirty="0" err="1" smtClean="0"/>
              <a:t>prefer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learn</a:t>
            </a:r>
            <a:r>
              <a:rPr lang="sv-SE" dirty="0" smtClean="0"/>
              <a:t> </a:t>
            </a:r>
            <a:r>
              <a:rPr lang="sv-SE" dirty="0" err="1" smtClean="0"/>
              <a:t>than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just get green flags”.</a:t>
            </a:r>
            <a:endParaRPr lang="sv-SE" sz="1200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sz="1200" baseline="0" dirty="0" smtClean="0"/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sv-SE" sz="1200" baseline="0" dirty="0" err="1" smtClean="0"/>
              <a:t>Some</a:t>
            </a:r>
            <a:r>
              <a:rPr lang="sv-SE" sz="1200" baseline="0" dirty="0" smtClean="0"/>
              <a:t> students just </a:t>
            </a:r>
            <a:r>
              <a:rPr lang="sv-SE" sz="1200" baseline="0" dirty="0" err="1" smtClean="0"/>
              <a:t>click</a:t>
            </a:r>
            <a:r>
              <a:rPr lang="sv-SE" sz="1200" baseline="0" dirty="0" smtClean="0"/>
              <a:t> on all </a:t>
            </a:r>
            <a:r>
              <a:rPr lang="sv-SE" sz="1200" baseline="0" dirty="0" err="1" smtClean="0"/>
              <a:t>possible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answers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to</a:t>
            </a:r>
            <a:r>
              <a:rPr lang="sv-SE" sz="1200" baseline="0" dirty="0" smtClean="0"/>
              <a:t> finish it.</a:t>
            </a:r>
            <a:endParaRPr lang="sv-SE" sz="120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aseline="0" dirty="0" smtClean="0"/>
              <a:t>    (1 student </a:t>
            </a:r>
            <a:r>
              <a:rPr lang="sv-SE" sz="1200" baseline="0" dirty="0" err="1" smtClean="0"/>
              <a:t>said</a:t>
            </a:r>
            <a:r>
              <a:rPr lang="sv-SE" sz="1200" baseline="0" dirty="0" smtClean="0"/>
              <a:t> it </a:t>
            </a:r>
            <a:r>
              <a:rPr lang="sv-SE" sz="1200" dirty="0" err="1" smtClean="0"/>
              <a:t>takes</a:t>
            </a:r>
            <a:r>
              <a:rPr lang="sv-SE" sz="1200" dirty="0" smtClean="0"/>
              <a:t> </a:t>
            </a:r>
            <a:r>
              <a:rPr lang="sv-SE" sz="1200" dirty="0" err="1" smtClean="0"/>
              <a:t>too</a:t>
            </a:r>
            <a:r>
              <a:rPr lang="sv-SE" sz="1200" dirty="0" smtClean="0"/>
              <a:t> long </a:t>
            </a:r>
            <a:r>
              <a:rPr lang="sv-SE" sz="1200" dirty="0" err="1" smtClean="0"/>
              <a:t>t</a:t>
            </a:r>
            <a:r>
              <a:rPr lang="sv-SE" sz="1200" dirty="0" err="1" smtClean="0">
                <a:sym typeface="Wingdings" panose="05000000000000000000" pitchFamily="2" charset="2"/>
              </a:rPr>
              <a:t>o</a:t>
            </a:r>
            <a:r>
              <a:rPr lang="sv-SE" sz="1200" dirty="0" smtClean="0">
                <a:sym typeface="Wingdings" panose="05000000000000000000" pitchFamily="2" charset="2"/>
              </a:rPr>
              <a:t> </a:t>
            </a:r>
            <a:r>
              <a:rPr lang="sv-SE" sz="1200" dirty="0" err="1" smtClean="0">
                <a:sym typeface="Wingdings" panose="05000000000000000000" pitchFamily="2" charset="2"/>
              </a:rPr>
              <a:t>figure</a:t>
            </a:r>
            <a:r>
              <a:rPr lang="sv-SE" sz="1200" baseline="0" dirty="0" smtClean="0">
                <a:sym typeface="Wingdings" panose="05000000000000000000" pitchFamily="2" charset="2"/>
              </a:rPr>
              <a:t> </a:t>
            </a:r>
            <a:r>
              <a:rPr lang="sv-SE" sz="1200" baseline="0" dirty="0" err="1" smtClean="0">
                <a:sym typeface="Wingdings" panose="05000000000000000000" pitchFamily="2" charset="2"/>
              </a:rPr>
              <a:t>out</a:t>
            </a:r>
            <a:r>
              <a:rPr lang="sv-SE" sz="1200" baseline="0" dirty="0" smtClean="0">
                <a:sym typeface="Wingdings" panose="05000000000000000000" pitchFamily="2" charset="2"/>
              </a:rPr>
              <a:t> </a:t>
            </a:r>
            <a:r>
              <a:rPr lang="sv-SE" sz="1200" baseline="0" dirty="0" err="1" smtClean="0">
                <a:sym typeface="Wingdings" panose="05000000000000000000" pitchFamily="2" charset="2"/>
              </a:rPr>
              <a:t>what</a:t>
            </a:r>
            <a:r>
              <a:rPr lang="sv-SE" sz="1200" baseline="0" dirty="0" smtClean="0">
                <a:sym typeface="Wingdings" panose="05000000000000000000" pitchFamily="2" charset="2"/>
              </a:rPr>
              <a:t> the </a:t>
            </a:r>
            <a:r>
              <a:rPr lang="sv-SE" sz="1200" baseline="0" dirty="0" err="1" smtClean="0">
                <a:sym typeface="Wingdings" panose="05000000000000000000" pitchFamily="2" charset="2"/>
              </a:rPr>
              <a:t>correct</a:t>
            </a:r>
            <a:r>
              <a:rPr lang="sv-SE" sz="1200" baseline="0" dirty="0" smtClean="0">
                <a:sym typeface="Wingdings" panose="05000000000000000000" pitchFamily="2" charset="2"/>
              </a:rPr>
              <a:t> </a:t>
            </a:r>
            <a:r>
              <a:rPr lang="sv-SE" sz="1200" baseline="0" dirty="0" err="1" smtClean="0">
                <a:sym typeface="Wingdings" panose="05000000000000000000" pitchFamily="2" charset="2"/>
              </a:rPr>
              <a:t>answer</a:t>
            </a:r>
            <a:r>
              <a:rPr lang="sv-SE" sz="1200" baseline="0" dirty="0" smtClean="0">
                <a:sym typeface="Wingdings" panose="05000000000000000000" pitchFamily="2" charset="2"/>
              </a:rPr>
              <a:t> is.)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Those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the </a:t>
            </a:r>
            <a:r>
              <a:rPr lang="sv-SE" dirty="0" err="1" smtClean="0"/>
              <a:t>some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results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observation </a:t>
            </a:r>
            <a:r>
              <a:rPr lang="sv-SE" baseline="0" dirty="0" err="1" smtClean="0"/>
              <a:t>study</a:t>
            </a:r>
            <a:r>
              <a:rPr lang="sv-SE" baseline="0" dirty="0" smtClean="0"/>
              <a:t>.</a:t>
            </a:r>
          </a:p>
          <a:p>
            <a:r>
              <a:rPr lang="sv-SE" baseline="0" dirty="0" err="1" smtClean="0"/>
              <a:t>Now</a:t>
            </a:r>
            <a:r>
              <a:rPr lang="sv-SE" baseline="0" dirty="0" smtClean="0"/>
              <a:t> I </a:t>
            </a:r>
            <a:r>
              <a:rPr lang="sv-SE" baseline="0" dirty="0" err="1" smtClean="0"/>
              <a:t>want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talk 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’</a:t>
            </a:r>
            <a:r>
              <a:rPr lang="sv-SE" baseline="0" dirty="0" err="1" smtClean="0"/>
              <a:t>preliminary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conclusions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future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work</a:t>
            </a:r>
            <a:r>
              <a:rPr lang="sv-SE" baseline="0" dirty="0" smtClean="0"/>
              <a:t>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buClr>
                <a:srgbClr val="4F81BD"/>
              </a:buClr>
            </a:pPr>
            <a:fld id="{3478B66C-3CDD-4DAC-BCC2-1CF4F547501B}" type="datetime1">
              <a:rPr lang="sv-SE" smtClean="0">
                <a:solidFill>
                  <a:prstClr val="black"/>
                </a:solidFill>
              </a:rPr>
              <a:pPr>
                <a:buClr>
                  <a:srgbClr val="4F81BD"/>
                </a:buClr>
              </a:pPr>
              <a:t>2016-09-07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4F81BD"/>
              </a:buClr>
            </a:pPr>
            <a:r>
              <a:rPr lang="sv-SE" smtClean="0">
                <a:solidFill>
                  <a:prstClr val="black"/>
                </a:solidFill>
              </a:rPr>
              <a:t>Linköpings universitet</a:t>
            </a:r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4F81BD"/>
              </a:buClr>
            </a:pPr>
            <a:fld id="{9E19115D-3025-484C-A12B-200D3B7C8AB2}" type="slidenum">
              <a:rPr lang="sv-SE" smtClean="0">
                <a:solidFill>
                  <a:prstClr val="black"/>
                </a:solidFill>
              </a:rPr>
              <a:pPr>
                <a:buClr>
                  <a:srgbClr val="4F81BD"/>
                </a:buClr>
              </a:pPr>
              <a:t>35</a:t>
            </a:fld>
            <a:endParaRPr lang="sv-S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 err="1" smtClean="0"/>
              <a:t>There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are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some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good</a:t>
            </a:r>
            <a:r>
              <a:rPr lang="sv-SE" b="1" baseline="0" dirty="0" smtClean="0"/>
              <a:t> parts.</a:t>
            </a:r>
            <a:endParaRPr lang="sv-SE" b="1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(</a:t>
            </a:r>
            <a:r>
              <a:rPr lang="sv-SE" baseline="0" dirty="0" smtClean="0"/>
              <a:t>just read)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="1" baseline="0" dirty="0" err="1" smtClean="0"/>
              <a:t>We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also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see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some</a:t>
            </a:r>
            <a:r>
              <a:rPr lang="sv-SE" b="1" baseline="0" dirty="0" smtClean="0"/>
              <a:t> negative </a:t>
            </a:r>
            <a:r>
              <a:rPr lang="sv-SE" b="1" baseline="0" dirty="0" err="1" smtClean="0"/>
              <a:t>things</a:t>
            </a:r>
            <a:r>
              <a:rPr lang="sv-SE" b="1" baseline="0" dirty="0" smtClean="0"/>
              <a:t>, </a:t>
            </a:r>
            <a:r>
              <a:rPr lang="sv-SE" b="1" baseline="0" dirty="0" err="1" smtClean="0"/>
              <a:t>which</a:t>
            </a:r>
            <a:r>
              <a:rPr lang="sv-SE" b="1" baseline="0" dirty="0" smtClean="0"/>
              <a:t> make </a:t>
            </a:r>
            <a:r>
              <a:rPr lang="sv-SE" b="1" baseline="0" dirty="0" err="1" smtClean="0"/>
              <a:t>us</a:t>
            </a:r>
            <a:r>
              <a:rPr lang="sv-SE" b="1" baseline="0" dirty="0" smtClean="0"/>
              <a:t> </a:t>
            </a:r>
            <a:r>
              <a:rPr lang="sv-SE" b="1" baseline="0" dirty="0" err="1" smtClean="0"/>
              <a:t>worried</a:t>
            </a:r>
            <a:r>
              <a:rPr lang="sv-SE" b="1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- </a:t>
            </a:r>
            <a:r>
              <a:rPr lang="sv-SE" baseline="0" dirty="0" err="1" smtClean="0"/>
              <a:t>One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thing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</a:t>
            </a:r>
            <a:r>
              <a:rPr lang="sv-SE" dirty="0" err="1" smtClean="0"/>
              <a:t>everal</a:t>
            </a:r>
            <a:r>
              <a:rPr lang="sv-SE" dirty="0" smtClean="0"/>
              <a:t> students </a:t>
            </a:r>
            <a:r>
              <a:rPr lang="sv-SE" dirty="0" err="1" smtClean="0"/>
              <a:t>skip</a:t>
            </a:r>
            <a:r>
              <a:rPr lang="sv-SE" dirty="0" smtClean="0"/>
              <a:t> text</a:t>
            </a:r>
            <a:r>
              <a:rPr lang="sv-SE" baseline="0" dirty="0" smtClean="0"/>
              <a:t> </a:t>
            </a:r>
            <a:r>
              <a:rPr lang="sv-SE" baseline="0" dirty="0" smtClean="0">
                <a:sym typeface="Wingdings" panose="05000000000000000000" pitchFamily="2" charset="2"/>
              </a:rPr>
              <a:t> </a:t>
            </a:r>
            <a:r>
              <a:rPr lang="sv-SE" baseline="0" dirty="0" err="1" smtClean="0">
                <a:sym typeface="Wingdings" panose="05000000000000000000" pitchFamily="2" charset="2"/>
              </a:rPr>
              <a:t>therefore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they</a:t>
            </a:r>
            <a:r>
              <a:rPr lang="sv-SE" baseline="0" dirty="0" smtClean="0">
                <a:sym typeface="Wingdings" panose="05000000000000000000" pitchFamily="2" charset="2"/>
              </a:rPr>
              <a:t> </a:t>
            </a:r>
            <a:r>
              <a:rPr lang="sv-SE" baseline="0" dirty="0" err="1" smtClean="0">
                <a:sym typeface="Wingdings" panose="05000000000000000000" pitchFamily="2" charset="2"/>
              </a:rPr>
              <a:t>may</a:t>
            </a:r>
            <a:r>
              <a:rPr lang="sv-SE" baseline="0" dirty="0" smtClean="0">
                <a:sym typeface="Wingdings" panose="05000000000000000000" pitchFamily="2" charset="2"/>
              </a:rPr>
              <a:t> miss </a:t>
            </a:r>
            <a:r>
              <a:rPr lang="sv-SE" baseline="0" dirty="0" err="1" smtClean="0">
                <a:sym typeface="Wingdings" panose="05000000000000000000" pitchFamily="2" charset="2"/>
              </a:rPr>
              <a:t>important</a:t>
            </a:r>
            <a:r>
              <a:rPr lang="sv-SE" baseline="0" dirty="0" smtClean="0">
                <a:sym typeface="Wingdings" panose="05000000000000000000" pitchFamily="2" charset="2"/>
              </a:rPr>
              <a:t> information.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smtClean="0"/>
              <a:t>- Another </a:t>
            </a:r>
            <a:r>
              <a:rPr lang="sv-SE" sz="1200" dirty="0" err="1" smtClean="0"/>
              <a:t>thing</a:t>
            </a:r>
            <a:r>
              <a:rPr lang="sv-SE" sz="1200" baseline="0" dirty="0" smtClean="0"/>
              <a:t> is </a:t>
            </a:r>
            <a:r>
              <a:rPr lang="sv-SE" sz="1200" baseline="0" dirty="0" err="1" smtClean="0"/>
              <a:t>that</a:t>
            </a:r>
            <a:r>
              <a:rPr lang="sv-SE" sz="1200" baseline="0" dirty="0" smtClean="0"/>
              <a:t> </a:t>
            </a:r>
            <a:r>
              <a:rPr lang="sv-SE" sz="1200" baseline="0" dirty="0" err="1" smtClean="0"/>
              <a:t>some</a:t>
            </a:r>
            <a:r>
              <a:rPr lang="sv-SE" sz="1200" baseline="0" dirty="0" smtClean="0"/>
              <a:t> students </a:t>
            </a:r>
            <a:r>
              <a:rPr lang="sv-SE" sz="1200" baseline="0" dirty="0" err="1" smtClean="0"/>
              <a:t>g</a:t>
            </a:r>
            <a:r>
              <a:rPr lang="sv-SE" sz="1200" dirty="0" err="1" smtClean="0"/>
              <a:t>uess</a:t>
            </a:r>
            <a:r>
              <a:rPr lang="sv-SE" sz="1200" dirty="0" smtClean="0"/>
              <a:t> </a:t>
            </a:r>
            <a:r>
              <a:rPr lang="sv-SE" sz="1200" dirty="0" err="1" smtClean="0"/>
              <a:t>answers</a:t>
            </a:r>
            <a:r>
              <a:rPr lang="sv-SE" sz="1200" dirty="0" smtClean="0"/>
              <a:t> </a:t>
            </a:r>
            <a:r>
              <a:rPr lang="sv-SE" sz="1200" dirty="0" err="1" smtClean="0"/>
              <a:t>to</a:t>
            </a:r>
            <a:r>
              <a:rPr lang="sv-SE" sz="1200" dirty="0" smtClean="0"/>
              <a:t> </a:t>
            </a:r>
            <a:r>
              <a:rPr lang="sv-SE" sz="1200" dirty="0" err="1" smtClean="0"/>
              <a:t>exercises</a:t>
            </a:r>
            <a:r>
              <a:rPr lang="sv-SE" sz="1200" dirty="0" smtClean="0"/>
              <a:t>; Interaction </a:t>
            </a:r>
            <a:r>
              <a:rPr lang="sv-SE" sz="1200" dirty="0" err="1" smtClean="0"/>
              <a:t>without</a:t>
            </a:r>
            <a:r>
              <a:rPr lang="sv-SE" sz="1200" dirty="0" smtClean="0"/>
              <a:t> </a:t>
            </a:r>
            <a:r>
              <a:rPr lang="sv-SE" sz="1200" dirty="0" err="1" smtClean="0"/>
              <a:t>learning</a:t>
            </a:r>
            <a:r>
              <a:rPr lang="sv-SE" sz="1200" dirty="0" smtClean="0"/>
              <a:t>. </a:t>
            </a:r>
            <a:r>
              <a:rPr lang="sv-SE" baseline="0" dirty="0" smtClean="0">
                <a:sym typeface="Wingdings" panose="05000000000000000000" pitchFamily="2" charset="2"/>
              </a:rPr>
              <a:t> </a:t>
            </a:r>
            <a:r>
              <a:rPr lang="sv-SE" b="1" baseline="0" dirty="0" err="1" smtClean="0">
                <a:sym typeface="Wingdings" panose="05000000000000000000" pitchFamily="2" charset="2"/>
              </a:rPr>
              <a:t>They</a:t>
            </a:r>
            <a:r>
              <a:rPr lang="sv-SE" b="1" baseline="0" dirty="0" smtClean="0">
                <a:sym typeface="Wingdings" panose="05000000000000000000" pitchFamily="2" charset="2"/>
              </a:rPr>
              <a:t> just </a:t>
            </a:r>
            <a:r>
              <a:rPr lang="sv-SE" b="1" baseline="0" dirty="0" err="1" smtClean="0">
                <a:sym typeface="Wingdings" panose="05000000000000000000" pitchFamily="2" charset="2"/>
              </a:rPr>
              <a:t>click</a:t>
            </a:r>
            <a:r>
              <a:rPr lang="sv-SE" b="1" baseline="0" dirty="0" smtClean="0">
                <a:sym typeface="Wingdings" panose="05000000000000000000" pitchFamily="2" charset="2"/>
              </a:rPr>
              <a:t> </a:t>
            </a:r>
            <a:r>
              <a:rPr lang="sv-SE" b="1" baseline="0" dirty="0" err="1" smtClean="0">
                <a:sym typeface="Wingdings" panose="05000000000000000000" pitchFamily="2" charset="2"/>
              </a:rPr>
              <a:t>through</a:t>
            </a:r>
            <a:r>
              <a:rPr lang="sv-SE" b="1" baseline="0" dirty="0" smtClean="0">
                <a:sym typeface="Wingdings" panose="05000000000000000000" pitchFamily="2" charset="2"/>
              </a:rPr>
              <a:t> the </a:t>
            </a:r>
            <a:r>
              <a:rPr lang="sv-SE" b="1" baseline="0" dirty="0" err="1" smtClean="0">
                <a:sym typeface="Wingdings" panose="05000000000000000000" pitchFamily="2" charset="2"/>
              </a:rPr>
              <a:t>exercises</a:t>
            </a:r>
            <a:r>
              <a:rPr lang="sv-SE" b="1" baseline="0" dirty="0" smtClean="0">
                <a:sym typeface="Wingdings" panose="05000000000000000000" pitchFamily="2" charset="2"/>
              </a:rPr>
              <a:t> and the </a:t>
            </a:r>
            <a:r>
              <a:rPr lang="sv-SE" b="1" baseline="0" dirty="0" err="1" smtClean="0">
                <a:sym typeface="Wingdings" panose="05000000000000000000" pitchFamily="2" charset="2"/>
              </a:rPr>
              <a:t>visualizations</a:t>
            </a:r>
            <a:r>
              <a:rPr lang="sv-SE" b="1" baseline="0" dirty="0" smtClean="0">
                <a:sym typeface="Wingdings" panose="05000000000000000000" pitchFamily="2" charset="2"/>
              </a:rPr>
              <a:t>, and </a:t>
            </a:r>
            <a:r>
              <a:rPr lang="sv-SE" b="1" baseline="0" dirty="0" err="1" smtClean="0">
                <a:sym typeface="Wingdings" panose="05000000000000000000" pitchFamily="2" charset="2"/>
              </a:rPr>
              <a:t>don’t</a:t>
            </a:r>
            <a:r>
              <a:rPr lang="sv-SE" b="1" baseline="0" dirty="0" smtClean="0">
                <a:sym typeface="Wingdings" panose="05000000000000000000" pitchFamily="2" charset="2"/>
              </a:rPr>
              <a:t> </a:t>
            </a:r>
            <a:r>
              <a:rPr lang="sv-SE" b="1" baseline="0" dirty="0" err="1" smtClean="0">
                <a:sym typeface="Wingdings" panose="05000000000000000000" pitchFamily="2" charset="2"/>
              </a:rPr>
              <a:t>really</a:t>
            </a:r>
            <a:r>
              <a:rPr lang="sv-SE" b="1" baseline="0" dirty="0" smtClean="0">
                <a:sym typeface="Wingdings" panose="05000000000000000000" pitchFamily="2" charset="2"/>
              </a:rPr>
              <a:t> </a:t>
            </a:r>
            <a:r>
              <a:rPr lang="sv-SE" b="1" baseline="0" dirty="0" err="1" smtClean="0">
                <a:sym typeface="Wingdings" panose="05000000000000000000" pitchFamily="2" charset="2"/>
              </a:rPr>
              <a:t>learn</a:t>
            </a:r>
            <a:r>
              <a:rPr lang="sv-SE" b="1" baseline="0" dirty="0" smtClean="0">
                <a:sym typeface="Wingdings" panose="05000000000000000000" pitchFamily="2" charset="2"/>
              </a:rPr>
              <a:t> </a:t>
            </a:r>
            <a:r>
              <a:rPr lang="sv-SE" b="1" baseline="0" dirty="0" err="1" smtClean="0">
                <a:sym typeface="Wingdings" panose="05000000000000000000" pitchFamily="2" charset="2"/>
              </a:rPr>
              <a:t>anything</a:t>
            </a:r>
            <a:r>
              <a:rPr lang="sv-SE" b="1" baseline="0" dirty="0" smtClean="0">
                <a:sym typeface="Wingdings" panose="05000000000000000000" pitchFamily="2" charset="2"/>
              </a:rPr>
              <a:t>.</a:t>
            </a:r>
            <a:endParaRPr lang="sv-SE" sz="1200" b="1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dirty="0" err="1" smtClean="0">
                <a:ea typeface="+mn-ea"/>
              </a:rPr>
              <a:t>What’s</a:t>
            </a:r>
            <a:r>
              <a:rPr lang="sv-SE" sz="1200" b="1" dirty="0" smtClean="0">
                <a:ea typeface="+mn-ea"/>
              </a:rPr>
              <a:t> </a:t>
            </a:r>
            <a:r>
              <a:rPr lang="sv-SE" sz="1200" b="1" dirty="0" err="1" smtClean="0">
                <a:ea typeface="+mn-ea"/>
              </a:rPr>
              <a:t>more</a:t>
            </a:r>
            <a:r>
              <a:rPr lang="sv-SE" sz="1200" b="1" dirty="0" smtClean="0">
                <a:ea typeface="+mn-ea"/>
              </a:rPr>
              <a:t> </a:t>
            </a:r>
            <a:r>
              <a:rPr lang="sv-SE" sz="1200" b="1" dirty="0" err="1" smtClean="0">
                <a:ea typeface="+mn-ea"/>
              </a:rPr>
              <a:t>will</a:t>
            </a:r>
            <a:r>
              <a:rPr lang="sv-SE" sz="1200" b="1" dirty="0" smtClean="0">
                <a:ea typeface="+mn-ea"/>
              </a:rPr>
              <a:t> </a:t>
            </a:r>
            <a:r>
              <a:rPr lang="sv-SE" sz="1200" b="1" dirty="0" err="1" smtClean="0">
                <a:ea typeface="+mn-ea"/>
              </a:rPr>
              <a:t>we</a:t>
            </a:r>
            <a:r>
              <a:rPr lang="sv-SE" sz="1200" b="1" baseline="0" dirty="0" smtClean="0">
                <a:ea typeface="+mn-ea"/>
              </a:rPr>
              <a:t> do for the </a:t>
            </a:r>
            <a:r>
              <a:rPr lang="sv-SE" sz="1200" b="1" baseline="0" dirty="0" err="1" smtClean="0">
                <a:ea typeface="+mn-ea"/>
              </a:rPr>
              <a:t>future</a:t>
            </a:r>
            <a:r>
              <a:rPr lang="sv-SE" sz="1200" b="1" baseline="0" dirty="0" smtClean="0">
                <a:ea typeface="+mn-ea"/>
              </a:rPr>
              <a:t> </a:t>
            </a:r>
            <a:r>
              <a:rPr lang="sv-SE" sz="1200" b="1" baseline="0" dirty="0" err="1" smtClean="0">
                <a:ea typeface="+mn-ea"/>
              </a:rPr>
              <a:t>work</a:t>
            </a:r>
            <a:r>
              <a:rPr lang="sv-SE" sz="1200" b="1" baseline="0" dirty="0" smtClean="0">
                <a:ea typeface="+mn-ea"/>
              </a:rPr>
              <a:t>?</a:t>
            </a:r>
          </a:p>
          <a:p>
            <a:endParaRPr lang="sv-SE" sz="1200" dirty="0" smtClean="0">
              <a:ea typeface="+mn-ea"/>
            </a:endParaRPr>
          </a:p>
          <a:p>
            <a:r>
              <a:rPr lang="sv-SE" sz="1200" dirty="0" err="1" smtClean="0">
                <a:ea typeface="+mn-ea"/>
              </a:rPr>
              <a:t>We’ll</a:t>
            </a:r>
            <a:r>
              <a:rPr lang="sv-SE" sz="1200" dirty="0" smtClean="0">
                <a:ea typeface="+mn-ea"/>
              </a:rPr>
              <a:t> </a:t>
            </a:r>
            <a:r>
              <a:rPr lang="sv-SE" sz="1200" dirty="0" err="1" smtClean="0">
                <a:ea typeface="+mn-ea"/>
              </a:rPr>
              <a:t>analyze</a:t>
            </a:r>
            <a:r>
              <a:rPr lang="sv-SE" sz="1200" dirty="0" smtClean="0">
                <a:ea typeface="+mn-ea"/>
              </a:rPr>
              <a:t> the log data from internet.</a:t>
            </a:r>
          </a:p>
          <a:p>
            <a:endParaRPr lang="sv-SE" sz="1200" dirty="0" smtClean="0">
              <a:ea typeface="+mn-ea"/>
            </a:endParaRPr>
          </a:p>
          <a:p>
            <a:r>
              <a:rPr lang="sv-SE" sz="1200" dirty="0" err="1" smtClean="0">
                <a:ea typeface="+mn-ea"/>
              </a:rPr>
              <a:t>We</a:t>
            </a:r>
            <a:r>
              <a:rPr lang="sv-SE" sz="1200" dirty="0" smtClean="0">
                <a:ea typeface="+mn-ea"/>
              </a:rPr>
              <a:t> </a:t>
            </a:r>
            <a:r>
              <a:rPr lang="sv-SE" sz="1200" dirty="0" err="1" smtClean="0">
                <a:ea typeface="+mn-ea"/>
              </a:rPr>
              <a:t>had</a:t>
            </a:r>
            <a:r>
              <a:rPr lang="sv-SE" sz="1200" baseline="0" dirty="0" smtClean="0">
                <a:ea typeface="+mn-ea"/>
              </a:rPr>
              <a:t> </a:t>
            </a:r>
            <a:r>
              <a:rPr lang="sv-SE" sz="1200" dirty="0" err="1" smtClean="0">
                <a:ea typeface="+mn-ea"/>
              </a:rPr>
              <a:t>questionnaires</a:t>
            </a:r>
            <a:r>
              <a:rPr lang="sv-SE" sz="1200" baseline="0" dirty="0" smtClean="0">
                <a:ea typeface="+mn-ea"/>
              </a:rPr>
              <a:t> for the students and the </a:t>
            </a:r>
            <a:r>
              <a:rPr lang="sv-SE" sz="1200" baseline="0" dirty="0" err="1" smtClean="0">
                <a:ea typeface="+mn-ea"/>
              </a:rPr>
              <a:t>teachers</a:t>
            </a:r>
            <a:r>
              <a:rPr lang="sv-SE" sz="1200" baseline="0" dirty="0" smtClean="0">
                <a:ea typeface="+mn-ea"/>
              </a:rPr>
              <a:t>. </a:t>
            </a:r>
            <a:r>
              <a:rPr lang="sv-SE" sz="1200" baseline="0" dirty="0" err="1" smtClean="0">
                <a:ea typeface="+mn-ea"/>
              </a:rPr>
              <a:t>We’ll</a:t>
            </a:r>
            <a:r>
              <a:rPr lang="sv-SE" sz="1200" baseline="0" dirty="0" smtClean="0">
                <a:ea typeface="+mn-ea"/>
              </a:rPr>
              <a:t> </a:t>
            </a:r>
            <a:r>
              <a:rPr lang="sv-SE" sz="1200" baseline="0" dirty="0" err="1" smtClean="0">
                <a:ea typeface="+mn-ea"/>
              </a:rPr>
              <a:t>analyze</a:t>
            </a:r>
            <a:r>
              <a:rPr lang="sv-SE" sz="1200" baseline="0" dirty="0" smtClean="0">
                <a:ea typeface="+mn-ea"/>
              </a:rPr>
              <a:t> </a:t>
            </a:r>
            <a:r>
              <a:rPr lang="sv-SE" sz="1200" baseline="0" dirty="0" err="1" smtClean="0">
                <a:ea typeface="+mn-ea"/>
              </a:rPr>
              <a:t>that</a:t>
            </a:r>
            <a:r>
              <a:rPr lang="sv-SE" sz="1200" baseline="0" dirty="0" smtClean="0">
                <a:ea typeface="+mn-ea"/>
              </a:rPr>
              <a:t> data as </a:t>
            </a:r>
            <a:r>
              <a:rPr lang="sv-SE" sz="1200" baseline="0" dirty="0" err="1" smtClean="0">
                <a:ea typeface="+mn-ea"/>
              </a:rPr>
              <a:t>well</a:t>
            </a:r>
            <a:r>
              <a:rPr lang="sv-SE" sz="1200" baseline="0" dirty="0" smtClean="0">
                <a:ea typeface="+mn-ea"/>
              </a:rPr>
              <a:t>.</a:t>
            </a:r>
            <a:endParaRPr lang="sv-SE" sz="1200" dirty="0">
              <a:ea typeface="+mn-ea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4956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19937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39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7568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Let</a:t>
            </a:r>
            <a:r>
              <a:rPr lang="sv-SE" dirty="0" smtClean="0"/>
              <a:t> </a:t>
            </a:r>
            <a:r>
              <a:rPr lang="sv-SE" dirty="0" err="1" smtClean="0"/>
              <a:t>us</a:t>
            </a:r>
            <a:r>
              <a:rPr lang="sv-SE" dirty="0" smtClean="0"/>
              <a:t> start </a:t>
            </a:r>
            <a:r>
              <a:rPr lang="sv-SE" dirty="0" err="1" smtClean="0"/>
              <a:t>with</a:t>
            </a:r>
            <a:r>
              <a:rPr lang="sv-SE" dirty="0" smtClean="0"/>
              <a:t> the motivation.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40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First</a:t>
            </a:r>
            <a:r>
              <a:rPr lang="sv-SE" dirty="0" smtClean="0"/>
              <a:t> I </a:t>
            </a:r>
            <a:r>
              <a:rPr lang="sv-SE" dirty="0" err="1" smtClean="0"/>
              <a:t>will</a:t>
            </a:r>
            <a:r>
              <a:rPr lang="sv-SE" dirty="0" smtClean="0"/>
              <a:t> start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introducing</a:t>
            </a:r>
            <a:r>
              <a:rPr lang="sv-SE" dirty="0" smtClean="0"/>
              <a:t> </a:t>
            </a: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notions</a:t>
            </a:r>
            <a:r>
              <a:rPr lang="sv-SE" baseline="0" dirty="0" smtClean="0"/>
              <a:t> from the </a:t>
            </a:r>
            <a:r>
              <a:rPr lang="sv-SE" baseline="0" dirty="0" err="1" smtClean="0"/>
              <a:t>title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talk.</a:t>
            </a:r>
          </a:p>
          <a:p>
            <a:endParaRPr lang="sv-SE" baseline="0" dirty="0" smtClean="0"/>
          </a:p>
          <a:p>
            <a:r>
              <a:rPr lang="sv-SE" dirty="0" smtClean="0"/>
              <a:t>In data </a:t>
            </a:r>
            <a:r>
              <a:rPr lang="sv-SE" dirty="0" err="1" smtClean="0"/>
              <a:t>structures</a:t>
            </a:r>
            <a:r>
              <a:rPr lang="sv-SE" dirty="0" smtClean="0"/>
              <a:t> and </a:t>
            </a:r>
            <a:r>
              <a:rPr lang="sv-SE" dirty="0" err="1" smtClean="0"/>
              <a:t>algoithms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courses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study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basic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building</a:t>
            </a:r>
            <a:r>
              <a:rPr lang="sv-SE" baseline="0" dirty="0" smtClean="0"/>
              <a:t> blocks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programming</a:t>
            </a:r>
            <a:r>
              <a:rPr lang="sv-SE" baseline="0" dirty="0" smtClean="0"/>
              <a:t>.</a:t>
            </a:r>
          </a:p>
          <a:p>
            <a:r>
              <a:rPr lang="sv-SE" baseline="0" dirty="0" err="1" smtClean="0"/>
              <a:t>This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includes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study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abstract data </a:t>
            </a:r>
            <a:r>
              <a:rPr lang="sv-SE" baseline="0" dirty="0" err="1" smtClean="0"/>
              <a:t>types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sorting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algorithms</a:t>
            </a:r>
            <a:r>
              <a:rPr lang="sv-SE" baseline="0" dirty="0" smtClean="0"/>
              <a:t> and a </a:t>
            </a:r>
            <a:r>
              <a:rPr lang="sv-SE" baseline="0" dirty="0" err="1" smtClean="0"/>
              <a:t>first</a:t>
            </a:r>
            <a:r>
              <a:rPr lang="sv-SE" baseline="0" dirty="0" smtClean="0"/>
              <a:t> look </a:t>
            </a:r>
            <a:r>
              <a:rPr lang="sv-SE" baseline="0" dirty="0" err="1" smtClean="0"/>
              <a:t>into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complexity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analysis</a:t>
            </a:r>
            <a:r>
              <a:rPr lang="sv-SE" baseline="0" dirty="0" smtClean="0"/>
              <a:t>.</a:t>
            </a:r>
          </a:p>
          <a:p>
            <a:endParaRPr lang="sv-SE" baseline="0" dirty="0" smtClean="0"/>
          </a:p>
          <a:p>
            <a:r>
              <a:rPr lang="sv-SE" baseline="0" dirty="0" err="1" smtClean="0"/>
              <a:t>Current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courses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often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organized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using</a:t>
            </a:r>
            <a:endParaRPr lang="sv-SE" baseline="0" dirty="0" smtClean="0"/>
          </a:p>
          <a:p>
            <a:r>
              <a:rPr lang="sv-SE" baseline="0" dirty="0" err="1" smtClean="0"/>
              <a:t>Lectures</a:t>
            </a:r>
            <a:endParaRPr lang="sv-SE" dirty="0" smtClean="0"/>
          </a:p>
          <a:p>
            <a:r>
              <a:rPr lang="sv-SE" dirty="0" err="1" smtClean="0"/>
              <a:t>Labs</a:t>
            </a:r>
            <a:r>
              <a:rPr lang="sv-SE" dirty="0" smtClean="0"/>
              <a:t>: </a:t>
            </a:r>
            <a:r>
              <a:rPr lang="sv-SE" dirty="0" err="1" smtClean="0"/>
              <a:t>where</a:t>
            </a:r>
            <a:r>
              <a:rPr lang="sv-SE" dirty="0" smtClean="0"/>
              <a:t> students</a:t>
            </a:r>
            <a:r>
              <a:rPr lang="sv-SE" baseline="0" dirty="0" smtClean="0"/>
              <a:t> do</a:t>
            </a:r>
            <a:r>
              <a:rPr lang="sv-SE" dirty="0" smtClean="0"/>
              <a:t> pair </a:t>
            </a:r>
            <a:r>
              <a:rPr lang="sv-SE" dirty="0" err="1" smtClean="0"/>
              <a:t>programming</a:t>
            </a:r>
            <a:endParaRPr lang="sv-SE" dirty="0" smtClean="0"/>
          </a:p>
          <a:p>
            <a:r>
              <a:rPr lang="sv-SE" dirty="0" err="1" smtClean="0"/>
              <a:t>Exercises</a:t>
            </a:r>
            <a:r>
              <a:rPr lang="sv-SE" dirty="0" smtClean="0"/>
              <a:t> sessions: </a:t>
            </a:r>
            <a:r>
              <a:rPr lang="sv-SE" dirty="0" err="1" smtClean="0"/>
              <a:t>where</a:t>
            </a:r>
            <a:r>
              <a:rPr lang="sv-SE" dirty="0" smtClean="0"/>
              <a:t> </a:t>
            </a:r>
            <a:r>
              <a:rPr lang="sv-SE" dirty="0" err="1" smtClean="0"/>
              <a:t>exercises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solved</a:t>
            </a:r>
            <a:r>
              <a:rPr lang="sv-SE" dirty="0" smtClean="0"/>
              <a:t> on the </a:t>
            </a:r>
            <a:r>
              <a:rPr lang="sv-SE" dirty="0" err="1" smtClean="0"/>
              <a:t>whiteboard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know</a:t>
            </a:r>
            <a:r>
              <a:rPr lang="sv-SE" dirty="0" smtClean="0"/>
              <a:t> </a:t>
            </a:r>
            <a:r>
              <a:rPr lang="sv-SE" dirty="0" err="1" smtClean="0"/>
              <a:t>visualizations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important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but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not so </a:t>
            </a:r>
            <a:r>
              <a:rPr lang="sv-SE" baseline="0" dirty="0" err="1" smtClean="0"/>
              <a:t>often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used</a:t>
            </a:r>
            <a:r>
              <a:rPr lang="sv-SE" baseline="0" dirty="0" smtClean="0"/>
              <a:t> in </a:t>
            </a:r>
            <a:r>
              <a:rPr lang="sv-SE" baseline="0" dirty="0" err="1" smtClean="0"/>
              <a:t>lectures</a:t>
            </a:r>
            <a:r>
              <a:rPr lang="sv-SE" baseline="0" dirty="0" smtClean="0"/>
              <a:t>.</a:t>
            </a:r>
          </a:p>
          <a:p>
            <a:r>
              <a:rPr lang="sv-SE" baseline="0" dirty="0" err="1" smtClean="0"/>
              <a:t>However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course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leaders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often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visualizations</a:t>
            </a:r>
            <a:r>
              <a:rPr lang="sv-SE" baseline="0" dirty="0" smtClean="0"/>
              <a:t> (</a:t>
            </a:r>
            <a:r>
              <a:rPr lang="sv-SE" baseline="0" dirty="0" err="1" smtClean="0"/>
              <a:t>e.g</a:t>
            </a:r>
            <a:r>
              <a:rPr lang="sv-SE" baseline="0" dirty="0" smtClean="0"/>
              <a:t> </a:t>
            </a:r>
            <a:r>
              <a:rPr lang="sv-SE" baseline="0" dirty="0" err="1" smtClean="0"/>
              <a:t>youtube</a:t>
            </a:r>
            <a:r>
              <a:rPr lang="sv-SE" baseline="0" dirty="0" smtClean="0"/>
              <a:t> videos) on the </a:t>
            </a:r>
            <a:r>
              <a:rPr lang="sv-SE" baseline="0" dirty="0" err="1" smtClean="0"/>
              <a:t>course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home</a:t>
            </a:r>
            <a:r>
              <a:rPr lang="sv-SE" baseline="0" dirty="0" smtClean="0"/>
              <a:t> page.</a:t>
            </a:r>
          </a:p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9207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There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two</a:t>
            </a:r>
            <a:r>
              <a:rPr lang="sv-SE" dirty="0" smtClean="0"/>
              <a:t> </a:t>
            </a:r>
            <a:r>
              <a:rPr lang="sv-SE" dirty="0" err="1" smtClean="0"/>
              <a:t>things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know</a:t>
            </a:r>
            <a:r>
              <a:rPr lang="sv-SE" dirty="0" smtClean="0"/>
              <a:t> </a:t>
            </a:r>
            <a:r>
              <a:rPr lang="sv-SE" dirty="0" err="1" smtClean="0"/>
              <a:t>need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improvement</a:t>
            </a:r>
            <a:r>
              <a:rPr lang="sv-SE" baseline="0" dirty="0" smtClean="0"/>
              <a:t> in </a:t>
            </a:r>
            <a:r>
              <a:rPr lang="sv-SE" baseline="0" dirty="0" err="1" smtClean="0"/>
              <a:t>these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courses</a:t>
            </a:r>
            <a:r>
              <a:rPr lang="sv-SE" baseline="0" dirty="0" smtClean="0"/>
              <a:t>.</a:t>
            </a:r>
          </a:p>
          <a:p>
            <a:endParaRPr lang="sv-SE" baseline="0" dirty="0" smtClean="0"/>
          </a:p>
          <a:p>
            <a:pPr marL="228600" indent="-228600">
              <a:buAutoNum type="arabicPeriod"/>
            </a:pPr>
            <a:r>
              <a:rPr lang="sv-SE" baseline="0" dirty="0" smtClean="0"/>
              <a:t>Students </a:t>
            </a:r>
            <a:r>
              <a:rPr lang="sv-SE" baseline="0" dirty="0" err="1" smtClean="0"/>
              <a:t>need</a:t>
            </a:r>
            <a:r>
              <a:rPr lang="sv-SE" baseline="0" dirty="0" smtClean="0"/>
              <a:t> a </a:t>
            </a:r>
            <a:r>
              <a:rPr lang="sv-SE" baseline="0" dirty="0" err="1" smtClean="0"/>
              <a:t>lot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practice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but</a:t>
            </a:r>
            <a:endParaRPr lang="sv-SE" baseline="0" dirty="0" smtClean="0"/>
          </a:p>
          <a:p>
            <a:pPr marL="0" indent="0">
              <a:buNone/>
            </a:pPr>
            <a:r>
              <a:rPr lang="sv-SE" baseline="0" dirty="0" smtClean="0"/>
              <a:t>      - </a:t>
            </a:r>
            <a:r>
              <a:rPr lang="sv-SE" baseline="0" dirty="0" err="1" smtClean="0"/>
              <a:t>there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few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exercises</a:t>
            </a:r>
            <a:r>
              <a:rPr lang="sv-SE" baseline="0" dirty="0" smtClean="0"/>
              <a:t>/</a:t>
            </a:r>
            <a:r>
              <a:rPr lang="sv-SE" baseline="0" dirty="0" err="1" smtClean="0"/>
              <a:t>labs</a:t>
            </a:r>
            <a:r>
              <a:rPr lang="sv-SE" baseline="0" dirty="0" smtClean="0"/>
              <a:t> per </a:t>
            </a:r>
            <a:r>
              <a:rPr lang="sv-SE" baseline="0" dirty="0" err="1" smtClean="0"/>
              <a:t>topic</a:t>
            </a:r>
            <a:endParaRPr lang="sv-SE" baseline="0" dirty="0" smtClean="0"/>
          </a:p>
          <a:p>
            <a:pPr marL="0" indent="0">
              <a:buNone/>
            </a:pPr>
            <a:r>
              <a:rPr lang="sv-SE" baseline="0" dirty="0" smtClean="0"/>
              <a:t>      - not all </a:t>
            </a:r>
            <a:r>
              <a:rPr lang="sv-SE" baseline="0" dirty="0" err="1" smtClean="0"/>
              <a:t>topics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covered</a:t>
            </a:r>
            <a:endParaRPr lang="sv-SE" baseline="0" dirty="0" smtClean="0"/>
          </a:p>
          <a:p>
            <a:pPr marL="0" indent="0">
              <a:buNone/>
            </a:pPr>
            <a:endParaRPr lang="sv-SE" baseline="0" dirty="0" smtClean="0"/>
          </a:p>
          <a:p>
            <a:pPr marL="0" indent="0">
              <a:buNone/>
            </a:pPr>
            <a:r>
              <a:rPr lang="sv-SE" baseline="0" dirty="0" smtClean="0"/>
              <a:t>2. Feedback</a:t>
            </a:r>
          </a:p>
          <a:p>
            <a:pPr marL="171450" indent="-171450">
              <a:buFontTx/>
              <a:buChar char="-"/>
            </a:pPr>
            <a:r>
              <a:rPr lang="sv-SE" baseline="0" dirty="0" err="1" smtClean="0"/>
              <a:t>Can</a:t>
            </a:r>
            <a:r>
              <a:rPr lang="sv-SE" baseline="0" dirty="0" smtClean="0"/>
              <a:t> be </a:t>
            </a:r>
            <a:r>
              <a:rPr lang="en-US" baseline="0" dirty="0" smtClean="0"/>
              <a:t>disconnected. For instance, when students hand in lab reports, it can take 1 or 2 weeks before they get feedback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Different assistant grade the labs, so the feedback can be of variable quality.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Sometimes no feedback is provided (for instance, if homework is optional).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9207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The </a:t>
            </a:r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concept</a:t>
            </a:r>
            <a:r>
              <a:rPr lang="sv-SE" dirty="0" smtClean="0"/>
              <a:t> in the </a:t>
            </a:r>
            <a:r>
              <a:rPr lang="sv-SE" dirty="0" err="1" smtClean="0"/>
              <a:t>title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talk is ’e-</a:t>
            </a:r>
            <a:r>
              <a:rPr lang="sv-SE" dirty="0" err="1" smtClean="0"/>
              <a:t>book</a:t>
            </a:r>
            <a:r>
              <a:rPr lang="sv-SE" dirty="0" smtClean="0"/>
              <a:t>’.</a:t>
            </a:r>
          </a:p>
          <a:p>
            <a:endParaRPr lang="sv-SE" dirty="0" smtClean="0"/>
          </a:p>
          <a:p>
            <a:r>
              <a:rPr lang="sv-SE" dirty="0" smtClean="0"/>
              <a:t>E-</a:t>
            </a:r>
            <a:r>
              <a:rPr lang="sv-SE" dirty="0" err="1" smtClean="0"/>
              <a:t>books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en-US" baseline="0" dirty="0" smtClean="0"/>
              <a:t>electronic versions of paper books</a:t>
            </a:r>
          </a:p>
          <a:p>
            <a:r>
              <a:rPr lang="en-US" baseline="0" dirty="0" smtClean="0"/>
              <a:t>Which makes them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cheaper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easier to distribute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and easier to access.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content is usually static and identical to the paper version.</a:t>
            </a:r>
          </a:p>
          <a:p>
            <a:r>
              <a:rPr lang="en-US" baseline="0" dirty="0" smtClean="0"/>
              <a:t>This means there are no videos.</a:t>
            </a:r>
          </a:p>
          <a:p>
            <a:r>
              <a:rPr lang="en-US" baseline="0" dirty="0" smtClean="0"/>
              <a:t>It is not interactive and not updated.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49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Now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know</a:t>
            </a:r>
            <a:r>
              <a:rPr lang="sv-SE" dirty="0" smtClean="0"/>
              <a:t> all </a:t>
            </a:r>
            <a:r>
              <a:rPr lang="sv-SE" dirty="0" err="1" smtClean="0"/>
              <a:t>concepts</a:t>
            </a:r>
            <a:r>
              <a:rPr lang="sv-SE" dirty="0" smtClean="0"/>
              <a:t> in the </a:t>
            </a:r>
            <a:r>
              <a:rPr lang="sv-SE" dirty="0" err="1" smtClean="0"/>
              <a:t>title</a:t>
            </a:r>
            <a:r>
              <a:rPr lang="sv-SE" dirty="0" smtClean="0"/>
              <a:t>,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can</a:t>
            </a:r>
            <a:r>
              <a:rPr lang="sv-SE" baseline="0" dirty="0" smtClean="0"/>
              <a:t> present the </a:t>
            </a:r>
            <a:r>
              <a:rPr lang="sv-SE" baseline="0" dirty="0" err="1" smtClean="0"/>
              <a:t>goal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our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project</a:t>
            </a:r>
            <a:r>
              <a:rPr lang="sv-SE" baseline="0" dirty="0" smtClean="0"/>
              <a:t>.</a:t>
            </a:r>
          </a:p>
          <a:p>
            <a:endParaRPr lang="sv-SE" baseline="0" dirty="0" smtClean="0"/>
          </a:p>
          <a:p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want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introduce</a:t>
            </a:r>
            <a:endParaRPr lang="sv-SE" baseline="0" dirty="0" smtClean="0"/>
          </a:p>
          <a:p>
            <a:r>
              <a:rPr lang="sv-SE" dirty="0" smtClean="0"/>
              <a:t>Active </a:t>
            </a:r>
            <a:r>
              <a:rPr lang="sv-SE" dirty="0" err="1" smtClean="0"/>
              <a:t>learning</a:t>
            </a:r>
            <a:r>
              <a:rPr lang="sv-SE" dirty="0" smtClean="0"/>
              <a:t>,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which</a:t>
            </a:r>
            <a:r>
              <a:rPr lang="sv-SE" baseline="0" dirty="0" smtClean="0"/>
              <a:t> </a:t>
            </a:r>
            <a:r>
              <a:rPr lang="sv-SE" dirty="0" err="1" smtClean="0"/>
              <a:t>increases</a:t>
            </a:r>
            <a:r>
              <a:rPr lang="sv-SE" dirty="0" smtClean="0"/>
              <a:t> student motivation,</a:t>
            </a:r>
          </a:p>
          <a:p>
            <a:r>
              <a:rPr lang="sv-SE" dirty="0" smtClean="0"/>
              <a:t>and </a:t>
            </a:r>
            <a:r>
              <a:rPr lang="sv-SE" dirty="0" err="1" smtClean="0"/>
              <a:t>continuous</a:t>
            </a:r>
            <a:r>
              <a:rPr lang="sv-SE" dirty="0" smtClean="0"/>
              <a:t> examination and feedback </a:t>
            </a:r>
            <a:r>
              <a:rPr lang="sv-SE" dirty="0" err="1" smtClean="0"/>
              <a:t>such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</a:t>
            </a:r>
            <a:r>
              <a:rPr lang="sv-SE" dirty="0" smtClean="0"/>
              <a:t>students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work</a:t>
            </a:r>
            <a:r>
              <a:rPr lang="sv-SE" dirty="0" smtClean="0"/>
              <a:t> on </a:t>
            </a:r>
            <a:r>
              <a:rPr lang="sv-SE" dirty="0" err="1" smtClean="0"/>
              <a:t>their</a:t>
            </a:r>
            <a:r>
              <a:rPr lang="sv-SE" dirty="0" smtClean="0"/>
              <a:t> </a:t>
            </a:r>
            <a:r>
              <a:rPr lang="sv-SE" dirty="0" err="1" smtClean="0"/>
              <a:t>own</a:t>
            </a:r>
            <a:r>
              <a:rPr lang="sv-SE" dirty="0" smtClean="0"/>
              <a:t> </a:t>
            </a:r>
            <a:r>
              <a:rPr lang="sv-SE" dirty="0" err="1" smtClean="0"/>
              <a:t>pace</a:t>
            </a:r>
            <a:r>
              <a:rPr lang="sv-SE" dirty="0" smtClean="0"/>
              <a:t> </a:t>
            </a:r>
            <a:r>
              <a:rPr lang="sv-SE" dirty="0" err="1" smtClean="0"/>
              <a:t>continuously</a:t>
            </a:r>
            <a:r>
              <a:rPr lang="sv-SE" baseline="0" dirty="0" smtClean="0"/>
              <a:t> </a:t>
            </a:r>
            <a:r>
              <a:rPr lang="sv-SE" dirty="0" smtClean="0"/>
              <a:t> </a:t>
            </a:r>
            <a:r>
              <a:rPr lang="sv-SE" dirty="0" err="1" smtClean="0"/>
              <a:t>throughout</a:t>
            </a:r>
            <a:r>
              <a:rPr lang="sv-SE" dirty="0" smtClean="0"/>
              <a:t> the </a:t>
            </a:r>
            <a:r>
              <a:rPr lang="sv-SE" dirty="0" err="1" smtClean="0"/>
              <a:t>course</a:t>
            </a:r>
            <a:r>
              <a:rPr lang="sv-SE" dirty="0" smtClean="0"/>
              <a:t>.</a:t>
            </a:r>
            <a:r>
              <a:rPr lang="sv-SE" baseline="0" dirty="0" smtClean="0"/>
              <a:t> </a:t>
            </a:r>
          </a:p>
          <a:p>
            <a:endParaRPr lang="sv-SE" dirty="0" smtClean="0"/>
          </a:p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want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do </a:t>
            </a:r>
            <a:r>
              <a:rPr lang="sv-SE" dirty="0" err="1" smtClean="0"/>
              <a:t>this</a:t>
            </a:r>
            <a:r>
              <a:rPr lang="sv-SE" dirty="0" smtClean="0"/>
              <a:t> in a </a:t>
            </a:r>
            <a:r>
              <a:rPr lang="en-US" dirty="0" smtClean="0"/>
              <a:t>data structures and algorithms course                       </a:t>
            </a:r>
          </a:p>
          <a:p>
            <a:r>
              <a:rPr lang="en-US" dirty="0" smtClean="0"/>
              <a:t>by using an e-book that provides </a:t>
            </a:r>
          </a:p>
          <a:p>
            <a:r>
              <a:rPr lang="en-US" dirty="0" smtClean="0"/>
              <a:t>interactive examples and visualizations</a:t>
            </a:r>
          </a:p>
          <a:p>
            <a:r>
              <a:rPr lang="en-US" dirty="0" smtClean="0"/>
              <a:t>many exercises</a:t>
            </a:r>
          </a:p>
          <a:p>
            <a:r>
              <a:rPr lang="en-US" dirty="0" smtClean="0"/>
              <a:t>and automatic assessment  and immediate feedback.</a:t>
            </a:r>
          </a:p>
          <a:p>
            <a:endParaRPr lang="en-US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78B66C-3CDD-4DAC-BCC2-1CF4F547501B}" type="datetime1">
              <a:rPr lang="sv-SE" smtClean="0"/>
              <a:pPr/>
              <a:t>2016-09-07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Linköpings universitet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9115D-3025-484C-A12B-200D3B7C8AB2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49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Does </a:t>
            </a:r>
            <a:r>
              <a:rPr lang="sv-SE" dirty="0" err="1" smtClean="0"/>
              <a:t>such</a:t>
            </a:r>
            <a:r>
              <a:rPr lang="sv-SE" dirty="0" smtClean="0"/>
              <a:t> an e-</a:t>
            </a:r>
            <a:r>
              <a:rPr lang="sv-SE" dirty="0" err="1" smtClean="0"/>
              <a:t>book</a:t>
            </a:r>
            <a:r>
              <a:rPr lang="sv-SE" dirty="0" smtClean="0"/>
              <a:t> </a:t>
            </a:r>
            <a:r>
              <a:rPr lang="sv-SE" dirty="0" err="1" smtClean="0"/>
              <a:t>exist</a:t>
            </a:r>
            <a:r>
              <a:rPr lang="sv-SE" dirty="0" smtClean="0"/>
              <a:t>?</a:t>
            </a:r>
          </a:p>
          <a:p>
            <a:r>
              <a:rPr lang="sv-SE" dirty="0" err="1" smtClean="0"/>
              <a:t>Yes</a:t>
            </a:r>
            <a:r>
              <a:rPr lang="sv-SE" dirty="0" smtClean="0"/>
              <a:t>, </a:t>
            </a:r>
            <a:r>
              <a:rPr lang="sv-SE" dirty="0" err="1" smtClean="0"/>
              <a:t>OpenDSA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buClr>
                <a:srgbClr val="4F81BD"/>
              </a:buClr>
            </a:pPr>
            <a:fld id="{3478B66C-3CDD-4DAC-BCC2-1CF4F547501B}" type="datetime1">
              <a:rPr lang="sv-SE" smtClean="0">
                <a:solidFill>
                  <a:prstClr val="black"/>
                </a:solidFill>
              </a:rPr>
              <a:pPr>
                <a:buClr>
                  <a:srgbClr val="4F81BD"/>
                </a:buClr>
              </a:pPr>
              <a:t>2016-09-07</a:t>
            </a:fld>
            <a:endParaRPr lang="sv-SE">
              <a:solidFill>
                <a:prstClr val="black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rgbClr val="4F81BD"/>
              </a:buClr>
            </a:pPr>
            <a:r>
              <a:rPr lang="sv-SE" smtClean="0">
                <a:solidFill>
                  <a:prstClr val="black"/>
                </a:solidFill>
              </a:rPr>
              <a:t>Linköpings universitet</a:t>
            </a:r>
            <a:endParaRPr lang="sv-SE">
              <a:solidFill>
                <a:prstClr val="black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rgbClr val="4F81BD"/>
              </a:buClr>
            </a:pPr>
            <a:fld id="{9E19115D-3025-484C-A12B-200D3B7C8AB2}" type="slidenum">
              <a:rPr lang="sv-SE" smtClean="0">
                <a:solidFill>
                  <a:prstClr val="black"/>
                </a:solidFill>
              </a:rPr>
              <a:pPr>
                <a:buClr>
                  <a:srgbClr val="4F81BD"/>
                </a:buClr>
              </a:pPr>
              <a:t>9</a:t>
            </a:fld>
            <a:endParaRPr lang="sv-S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4982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19969" y="6243638"/>
            <a:ext cx="1008063" cy="457200"/>
          </a:xfrm>
        </p:spPr>
        <p:txBody>
          <a:bodyPr anchor="b" anchorCtr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2007-05-25</a:t>
            </a:r>
            <a:endParaRPr lang="sv-SE" alt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43932" y="6237288"/>
            <a:ext cx="3095625" cy="457200"/>
          </a:xfrm>
        </p:spPr>
        <p:txBody>
          <a:bodyPr anchor="b" anchorCtr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 altLang="en-US" dirty="0"/>
              <a:t>Baspresentation LiU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145932" y="6243638"/>
            <a:ext cx="1234380" cy="457200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F05D053-2BF8-42DD-A080-ABD0C2C8396F}" type="slidenum">
              <a:rPr lang="sv-SE" altLang="en-US"/>
              <a:pPr/>
              <a:t>‹#›</a:t>
            </a:fld>
            <a:endParaRPr lang="sv-SE" altLang="en-US"/>
          </a:p>
        </p:txBody>
      </p:sp>
      <p:sp>
        <p:nvSpPr>
          <p:cNvPr id="6" name="Rubrik 5"/>
          <p:cNvSpPr>
            <a:spLocks noGrp="1"/>
          </p:cNvSpPr>
          <p:nvPr>
            <p:ph type="title" hasCustomPrompt="1"/>
          </p:nvPr>
        </p:nvSpPr>
        <p:spPr>
          <a:xfrm>
            <a:off x="0" y="2420888"/>
            <a:ext cx="9144000" cy="1152127"/>
          </a:xfrm>
        </p:spPr>
        <p:txBody>
          <a:bodyPr vert="horz"/>
          <a:lstStyle>
            <a:lvl1pPr algn="ctr"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CFA9B-72B7-4448-955D-14E3C3620BE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0729C-703F-4FDF-A5C9-D10888D38B7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34150" y="488950"/>
            <a:ext cx="1925638" cy="55324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5650" y="488950"/>
            <a:ext cx="5626100" cy="55324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09BCD-F8B9-40A5-8A53-B743DDD78FCF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ista">
    <p:bg>
      <p:bgPr>
        <a:solidFill>
          <a:srgbClr val="4982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19969" y="6243638"/>
            <a:ext cx="1008063" cy="457200"/>
          </a:xfrm>
        </p:spPr>
        <p:txBody>
          <a:bodyPr anchor="b" anchorCtr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2011-04-18</a:t>
            </a:r>
            <a:endParaRPr lang="sv-SE" alt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43932" y="6237288"/>
            <a:ext cx="3095625" cy="457200"/>
          </a:xfrm>
        </p:spPr>
        <p:txBody>
          <a:bodyPr anchor="b" anchorCtr="0"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r>
              <a:rPr lang="sv-SE" altLang="en-US" dirty="0"/>
              <a:t>Baspresentation LiU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145932" y="6243638"/>
            <a:ext cx="1234380" cy="457200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F05D053-2BF8-42DD-A080-ABD0C2C8396F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26978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795E0-07E7-42BE-93B3-2E89675223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40960" cy="11398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3568" y="1700808"/>
            <a:ext cx="7704856" cy="4321175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795E0-07E7-42BE-93B3-2E89675223B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0704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2F480-7CC9-4541-9B62-E9475F135891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5650" y="1700213"/>
            <a:ext cx="3775075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3125" y="1700213"/>
            <a:ext cx="3776663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18985-BFA4-4EF8-B762-3F99CBF6E53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097F0-9F81-4258-AAE6-978903515AFF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CEE28-7C74-4D1B-A3C4-97F171BE8C0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D061A-7008-4981-9843-F01225FEAEA0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Baspresentation LiU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2007-05-25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DB140-1D28-43AA-AF13-B199EA175FE9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07904" y="6597352"/>
            <a:ext cx="3024188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800" i="0" baseline="0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Baspresentation LiU</a:t>
            </a:r>
            <a:endParaRPr lang="sv-SE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7864" y="692696"/>
            <a:ext cx="5687988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87824" y="1700808"/>
            <a:ext cx="5687988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43808" y="6597352"/>
            <a:ext cx="7191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800" i="0" baseline="0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2011-02-17</a:t>
            </a:r>
            <a:endParaRPr lang="sv-SE" dirty="0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520" y="6525344"/>
            <a:ext cx="3143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800" i="0">
                <a:solidFill>
                  <a:schemeClr val="tx1"/>
                </a:solidFill>
              </a:defRPr>
            </a:lvl1pPr>
          </a:lstStyle>
          <a:p>
            <a:fld id="{7C2B7838-142F-47B9-9C78-FC1986D9443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LinkUniv_sv_text_blk_1.1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4328" y="6423509"/>
            <a:ext cx="1317902" cy="1738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8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rgbClr val="437BBE"/>
          </a:solidFill>
          <a:latin typeface="Arial"/>
          <a:ea typeface="+mj-ea"/>
          <a:cs typeface="Arial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40000"/>
        </a:spcAft>
        <a:buClr>
          <a:srgbClr val="437BBE"/>
        </a:buClr>
        <a:buFont typeface="Arial"/>
        <a:buChar char="•"/>
        <a:defRPr sz="2000">
          <a:solidFill>
            <a:schemeClr val="tx1"/>
          </a:solidFill>
          <a:latin typeface="Arial"/>
          <a:ea typeface="+mn-ea"/>
          <a:cs typeface="Arial"/>
        </a:defRPr>
      </a:lvl1pPr>
      <a:lvl2pPr marL="669925" indent="-325438" algn="l" rtl="0" fontAlgn="base">
        <a:spcBef>
          <a:spcPct val="0"/>
        </a:spcBef>
        <a:spcAft>
          <a:spcPct val="40000"/>
        </a:spcAft>
        <a:buClr>
          <a:schemeClr val="tx2"/>
        </a:buClr>
        <a:buFont typeface="Arial"/>
        <a:buChar char="•"/>
        <a:defRPr>
          <a:solidFill>
            <a:schemeClr val="tx1"/>
          </a:solidFill>
          <a:latin typeface="Arial"/>
          <a:cs typeface="Arial"/>
        </a:defRPr>
      </a:lvl2pPr>
      <a:lvl3pPr marL="1022350" indent="-350838" algn="l" rtl="0" fontAlgn="base">
        <a:spcBef>
          <a:spcPct val="0"/>
        </a:spcBef>
        <a:spcAft>
          <a:spcPct val="40000"/>
        </a:spcAft>
        <a:buClr>
          <a:schemeClr val="tx2"/>
        </a:buClr>
        <a:buFont typeface="Arial"/>
        <a:buChar char="•"/>
        <a:defRPr sz="1600">
          <a:solidFill>
            <a:schemeClr val="tx1"/>
          </a:solidFill>
          <a:latin typeface="Arial"/>
          <a:cs typeface="Arial"/>
        </a:defRPr>
      </a:lvl3pPr>
      <a:lvl4pPr marL="1339850" indent="-315913" algn="l" rtl="0" fontAlgn="base">
        <a:spcBef>
          <a:spcPct val="0"/>
        </a:spcBef>
        <a:spcAft>
          <a:spcPct val="40000"/>
        </a:spcAft>
        <a:buClr>
          <a:schemeClr val="tx2"/>
        </a:buClr>
        <a:buFont typeface="Arial"/>
        <a:buChar char="•"/>
        <a:defRPr sz="1400">
          <a:solidFill>
            <a:schemeClr val="tx1"/>
          </a:solidFill>
          <a:latin typeface="Arial"/>
          <a:cs typeface="Arial"/>
        </a:defRPr>
      </a:lvl4pPr>
      <a:lvl5pPr marL="1681163" indent="-339725" algn="l" rtl="0" fontAlgn="base">
        <a:spcBef>
          <a:spcPct val="0"/>
        </a:spcBef>
        <a:spcAft>
          <a:spcPct val="40000"/>
        </a:spcAft>
        <a:buClr>
          <a:schemeClr val="tx2"/>
        </a:buClr>
        <a:buFont typeface="Arial"/>
        <a:buChar char="•"/>
        <a:defRPr sz="2000">
          <a:solidFill>
            <a:schemeClr val="tx1"/>
          </a:solidFill>
          <a:latin typeface="Arial"/>
          <a:cs typeface="Arial"/>
        </a:defRPr>
      </a:lvl5pPr>
      <a:lvl6pPr marL="2138363" indent="-339725" algn="l" rtl="0" fontAlgn="base">
        <a:spcBef>
          <a:spcPct val="0"/>
        </a:spcBef>
        <a:spcAft>
          <a:spcPct val="4000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0"/>
        </a:spcBef>
        <a:spcAft>
          <a:spcPct val="4000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0"/>
        </a:spcBef>
        <a:spcAft>
          <a:spcPct val="4000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0"/>
        </a:spcBef>
        <a:spcAft>
          <a:spcPct val="4000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3140968"/>
            <a:ext cx="9144000" cy="1152127"/>
          </a:xfrm>
        </p:spPr>
        <p:txBody>
          <a:bodyPr/>
          <a:lstStyle/>
          <a:p>
            <a:r>
              <a:rPr lang="en-US" sz="2400" b="1" dirty="0"/>
              <a:t>An </a:t>
            </a:r>
            <a:r>
              <a:rPr lang="en-US" sz="2400" b="1" dirty="0" smtClean="0"/>
              <a:t>Observation Study </a:t>
            </a:r>
            <a:r>
              <a:rPr lang="en-US" sz="2400" b="1" dirty="0"/>
              <a:t>on the </a:t>
            </a:r>
            <a:r>
              <a:rPr lang="en-US" sz="2400" b="1" dirty="0" smtClean="0"/>
              <a:t>Use </a:t>
            </a:r>
            <a:r>
              <a:rPr lang="en-US" sz="2400" b="1" dirty="0"/>
              <a:t>of an </a:t>
            </a:r>
            <a:r>
              <a:rPr lang="en-US" sz="2400" b="1" dirty="0" smtClean="0"/>
              <a:t>Interactive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    e-book in a </a:t>
            </a:r>
            <a:r>
              <a:rPr lang="en-US" sz="2400" b="1" dirty="0" smtClean="0"/>
              <a:t>Data Structures </a:t>
            </a:r>
            <a:r>
              <a:rPr lang="en-US" sz="2400" b="1" dirty="0"/>
              <a:t>and </a:t>
            </a:r>
            <a:r>
              <a:rPr lang="en-US" sz="2400" b="1" dirty="0" smtClean="0"/>
              <a:t>Algorithms Course</a:t>
            </a:r>
            <a:endParaRPr lang="sv-SE" sz="2400" dirty="0">
              <a:latin typeface="Arial Black"/>
              <a:cs typeface="Arial Black"/>
            </a:endParaRPr>
          </a:p>
        </p:txBody>
      </p:sp>
      <p:sp>
        <p:nvSpPr>
          <p:cNvPr id="3" name="Rubrik 1"/>
          <p:cNvSpPr txBox="1">
            <a:spLocks/>
          </p:cNvSpPr>
          <p:nvPr/>
        </p:nvSpPr>
        <p:spPr bwMode="auto">
          <a:xfrm>
            <a:off x="251520" y="5733256"/>
            <a:ext cx="867645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 b="1" i="0" cap="all" baseline="0">
                <a:solidFill>
                  <a:srgbClr val="437BBE"/>
                </a:solidFill>
                <a:latin typeface="Arial"/>
                <a:ea typeface="+mj-ea"/>
                <a:cs typeface="Arial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sv-SE" sz="1800" b="0" dirty="0" err="1" smtClean="0">
                <a:solidFill>
                  <a:schemeClr val="bg1"/>
                </a:solidFill>
              </a:rPr>
              <a:t>Chunyan</a:t>
            </a:r>
            <a:r>
              <a:rPr lang="sv-SE" sz="1800" b="0" dirty="0" smtClean="0">
                <a:solidFill>
                  <a:schemeClr val="bg1"/>
                </a:solidFill>
              </a:rPr>
              <a:t> Wang, Patrick </a:t>
            </a:r>
            <a:r>
              <a:rPr lang="sv-SE" sz="1800" b="0" dirty="0" err="1" smtClean="0">
                <a:solidFill>
                  <a:schemeClr val="bg1"/>
                </a:solidFill>
              </a:rPr>
              <a:t>Lambrix</a:t>
            </a:r>
            <a:endParaRPr lang="sv-SE" sz="1800" b="0" dirty="0">
              <a:solidFill>
                <a:schemeClr val="bg1"/>
              </a:solidFill>
            </a:endParaRPr>
          </a:p>
          <a:p>
            <a:r>
              <a:rPr lang="sv-SE" sz="1800" b="0" dirty="0" smtClean="0">
                <a:solidFill>
                  <a:schemeClr val="bg1"/>
                </a:solidFill>
              </a:rPr>
              <a:t>IDA</a:t>
            </a:r>
            <a:endParaRPr lang="sv-SE" sz="1800" b="0" dirty="0">
              <a:solidFill>
                <a:schemeClr val="bg1"/>
              </a:solidFill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08300" y="4509120"/>
            <a:ext cx="3314700" cy="144016"/>
          </a:xfrm>
          <a:prstGeom prst="rect">
            <a:avLst/>
          </a:prstGeom>
        </p:spPr>
      </p:pic>
      <p:pic>
        <p:nvPicPr>
          <p:cNvPr id="7" name="Bildobjekt 6" descr="LinkUniv_sigill_neg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272" y="836712"/>
            <a:ext cx="1426524" cy="141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31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10</a:t>
            </a:fld>
            <a:endParaRPr lang="sv-SE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6768752" cy="4608512"/>
          </a:xfrm>
        </p:spPr>
        <p:txBody>
          <a:bodyPr/>
          <a:lstStyle/>
          <a:p>
            <a:r>
              <a:rPr lang="en-US" sz="2200" dirty="0" smtClean="0"/>
              <a:t>E-book </a:t>
            </a:r>
          </a:p>
          <a:p>
            <a:pPr lvl="1"/>
            <a:r>
              <a:rPr lang="en-US" dirty="0" smtClean="0"/>
              <a:t>Textbook-quality </a:t>
            </a:r>
            <a:r>
              <a:rPr lang="en-US" dirty="0"/>
              <a:t>text </a:t>
            </a:r>
            <a:endParaRPr lang="en-US" dirty="0" smtClean="0"/>
          </a:p>
          <a:p>
            <a:pPr lvl="1"/>
            <a:r>
              <a:rPr lang="en-US" dirty="0" smtClean="0"/>
              <a:t>Interactive </a:t>
            </a:r>
            <a:r>
              <a:rPr lang="en-US" dirty="0"/>
              <a:t>examples </a:t>
            </a:r>
            <a:endParaRPr lang="en-US" dirty="0" smtClean="0"/>
          </a:p>
          <a:p>
            <a:pPr lvl="1"/>
            <a:r>
              <a:rPr lang="en-US" dirty="0" smtClean="0"/>
              <a:t>Randomly </a:t>
            </a:r>
            <a:r>
              <a:rPr lang="en-US" dirty="0"/>
              <a:t>generated instances of exercises</a:t>
            </a:r>
          </a:p>
          <a:p>
            <a:r>
              <a:rPr lang="en-US" sz="2200" dirty="0"/>
              <a:t>Provides </a:t>
            </a:r>
            <a:r>
              <a:rPr lang="en-US" sz="2200" dirty="0" smtClean="0"/>
              <a:t>much </a:t>
            </a:r>
            <a:r>
              <a:rPr lang="en-US" sz="2200" dirty="0"/>
              <a:t>practice</a:t>
            </a:r>
          </a:p>
          <a:p>
            <a:r>
              <a:rPr lang="en-US" sz="2200" dirty="0"/>
              <a:t>Provides automatic assessment and immediate feedback</a:t>
            </a:r>
          </a:p>
          <a:p>
            <a:r>
              <a:rPr lang="en-US" sz="2200" dirty="0" smtClean="0"/>
              <a:t>Web-accessible</a:t>
            </a:r>
          </a:p>
          <a:p>
            <a:r>
              <a:rPr lang="en-US" sz="2200" dirty="0" smtClean="0"/>
              <a:t>Free </a:t>
            </a:r>
            <a:r>
              <a:rPr lang="en-US" sz="2200" dirty="0"/>
              <a:t>and open source</a:t>
            </a:r>
          </a:p>
          <a:p>
            <a:pPr>
              <a:buNone/>
            </a:pPr>
            <a:endParaRPr lang="sv-SE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463128" y="476672"/>
            <a:ext cx="6205216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/>
            <a:r>
              <a:rPr lang="sv-SE" sz="3200" b="1" i="0" dirty="0" err="1" smtClean="0"/>
              <a:t>What</a:t>
            </a:r>
            <a:r>
              <a:rPr lang="sv-SE" sz="3200" b="1" i="0" dirty="0" smtClean="0"/>
              <a:t> is </a:t>
            </a:r>
            <a:r>
              <a:rPr lang="sv-SE" sz="3200" b="1" i="0" dirty="0" err="1" smtClean="0"/>
              <a:t>OpenDSA</a:t>
            </a:r>
            <a:r>
              <a:rPr lang="sv-SE" sz="3200" b="1" i="0" dirty="0" smtClean="0"/>
              <a:t>?</a:t>
            </a:r>
            <a:endParaRPr kumimoji="0" lang="sv-S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9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11</a:t>
            </a:fld>
            <a:endParaRPr lang="sv-SE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6768752" cy="4608512"/>
          </a:xfrm>
        </p:spPr>
        <p:txBody>
          <a:bodyPr/>
          <a:lstStyle/>
          <a:p>
            <a:pPr>
              <a:buNone/>
            </a:pPr>
            <a:r>
              <a:rPr lang="en-US" dirty="0"/>
              <a:t>http://www.ida.liu.se/opendsa/OpenDSA/Books/TDDD86_2014/html/index.html</a:t>
            </a:r>
            <a:endParaRPr lang="sv-SE" dirty="0"/>
          </a:p>
          <a:p>
            <a:pPr>
              <a:buNone/>
            </a:pPr>
            <a:endParaRPr lang="sv-SE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463128" y="476672"/>
            <a:ext cx="6205216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/>
            <a:r>
              <a:rPr lang="sv-SE" sz="3200" b="1" i="0" dirty="0" smtClean="0"/>
              <a:t>DEMO</a:t>
            </a:r>
            <a:endParaRPr kumimoji="0" lang="sv-S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12</a:t>
            </a:fld>
            <a:endParaRPr lang="sv-SE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331640" y="1700808"/>
            <a:ext cx="6984776" cy="4321175"/>
          </a:xfrm>
        </p:spPr>
        <p:txBody>
          <a:bodyPr/>
          <a:lstStyle/>
          <a:p>
            <a:r>
              <a:rPr lang="en-US" sz="2200" dirty="0" err="1" smtClean="0"/>
              <a:t>OpenDSA</a:t>
            </a:r>
            <a:r>
              <a:rPr lang="en-US" sz="2200" dirty="0" smtClean="0"/>
              <a:t> used in TDDD86 Data Structures, Algorithms, and Programming Language Paradigms</a:t>
            </a:r>
          </a:p>
          <a:p>
            <a:pPr lvl="1"/>
            <a:r>
              <a:rPr lang="en-US" sz="2200" dirty="0" smtClean="0"/>
              <a:t>130 students from D and U </a:t>
            </a:r>
            <a:r>
              <a:rPr lang="en-US" sz="2200" dirty="0" err="1" smtClean="0"/>
              <a:t>programmes</a:t>
            </a:r>
            <a:endParaRPr lang="en-US" sz="2200" dirty="0"/>
          </a:p>
          <a:p>
            <a:pPr lvl="1"/>
            <a:r>
              <a:rPr lang="en-US" sz="2200" dirty="0" err="1" smtClean="0"/>
              <a:t>OpenDSA</a:t>
            </a:r>
            <a:r>
              <a:rPr lang="en-US" sz="2200" dirty="0" smtClean="0"/>
              <a:t> assigned for (extensive) homework</a:t>
            </a:r>
            <a:br>
              <a:rPr lang="en-US" sz="2200" dirty="0" smtClean="0"/>
            </a:br>
            <a:r>
              <a:rPr lang="en-US" sz="2200" dirty="0" smtClean="0"/>
              <a:t>and for (part of) exam</a:t>
            </a:r>
          </a:p>
          <a:p>
            <a:r>
              <a:rPr lang="en-US" sz="2200" dirty="0"/>
              <a:t>D</a:t>
            </a:r>
            <a:r>
              <a:rPr lang="en-US" sz="2200" dirty="0" smtClean="0"/>
              <a:t>ata collection</a:t>
            </a:r>
          </a:p>
          <a:p>
            <a:pPr lvl="1"/>
            <a:r>
              <a:rPr lang="en-US" sz="2200" dirty="0" smtClean="0"/>
              <a:t>Data logging by </a:t>
            </a:r>
            <a:r>
              <a:rPr lang="en-US" sz="2200" dirty="0" err="1" smtClean="0"/>
              <a:t>OpenDSA</a:t>
            </a:r>
            <a:r>
              <a:rPr lang="en-US" sz="2200" dirty="0" smtClean="0"/>
              <a:t> system</a:t>
            </a:r>
          </a:p>
          <a:p>
            <a:pPr lvl="1"/>
            <a:r>
              <a:rPr lang="en-US" sz="2200" dirty="0" smtClean="0"/>
              <a:t>Comparison of exam results to old course</a:t>
            </a:r>
          </a:p>
          <a:p>
            <a:pPr lvl="1"/>
            <a:r>
              <a:rPr lang="en-US" sz="2200" dirty="0" smtClean="0"/>
              <a:t>Questionnaires</a:t>
            </a:r>
          </a:p>
          <a:p>
            <a:pPr lvl="1"/>
            <a:r>
              <a:rPr lang="en-US" sz="2200" dirty="0" smtClean="0"/>
              <a:t>Observation study</a:t>
            </a:r>
            <a:endParaRPr lang="en-US" sz="2200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463128" y="476672"/>
            <a:ext cx="6205216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/>
            <a:r>
              <a:rPr lang="sv-SE" sz="3200" b="1" i="0" dirty="0" smtClean="0"/>
              <a:t>Project</a:t>
            </a:r>
            <a:endParaRPr kumimoji="0" lang="sv-S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23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5D053-2BF8-42DD-A080-ABD0C2C8396F}" type="slidenum">
              <a:rPr lang="sv-SE" altLang="en-US" smtClean="0">
                <a:solidFill>
                  <a:srgbClr val="000000"/>
                </a:solidFill>
              </a:rPr>
              <a:pPr/>
              <a:t>13</a:t>
            </a:fld>
            <a:endParaRPr lang="sv-SE" altLang="en-US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598934" y="1052736"/>
            <a:ext cx="5904656" cy="11521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>
              <a:buClr>
                <a:srgbClr val="198CFF"/>
              </a:buClr>
            </a:pPr>
            <a:r>
              <a:rPr lang="sv-SE" sz="5400" b="1" i="0" dirty="0" err="1" smtClean="0">
                <a:solidFill>
                  <a:srgbClr val="000000"/>
                </a:solidFill>
                <a:latin typeface="Arial" pitchFamily="34" charset="0"/>
              </a:rPr>
              <a:t>Outline</a:t>
            </a:r>
            <a:endParaRPr lang="sv-SE" sz="5400" b="1" i="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770842" y="2780928"/>
            <a:ext cx="7560840" cy="280831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0"/>
              </a:spcBef>
              <a:spcAft>
                <a:spcPct val="40000"/>
              </a:spcAft>
              <a:buClr>
                <a:srgbClr val="437BBE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69925" indent="-3254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022350" indent="-3508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339850" indent="-315913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400">
                <a:solidFill>
                  <a:schemeClr val="tx1"/>
                </a:solidFill>
                <a:latin typeface="Arial"/>
                <a:cs typeface="Arial"/>
              </a:defRPr>
            </a:lvl4pPr>
            <a:lvl5pPr marL="16811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5pPr>
            <a:lvl6pPr marL="21383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SzTx/>
            </a:pPr>
            <a:endParaRPr lang="sv-SE" sz="1600" i="0" kern="0" dirty="0" smtClean="0">
              <a:solidFill>
                <a:srgbClr val="000000"/>
              </a:solidFill>
            </a:endParaRPr>
          </a:p>
          <a:p>
            <a:pPr>
              <a:buSzTx/>
            </a:pPr>
            <a:r>
              <a:rPr lang="sv-SE" sz="2800" b="1" i="0" kern="0" dirty="0" smtClean="0">
                <a:solidFill>
                  <a:srgbClr val="FFFFFF"/>
                </a:solidFill>
              </a:rPr>
              <a:t>Motivation</a:t>
            </a:r>
          </a:p>
          <a:p>
            <a:pPr>
              <a:buSzTx/>
            </a:pPr>
            <a:r>
              <a:rPr lang="sv-SE" sz="2800" b="1" i="0" kern="0" dirty="0" err="1" smtClean="0">
                <a:solidFill>
                  <a:srgbClr val="FFFFFF"/>
                </a:solidFill>
              </a:rPr>
              <a:t>OpenDSA</a:t>
            </a:r>
            <a:endParaRPr lang="sv-SE" sz="2800" b="1" i="0" kern="0" dirty="0" smtClean="0">
              <a:solidFill>
                <a:srgbClr val="FFFFFF"/>
              </a:solidFill>
            </a:endParaRPr>
          </a:p>
          <a:p>
            <a:pPr>
              <a:buSzTx/>
            </a:pPr>
            <a:r>
              <a:rPr lang="sv-SE" sz="2800" b="1" i="0" kern="0" dirty="0" smtClean="0">
                <a:solidFill>
                  <a:srgbClr val="FFC000"/>
                </a:solidFill>
              </a:rPr>
              <a:t>Observation </a:t>
            </a:r>
            <a:r>
              <a:rPr lang="sv-SE" sz="2800" b="1" i="0" kern="0" dirty="0" err="1" smtClean="0">
                <a:solidFill>
                  <a:srgbClr val="FFC000"/>
                </a:solidFill>
              </a:rPr>
              <a:t>Study</a:t>
            </a:r>
            <a:endParaRPr lang="sv-SE" sz="2800" b="1" i="0" kern="0" dirty="0" smtClean="0">
              <a:solidFill>
                <a:srgbClr val="FFC000"/>
              </a:solidFill>
            </a:endParaRPr>
          </a:p>
          <a:p>
            <a:pPr>
              <a:buSzTx/>
            </a:pPr>
            <a:r>
              <a:rPr lang="sv-SE" sz="2800" b="1" i="0" kern="0" dirty="0" err="1" smtClean="0">
                <a:solidFill>
                  <a:srgbClr val="FFFFFF"/>
                </a:solidFill>
              </a:rPr>
              <a:t>Preliminary</a:t>
            </a:r>
            <a:r>
              <a:rPr lang="sv-SE" sz="2800" b="1" i="0" kern="0" dirty="0" smtClean="0">
                <a:solidFill>
                  <a:srgbClr val="FFFFFF"/>
                </a:solidFill>
              </a:rPr>
              <a:t> </a:t>
            </a:r>
            <a:r>
              <a:rPr lang="sv-SE" sz="2800" b="1" i="0" kern="0" dirty="0" err="1" smtClean="0">
                <a:solidFill>
                  <a:srgbClr val="FFFFFF"/>
                </a:solidFill>
              </a:rPr>
              <a:t>conclusions</a:t>
            </a:r>
            <a:r>
              <a:rPr lang="sv-SE" sz="2800" b="1" i="0" kern="0" dirty="0" smtClean="0">
                <a:solidFill>
                  <a:srgbClr val="FFFFFF"/>
                </a:solidFill>
              </a:rPr>
              <a:t> and </a:t>
            </a:r>
            <a:r>
              <a:rPr lang="sv-SE" sz="2800" b="1" i="0" kern="0" dirty="0" err="1" smtClean="0">
                <a:solidFill>
                  <a:srgbClr val="FFFFFF"/>
                </a:solidFill>
              </a:rPr>
              <a:t>future</a:t>
            </a:r>
            <a:r>
              <a:rPr lang="sv-SE" sz="2800" b="1" i="0" kern="0" dirty="0" smtClean="0">
                <a:solidFill>
                  <a:srgbClr val="FFFFFF"/>
                </a:solidFill>
              </a:rPr>
              <a:t> </a:t>
            </a:r>
            <a:r>
              <a:rPr lang="sv-SE" sz="2800" b="1" i="0" kern="0" dirty="0" err="1" smtClean="0">
                <a:solidFill>
                  <a:srgbClr val="FFFFFF"/>
                </a:solidFill>
              </a:rPr>
              <a:t>work</a:t>
            </a:r>
            <a:endParaRPr lang="sv-SE" sz="2800" b="1" i="0" kern="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14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Method</a:t>
            </a:r>
            <a:endParaRPr kumimoji="0" lang="sv-S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5724" y="1671862"/>
            <a:ext cx="2232248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 </a:t>
            </a:r>
          </a:p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students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428727" y="1671862"/>
            <a:ext cx="2448272" cy="12241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lang="sv-SE" sz="2800" i="0" dirty="0" err="1" smtClean="0">
                <a:solidFill>
                  <a:schemeClr val="tx1"/>
                </a:solidFill>
                <a:latin typeface="Arial" pitchFamily="34" charset="0"/>
              </a:rPr>
              <a:t>observers</a:t>
            </a:r>
            <a:endParaRPr kumimoji="0" lang="sv-SE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endParaRPr kumimoji="0" lang="sv-SE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968872" y="1671861"/>
            <a:ext cx="3744416" cy="12241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 session = </a:t>
            </a:r>
          </a:p>
          <a:p>
            <a:pPr marL="1022350" marR="0" indent="-350838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25+5 </a:t>
            </a:r>
            <a:r>
              <a:rPr kumimoji="0" lang="sv-SE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minutes</a:t>
            </a:r>
            <a:endParaRPr kumimoji="0" lang="sv-SE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17848" y="3717032"/>
            <a:ext cx="8172908" cy="25202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en-US" sz="2800" i="0" dirty="0">
                <a:solidFill>
                  <a:schemeClr val="tx1"/>
                </a:solidFill>
                <a:latin typeface="Arial" pitchFamily="34" charset="0"/>
              </a:rPr>
              <a:t>3 </a:t>
            </a:r>
            <a:r>
              <a:rPr lang="en-US" sz="2800" i="0" dirty="0" smtClean="0">
                <a:solidFill>
                  <a:schemeClr val="tx1"/>
                </a:solidFill>
                <a:latin typeface="Arial" pitchFamily="34" charset="0"/>
              </a:rPr>
              <a:t>sessions</a:t>
            </a:r>
            <a:endParaRPr lang="en-US" sz="2800" i="0" dirty="0">
              <a:solidFill>
                <a:schemeClr val="tx1"/>
              </a:solidFill>
              <a:latin typeface="Arial" pitchFamily="34" charset="0"/>
            </a:endParaRPr>
          </a:p>
          <a:p>
            <a:pPr marL="1243012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</a:rPr>
              <a:t>Complexity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</a:rPr>
              <a:t>analysis</a:t>
            </a:r>
          </a:p>
          <a:p>
            <a:pPr marL="1243012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</a:rPr>
              <a:t>Sorting</a:t>
            </a:r>
          </a:p>
          <a:p>
            <a:pPr marL="1243012" indent="-5715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</a:rPr>
              <a:t>Graphs</a:t>
            </a:r>
            <a:endParaRPr lang="en-US" sz="28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0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15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before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What are your expectations about this tool?</a:t>
            </a:r>
          </a:p>
        </p:txBody>
      </p:sp>
      <p:sp>
        <p:nvSpPr>
          <p:cNvPr id="14" name="Platshållare för innehåll 1"/>
          <p:cNvSpPr>
            <a:spLocks noGrp="1"/>
          </p:cNvSpPr>
          <p:nvPr>
            <p:ph idx="1"/>
          </p:nvPr>
        </p:nvSpPr>
        <p:spPr>
          <a:xfrm>
            <a:off x="1007604" y="2996952"/>
            <a:ext cx="7272808" cy="2592288"/>
          </a:xfrm>
        </p:spPr>
        <p:txBody>
          <a:bodyPr/>
          <a:lstStyle/>
          <a:p>
            <a:pPr marL="0" indent="0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Not carrying a book.</a:t>
            </a:r>
          </a:p>
          <a:p>
            <a:pPr lvl="1"/>
            <a:r>
              <a:rPr lang="en-US" sz="2200" dirty="0" smtClean="0"/>
              <a:t>Same as text book but modernized (e.g. interactive exercises).</a:t>
            </a:r>
          </a:p>
          <a:p>
            <a:pPr lvl="1"/>
            <a:r>
              <a:rPr lang="en-US" sz="2200" dirty="0" smtClean="0"/>
              <a:t>Makes me learn; Helps me learn.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50482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16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before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What are your worries about this tool?</a:t>
            </a:r>
          </a:p>
        </p:txBody>
      </p:sp>
      <p:sp>
        <p:nvSpPr>
          <p:cNvPr id="8" name="Platshållare för innehåll 1"/>
          <p:cNvSpPr>
            <a:spLocks noGrp="1"/>
          </p:cNvSpPr>
          <p:nvPr>
            <p:ph idx="1"/>
          </p:nvPr>
        </p:nvSpPr>
        <p:spPr>
          <a:xfrm>
            <a:off x="1238204" y="2348880"/>
            <a:ext cx="7272808" cy="4389262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200" dirty="0" smtClean="0"/>
              <a:t>None.</a:t>
            </a:r>
          </a:p>
          <a:p>
            <a:pPr marL="344487" lvl="1" indent="0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Bugs.</a:t>
            </a:r>
          </a:p>
          <a:p>
            <a:pPr lvl="1"/>
            <a:r>
              <a:rPr lang="en-US" sz="2200" dirty="0" smtClean="0"/>
              <a:t>A lot of text.</a:t>
            </a:r>
          </a:p>
          <a:p>
            <a:pPr lvl="1">
              <a:buNone/>
            </a:pPr>
            <a:endParaRPr lang="en-US" sz="2200" dirty="0" smtClean="0"/>
          </a:p>
          <a:p>
            <a:pPr lvl="1"/>
            <a:r>
              <a:rPr lang="en-US" sz="2200" dirty="0" smtClean="0"/>
              <a:t>May guess the answers to questions.</a:t>
            </a:r>
          </a:p>
          <a:p>
            <a:pPr lvl="1"/>
            <a:r>
              <a:rPr lang="en-US" sz="2200" dirty="0" smtClean="0"/>
              <a:t>Student skips large parts of text and worries the exam may require students have read everything.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72995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17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while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Usage of the tool at home </a:t>
            </a:r>
            <a:r>
              <a:rPr lang="en-US" sz="2800" b="1" i="0" dirty="0" smtClean="0">
                <a:solidFill>
                  <a:srgbClr val="4982CA"/>
                </a:solidFill>
              </a:rPr>
              <a:t>vs </a:t>
            </a:r>
            <a:r>
              <a:rPr lang="en-US" sz="2800" b="1" i="0" dirty="0">
                <a:solidFill>
                  <a:srgbClr val="4982CA"/>
                </a:solidFill>
              </a:rPr>
              <a:t>the observation.</a:t>
            </a:r>
          </a:p>
        </p:txBody>
      </p:sp>
      <p:sp>
        <p:nvSpPr>
          <p:cNvPr id="9" name="Platshållare för innehåll 1"/>
          <p:cNvSpPr>
            <a:spLocks noGrp="1"/>
          </p:cNvSpPr>
          <p:nvPr>
            <p:ph idx="1"/>
          </p:nvPr>
        </p:nvSpPr>
        <p:spPr>
          <a:xfrm>
            <a:off x="1259632" y="3140968"/>
            <a:ext cx="7272808" cy="2100853"/>
          </a:xfrm>
        </p:spPr>
        <p:txBody>
          <a:bodyPr/>
          <a:lstStyle/>
          <a:p>
            <a:pPr lvl="1"/>
            <a:r>
              <a:rPr lang="en-US" sz="2200" dirty="0" smtClean="0"/>
              <a:t>Same.</a:t>
            </a:r>
          </a:p>
          <a:p>
            <a:pPr lvl="1"/>
            <a:r>
              <a:rPr lang="en-US" sz="2200" dirty="0" smtClean="0"/>
              <a:t>One student usually works together with another student (discussion, easier to remember).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793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18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while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When do you use the tool?</a:t>
            </a:r>
          </a:p>
        </p:txBody>
      </p:sp>
      <p:sp>
        <p:nvSpPr>
          <p:cNvPr id="9" name="Platshållare för innehåll 1"/>
          <p:cNvSpPr>
            <a:spLocks noGrp="1"/>
          </p:cNvSpPr>
          <p:nvPr>
            <p:ph idx="1"/>
          </p:nvPr>
        </p:nvSpPr>
        <p:spPr>
          <a:xfrm>
            <a:off x="1259632" y="3140968"/>
            <a:ext cx="7272808" cy="2100853"/>
          </a:xfrm>
        </p:spPr>
        <p:txBody>
          <a:bodyPr/>
          <a:lstStyle/>
          <a:p>
            <a:pPr lvl="1"/>
            <a:r>
              <a:rPr lang="en-US" sz="2200" dirty="0"/>
              <a:t>Usually after the lecture.</a:t>
            </a:r>
          </a:p>
          <a:p>
            <a:pPr lvl="1"/>
            <a:r>
              <a:rPr lang="en-US" sz="2200" dirty="0"/>
              <a:t>One student does several chapters at the same time</a:t>
            </a:r>
            <a:r>
              <a:rPr lang="en-US" sz="2200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044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19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while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Do you use any other materials?</a:t>
            </a:r>
          </a:p>
        </p:txBody>
      </p:sp>
      <p:sp>
        <p:nvSpPr>
          <p:cNvPr id="9" name="Platshållare för innehåll 1"/>
          <p:cNvSpPr>
            <a:spLocks noGrp="1"/>
          </p:cNvSpPr>
          <p:nvPr>
            <p:ph idx="1"/>
          </p:nvPr>
        </p:nvSpPr>
        <p:spPr>
          <a:xfrm>
            <a:off x="1259632" y="3140968"/>
            <a:ext cx="7272808" cy="2100853"/>
          </a:xfrm>
        </p:spPr>
        <p:txBody>
          <a:bodyPr/>
          <a:lstStyle/>
          <a:p>
            <a:pPr lvl="1"/>
            <a:r>
              <a:rPr lang="en-US" sz="2200" dirty="0"/>
              <a:t>One student uses </a:t>
            </a:r>
            <a:r>
              <a:rPr lang="en-US" sz="2200" dirty="0" err="1"/>
              <a:t>wikipedia</a:t>
            </a:r>
            <a:r>
              <a:rPr lang="en-US" sz="2200" dirty="0"/>
              <a:t> as a complement.</a:t>
            </a:r>
          </a:p>
          <a:p>
            <a:pPr lvl="1"/>
            <a:r>
              <a:rPr lang="en-US" sz="2200" dirty="0"/>
              <a:t>One student looked at other books in the beginning but found the tool to be better.</a:t>
            </a:r>
          </a:p>
          <a:p>
            <a:pPr marL="344487" lvl="1" indent="0">
              <a:buNone/>
            </a:pPr>
            <a:endParaRPr lang="en-US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5482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5576" y="1700808"/>
            <a:ext cx="7560840" cy="4608512"/>
          </a:xfrm>
        </p:spPr>
        <p:txBody>
          <a:bodyPr/>
          <a:lstStyle/>
          <a:p>
            <a:r>
              <a:rPr lang="sv-SE" sz="2400" dirty="0" smtClean="0"/>
              <a:t>Tommy </a:t>
            </a:r>
            <a:r>
              <a:rPr lang="sv-SE" sz="2400" dirty="0" err="1" smtClean="0"/>
              <a:t>Färnqvist</a:t>
            </a:r>
            <a:r>
              <a:rPr lang="sv-SE" sz="2400" dirty="0" smtClean="0"/>
              <a:t>, IDA (PI)</a:t>
            </a:r>
          </a:p>
          <a:p>
            <a:r>
              <a:rPr lang="sv-SE" sz="2400" dirty="0" smtClean="0"/>
              <a:t>Fredrik Heintz, IDA</a:t>
            </a:r>
          </a:p>
          <a:p>
            <a:r>
              <a:rPr lang="sv-SE" sz="2400" dirty="0" smtClean="0"/>
              <a:t>Patrick </a:t>
            </a:r>
            <a:r>
              <a:rPr lang="sv-SE" sz="2400" dirty="0" err="1" smtClean="0"/>
              <a:t>Lambrix</a:t>
            </a:r>
            <a:r>
              <a:rPr lang="sv-SE" sz="2400" dirty="0" smtClean="0"/>
              <a:t>, IDA</a:t>
            </a:r>
          </a:p>
          <a:p>
            <a:r>
              <a:rPr lang="sv-SE" sz="2400" dirty="0" smtClean="0"/>
              <a:t>Linda Mannila, Åbo Akademi</a:t>
            </a:r>
          </a:p>
          <a:p>
            <a:r>
              <a:rPr lang="sv-SE" sz="2400" dirty="0" err="1" smtClean="0"/>
              <a:t>Chunyan</a:t>
            </a:r>
            <a:r>
              <a:rPr lang="sv-SE" sz="2400" dirty="0" smtClean="0"/>
              <a:t> Wang, IDA </a:t>
            </a:r>
          </a:p>
          <a:p>
            <a:endParaRPr lang="sv-SE" dirty="0" smtClean="0"/>
          </a:p>
          <a:p>
            <a:r>
              <a:rPr lang="sv-SE" sz="2200" dirty="0" smtClean="0"/>
              <a:t>Pedagogiska språnget 2014: Pedagogiska aspekter på införandet av e-läromedel i datastruktur och algoritmkurs (all)</a:t>
            </a:r>
          </a:p>
          <a:p>
            <a:r>
              <a:rPr lang="sv-SE" sz="2200" dirty="0" smtClean="0"/>
              <a:t>PUG 2014 (</a:t>
            </a:r>
            <a:r>
              <a:rPr lang="sv-SE" sz="2200" dirty="0" err="1" smtClean="0"/>
              <a:t>Chunyan</a:t>
            </a:r>
            <a:r>
              <a:rPr lang="sv-SE" sz="2200" dirty="0" smtClean="0"/>
              <a:t> Wang)</a:t>
            </a:r>
            <a:endParaRPr lang="sv-SE" sz="2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95E0-07E7-42BE-93B3-2E89675223BE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5" name="Rounded Rectangle 4"/>
          <p:cNvSpPr/>
          <p:nvPr/>
        </p:nvSpPr>
        <p:spPr bwMode="auto">
          <a:xfrm>
            <a:off x="2333314" y="546081"/>
            <a:ext cx="5112568" cy="792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</a:rPr>
              <a:t>Project 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</a:rPr>
              <a:t>Members</a:t>
            </a:r>
            <a:endParaRPr kumimoji="0" lang="sv-SE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5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20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after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How do you feel about the tool? 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251520" y="2924944"/>
            <a:ext cx="3888432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2400" b="1" i="0" dirty="0" err="1">
                <a:solidFill>
                  <a:schemeClr val="tx1"/>
                </a:solidFill>
                <a:latin typeface="Arial" pitchFamily="34" charset="0"/>
              </a:rPr>
              <a:t>dictionary</a:t>
            </a:r>
            <a:endParaRPr lang="sv-SE" sz="24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644008" y="2924944"/>
            <a:ext cx="3888432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2400" b="1" i="0" dirty="0" err="1">
                <a:solidFill>
                  <a:schemeClr val="tx1"/>
                </a:solidFill>
                <a:latin typeface="Arial" pitchFamily="34" charset="0"/>
              </a:rPr>
              <a:t>exercises</a:t>
            </a:r>
            <a:endParaRPr lang="sv-SE" sz="24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51520" y="4005064"/>
            <a:ext cx="3888433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1800" b="1" i="0" dirty="0" smtClean="0">
                <a:solidFill>
                  <a:schemeClr val="tx1"/>
                </a:solidFill>
                <a:latin typeface="Arial" pitchFamily="34" charset="0"/>
              </a:rPr>
              <a:t>(</a:t>
            </a:r>
            <a:r>
              <a:rPr lang="sv-SE" sz="1800" b="1" i="0" dirty="0" err="1" smtClean="0">
                <a:solidFill>
                  <a:schemeClr val="tx1"/>
                </a:solidFill>
                <a:latin typeface="Arial" pitchFamily="34" charset="0"/>
              </a:rPr>
              <a:t>code</a:t>
            </a:r>
            <a:r>
              <a:rPr lang="sv-SE" sz="1800" b="1" i="0" dirty="0" smtClean="0">
                <a:solidFill>
                  <a:schemeClr val="tx1"/>
                </a:solidFill>
                <a:latin typeface="Arial" pitchFamily="34" charset="0"/>
              </a:rPr>
              <a:t>) </a:t>
            </a:r>
            <a:r>
              <a:rPr lang="sv-SE" sz="1800" b="1" i="0" dirty="0">
                <a:solidFill>
                  <a:schemeClr val="tx1"/>
                </a:solidFill>
                <a:latin typeface="Arial" pitchFamily="34" charset="0"/>
              </a:rPr>
              <a:t>examples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4644008" y="4005064"/>
            <a:ext cx="4176464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2400" b="1" i="0" dirty="0" err="1">
                <a:solidFill>
                  <a:schemeClr val="tx1"/>
                </a:solidFill>
                <a:latin typeface="Arial" pitchFamily="34" charset="0"/>
              </a:rPr>
              <a:t>visualizations</a:t>
            </a:r>
            <a:endParaRPr lang="sv-SE" sz="24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043994" y="5229200"/>
            <a:ext cx="6699045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2400" b="1" i="0" dirty="0" err="1" smtClean="0">
                <a:solidFill>
                  <a:schemeClr val="tx1"/>
                </a:solidFill>
                <a:latin typeface="Arial" pitchFamily="34" charset="0"/>
              </a:rPr>
              <a:t>overviews</a:t>
            </a:r>
            <a:r>
              <a:rPr lang="sv-SE" sz="2400" b="1" i="0" dirty="0" smtClean="0">
                <a:solidFill>
                  <a:schemeClr val="tx1"/>
                </a:solidFill>
                <a:latin typeface="Arial" pitchFamily="34" charset="0"/>
              </a:rPr>
              <a:t>/</a:t>
            </a:r>
            <a:r>
              <a:rPr lang="sv-SE" sz="2400" b="1" i="0" dirty="0" err="1" smtClean="0">
                <a:solidFill>
                  <a:schemeClr val="tx1"/>
                </a:solidFill>
                <a:latin typeface="Arial" pitchFamily="34" charset="0"/>
              </a:rPr>
              <a:t>introductions</a:t>
            </a:r>
            <a:endParaRPr lang="sv-SE" sz="24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28" name="Picture 4" descr="C:\Users\12345\Desktop\笑脸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04323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19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21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after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How do you feel about the tool? 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4644008" y="2924944"/>
            <a:ext cx="3888432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2400" b="1" i="0" dirty="0" err="1">
                <a:solidFill>
                  <a:schemeClr val="tx1"/>
                </a:solidFill>
                <a:latin typeface="Arial" pitchFamily="34" charset="0"/>
              </a:rPr>
              <a:t>exercises</a:t>
            </a:r>
            <a:endParaRPr lang="sv-SE" sz="24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5" name="Platshållare för innehåll 1"/>
          <p:cNvSpPr>
            <a:spLocks noGrp="1"/>
          </p:cNvSpPr>
          <p:nvPr>
            <p:ph idx="1"/>
          </p:nvPr>
        </p:nvSpPr>
        <p:spPr>
          <a:xfrm>
            <a:off x="1007604" y="4005064"/>
            <a:ext cx="7272808" cy="2422867"/>
          </a:xfrm>
        </p:spPr>
        <p:txBody>
          <a:bodyPr/>
          <a:lstStyle/>
          <a:p>
            <a:pPr lvl="2"/>
            <a:r>
              <a:rPr lang="en-US" sz="2400" dirty="0" smtClean="0"/>
              <a:t>Many, redo</a:t>
            </a:r>
          </a:p>
          <a:p>
            <a:pPr lvl="2"/>
            <a:r>
              <a:rPr lang="en-US" sz="2400" dirty="0" smtClean="0"/>
              <a:t>hints</a:t>
            </a:r>
          </a:p>
          <a:p>
            <a:pPr lvl="2"/>
            <a:r>
              <a:rPr lang="en-US" sz="2400" dirty="0" smtClean="0"/>
              <a:t>check answers, understanding.</a:t>
            </a:r>
          </a:p>
          <a:p>
            <a:pPr lvl="2"/>
            <a:r>
              <a:rPr lang="en-US" sz="2400" dirty="0" smtClean="0"/>
              <a:t>“Even when you get the answers wrong, you still learn something.”</a:t>
            </a:r>
            <a:endParaRPr lang="en-US" dirty="0" smtClean="0"/>
          </a:p>
        </p:txBody>
      </p:sp>
      <p:pic>
        <p:nvPicPr>
          <p:cNvPr id="8" name="Picture 4" descr="C:\Users\12345\Desktop\笑脸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04323"/>
            <a:ext cx="122413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4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22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after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How do you feel about the tool? 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251521" y="2950901"/>
            <a:ext cx="3888432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2400" b="1" i="0" dirty="0" smtClean="0">
                <a:solidFill>
                  <a:schemeClr val="tx1"/>
                </a:solidFill>
                <a:latin typeface="Arial" pitchFamily="34" charset="0"/>
              </a:rPr>
              <a:t>text </a:t>
            </a:r>
            <a:r>
              <a:rPr lang="sv-SE" sz="2400" b="1" i="0" dirty="0">
                <a:solidFill>
                  <a:schemeClr val="tx1"/>
                </a:solidFill>
                <a:latin typeface="Arial" pitchFamily="34" charset="0"/>
              </a:rPr>
              <a:t>format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4644008" y="2924944"/>
            <a:ext cx="3888432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1400" b="1" i="0" dirty="0" smtClean="0">
                <a:solidFill>
                  <a:schemeClr val="tx1"/>
                </a:solidFill>
                <a:latin typeface="Arial" pitchFamily="34" charset="0"/>
              </a:rPr>
              <a:t>’mini-</a:t>
            </a:r>
            <a:r>
              <a:rPr lang="sv-SE" sz="1400" b="1" i="0" dirty="0" err="1" smtClean="0">
                <a:solidFill>
                  <a:schemeClr val="tx1"/>
                </a:solidFill>
                <a:latin typeface="Arial" pitchFamily="34" charset="0"/>
              </a:rPr>
              <a:t>content</a:t>
            </a:r>
            <a:r>
              <a:rPr lang="sv-SE" sz="1400" b="1" i="0" dirty="0">
                <a:solidFill>
                  <a:schemeClr val="tx1"/>
                </a:solidFill>
                <a:latin typeface="Arial" pitchFamily="34" charset="0"/>
              </a:rPr>
              <a:t>’ pages; pop-</a:t>
            </a:r>
            <a:r>
              <a:rPr lang="sv-SE" sz="1400" b="1" i="0" dirty="0" err="1">
                <a:solidFill>
                  <a:schemeClr val="tx1"/>
                </a:solidFill>
                <a:latin typeface="Arial" pitchFamily="34" charset="0"/>
              </a:rPr>
              <a:t>up</a:t>
            </a:r>
            <a:r>
              <a:rPr lang="sv-SE" sz="1400" b="1" i="0" dirty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sv-SE" sz="1400" b="1" i="0" dirty="0" err="1">
                <a:solidFill>
                  <a:schemeClr val="tx1"/>
                </a:solidFill>
                <a:latin typeface="Arial" pitchFamily="34" charset="0"/>
              </a:rPr>
              <a:t>dictionary</a:t>
            </a:r>
            <a:endParaRPr lang="sv-SE" sz="14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51521" y="4005064"/>
            <a:ext cx="3888432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2400" b="1" i="0" dirty="0" err="1" smtClean="0">
                <a:solidFill>
                  <a:schemeClr val="tx1"/>
                </a:solidFill>
                <a:latin typeface="Arial" pitchFamily="34" charset="0"/>
              </a:rPr>
              <a:t>bugs</a:t>
            </a:r>
            <a:endParaRPr lang="sv-SE" sz="24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636284" y="4005064"/>
            <a:ext cx="4507716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en-US" sz="1400" b="1" i="0" dirty="0">
                <a:solidFill>
                  <a:schemeClr val="tx1"/>
                </a:solidFill>
                <a:latin typeface="Arial" pitchFamily="34" charset="0"/>
              </a:rPr>
              <a:t>m</a:t>
            </a:r>
            <a:r>
              <a:rPr lang="en-US" sz="1400" b="1" i="0" dirty="0" smtClean="0">
                <a:solidFill>
                  <a:schemeClr val="tx1"/>
                </a:solidFill>
                <a:latin typeface="Arial" pitchFamily="34" charset="0"/>
              </a:rPr>
              <a:t>ore links </a:t>
            </a:r>
            <a:r>
              <a:rPr lang="en-US" sz="1400" b="1" i="0" dirty="0">
                <a:solidFill>
                  <a:schemeClr val="tx1"/>
                </a:solidFill>
                <a:latin typeface="Arial" pitchFamily="34" charset="0"/>
              </a:rPr>
              <a:t>to refer to other parts in the book</a:t>
            </a:r>
            <a:endParaRPr lang="sv-SE" sz="14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51521" y="5229200"/>
            <a:ext cx="8784975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en-US" sz="2000" b="1" i="0" dirty="0">
                <a:solidFill>
                  <a:schemeClr val="tx1"/>
                </a:solidFill>
                <a:latin typeface="Arial" pitchFamily="34" charset="0"/>
              </a:rPr>
              <a:t>Hard to focus on screen when getting tired</a:t>
            </a:r>
            <a:endParaRPr lang="sv-SE" sz="20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2050" name="Picture 2" descr="C:\Users\12345\Desktop\生气脸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990" y="487460"/>
            <a:ext cx="1278904" cy="127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8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23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after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How do you feel about the tool? 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4644008" y="2924944"/>
            <a:ext cx="3888432" cy="72008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/>
            <a:r>
              <a:rPr lang="sv-SE" sz="2400" b="1" i="0" dirty="0" err="1">
                <a:solidFill>
                  <a:schemeClr val="tx1"/>
                </a:solidFill>
                <a:latin typeface="Arial" pitchFamily="34" charset="0"/>
              </a:rPr>
              <a:t>exercises</a:t>
            </a:r>
            <a:endParaRPr lang="sv-SE" sz="2400" b="1" i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5" name="Platshållare för innehåll 1"/>
          <p:cNvSpPr>
            <a:spLocks noGrp="1"/>
          </p:cNvSpPr>
          <p:nvPr>
            <p:ph idx="1"/>
          </p:nvPr>
        </p:nvSpPr>
        <p:spPr>
          <a:xfrm>
            <a:off x="1007604" y="4005064"/>
            <a:ext cx="7272808" cy="2422867"/>
          </a:xfrm>
        </p:spPr>
        <p:txBody>
          <a:bodyPr/>
          <a:lstStyle/>
          <a:p>
            <a:pPr lvl="2"/>
            <a:r>
              <a:rPr lang="en-US" sz="2400" dirty="0" smtClean="0"/>
              <a:t>Additional </a:t>
            </a:r>
            <a:r>
              <a:rPr lang="en-US" sz="2400" dirty="0"/>
              <a:t>hints on where to read when answering wrong.</a:t>
            </a:r>
          </a:p>
          <a:p>
            <a:pPr lvl="2"/>
            <a:r>
              <a:rPr lang="en-US" sz="2400" dirty="0"/>
              <a:t>Some exercises require doing similar things too often.</a:t>
            </a:r>
          </a:p>
          <a:p>
            <a:pPr lvl="2"/>
            <a:r>
              <a:rPr lang="en-US" sz="2400" dirty="0"/>
              <a:t>Some exercises need a better explanation.</a:t>
            </a:r>
            <a:endParaRPr lang="en-US" dirty="0" smtClean="0"/>
          </a:p>
        </p:txBody>
      </p:sp>
      <p:pic>
        <p:nvPicPr>
          <p:cNvPr id="9" name="Picture 2" descr="C:\Users\12345\Desktop\生气脸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96981"/>
            <a:ext cx="1278904" cy="1278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9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24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comparison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Difference with traditional course book.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536" y="3148991"/>
            <a:ext cx="24112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4400" b="1" i="0" dirty="0"/>
              <a:t>Reading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220072" y="3140967"/>
            <a:ext cx="28232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4400" b="1" i="0" dirty="0" err="1"/>
              <a:t>Exercises</a:t>
            </a:r>
            <a:endParaRPr lang="sv-SE" sz="4400" b="1" i="0" dirty="0"/>
          </a:p>
        </p:txBody>
      </p:sp>
      <p:sp>
        <p:nvSpPr>
          <p:cNvPr id="17" name="Rectangle 16"/>
          <p:cNvSpPr/>
          <p:nvPr/>
        </p:nvSpPr>
        <p:spPr>
          <a:xfrm>
            <a:off x="395536" y="4581128"/>
            <a:ext cx="44518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4400" b="1" i="0" dirty="0" err="1"/>
              <a:t>Deeper</a:t>
            </a:r>
            <a:r>
              <a:rPr lang="sv-SE" sz="4400" b="1" i="0" dirty="0"/>
              <a:t> </a:t>
            </a:r>
            <a:r>
              <a:rPr lang="sv-SE" sz="4400" b="1" i="0" dirty="0" err="1"/>
              <a:t>learning</a:t>
            </a:r>
            <a:endParaRPr lang="sv-SE" sz="4400" b="1" i="0" dirty="0"/>
          </a:p>
        </p:txBody>
      </p:sp>
      <p:sp>
        <p:nvSpPr>
          <p:cNvPr id="18" name="Rectangle 17"/>
          <p:cNvSpPr/>
          <p:nvPr/>
        </p:nvSpPr>
        <p:spPr>
          <a:xfrm>
            <a:off x="5004048" y="4581128"/>
            <a:ext cx="39399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4400" b="1" i="0" dirty="0" err="1"/>
              <a:t>Visualizations</a:t>
            </a:r>
            <a:endParaRPr lang="sv-SE" sz="4400" b="1" i="0" dirty="0"/>
          </a:p>
        </p:txBody>
      </p:sp>
    </p:spTree>
    <p:extLst>
      <p:ext uri="{BB962C8B-B14F-4D97-AF65-F5344CB8AC3E}">
        <p14:creationId xmlns:p14="http://schemas.microsoft.com/office/powerpoint/2010/main" val="387639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25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comparison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Difference with traditional course book.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837214"/>
              </p:ext>
            </p:extLst>
          </p:nvPr>
        </p:nvGraphicFramePr>
        <p:xfrm>
          <a:off x="1187624" y="2924944"/>
          <a:ext cx="7188460" cy="2881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492164"/>
                <a:gridCol w="2664296"/>
              </a:tblGrid>
              <a:tr h="504056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err="1" smtClean="0"/>
                        <a:t>Traditional</a:t>
                      </a:r>
                      <a:r>
                        <a:rPr lang="sv-SE" sz="2400" b="1" dirty="0" smtClean="0"/>
                        <a:t> Book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 Line </a:t>
                      </a:r>
                      <a:r>
                        <a:rPr lang="sv-SE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Tool</a:t>
                      </a:r>
                      <a:endParaRPr lang="sv-S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sv-SE" sz="2400" b="1" dirty="0" smtClean="0"/>
                        <a:t>Reading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usually don’t read books/don’t like to read books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err="1" smtClean="0"/>
                        <a:t>have</a:t>
                      </a:r>
                      <a:r>
                        <a:rPr lang="sv-SE" sz="2400" dirty="0" smtClean="0"/>
                        <a:t> </a:t>
                      </a:r>
                      <a:r>
                        <a:rPr lang="sv-SE" sz="2400" dirty="0" err="1" smtClean="0"/>
                        <a:t>to</a:t>
                      </a:r>
                      <a:r>
                        <a:rPr lang="sv-SE" sz="2400" dirty="0" smtClean="0"/>
                        <a:t> read; </a:t>
                      </a:r>
                      <a:r>
                        <a:rPr lang="sv-SE" sz="2400" dirty="0" err="1" smtClean="0"/>
                        <a:t>active</a:t>
                      </a:r>
                      <a:endParaRPr lang="sv-SE" sz="24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wouldn’t read until before the exam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err="1" smtClean="0"/>
                        <a:t>throughout</a:t>
                      </a:r>
                      <a:r>
                        <a:rPr lang="sv-SE" sz="2400" dirty="0" smtClean="0"/>
                        <a:t> the </a:t>
                      </a:r>
                      <a:r>
                        <a:rPr lang="sv-SE" sz="2400" dirty="0" err="1" smtClean="0"/>
                        <a:t>course</a:t>
                      </a:r>
                      <a:endParaRPr lang="sv-SE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54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26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comparison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Difference with traditional course book.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67300"/>
              </p:ext>
            </p:extLst>
          </p:nvPr>
        </p:nvGraphicFramePr>
        <p:xfrm>
          <a:off x="1187624" y="2924944"/>
          <a:ext cx="7188460" cy="2881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492164"/>
                <a:gridCol w="2664296"/>
              </a:tblGrid>
              <a:tr h="504056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err="1" smtClean="0"/>
                        <a:t>Traditional</a:t>
                      </a:r>
                      <a:r>
                        <a:rPr lang="sv-SE" sz="2400" b="1" dirty="0" smtClean="0"/>
                        <a:t> Book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 Line </a:t>
                      </a:r>
                      <a:r>
                        <a:rPr lang="sv-SE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Tool</a:t>
                      </a:r>
                      <a:endParaRPr lang="sv-S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sv-SE" sz="2400" b="1" dirty="0" err="1" smtClean="0"/>
                        <a:t>Exercises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err="1" smtClean="0"/>
                        <a:t>skip</a:t>
                      </a:r>
                      <a:r>
                        <a:rPr lang="sv-SE" sz="2400" dirty="0" smtClean="0"/>
                        <a:t> </a:t>
                      </a:r>
                      <a:r>
                        <a:rPr lang="sv-SE" sz="2400" dirty="0" err="1" smtClean="0"/>
                        <a:t>exercises</a:t>
                      </a:r>
                      <a:r>
                        <a:rPr lang="sv-SE" sz="2400" dirty="0" smtClean="0"/>
                        <a:t>/do </a:t>
                      </a:r>
                      <a:r>
                        <a:rPr lang="sv-SE" sz="2400" dirty="0" err="1" smtClean="0"/>
                        <a:t>only</a:t>
                      </a:r>
                      <a:r>
                        <a:rPr lang="sv-SE" sz="2400" dirty="0" smtClean="0"/>
                        <a:t> </a:t>
                      </a:r>
                      <a:r>
                        <a:rPr lang="sv-SE" sz="2400" dirty="0" err="1" smtClean="0"/>
                        <a:t>some</a:t>
                      </a:r>
                      <a:r>
                        <a:rPr lang="sv-SE" sz="2400" dirty="0" smtClean="0"/>
                        <a:t> </a:t>
                      </a:r>
                      <a:r>
                        <a:rPr lang="sv-SE" sz="2400" dirty="0" err="1" smtClean="0"/>
                        <a:t>exercises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/>
                        <a:t>do </a:t>
                      </a:r>
                      <a:r>
                        <a:rPr lang="sv-SE" sz="2400" dirty="0" err="1" smtClean="0"/>
                        <a:t>exercises</a:t>
                      </a:r>
                      <a:r>
                        <a:rPr lang="sv-SE" sz="2400" dirty="0" smtClean="0"/>
                        <a:t> </a:t>
                      </a:r>
                      <a:r>
                        <a:rPr lang="sv-SE" sz="1800" dirty="0" smtClean="0"/>
                        <a:t>(</a:t>
                      </a:r>
                      <a:r>
                        <a:rPr lang="sv-SE" sz="1800" dirty="0" err="1" smtClean="0"/>
                        <a:t>active</a:t>
                      </a:r>
                      <a:r>
                        <a:rPr lang="sv-SE" sz="1800" dirty="0" smtClean="0"/>
                        <a:t>=</a:t>
                      </a:r>
                      <a:r>
                        <a:rPr lang="sv-SE" sz="1800" dirty="0" err="1" smtClean="0"/>
                        <a:t>credits+interesing</a:t>
                      </a:r>
                      <a:r>
                        <a:rPr lang="sv-SE" sz="1800" dirty="0" smtClean="0"/>
                        <a:t>)</a:t>
                      </a:r>
                      <a:endParaRPr lang="sv-SE" sz="1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 the exercises only before the exam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 exercises throughout the course</a:t>
                      </a:r>
                      <a:endParaRPr lang="sv-SE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3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27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comparison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Difference with traditional course book.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63507"/>
              </p:ext>
            </p:extLst>
          </p:nvPr>
        </p:nvGraphicFramePr>
        <p:xfrm>
          <a:off x="1187624" y="2924944"/>
          <a:ext cx="7188460" cy="169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492164"/>
                <a:gridCol w="2664296"/>
              </a:tblGrid>
              <a:tr h="504056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err="1" smtClean="0"/>
                        <a:t>Traditional</a:t>
                      </a:r>
                      <a:r>
                        <a:rPr lang="sv-SE" sz="2400" b="1" dirty="0" smtClean="0"/>
                        <a:t> Book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 Line </a:t>
                      </a:r>
                      <a:r>
                        <a:rPr lang="sv-SE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Tool</a:t>
                      </a:r>
                      <a:endParaRPr lang="sv-S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sv-SE" sz="2400" b="1" dirty="0" err="1" smtClean="0"/>
                        <a:t>Deeper</a:t>
                      </a:r>
                      <a:r>
                        <a:rPr lang="sv-SE" sz="2400" b="1" dirty="0" smtClean="0"/>
                        <a:t> </a:t>
                      </a:r>
                      <a:r>
                        <a:rPr lang="sv-SE" sz="2400" b="1" dirty="0" err="1" smtClean="0"/>
                        <a:t>learning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dirty="0" smtClean="0"/>
                        <a:t>----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dirty="0" smtClean="0"/>
                        <a:t>(Students think) </a:t>
                      </a:r>
                      <a:r>
                        <a:rPr lang="en-US" sz="2400" dirty="0" smtClean="0"/>
                        <a:t>deeper learning (use more senses)</a:t>
                      </a:r>
                      <a:endParaRPr lang="sv-SE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17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28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comparison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Difference with traditional course book.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414665"/>
              </p:ext>
            </p:extLst>
          </p:nvPr>
        </p:nvGraphicFramePr>
        <p:xfrm>
          <a:off x="1187624" y="2924944"/>
          <a:ext cx="7188460" cy="2424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492164"/>
                <a:gridCol w="2664296"/>
              </a:tblGrid>
              <a:tr h="504056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b="1" dirty="0" err="1" smtClean="0"/>
                        <a:t>Traditional</a:t>
                      </a:r>
                      <a:r>
                        <a:rPr lang="sv-SE" sz="2400" b="1" dirty="0" smtClean="0"/>
                        <a:t> Book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 Line </a:t>
                      </a:r>
                      <a:r>
                        <a:rPr lang="sv-SE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Tool</a:t>
                      </a:r>
                      <a:endParaRPr lang="sv-SE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sv-SE" sz="2400" b="1" dirty="0" err="1" smtClean="0"/>
                        <a:t>Visualizations</a:t>
                      </a:r>
                      <a:endParaRPr lang="sv-S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student would visualize with paper and pen, but would not be sure it is correct</a:t>
                      </a:r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immediate feedback on correctness</a:t>
                      </a:r>
                      <a:endParaRPr lang="sv-SE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88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29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Questions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</a:t>
            </a:r>
            <a:r>
              <a:rPr kumimoji="0" lang="sv-S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study</a:t>
            </a:r>
            <a:r>
              <a:rPr kumimoji="0" lang="sv-SE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style</a:t>
            </a: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55576" y="1766364"/>
            <a:ext cx="7776864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/>
            <a:r>
              <a:rPr lang="en-US" sz="2800" b="1" i="0" dirty="0">
                <a:solidFill>
                  <a:srgbClr val="4982CA"/>
                </a:solidFill>
              </a:rPr>
              <a:t>Did you change your way of using the tool?</a:t>
            </a:r>
          </a:p>
        </p:txBody>
      </p:sp>
      <p:sp>
        <p:nvSpPr>
          <p:cNvPr id="6" name="Platshållare för innehåll 1"/>
          <p:cNvSpPr>
            <a:spLocks noGrp="1"/>
          </p:cNvSpPr>
          <p:nvPr>
            <p:ph idx="1"/>
          </p:nvPr>
        </p:nvSpPr>
        <p:spPr>
          <a:xfrm>
            <a:off x="539552" y="3356992"/>
            <a:ext cx="3024336" cy="1296144"/>
          </a:xfrm>
        </p:spPr>
        <p:txBody>
          <a:bodyPr/>
          <a:lstStyle/>
          <a:p>
            <a:pPr marL="344487" lvl="1" indent="0">
              <a:buNone/>
            </a:pPr>
            <a:r>
              <a:rPr lang="en-US" sz="2400" dirty="0"/>
              <a:t>m</a:t>
            </a:r>
            <a:r>
              <a:rPr lang="en-US" sz="2400" dirty="0" smtClean="0"/>
              <a:t>ainly guess the answers to the exercises</a:t>
            </a:r>
          </a:p>
        </p:txBody>
      </p:sp>
      <p:pic>
        <p:nvPicPr>
          <p:cNvPr id="13314" name="Picture 2" descr="E:\(original version)_Teaching Chinese_Kingston 32 GB\Daily files\Chinese\20 IDA 2014\Project\Presentation\Reference\From Chunyan\Pictures\Student6_taopi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517232"/>
            <a:ext cx="3024336" cy="1218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latshållare för innehåll 1"/>
          <p:cNvSpPr txBox="1">
            <a:spLocks/>
          </p:cNvSpPr>
          <p:nvPr/>
        </p:nvSpPr>
        <p:spPr bwMode="auto">
          <a:xfrm>
            <a:off x="5236719" y="3356992"/>
            <a:ext cx="345638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0"/>
              </a:spcBef>
              <a:spcAft>
                <a:spcPct val="40000"/>
              </a:spcAft>
              <a:buClr>
                <a:srgbClr val="437BBE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69925" indent="-3254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022350" indent="-3508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339850" indent="-315913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400">
                <a:solidFill>
                  <a:schemeClr val="tx1"/>
                </a:solidFill>
                <a:latin typeface="Arial"/>
                <a:cs typeface="Arial"/>
              </a:defRPr>
            </a:lvl4pPr>
            <a:lvl5pPr marL="16811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5pPr>
            <a:lvl6pPr marL="21383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4487" lvl="1" indent="0">
              <a:buSzTx/>
              <a:buNone/>
            </a:pPr>
            <a:r>
              <a:rPr lang="en-US" sz="2400" i="0" kern="0" dirty="0" smtClean="0"/>
              <a:t>spend more time on answering the questions in the exercises</a:t>
            </a:r>
          </a:p>
          <a:p>
            <a:pPr>
              <a:buSzTx/>
            </a:pPr>
            <a:endParaRPr lang="en-US" i="0" kern="0" dirty="0" smtClean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3563888" y="3933056"/>
            <a:ext cx="1240783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03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5D053-2BF8-42DD-A080-ABD0C2C8396F}" type="slidenum">
              <a:rPr lang="sv-SE" altLang="en-US" smtClean="0"/>
              <a:pPr/>
              <a:t>3</a:t>
            </a:fld>
            <a:endParaRPr lang="sv-SE" alt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598934" y="1052736"/>
            <a:ext cx="5904656" cy="11521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Outline</a:t>
            </a:r>
            <a:endParaRPr kumimoji="0" lang="sv-SE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770842" y="2780928"/>
            <a:ext cx="7560840" cy="280831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0"/>
              </a:spcBef>
              <a:spcAft>
                <a:spcPct val="40000"/>
              </a:spcAft>
              <a:buClr>
                <a:srgbClr val="437BBE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69925" indent="-3254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022350" indent="-3508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339850" indent="-315913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400">
                <a:solidFill>
                  <a:schemeClr val="tx1"/>
                </a:solidFill>
                <a:latin typeface="Arial"/>
                <a:cs typeface="Arial"/>
              </a:defRPr>
            </a:lvl4pPr>
            <a:lvl5pPr marL="16811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5pPr>
            <a:lvl6pPr marL="21383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SzTx/>
            </a:pPr>
            <a:endParaRPr lang="sv-SE" sz="1600" i="0" kern="0" dirty="0" smtClean="0"/>
          </a:p>
          <a:p>
            <a:pPr>
              <a:buSzTx/>
            </a:pPr>
            <a:r>
              <a:rPr lang="sv-SE" sz="2800" b="1" i="0" kern="0" dirty="0" smtClean="0">
                <a:solidFill>
                  <a:schemeClr val="bg1"/>
                </a:solidFill>
              </a:rPr>
              <a:t>Motivation</a:t>
            </a:r>
          </a:p>
          <a:p>
            <a:pPr>
              <a:buSzTx/>
            </a:pPr>
            <a:r>
              <a:rPr lang="sv-SE" sz="2800" b="1" i="0" kern="0" dirty="0" err="1" smtClean="0">
                <a:solidFill>
                  <a:schemeClr val="bg1"/>
                </a:solidFill>
              </a:rPr>
              <a:t>OpenDSA</a:t>
            </a:r>
            <a:endParaRPr lang="sv-SE" sz="2800" b="1" i="0" kern="0" dirty="0" smtClean="0">
              <a:solidFill>
                <a:schemeClr val="bg1"/>
              </a:solidFill>
            </a:endParaRPr>
          </a:p>
          <a:p>
            <a:pPr>
              <a:buSzTx/>
            </a:pPr>
            <a:r>
              <a:rPr lang="sv-SE" sz="2800" b="1" i="0" kern="0" dirty="0" smtClean="0">
                <a:solidFill>
                  <a:schemeClr val="bg1"/>
                </a:solidFill>
              </a:rPr>
              <a:t>Observation </a:t>
            </a:r>
            <a:r>
              <a:rPr lang="sv-SE" sz="2800" b="1" i="0" kern="0" dirty="0" err="1" smtClean="0">
                <a:solidFill>
                  <a:schemeClr val="bg1"/>
                </a:solidFill>
              </a:rPr>
              <a:t>Study</a:t>
            </a:r>
            <a:endParaRPr lang="sv-SE" sz="2800" b="1" i="0" kern="0" dirty="0" smtClean="0">
              <a:solidFill>
                <a:schemeClr val="bg1"/>
              </a:solidFill>
            </a:endParaRPr>
          </a:p>
          <a:p>
            <a:pPr>
              <a:buSzTx/>
            </a:pPr>
            <a:r>
              <a:rPr lang="sv-SE" sz="2800" b="1" i="0" kern="0" dirty="0" err="1" smtClean="0">
                <a:solidFill>
                  <a:schemeClr val="bg1"/>
                </a:solidFill>
              </a:rPr>
              <a:t>Preliminary</a:t>
            </a:r>
            <a:r>
              <a:rPr lang="sv-SE" sz="2800" b="1" i="0" kern="0" dirty="0" smtClean="0">
                <a:solidFill>
                  <a:schemeClr val="bg1"/>
                </a:solidFill>
              </a:rPr>
              <a:t> </a:t>
            </a:r>
            <a:r>
              <a:rPr lang="sv-SE" sz="2800" b="1" i="0" kern="0" dirty="0" err="1" smtClean="0">
                <a:solidFill>
                  <a:schemeClr val="bg1"/>
                </a:solidFill>
              </a:rPr>
              <a:t>conclusions</a:t>
            </a:r>
            <a:r>
              <a:rPr lang="sv-SE" sz="2800" b="1" i="0" kern="0" dirty="0" smtClean="0">
                <a:solidFill>
                  <a:schemeClr val="bg1"/>
                </a:solidFill>
              </a:rPr>
              <a:t> and </a:t>
            </a:r>
            <a:r>
              <a:rPr lang="sv-SE" sz="2800" b="1" i="0" kern="0" dirty="0" err="1" smtClean="0">
                <a:solidFill>
                  <a:schemeClr val="bg1"/>
                </a:solidFill>
              </a:rPr>
              <a:t>future</a:t>
            </a:r>
            <a:r>
              <a:rPr lang="sv-SE" sz="2800" b="1" i="0" kern="0" dirty="0" smtClean="0">
                <a:solidFill>
                  <a:schemeClr val="bg1"/>
                </a:solidFill>
              </a:rPr>
              <a:t> </a:t>
            </a:r>
            <a:r>
              <a:rPr lang="sv-SE" sz="2800" b="1" i="0" kern="0" dirty="0" err="1" smtClean="0">
                <a:solidFill>
                  <a:schemeClr val="bg1"/>
                </a:solidFill>
              </a:rPr>
              <a:t>work</a:t>
            </a:r>
            <a:endParaRPr lang="sv-SE" sz="2800" b="1" i="0" kern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30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Observation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475656" y="1766364"/>
            <a:ext cx="5688632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 algn="ctr"/>
            <a:r>
              <a:rPr lang="en-US" sz="2800" b="1" i="0" dirty="0">
                <a:solidFill>
                  <a:srgbClr val="4982CA"/>
                </a:solidFill>
              </a:rPr>
              <a:t>A</a:t>
            </a:r>
            <a:r>
              <a:rPr lang="en-US" sz="2800" b="1" i="0" dirty="0" smtClean="0">
                <a:solidFill>
                  <a:srgbClr val="4982CA"/>
                </a:solidFill>
              </a:rPr>
              <a:t>ids</a:t>
            </a:r>
            <a:endParaRPr lang="en-US" sz="2800" b="1" i="0" dirty="0">
              <a:solidFill>
                <a:srgbClr val="4982CA"/>
              </a:solidFill>
            </a:endParaRPr>
          </a:p>
        </p:txBody>
      </p:sp>
      <p:sp>
        <p:nvSpPr>
          <p:cNvPr id="11" name="Platshållare för innehåll 1"/>
          <p:cNvSpPr>
            <a:spLocks noGrp="1"/>
          </p:cNvSpPr>
          <p:nvPr>
            <p:ph idx="1"/>
          </p:nvPr>
        </p:nvSpPr>
        <p:spPr>
          <a:xfrm>
            <a:off x="827584" y="3140968"/>
            <a:ext cx="6912768" cy="2949959"/>
          </a:xfrm>
        </p:spPr>
        <p:txBody>
          <a:bodyPr/>
          <a:lstStyle/>
          <a:p>
            <a:r>
              <a:rPr lang="sv-SE" sz="2200" dirty="0" err="1" smtClean="0"/>
              <a:t>Some</a:t>
            </a:r>
            <a:r>
              <a:rPr lang="sv-SE" sz="2200" dirty="0" smtClean="0"/>
              <a:t> students mark/</a:t>
            </a:r>
            <a:r>
              <a:rPr lang="sv-SE" sz="2200" dirty="0" err="1" smtClean="0"/>
              <a:t>mouse</a:t>
            </a:r>
            <a:r>
              <a:rPr lang="sv-SE" sz="2200" dirty="0" smtClean="0"/>
              <a:t> pointer </a:t>
            </a:r>
            <a:r>
              <a:rPr lang="sv-SE" sz="2200" dirty="0" err="1" smtClean="0"/>
              <a:t>to</a:t>
            </a:r>
            <a:r>
              <a:rPr lang="sv-SE" sz="2200" dirty="0" smtClean="0"/>
              <a:t> </a:t>
            </a:r>
            <a:r>
              <a:rPr lang="sv-SE" sz="2200" dirty="0" err="1" smtClean="0"/>
              <a:t>follow</a:t>
            </a:r>
            <a:r>
              <a:rPr lang="sv-SE" sz="2200" dirty="0" smtClean="0"/>
              <a:t> the text </a:t>
            </a:r>
            <a:r>
              <a:rPr lang="sv-SE" sz="2200" dirty="0" err="1" smtClean="0"/>
              <a:t>while</a:t>
            </a:r>
            <a:r>
              <a:rPr lang="sv-SE" sz="2200" dirty="0" smtClean="0"/>
              <a:t> </a:t>
            </a:r>
            <a:r>
              <a:rPr lang="sv-SE" sz="2200" dirty="0" err="1" smtClean="0"/>
              <a:t>reading</a:t>
            </a:r>
            <a:r>
              <a:rPr lang="sv-SE" sz="2200" dirty="0" smtClean="0"/>
              <a:t>. </a:t>
            </a:r>
          </a:p>
          <a:p>
            <a:r>
              <a:rPr lang="sv-SE" sz="2200" dirty="0" err="1" smtClean="0"/>
              <a:t>Several</a:t>
            </a:r>
            <a:r>
              <a:rPr lang="sv-SE" sz="2200" dirty="0" smtClean="0"/>
              <a:t> students </a:t>
            </a:r>
            <a:r>
              <a:rPr lang="sv-SE" sz="2200" dirty="0" err="1" smtClean="0"/>
              <a:t>adjust</a:t>
            </a:r>
            <a:r>
              <a:rPr lang="sv-SE" sz="2200" dirty="0" smtClean="0"/>
              <a:t> the </a:t>
            </a:r>
            <a:r>
              <a:rPr lang="sv-SE" sz="2200" dirty="0" err="1" smtClean="0"/>
              <a:t>screen</a:t>
            </a:r>
            <a:r>
              <a:rPr lang="sv-SE" sz="2200" dirty="0" smtClean="0"/>
              <a:t>.</a:t>
            </a:r>
          </a:p>
          <a:p>
            <a:pPr marL="0" indent="0">
              <a:buNone/>
            </a:pPr>
            <a:endParaRPr lang="sv-SE" sz="2200" dirty="0" smtClean="0"/>
          </a:p>
          <a:p>
            <a:r>
              <a:rPr lang="sv-SE" sz="2200" dirty="0" err="1" smtClean="0"/>
              <a:t>Some</a:t>
            </a:r>
            <a:r>
              <a:rPr lang="sv-SE" sz="2200" dirty="0" smtClean="0"/>
              <a:t> students </a:t>
            </a:r>
            <a:r>
              <a:rPr lang="sv-SE" sz="2200" dirty="0" err="1" smtClean="0"/>
              <a:t>use</a:t>
            </a:r>
            <a:r>
              <a:rPr lang="sv-SE" sz="2200" dirty="0" smtClean="0"/>
              <a:t> pen and paper, </a:t>
            </a:r>
            <a:r>
              <a:rPr lang="sv-SE" sz="2200" dirty="0" err="1" smtClean="0"/>
              <a:t>but</a:t>
            </a:r>
            <a:r>
              <a:rPr lang="sv-SE" sz="2200" dirty="0" smtClean="0"/>
              <a:t> </a:t>
            </a:r>
            <a:r>
              <a:rPr lang="sv-SE" sz="2200" dirty="0" err="1" smtClean="0"/>
              <a:t>several</a:t>
            </a:r>
            <a:r>
              <a:rPr lang="sv-SE" sz="2200" dirty="0" smtClean="0"/>
              <a:t> do not.</a:t>
            </a:r>
          </a:p>
        </p:txBody>
      </p:sp>
    </p:spTree>
    <p:extLst>
      <p:ext uri="{BB962C8B-B14F-4D97-AF65-F5344CB8AC3E}">
        <p14:creationId xmlns:p14="http://schemas.microsoft.com/office/powerpoint/2010/main" val="197780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31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Observation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475656" y="1766364"/>
            <a:ext cx="5688632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 algn="ctr"/>
            <a:r>
              <a:rPr lang="en-US" sz="2800" b="1" i="0" dirty="0">
                <a:solidFill>
                  <a:srgbClr val="4982CA"/>
                </a:solidFill>
              </a:rPr>
              <a:t>R</a:t>
            </a:r>
            <a:r>
              <a:rPr lang="en-US" sz="2800" b="1" i="0" dirty="0" smtClean="0">
                <a:solidFill>
                  <a:srgbClr val="4982CA"/>
                </a:solidFill>
              </a:rPr>
              <a:t>eading</a:t>
            </a:r>
            <a:endParaRPr lang="en-US" sz="2800" b="1" i="0" dirty="0">
              <a:solidFill>
                <a:srgbClr val="4982CA"/>
              </a:solidFill>
            </a:endParaRPr>
          </a:p>
        </p:txBody>
      </p:sp>
      <p:sp>
        <p:nvSpPr>
          <p:cNvPr id="12" name="Platshållare för innehåll 1"/>
          <p:cNvSpPr txBox="1">
            <a:spLocks/>
          </p:cNvSpPr>
          <p:nvPr/>
        </p:nvSpPr>
        <p:spPr bwMode="auto">
          <a:xfrm>
            <a:off x="1187624" y="2636912"/>
            <a:ext cx="626469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0"/>
              </a:spcBef>
              <a:spcAft>
                <a:spcPct val="40000"/>
              </a:spcAft>
              <a:buClr>
                <a:srgbClr val="437BBE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69925" indent="-3254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022350" indent="-3508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339850" indent="-315913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400">
                <a:solidFill>
                  <a:schemeClr val="tx1"/>
                </a:solidFill>
                <a:latin typeface="Arial"/>
                <a:cs typeface="Arial"/>
              </a:defRPr>
            </a:lvl4pPr>
            <a:lvl5pPr marL="16811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5pPr>
            <a:lvl6pPr marL="21383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SzTx/>
              <a:buNone/>
            </a:pPr>
            <a:endParaRPr lang="sv-SE" sz="2200" i="0" kern="0" dirty="0" smtClean="0"/>
          </a:p>
          <a:p>
            <a:pPr>
              <a:buSzTx/>
            </a:pPr>
            <a:r>
              <a:rPr lang="sv-SE" sz="2200" i="0" kern="0" dirty="0" err="1" smtClean="0"/>
              <a:t>One</a:t>
            </a:r>
            <a:r>
              <a:rPr lang="sv-SE" sz="2200" i="0" kern="0" dirty="0" smtClean="0"/>
              <a:t> student </a:t>
            </a:r>
            <a:r>
              <a:rPr lang="sv-SE" sz="2200" i="0" kern="0" dirty="0" err="1" smtClean="0"/>
              <a:t>skims</a:t>
            </a:r>
            <a:r>
              <a:rPr lang="sv-SE" sz="2200" i="0" kern="0" dirty="0" smtClean="0"/>
              <a:t> </a:t>
            </a:r>
            <a:r>
              <a:rPr lang="sv-SE" sz="2200" i="0" kern="0" dirty="0" err="1" smtClean="0"/>
              <a:t>through</a:t>
            </a:r>
            <a:r>
              <a:rPr lang="sv-SE" sz="2200" i="0" kern="0" dirty="0" smtClean="0"/>
              <a:t> the </a:t>
            </a:r>
            <a:r>
              <a:rPr lang="sv-SE" sz="2200" i="0" kern="0" dirty="0" err="1" smtClean="0"/>
              <a:t>whole</a:t>
            </a:r>
            <a:r>
              <a:rPr lang="sv-SE" sz="2200" i="0" kern="0" dirty="0" smtClean="0"/>
              <a:t> </a:t>
            </a:r>
            <a:r>
              <a:rPr lang="sv-SE" sz="2200" i="0" kern="0" dirty="0" err="1" smtClean="0"/>
              <a:t>chapter</a:t>
            </a:r>
            <a:r>
              <a:rPr lang="sv-SE" sz="2200" i="0" kern="0" dirty="0" smtClean="0"/>
              <a:t> </a:t>
            </a:r>
            <a:r>
              <a:rPr lang="sv-SE" sz="2200" i="0" kern="0" dirty="0" err="1" smtClean="0"/>
              <a:t>to</a:t>
            </a:r>
            <a:r>
              <a:rPr lang="sv-SE" sz="2200" i="0" kern="0" dirty="0" smtClean="0"/>
              <a:t> get an </a:t>
            </a:r>
            <a:r>
              <a:rPr lang="sv-SE" sz="2200" i="0" kern="0" dirty="0" err="1" smtClean="0"/>
              <a:t>overview</a:t>
            </a:r>
            <a:r>
              <a:rPr lang="sv-SE" sz="2200" i="0" kern="0" dirty="0" smtClean="0"/>
              <a:t> and </a:t>
            </a:r>
            <a:r>
              <a:rPr lang="sv-SE" sz="2200" i="0" kern="0" dirty="0" err="1" smtClean="0"/>
              <a:t>then</a:t>
            </a:r>
            <a:r>
              <a:rPr lang="sv-SE" sz="2200" i="0" kern="0" dirty="0" smtClean="0"/>
              <a:t> starts from the </a:t>
            </a:r>
            <a:r>
              <a:rPr lang="sv-SE" sz="2200" i="0" kern="0" dirty="0" err="1" smtClean="0"/>
              <a:t>beginning</a:t>
            </a:r>
            <a:r>
              <a:rPr lang="sv-SE" sz="2200" i="0" kern="0" dirty="0" smtClean="0"/>
              <a:t>. </a:t>
            </a:r>
          </a:p>
          <a:p>
            <a:pPr>
              <a:buSzTx/>
            </a:pPr>
            <a:r>
              <a:rPr lang="sv-SE" sz="2200" i="0" kern="0" dirty="0" err="1" smtClean="0"/>
              <a:t>One</a:t>
            </a:r>
            <a:r>
              <a:rPr lang="sv-SE" sz="2200" i="0" kern="0" dirty="0" smtClean="0"/>
              <a:t> student </a:t>
            </a:r>
            <a:r>
              <a:rPr lang="sv-SE" sz="2200" i="0" kern="0" dirty="0" err="1" smtClean="0"/>
              <a:t>reads</a:t>
            </a:r>
            <a:r>
              <a:rPr lang="sv-SE" sz="2200" i="0" kern="0" dirty="0" smtClean="0"/>
              <a:t> the </a:t>
            </a:r>
            <a:r>
              <a:rPr lang="sv-SE" sz="2200" i="0" kern="0" dirty="0" err="1" smtClean="0"/>
              <a:t>whole</a:t>
            </a:r>
            <a:r>
              <a:rPr lang="sv-SE" sz="2200" i="0" kern="0" dirty="0" smtClean="0"/>
              <a:t> text </a:t>
            </a:r>
            <a:r>
              <a:rPr lang="sv-SE" sz="2200" i="0" kern="0" dirty="0" err="1" smtClean="0"/>
              <a:t>first</a:t>
            </a:r>
            <a:r>
              <a:rPr lang="sv-SE" sz="2200" i="0" kern="0" dirty="0" smtClean="0"/>
              <a:t> and </a:t>
            </a:r>
            <a:r>
              <a:rPr lang="sv-SE" sz="2200" i="0" kern="0" dirty="0" err="1" smtClean="0"/>
              <a:t>then</a:t>
            </a:r>
            <a:r>
              <a:rPr lang="sv-SE" sz="2200" i="0" kern="0" dirty="0" smtClean="0"/>
              <a:t> </a:t>
            </a:r>
            <a:r>
              <a:rPr lang="sv-SE" sz="2200" i="0" kern="0" dirty="0" err="1" smtClean="0"/>
              <a:t>does</a:t>
            </a:r>
            <a:r>
              <a:rPr lang="sv-SE" sz="2200" i="0" kern="0" dirty="0" smtClean="0"/>
              <a:t> the </a:t>
            </a:r>
            <a:r>
              <a:rPr lang="sv-SE" sz="2200" i="0" kern="0" dirty="0" err="1" smtClean="0"/>
              <a:t>exercises</a:t>
            </a:r>
            <a:r>
              <a:rPr lang="sv-SE" sz="2200" i="0" kern="0" dirty="0" smtClean="0"/>
              <a:t>. </a:t>
            </a:r>
          </a:p>
          <a:p>
            <a:pPr>
              <a:buSzTx/>
            </a:pPr>
            <a:endParaRPr lang="sv-SE" sz="2200" i="0" kern="0" dirty="0" smtClean="0"/>
          </a:p>
          <a:p>
            <a:pPr>
              <a:buSzTx/>
            </a:pPr>
            <a:r>
              <a:rPr lang="sv-SE" sz="2200" i="0" kern="0" dirty="0" err="1" smtClean="0"/>
              <a:t>Several</a:t>
            </a:r>
            <a:r>
              <a:rPr lang="sv-SE" sz="2200" i="0" kern="0" dirty="0" smtClean="0"/>
              <a:t> students </a:t>
            </a:r>
            <a:r>
              <a:rPr lang="sv-SE" sz="2200" i="0" kern="0" dirty="0" err="1" smtClean="0"/>
              <a:t>skip</a:t>
            </a:r>
            <a:r>
              <a:rPr lang="sv-SE" sz="2200" i="0" kern="0" dirty="0" smtClean="0"/>
              <a:t> text.</a:t>
            </a:r>
          </a:p>
        </p:txBody>
      </p:sp>
    </p:spTree>
    <p:extLst>
      <p:ext uri="{BB962C8B-B14F-4D97-AF65-F5344CB8AC3E}">
        <p14:creationId xmlns:p14="http://schemas.microsoft.com/office/powerpoint/2010/main" val="194912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32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Observation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475656" y="1766364"/>
            <a:ext cx="5688632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 algn="ctr"/>
            <a:r>
              <a:rPr lang="en-US" sz="2800" b="1" i="0" dirty="0" smtClean="0">
                <a:solidFill>
                  <a:srgbClr val="4982CA"/>
                </a:solidFill>
              </a:rPr>
              <a:t>Others</a:t>
            </a:r>
            <a:endParaRPr lang="en-US" sz="2800" b="1" i="0" dirty="0">
              <a:solidFill>
                <a:srgbClr val="4982CA"/>
              </a:solidFill>
            </a:endParaRPr>
          </a:p>
        </p:txBody>
      </p:sp>
      <p:sp>
        <p:nvSpPr>
          <p:cNvPr id="6" name="Platshållare för innehåll 1"/>
          <p:cNvSpPr>
            <a:spLocks noGrp="1"/>
          </p:cNvSpPr>
          <p:nvPr>
            <p:ph idx="1"/>
          </p:nvPr>
        </p:nvSpPr>
        <p:spPr>
          <a:xfrm>
            <a:off x="1043608" y="2924944"/>
            <a:ext cx="7272808" cy="3024336"/>
          </a:xfrm>
        </p:spPr>
        <p:txBody>
          <a:bodyPr/>
          <a:lstStyle/>
          <a:p>
            <a:r>
              <a:rPr lang="sv-SE" sz="2200" dirty="0" smtClean="0"/>
              <a:t>Dictionary is </a:t>
            </a:r>
            <a:r>
              <a:rPr lang="sv-SE" sz="2200" dirty="0" err="1" smtClean="0"/>
              <a:t>used</a:t>
            </a:r>
            <a:r>
              <a:rPr lang="sv-SE" sz="2200" dirty="0" smtClean="0"/>
              <a:t> a </a:t>
            </a:r>
            <a:r>
              <a:rPr lang="sv-SE" sz="2200" dirty="0" err="1" smtClean="0"/>
              <a:t>lot</a:t>
            </a:r>
            <a:r>
              <a:rPr lang="sv-SE" sz="2200" dirty="0" smtClean="0"/>
              <a:t>.</a:t>
            </a:r>
          </a:p>
          <a:p>
            <a:endParaRPr lang="sv-SE" sz="2200" dirty="0" smtClean="0"/>
          </a:p>
          <a:p>
            <a:r>
              <a:rPr lang="sv-SE" sz="2200" dirty="0" smtClean="0"/>
              <a:t>Students like the </a:t>
            </a:r>
            <a:r>
              <a:rPr lang="sv-SE" sz="2200" dirty="0" err="1" smtClean="0"/>
              <a:t>code</a:t>
            </a:r>
            <a:r>
              <a:rPr lang="sv-SE" sz="2200" dirty="0" smtClean="0"/>
              <a:t> </a:t>
            </a:r>
            <a:r>
              <a:rPr lang="sv-SE" sz="2200" dirty="0" err="1" smtClean="0"/>
              <a:t>examples</a:t>
            </a:r>
            <a:r>
              <a:rPr lang="sv-SE" sz="2200" dirty="0" smtClean="0"/>
              <a:t>. (</a:t>
            </a:r>
            <a:r>
              <a:rPr lang="sv-SE" sz="2200" dirty="0" err="1" smtClean="0"/>
              <a:t>pseudo-code</a:t>
            </a:r>
            <a:r>
              <a:rPr lang="sv-SE" sz="2200" dirty="0" smtClean="0"/>
              <a:t> / Java)</a:t>
            </a:r>
          </a:p>
          <a:p>
            <a:endParaRPr lang="sv-SE" sz="2200" dirty="0" smtClean="0"/>
          </a:p>
          <a:p>
            <a:r>
              <a:rPr lang="sv-SE" sz="2200" dirty="0" err="1" smtClean="0"/>
              <a:t>Visualizations</a:t>
            </a:r>
            <a:r>
              <a:rPr lang="sv-SE" sz="2200" dirty="0" smtClean="0"/>
              <a:t> and </a:t>
            </a:r>
            <a:r>
              <a:rPr lang="sv-SE" sz="2200" dirty="0" err="1" smtClean="0"/>
              <a:t>exercises</a:t>
            </a:r>
            <a:r>
              <a:rPr lang="sv-SE" sz="2200" dirty="0" smtClean="0"/>
              <a:t> (</a:t>
            </a:r>
            <a:r>
              <a:rPr lang="sv-SE" sz="2200" dirty="0" err="1" smtClean="0"/>
              <a:t>interactive</a:t>
            </a:r>
            <a:r>
              <a:rPr lang="sv-SE" sz="2200" dirty="0" smtClean="0"/>
              <a:t> parts of the </a:t>
            </a:r>
            <a:r>
              <a:rPr lang="sv-SE" sz="2200" dirty="0" err="1" smtClean="0"/>
              <a:t>tool</a:t>
            </a:r>
            <a:r>
              <a:rPr lang="sv-SE" sz="2200" dirty="0" smtClean="0"/>
              <a:t>) are </a:t>
            </a:r>
            <a:r>
              <a:rPr lang="sv-SE" sz="2200" dirty="0" err="1" smtClean="0"/>
              <a:t>appreciated</a:t>
            </a:r>
            <a:r>
              <a:rPr lang="sv-SE" sz="2200" dirty="0" smtClean="0"/>
              <a:t> and </a:t>
            </a:r>
            <a:r>
              <a:rPr lang="sv-SE" sz="2200" dirty="0" err="1" smtClean="0"/>
              <a:t>help</a:t>
            </a:r>
            <a:r>
              <a:rPr lang="sv-SE" sz="2200" dirty="0" smtClean="0"/>
              <a:t> </a:t>
            </a:r>
            <a:r>
              <a:rPr lang="sv-SE" sz="2200" dirty="0" err="1" smtClean="0"/>
              <a:t>understanding</a:t>
            </a:r>
            <a:r>
              <a:rPr lang="sv-SE" sz="2200" dirty="0" smtClean="0"/>
              <a:t>.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03367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33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Observation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475656" y="1766364"/>
            <a:ext cx="5688632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 algn="ctr"/>
            <a:r>
              <a:rPr lang="en-US" sz="2800" b="1" i="0" dirty="0" smtClean="0">
                <a:solidFill>
                  <a:srgbClr val="4982CA"/>
                </a:solidFill>
              </a:rPr>
              <a:t>Others</a:t>
            </a:r>
            <a:endParaRPr lang="en-US" sz="2800" b="1" i="0" dirty="0">
              <a:solidFill>
                <a:srgbClr val="4982CA"/>
              </a:solidFill>
            </a:endParaRPr>
          </a:p>
        </p:txBody>
      </p:sp>
      <p:sp>
        <p:nvSpPr>
          <p:cNvPr id="8" name="Platshållare för innehåll 1"/>
          <p:cNvSpPr>
            <a:spLocks noGrp="1"/>
          </p:cNvSpPr>
          <p:nvPr>
            <p:ph idx="1"/>
          </p:nvPr>
        </p:nvSpPr>
        <p:spPr>
          <a:xfrm>
            <a:off x="1259632" y="2348880"/>
            <a:ext cx="7272808" cy="4321175"/>
          </a:xfrm>
        </p:spPr>
        <p:txBody>
          <a:bodyPr/>
          <a:lstStyle/>
          <a:p>
            <a:pPr>
              <a:buNone/>
            </a:pPr>
            <a:endParaRPr lang="sv-SE" sz="2200" dirty="0" smtClean="0"/>
          </a:p>
          <a:p>
            <a:pPr>
              <a:buNone/>
            </a:pPr>
            <a:r>
              <a:rPr lang="sv-SE" sz="2200" b="1" dirty="0" err="1" smtClean="0"/>
              <a:t>Visualizations</a:t>
            </a:r>
            <a:endParaRPr lang="sv-SE" sz="2200" b="1" dirty="0" smtClean="0"/>
          </a:p>
          <a:p>
            <a:r>
              <a:rPr lang="sv-SE" sz="2200" dirty="0" err="1"/>
              <a:t>Some</a:t>
            </a:r>
            <a:r>
              <a:rPr lang="sv-SE" sz="2200" dirty="0"/>
              <a:t> go back and </a:t>
            </a:r>
            <a:r>
              <a:rPr lang="sv-SE" sz="2200" dirty="0" err="1"/>
              <a:t>forth</a:t>
            </a:r>
            <a:r>
              <a:rPr lang="sv-SE" sz="2200" dirty="0"/>
              <a:t> </a:t>
            </a:r>
            <a:r>
              <a:rPr lang="sv-SE" sz="2200" dirty="0" err="1"/>
              <a:t>between</a:t>
            </a:r>
            <a:r>
              <a:rPr lang="sv-SE" sz="2200" dirty="0"/>
              <a:t> </a:t>
            </a:r>
            <a:r>
              <a:rPr lang="sv-SE" sz="2200" dirty="0" err="1"/>
              <a:t>visualization</a:t>
            </a:r>
            <a:r>
              <a:rPr lang="sv-SE" sz="2200" dirty="0"/>
              <a:t> and text/</a:t>
            </a:r>
            <a:r>
              <a:rPr lang="sv-SE" sz="2200" dirty="0" err="1"/>
              <a:t>code</a:t>
            </a:r>
            <a:r>
              <a:rPr lang="sv-SE" sz="2200" dirty="0"/>
              <a:t>. </a:t>
            </a:r>
          </a:p>
          <a:p>
            <a:pPr marL="0" indent="0">
              <a:buNone/>
            </a:pPr>
            <a:endParaRPr lang="sv-SE" sz="2200" dirty="0" smtClean="0"/>
          </a:p>
          <a:p>
            <a:r>
              <a:rPr lang="sv-SE" sz="2200" dirty="0" smtClean="0"/>
              <a:t>The students do not </a:t>
            </a:r>
            <a:r>
              <a:rPr lang="sv-SE" sz="2200" dirty="0" err="1" smtClean="0"/>
              <a:t>take</a:t>
            </a:r>
            <a:r>
              <a:rPr lang="sv-SE" sz="2200" dirty="0" smtClean="0"/>
              <a:t> the </a:t>
            </a:r>
            <a:r>
              <a:rPr lang="sv-SE" sz="2200" dirty="0" err="1" smtClean="0"/>
              <a:t>opportunity</a:t>
            </a:r>
            <a:r>
              <a:rPr lang="sv-SE" sz="2200" dirty="0" smtClean="0"/>
              <a:t> to </a:t>
            </a:r>
            <a:r>
              <a:rPr lang="sv-SE" sz="2200" dirty="0" err="1" smtClean="0"/>
              <a:t>run</a:t>
            </a:r>
            <a:r>
              <a:rPr lang="sv-SE" sz="2200" dirty="0" smtClean="0"/>
              <a:t> </a:t>
            </a:r>
            <a:r>
              <a:rPr lang="sv-SE" sz="2200" dirty="0" err="1" smtClean="0"/>
              <a:t>own</a:t>
            </a:r>
            <a:r>
              <a:rPr lang="sv-SE" sz="2200" dirty="0" smtClean="0"/>
              <a:t> examples with the </a:t>
            </a:r>
            <a:r>
              <a:rPr lang="sv-SE" sz="2200" dirty="0" err="1" smtClean="0"/>
              <a:t>visualizations</a:t>
            </a:r>
            <a:r>
              <a:rPr lang="sv-SE" sz="2200" dirty="0" smtClean="0"/>
              <a:t>. </a:t>
            </a:r>
          </a:p>
          <a:p>
            <a:r>
              <a:rPr lang="sv-SE" sz="2200" dirty="0" err="1" smtClean="0"/>
              <a:t>Some</a:t>
            </a:r>
            <a:r>
              <a:rPr lang="sv-SE" sz="2200" dirty="0" smtClean="0"/>
              <a:t> go </a:t>
            </a:r>
            <a:r>
              <a:rPr lang="sv-SE" sz="2200" dirty="0" err="1" smtClean="0"/>
              <a:t>very</a:t>
            </a:r>
            <a:r>
              <a:rPr lang="sv-SE" sz="2200" dirty="0" smtClean="0"/>
              <a:t> fast </a:t>
            </a:r>
            <a:r>
              <a:rPr lang="sv-SE" sz="2200" dirty="0" err="1" smtClean="0"/>
              <a:t>through</a:t>
            </a:r>
            <a:r>
              <a:rPr lang="sv-SE" sz="2200" dirty="0" smtClean="0"/>
              <a:t> </a:t>
            </a:r>
            <a:r>
              <a:rPr lang="sv-SE" sz="2200" dirty="0" err="1" smtClean="0"/>
              <a:t>some</a:t>
            </a:r>
            <a:r>
              <a:rPr lang="sv-SE" sz="2200" dirty="0" smtClean="0"/>
              <a:t> </a:t>
            </a:r>
            <a:r>
              <a:rPr lang="sv-SE" sz="2200" dirty="0" err="1" smtClean="0"/>
              <a:t>visualizations</a:t>
            </a:r>
            <a:r>
              <a:rPr lang="sv-SE" sz="2200" dirty="0" smtClean="0"/>
              <a:t>                       (”just </a:t>
            </a:r>
            <a:r>
              <a:rPr lang="sv-SE" sz="2200" dirty="0" err="1" smtClean="0"/>
              <a:t>clicking</a:t>
            </a:r>
            <a:r>
              <a:rPr lang="sv-SE" sz="2200" dirty="0" smtClean="0"/>
              <a:t>”).</a:t>
            </a:r>
          </a:p>
          <a:p>
            <a:pPr>
              <a:buNone/>
            </a:pPr>
            <a:r>
              <a:rPr lang="sv-SE" dirty="0" smtClean="0"/>
              <a:t> 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50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34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Observation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475656" y="1766364"/>
            <a:ext cx="5688632" cy="582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lvl="1" indent="-350838" algn="ctr"/>
            <a:r>
              <a:rPr lang="en-US" sz="2800" b="1" i="0" dirty="0" smtClean="0">
                <a:solidFill>
                  <a:srgbClr val="4982CA"/>
                </a:solidFill>
              </a:rPr>
              <a:t>Others</a:t>
            </a:r>
            <a:endParaRPr lang="en-US" sz="2800" b="1" i="0" dirty="0">
              <a:solidFill>
                <a:srgbClr val="4982CA"/>
              </a:solidFill>
            </a:endParaRPr>
          </a:p>
        </p:txBody>
      </p:sp>
      <p:sp>
        <p:nvSpPr>
          <p:cNvPr id="9" name="Platshållare för innehåll 1"/>
          <p:cNvSpPr>
            <a:spLocks noGrp="1"/>
          </p:cNvSpPr>
          <p:nvPr>
            <p:ph idx="1"/>
          </p:nvPr>
        </p:nvSpPr>
        <p:spPr>
          <a:xfrm>
            <a:off x="1115616" y="2348880"/>
            <a:ext cx="7272808" cy="4321175"/>
          </a:xfrm>
        </p:spPr>
        <p:txBody>
          <a:bodyPr/>
          <a:lstStyle/>
          <a:p>
            <a:pPr>
              <a:buNone/>
            </a:pPr>
            <a:r>
              <a:rPr lang="sv-SE" sz="2200" b="1" dirty="0" err="1" smtClean="0"/>
              <a:t>Exercises</a:t>
            </a:r>
            <a:endParaRPr lang="sv-SE" sz="2200" b="1" dirty="0" smtClean="0"/>
          </a:p>
          <a:p>
            <a:r>
              <a:rPr lang="sv-SE" sz="2200" dirty="0" smtClean="0"/>
              <a:t>All </a:t>
            </a:r>
            <a:r>
              <a:rPr lang="sv-SE" sz="2200" dirty="0" err="1" smtClean="0"/>
              <a:t>use</a:t>
            </a:r>
            <a:r>
              <a:rPr lang="sv-SE" sz="2200" dirty="0" smtClean="0"/>
              <a:t> the hints.</a:t>
            </a:r>
          </a:p>
          <a:p>
            <a:pPr marL="0" indent="0">
              <a:buNone/>
            </a:pPr>
            <a:r>
              <a:rPr lang="sv-SE" sz="2200" dirty="0" smtClean="0"/>
              <a:t>	Different </a:t>
            </a:r>
            <a:r>
              <a:rPr lang="sv-SE" sz="2200" dirty="0" err="1" smtClean="0"/>
              <a:t>strategies</a:t>
            </a:r>
            <a:r>
              <a:rPr lang="sv-SE" sz="2200" dirty="0" smtClean="0"/>
              <a:t> to </a:t>
            </a:r>
            <a:r>
              <a:rPr lang="sv-SE" sz="2200" dirty="0" err="1" smtClean="0"/>
              <a:t>use</a:t>
            </a:r>
            <a:r>
              <a:rPr lang="sv-SE" sz="2200" dirty="0" smtClean="0"/>
              <a:t> the hints:</a:t>
            </a:r>
          </a:p>
          <a:p>
            <a:pPr lvl="3"/>
            <a:r>
              <a:rPr lang="sv-SE" dirty="0" smtClean="0"/>
              <a:t>Check </a:t>
            </a:r>
            <a:r>
              <a:rPr lang="sv-SE" dirty="0"/>
              <a:t>all hints </a:t>
            </a:r>
            <a:r>
              <a:rPr lang="sv-SE" dirty="0" err="1"/>
              <a:t>before</a:t>
            </a:r>
            <a:r>
              <a:rPr lang="sv-SE" dirty="0"/>
              <a:t> </a:t>
            </a:r>
            <a:r>
              <a:rPr lang="sv-SE" dirty="0" err="1"/>
              <a:t>answering</a:t>
            </a:r>
            <a:r>
              <a:rPr lang="sv-SE" dirty="0"/>
              <a:t>.</a:t>
            </a:r>
          </a:p>
          <a:p>
            <a:pPr lvl="3"/>
            <a:r>
              <a:rPr lang="sv-SE" dirty="0" err="1" smtClean="0"/>
              <a:t>Only</a:t>
            </a:r>
            <a:r>
              <a:rPr lang="sv-SE" dirty="0" smtClean="0"/>
              <a:t> </a:t>
            </a:r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err="1" smtClean="0"/>
              <a:t>answering</a:t>
            </a:r>
            <a:r>
              <a:rPr lang="sv-SE" dirty="0" smtClean="0"/>
              <a:t> </a:t>
            </a:r>
            <a:r>
              <a:rPr lang="sv-SE" dirty="0" err="1" smtClean="0"/>
              <a:t>wrong</a:t>
            </a:r>
            <a:r>
              <a:rPr lang="sv-SE" dirty="0" smtClean="0"/>
              <a:t> (not </a:t>
            </a:r>
            <a:r>
              <a:rPr lang="sv-SE" dirty="0" err="1" smtClean="0"/>
              <a:t>otherwise</a:t>
            </a:r>
            <a:r>
              <a:rPr lang="sv-SE" dirty="0" smtClean="0"/>
              <a:t>).</a:t>
            </a:r>
          </a:p>
          <a:p>
            <a:pPr lvl="3"/>
            <a:r>
              <a:rPr lang="sv-SE" dirty="0" smtClean="0"/>
              <a:t>After </a:t>
            </a:r>
            <a:r>
              <a:rPr lang="sv-SE" dirty="0" err="1" smtClean="0"/>
              <a:t>answering</a:t>
            </a:r>
            <a:r>
              <a:rPr lang="sv-SE" dirty="0" smtClean="0"/>
              <a:t> </a:t>
            </a:r>
            <a:r>
              <a:rPr lang="sv-SE" dirty="0" err="1" smtClean="0"/>
              <a:t>correct</a:t>
            </a:r>
            <a:r>
              <a:rPr lang="sv-SE" dirty="0" smtClean="0"/>
              <a:t> check </a:t>
            </a:r>
            <a:r>
              <a:rPr lang="sv-SE" dirty="0" err="1" smtClean="0"/>
              <a:t>remaining</a:t>
            </a:r>
            <a:r>
              <a:rPr lang="sv-SE" dirty="0" smtClean="0"/>
              <a:t> hints.</a:t>
            </a:r>
          </a:p>
          <a:p>
            <a:r>
              <a:rPr lang="sv-SE" sz="2200" dirty="0" err="1"/>
              <a:t>Some</a:t>
            </a:r>
            <a:r>
              <a:rPr lang="sv-SE" sz="2200" dirty="0"/>
              <a:t> students try </a:t>
            </a:r>
            <a:r>
              <a:rPr lang="sv-SE" sz="2200" dirty="0" err="1"/>
              <a:t>to</a:t>
            </a:r>
            <a:r>
              <a:rPr lang="sv-SE" sz="2200" dirty="0"/>
              <a:t> </a:t>
            </a:r>
            <a:r>
              <a:rPr lang="sv-SE" sz="2200" dirty="0" err="1"/>
              <a:t>guess</a:t>
            </a:r>
            <a:r>
              <a:rPr lang="sv-SE" sz="2200" dirty="0"/>
              <a:t> the </a:t>
            </a:r>
            <a:r>
              <a:rPr lang="sv-SE" sz="2200" dirty="0" err="1"/>
              <a:t>answers</a:t>
            </a:r>
            <a:r>
              <a:rPr lang="sv-SE" sz="2200" dirty="0"/>
              <a:t>; </a:t>
            </a:r>
            <a:r>
              <a:rPr lang="sv-SE" sz="2200" dirty="0" err="1"/>
              <a:t>others</a:t>
            </a:r>
            <a:r>
              <a:rPr lang="sv-SE" sz="2200" dirty="0"/>
              <a:t> go back and </a:t>
            </a:r>
            <a:r>
              <a:rPr lang="sv-SE" sz="2200" dirty="0" err="1"/>
              <a:t>forth</a:t>
            </a:r>
            <a:r>
              <a:rPr lang="sv-SE" sz="2200" dirty="0"/>
              <a:t> </a:t>
            </a:r>
            <a:r>
              <a:rPr lang="sv-SE" sz="2200" dirty="0" err="1"/>
              <a:t>between</a:t>
            </a:r>
            <a:r>
              <a:rPr lang="sv-SE" sz="2200" dirty="0"/>
              <a:t> </a:t>
            </a:r>
            <a:r>
              <a:rPr lang="sv-SE" sz="2200" dirty="0" err="1"/>
              <a:t>exercise</a:t>
            </a:r>
            <a:r>
              <a:rPr lang="sv-SE" sz="2200" dirty="0"/>
              <a:t> and text.</a:t>
            </a:r>
          </a:p>
          <a:p>
            <a:r>
              <a:rPr lang="sv-SE" sz="2200" dirty="0" err="1" smtClean="0"/>
              <a:t>Sometimes</a:t>
            </a:r>
            <a:r>
              <a:rPr lang="sv-SE" sz="2200" dirty="0" smtClean="0"/>
              <a:t> students just </a:t>
            </a:r>
            <a:r>
              <a:rPr lang="sv-SE" sz="2200" dirty="0" err="1" smtClean="0"/>
              <a:t>click</a:t>
            </a:r>
            <a:r>
              <a:rPr lang="sv-SE" sz="2200" dirty="0" smtClean="0"/>
              <a:t> on all </a:t>
            </a:r>
            <a:r>
              <a:rPr lang="sv-SE" sz="2200" dirty="0" err="1" smtClean="0"/>
              <a:t>possible</a:t>
            </a:r>
            <a:r>
              <a:rPr lang="sv-SE" sz="2200" dirty="0"/>
              <a:t> </a:t>
            </a:r>
            <a:r>
              <a:rPr lang="sv-SE" sz="2200" dirty="0" err="1" smtClean="0"/>
              <a:t>answers</a:t>
            </a:r>
            <a:r>
              <a:rPr lang="sv-SE" sz="2200" dirty="0" smtClean="0"/>
              <a:t> (”</a:t>
            </a:r>
            <a:r>
              <a:rPr lang="sv-SE" sz="2200" dirty="0" err="1" smtClean="0"/>
              <a:t>takes</a:t>
            </a:r>
            <a:r>
              <a:rPr lang="sv-SE" sz="2200" dirty="0" smtClean="0"/>
              <a:t> </a:t>
            </a:r>
            <a:r>
              <a:rPr lang="sv-SE" sz="2200" dirty="0" err="1" smtClean="0"/>
              <a:t>too</a:t>
            </a:r>
            <a:r>
              <a:rPr lang="sv-SE" sz="2200" dirty="0" smtClean="0"/>
              <a:t> long to </a:t>
            </a:r>
            <a:r>
              <a:rPr lang="sv-SE" sz="2200" dirty="0" err="1" smtClean="0"/>
              <a:t>figure</a:t>
            </a:r>
            <a:r>
              <a:rPr lang="sv-SE" sz="2200" dirty="0" smtClean="0"/>
              <a:t> </a:t>
            </a:r>
            <a:r>
              <a:rPr lang="sv-SE" sz="2200" dirty="0" err="1" smtClean="0"/>
              <a:t>out</a:t>
            </a:r>
            <a:r>
              <a:rPr lang="sv-SE" sz="2200" dirty="0" smtClean="0"/>
              <a:t>”).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7129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5D053-2BF8-42DD-A080-ABD0C2C8396F}" type="slidenum">
              <a:rPr lang="sv-SE" altLang="en-US" smtClean="0">
                <a:solidFill>
                  <a:srgbClr val="000000"/>
                </a:solidFill>
              </a:rPr>
              <a:pPr/>
              <a:t>35</a:t>
            </a:fld>
            <a:endParaRPr lang="sv-SE" altLang="en-US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598934" y="1052736"/>
            <a:ext cx="5904656" cy="11521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>
              <a:buClr>
                <a:srgbClr val="198CFF"/>
              </a:buClr>
            </a:pPr>
            <a:r>
              <a:rPr lang="sv-SE" sz="5400" b="1" i="0" dirty="0" err="1" smtClean="0">
                <a:solidFill>
                  <a:srgbClr val="000000"/>
                </a:solidFill>
                <a:latin typeface="Arial" pitchFamily="34" charset="0"/>
              </a:rPr>
              <a:t>Outline</a:t>
            </a:r>
            <a:endParaRPr lang="sv-SE" sz="5400" b="1" i="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770842" y="2780928"/>
            <a:ext cx="7560840" cy="280831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0"/>
              </a:spcBef>
              <a:spcAft>
                <a:spcPct val="40000"/>
              </a:spcAft>
              <a:buClr>
                <a:srgbClr val="437BBE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69925" indent="-3254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022350" indent="-3508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339850" indent="-315913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400">
                <a:solidFill>
                  <a:schemeClr val="tx1"/>
                </a:solidFill>
                <a:latin typeface="Arial"/>
                <a:cs typeface="Arial"/>
              </a:defRPr>
            </a:lvl4pPr>
            <a:lvl5pPr marL="16811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5pPr>
            <a:lvl6pPr marL="21383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SzTx/>
            </a:pPr>
            <a:endParaRPr lang="sv-SE" sz="1600" i="0" kern="0" dirty="0" smtClean="0">
              <a:solidFill>
                <a:srgbClr val="000000"/>
              </a:solidFill>
            </a:endParaRPr>
          </a:p>
          <a:p>
            <a:pPr>
              <a:buSzTx/>
            </a:pPr>
            <a:r>
              <a:rPr lang="sv-SE" sz="2800" b="1" i="0" kern="0" dirty="0" smtClean="0">
                <a:solidFill>
                  <a:srgbClr val="FFFFFF"/>
                </a:solidFill>
              </a:rPr>
              <a:t>Motivation</a:t>
            </a:r>
          </a:p>
          <a:p>
            <a:pPr>
              <a:buSzTx/>
            </a:pPr>
            <a:r>
              <a:rPr lang="sv-SE" sz="2800" b="1" i="0" kern="0" dirty="0" err="1" smtClean="0">
                <a:solidFill>
                  <a:srgbClr val="FFFFFF"/>
                </a:solidFill>
              </a:rPr>
              <a:t>OpenDSA</a:t>
            </a:r>
            <a:endParaRPr lang="sv-SE" sz="2800" b="1" i="0" kern="0" dirty="0" smtClean="0">
              <a:solidFill>
                <a:srgbClr val="FFFFFF"/>
              </a:solidFill>
            </a:endParaRPr>
          </a:p>
          <a:p>
            <a:pPr>
              <a:buSzTx/>
            </a:pPr>
            <a:r>
              <a:rPr lang="sv-SE" sz="2800" b="1" i="0" kern="0" dirty="0" smtClean="0">
                <a:solidFill>
                  <a:srgbClr val="FFFFFF"/>
                </a:solidFill>
              </a:rPr>
              <a:t>Observation </a:t>
            </a:r>
            <a:r>
              <a:rPr lang="sv-SE" sz="2800" b="1" i="0" kern="0" dirty="0" err="1" smtClean="0">
                <a:solidFill>
                  <a:srgbClr val="FFFFFF"/>
                </a:solidFill>
              </a:rPr>
              <a:t>Study</a:t>
            </a:r>
            <a:endParaRPr lang="sv-SE" sz="2800" b="1" i="0" kern="0" dirty="0" smtClean="0">
              <a:solidFill>
                <a:srgbClr val="FFFFFF"/>
              </a:solidFill>
            </a:endParaRPr>
          </a:p>
          <a:p>
            <a:pPr>
              <a:buSzTx/>
            </a:pPr>
            <a:r>
              <a:rPr lang="sv-SE" sz="2800" b="1" i="0" kern="0" dirty="0" err="1" smtClean="0">
                <a:solidFill>
                  <a:srgbClr val="FFC000"/>
                </a:solidFill>
              </a:rPr>
              <a:t>Preliminary</a:t>
            </a:r>
            <a:r>
              <a:rPr lang="sv-SE" sz="2800" b="1" i="0" kern="0" dirty="0" smtClean="0">
                <a:solidFill>
                  <a:srgbClr val="FFC000"/>
                </a:solidFill>
              </a:rPr>
              <a:t> </a:t>
            </a:r>
            <a:r>
              <a:rPr lang="sv-SE" sz="2800" b="1" i="0" kern="0" dirty="0" err="1" smtClean="0">
                <a:solidFill>
                  <a:srgbClr val="FFC000"/>
                </a:solidFill>
              </a:rPr>
              <a:t>conclusions</a:t>
            </a:r>
            <a:r>
              <a:rPr lang="sv-SE" sz="2800" b="1" i="0" kern="0" dirty="0" smtClean="0">
                <a:solidFill>
                  <a:srgbClr val="FFC000"/>
                </a:solidFill>
              </a:rPr>
              <a:t> and </a:t>
            </a:r>
            <a:r>
              <a:rPr lang="sv-SE" sz="2800" b="1" i="0" kern="0" dirty="0" err="1" smtClean="0">
                <a:solidFill>
                  <a:srgbClr val="FFC000"/>
                </a:solidFill>
              </a:rPr>
              <a:t>future</a:t>
            </a:r>
            <a:r>
              <a:rPr lang="sv-SE" sz="2800" b="1" i="0" kern="0" dirty="0" smtClean="0">
                <a:solidFill>
                  <a:srgbClr val="FFC000"/>
                </a:solidFill>
              </a:rPr>
              <a:t> </a:t>
            </a:r>
            <a:r>
              <a:rPr lang="sv-SE" sz="2800" b="1" i="0" kern="0" dirty="0" err="1" smtClean="0">
                <a:solidFill>
                  <a:srgbClr val="FFC000"/>
                </a:solidFill>
              </a:rPr>
              <a:t>work</a:t>
            </a:r>
            <a:endParaRPr lang="sv-SE" sz="2800" b="1" i="0" kern="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99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36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/>
            <a:r>
              <a:rPr lang="sv-SE" sz="3200" i="0" dirty="0" err="1">
                <a:solidFill>
                  <a:schemeClr val="tx1"/>
                </a:solidFill>
                <a:latin typeface="Arial" pitchFamily="34" charset="0"/>
              </a:rPr>
              <a:t>Preliminary</a:t>
            </a:r>
            <a:r>
              <a:rPr lang="sv-SE" sz="3200" i="0" dirty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sv-SE" sz="3200" i="0" dirty="0" err="1">
                <a:solidFill>
                  <a:schemeClr val="tx1"/>
                </a:solidFill>
                <a:latin typeface="Arial" pitchFamily="34" charset="0"/>
              </a:rPr>
              <a:t>C</a:t>
            </a:r>
            <a:r>
              <a:rPr lang="sv-SE" sz="3200" i="0" dirty="0" err="1" smtClean="0">
                <a:solidFill>
                  <a:schemeClr val="tx1"/>
                </a:solidFill>
                <a:latin typeface="Arial" pitchFamily="34" charset="0"/>
              </a:rPr>
              <a:t>onclusions</a:t>
            </a:r>
            <a:r>
              <a:rPr lang="sv-SE" sz="3200" i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endParaRPr kumimoji="0" lang="sv-S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Platshållare för innehåll 1"/>
          <p:cNvSpPr>
            <a:spLocks noGrp="1"/>
          </p:cNvSpPr>
          <p:nvPr>
            <p:ph idx="1"/>
          </p:nvPr>
        </p:nvSpPr>
        <p:spPr>
          <a:xfrm>
            <a:off x="1691680" y="1954284"/>
            <a:ext cx="7272808" cy="4321175"/>
          </a:xfrm>
        </p:spPr>
        <p:txBody>
          <a:bodyPr/>
          <a:lstStyle/>
          <a:p>
            <a:r>
              <a:rPr lang="sv-SE" sz="2200" dirty="0" smtClean="0"/>
              <a:t>Students </a:t>
            </a:r>
            <a:r>
              <a:rPr lang="sv-SE" sz="2200" dirty="0" err="1" smtClean="0"/>
              <a:t>prefer</a:t>
            </a:r>
            <a:r>
              <a:rPr lang="sv-SE" sz="2200" dirty="0" smtClean="0"/>
              <a:t> </a:t>
            </a:r>
            <a:r>
              <a:rPr lang="sv-SE" sz="2200" dirty="0" err="1" smtClean="0"/>
              <a:t>tool</a:t>
            </a:r>
            <a:r>
              <a:rPr lang="sv-SE" sz="2200" dirty="0" smtClean="0"/>
              <a:t> over </a:t>
            </a:r>
            <a:r>
              <a:rPr lang="sv-SE" sz="2200" dirty="0" err="1" smtClean="0"/>
              <a:t>traditional</a:t>
            </a:r>
            <a:r>
              <a:rPr lang="sv-SE" sz="2200" dirty="0" smtClean="0"/>
              <a:t> </a:t>
            </a:r>
            <a:r>
              <a:rPr lang="sv-SE" sz="2200" dirty="0" err="1" smtClean="0"/>
              <a:t>book</a:t>
            </a:r>
            <a:r>
              <a:rPr lang="sv-SE" sz="2200" dirty="0" smtClean="0"/>
              <a:t>.</a:t>
            </a:r>
          </a:p>
          <a:p>
            <a:r>
              <a:rPr lang="sv-SE" sz="2200" dirty="0" smtClean="0"/>
              <a:t>Dictionary, </a:t>
            </a:r>
            <a:r>
              <a:rPr lang="sv-SE" sz="2200" dirty="0" err="1" smtClean="0"/>
              <a:t>visualizations</a:t>
            </a:r>
            <a:r>
              <a:rPr lang="sv-SE" sz="2200" dirty="0" smtClean="0"/>
              <a:t> and </a:t>
            </a:r>
            <a:r>
              <a:rPr lang="sv-SE" sz="2200" dirty="0" err="1" smtClean="0"/>
              <a:t>exercises</a:t>
            </a:r>
            <a:r>
              <a:rPr lang="sv-SE" sz="2200" dirty="0" smtClean="0"/>
              <a:t> (</a:t>
            </a:r>
            <a:r>
              <a:rPr lang="sv-SE" sz="2200" dirty="0" err="1" smtClean="0"/>
              <a:t>interactive</a:t>
            </a:r>
            <a:r>
              <a:rPr lang="sv-SE" sz="2200" dirty="0" smtClean="0"/>
              <a:t> parts of the </a:t>
            </a:r>
            <a:r>
              <a:rPr lang="sv-SE" sz="2200" dirty="0" err="1" smtClean="0"/>
              <a:t>tool</a:t>
            </a:r>
            <a:r>
              <a:rPr lang="sv-SE" sz="2200" dirty="0" smtClean="0"/>
              <a:t>) are </a:t>
            </a:r>
            <a:r>
              <a:rPr lang="sv-SE" sz="2200" dirty="0" err="1" smtClean="0"/>
              <a:t>appreciated</a:t>
            </a:r>
            <a:r>
              <a:rPr lang="sv-SE" sz="2200" dirty="0" smtClean="0"/>
              <a:t> and </a:t>
            </a:r>
            <a:r>
              <a:rPr lang="sv-SE" sz="2200" dirty="0" err="1" smtClean="0"/>
              <a:t>help</a:t>
            </a:r>
            <a:r>
              <a:rPr lang="sv-SE" sz="2200" dirty="0" smtClean="0"/>
              <a:t> </a:t>
            </a:r>
            <a:r>
              <a:rPr lang="sv-SE" sz="2200" dirty="0" err="1" smtClean="0"/>
              <a:t>understanding</a:t>
            </a:r>
            <a:r>
              <a:rPr lang="sv-SE" sz="2200" dirty="0" smtClean="0"/>
              <a:t>.</a:t>
            </a:r>
          </a:p>
          <a:p>
            <a:r>
              <a:rPr lang="sv-SE" sz="2200" dirty="0" smtClean="0"/>
              <a:t>Makes students work </a:t>
            </a:r>
            <a:r>
              <a:rPr lang="sv-SE" sz="2200" dirty="0" err="1" smtClean="0"/>
              <a:t>during</a:t>
            </a:r>
            <a:r>
              <a:rPr lang="sv-SE" sz="2200" dirty="0" smtClean="0"/>
              <a:t> the </a:t>
            </a:r>
            <a:r>
              <a:rPr lang="sv-SE" sz="2200" dirty="0" err="1" smtClean="0"/>
              <a:t>course</a:t>
            </a:r>
            <a:r>
              <a:rPr lang="sv-SE" sz="2200" dirty="0" smtClean="0"/>
              <a:t>.</a:t>
            </a:r>
          </a:p>
          <a:p>
            <a:endParaRPr lang="sv-SE" sz="2200" dirty="0" smtClean="0"/>
          </a:p>
          <a:p>
            <a:r>
              <a:rPr lang="sv-SE" sz="2200" dirty="0" err="1" smtClean="0"/>
              <a:t>Several</a:t>
            </a:r>
            <a:r>
              <a:rPr lang="sv-SE" sz="2200" dirty="0" smtClean="0"/>
              <a:t> students </a:t>
            </a:r>
            <a:r>
              <a:rPr lang="sv-SE" sz="2200" dirty="0" err="1" smtClean="0"/>
              <a:t>skip</a:t>
            </a:r>
            <a:r>
              <a:rPr lang="sv-SE" sz="2200" dirty="0" smtClean="0"/>
              <a:t> text.</a:t>
            </a:r>
          </a:p>
          <a:p>
            <a:r>
              <a:rPr lang="sv-SE" sz="2200" dirty="0" err="1" smtClean="0"/>
              <a:t>Guess</a:t>
            </a:r>
            <a:r>
              <a:rPr lang="sv-SE" sz="2200" dirty="0" smtClean="0"/>
              <a:t> </a:t>
            </a:r>
            <a:r>
              <a:rPr lang="sv-SE" sz="2200" dirty="0" err="1" smtClean="0"/>
              <a:t>answers</a:t>
            </a:r>
            <a:r>
              <a:rPr lang="sv-SE" sz="2200" dirty="0" smtClean="0"/>
              <a:t> to </a:t>
            </a:r>
            <a:r>
              <a:rPr lang="sv-SE" sz="2200" dirty="0" err="1" smtClean="0"/>
              <a:t>exercises</a:t>
            </a:r>
            <a:r>
              <a:rPr lang="sv-SE" sz="2200" dirty="0" smtClean="0"/>
              <a:t>; Interaction in the </a:t>
            </a:r>
            <a:r>
              <a:rPr lang="sv-SE" sz="2200" dirty="0" err="1" smtClean="0"/>
              <a:t>visualizations</a:t>
            </a:r>
            <a:r>
              <a:rPr lang="sv-SE" sz="2200" dirty="0" smtClean="0"/>
              <a:t> </a:t>
            </a:r>
            <a:r>
              <a:rPr lang="sv-SE" sz="2200" dirty="0" err="1" smtClean="0"/>
              <a:t>without</a:t>
            </a:r>
            <a:r>
              <a:rPr lang="sv-SE" sz="2200" dirty="0" smtClean="0"/>
              <a:t> </a:t>
            </a:r>
            <a:r>
              <a:rPr lang="sv-SE" sz="2200" dirty="0" err="1" smtClean="0"/>
              <a:t>learning</a:t>
            </a:r>
            <a:r>
              <a:rPr lang="sv-SE" sz="2200" dirty="0" smtClean="0"/>
              <a:t>.</a:t>
            </a:r>
          </a:p>
        </p:txBody>
      </p:sp>
      <p:pic>
        <p:nvPicPr>
          <p:cNvPr id="6" name="Picture 4" descr="C:\Users\12345\Desktop\笑脸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95428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12345\Desktop\生气脸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365105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3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37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475656" y="611789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/>
            <a:r>
              <a:rPr lang="sv-SE" sz="3200" i="0" dirty="0" err="1" smtClean="0">
                <a:solidFill>
                  <a:schemeClr val="tx1"/>
                </a:solidFill>
                <a:latin typeface="Arial" pitchFamily="34" charset="0"/>
              </a:rPr>
              <a:t>Future</a:t>
            </a:r>
            <a:r>
              <a:rPr lang="sv-SE" sz="3200" i="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sv-SE" sz="3200" i="0" dirty="0" err="1" smtClean="0">
                <a:solidFill>
                  <a:schemeClr val="tx1"/>
                </a:solidFill>
                <a:latin typeface="Arial" pitchFamily="34" charset="0"/>
              </a:rPr>
              <a:t>Work</a:t>
            </a:r>
            <a:endParaRPr kumimoji="0" lang="sv-S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Platshållare för innehåll 1"/>
          <p:cNvSpPr>
            <a:spLocks noGrp="1"/>
          </p:cNvSpPr>
          <p:nvPr>
            <p:ph idx="1"/>
          </p:nvPr>
        </p:nvSpPr>
        <p:spPr>
          <a:xfrm>
            <a:off x="1187624" y="1916833"/>
            <a:ext cx="7272808" cy="1152128"/>
          </a:xfrm>
        </p:spPr>
        <p:txBody>
          <a:bodyPr/>
          <a:lstStyle/>
          <a:p>
            <a:r>
              <a:rPr lang="sv-SE" sz="2400" dirty="0" err="1" smtClean="0">
                <a:ea typeface="+mn-ea"/>
              </a:rPr>
              <a:t>Analyze</a:t>
            </a:r>
            <a:r>
              <a:rPr lang="sv-SE" sz="2400" dirty="0" smtClean="0">
                <a:ea typeface="+mn-ea"/>
              </a:rPr>
              <a:t> the log data from </a:t>
            </a:r>
            <a:r>
              <a:rPr lang="sv-SE" sz="2400" dirty="0" err="1" smtClean="0">
                <a:ea typeface="+mn-ea"/>
              </a:rPr>
              <a:t>openDSA</a:t>
            </a:r>
            <a:r>
              <a:rPr lang="sv-SE" sz="2400" dirty="0" smtClean="0">
                <a:ea typeface="+mn-ea"/>
              </a:rPr>
              <a:t> and the </a:t>
            </a:r>
            <a:r>
              <a:rPr lang="sv-SE" sz="2400" dirty="0" err="1" smtClean="0">
                <a:ea typeface="+mn-ea"/>
              </a:rPr>
              <a:t>questionnaire</a:t>
            </a:r>
            <a:r>
              <a:rPr lang="sv-SE" sz="2400" dirty="0" smtClean="0">
                <a:ea typeface="+mn-ea"/>
              </a:rPr>
              <a:t> data (students and </a:t>
            </a:r>
            <a:r>
              <a:rPr lang="sv-SE" sz="2400" dirty="0" err="1" smtClean="0">
                <a:ea typeface="+mn-ea"/>
              </a:rPr>
              <a:t>teachers</a:t>
            </a:r>
            <a:r>
              <a:rPr lang="sv-SE" sz="2400" dirty="0" smtClean="0">
                <a:ea typeface="+mn-ea"/>
              </a:rPr>
              <a:t>).</a:t>
            </a:r>
            <a:endParaRPr lang="sv-SE" sz="24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3695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LinkUniv_sv_vert_neg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828853"/>
            <a:ext cx="3456384" cy="2295494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2447764" y="508518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198CFF"/>
              </a:buClr>
            </a:pPr>
            <a:r>
              <a:rPr lang="sv-SE" sz="3600" i="0">
                <a:solidFill>
                  <a:srgbClr val="FFFFFF"/>
                </a:solidFill>
              </a:rPr>
              <a:t>www.liu.se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39</a:t>
            </a:fld>
            <a:endParaRPr lang="sv-SE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620688"/>
            <a:ext cx="6624092" cy="1139825"/>
          </a:xfrm>
        </p:spPr>
        <p:txBody>
          <a:bodyPr/>
          <a:lstStyle/>
          <a:p>
            <a:r>
              <a:rPr lang="en-US" b="1" dirty="0"/>
              <a:t>Course web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259632" y="1700808"/>
            <a:ext cx="7272808" cy="43211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TDDD86</a:t>
            </a:r>
            <a:endParaRPr lang="sv-SE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http</a:t>
            </a:r>
            <a:r>
              <a:rPr lang="en-US" dirty="0"/>
              <a:t>://www.ida.liu.se/opendsa/OpenDSA/Books/TDDD86_2014/html/index.html</a:t>
            </a:r>
            <a:endParaRPr lang="sv-SE" dirty="0"/>
          </a:p>
          <a:p>
            <a:pPr lvl="1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16508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5D053-2BF8-42DD-A080-ABD0C2C8396F}" type="slidenum">
              <a:rPr lang="sv-SE" altLang="en-US" smtClean="0"/>
              <a:pPr/>
              <a:t>4</a:t>
            </a:fld>
            <a:endParaRPr lang="sv-SE" alt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598934" y="1052736"/>
            <a:ext cx="5904656" cy="11521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marR="0" indent="-35083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</a:pPr>
            <a:r>
              <a:rPr kumimoji="0" lang="sv-SE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Outline</a:t>
            </a:r>
            <a:endParaRPr kumimoji="0" lang="sv-SE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770842" y="2780928"/>
            <a:ext cx="7560840" cy="280831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0"/>
              </a:spcBef>
              <a:spcAft>
                <a:spcPct val="40000"/>
              </a:spcAft>
              <a:buClr>
                <a:srgbClr val="437BBE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69925" indent="-3254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022350" indent="-3508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339850" indent="-315913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400">
                <a:solidFill>
                  <a:schemeClr val="tx1"/>
                </a:solidFill>
                <a:latin typeface="Arial"/>
                <a:cs typeface="Arial"/>
              </a:defRPr>
            </a:lvl4pPr>
            <a:lvl5pPr marL="16811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5pPr>
            <a:lvl6pPr marL="21383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SzTx/>
            </a:pPr>
            <a:endParaRPr lang="sv-SE" sz="1600" i="0" kern="0" dirty="0" smtClean="0"/>
          </a:p>
          <a:p>
            <a:pPr>
              <a:buSzTx/>
            </a:pPr>
            <a:r>
              <a:rPr lang="sv-SE" sz="2800" b="1" i="0" kern="0" dirty="0" smtClean="0">
                <a:solidFill>
                  <a:srgbClr val="FFC000"/>
                </a:solidFill>
              </a:rPr>
              <a:t>Motivation</a:t>
            </a:r>
          </a:p>
          <a:p>
            <a:pPr>
              <a:buSzTx/>
            </a:pPr>
            <a:r>
              <a:rPr lang="sv-SE" sz="2800" b="1" i="0" kern="0" dirty="0" err="1" smtClean="0">
                <a:solidFill>
                  <a:schemeClr val="bg1"/>
                </a:solidFill>
              </a:rPr>
              <a:t>OpenDSA</a:t>
            </a:r>
            <a:endParaRPr lang="sv-SE" sz="2800" b="1" i="0" kern="0" dirty="0" smtClean="0">
              <a:solidFill>
                <a:schemeClr val="bg1"/>
              </a:solidFill>
            </a:endParaRPr>
          </a:p>
          <a:p>
            <a:pPr>
              <a:buSzTx/>
            </a:pPr>
            <a:r>
              <a:rPr lang="sv-SE" sz="2800" b="1" i="0" kern="0" dirty="0" smtClean="0">
                <a:solidFill>
                  <a:schemeClr val="bg1"/>
                </a:solidFill>
              </a:rPr>
              <a:t>Observation </a:t>
            </a:r>
            <a:r>
              <a:rPr lang="sv-SE" sz="2800" b="1" i="0" kern="0" dirty="0" err="1" smtClean="0">
                <a:solidFill>
                  <a:schemeClr val="bg1"/>
                </a:solidFill>
              </a:rPr>
              <a:t>Study</a:t>
            </a:r>
            <a:endParaRPr lang="sv-SE" sz="2800" b="1" i="0" kern="0" dirty="0" smtClean="0">
              <a:solidFill>
                <a:schemeClr val="bg1"/>
              </a:solidFill>
            </a:endParaRPr>
          </a:p>
          <a:p>
            <a:pPr>
              <a:buSzTx/>
            </a:pPr>
            <a:r>
              <a:rPr lang="sv-SE" sz="2800" b="1" i="0" kern="0" dirty="0" err="1" smtClean="0">
                <a:solidFill>
                  <a:schemeClr val="bg1"/>
                </a:solidFill>
              </a:rPr>
              <a:t>Preliminary</a:t>
            </a:r>
            <a:r>
              <a:rPr lang="sv-SE" sz="2800" b="1" i="0" kern="0" dirty="0" smtClean="0">
                <a:solidFill>
                  <a:schemeClr val="bg1"/>
                </a:solidFill>
              </a:rPr>
              <a:t> </a:t>
            </a:r>
            <a:r>
              <a:rPr lang="sv-SE" sz="2800" b="1" i="0" kern="0" dirty="0" err="1" smtClean="0">
                <a:solidFill>
                  <a:schemeClr val="bg1"/>
                </a:solidFill>
              </a:rPr>
              <a:t>conclusions</a:t>
            </a:r>
            <a:r>
              <a:rPr lang="sv-SE" sz="2800" b="1" i="0" kern="0" dirty="0" smtClean="0">
                <a:solidFill>
                  <a:schemeClr val="bg1"/>
                </a:solidFill>
              </a:rPr>
              <a:t> and </a:t>
            </a:r>
            <a:r>
              <a:rPr lang="sv-SE" sz="2800" b="1" i="0" kern="0" dirty="0" err="1" smtClean="0">
                <a:solidFill>
                  <a:schemeClr val="bg1"/>
                </a:solidFill>
              </a:rPr>
              <a:t>future</a:t>
            </a:r>
            <a:r>
              <a:rPr lang="sv-SE" sz="2800" b="1" i="0" kern="0" dirty="0" smtClean="0">
                <a:solidFill>
                  <a:schemeClr val="bg1"/>
                </a:solidFill>
              </a:rPr>
              <a:t> </a:t>
            </a:r>
            <a:r>
              <a:rPr lang="sv-SE" sz="2800" b="1" i="0" kern="0" dirty="0" err="1" smtClean="0">
                <a:solidFill>
                  <a:schemeClr val="bg1"/>
                </a:solidFill>
              </a:rPr>
              <a:t>work</a:t>
            </a:r>
            <a:endParaRPr lang="sv-SE" sz="2800" b="1" i="0" kern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8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5D053-2BF8-42DD-A080-ABD0C2C8396F}" type="slidenum">
              <a:rPr lang="sv-SE" altLang="en-US" smtClean="0"/>
              <a:pPr/>
              <a:t>40</a:t>
            </a:fld>
            <a:endParaRPr lang="sv-S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47664" y="1700808"/>
            <a:ext cx="5687988" cy="4680520"/>
          </a:xfrm>
        </p:spPr>
        <p:txBody>
          <a:bodyPr/>
          <a:lstStyle/>
          <a:p>
            <a:r>
              <a:rPr lang="en-US" sz="2400" dirty="0" smtClean="0"/>
              <a:t>Study of basic building blocks in programming</a:t>
            </a:r>
          </a:p>
          <a:p>
            <a:pPr lvl="1"/>
            <a:r>
              <a:rPr lang="en-US" sz="2200" dirty="0" smtClean="0"/>
              <a:t>Abstract data types</a:t>
            </a:r>
          </a:p>
          <a:p>
            <a:pPr lvl="1"/>
            <a:r>
              <a:rPr lang="en-US" sz="2200" dirty="0" smtClean="0"/>
              <a:t>Sorting algorithms</a:t>
            </a:r>
          </a:p>
          <a:p>
            <a:pPr lvl="1"/>
            <a:r>
              <a:rPr lang="en-US" sz="2200" dirty="0" smtClean="0"/>
              <a:t>complexity</a:t>
            </a:r>
            <a:endParaRPr lang="en-US" sz="2200" dirty="0"/>
          </a:p>
          <a:p>
            <a:pPr lvl="1"/>
            <a:endParaRPr lang="en-US" sz="2200" dirty="0" smtClean="0"/>
          </a:p>
          <a:p>
            <a:r>
              <a:rPr lang="en-US" sz="2400" dirty="0" smtClean="0"/>
              <a:t>Current courses</a:t>
            </a:r>
          </a:p>
          <a:p>
            <a:pPr lvl="1"/>
            <a:r>
              <a:rPr lang="en-US" sz="2200" dirty="0" smtClean="0"/>
              <a:t>Lectures, labs, exercise sessions</a:t>
            </a:r>
          </a:p>
          <a:p>
            <a:pPr lvl="1"/>
            <a:r>
              <a:rPr lang="en-US" sz="2200" dirty="0" smtClean="0"/>
              <a:t>Visualization of algorithms on course pages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95E0-07E7-42BE-93B3-2E89675223BE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259632" y="476672"/>
            <a:ext cx="640871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/>
            <a:r>
              <a:rPr lang="sv-SE" sz="3200" b="1" i="0" dirty="0" smtClean="0"/>
              <a:t>Data </a:t>
            </a:r>
            <a:r>
              <a:rPr lang="sv-SE" sz="3200" b="1" i="0" dirty="0" err="1" smtClean="0"/>
              <a:t>Structures</a:t>
            </a:r>
            <a:r>
              <a:rPr lang="sv-SE" sz="3200" b="1" i="0" dirty="0" smtClean="0"/>
              <a:t> and </a:t>
            </a:r>
            <a:r>
              <a:rPr lang="sv-SE" sz="3200" b="1" i="0" dirty="0" err="1" smtClean="0"/>
              <a:t>Algorithms</a:t>
            </a:r>
            <a:endParaRPr kumimoji="0" lang="sv-S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09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47664" y="1700808"/>
            <a:ext cx="5687988" cy="4680520"/>
          </a:xfrm>
        </p:spPr>
        <p:txBody>
          <a:bodyPr/>
          <a:lstStyle/>
          <a:p>
            <a:r>
              <a:rPr lang="en-US" sz="2400" dirty="0"/>
              <a:t>Lack of practice</a:t>
            </a:r>
          </a:p>
          <a:p>
            <a:pPr lvl="1"/>
            <a:r>
              <a:rPr lang="en-US" sz="2200" dirty="0"/>
              <a:t>Too few problems per topic</a:t>
            </a:r>
          </a:p>
          <a:p>
            <a:pPr lvl="1"/>
            <a:r>
              <a:rPr lang="en-US" sz="2200" dirty="0"/>
              <a:t>Assignments aren’t comprehensive</a:t>
            </a:r>
          </a:p>
          <a:p>
            <a:r>
              <a:rPr lang="en-US" sz="2400" dirty="0"/>
              <a:t>Feedback</a:t>
            </a:r>
          </a:p>
          <a:p>
            <a:pPr lvl="1"/>
            <a:r>
              <a:rPr lang="en-US" sz="2200" dirty="0"/>
              <a:t>Disconnected (received long after submission)</a:t>
            </a:r>
          </a:p>
          <a:p>
            <a:pPr lvl="1"/>
            <a:r>
              <a:rPr lang="en-US" sz="2200" dirty="0"/>
              <a:t>Variable-quality (depends on grader)</a:t>
            </a:r>
          </a:p>
          <a:p>
            <a:pPr lvl="1"/>
            <a:r>
              <a:rPr lang="en-US" sz="2200" dirty="0" smtClean="0"/>
              <a:t>Sometimes none </a:t>
            </a:r>
            <a:r>
              <a:rPr lang="en-US" sz="2200" dirty="0"/>
              <a:t>provided (especially if homework is optional)</a:t>
            </a:r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95E0-07E7-42BE-93B3-2E89675223BE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5" name="Rectangle 4"/>
          <p:cNvSpPr/>
          <p:nvPr/>
        </p:nvSpPr>
        <p:spPr bwMode="auto">
          <a:xfrm>
            <a:off x="1691680" y="476672"/>
            <a:ext cx="5688632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/>
            <a:r>
              <a:rPr lang="sv-SE" sz="3200" b="1" i="0" dirty="0" err="1" smtClean="0"/>
              <a:t>Current</a:t>
            </a:r>
            <a:r>
              <a:rPr lang="sv-SE" sz="3200" b="1" i="0" dirty="0" smtClean="0"/>
              <a:t> </a:t>
            </a:r>
            <a:r>
              <a:rPr lang="sv-SE" sz="3200" b="1" i="0" dirty="0" err="1" smtClean="0"/>
              <a:t>courses</a:t>
            </a:r>
            <a:endParaRPr kumimoji="0" lang="sv-S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09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7</a:t>
            </a:fld>
            <a:endParaRPr lang="sv-SE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4" y="1628800"/>
            <a:ext cx="6768752" cy="4752528"/>
          </a:xfrm>
        </p:spPr>
        <p:txBody>
          <a:bodyPr/>
          <a:lstStyle/>
          <a:p>
            <a:pPr lvl="1"/>
            <a:r>
              <a:rPr lang="en-US" sz="2200" dirty="0" smtClean="0"/>
              <a:t>Electronic versions of paper books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Cheaper</a:t>
            </a:r>
            <a:endParaRPr lang="en-US" sz="2200" dirty="0"/>
          </a:p>
          <a:p>
            <a:pPr lvl="1"/>
            <a:r>
              <a:rPr lang="en-US" sz="2200" dirty="0"/>
              <a:t>Easier to distribute</a:t>
            </a:r>
          </a:p>
          <a:p>
            <a:pPr lvl="1"/>
            <a:r>
              <a:rPr lang="en-US" sz="2200" dirty="0"/>
              <a:t>Easier to access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Content </a:t>
            </a:r>
            <a:r>
              <a:rPr lang="en-US" sz="2200" dirty="0"/>
              <a:t>is static and identical to paper version</a:t>
            </a:r>
          </a:p>
          <a:p>
            <a:pPr lvl="2"/>
            <a:r>
              <a:rPr lang="en-US" sz="2200" dirty="0"/>
              <a:t>No videos</a:t>
            </a:r>
          </a:p>
          <a:p>
            <a:pPr lvl="2"/>
            <a:r>
              <a:rPr lang="en-US" sz="2200" dirty="0"/>
              <a:t>Not interactive</a:t>
            </a:r>
          </a:p>
          <a:p>
            <a:pPr lvl="2"/>
            <a:r>
              <a:rPr lang="en-US" sz="2200" dirty="0" smtClean="0"/>
              <a:t>Not </a:t>
            </a:r>
            <a:r>
              <a:rPr lang="en-US" sz="2200" dirty="0"/>
              <a:t>updated</a:t>
            </a:r>
          </a:p>
          <a:p>
            <a:endParaRPr lang="sv-SE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691680" y="476672"/>
            <a:ext cx="6624736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/>
            <a:r>
              <a:rPr lang="sv-SE" sz="3200" b="1" i="0" dirty="0" err="1" smtClean="0"/>
              <a:t>Current</a:t>
            </a:r>
            <a:r>
              <a:rPr lang="sv-SE" sz="3200" b="1" i="0" dirty="0" smtClean="0"/>
              <a:t> </a:t>
            </a:r>
            <a:r>
              <a:rPr lang="sv-SE" sz="3200" b="1" i="0" dirty="0" err="1" smtClean="0"/>
              <a:t>E-textbooks</a:t>
            </a:r>
            <a:endParaRPr kumimoji="0" lang="sv-S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CB8C-F1F4-45DE-A290-81C524AD65D1}" type="slidenum">
              <a:rPr lang="sv-SE"/>
              <a:pPr/>
              <a:t>8</a:t>
            </a:fld>
            <a:endParaRPr lang="sv-SE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664" y="1628800"/>
            <a:ext cx="6768752" cy="4752528"/>
          </a:xfrm>
        </p:spPr>
        <p:txBody>
          <a:bodyPr/>
          <a:lstStyle/>
          <a:p>
            <a:pPr>
              <a:buNone/>
            </a:pPr>
            <a:r>
              <a:rPr lang="en-US" sz="2200" dirty="0" smtClean="0"/>
              <a:t>Introduce </a:t>
            </a:r>
          </a:p>
          <a:p>
            <a:r>
              <a:rPr lang="en-US" sz="2200" dirty="0" smtClean="0"/>
              <a:t>active learning</a:t>
            </a:r>
          </a:p>
          <a:p>
            <a:r>
              <a:rPr lang="en-US" sz="2200" dirty="0" smtClean="0"/>
              <a:t>continuous examination and feedback</a:t>
            </a:r>
          </a:p>
          <a:p>
            <a:pPr>
              <a:buNone/>
            </a:pPr>
            <a:r>
              <a:rPr lang="en-US" sz="2200" dirty="0" smtClean="0"/>
              <a:t>in a data structures and algorithms course                       </a:t>
            </a:r>
          </a:p>
          <a:p>
            <a:pPr>
              <a:buNone/>
            </a:pPr>
            <a:r>
              <a:rPr lang="en-US" sz="2200" dirty="0" smtClean="0"/>
              <a:t>by using an e-book that provides </a:t>
            </a:r>
          </a:p>
          <a:p>
            <a:r>
              <a:rPr lang="en-US" sz="2200" dirty="0" smtClean="0"/>
              <a:t>interactive examples and visualizations</a:t>
            </a:r>
          </a:p>
          <a:p>
            <a:pPr marL="342900" lvl="1" indent="-342900">
              <a:buClr>
                <a:srgbClr val="437BBE"/>
              </a:buClr>
            </a:pPr>
            <a:r>
              <a:rPr lang="en-US" sz="2200" dirty="0" smtClean="0">
                <a:ea typeface="+mn-ea"/>
              </a:rPr>
              <a:t>many exercises</a:t>
            </a:r>
          </a:p>
          <a:p>
            <a:r>
              <a:rPr lang="en-US" sz="2200" dirty="0" smtClean="0"/>
              <a:t>automatic assessment  and immediate feedback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/>
          </a:p>
          <a:p>
            <a:endParaRPr lang="sv-SE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691680" y="476672"/>
            <a:ext cx="6624736" cy="8640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/>
            <a:r>
              <a:rPr lang="sv-SE" sz="3200" b="1" i="0" dirty="0" err="1" smtClean="0"/>
              <a:t>Goal</a:t>
            </a:r>
            <a:endParaRPr kumimoji="0" lang="sv-S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5D053-2BF8-42DD-A080-ABD0C2C8396F}" type="slidenum">
              <a:rPr lang="sv-SE" altLang="en-US" smtClean="0">
                <a:solidFill>
                  <a:srgbClr val="000000"/>
                </a:solidFill>
              </a:rPr>
              <a:pPr/>
              <a:t>9</a:t>
            </a:fld>
            <a:endParaRPr lang="sv-SE" altLang="en-US">
              <a:solidFill>
                <a:srgbClr val="00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598934" y="1052736"/>
            <a:ext cx="5904656" cy="115212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022350" indent="-350838" algn="ctr">
              <a:buClr>
                <a:srgbClr val="198CFF"/>
              </a:buClr>
            </a:pPr>
            <a:r>
              <a:rPr lang="sv-SE" sz="5400" b="1" i="0" dirty="0" err="1" smtClean="0">
                <a:solidFill>
                  <a:srgbClr val="000000"/>
                </a:solidFill>
                <a:latin typeface="Arial" pitchFamily="34" charset="0"/>
              </a:rPr>
              <a:t>Outline</a:t>
            </a:r>
            <a:endParaRPr lang="sv-SE" sz="5400" b="1" i="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770842" y="2780928"/>
            <a:ext cx="7560840" cy="280831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0"/>
              </a:spcBef>
              <a:spcAft>
                <a:spcPct val="40000"/>
              </a:spcAft>
              <a:buClr>
                <a:srgbClr val="437BBE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69925" indent="-3254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>
                <a:solidFill>
                  <a:schemeClr val="tx1"/>
                </a:solidFill>
                <a:latin typeface="Arial"/>
                <a:cs typeface="Arial"/>
              </a:defRPr>
            </a:lvl2pPr>
            <a:lvl3pPr marL="1022350" indent="-350838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Arial"/>
                <a:cs typeface="Arial"/>
              </a:defRPr>
            </a:lvl3pPr>
            <a:lvl4pPr marL="1339850" indent="-315913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1400">
                <a:solidFill>
                  <a:schemeClr val="tx1"/>
                </a:solidFill>
                <a:latin typeface="Arial"/>
                <a:cs typeface="Arial"/>
              </a:defRPr>
            </a:lvl4pPr>
            <a:lvl5pPr marL="16811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/>
                <a:cs typeface="Arial"/>
              </a:defRPr>
            </a:lvl5pPr>
            <a:lvl6pPr marL="21383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0"/>
              </a:spcBef>
              <a:spcAft>
                <a:spcPct val="40000"/>
              </a:spcAft>
              <a:buClr>
                <a:schemeClr val="tx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SzTx/>
            </a:pPr>
            <a:endParaRPr lang="sv-SE" sz="1600" i="0" kern="0" dirty="0" smtClean="0">
              <a:solidFill>
                <a:srgbClr val="000000"/>
              </a:solidFill>
            </a:endParaRPr>
          </a:p>
          <a:p>
            <a:pPr>
              <a:buSzTx/>
            </a:pPr>
            <a:r>
              <a:rPr lang="sv-SE" sz="2800" b="1" i="0" kern="0" dirty="0" smtClean="0">
                <a:solidFill>
                  <a:srgbClr val="FFFFFF"/>
                </a:solidFill>
              </a:rPr>
              <a:t>Motivation</a:t>
            </a:r>
          </a:p>
          <a:p>
            <a:pPr>
              <a:buSzTx/>
            </a:pPr>
            <a:r>
              <a:rPr lang="sv-SE" sz="2800" b="1" i="0" kern="0" dirty="0" err="1" smtClean="0">
                <a:solidFill>
                  <a:srgbClr val="FFC000"/>
                </a:solidFill>
              </a:rPr>
              <a:t>OpenDSA</a:t>
            </a:r>
            <a:endParaRPr lang="sv-SE" sz="2800" b="1" i="0" kern="0" dirty="0" smtClean="0">
              <a:solidFill>
                <a:srgbClr val="FFC000"/>
              </a:solidFill>
            </a:endParaRPr>
          </a:p>
          <a:p>
            <a:pPr>
              <a:buSzTx/>
            </a:pPr>
            <a:r>
              <a:rPr lang="sv-SE" sz="2800" b="1" i="0" kern="0" dirty="0" smtClean="0">
                <a:solidFill>
                  <a:srgbClr val="FFFFFF"/>
                </a:solidFill>
              </a:rPr>
              <a:t>Observation </a:t>
            </a:r>
            <a:r>
              <a:rPr lang="sv-SE" sz="2800" b="1" i="0" kern="0" dirty="0" err="1" smtClean="0">
                <a:solidFill>
                  <a:srgbClr val="FFFFFF"/>
                </a:solidFill>
              </a:rPr>
              <a:t>Study</a:t>
            </a:r>
            <a:endParaRPr lang="sv-SE" sz="2800" b="1" i="0" kern="0" dirty="0" smtClean="0">
              <a:solidFill>
                <a:srgbClr val="FFFFFF"/>
              </a:solidFill>
            </a:endParaRPr>
          </a:p>
          <a:p>
            <a:pPr>
              <a:buSzTx/>
            </a:pPr>
            <a:r>
              <a:rPr lang="sv-SE" sz="2800" b="1" i="0" kern="0" dirty="0" err="1" smtClean="0">
                <a:solidFill>
                  <a:srgbClr val="FFFFFF"/>
                </a:solidFill>
              </a:rPr>
              <a:t>Preliminary</a:t>
            </a:r>
            <a:r>
              <a:rPr lang="sv-SE" sz="2800" b="1" i="0" kern="0" dirty="0" smtClean="0">
                <a:solidFill>
                  <a:srgbClr val="FFFFFF"/>
                </a:solidFill>
              </a:rPr>
              <a:t> </a:t>
            </a:r>
            <a:r>
              <a:rPr lang="sv-SE" sz="2800" b="1" i="0" kern="0" dirty="0" err="1" smtClean="0">
                <a:solidFill>
                  <a:srgbClr val="FFFFFF"/>
                </a:solidFill>
              </a:rPr>
              <a:t>conclusions</a:t>
            </a:r>
            <a:r>
              <a:rPr lang="sv-SE" sz="2800" b="1" i="0" kern="0" dirty="0" smtClean="0">
                <a:solidFill>
                  <a:srgbClr val="FFFFFF"/>
                </a:solidFill>
              </a:rPr>
              <a:t> and </a:t>
            </a:r>
            <a:r>
              <a:rPr lang="sv-SE" sz="2800" b="1" i="0" kern="0" dirty="0" err="1" smtClean="0">
                <a:solidFill>
                  <a:srgbClr val="FFFFFF"/>
                </a:solidFill>
              </a:rPr>
              <a:t>future</a:t>
            </a:r>
            <a:r>
              <a:rPr lang="sv-SE" sz="2800" b="1" i="0" kern="0" dirty="0" smtClean="0">
                <a:solidFill>
                  <a:srgbClr val="FFFFFF"/>
                </a:solidFill>
              </a:rPr>
              <a:t> </a:t>
            </a:r>
            <a:r>
              <a:rPr lang="sv-SE" sz="2800" b="1" i="0" kern="0" dirty="0" err="1" smtClean="0">
                <a:solidFill>
                  <a:srgbClr val="FFFFFF"/>
                </a:solidFill>
              </a:rPr>
              <a:t>work</a:t>
            </a:r>
            <a:endParaRPr lang="sv-SE" sz="2800" b="1" i="0" kern="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85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ant">
  <a:themeElements>
    <a:clrScheme name="1_Kant 1">
      <a:dk1>
        <a:srgbClr val="000000"/>
      </a:dk1>
      <a:lt1>
        <a:srgbClr val="FFFFFF"/>
      </a:lt1>
      <a:dk2>
        <a:srgbClr val="457CAE"/>
      </a:dk2>
      <a:lt2>
        <a:srgbClr val="666699"/>
      </a:lt2>
      <a:accent1>
        <a:srgbClr val="198CFF"/>
      </a:accent1>
      <a:accent2>
        <a:srgbClr val="FFCC99"/>
      </a:accent2>
      <a:accent3>
        <a:srgbClr val="FFFFFF"/>
      </a:accent3>
      <a:accent4>
        <a:srgbClr val="000000"/>
      </a:accent4>
      <a:accent5>
        <a:srgbClr val="ABC5FF"/>
      </a:accent5>
      <a:accent6>
        <a:srgbClr val="E7B98A"/>
      </a:accent6>
      <a:hlink>
        <a:srgbClr val="99FF66"/>
      </a:hlink>
      <a:folHlink>
        <a:srgbClr val="CCE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022350" marR="0" indent="-35083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None/>
          <a:tabLst/>
          <a:defRPr kumimoji="0" lang="sv-SE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022350" marR="0" indent="-35083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None/>
          <a:tabLst/>
          <a:defRPr kumimoji="0" lang="sv-SE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Kant 1">
        <a:dk1>
          <a:srgbClr val="000000"/>
        </a:dk1>
        <a:lt1>
          <a:srgbClr val="FFFFFF"/>
        </a:lt1>
        <a:dk2>
          <a:srgbClr val="457CAE"/>
        </a:dk2>
        <a:lt2>
          <a:srgbClr val="666699"/>
        </a:lt2>
        <a:accent1>
          <a:srgbClr val="198CFF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ABC5FF"/>
        </a:accent5>
        <a:accent6>
          <a:srgbClr val="E7B98A"/>
        </a:accent6>
        <a:hlink>
          <a:srgbClr val="99FF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18217</TotalTime>
  <Words>3656</Words>
  <Application>Microsoft Office PowerPoint</Application>
  <PresentationFormat>On-screen Show (4:3)</PresentationFormat>
  <Paragraphs>677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1_Kant</vt:lpstr>
      <vt:lpstr>An Observation Study on the Use of an Interactive     e-book in a Data Structures and Algorithms 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Course web</vt:lpstr>
      <vt:lpstr>PowerPoint Presentation</vt:lpstr>
    </vt:vector>
  </TitlesOfParts>
  <Company>Linköpings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PPTmall LiU 2008 svensk</dc:title>
  <dc:creator>LiU ER</dc:creator>
  <cp:lastModifiedBy>Patrick Lambrix</cp:lastModifiedBy>
  <cp:revision>1163</cp:revision>
  <cp:lastPrinted>2011-03-25T13:18:13Z</cp:lastPrinted>
  <dcterms:created xsi:type="dcterms:W3CDTF">2006-02-07T10:14:46Z</dcterms:created>
  <dcterms:modified xsi:type="dcterms:W3CDTF">2016-09-07T14:08:15Z</dcterms:modified>
</cp:coreProperties>
</file>