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6" r:id="rId3"/>
    <p:sldId id="275" r:id="rId4"/>
    <p:sldId id="257" r:id="rId5"/>
    <p:sldId id="267" r:id="rId6"/>
    <p:sldId id="265" r:id="rId7"/>
    <p:sldId id="273" r:id="rId8"/>
    <p:sldId id="270" r:id="rId9"/>
    <p:sldId id="258" r:id="rId10"/>
    <p:sldId id="268" r:id="rId11"/>
    <p:sldId id="277" r:id="rId12"/>
    <p:sldId id="269" r:id="rId13"/>
    <p:sldId id="259" r:id="rId14"/>
    <p:sldId id="262" r:id="rId15"/>
    <p:sldId id="271" r:id="rId16"/>
    <p:sldId id="274" r:id="rId17"/>
    <p:sldId id="278" r:id="rId18"/>
    <p:sldId id="276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491E3-8928-47C2-8328-D0026A01383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2E512-4D9A-44D8-A1F9-1594AF2A8F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43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48500" y="9432914"/>
            <a:ext cx="2944391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45" tIns="46173" rIns="92345" bIns="46173" anchor="b"/>
          <a:lstStyle/>
          <a:p>
            <a:pPr algn="r"/>
            <a:fld id="{741E473E-FEFD-4BE9-A192-ABCB6BBF9A60}" type="slidenum">
              <a:rPr lang="en-US" altLang="zh-CN" sz="1200"/>
              <a:pPr algn="r"/>
              <a:t>7</a:t>
            </a:fld>
            <a:endParaRPr lang="en-US" altLang="zh-CN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725" y="744538"/>
            <a:ext cx="6630988" cy="3730625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319" y="4721252"/>
            <a:ext cx="5427865" cy="4465615"/>
          </a:xfrm>
          <a:noFill/>
          <a:ln/>
        </p:spPr>
        <p:txBody>
          <a:bodyPr/>
          <a:lstStyle/>
          <a:p>
            <a:pPr eaLnBrk="1" hangingPunct="1"/>
            <a:r>
              <a:rPr lang="en-US" altLang="zh-CN" sz="1400" dirty="0" smtClean="0">
                <a:latin typeface="Times New Roman" pitchFamily="18" charset="0"/>
              </a:rPr>
              <a:t>Defects in structure is a problem in semantically-enabled applications such as ontology-based querying.</a:t>
            </a:r>
          </a:p>
          <a:p>
            <a:pPr eaLnBrk="1" hangingPunct="1"/>
            <a:r>
              <a:rPr lang="sv-SE" altLang="zh-CN" sz="1400" dirty="0" smtClean="0">
                <a:latin typeface="Times New Roman" pitchFamily="18" charset="0"/>
              </a:rPr>
              <a:t>For </a:t>
            </a:r>
            <a:r>
              <a:rPr lang="sv-SE" altLang="zh-CN" sz="1400" dirty="0" err="1" smtClean="0">
                <a:latin typeface="Times New Roman" pitchFamily="18" charset="0"/>
              </a:rPr>
              <a:t>example</a:t>
            </a:r>
            <a:r>
              <a:rPr lang="sv-SE" altLang="zh-CN" sz="1400" dirty="0" smtClean="0">
                <a:latin typeface="Times New Roman" pitchFamily="18" charset="0"/>
              </a:rPr>
              <a:t>, </a:t>
            </a:r>
            <a:r>
              <a:rPr lang="sv-SE" altLang="zh-CN" sz="1400" dirty="0" err="1" smtClean="0">
                <a:latin typeface="Times New Roman" pitchFamily="18" charset="0"/>
              </a:rPr>
              <a:t>when</a:t>
            </a:r>
            <a:r>
              <a:rPr lang="sv-SE" altLang="zh-CN" sz="1400" dirty="0" smtClean="0">
                <a:latin typeface="Times New Roman" pitchFamily="18" charset="0"/>
              </a:rPr>
              <a:t> </a:t>
            </a:r>
            <a:r>
              <a:rPr lang="sv-SE" altLang="zh-CN" sz="1400" dirty="0" err="1" smtClean="0">
                <a:latin typeface="Times New Roman" pitchFamily="18" charset="0"/>
              </a:rPr>
              <a:t>we</a:t>
            </a:r>
            <a:r>
              <a:rPr lang="sv-SE" altLang="zh-CN" sz="1400" dirty="0" smtClean="0">
                <a:latin typeface="Times New Roman" pitchFamily="18" charset="0"/>
              </a:rPr>
              <a:t> </a:t>
            </a:r>
            <a:r>
              <a:rPr lang="sv-SE" altLang="zh-CN" sz="1400" dirty="0" err="1" smtClean="0">
                <a:latin typeface="Times New Roman" pitchFamily="18" charset="0"/>
              </a:rPr>
              <a:t>are</a:t>
            </a:r>
            <a:r>
              <a:rPr lang="sv-SE" altLang="zh-CN" sz="1400" dirty="0" smtClean="0">
                <a:latin typeface="Times New Roman" pitchFamily="18" charset="0"/>
              </a:rPr>
              <a:t> </a:t>
            </a:r>
            <a:r>
              <a:rPr lang="sv-SE" altLang="zh-CN" sz="1400" dirty="0" err="1" smtClean="0">
                <a:latin typeface="Times New Roman" pitchFamily="18" charset="0"/>
              </a:rPr>
              <a:t>querying</a:t>
            </a:r>
            <a:r>
              <a:rPr lang="sv-SE" altLang="zh-CN" sz="1400" dirty="0" smtClean="0">
                <a:latin typeface="Times New Roman" pitchFamily="18" charset="0"/>
              </a:rPr>
              <a:t> </a:t>
            </a:r>
            <a:r>
              <a:rPr lang="sv-SE" altLang="zh-CN" sz="1400" dirty="0" err="1" smtClean="0">
                <a:latin typeface="Times New Roman" pitchFamily="18" charset="0"/>
              </a:rPr>
              <a:t>PubMed</a:t>
            </a:r>
            <a:r>
              <a:rPr lang="sv-SE" altLang="zh-CN" sz="1400" dirty="0" smtClean="0">
                <a:latin typeface="Times New Roman" pitchFamily="18" charset="0"/>
              </a:rPr>
              <a:t> </a:t>
            </a:r>
            <a:r>
              <a:rPr lang="sv-SE" altLang="zh-CN" sz="1400" dirty="0" err="1" smtClean="0">
                <a:latin typeface="Times New Roman" pitchFamily="18" charset="0"/>
              </a:rPr>
              <a:t>using</a:t>
            </a:r>
            <a:r>
              <a:rPr lang="sv-SE" altLang="zh-CN" sz="1400" dirty="0" smtClean="0">
                <a:latin typeface="Times New Roman" pitchFamily="18" charset="0"/>
              </a:rPr>
              <a:t> </a:t>
            </a:r>
            <a:r>
              <a:rPr lang="sv-SE" altLang="zh-CN" sz="1400" dirty="0" err="1" smtClean="0">
                <a:latin typeface="Times New Roman" pitchFamily="18" charset="0"/>
              </a:rPr>
              <a:t>MeSH</a:t>
            </a:r>
            <a:r>
              <a:rPr lang="sv-SE" altLang="zh-CN" sz="1400" dirty="0" smtClean="0">
                <a:latin typeface="Times New Roman" pitchFamily="18" charset="0"/>
              </a:rPr>
              <a:t> </a:t>
            </a:r>
            <a:r>
              <a:rPr lang="sv-SE" altLang="zh-CN" sz="1400" dirty="0" err="1" smtClean="0">
                <a:latin typeface="Times New Roman" pitchFamily="18" charset="0"/>
              </a:rPr>
              <a:t>with</a:t>
            </a:r>
            <a:r>
              <a:rPr lang="sv-SE" altLang="zh-CN" sz="1400" dirty="0" smtClean="0">
                <a:latin typeface="Times New Roman" pitchFamily="18" charset="0"/>
              </a:rPr>
              <a:t> the term </a:t>
            </a:r>
            <a:r>
              <a:rPr lang="sv-SE" altLang="zh-CN" sz="1400" dirty="0" err="1" smtClean="0">
                <a:latin typeface="Times New Roman" pitchFamily="18" charset="0"/>
              </a:rPr>
              <a:t>Scleral</a:t>
            </a:r>
            <a:r>
              <a:rPr lang="sv-SE" altLang="zh-CN" sz="1400" dirty="0" smtClean="0">
                <a:latin typeface="Times New Roman" pitchFamily="18" charset="0"/>
              </a:rPr>
              <a:t> </a:t>
            </a:r>
            <a:r>
              <a:rPr lang="sv-SE" altLang="zh-CN" sz="1400" dirty="0" err="1" smtClean="0">
                <a:latin typeface="Times New Roman" pitchFamily="18" charset="0"/>
              </a:rPr>
              <a:t>Diseases</a:t>
            </a:r>
            <a:r>
              <a:rPr lang="sv-SE" altLang="zh-CN" sz="1400" dirty="0" smtClean="0">
                <a:latin typeface="Times New Roman" pitchFamily="18" charset="0"/>
              </a:rPr>
              <a:t>, the system </a:t>
            </a:r>
            <a:r>
              <a:rPr lang="sv-SE" altLang="zh-CN" sz="1400" dirty="0" err="1" smtClean="0">
                <a:latin typeface="Times New Roman" pitchFamily="18" charset="0"/>
              </a:rPr>
              <a:t>will</a:t>
            </a:r>
            <a:r>
              <a:rPr lang="sv-SE" altLang="zh-CN" sz="1400" dirty="0" smtClean="0">
                <a:latin typeface="Times New Roman" pitchFamily="18" charset="0"/>
              </a:rPr>
              <a:t> </a:t>
            </a:r>
            <a:r>
              <a:rPr lang="sv-SE" altLang="zh-CN" sz="1400" dirty="0" err="1" smtClean="0">
                <a:latin typeface="Times New Roman" pitchFamily="18" charset="0"/>
              </a:rPr>
              <a:t>automatically</a:t>
            </a:r>
            <a:r>
              <a:rPr lang="sv-SE" altLang="zh-CN" sz="1400" dirty="0" smtClean="0">
                <a:latin typeface="Times New Roman" pitchFamily="18" charset="0"/>
              </a:rPr>
              <a:t> </a:t>
            </a:r>
            <a:r>
              <a:rPr lang="sv-SE" altLang="zh-CN" sz="1400" dirty="0" err="1" smtClean="0">
                <a:latin typeface="Times New Roman" pitchFamily="18" charset="0"/>
              </a:rPr>
              <a:t>enhance</a:t>
            </a:r>
            <a:r>
              <a:rPr lang="sv-SE" altLang="zh-CN" sz="1400" dirty="0" smtClean="0">
                <a:latin typeface="Times New Roman" pitchFamily="18" charset="0"/>
              </a:rPr>
              <a:t> the </a:t>
            </a:r>
            <a:r>
              <a:rPr lang="sv-SE" altLang="zh-CN" sz="1400" dirty="0" err="1" smtClean="0">
                <a:latin typeface="Times New Roman" pitchFamily="18" charset="0"/>
              </a:rPr>
              <a:t>query</a:t>
            </a:r>
            <a:r>
              <a:rPr lang="sv-SE" altLang="zh-CN" sz="1400" dirty="0" smtClean="0">
                <a:latin typeface="Times New Roman" pitchFamily="18" charset="0"/>
              </a:rPr>
              <a:t> to </a:t>
            </a:r>
            <a:r>
              <a:rPr lang="sv-SE" altLang="zh-CN" sz="1400" dirty="0" err="1" smtClean="0">
                <a:latin typeface="Times New Roman" pitchFamily="18" charset="0"/>
              </a:rPr>
              <a:t>also</a:t>
            </a:r>
            <a:r>
              <a:rPr lang="sv-SE" altLang="zh-CN" sz="1400" dirty="0" smtClean="0">
                <a:latin typeface="Times New Roman" pitchFamily="18" charset="0"/>
              </a:rPr>
              <a:t> </a:t>
            </a:r>
            <a:r>
              <a:rPr lang="sv-SE" altLang="zh-CN" sz="1400" dirty="0" err="1" smtClean="0">
                <a:latin typeface="Times New Roman" pitchFamily="18" charset="0"/>
              </a:rPr>
              <a:t>retrieve</a:t>
            </a:r>
            <a:r>
              <a:rPr lang="sv-SE" altLang="zh-CN" sz="1400" dirty="0" smtClean="0">
                <a:latin typeface="Times New Roman" pitchFamily="18" charset="0"/>
              </a:rPr>
              <a:t> the </a:t>
            </a:r>
            <a:r>
              <a:rPr lang="sv-SE" altLang="zh-CN" sz="1400" dirty="0" err="1" smtClean="0">
                <a:latin typeface="Times New Roman" pitchFamily="18" charset="0"/>
              </a:rPr>
              <a:t>documents</a:t>
            </a:r>
            <a:r>
              <a:rPr lang="sv-SE" altLang="zh-CN" sz="1400" dirty="0" smtClean="0">
                <a:latin typeface="Times New Roman" pitchFamily="18" charset="0"/>
              </a:rPr>
              <a:t> </a:t>
            </a:r>
            <a:r>
              <a:rPr lang="sv-SE" altLang="zh-CN" sz="1400" dirty="0" err="1" smtClean="0">
                <a:latin typeface="Times New Roman" pitchFamily="18" charset="0"/>
              </a:rPr>
              <a:t>related</a:t>
            </a:r>
            <a:r>
              <a:rPr lang="sv-SE" altLang="zh-CN" sz="1400" dirty="0" smtClean="0">
                <a:latin typeface="Times New Roman" pitchFamily="18" charset="0"/>
              </a:rPr>
              <a:t> to </a:t>
            </a:r>
            <a:r>
              <a:rPr lang="sv-SE" altLang="zh-CN" sz="1400" dirty="0" err="1" smtClean="0">
                <a:latin typeface="Times New Roman" pitchFamily="18" charset="0"/>
              </a:rPr>
              <a:t>Scleritis</a:t>
            </a:r>
            <a:r>
              <a:rPr lang="sv-SE" altLang="zh-CN" sz="1400" dirty="0" smtClean="0">
                <a:latin typeface="Times New Roman" pitchFamily="18" charset="0"/>
              </a:rPr>
              <a:t> and </a:t>
            </a:r>
            <a:r>
              <a:rPr lang="sv-SE" altLang="zh-CN" sz="1400" dirty="0" err="1" smtClean="0">
                <a:latin typeface="Times New Roman" pitchFamily="18" charset="0"/>
              </a:rPr>
              <a:t>we</a:t>
            </a:r>
            <a:r>
              <a:rPr lang="sv-SE" altLang="zh-CN" sz="1400" dirty="0" smtClean="0">
                <a:latin typeface="Times New Roman" pitchFamily="18" charset="0"/>
              </a:rPr>
              <a:t> </a:t>
            </a:r>
            <a:r>
              <a:rPr lang="sv-SE" altLang="zh-CN" sz="1400" dirty="0" err="1" smtClean="0">
                <a:latin typeface="Times New Roman" pitchFamily="18" charset="0"/>
              </a:rPr>
              <a:t>retrieve</a:t>
            </a:r>
            <a:r>
              <a:rPr lang="sv-SE" altLang="zh-CN" sz="1400" dirty="0" smtClean="0">
                <a:latin typeface="Times New Roman" pitchFamily="18" charset="0"/>
              </a:rPr>
              <a:t> 1363 </a:t>
            </a:r>
            <a:r>
              <a:rPr lang="sv-SE" altLang="zh-CN" sz="1400" dirty="0" err="1" smtClean="0">
                <a:latin typeface="Times New Roman" pitchFamily="18" charset="0"/>
              </a:rPr>
              <a:t>articles</a:t>
            </a:r>
            <a:r>
              <a:rPr lang="sv-SE" altLang="zh-CN" sz="1400" dirty="0" smtClean="0">
                <a:latin typeface="Times New Roman" pitchFamily="18" charset="0"/>
              </a:rPr>
              <a:t>.</a:t>
            </a:r>
            <a:endParaRPr lang="sv-SE" altLang="zh-CN" sz="1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198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70C3-9439-40B5-A884-A259EC72B1A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00CA-8EF8-464D-B7E4-F5047BB41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2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70C3-9439-40B5-A884-A259EC72B1A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00CA-8EF8-464D-B7E4-F5047BB41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7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70C3-9439-40B5-A884-A259EC72B1A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00CA-8EF8-464D-B7E4-F5047BB41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0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70C3-9439-40B5-A884-A259EC72B1A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00CA-8EF8-464D-B7E4-F5047BB41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36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70C3-9439-40B5-A884-A259EC72B1A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00CA-8EF8-464D-B7E4-F5047BB41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740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70C3-9439-40B5-A884-A259EC72B1A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00CA-8EF8-464D-B7E4-F5047BB41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8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70C3-9439-40B5-A884-A259EC72B1A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00CA-8EF8-464D-B7E4-F5047BB41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70C3-9439-40B5-A884-A259EC72B1A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00CA-8EF8-464D-B7E4-F5047BB41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3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70C3-9439-40B5-A884-A259EC72B1A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00CA-8EF8-464D-B7E4-F5047BB41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72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70C3-9439-40B5-A884-A259EC72B1A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00CA-8EF8-464D-B7E4-F5047BB41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5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70C3-9439-40B5-A884-A259EC72B1A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00CA-8EF8-464D-B7E4-F5047BB41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0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670C3-9439-40B5-A884-A259EC72B1A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500CA-8EF8-464D-B7E4-F5047BB41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6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Integrating Ontology Debugging and Matching into the </a:t>
            </a:r>
            <a:r>
              <a:rPr lang="en-US" dirty="0" err="1"/>
              <a:t>eXtreme</a:t>
            </a:r>
            <a:r>
              <a:rPr lang="en-US" dirty="0"/>
              <a:t> Design Methodology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Zlatan </a:t>
            </a:r>
            <a:r>
              <a:rPr lang="en-US" dirty="0" err="1" smtClean="0"/>
              <a:t>Dragisic</a:t>
            </a:r>
            <a:r>
              <a:rPr lang="en-US" dirty="0" smtClean="0"/>
              <a:t>, Patrick </a:t>
            </a:r>
            <a:r>
              <a:rPr lang="en-US" dirty="0" err="1" smtClean="0"/>
              <a:t>Lambrix</a:t>
            </a:r>
            <a:r>
              <a:rPr lang="en-US" dirty="0" smtClean="0"/>
              <a:t> and Eva </a:t>
            </a:r>
            <a:r>
              <a:rPr lang="en-US" dirty="0" err="1" smtClean="0"/>
              <a:t>Blomqvist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15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– Debugging individual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Syntactic defect</a:t>
            </a:r>
            <a:endParaRPr lang="en-US" dirty="0"/>
          </a:p>
          <a:p>
            <a:pPr lvl="1"/>
            <a:r>
              <a:rPr lang="en-US" dirty="0" smtClean="0"/>
              <a:t>4 defects in 3 modules</a:t>
            </a:r>
          </a:p>
          <a:p>
            <a:pPr lvl="2"/>
            <a:r>
              <a:rPr lang="en-US" dirty="0" smtClean="0"/>
              <a:t>E.g. incorrect datatype definitions</a:t>
            </a:r>
          </a:p>
          <a:p>
            <a:r>
              <a:rPr lang="en-US" dirty="0" smtClean="0"/>
              <a:t>Semantic defects – using Hermit reasoner</a:t>
            </a:r>
          </a:p>
          <a:p>
            <a:pPr lvl="1"/>
            <a:r>
              <a:rPr lang="en-US" dirty="0" smtClean="0"/>
              <a:t>9 modules incoherent, </a:t>
            </a:r>
          </a:p>
          <a:p>
            <a:pPr lvl="2"/>
            <a:r>
              <a:rPr lang="en-US" dirty="0" smtClean="0"/>
              <a:t>They were repaired by removing a </a:t>
            </a:r>
            <a:r>
              <a:rPr lang="en-US" dirty="0" err="1" smtClean="0"/>
              <a:t>subsumption</a:t>
            </a:r>
            <a:r>
              <a:rPr lang="en-US" dirty="0" smtClean="0"/>
              <a:t> relation</a:t>
            </a:r>
          </a:p>
          <a:p>
            <a:pPr lvl="1"/>
            <a:r>
              <a:rPr lang="en-US" dirty="0" smtClean="0"/>
              <a:t>1 module inconsistent</a:t>
            </a:r>
          </a:p>
          <a:p>
            <a:pPr lvl="2"/>
            <a:r>
              <a:rPr lang="en-US" dirty="0" smtClean="0"/>
              <a:t>Literals outside of the range of a data property</a:t>
            </a:r>
          </a:p>
          <a:p>
            <a:r>
              <a:rPr lang="en-US" dirty="0" smtClean="0"/>
              <a:t>Modelling defects –</a:t>
            </a:r>
          </a:p>
          <a:p>
            <a:pPr lvl="1"/>
            <a:r>
              <a:rPr lang="en-US" dirty="0" smtClean="0"/>
              <a:t>Run </a:t>
            </a:r>
            <a:r>
              <a:rPr lang="en-US" dirty="0" err="1" smtClean="0"/>
              <a:t>RepOSE</a:t>
            </a:r>
            <a:r>
              <a:rPr lang="en-US" dirty="0"/>
              <a:t> </a:t>
            </a:r>
            <a:r>
              <a:rPr lang="en-US" dirty="0" smtClean="0"/>
              <a:t>on each module with module’s </a:t>
            </a:r>
            <a:r>
              <a:rPr lang="en-US" dirty="0" err="1" smtClean="0"/>
              <a:t>subsumption</a:t>
            </a:r>
            <a:r>
              <a:rPr lang="en-US" dirty="0" smtClean="0"/>
              <a:t> relations as input</a:t>
            </a:r>
          </a:p>
          <a:p>
            <a:pPr lvl="1"/>
            <a:r>
              <a:rPr lang="en-US" dirty="0" smtClean="0"/>
              <a:t>New is-a relations identified in 5 modules</a:t>
            </a:r>
          </a:p>
          <a:p>
            <a:pPr lvl="1"/>
            <a:r>
              <a:rPr lang="en-US" dirty="0" smtClean="0"/>
              <a:t>Total 8 new relations added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902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Modelling defects - example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58446" y="2197357"/>
            <a:ext cx="6475107" cy="3242883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90202" y="3795889"/>
            <a:ext cx="1097170" cy="3332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dirty="0" smtClean="0"/>
              <a:t>Locator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7197976" y="4390158"/>
            <a:ext cx="1097170" cy="482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dirty="0" err="1" smtClean="0"/>
              <a:t>Tempral</a:t>
            </a:r>
            <a:endParaRPr lang="en-US" dirty="0" smtClean="0"/>
          </a:p>
          <a:p>
            <a:pPr algn="ctr"/>
            <a:r>
              <a:rPr lang="en-US" dirty="0" smtClean="0"/>
              <a:t>Locator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26" idx="0"/>
            <a:endCxn id="25" idx="2"/>
          </p:cNvCxnSpPr>
          <p:nvPr/>
        </p:nvCxnSpPr>
        <p:spPr>
          <a:xfrm flipV="1">
            <a:off x="4466220" y="2996624"/>
            <a:ext cx="1110576" cy="139353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0"/>
            <a:endCxn id="25" idx="6"/>
          </p:cNvCxnSpPr>
          <p:nvPr/>
        </p:nvCxnSpPr>
        <p:spPr>
          <a:xfrm flipH="1" flipV="1">
            <a:off x="6673966" y="2996624"/>
            <a:ext cx="1072595" cy="1393534"/>
          </a:xfrm>
          <a:prstGeom prst="straightConnector1">
            <a:avLst/>
          </a:prstGeom>
          <a:ln w="9525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27471" y="2288822"/>
            <a:ext cx="1598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mpeg7</a:t>
            </a: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5576796" y="2830017"/>
            <a:ext cx="1097170" cy="3332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dirty="0" smtClean="0"/>
              <a:t>Resource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917635" y="4390158"/>
            <a:ext cx="1097170" cy="482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dirty="0" smtClean="0"/>
              <a:t>Region</a:t>
            </a:r>
          </a:p>
          <a:p>
            <a:pPr algn="ctr"/>
            <a:r>
              <a:rPr lang="en-US" dirty="0" smtClean="0"/>
              <a:t>Locator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11" idx="0"/>
            <a:endCxn id="25" idx="4"/>
          </p:cNvCxnSpPr>
          <p:nvPr/>
        </p:nvCxnSpPr>
        <p:spPr>
          <a:xfrm flipH="1" flipV="1">
            <a:off x="6125381" y="3163230"/>
            <a:ext cx="13406" cy="632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2" idx="2"/>
            <a:endCxn id="11" idx="4"/>
          </p:cNvCxnSpPr>
          <p:nvPr/>
        </p:nvCxnSpPr>
        <p:spPr>
          <a:xfrm flipH="1" flipV="1">
            <a:off x="6138787" y="4129102"/>
            <a:ext cx="1059189" cy="50210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6" idx="6"/>
            <a:endCxn id="11" idx="4"/>
          </p:cNvCxnSpPr>
          <p:nvPr/>
        </p:nvCxnSpPr>
        <p:spPr>
          <a:xfrm flipV="1">
            <a:off x="5014805" y="4129102"/>
            <a:ext cx="1123982" cy="50210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16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– Debugging the integrated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Integration step </a:t>
            </a:r>
          </a:p>
          <a:p>
            <a:pPr lvl="1"/>
            <a:r>
              <a:rPr lang="en-US" dirty="0" smtClean="0"/>
              <a:t>Run ontology matching on all pairs of modules</a:t>
            </a:r>
          </a:p>
          <a:p>
            <a:pPr lvl="1"/>
            <a:r>
              <a:rPr lang="en-US" dirty="0" smtClean="0"/>
              <a:t>Validate identified correspondences and add to the integrated ontology</a:t>
            </a:r>
          </a:p>
          <a:p>
            <a:pPr lvl="1"/>
            <a:r>
              <a:rPr lang="en-US" dirty="0" smtClean="0"/>
              <a:t>26 correspondences (13 equivalence and 13 </a:t>
            </a:r>
            <a:r>
              <a:rPr lang="en-US" dirty="0" err="1" smtClean="0"/>
              <a:t>subsumption</a:t>
            </a:r>
            <a:r>
              <a:rPr lang="en-US" dirty="0" smtClean="0"/>
              <a:t> relations)</a:t>
            </a:r>
          </a:p>
          <a:p>
            <a:r>
              <a:rPr lang="en-US" dirty="0" smtClean="0"/>
              <a:t>Syntactic and semantic defects</a:t>
            </a:r>
          </a:p>
          <a:p>
            <a:pPr lvl="1"/>
            <a:r>
              <a:rPr lang="en-US" dirty="0" smtClean="0"/>
              <a:t>Identified an </a:t>
            </a:r>
            <a:r>
              <a:rPr lang="en-US" dirty="0" err="1" smtClean="0"/>
              <a:t>unsatisfiable</a:t>
            </a:r>
            <a:r>
              <a:rPr lang="en-US" dirty="0" smtClean="0"/>
              <a:t> class after integration</a:t>
            </a:r>
          </a:p>
          <a:p>
            <a:r>
              <a:rPr lang="en-US" dirty="0" smtClean="0"/>
              <a:t>Modelling defects</a:t>
            </a:r>
          </a:p>
          <a:p>
            <a:pPr lvl="1"/>
            <a:r>
              <a:rPr lang="en-US" dirty="0" smtClean="0"/>
              <a:t>Input all </a:t>
            </a:r>
            <a:r>
              <a:rPr lang="en-US" dirty="0" err="1" smtClean="0"/>
              <a:t>subsumption</a:t>
            </a:r>
            <a:r>
              <a:rPr lang="en-US" dirty="0" smtClean="0"/>
              <a:t> relations into </a:t>
            </a:r>
            <a:r>
              <a:rPr lang="en-US" dirty="0" err="1" smtClean="0"/>
              <a:t>RepOSE</a:t>
            </a:r>
            <a:r>
              <a:rPr lang="en-US" dirty="0" smtClean="0"/>
              <a:t> – 214</a:t>
            </a:r>
          </a:p>
          <a:p>
            <a:pPr lvl="1"/>
            <a:r>
              <a:rPr lang="en-US" dirty="0" smtClean="0"/>
              <a:t>10 new relations were added</a:t>
            </a:r>
          </a:p>
          <a:p>
            <a:pPr marL="457200" lvl="1" indent="0">
              <a:buNone/>
            </a:pPr>
            <a:r>
              <a:rPr lang="en-US" dirty="0" smtClean="0"/>
              <a:t>E.g.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3449943" y="4257929"/>
            <a:ext cx="4255401" cy="2467803"/>
            <a:chOff x="4459651" y="1825625"/>
            <a:chExt cx="4255401" cy="2467803"/>
          </a:xfrm>
        </p:grpSpPr>
        <p:sp>
          <p:nvSpPr>
            <p:cNvPr id="4" name="Rectangle 3"/>
            <p:cNvSpPr/>
            <p:nvPr/>
          </p:nvSpPr>
          <p:spPr>
            <a:xfrm>
              <a:off x="5727224" y="3330133"/>
              <a:ext cx="1849709" cy="963295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772472" y="3347157"/>
              <a:ext cx="15985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mpeg7</a:t>
              </a:r>
              <a:endParaRPr lang="en-US" sz="1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865343" y="1834499"/>
              <a:ext cx="1849709" cy="963295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10591" y="1851523"/>
              <a:ext cx="15985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Content</a:t>
              </a:r>
              <a:endParaRPr lang="en-US" sz="1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459651" y="1825625"/>
              <a:ext cx="1849709" cy="963295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840699" y="2212204"/>
              <a:ext cx="1093347" cy="3332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62500" lnSpcReduction="20000"/>
            </a:bodyPr>
            <a:lstStyle/>
            <a:p>
              <a:pPr algn="ctr"/>
              <a:r>
                <a:rPr lang="en-US" dirty="0" smtClean="0"/>
                <a:t>Movie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7241612" y="2212204"/>
              <a:ext cx="1097170" cy="3332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47500" lnSpcReduction="20000"/>
            </a:bodyPr>
            <a:lstStyle/>
            <a:p>
              <a:pPr algn="ctr"/>
              <a:r>
                <a:rPr lang="en-US" dirty="0" err="1" smtClean="0"/>
                <a:t>ContentItem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6096000" y="3624156"/>
              <a:ext cx="1097170" cy="4821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47500" lnSpcReduction="20000"/>
            </a:bodyPr>
            <a:lstStyle/>
            <a:p>
              <a:pPr algn="ctr"/>
              <a:r>
                <a:rPr lang="en-US" dirty="0" smtClean="0"/>
                <a:t>Multimedia</a:t>
              </a:r>
            </a:p>
            <a:p>
              <a:pPr algn="ctr"/>
              <a:r>
                <a:rPr lang="en-US" dirty="0" smtClean="0"/>
                <a:t>Content</a:t>
              </a:r>
              <a:endParaRPr lang="en-US" dirty="0"/>
            </a:p>
          </p:txBody>
        </p:sp>
        <p:cxnSp>
          <p:nvCxnSpPr>
            <p:cNvPr id="12" name="Straight Arrow Connector 11"/>
            <p:cNvCxnSpPr>
              <a:stCxn id="9" idx="6"/>
              <a:endCxn id="10" idx="2"/>
            </p:cNvCxnSpPr>
            <p:nvPr/>
          </p:nvCxnSpPr>
          <p:spPr>
            <a:xfrm>
              <a:off x="5934046" y="2378811"/>
              <a:ext cx="1307566" cy="0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9" idx="4"/>
              <a:endCxn id="11" idx="0"/>
            </p:cNvCxnSpPr>
            <p:nvPr/>
          </p:nvCxnSpPr>
          <p:spPr>
            <a:xfrm>
              <a:off x="5387373" y="2545417"/>
              <a:ext cx="1257212" cy="10787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11" idx="0"/>
              <a:endCxn id="10" idx="4"/>
            </p:cNvCxnSpPr>
            <p:nvPr/>
          </p:nvCxnSpPr>
          <p:spPr>
            <a:xfrm flipV="1">
              <a:off x="6644585" y="2545417"/>
              <a:ext cx="1145612" cy="10787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504899" y="1842649"/>
              <a:ext cx="15985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EntertainmentContent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4647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 level – classes affected by changes (new super/sub classes or removal of super/subclasses)</a:t>
            </a:r>
          </a:p>
          <a:p>
            <a:pPr lvl="1"/>
            <a:r>
              <a:rPr lang="en-US" dirty="0" smtClean="0"/>
              <a:t>56 affected (out of 197) with additions</a:t>
            </a:r>
          </a:p>
          <a:p>
            <a:pPr lvl="1"/>
            <a:r>
              <a:rPr lang="en-US" dirty="0" smtClean="0"/>
              <a:t>Additional 16 affected by removal of is-a relations</a:t>
            </a:r>
          </a:p>
          <a:p>
            <a:r>
              <a:rPr lang="en-US" dirty="0" smtClean="0"/>
              <a:t>Instance level - </a:t>
            </a:r>
            <a:r>
              <a:rPr lang="en-US" dirty="0"/>
              <a:t>instances that obtained new or changed class </a:t>
            </a:r>
            <a:r>
              <a:rPr lang="en-US" dirty="0" smtClean="0"/>
              <a:t>memberships</a:t>
            </a:r>
          </a:p>
          <a:p>
            <a:pPr lvl="1"/>
            <a:r>
              <a:rPr lang="en-US" dirty="0" smtClean="0"/>
              <a:t>28 out 88 affected by adding new relations</a:t>
            </a:r>
          </a:p>
          <a:p>
            <a:pPr lvl="1"/>
            <a:r>
              <a:rPr lang="en-US" dirty="0" smtClean="0"/>
              <a:t>Additional 29 </a:t>
            </a:r>
            <a:r>
              <a:rPr lang="en-US" dirty="0"/>
              <a:t>are affected by removing </a:t>
            </a:r>
            <a:r>
              <a:rPr lang="en-US" dirty="0" smtClean="0"/>
              <a:t>relations</a:t>
            </a:r>
          </a:p>
          <a:p>
            <a:r>
              <a:rPr lang="en-US" dirty="0" smtClean="0"/>
              <a:t>Query level</a:t>
            </a:r>
            <a:r>
              <a:rPr lang="en-US" dirty="0"/>
              <a:t> </a:t>
            </a:r>
            <a:r>
              <a:rPr lang="en-US" dirty="0" smtClean="0"/>
              <a:t>– 1200 log files with total 10724 requests for data access</a:t>
            </a:r>
          </a:p>
          <a:p>
            <a:pPr lvl="1"/>
            <a:r>
              <a:rPr lang="en-US" dirty="0" smtClean="0"/>
              <a:t>5402 affected, </a:t>
            </a:r>
            <a:r>
              <a:rPr lang="en-US" dirty="0"/>
              <a:t>i.e. they query for instances of affected </a:t>
            </a:r>
            <a:r>
              <a:rPr lang="en-US" dirty="0" smtClean="0"/>
              <a:t>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0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Analyzed how existing ontology debugging and matching approaches can be integrated in a pattern-based ontology development methodology</a:t>
            </a:r>
          </a:p>
          <a:p>
            <a:r>
              <a:rPr lang="en-US" dirty="0" smtClean="0"/>
              <a:t>Tested on a real world ontology</a:t>
            </a:r>
          </a:p>
          <a:p>
            <a:r>
              <a:rPr lang="en-US" dirty="0" smtClean="0"/>
              <a:t>We have shown that:</a:t>
            </a:r>
          </a:p>
          <a:p>
            <a:pPr lvl="1"/>
            <a:r>
              <a:rPr lang="en-US" dirty="0" smtClean="0"/>
              <a:t>Even when using ontology development methodologies, </a:t>
            </a:r>
            <a:r>
              <a:rPr lang="en-US" dirty="0"/>
              <a:t>large number of defects still </a:t>
            </a:r>
            <a:r>
              <a:rPr lang="en-US" dirty="0" smtClean="0"/>
              <a:t>remains </a:t>
            </a:r>
            <a:r>
              <a:rPr lang="en-US" dirty="0"/>
              <a:t>in ontologies</a:t>
            </a:r>
          </a:p>
          <a:p>
            <a:pPr lvl="1"/>
            <a:r>
              <a:rPr lang="en-US" dirty="0" smtClean="0"/>
              <a:t>Using different ontology debugging approaches (extended methodology) we have removed </a:t>
            </a:r>
            <a:r>
              <a:rPr lang="en-US" dirty="0"/>
              <a:t>a number of defects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09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Integration of ontology debugging and matching tools into ontology development environments (e.g. as plug-ins). </a:t>
            </a:r>
          </a:p>
          <a:p>
            <a:r>
              <a:rPr lang="en-US" dirty="0"/>
              <a:t>Extend the scope to other ontology constructs</a:t>
            </a:r>
          </a:p>
          <a:p>
            <a:r>
              <a:rPr lang="en-US" dirty="0"/>
              <a:t>Evaluation of the added value of the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66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[1] Q </a:t>
            </a:r>
            <a:r>
              <a:rPr lang="en-US" dirty="0"/>
              <a:t>Ji, P </a:t>
            </a:r>
            <a:r>
              <a:rPr lang="en-US" dirty="0" err="1"/>
              <a:t>Haase</a:t>
            </a:r>
            <a:r>
              <a:rPr lang="en-US" dirty="0"/>
              <a:t>, G Qi, P </a:t>
            </a:r>
            <a:r>
              <a:rPr lang="en-US" dirty="0" err="1"/>
              <a:t>Hitzler</a:t>
            </a:r>
            <a:r>
              <a:rPr lang="en-US" dirty="0"/>
              <a:t>, and S </a:t>
            </a:r>
            <a:r>
              <a:rPr lang="en-US" dirty="0" err="1"/>
              <a:t>Stadtmuller</a:t>
            </a:r>
            <a:r>
              <a:rPr lang="en-US" dirty="0"/>
              <a:t>. </a:t>
            </a:r>
            <a:r>
              <a:rPr lang="en-US" dirty="0" err="1"/>
              <a:t>RaDON</a:t>
            </a:r>
            <a:r>
              <a:rPr lang="en-US" dirty="0"/>
              <a:t> - repair and </a:t>
            </a:r>
            <a:r>
              <a:rPr lang="en-US" dirty="0" smtClean="0"/>
              <a:t>diagnosis in </a:t>
            </a:r>
            <a:r>
              <a:rPr lang="en-US" dirty="0"/>
              <a:t>ontology networks. In Proc. of the 6th ESWC, pages </a:t>
            </a:r>
            <a:r>
              <a:rPr lang="en-US" dirty="0" smtClean="0"/>
              <a:t>863-867</a:t>
            </a:r>
            <a:r>
              <a:rPr lang="en-US" dirty="0"/>
              <a:t>, 2009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/>
              <a:t>A </a:t>
            </a:r>
            <a:r>
              <a:rPr lang="en-US" dirty="0" err="1"/>
              <a:t>Kalyanpur</a:t>
            </a:r>
            <a:r>
              <a:rPr lang="en-US" dirty="0"/>
              <a:t>, B </a:t>
            </a:r>
            <a:r>
              <a:rPr lang="en-US" dirty="0" err="1"/>
              <a:t>Parsia</a:t>
            </a:r>
            <a:r>
              <a:rPr lang="en-US" dirty="0"/>
              <a:t>, E </a:t>
            </a:r>
            <a:r>
              <a:rPr lang="en-US" dirty="0" err="1"/>
              <a:t>Sirin</a:t>
            </a:r>
            <a:r>
              <a:rPr lang="en-US" dirty="0"/>
              <a:t>, and J </a:t>
            </a:r>
            <a:r>
              <a:rPr lang="en-US" dirty="0" err="1"/>
              <a:t>Hendler</a:t>
            </a:r>
            <a:r>
              <a:rPr lang="en-US" dirty="0"/>
              <a:t>. Debugging </a:t>
            </a:r>
            <a:r>
              <a:rPr lang="en-US" dirty="0" err="1"/>
              <a:t>unsatisable</a:t>
            </a:r>
            <a:r>
              <a:rPr lang="en-US" dirty="0"/>
              <a:t> classes </a:t>
            </a:r>
            <a:r>
              <a:rPr lang="en-US" dirty="0" smtClean="0"/>
              <a:t>in OWL </a:t>
            </a:r>
            <a:r>
              <a:rPr lang="en-US" dirty="0"/>
              <a:t>ontologies. Journal of Web Semantics, 3(4):</a:t>
            </a:r>
            <a:r>
              <a:rPr lang="en-US" dirty="0" smtClean="0"/>
              <a:t>268-293</a:t>
            </a:r>
            <a:r>
              <a:rPr lang="en-US" dirty="0"/>
              <a:t>, 2006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[3] </a:t>
            </a:r>
            <a:r>
              <a:rPr lang="en-US" dirty="0"/>
              <a:t>S </a:t>
            </a:r>
            <a:r>
              <a:rPr lang="en-US" dirty="0" err="1"/>
              <a:t>Schlobach</a:t>
            </a:r>
            <a:r>
              <a:rPr lang="en-US" dirty="0"/>
              <a:t> and C Ronald. Non-standard reasoning services for the debugging </a:t>
            </a:r>
            <a:r>
              <a:rPr lang="en-US" dirty="0" smtClean="0"/>
              <a:t>of description </a:t>
            </a:r>
            <a:r>
              <a:rPr lang="en-US" dirty="0"/>
              <a:t>logic terminologies. In Proc. of the 18th IJCAI, pages </a:t>
            </a:r>
            <a:r>
              <a:rPr lang="en-US" dirty="0" smtClean="0"/>
              <a:t>355-360</a:t>
            </a:r>
            <a:r>
              <a:rPr lang="en-US" dirty="0"/>
              <a:t>, 2003.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[4] </a:t>
            </a:r>
            <a:r>
              <a:rPr lang="en-US" dirty="0"/>
              <a:t>M </a:t>
            </a:r>
            <a:r>
              <a:rPr lang="en-US" dirty="0" err="1"/>
              <a:t>Poveda-Villalon</a:t>
            </a:r>
            <a:r>
              <a:rPr lang="en-US" dirty="0"/>
              <a:t>, A Gomez-Perez, and M C Suarez-Figueroa. Oops! (</a:t>
            </a:r>
            <a:r>
              <a:rPr lang="en-US" dirty="0" smtClean="0"/>
              <a:t>ontology pitfall </a:t>
            </a:r>
            <a:r>
              <a:rPr lang="en-US" dirty="0"/>
              <a:t>scanner!): An on-line tool for ontology evaluation. International Journal </a:t>
            </a:r>
            <a:r>
              <a:rPr lang="en-US" dirty="0" smtClean="0"/>
              <a:t>on Semantic </a:t>
            </a:r>
            <a:r>
              <a:rPr lang="en-US" dirty="0"/>
              <a:t>Web &amp; Information Systems, 10(2):</a:t>
            </a:r>
            <a:r>
              <a:rPr lang="en-US" dirty="0" smtClean="0"/>
              <a:t>7-34</a:t>
            </a:r>
            <a:r>
              <a:rPr lang="en-US" dirty="0"/>
              <a:t>, 2014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[5] </a:t>
            </a:r>
            <a:r>
              <a:rPr lang="en-US" dirty="0"/>
              <a:t>P </a:t>
            </a:r>
            <a:r>
              <a:rPr lang="en-US" dirty="0" err="1"/>
              <a:t>Lambrix</a:t>
            </a:r>
            <a:r>
              <a:rPr lang="en-US" dirty="0"/>
              <a:t> and V </a:t>
            </a:r>
            <a:r>
              <a:rPr lang="en-US" dirty="0" err="1"/>
              <a:t>Ivanova</a:t>
            </a:r>
            <a:r>
              <a:rPr lang="en-US" dirty="0"/>
              <a:t>. A </a:t>
            </a:r>
            <a:r>
              <a:rPr lang="en-US" dirty="0" err="1"/>
              <a:t>unied</a:t>
            </a:r>
            <a:r>
              <a:rPr lang="en-US" dirty="0"/>
              <a:t> approach for debugging is-a structure </a:t>
            </a:r>
            <a:r>
              <a:rPr lang="en-US" dirty="0" smtClean="0"/>
              <a:t>and mappings </a:t>
            </a:r>
            <a:r>
              <a:rPr lang="en-US" dirty="0"/>
              <a:t>in networked taxonomies. Journal of Biomedical Semantics, 4:10, 2013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[6] </a:t>
            </a:r>
            <a:r>
              <a:rPr lang="en-US" dirty="0"/>
              <a:t>P </a:t>
            </a:r>
            <a:r>
              <a:rPr lang="en-US" dirty="0" err="1"/>
              <a:t>Lambrix</a:t>
            </a:r>
            <a:r>
              <a:rPr lang="en-US" dirty="0"/>
              <a:t>, F Wei-</a:t>
            </a:r>
            <a:r>
              <a:rPr lang="en-US" dirty="0" err="1"/>
              <a:t>Kleiner</a:t>
            </a:r>
            <a:r>
              <a:rPr lang="en-US" dirty="0"/>
              <a:t>, and Z </a:t>
            </a:r>
            <a:r>
              <a:rPr lang="en-US" dirty="0" err="1"/>
              <a:t>Dragisic</a:t>
            </a:r>
            <a:r>
              <a:rPr lang="en-US" dirty="0"/>
              <a:t>. Completing the is-a structure in </a:t>
            </a:r>
            <a:r>
              <a:rPr lang="en-US" dirty="0" smtClean="0"/>
              <a:t>lightweight ontologies</a:t>
            </a:r>
            <a:r>
              <a:rPr lang="en-US" dirty="0"/>
              <a:t>. Journal of biomedical semantics, 6(1):12, 2015.</a:t>
            </a:r>
          </a:p>
        </p:txBody>
      </p:sp>
    </p:spTree>
    <p:extLst>
      <p:ext uri="{BB962C8B-B14F-4D97-AF65-F5344CB8AC3E}">
        <p14:creationId xmlns:p14="http://schemas.microsoft.com/office/powerpoint/2010/main" val="410601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5727224" y="3330133"/>
            <a:ext cx="1849709" cy="963295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5772472" y="3347157"/>
            <a:ext cx="1598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mpeg7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6865343" y="1834499"/>
            <a:ext cx="1849709" cy="963295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910591" y="1851523"/>
            <a:ext cx="1598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Content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4459651" y="1825625"/>
            <a:ext cx="1849709" cy="963295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40699" y="2212204"/>
            <a:ext cx="1093347" cy="3332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dirty="0" smtClean="0"/>
              <a:t>Movie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241612" y="2212204"/>
            <a:ext cx="1097170" cy="3332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47500" lnSpcReduction="20000"/>
          </a:bodyPr>
          <a:lstStyle/>
          <a:p>
            <a:pPr algn="ctr"/>
            <a:r>
              <a:rPr lang="en-US" dirty="0" err="1" smtClean="0"/>
              <a:t>ContentItem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096000" y="3624156"/>
            <a:ext cx="1097170" cy="482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47500" lnSpcReduction="20000"/>
          </a:bodyPr>
          <a:lstStyle/>
          <a:p>
            <a:pPr algn="ctr"/>
            <a:r>
              <a:rPr lang="en-US" dirty="0" smtClean="0"/>
              <a:t>Multimedia</a:t>
            </a:r>
          </a:p>
          <a:p>
            <a:pPr algn="ctr"/>
            <a:r>
              <a:rPr lang="en-US" dirty="0" smtClean="0"/>
              <a:t>Content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9" idx="6"/>
            <a:endCxn id="10" idx="2"/>
          </p:cNvCxnSpPr>
          <p:nvPr/>
        </p:nvCxnSpPr>
        <p:spPr>
          <a:xfrm>
            <a:off x="5934046" y="2378811"/>
            <a:ext cx="1307566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4"/>
            <a:endCxn id="11" idx="0"/>
          </p:cNvCxnSpPr>
          <p:nvPr/>
        </p:nvCxnSpPr>
        <p:spPr>
          <a:xfrm>
            <a:off x="5387373" y="2545417"/>
            <a:ext cx="1257212" cy="1078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0"/>
            <a:endCxn id="10" idx="4"/>
          </p:cNvCxnSpPr>
          <p:nvPr/>
        </p:nvCxnSpPr>
        <p:spPr>
          <a:xfrm flipV="1">
            <a:off x="6644585" y="2545417"/>
            <a:ext cx="1145612" cy="1078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504899" y="1842649"/>
            <a:ext cx="1598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EntertainmentContent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7996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</a:t>
            </a:r>
            <a:r>
              <a:rPr lang="en-US" dirty="0"/>
              <a:t>of the ontology engineering methodologies </a:t>
            </a:r>
            <a:r>
              <a:rPr lang="en-US" dirty="0" smtClean="0"/>
              <a:t>define </a:t>
            </a:r>
            <a:r>
              <a:rPr lang="en-US" dirty="0"/>
              <a:t>a step that </a:t>
            </a:r>
            <a:r>
              <a:rPr lang="en-US" dirty="0" smtClean="0"/>
              <a:t>concerns quality assurance:</a:t>
            </a:r>
          </a:p>
          <a:p>
            <a:pPr lvl="1"/>
            <a:r>
              <a:rPr lang="en-US" dirty="0" smtClean="0"/>
              <a:t>high-level </a:t>
            </a:r>
            <a:r>
              <a:rPr lang="en-US" dirty="0"/>
              <a:t>tasks that need to be executed, </a:t>
            </a:r>
          </a:p>
          <a:p>
            <a:pPr lvl="1"/>
            <a:r>
              <a:rPr lang="en-US" dirty="0" smtClean="0"/>
              <a:t>Checklists that </a:t>
            </a:r>
            <a:r>
              <a:rPr lang="en-US" dirty="0"/>
              <a:t>have to be manually ticked </a:t>
            </a:r>
            <a:r>
              <a:rPr lang="en-US" dirty="0" smtClean="0"/>
              <a:t>off </a:t>
            </a:r>
          </a:p>
          <a:p>
            <a:r>
              <a:rPr lang="en-US" dirty="0" smtClean="0"/>
              <a:t>The </a:t>
            </a:r>
            <a:r>
              <a:rPr lang="en-US" dirty="0"/>
              <a:t>tasks usually lack </a:t>
            </a:r>
            <a:r>
              <a:rPr lang="en-US" dirty="0" smtClean="0"/>
              <a:t>specific details and </a:t>
            </a:r>
            <a:r>
              <a:rPr lang="en-US" dirty="0"/>
              <a:t>require considerable user </a:t>
            </a:r>
            <a:r>
              <a:rPr lang="en-US" dirty="0" smtClean="0"/>
              <a:t>intervention – limited tool </a:t>
            </a:r>
            <a:r>
              <a:rPr lang="en-US" dirty="0" smtClean="0"/>
              <a:t>support</a:t>
            </a:r>
          </a:p>
          <a:p>
            <a:r>
              <a:rPr lang="en-US" dirty="0"/>
              <a:t>Ontology Design Patterns (ODPs) - way of sharing and reusing best practices in ontology engineering</a:t>
            </a:r>
          </a:p>
          <a:p>
            <a:r>
              <a:rPr lang="en-US" dirty="0"/>
              <a:t>Could be viewed as one way of reducing quality issues in ontologies already at the design stage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418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Number </a:t>
            </a:r>
            <a:r>
              <a:rPr lang="en-US" dirty="0" smtClean="0"/>
              <a:t>of methodologies developed based on ODPs, </a:t>
            </a:r>
            <a:r>
              <a:rPr lang="en-US" dirty="0"/>
              <a:t>such as </a:t>
            </a:r>
            <a:r>
              <a:rPr lang="en-US" dirty="0" err="1"/>
              <a:t>eXtreme</a:t>
            </a:r>
            <a:r>
              <a:rPr lang="en-US" dirty="0"/>
              <a:t> </a:t>
            </a:r>
            <a:r>
              <a:rPr lang="en-US" dirty="0" smtClean="0"/>
              <a:t>Design(XD)</a:t>
            </a:r>
          </a:p>
          <a:p>
            <a:r>
              <a:rPr lang="en-US" dirty="0" smtClean="0"/>
              <a:t>They significantly reduce </a:t>
            </a:r>
            <a:r>
              <a:rPr lang="en-US" dirty="0"/>
              <a:t>the </a:t>
            </a:r>
            <a:r>
              <a:rPr lang="en-US" dirty="0" smtClean="0"/>
              <a:t>number of </a:t>
            </a:r>
            <a:r>
              <a:rPr lang="en-US" dirty="0"/>
              <a:t>issues in the resulting ontologies</a:t>
            </a:r>
            <a:r>
              <a:rPr lang="en-US" dirty="0" smtClean="0"/>
              <a:t>,</a:t>
            </a:r>
          </a:p>
          <a:p>
            <a:r>
              <a:rPr lang="en-US" dirty="0" smtClean="0"/>
              <a:t>However, they cannot solve the problem alone:</a:t>
            </a:r>
          </a:p>
          <a:p>
            <a:pPr lvl="1"/>
            <a:r>
              <a:rPr lang="en-US" dirty="0" smtClean="0"/>
              <a:t>ODPs </a:t>
            </a:r>
            <a:r>
              <a:rPr lang="en-US" dirty="0"/>
              <a:t>can be misinterpreted, </a:t>
            </a:r>
            <a:endParaRPr lang="en-US" dirty="0" smtClean="0"/>
          </a:p>
          <a:p>
            <a:pPr lvl="1"/>
            <a:r>
              <a:rPr lang="en-US" dirty="0" smtClean="0"/>
              <a:t>ODPs can be applied </a:t>
            </a:r>
            <a:r>
              <a:rPr lang="en-US" dirty="0"/>
              <a:t>in an inappropriate way, </a:t>
            </a:r>
            <a:endParaRPr lang="en-US" dirty="0" smtClean="0"/>
          </a:p>
          <a:p>
            <a:pPr lvl="1"/>
            <a:r>
              <a:rPr lang="en-US" dirty="0" smtClean="0"/>
              <a:t>ODPs can be integrated into the </a:t>
            </a:r>
            <a:r>
              <a:rPr lang="en-US" dirty="0"/>
              <a:t>overall ontology in an inappropriate manner,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ontology engineer </a:t>
            </a:r>
            <a:r>
              <a:rPr lang="en-US" dirty="0" smtClean="0"/>
              <a:t>may simply </a:t>
            </a:r>
            <a:r>
              <a:rPr lang="en-US" dirty="0"/>
              <a:t>make mistakes in modelling the parts not covered by an </a:t>
            </a:r>
            <a:r>
              <a:rPr lang="en-US" dirty="0" smtClean="0"/>
              <a:t>ODP</a:t>
            </a:r>
          </a:p>
          <a:p>
            <a:r>
              <a:rPr lang="en-US" dirty="0"/>
              <a:t>Ontology matching and debugging are active research areas and can provide solutions</a:t>
            </a:r>
          </a:p>
          <a:p>
            <a:r>
              <a:rPr lang="en-US" dirty="0"/>
              <a:t>Connection between different debugging tools and proposals done by some methodologies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354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- XD </a:t>
            </a:r>
            <a:r>
              <a:rPr lang="en-US" dirty="0"/>
              <a:t>methodology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250" y="1825625"/>
            <a:ext cx="7435499" cy="4351338"/>
          </a:xfrm>
        </p:spPr>
      </p:pic>
    </p:spTree>
    <p:extLst>
      <p:ext uri="{BB962C8B-B14F-4D97-AF65-F5344CB8AC3E}">
        <p14:creationId xmlns:p14="http://schemas.microsoft.com/office/powerpoint/2010/main" val="383687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- Defects </a:t>
            </a:r>
            <a:r>
              <a:rPr lang="en-US" dirty="0" smtClean="0"/>
              <a:t>in ontologies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Syntactic defects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wrong tags or incorrect format</a:t>
            </a:r>
          </a:p>
          <a:p>
            <a:endParaRPr lang="en-US" dirty="0" smtClean="0"/>
          </a:p>
          <a:p>
            <a:r>
              <a:rPr lang="en-US" dirty="0" smtClean="0"/>
              <a:t>Semantic defects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err="1" smtClean="0"/>
              <a:t>unsatisfiable</a:t>
            </a:r>
            <a:r>
              <a:rPr lang="en-US" dirty="0" smtClean="0"/>
              <a:t> concepts, incoherent and inconsistent ontologies</a:t>
            </a:r>
          </a:p>
          <a:p>
            <a:endParaRPr lang="en-US" dirty="0" smtClean="0"/>
          </a:p>
          <a:p>
            <a:r>
              <a:rPr lang="en-US" dirty="0" smtClean="0"/>
              <a:t>Modeling defects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wrong or missing relations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D6CC-F35F-40B4-9047-7EAF0009AFE5}" type="slidenum">
              <a:rPr lang="sv-SE" altLang="en-US" smtClean="0"/>
              <a:pPr/>
              <a:t>5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93323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Ontology debugging – semantic defects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zh-CN" sz="2300" kern="0" dirty="0">
                <a:solidFill>
                  <a:srgbClr val="000000"/>
                </a:solidFill>
                <a:latin typeface="Verdana" pitchFamily="34" charset="0"/>
              </a:rPr>
              <a:t>Example: DICE ontology</a:t>
            </a: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1A784"/>
              </a:buClr>
              <a:buFont typeface="Wingdings" panose="05000000000000000000" pitchFamily="2" charset="2"/>
              <a:buChar char="l"/>
              <a:defRPr/>
            </a:pPr>
            <a:r>
              <a:rPr lang="en-GB" altLang="zh-CN" sz="1800" kern="0" dirty="0">
                <a:solidFill>
                  <a:srgbClr val="FF0000"/>
                </a:solidFill>
                <a:latin typeface="Verdana" pitchFamily="34" charset="0"/>
              </a:rPr>
              <a:t>Brain </a:t>
            </a:r>
            <a:r>
              <a:rPr lang="en-GB" altLang="zh-CN" sz="1800" kern="0" dirty="0">
                <a:solidFill>
                  <a:srgbClr val="81A784"/>
                </a:solidFill>
                <a:latin typeface="MS Gothic" pitchFamily="49" charset="-128"/>
                <a:ea typeface="MS Gothic" pitchFamily="49" charset="-128"/>
              </a:rPr>
              <a:t>⊑ </a:t>
            </a:r>
            <a:r>
              <a:rPr lang="en-GB" altLang="zh-CN" sz="1800" kern="0" dirty="0" err="1">
                <a:solidFill>
                  <a:srgbClr val="0000CC"/>
                </a:solidFill>
                <a:latin typeface="Verdana" pitchFamily="34" charset="0"/>
              </a:rPr>
              <a:t>CentralNervousSystem</a:t>
            </a:r>
            <a:r>
              <a:rPr lang="en-GB" altLang="zh-CN" sz="1800" kern="0" dirty="0">
                <a:solidFill>
                  <a:srgbClr val="81A784"/>
                </a:solidFill>
                <a:latin typeface="Verdana" pitchFamily="34" charset="0"/>
              </a:rPr>
              <a:t> </a:t>
            </a:r>
            <a:r>
              <a:rPr lang="en-GB" altLang="zh-CN" sz="1800" kern="0" dirty="0">
                <a:solidFill>
                  <a:srgbClr val="000000"/>
                </a:solidFill>
                <a:latin typeface="Verdana" pitchFamily="34" charset="0"/>
                <a:ea typeface="MS Gothic" pitchFamily="49" charset="-128"/>
              </a:rPr>
              <a:t>⊓ </a:t>
            </a:r>
            <a:r>
              <a:rPr lang="en-GB" altLang="zh-CN" sz="1800" kern="0" dirty="0" err="1">
                <a:solidFill>
                  <a:srgbClr val="0000CC"/>
                </a:solidFill>
                <a:latin typeface="Verdana" pitchFamily="34" charset="0"/>
              </a:rPr>
              <a:t>BodyPart</a:t>
            </a:r>
            <a:r>
              <a:rPr lang="en-GB" altLang="zh-CN" sz="1800" kern="0" dirty="0">
                <a:solidFill>
                  <a:srgbClr val="0000CC"/>
                </a:solidFill>
                <a:latin typeface="Verdana" pitchFamily="34" charset="0"/>
              </a:rPr>
              <a:t> </a:t>
            </a:r>
            <a:r>
              <a:rPr lang="en-GB" altLang="zh-CN" sz="1800" kern="0" dirty="0">
                <a:solidFill>
                  <a:srgbClr val="000000"/>
                </a:solidFill>
                <a:latin typeface="Verdana" pitchFamily="34" charset="0"/>
                <a:ea typeface="MS Gothic" pitchFamily="49" charset="-128"/>
              </a:rPr>
              <a:t>⊓ </a:t>
            </a:r>
            <a:endParaRPr lang="en-GB" altLang="zh-CN" sz="1800" kern="0" dirty="0" smtClean="0">
              <a:solidFill>
                <a:srgbClr val="000000"/>
              </a:solidFill>
              <a:latin typeface="Verdana" pitchFamily="34" charset="0"/>
              <a:ea typeface="MS Gothic" pitchFamily="49" charset="-128"/>
            </a:endParaRPr>
          </a:p>
          <a:p>
            <a:pPr marL="344487" lvl="1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1A784"/>
              </a:buClr>
              <a:buNone/>
              <a:defRPr/>
            </a:pPr>
            <a:r>
              <a:rPr lang="en-GB" altLang="zh-CN" sz="1800" kern="0" dirty="0" smtClean="0">
                <a:solidFill>
                  <a:srgbClr val="000000"/>
                </a:solidFill>
                <a:latin typeface="Verdana" pitchFamily="34" charset="0"/>
                <a:ea typeface="MS Gothic" pitchFamily="49" charset="-128"/>
                <a:sym typeface="Symbol" pitchFamily="18" charset="2"/>
              </a:rPr>
              <a:t>       	</a:t>
            </a:r>
            <a:r>
              <a:rPr lang="en-GB" altLang="zh-CN" sz="1800" kern="0" dirty="0" err="1">
                <a:solidFill>
                  <a:srgbClr val="000000"/>
                </a:solidFill>
                <a:latin typeface="Verdana" pitchFamily="34" charset="0"/>
              </a:rPr>
              <a:t>systempart.NervousSystem</a:t>
            </a:r>
            <a:r>
              <a:rPr lang="en-GB" altLang="zh-CN" sz="1800" kern="0" dirty="0">
                <a:solidFill>
                  <a:srgbClr val="000000"/>
                </a:solidFill>
                <a:latin typeface="Verdana" pitchFamily="34" charset="0"/>
                <a:ea typeface="MS Gothic" pitchFamily="49" charset="-128"/>
              </a:rPr>
              <a:t> ⊓</a:t>
            </a:r>
            <a:r>
              <a:rPr lang="en-GB" altLang="zh-CN" sz="1800" kern="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GB" altLang="zh-CN" sz="1800" kern="0" dirty="0">
                <a:solidFill>
                  <a:srgbClr val="000000"/>
                </a:solidFill>
                <a:latin typeface="Verdana" pitchFamily="34" charset="0"/>
                <a:ea typeface="MS Gothic" pitchFamily="49" charset="-128"/>
                <a:sym typeface="Symbol" pitchFamily="18" charset="2"/>
              </a:rPr>
              <a:t> </a:t>
            </a:r>
            <a:r>
              <a:rPr lang="en-GB" altLang="zh-CN" sz="1800" kern="0" dirty="0" err="1">
                <a:solidFill>
                  <a:srgbClr val="000000"/>
                </a:solidFill>
                <a:latin typeface="Verdana" pitchFamily="34" charset="0"/>
              </a:rPr>
              <a:t>region.HeadAndNeck</a:t>
            </a:r>
            <a:r>
              <a:rPr lang="en-GB" altLang="zh-CN" sz="1800" kern="0" dirty="0">
                <a:solidFill>
                  <a:srgbClr val="000000"/>
                </a:solidFill>
                <a:latin typeface="Verdana" pitchFamily="34" charset="0"/>
                <a:ea typeface="MS Gothic" pitchFamily="49" charset="-128"/>
              </a:rPr>
              <a:t> ⊓ </a:t>
            </a:r>
            <a:r>
              <a:rPr lang="en-GB" altLang="zh-CN" sz="1800" kern="0" dirty="0" smtClean="0">
                <a:solidFill>
                  <a:srgbClr val="000000"/>
                </a:solidFill>
                <a:latin typeface="Verdana" pitchFamily="34" charset="0"/>
                <a:ea typeface="MS Gothic" pitchFamily="49" charset="-128"/>
                <a:sym typeface="Symbol" pitchFamily="18" charset="2"/>
              </a:rPr>
              <a:t></a:t>
            </a:r>
            <a:r>
              <a:rPr lang="en-GB" altLang="zh-CN" sz="1800" kern="0" dirty="0" err="1" smtClean="0">
                <a:solidFill>
                  <a:srgbClr val="000000"/>
                </a:solidFill>
                <a:latin typeface="Verdana" pitchFamily="34" charset="0"/>
              </a:rPr>
              <a:t>region.HeadAndNeck</a:t>
            </a:r>
            <a:endParaRPr lang="en-GB" altLang="zh-CN" sz="1800" kern="0" dirty="0">
              <a:solidFill>
                <a:srgbClr val="000000"/>
              </a:solidFill>
              <a:latin typeface="Verdana" pitchFamily="34" charset="0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1A784"/>
              </a:buClr>
              <a:buNone/>
              <a:defRPr/>
            </a:pPr>
            <a:endParaRPr lang="en-GB" altLang="zh-CN" sz="1800" kern="0" dirty="0">
              <a:solidFill>
                <a:srgbClr val="81A784"/>
              </a:solidFill>
              <a:latin typeface="Verdana" pitchFamily="34" charset="0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1A784"/>
              </a:buClr>
              <a:buNone/>
              <a:defRPr/>
            </a:pPr>
            <a:r>
              <a:rPr lang="en-GB" altLang="zh-CN" sz="1800" kern="0" dirty="0">
                <a:solidFill>
                  <a:srgbClr val="81A784"/>
                </a:solidFill>
                <a:latin typeface="Verdana" pitchFamily="34" charset="0"/>
              </a:rPr>
              <a:t>  </a:t>
            </a:r>
            <a:r>
              <a:rPr lang="en-GB" altLang="zh-CN" sz="1800" i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 brain is a central nervous system and a body part which has a system part that is a nervous system and that is in the head and neck region.</a:t>
            </a: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1A784"/>
              </a:buClr>
              <a:buNone/>
              <a:defRPr/>
            </a:pPr>
            <a:endParaRPr lang="en-GB" altLang="zh-CN" sz="1800" kern="0" dirty="0">
              <a:solidFill>
                <a:srgbClr val="81A784"/>
              </a:solidFill>
              <a:latin typeface="Verdana" pitchFamily="34" charset="0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1A784"/>
              </a:buClr>
              <a:buFont typeface="Wingdings" panose="05000000000000000000" pitchFamily="2" charset="2"/>
              <a:buChar char="l"/>
              <a:defRPr/>
            </a:pPr>
            <a:r>
              <a:rPr lang="en-GB" altLang="zh-CN" sz="1800" kern="0" dirty="0" err="1">
                <a:solidFill>
                  <a:srgbClr val="000000"/>
                </a:solidFill>
                <a:latin typeface="Verdana" pitchFamily="34" charset="0"/>
              </a:rPr>
              <a:t>CentralNervousSystem</a:t>
            </a:r>
            <a:r>
              <a:rPr lang="en-GB" altLang="zh-CN" sz="1800" kern="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GB" altLang="zh-CN" sz="1800" kern="0" dirty="0">
                <a:solidFill>
                  <a:srgbClr val="000000"/>
                </a:solidFill>
                <a:latin typeface="Verdana" pitchFamily="34" charset="0"/>
                <a:ea typeface="MS Gothic" pitchFamily="49" charset="-128"/>
              </a:rPr>
              <a:t>⊑ </a:t>
            </a:r>
            <a:r>
              <a:rPr lang="en-GB" altLang="zh-CN" sz="1800" kern="0" dirty="0" err="1">
                <a:solidFill>
                  <a:srgbClr val="0000CC"/>
                </a:solidFill>
                <a:latin typeface="Verdana" pitchFamily="34" charset="0"/>
              </a:rPr>
              <a:t>NervousSystem</a:t>
            </a:r>
            <a:endParaRPr lang="en-GB" altLang="zh-CN" sz="1800" kern="0" dirty="0">
              <a:solidFill>
                <a:srgbClr val="0000CC"/>
              </a:solidFill>
              <a:latin typeface="Verdana" pitchFamily="34" charset="0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1A784"/>
              </a:buClr>
              <a:buFont typeface="Wingdings" panose="05000000000000000000" pitchFamily="2" charset="2"/>
              <a:buChar char="l"/>
              <a:defRPr/>
            </a:pPr>
            <a:endParaRPr lang="en-GB" altLang="zh-CN" sz="1800" kern="0" dirty="0">
              <a:solidFill>
                <a:srgbClr val="0000CC"/>
              </a:solidFill>
              <a:latin typeface="Verdana" pitchFamily="34" charset="0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1A784"/>
              </a:buClr>
              <a:buNone/>
              <a:defRPr/>
            </a:pPr>
            <a:r>
              <a:rPr lang="en-GB" altLang="zh-CN" sz="1800" i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 A central nervous system is a nervous system.</a:t>
            </a: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1A784"/>
              </a:buClr>
              <a:buNone/>
              <a:defRPr/>
            </a:pPr>
            <a:endParaRPr lang="en-GB" altLang="zh-CN" sz="1800" i="1" kern="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1A784"/>
              </a:buClr>
              <a:buFont typeface="Wingdings" panose="05000000000000000000" pitchFamily="2" charset="2"/>
              <a:buChar char="l"/>
              <a:defRPr/>
            </a:pPr>
            <a:r>
              <a:rPr lang="en-GB" altLang="zh-CN" sz="1800" kern="0" dirty="0" err="1">
                <a:solidFill>
                  <a:srgbClr val="000000"/>
                </a:solidFill>
                <a:latin typeface="Verdana" pitchFamily="34" charset="0"/>
              </a:rPr>
              <a:t>BodyPart</a:t>
            </a:r>
            <a:r>
              <a:rPr lang="en-GB" altLang="zh-CN" sz="1800" kern="0" dirty="0">
                <a:solidFill>
                  <a:srgbClr val="000000"/>
                </a:solidFill>
                <a:latin typeface="Verdana" pitchFamily="34" charset="0"/>
                <a:ea typeface="MS Gothic" pitchFamily="49" charset="-128"/>
              </a:rPr>
              <a:t> ⊑</a:t>
            </a:r>
            <a:r>
              <a:rPr lang="en-GB" altLang="zh-CN" sz="1800" kern="0" dirty="0">
                <a:solidFill>
                  <a:srgbClr val="000000"/>
                </a:solidFill>
                <a:latin typeface="Verdana" pitchFamily="34" charset="0"/>
                <a:ea typeface="MS Gothic" pitchFamily="49" charset="-128"/>
                <a:sym typeface="Symbol" pitchFamily="18" charset="2"/>
              </a:rPr>
              <a:t></a:t>
            </a:r>
            <a:r>
              <a:rPr lang="en-GB" altLang="zh-CN" sz="1800" kern="0" dirty="0" err="1">
                <a:solidFill>
                  <a:srgbClr val="000000"/>
                </a:solidFill>
                <a:latin typeface="Verdana" pitchFamily="34" charset="0"/>
              </a:rPr>
              <a:t>NervousSystem</a:t>
            </a:r>
            <a:endParaRPr lang="en-GB" altLang="zh-CN" sz="1800" kern="0" dirty="0">
              <a:solidFill>
                <a:srgbClr val="000000"/>
              </a:solidFill>
              <a:latin typeface="Verdana" pitchFamily="34" charset="0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1A784"/>
              </a:buClr>
              <a:buFont typeface="Wingdings" panose="05000000000000000000" pitchFamily="2" charset="2"/>
              <a:buChar char="l"/>
              <a:defRPr/>
            </a:pPr>
            <a:endParaRPr lang="en-GB" altLang="zh-CN" sz="1800" kern="0" dirty="0">
              <a:solidFill>
                <a:srgbClr val="000000"/>
              </a:solidFill>
              <a:latin typeface="Verdana" pitchFamily="34" charset="0"/>
            </a:endParaRP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1A784"/>
              </a:buClr>
              <a:buNone/>
              <a:defRPr/>
            </a:pPr>
            <a:r>
              <a:rPr lang="en-GB" altLang="zh-CN" sz="1800" i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Nothing can be at the same time a body part and a nervous system.</a:t>
            </a:r>
            <a:endParaRPr lang="en-GB" altLang="zh-CN" sz="1800" kern="0" dirty="0">
              <a:solidFill>
                <a:srgbClr val="000000"/>
              </a:solidFill>
              <a:latin typeface="Verdana" pitchFamily="34" charset="0"/>
            </a:endParaRPr>
          </a:p>
          <a:p>
            <a:endParaRPr lang="en-US" dirty="0" smtClean="0"/>
          </a:p>
          <a:p>
            <a:r>
              <a:rPr lang="en-US" dirty="0" smtClean="0"/>
              <a:t>Tools: </a:t>
            </a:r>
            <a:r>
              <a:rPr lang="en-US" dirty="0" err="1" smtClean="0"/>
              <a:t>RaDON</a:t>
            </a:r>
            <a:r>
              <a:rPr lang="en-US" dirty="0" smtClean="0"/>
              <a:t>[1], Swoop[2], </a:t>
            </a:r>
            <a:r>
              <a:rPr lang="en-US" dirty="0" err="1" smtClean="0"/>
              <a:t>MUPSter</a:t>
            </a:r>
            <a:r>
              <a:rPr lang="en-US" dirty="0" smtClean="0"/>
              <a:t>[3], OOPS[4]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70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/>
          </p:nvPr>
        </p:nvGraphicFramePr>
        <p:xfrm>
          <a:off x="2567608" y="3268613"/>
          <a:ext cx="2368550" cy="226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Visio" r:id="rId4" imgW="2368296" imgH="2268284" progId="">
                  <p:embed/>
                </p:oleObj>
              </mc:Choice>
              <mc:Fallback>
                <p:oleObj name="Visio" r:id="rId4" imgW="2368296" imgH="226828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7608" y="3268613"/>
                        <a:ext cx="2368550" cy="226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Ontology debugging – modelling defects</a:t>
            </a:r>
            <a:endParaRPr lang="en-US" altLang="zh-CN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Incomplete results from ontology-based </a:t>
            </a:r>
            <a:r>
              <a:rPr lang="en-US" altLang="zh-CN" dirty="0" smtClean="0"/>
              <a:t>queries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Tools: </a:t>
            </a:r>
            <a:r>
              <a:rPr lang="en-US" altLang="zh-CN" dirty="0" err="1" smtClean="0"/>
              <a:t>RepOSE</a:t>
            </a:r>
            <a:r>
              <a:rPr lang="en-US" altLang="zh-CN" dirty="0" smtClean="0"/>
              <a:t>[5][6], OOPS[4]</a:t>
            </a:r>
            <a:endParaRPr lang="en-US" altLang="zh-CN" dirty="0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17A8A3-EC80-4D77-9894-F397534CED45}" type="slidenum">
              <a:rPr lang="sv-SE" altLang="en-US" smtClean="0"/>
              <a:pPr>
                <a:defRPr/>
              </a:pPr>
              <a:t>7</a:t>
            </a:fld>
            <a:endParaRPr lang="sv-SE" altLang="en-US"/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3253408" y="4678313"/>
            <a:ext cx="1752600" cy="571500"/>
          </a:xfrm>
          <a:prstGeom prst="rect">
            <a:avLst/>
          </a:prstGeom>
          <a:solidFill>
            <a:schemeClr val="accent1">
              <a:alpha val="0"/>
            </a:schemeClr>
          </a:solidFill>
          <a:ln w="28575" algn="ctr">
            <a:solidFill>
              <a:srgbClr val="339966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8282608" y="3429491"/>
            <a:ext cx="25146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altLang="zh-CN" dirty="0">
                <a:solidFill>
                  <a:srgbClr val="2D2DFF"/>
                </a:solidFill>
              </a:rPr>
              <a:t>return 1663 articles</a:t>
            </a:r>
          </a:p>
        </p:txBody>
      </p:sp>
      <p:sp>
        <p:nvSpPr>
          <p:cNvPr id="540679" name="Rectangle 7"/>
          <p:cNvSpPr>
            <a:spLocks noChangeArrowheads="1"/>
          </p:cNvSpPr>
          <p:nvPr/>
        </p:nvSpPr>
        <p:spPr bwMode="auto">
          <a:xfrm>
            <a:off x="8282608" y="3724504"/>
            <a:ext cx="23622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</a:rPr>
              <a:t>return 948 articles</a:t>
            </a:r>
          </a:p>
        </p:txBody>
      </p:sp>
      <p:sp>
        <p:nvSpPr>
          <p:cNvPr id="540680" name="Rectangle 8"/>
          <p:cNvSpPr>
            <a:spLocks noChangeArrowheads="1"/>
          </p:cNvSpPr>
          <p:nvPr/>
        </p:nvSpPr>
        <p:spPr bwMode="auto">
          <a:xfrm>
            <a:off x="8282608" y="4063421"/>
            <a:ext cx="28194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</a:rPr>
              <a:t>57% results are missed !</a:t>
            </a:r>
          </a:p>
        </p:txBody>
      </p:sp>
      <p:pic>
        <p:nvPicPr>
          <p:cNvPr id="2058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20009" y="2420889"/>
            <a:ext cx="7535863" cy="771525"/>
          </a:xfrm>
          <a:prstGeom prst="rect">
            <a:avLst/>
          </a:prstGeom>
          <a:noFill/>
          <a:ln w="38100">
            <a:solidFill>
              <a:srgbClr val="DDDDDD"/>
            </a:solidFill>
            <a:miter lim="800000"/>
            <a:headEnd/>
            <a:tailEnd/>
          </a:ln>
        </p:spPr>
      </p:pic>
      <p:sp>
        <p:nvSpPr>
          <p:cNvPr id="2059" name="AutoShape 10"/>
          <p:cNvSpPr>
            <a:spLocks noChangeArrowheads="1"/>
          </p:cNvSpPr>
          <p:nvPr/>
        </p:nvSpPr>
        <p:spPr bwMode="auto">
          <a:xfrm rot="-5400000">
            <a:off x="7730158" y="3744863"/>
            <a:ext cx="647700" cy="304800"/>
          </a:xfrm>
          <a:prstGeom prst="leftArrow">
            <a:avLst>
              <a:gd name="adj1" fmla="val 50000"/>
              <a:gd name="adj2" fmla="val 37158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60" name="Picture 11" descr="j019538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92008" y="4564014"/>
            <a:ext cx="10477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AutoShape 12"/>
          <p:cNvSpPr>
            <a:spLocks noChangeArrowheads="1"/>
          </p:cNvSpPr>
          <p:nvPr/>
        </p:nvSpPr>
        <p:spPr bwMode="auto">
          <a:xfrm rot="5400000">
            <a:off x="7215808" y="3725813"/>
            <a:ext cx="609600" cy="304800"/>
          </a:xfrm>
          <a:prstGeom prst="leftArrow">
            <a:avLst>
              <a:gd name="adj1" fmla="val 50000"/>
              <a:gd name="adj2" fmla="val 34972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62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009" t="-34833"/>
          <a:stretch>
            <a:fillRect/>
          </a:stretch>
        </p:blipFill>
        <p:spPr bwMode="auto">
          <a:xfrm>
            <a:off x="4853608" y="2701877"/>
            <a:ext cx="1981200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0686" name="Line 14"/>
          <p:cNvSpPr>
            <a:spLocks noChangeShapeType="1"/>
          </p:cNvSpPr>
          <p:nvPr/>
        </p:nvSpPr>
        <p:spPr bwMode="auto">
          <a:xfrm>
            <a:off x="3482008" y="5059313"/>
            <a:ext cx="30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323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0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0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06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0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0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40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0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9" grpId="0"/>
      <p:bldP spid="540680" grpId="0"/>
      <p:bldP spid="54068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 for integrating ontology matching and debugging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872" y="1825625"/>
            <a:ext cx="7720255" cy="4351338"/>
          </a:xfrm>
        </p:spPr>
      </p:pic>
    </p:spTree>
    <p:extLst>
      <p:ext uri="{BB962C8B-B14F-4D97-AF65-F5344CB8AC3E}">
        <p14:creationId xmlns:p14="http://schemas.microsoft.com/office/powerpoint/2010/main" val="49445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IKS project</a:t>
            </a:r>
            <a:endParaRPr lang="en-US" dirty="0"/>
          </a:p>
          <a:p>
            <a:r>
              <a:rPr lang="en-US" dirty="0" smtClean="0"/>
              <a:t>51 modules</a:t>
            </a:r>
          </a:p>
          <a:p>
            <a:r>
              <a:rPr lang="en-US" dirty="0" smtClean="0"/>
              <a:t>Resulting </a:t>
            </a:r>
            <a:r>
              <a:rPr lang="en-US" dirty="0"/>
              <a:t>integrated ontology</a:t>
            </a:r>
          </a:p>
        </p:txBody>
      </p:sp>
    </p:spTree>
    <p:extLst>
      <p:ext uri="{BB962C8B-B14F-4D97-AF65-F5344CB8AC3E}">
        <p14:creationId xmlns:p14="http://schemas.microsoft.com/office/powerpoint/2010/main" val="344086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6215</TotalTime>
  <Words>912</Words>
  <Application>Microsoft Office PowerPoint</Application>
  <PresentationFormat>Widescreen</PresentationFormat>
  <Paragraphs>149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MS Gothic</vt:lpstr>
      <vt:lpstr>宋体</vt:lpstr>
      <vt:lpstr>Arial</vt:lpstr>
      <vt:lpstr>Calibri</vt:lpstr>
      <vt:lpstr>Calibri Light</vt:lpstr>
      <vt:lpstr>Symbol</vt:lpstr>
      <vt:lpstr>Times New Roman</vt:lpstr>
      <vt:lpstr>Verdana</vt:lpstr>
      <vt:lpstr>Wingdings</vt:lpstr>
      <vt:lpstr>Office Theme</vt:lpstr>
      <vt:lpstr>Visio</vt:lpstr>
      <vt:lpstr>Integrating Ontology Debugging and Matching into the eXtreme Design Methodology</vt:lpstr>
      <vt:lpstr>Motivation</vt:lpstr>
      <vt:lpstr>Motivation - continued</vt:lpstr>
      <vt:lpstr>Background - XD methodology</vt:lpstr>
      <vt:lpstr>Background - Defects in ontologies</vt:lpstr>
      <vt:lpstr>Ontology debugging – semantic defects</vt:lpstr>
      <vt:lpstr>Ontology debugging – modelling defects</vt:lpstr>
      <vt:lpstr>Workflow for integrating ontology matching and debugging</vt:lpstr>
      <vt:lpstr>Case study</vt:lpstr>
      <vt:lpstr>Case study – Debugging individual modules</vt:lpstr>
      <vt:lpstr>Modelling defects - example</vt:lpstr>
      <vt:lpstr>Case study – Debugging the integrated ontology</vt:lpstr>
      <vt:lpstr>Impact analysis</vt:lpstr>
      <vt:lpstr>Conclusions</vt:lpstr>
      <vt:lpstr>Future work </vt:lpstr>
      <vt:lpstr>References</vt:lpstr>
      <vt:lpstr>Questions?</vt:lpstr>
      <vt:lpstr>PowerPoint Presentation</vt:lpstr>
    </vt:vector>
  </TitlesOfParts>
  <Company>Linköpings universitet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Zlatan Dragisic</dc:creator>
  <cp:lastModifiedBy>Zlatan Dragisic</cp:lastModifiedBy>
  <cp:revision>36</cp:revision>
  <dcterms:created xsi:type="dcterms:W3CDTF">2015-09-29T08:18:18Z</dcterms:created>
  <dcterms:modified xsi:type="dcterms:W3CDTF">2015-10-07T13:08:04Z</dcterms:modified>
</cp:coreProperties>
</file>