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70" r:id="rId6"/>
    <p:sldId id="271" r:id="rId7"/>
    <p:sldId id="283" r:id="rId8"/>
    <p:sldId id="284" r:id="rId9"/>
    <p:sldId id="287" r:id="rId10"/>
    <p:sldId id="279" r:id="rId11"/>
    <p:sldId id="276" r:id="rId12"/>
    <p:sldId id="273" r:id="rId13"/>
    <p:sldId id="285" r:id="rId14"/>
    <p:sldId id="274" r:id="rId15"/>
    <p:sldId id="288" r:id="rId16"/>
    <p:sldId id="275" r:id="rId17"/>
    <p:sldId id="278" r:id="rId18"/>
    <p:sldId id="280" r:id="rId19"/>
    <p:sldId id="281" r:id="rId20"/>
    <p:sldId id="282" r:id="rId21"/>
    <p:sldId id="272" r:id="rId22"/>
    <p:sldId id="269" r:id="rId23"/>
    <p:sldId id="262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TmmBff2nHcG6CfwR8YE7tODxh6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CDE70B-9620-EC78-88C4-4223ED8EAF27}" name="Patrick Lambrix" initials="PL" userId="S::patla00@liu.se::d203a6ad-d5f8-4949-bc0d-292db0e633e6" providerId="AD"/>
  <p188:author id="{14BB806A-DBEB-AB99-AD41-07598C91105A}" name="Mina Abd Nikooie Pour" initials="MP" userId="S::minab62@liu.se::fd59eef8-94b6-4e04-a9a2-adddb2c93a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ED"/>
    <a:srgbClr val="294F94"/>
    <a:srgbClr val="244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552C8-0921-4AC4-8099-006A94BB9D33}" v="32" dt="2023-08-08T15:19:11.007"/>
    <p1510:client id="{C49F4F24-70A1-484D-905A-B412340D104E}" v="397" dt="2023-08-09T07:15:59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1511" autoAdjust="0"/>
  </p:normalViewPr>
  <p:slideViewPr>
    <p:cSldViewPr snapToGrid="0">
      <p:cViewPr varScale="1">
        <p:scale>
          <a:sx n="112" d="100"/>
          <a:sy n="112" d="100"/>
        </p:scale>
        <p:origin x="18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noProof="0"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141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27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343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0893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974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2292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7382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6452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5689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011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59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1137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6951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419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87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782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411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79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15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500743"/>
            <a:ext cx="9144000" cy="300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Phrase2Onto: A Tool to Support Ontology Extension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43632" y="3635042"/>
            <a:ext cx="10485303" cy="164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Mina Abd Nikooie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n-US" baseline="30000" dirty="0" err="1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Huanyu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Li</a:t>
            </a:r>
            <a:r>
              <a:rPr lang="en-US" baseline="30000" dirty="0"/>
              <a:t>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/>
              <a:t> </a:t>
            </a:r>
            <a:r>
              <a:rPr lang="sv-SE" dirty="0"/>
              <a:t>Rickard </a:t>
            </a:r>
            <a:r>
              <a:rPr lang="sv-SE" dirty="0" err="1"/>
              <a:t>Armiento</a:t>
            </a:r>
            <a:r>
              <a:rPr lang="en-US" baseline="30000" dirty="0"/>
              <a:t>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Patrick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Lambrix</a:t>
            </a:r>
            <a:r>
              <a:rPr lang="en-US" baseline="30000" dirty="0" err="1">
                <a:latin typeface="Calibri"/>
                <a:ea typeface="Calibri"/>
                <a:cs typeface="Calibri"/>
                <a:sym typeface="Calibri"/>
              </a:rPr>
              <a:t>a,b</a:t>
            </a:r>
            <a:endParaRPr baseline="30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aseline="300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Linköping University and Swedish e-Science Research Centre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Linköping, Sweden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aseline="30000" dirty="0"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University of Gävle, Gävle, Sweden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 dirty="0">
                <a:solidFill>
                  <a:schemeClr val="lt1"/>
                </a:solidFill>
              </a:rPr>
              <a:t>Athens, Greece, 06-08 September 2023</a:t>
            </a:r>
            <a:endParaRPr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506" y="436574"/>
            <a:ext cx="7500975" cy="12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356DC4-D2C5-D4CA-E139-45EAD4AD8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48" y="4818283"/>
            <a:ext cx="3234687" cy="119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 – MODULAR DESIGN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200" dirty="0"/>
              <a:t>Modular design including five separate tabs for ontology extension.</a:t>
            </a:r>
          </a:p>
          <a:p>
            <a:pPr marL="1696989" lvl="1" indent="-457200">
              <a:buFont typeface="Arial" panose="020B0604020202020204" pitchFamily="34" charset="0"/>
              <a:buChar char="•"/>
            </a:pPr>
            <a:r>
              <a:rPr lang="en-US" sz="2200" b="1" dirty="0"/>
              <a:t>Set-up</a:t>
            </a:r>
          </a:p>
          <a:p>
            <a:pPr marL="1696989" lvl="1" indent="-457200">
              <a:buFont typeface="Arial" panose="020B0604020202020204" pitchFamily="34" charset="0"/>
              <a:buChar char="•"/>
            </a:pPr>
            <a:r>
              <a:rPr lang="en-US" sz="2200" b="1" dirty="0"/>
              <a:t>Phrases → Concepts</a:t>
            </a:r>
          </a:p>
          <a:p>
            <a:pPr marL="1696989" lvl="1" indent="-457200">
              <a:buFont typeface="Arial" panose="020B0604020202020204" pitchFamily="34" charset="0"/>
              <a:buChar char="•"/>
            </a:pPr>
            <a:r>
              <a:rPr lang="en-US" sz="2200" b="1" dirty="0"/>
              <a:t>Topics → Concepts</a:t>
            </a:r>
          </a:p>
          <a:p>
            <a:pPr marL="1696989" lvl="1" indent="-457200">
              <a:buFont typeface="Arial" panose="020B0604020202020204" pitchFamily="34" charset="0"/>
              <a:buChar char="•"/>
            </a:pPr>
            <a:r>
              <a:rPr lang="en-US" sz="2200" b="1" dirty="0"/>
              <a:t>Concepts</a:t>
            </a:r>
          </a:p>
          <a:p>
            <a:pPr marL="1696989" lvl="1" indent="-457200">
              <a:buFont typeface="Arial" panose="020B0604020202020204" pitchFamily="34" charset="0"/>
              <a:buChar char="•"/>
            </a:pPr>
            <a:r>
              <a:rPr lang="en-US" sz="2200" b="1" dirty="0"/>
              <a:t>Concepts → Axioms</a:t>
            </a:r>
          </a:p>
          <a:p>
            <a:pPr marL="1696989" lvl="1" indent="-45720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1696989" lvl="1" indent="-45720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342900"/>
            <a:r>
              <a:rPr lang="en-US" sz="2200" dirty="0"/>
              <a:t>Using Pizza ontology as example ontology to extend.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sv-SE" sz="22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8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 – SETUP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B09EF7F-C53B-4D6A-A2D3-C6B2FD8F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90" y="1366094"/>
            <a:ext cx="8557820" cy="4784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BBA071-D047-29C0-0725-CF7457B1C027}"/>
              </a:ext>
            </a:extLst>
          </p:cNvPr>
          <p:cNvSpPr/>
          <p:nvPr/>
        </p:nvSpPr>
        <p:spPr>
          <a:xfrm>
            <a:off x="2138638" y="2100853"/>
            <a:ext cx="1466063" cy="216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E4F30-DF52-4EF4-DB75-06BB3D4E3F29}"/>
              </a:ext>
            </a:extLst>
          </p:cNvPr>
          <p:cNvSpPr/>
          <p:nvPr/>
        </p:nvSpPr>
        <p:spPr>
          <a:xfrm>
            <a:off x="2138637" y="3492799"/>
            <a:ext cx="1466063" cy="22671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1F029-0059-D439-D979-CD090D391D61}"/>
              </a:ext>
            </a:extLst>
          </p:cNvPr>
          <p:cNvSpPr/>
          <p:nvPr/>
        </p:nvSpPr>
        <p:spPr>
          <a:xfrm>
            <a:off x="2129319" y="4937662"/>
            <a:ext cx="1466063" cy="22671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70149-B66F-5762-6F19-76900C62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248" y="1422592"/>
            <a:ext cx="8985504" cy="4541060"/>
          </a:xfrm>
          <a:prstGeom prst="rect">
            <a:avLst/>
          </a:prstGeom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A5A5A5"/>
              </a:buClr>
              <a:buSzPts val="4000"/>
            </a:pPr>
            <a:r>
              <a:rPr lang="en-US" sz="4000" b="1" dirty="0">
                <a:solidFill>
                  <a:srgbClr val="A5A5A5"/>
                </a:solidFill>
              </a:rPr>
              <a:t>PHRASE2ONTO – PHRASES → CONCEPTS</a:t>
            </a:r>
            <a:endParaRPr sz="4000" b="1" dirty="0">
              <a:solidFill>
                <a:srgbClr val="A5A5A5"/>
              </a:solidFill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EBEBE-4B0F-2FE4-FDEC-22991806E3F7}"/>
              </a:ext>
            </a:extLst>
          </p:cNvPr>
          <p:cNvSpPr/>
          <p:nvPr/>
        </p:nvSpPr>
        <p:spPr>
          <a:xfrm>
            <a:off x="4431891" y="2467826"/>
            <a:ext cx="2048157" cy="216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FF804-4CB2-B2E5-6668-6821227DC7DC}"/>
              </a:ext>
            </a:extLst>
          </p:cNvPr>
          <p:cNvSpPr/>
          <p:nvPr/>
        </p:nvSpPr>
        <p:spPr>
          <a:xfrm>
            <a:off x="2382346" y="2067131"/>
            <a:ext cx="1048215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4A30E1-520A-2E9F-8212-8BD6323FC307}"/>
              </a:ext>
            </a:extLst>
          </p:cNvPr>
          <p:cNvSpPr/>
          <p:nvPr/>
        </p:nvSpPr>
        <p:spPr>
          <a:xfrm>
            <a:off x="4620602" y="3012688"/>
            <a:ext cx="1627798" cy="44827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A8001-2047-4808-5B7C-16B029855B54}"/>
              </a:ext>
            </a:extLst>
          </p:cNvPr>
          <p:cNvSpPr/>
          <p:nvPr/>
        </p:nvSpPr>
        <p:spPr>
          <a:xfrm>
            <a:off x="4937761" y="4311310"/>
            <a:ext cx="1542288" cy="216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3209E-A904-A26C-B9B8-C5F82B44A789}"/>
              </a:ext>
            </a:extLst>
          </p:cNvPr>
          <p:cNvSpPr/>
          <p:nvPr/>
        </p:nvSpPr>
        <p:spPr>
          <a:xfrm>
            <a:off x="7205473" y="3484656"/>
            <a:ext cx="1005839" cy="29486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A5A5A5"/>
              </a:buClr>
              <a:buSzPts val="4000"/>
            </a:pPr>
            <a:r>
              <a:rPr lang="en-US" sz="4000" b="1" dirty="0">
                <a:solidFill>
                  <a:srgbClr val="A5A5A5"/>
                </a:solidFill>
              </a:rPr>
              <a:t>PHRASE2ONTO – PHRASES → CONCEPTS (CONT.)</a:t>
            </a:r>
            <a:endParaRPr sz="4000" b="1" dirty="0">
              <a:solidFill>
                <a:srgbClr val="A5A5A5"/>
              </a:solidFill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4ABECB4-18CE-D7DB-FE88-CF1E76108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96" y="1690688"/>
            <a:ext cx="9851807" cy="3859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7033B9-5920-737E-7BAE-A9BD6A85CA70}"/>
              </a:ext>
            </a:extLst>
          </p:cNvPr>
          <p:cNvSpPr/>
          <p:nvPr/>
        </p:nvSpPr>
        <p:spPr>
          <a:xfrm>
            <a:off x="6363628" y="2818978"/>
            <a:ext cx="1524001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FBAA1-57F7-3534-6533-5B8FA7CC6747}"/>
              </a:ext>
            </a:extLst>
          </p:cNvPr>
          <p:cNvSpPr/>
          <p:nvPr/>
        </p:nvSpPr>
        <p:spPr>
          <a:xfrm>
            <a:off x="4534829" y="3100038"/>
            <a:ext cx="1100254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42CD1-FF5C-8EBA-C8E8-EC8A836A3D23}"/>
              </a:ext>
            </a:extLst>
          </p:cNvPr>
          <p:cNvSpPr/>
          <p:nvPr/>
        </p:nvSpPr>
        <p:spPr>
          <a:xfrm>
            <a:off x="6958361" y="3100037"/>
            <a:ext cx="1100253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5AC8CD-1C7C-B16C-B595-7F3F4CBC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1247" y="1389964"/>
            <a:ext cx="8949506" cy="4501727"/>
          </a:xfrm>
          <a:prstGeom prst="rect">
            <a:avLst/>
          </a:prstGeom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</a:t>
            </a: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A5A5A5"/>
                </a:solidFill>
              </a:rPr>
              <a:t>–</a:t>
            </a: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TOPICS → CONCEPTS</a:t>
            </a:r>
            <a:endParaRPr lang="en-US"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22E44-B7ED-D7A1-813F-613794BB2E46}"/>
              </a:ext>
            </a:extLst>
          </p:cNvPr>
          <p:cNvSpPr/>
          <p:nvPr/>
        </p:nvSpPr>
        <p:spPr>
          <a:xfrm>
            <a:off x="3291393" y="1786276"/>
            <a:ext cx="1174596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4B555C-22D6-0192-09D5-9505CAD96F0E}"/>
              </a:ext>
            </a:extLst>
          </p:cNvPr>
          <p:cNvSpPr/>
          <p:nvPr/>
        </p:nvSpPr>
        <p:spPr>
          <a:xfrm>
            <a:off x="1651727" y="2057044"/>
            <a:ext cx="1497369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ECC09-F064-0301-2FE8-C95F31EF4DA6}"/>
              </a:ext>
            </a:extLst>
          </p:cNvPr>
          <p:cNvSpPr/>
          <p:nvPr/>
        </p:nvSpPr>
        <p:spPr>
          <a:xfrm>
            <a:off x="4600546" y="2183583"/>
            <a:ext cx="951572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4E9AE-916F-BAA7-0E93-BFBAA3A4E674}"/>
              </a:ext>
            </a:extLst>
          </p:cNvPr>
          <p:cNvSpPr/>
          <p:nvPr/>
        </p:nvSpPr>
        <p:spPr>
          <a:xfrm>
            <a:off x="5667050" y="5116179"/>
            <a:ext cx="3278457" cy="24559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858919E-6929-EAF7-50EF-E742D4D4A187}"/>
              </a:ext>
            </a:extLst>
          </p:cNvPr>
          <p:cNvSpPr/>
          <p:nvPr/>
        </p:nvSpPr>
        <p:spPr>
          <a:xfrm>
            <a:off x="1237344" y="4035552"/>
            <a:ext cx="384048" cy="853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8D1D8AA-7756-8E61-9E94-34F1743DE555}"/>
              </a:ext>
            </a:extLst>
          </p:cNvPr>
          <p:cNvSpPr/>
          <p:nvPr/>
        </p:nvSpPr>
        <p:spPr>
          <a:xfrm>
            <a:off x="1237344" y="4200144"/>
            <a:ext cx="384048" cy="853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E64A212-7EE6-AE6E-85F0-49C4B1C89209}"/>
              </a:ext>
            </a:extLst>
          </p:cNvPr>
          <p:cNvSpPr/>
          <p:nvPr/>
        </p:nvSpPr>
        <p:spPr>
          <a:xfrm>
            <a:off x="1237344" y="4358640"/>
            <a:ext cx="384048" cy="853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</a:t>
            </a: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A5A5A5"/>
                </a:solidFill>
              </a:rPr>
              <a:t>–</a:t>
            </a: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TOPICS → CONCEPTS</a:t>
            </a:r>
            <a:endParaRPr lang="en-US"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3857E32-8F5D-1C23-734C-96195901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24" y="1372790"/>
            <a:ext cx="9660752" cy="47548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722E44-B7ED-D7A1-813F-613794BB2E46}"/>
              </a:ext>
            </a:extLst>
          </p:cNvPr>
          <p:cNvSpPr/>
          <p:nvPr/>
        </p:nvSpPr>
        <p:spPr>
          <a:xfrm>
            <a:off x="2943921" y="1761892"/>
            <a:ext cx="1174596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4B555C-22D6-0192-09D5-9505CAD96F0E}"/>
              </a:ext>
            </a:extLst>
          </p:cNvPr>
          <p:cNvSpPr/>
          <p:nvPr/>
        </p:nvSpPr>
        <p:spPr>
          <a:xfrm>
            <a:off x="1297870" y="2011202"/>
            <a:ext cx="1497369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ECC09-F064-0301-2FE8-C95F31EF4DA6}"/>
              </a:ext>
            </a:extLst>
          </p:cNvPr>
          <p:cNvSpPr/>
          <p:nvPr/>
        </p:nvSpPr>
        <p:spPr>
          <a:xfrm>
            <a:off x="4222594" y="2147007"/>
            <a:ext cx="951572" cy="19727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4E9AE-916F-BAA7-0E93-BFBAA3A4E674}"/>
              </a:ext>
            </a:extLst>
          </p:cNvPr>
          <p:cNvSpPr/>
          <p:nvPr/>
        </p:nvSpPr>
        <p:spPr>
          <a:xfrm>
            <a:off x="4222594" y="5370577"/>
            <a:ext cx="6703782" cy="75704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</a:t>
            </a: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A5A5A5"/>
                </a:solidFill>
              </a:rPr>
              <a:t>–</a:t>
            </a: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CONCEPTS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40147B2-E258-A7D3-F8A6-2601FB5E4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17" y="1828610"/>
            <a:ext cx="9555166" cy="3629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15F6EA-3841-0683-6A48-61EDF83584E4}"/>
              </a:ext>
            </a:extLst>
          </p:cNvPr>
          <p:cNvSpPr/>
          <p:nvPr/>
        </p:nvSpPr>
        <p:spPr>
          <a:xfrm>
            <a:off x="4504809" y="2334321"/>
            <a:ext cx="681653" cy="2230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1D7CD-CD8E-A2B7-4A55-C429D9C85785}"/>
              </a:ext>
            </a:extLst>
          </p:cNvPr>
          <p:cNvSpPr/>
          <p:nvPr/>
        </p:nvSpPr>
        <p:spPr>
          <a:xfrm>
            <a:off x="2360953" y="2594516"/>
            <a:ext cx="1185136" cy="25276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0DEDF-DFF7-132B-D396-DFD92756765B}"/>
              </a:ext>
            </a:extLst>
          </p:cNvPr>
          <p:cNvSpPr/>
          <p:nvPr/>
        </p:nvSpPr>
        <p:spPr>
          <a:xfrm>
            <a:off x="4631473" y="2766693"/>
            <a:ext cx="1353016" cy="24955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A5A5A5"/>
              </a:buClr>
              <a:buSzPts val="4000"/>
            </a:pPr>
            <a:r>
              <a:rPr lang="en-US" sz="4000" b="1" dirty="0">
                <a:solidFill>
                  <a:srgbClr val="A5A5A5"/>
                </a:solidFill>
              </a:rPr>
              <a:t>PHRASE2ONTO</a:t>
            </a: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A5A5A5"/>
                </a:solidFill>
              </a:rPr>
              <a:t>– CONCEPTS → AXIOMS</a:t>
            </a:r>
            <a:endParaRPr sz="4000" b="1" dirty="0">
              <a:solidFill>
                <a:srgbClr val="A5A5A5"/>
              </a:solidFill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7DDB9C-4797-8535-85DC-ED2CF8C5C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56" y="1253821"/>
            <a:ext cx="9670487" cy="4884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0BF15E-0D5F-03DD-8C3E-7728EFF3FDAD}"/>
              </a:ext>
            </a:extLst>
          </p:cNvPr>
          <p:cNvSpPr/>
          <p:nvPr/>
        </p:nvSpPr>
        <p:spPr>
          <a:xfrm>
            <a:off x="4148254" y="1598342"/>
            <a:ext cx="1033346" cy="2258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E8F4A-E2E1-9832-4597-78301F32D4F1}"/>
              </a:ext>
            </a:extLst>
          </p:cNvPr>
          <p:cNvSpPr/>
          <p:nvPr/>
        </p:nvSpPr>
        <p:spPr>
          <a:xfrm>
            <a:off x="3754244" y="2257112"/>
            <a:ext cx="1932878" cy="2258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CB8359-FDB3-0F48-9209-E27A91CA8791}"/>
              </a:ext>
            </a:extLst>
          </p:cNvPr>
          <p:cNvSpPr/>
          <p:nvPr/>
        </p:nvSpPr>
        <p:spPr>
          <a:xfrm>
            <a:off x="5687122" y="3470085"/>
            <a:ext cx="1449658" cy="2258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BA5CB-A9AF-B0A5-A905-E5610BBCCEB7}"/>
              </a:ext>
            </a:extLst>
          </p:cNvPr>
          <p:cNvSpPr/>
          <p:nvPr/>
        </p:nvSpPr>
        <p:spPr>
          <a:xfrm>
            <a:off x="4025590" y="4829326"/>
            <a:ext cx="2181922" cy="1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9BFB86-2686-909B-9841-11FB72A7CE7C}"/>
              </a:ext>
            </a:extLst>
          </p:cNvPr>
          <p:cNvSpPr/>
          <p:nvPr/>
        </p:nvSpPr>
        <p:spPr>
          <a:xfrm>
            <a:off x="6683297" y="4845042"/>
            <a:ext cx="2181922" cy="1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CED9F-C07E-A981-E0A3-A9B6D8A66B4A}"/>
              </a:ext>
            </a:extLst>
          </p:cNvPr>
          <p:cNvSpPr/>
          <p:nvPr/>
        </p:nvSpPr>
        <p:spPr>
          <a:xfrm>
            <a:off x="5584122" y="3947010"/>
            <a:ext cx="1870681" cy="1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87A3712-F567-B76A-132B-95BA07958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4" t="15935" r="7753" b="31599"/>
          <a:stretch/>
        </p:blipFill>
        <p:spPr bwMode="auto">
          <a:xfrm rot="605674">
            <a:off x="7997796" y="3974307"/>
            <a:ext cx="3662608" cy="1607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07DA679-2413-19C7-7D57-09AB53A97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9295" r="6911" b="15013"/>
          <a:stretch/>
        </p:blipFill>
        <p:spPr bwMode="auto">
          <a:xfrm>
            <a:off x="6921892" y="2612331"/>
            <a:ext cx="3958643" cy="2138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331889-5BD6-7E73-2785-E96456B127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9636">
            <a:off x="7591474" y="907677"/>
            <a:ext cx="4018080" cy="3049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EXPERIMENT 1 – USER STUDY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200" dirty="0"/>
              <a:t>Using Pizza ontology to extend.</a:t>
            </a:r>
          </a:p>
          <a:p>
            <a:r>
              <a:rPr lang="en-US" sz="2200" dirty="0"/>
              <a:t>10 PhD students and 2 Postdocs in computer science.</a:t>
            </a:r>
          </a:p>
          <a:p>
            <a:r>
              <a:rPr lang="en-US" sz="2200" dirty="0"/>
              <a:t>Phrases and topics generated by ChatGPT.</a:t>
            </a:r>
          </a:p>
          <a:p>
            <a:r>
              <a:rPr lang="en-US" sz="2200" dirty="0"/>
              <a:t>Perform 12 step-by-step tasks.</a:t>
            </a:r>
          </a:p>
          <a:p>
            <a:r>
              <a:rPr lang="en-US" sz="2200" dirty="0"/>
              <a:t>Ask participants to fill out questionaries after actual study.</a:t>
            </a:r>
          </a:p>
          <a:p>
            <a:pPr lvl="1"/>
            <a:r>
              <a:rPr lang="sv-SE" sz="2200" b="1" dirty="0"/>
              <a:t>S</a:t>
            </a:r>
            <a:r>
              <a:rPr lang="en-US" sz="2200" dirty="0" err="1"/>
              <a:t>ystem</a:t>
            </a:r>
            <a:r>
              <a:rPr lang="en-US" sz="2200" dirty="0"/>
              <a:t> </a:t>
            </a:r>
            <a:r>
              <a:rPr lang="en-US" sz="2200" b="1" dirty="0"/>
              <a:t>U</a:t>
            </a:r>
            <a:r>
              <a:rPr lang="en-US" sz="2200" dirty="0"/>
              <a:t>sability </a:t>
            </a:r>
            <a:r>
              <a:rPr lang="en-US" sz="2200" b="1" dirty="0"/>
              <a:t>S</a:t>
            </a:r>
            <a:r>
              <a:rPr lang="en-US" sz="2200" dirty="0"/>
              <a:t>cale (SUS) (score range: 0-100).</a:t>
            </a:r>
          </a:p>
          <a:p>
            <a:pPr lvl="2"/>
            <a:r>
              <a:rPr lang="en-US" sz="2200" dirty="0"/>
              <a:t>Best score=100.</a:t>
            </a:r>
          </a:p>
          <a:p>
            <a:pPr lvl="1"/>
            <a:r>
              <a:rPr lang="fr-FR" sz="2200" dirty="0"/>
              <a:t>PSSUQ (</a:t>
            </a:r>
            <a:r>
              <a:rPr lang="en-US" sz="2200" b="1" dirty="0"/>
              <a:t>P</a:t>
            </a:r>
            <a:r>
              <a:rPr lang="en-US" sz="2200" dirty="0"/>
              <a:t>ost-</a:t>
            </a:r>
            <a:r>
              <a:rPr lang="en-US" sz="2200" b="1" dirty="0"/>
              <a:t>S</a:t>
            </a:r>
            <a:r>
              <a:rPr lang="en-US" sz="2200" dirty="0"/>
              <a:t>tudy</a:t>
            </a:r>
            <a:r>
              <a:rPr lang="fr-FR" sz="2200" dirty="0"/>
              <a:t> </a:t>
            </a:r>
            <a:r>
              <a:rPr lang="fr-FR" sz="2200" b="1" dirty="0"/>
              <a:t>S</a:t>
            </a:r>
            <a:r>
              <a:rPr lang="fr-FR" sz="2200" dirty="0"/>
              <a:t>ystem </a:t>
            </a:r>
            <a:r>
              <a:rPr lang="en-US" sz="2200" dirty="0"/>
              <a:t>Usability</a:t>
            </a:r>
            <a:r>
              <a:rPr lang="fr-FR" sz="2200" dirty="0"/>
              <a:t> </a:t>
            </a:r>
            <a:r>
              <a:rPr lang="fr-FR" sz="2200" b="1" dirty="0"/>
              <a:t>Q</a:t>
            </a:r>
            <a:r>
              <a:rPr lang="fr-FR" sz="2200" dirty="0"/>
              <a:t>uestionnaire) (score range: 1-7).</a:t>
            </a:r>
          </a:p>
          <a:p>
            <a:pPr lvl="2"/>
            <a:r>
              <a:rPr lang="en-US" sz="2200" dirty="0"/>
              <a:t>Best score=1.</a:t>
            </a:r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sz="22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00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E37F9-FA81-BA16-D3D4-5E4CD5B602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brightnessContrast contras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7696" y="3194892"/>
            <a:ext cx="6127528" cy="28471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EXPERIMENT 1 – USER STUDY</a:t>
            </a:r>
            <a:endParaRPr lang="en-US" sz="4000" b="1" dirty="0">
              <a:solidFill>
                <a:srgbClr val="A5A5A5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088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200" b="1" dirty="0"/>
              <a:t>The average SUS score</a:t>
            </a:r>
            <a:r>
              <a:rPr lang="en-US" sz="2200" dirty="0"/>
              <a:t> of our user study is </a:t>
            </a:r>
            <a:r>
              <a:rPr lang="en-US" sz="2200" b="1" dirty="0"/>
              <a:t>72.5</a:t>
            </a:r>
            <a:r>
              <a:rPr lang="en-US" sz="2200" dirty="0"/>
              <a:t> (above average [2]).</a:t>
            </a:r>
          </a:p>
          <a:p>
            <a:r>
              <a:rPr lang="en-US" sz="2200" dirty="0"/>
              <a:t>The average scores of the study for PSSUQ questionnaire are (good):</a:t>
            </a:r>
          </a:p>
          <a:p>
            <a:pPr lvl="1"/>
            <a:r>
              <a:rPr lang="en-US" sz="2200" b="1" dirty="0"/>
              <a:t>2.495</a:t>
            </a:r>
            <a:r>
              <a:rPr lang="en-US" sz="2200" dirty="0"/>
              <a:t>, </a:t>
            </a:r>
            <a:r>
              <a:rPr lang="en-US" sz="2200" b="1" dirty="0"/>
              <a:t>2.376</a:t>
            </a:r>
            <a:r>
              <a:rPr lang="en-US" sz="2200" dirty="0"/>
              <a:t>, </a:t>
            </a:r>
            <a:r>
              <a:rPr lang="en-US" sz="2200" b="1" dirty="0"/>
              <a:t>2.498</a:t>
            </a:r>
            <a:r>
              <a:rPr lang="en-US" sz="2200" dirty="0"/>
              <a:t> and </a:t>
            </a:r>
            <a:r>
              <a:rPr lang="en-US" sz="2200" b="1" dirty="0"/>
              <a:t>2.828</a:t>
            </a:r>
            <a:r>
              <a:rPr lang="en-US" sz="2200" dirty="0"/>
              <a:t> for </a:t>
            </a:r>
            <a:r>
              <a:rPr lang="en-US" sz="2200" b="1" dirty="0"/>
              <a:t>Overall</a:t>
            </a:r>
            <a:r>
              <a:rPr lang="en-US" sz="2200" dirty="0"/>
              <a:t>, </a:t>
            </a:r>
            <a:r>
              <a:rPr lang="en-US" sz="2200" b="1" dirty="0"/>
              <a:t>SYSUSE</a:t>
            </a:r>
            <a:r>
              <a:rPr lang="en-US" sz="2200" dirty="0"/>
              <a:t>, </a:t>
            </a:r>
            <a:r>
              <a:rPr lang="en-US" sz="2200" b="1" dirty="0"/>
              <a:t>INFOQUAL</a:t>
            </a:r>
            <a:r>
              <a:rPr lang="en-US" sz="2200" dirty="0"/>
              <a:t> and </a:t>
            </a:r>
            <a:r>
              <a:rPr lang="en-US" sz="2200" b="1" dirty="0"/>
              <a:t>INTERQUAL</a:t>
            </a:r>
            <a:r>
              <a:rPr lang="en-US" sz="2200" dirty="0"/>
              <a:t>.</a:t>
            </a:r>
          </a:p>
          <a:p>
            <a:pPr lvl="1"/>
            <a:endParaRPr lang="en-US" sz="2200" dirty="0"/>
          </a:p>
          <a:p>
            <a:r>
              <a:rPr lang="en-US" sz="2200" dirty="0"/>
              <a:t>High task completion rate.</a:t>
            </a:r>
          </a:p>
          <a:p>
            <a:pPr lvl="1"/>
            <a:endParaRPr lang="en-US" sz="2200" dirty="0"/>
          </a:p>
          <a:p>
            <a:r>
              <a:rPr lang="en-US" sz="2200" dirty="0"/>
              <a:t>Importance of understanding the ontology.</a:t>
            </a:r>
          </a:p>
          <a:p>
            <a:r>
              <a:rPr lang="en-US" sz="2200" dirty="0"/>
              <a:t>There are some common expectations from an interface.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8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AGENDA</a:t>
            </a:r>
            <a:endParaRPr sz="40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Introduction</a:t>
            </a:r>
          </a:p>
          <a:p>
            <a:pPr marL="2286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Motivation</a:t>
            </a:r>
          </a:p>
          <a:p>
            <a:pPr marL="2286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Phrase2Onto</a:t>
            </a:r>
          </a:p>
          <a:p>
            <a:pPr marL="2286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Experiments</a:t>
            </a:r>
          </a:p>
          <a:p>
            <a:pPr marL="2286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Conclusion</a:t>
            </a: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sp>
        <p:nvSpPr>
          <p:cNvPr id="95" name="Google Shape;95;p2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</a:t>
            </a:r>
            <a:r>
              <a:rPr lang="en-US" sz="14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50">
                <a:solidFill>
                  <a:schemeClr val="lt1"/>
                </a:solidFill>
              </a:rPr>
              <a:t>Greece</a:t>
            </a:r>
            <a:r>
              <a:rPr lang="en-US" sz="14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50">
                <a:solidFill>
                  <a:schemeClr val="lt1"/>
                </a:solidFill>
              </a:rPr>
              <a:t>06</a:t>
            </a:r>
            <a:r>
              <a:rPr lang="en-US" sz="14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50">
                <a:solidFill>
                  <a:schemeClr val="lt1"/>
                </a:solidFill>
              </a:rPr>
              <a:t>08</a:t>
            </a:r>
            <a:r>
              <a:rPr lang="en-US" sz="14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50">
                <a:solidFill>
                  <a:schemeClr val="lt1"/>
                </a:solidFill>
              </a:rPr>
              <a:t>September </a:t>
            </a:r>
            <a:r>
              <a:rPr lang="en-US" sz="14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sky, water, lake, circle&#10;&#10;Description automatically generated">
            <a:extLst>
              <a:ext uri="{FF2B5EF4-FFF2-40B4-BE49-F238E27FC236}">
                <a16:creationId xmlns:a16="http://schemas.microsoft.com/office/drawing/2014/main" id="{57279532-043B-F852-9279-2FB3B4B3D2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7274" y="1690688"/>
            <a:ext cx="3680026" cy="35811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F6A28-3BED-89B5-7517-0EDEC650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0229" y="1275154"/>
            <a:ext cx="8801559" cy="4688498"/>
          </a:xfrm>
          <a:prstGeom prst="rect">
            <a:avLst/>
          </a:prstGeom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EXPERIMENT 2 – </a:t>
            </a:r>
            <a:r>
              <a:rPr lang="en-US" sz="4000" b="1" dirty="0">
                <a:solidFill>
                  <a:srgbClr val="A5A5A5"/>
                </a:solidFill>
              </a:rPr>
              <a:t>MDO EXTENSION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US" sz="2200" dirty="0"/>
              <a:t>Extending the </a:t>
            </a:r>
            <a:r>
              <a:rPr lang="en-US" sz="2200" b="1" dirty="0"/>
              <a:t>Materials Design Ontology (MDO) </a:t>
            </a:r>
            <a:r>
              <a:rPr lang="en-US" sz="2200" dirty="0"/>
              <a:t>by domain expert.</a:t>
            </a:r>
          </a:p>
          <a:p>
            <a:endParaRPr lang="en-US" sz="2200" dirty="0"/>
          </a:p>
          <a:p>
            <a:r>
              <a:rPr lang="en-US" sz="2200" dirty="0"/>
              <a:t>Using method described in [1], to generate the frequent phrases and topics.</a:t>
            </a:r>
          </a:p>
          <a:p>
            <a:pPr lvl="1"/>
            <a:r>
              <a:rPr lang="en-US" sz="2200" dirty="0"/>
              <a:t>131 phrases and 10 topics. </a:t>
            </a:r>
          </a:p>
          <a:p>
            <a:pPr lvl="1"/>
            <a:endParaRPr lang="en-US" sz="2200" dirty="0"/>
          </a:p>
          <a:p>
            <a:r>
              <a:rPr lang="en-US" sz="2200" dirty="0"/>
              <a:t>Using the </a:t>
            </a:r>
            <a:r>
              <a:rPr lang="en-US" sz="2200" dirty="0" err="1"/>
              <a:t>Phrases→Concepts</a:t>
            </a:r>
            <a:r>
              <a:rPr lang="en-US" sz="2200" dirty="0"/>
              <a:t> tab the domain expert defined</a:t>
            </a:r>
          </a:p>
          <a:p>
            <a:pPr lvl="1"/>
            <a:r>
              <a:rPr lang="en-US" sz="2200" dirty="0"/>
              <a:t>29 new concepts (e.g., </a:t>
            </a:r>
            <a:r>
              <a:rPr lang="en-US" sz="2200" dirty="0" err="1"/>
              <a:t>StackingFault</a:t>
            </a:r>
            <a:r>
              <a:rPr lang="en-US" sz="2200" dirty="0"/>
              <a:t> and </a:t>
            </a:r>
            <a:r>
              <a:rPr lang="en-US" sz="2200" dirty="0" err="1"/>
              <a:t>FaceCenteredCubic</a:t>
            </a:r>
            <a:r>
              <a:rPr lang="en-US" sz="2200" dirty="0"/>
              <a:t>).</a:t>
            </a:r>
          </a:p>
          <a:p>
            <a:pPr lvl="1"/>
            <a:r>
              <a:rPr lang="en-US" sz="2200" dirty="0"/>
              <a:t>27 new axioms (e.g., </a:t>
            </a:r>
            <a:r>
              <a:rPr lang="en-US" sz="2200" dirty="0" err="1"/>
              <a:t>StackingFault</a:t>
            </a:r>
            <a:r>
              <a:rPr lang="en-US" sz="2200" dirty="0"/>
              <a:t> is-a </a:t>
            </a:r>
            <a:r>
              <a:rPr lang="en-US" sz="2200" dirty="0" err="1"/>
              <a:t>DefectType</a:t>
            </a:r>
            <a:r>
              <a:rPr lang="en-US" sz="2200" dirty="0"/>
              <a:t>). </a:t>
            </a:r>
          </a:p>
          <a:p>
            <a:r>
              <a:rPr lang="en-US" sz="2200" dirty="0"/>
              <a:t>10 new concepts were added to the ontology using topic labels and 10 new axioms.</a:t>
            </a:r>
          </a:p>
          <a:p>
            <a:endParaRPr lang="en-US" sz="2200" dirty="0"/>
          </a:p>
          <a:p>
            <a:r>
              <a:rPr lang="en-US" sz="2200" dirty="0"/>
              <a:t>The domain expert found the workflow clear. </a:t>
            </a:r>
          </a:p>
          <a:p>
            <a:r>
              <a:rPr lang="en-US" sz="2200" dirty="0"/>
              <a:t>The domain expert commented on some user interface issues. </a:t>
            </a:r>
          </a:p>
          <a:p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sv-SE" sz="2200" dirty="0"/>
          </a:p>
          <a:p>
            <a:pPr marL="342900">
              <a:spcBef>
                <a:spcPts val="0"/>
              </a:spcBef>
              <a:buSzPts val="2200"/>
            </a:pPr>
            <a:endParaRPr lang="en-CA" sz="22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sz="22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4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CONCLUSION AND FUTURE </a:t>
            </a:r>
            <a:r>
              <a:rPr lang="en-US" sz="4000" b="1" dirty="0">
                <a:solidFill>
                  <a:srgbClr val="A5A5A5"/>
                </a:solidFill>
              </a:rPr>
              <a:t>WORK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/>
              <a:t>Phrase2Onto is a tool to support users in extending ontologies.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/>
              <a:t>A user needs to make decisions regarding the appropriateness of using phrases to define new concepts.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/>
              <a:t>The results of the experiments show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Phrase2Onto contains reasonable functionality.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Led to high task completion. 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Usefulness in real applications.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2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2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dirty="0"/>
              <a:t>Future work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Using Phrase2Onto in the EU Onto-DESIDE project (related to circular economy).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Implementing new functionality based on the feedback from the user study.</a:t>
            </a:r>
            <a:endParaRPr sz="22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89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/>
              <a:t>This work has been financially supported by: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The Swedish e-Science Research Centre (</a:t>
            </a:r>
            <a:r>
              <a:rPr lang="en-US" sz="2200" dirty="0" err="1"/>
              <a:t>SeRC</a:t>
            </a:r>
            <a:r>
              <a:rPr lang="en-US" sz="2200" dirty="0"/>
              <a:t>).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The Swedish National Graduate School in Computer Science (CUGS).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The Swedish Research Council (</a:t>
            </a:r>
            <a:r>
              <a:rPr lang="en-US" sz="2200" dirty="0" err="1"/>
              <a:t>Vetenskapsrådet</a:t>
            </a:r>
            <a:r>
              <a:rPr lang="en-US" sz="2200" dirty="0"/>
              <a:t>, </a:t>
            </a:r>
            <a:r>
              <a:rPr lang="en-US" sz="2200" dirty="0" err="1"/>
              <a:t>dnr</a:t>
            </a:r>
            <a:r>
              <a:rPr lang="en-US" sz="2200" dirty="0"/>
              <a:t> 2018-04147).</a:t>
            </a:r>
          </a:p>
          <a:p>
            <a:pPr marL="342900">
              <a:spcBef>
                <a:spcPts val="0"/>
              </a:spcBef>
              <a:buSzPts val="2200"/>
            </a:pPr>
            <a:endParaRPr lang="en-US" sz="2200" dirty="0"/>
          </a:p>
          <a:p>
            <a:pPr marL="342900">
              <a:spcBef>
                <a:spcPts val="0"/>
              </a:spcBef>
              <a:buSzPts val="2200"/>
            </a:pPr>
            <a:r>
              <a:rPr lang="en-US" sz="2200" dirty="0"/>
              <a:t>We thank the participants in the user study.</a:t>
            </a:r>
            <a:endParaRPr sz="22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qr code with black dots&#10;&#10;Description automatically generated">
            <a:extLst>
              <a:ext uri="{FF2B5EF4-FFF2-40B4-BE49-F238E27FC236}">
                <a16:creationId xmlns:a16="http://schemas.microsoft.com/office/drawing/2014/main" id="{D428AA96-08D5-4809-862A-86E5F6D3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451" y="3168636"/>
            <a:ext cx="2664717" cy="2664717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17D98-654C-0132-5A14-BC75DCA8F5A1}"/>
              </a:ext>
            </a:extLst>
          </p:cNvPr>
          <p:cNvSpPr txBox="1"/>
          <p:nvPr/>
        </p:nvSpPr>
        <p:spPr>
          <a:xfrm>
            <a:off x="8829451" y="5853951"/>
            <a:ext cx="28376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GitHub repository of the project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CF0DEE-5B82-365C-E409-A56B3C164CEA}"/>
              </a:ext>
            </a:extLst>
          </p:cNvPr>
          <p:cNvSpPr/>
          <p:nvPr/>
        </p:nvSpPr>
        <p:spPr>
          <a:xfrm>
            <a:off x="4223595" y="4287733"/>
            <a:ext cx="3443100" cy="1330869"/>
          </a:xfrm>
          <a:prstGeom prst="roundRect">
            <a:avLst/>
          </a:prstGeom>
          <a:noFill/>
          <a:ln>
            <a:solidFill>
              <a:srgbClr val="294F9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patrick.lambrix@liu.se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mina.abd.nikooie.pour@liu.se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C643-FEB3-4439-3D8F-991C02B78549}"/>
              </a:ext>
            </a:extLst>
          </p:cNvPr>
          <p:cNvSpPr txBox="1"/>
          <p:nvPr/>
        </p:nvSpPr>
        <p:spPr>
          <a:xfrm>
            <a:off x="4380749" y="4085522"/>
            <a:ext cx="15643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1B86-B9AD-7EC0-E85C-4FC238F78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9" y="4423402"/>
            <a:ext cx="3234687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1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/>
              <a:t>[1]</a:t>
            </a:r>
            <a:r>
              <a:rPr lang="en-US" sz="2200" dirty="0"/>
              <a:t> Pour MA, Li H, </a:t>
            </a:r>
            <a:r>
              <a:rPr lang="en-US" sz="2200" dirty="0" err="1"/>
              <a:t>Armiento</a:t>
            </a:r>
            <a:r>
              <a:rPr lang="en-US" sz="2200" dirty="0"/>
              <a:t> R, </a:t>
            </a:r>
            <a:r>
              <a:rPr lang="en-US" sz="2200" dirty="0" err="1"/>
              <a:t>Lambrix</a:t>
            </a:r>
            <a:r>
              <a:rPr lang="en-US" sz="2200" dirty="0"/>
              <a:t> P. A First Step towards a Tool for Extending Ontologies. In VOILA@ ISWC 2021 (pp. 1-12).</a:t>
            </a:r>
          </a:p>
          <a:p>
            <a:pPr marL="228600" lvl="0" indent="-22860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/>
              <a:t>[2]</a:t>
            </a:r>
            <a:r>
              <a:rPr lang="en-US" sz="2200" dirty="0"/>
              <a:t> Lewis JR, </a:t>
            </a:r>
            <a:r>
              <a:rPr lang="en-US" sz="2200" dirty="0" err="1"/>
              <a:t>Sauro</a:t>
            </a:r>
            <a:r>
              <a:rPr lang="en-US" sz="2200" dirty="0"/>
              <a:t> J. Item benchmarks for the system usability scale. Journal of Usability Studies. 2018 May 1;13(3).</a:t>
            </a:r>
          </a:p>
          <a:p>
            <a:pPr marL="228600" lvl="0" indent="-22860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/>
              <a:t>[3]</a:t>
            </a:r>
            <a:r>
              <a:rPr lang="en-US" sz="2200" dirty="0"/>
              <a:t> Pour MA, Li H, </a:t>
            </a:r>
            <a:r>
              <a:rPr lang="en-US" sz="2200" dirty="0" err="1"/>
              <a:t>Armiento</a:t>
            </a:r>
            <a:r>
              <a:rPr lang="en-US" sz="2200" dirty="0"/>
              <a:t> R, </a:t>
            </a:r>
            <a:r>
              <a:rPr lang="en-US" sz="2200" dirty="0" err="1"/>
              <a:t>Lambrix</a:t>
            </a:r>
            <a:r>
              <a:rPr lang="en-US" sz="2200" dirty="0"/>
              <a:t> P. A first step towards extending the materials design ontology. In Domain Ontologies for Research Data Management in Industry Commons of Materials and Manufacturing 2021 Mar 27.</a:t>
            </a:r>
          </a:p>
          <a:p>
            <a:pPr marL="228600" lvl="0" indent="-22860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 dirty="0"/>
              <a:t>[4]</a:t>
            </a:r>
            <a:r>
              <a:rPr lang="en-US" sz="2200" dirty="0"/>
              <a:t> Li H, </a:t>
            </a:r>
            <a:r>
              <a:rPr lang="en-US" sz="2200" dirty="0" err="1"/>
              <a:t>Armiento</a:t>
            </a:r>
            <a:r>
              <a:rPr lang="en-US" sz="2200" dirty="0"/>
              <a:t> R, </a:t>
            </a:r>
            <a:r>
              <a:rPr lang="en-US" sz="2200" dirty="0" err="1"/>
              <a:t>Lambrix</a:t>
            </a:r>
            <a:r>
              <a:rPr lang="en-US" sz="2200" dirty="0"/>
              <a:t> P. An ontology for the materials design domain. In International Semantic Web Conference 2020 Nov 1 (pp. 212-227). Cham: Springer International Publishing.</a:t>
            </a:r>
          </a:p>
          <a:p>
            <a:pPr marL="228600" lvl="0" indent="-22860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en-US" sz="2200" dirty="0"/>
          </a:p>
        </p:txBody>
      </p:sp>
      <p:sp>
        <p:nvSpPr>
          <p:cNvPr id="135" name="Google Shape;135;p7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7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SzPts val="2200"/>
            </a:pPr>
            <a:r>
              <a:rPr lang="en-CA" sz="2200" b="1" dirty="0"/>
              <a:t>What is an ontology?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Representing a domain of interest by</a:t>
            </a:r>
          </a:p>
          <a:p>
            <a:pPr marL="1257300" lvl="2">
              <a:spcBef>
                <a:spcPts val="0"/>
              </a:spcBef>
              <a:buSzPts val="2200"/>
            </a:pPr>
            <a:r>
              <a:rPr lang="en-US" sz="2200" dirty="0"/>
              <a:t>defining its concepts and the relationships that hold between them.</a:t>
            </a:r>
          </a:p>
          <a:p>
            <a:pPr marL="800100" lvl="1">
              <a:spcBef>
                <a:spcPts val="0"/>
              </a:spcBef>
              <a:buSzPts val="2200"/>
            </a:pPr>
            <a:endParaRPr lang="en-US" sz="2200" dirty="0"/>
          </a:p>
          <a:p>
            <a:pPr marL="800100" lvl="1">
              <a:spcBef>
                <a:spcPts val="0"/>
              </a:spcBef>
              <a:buSzPts val="2200"/>
            </a:pPr>
            <a:endParaRPr lang="en-US" sz="2200" dirty="0"/>
          </a:p>
          <a:p>
            <a:pPr marL="342900">
              <a:spcBef>
                <a:spcPts val="0"/>
              </a:spcBef>
              <a:buSzPts val="2200"/>
            </a:pPr>
            <a:r>
              <a:rPr lang="en-US" sz="2200" dirty="0"/>
              <a:t>Ontologies may contain four components:</a:t>
            </a:r>
          </a:p>
          <a:p>
            <a:pPr marL="800100" lvl="1"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b="1" dirty="0"/>
              <a:t>Concepts</a:t>
            </a:r>
            <a:endParaRPr lang="en-US" sz="1800" b="1" dirty="0"/>
          </a:p>
          <a:p>
            <a:pPr marL="800100" lvl="1"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b="1" dirty="0"/>
              <a:t>Instances</a:t>
            </a:r>
          </a:p>
          <a:p>
            <a:pPr marL="800100" lvl="1"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b="1" dirty="0"/>
              <a:t>Relations</a:t>
            </a:r>
          </a:p>
          <a:p>
            <a:pPr marL="800100" lvl="1">
              <a:spcBef>
                <a:spcPts val="0"/>
              </a:spcBef>
              <a:buSzPts val="2200"/>
              <a:buFont typeface="Wingdings" panose="05000000000000000000" pitchFamily="2" charset="2"/>
              <a:buChar char="Ø"/>
            </a:pPr>
            <a:r>
              <a:rPr lang="en-US" sz="2200" b="1" dirty="0"/>
              <a:t>Axioms</a:t>
            </a:r>
            <a:endParaRPr lang="sv-SE" sz="1800" b="1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A6DA46-DBC3-BCAA-854D-7CF74FC75C5B}"/>
              </a:ext>
            </a:extLst>
          </p:cNvPr>
          <p:cNvSpPr/>
          <p:nvPr/>
        </p:nvSpPr>
        <p:spPr>
          <a:xfrm>
            <a:off x="7389273" y="3326351"/>
            <a:ext cx="1556658" cy="6978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Person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F919C8-CFD4-0A74-6768-A970136A4121}"/>
              </a:ext>
            </a:extLst>
          </p:cNvPr>
          <p:cNvSpPr/>
          <p:nvPr/>
        </p:nvSpPr>
        <p:spPr>
          <a:xfrm>
            <a:off x="9447307" y="4874146"/>
            <a:ext cx="1670957" cy="6978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Student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9C1589-823B-E97A-425B-1208FA3FE19C}"/>
              </a:ext>
            </a:extLst>
          </p:cNvPr>
          <p:cNvSpPr/>
          <p:nvPr/>
        </p:nvSpPr>
        <p:spPr>
          <a:xfrm>
            <a:off x="5565283" y="4895987"/>
            <a:ext cx="1306286" cy="6978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Staff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E29381-915F-3EB9-2989-F9EDF5423F02}"/>
              </a:ext>
            </a:extLst>
          </p:cNvPr>
          <p:cNvSpPr/>
          <p:nvPr/>
        </p:nvSpPr>
        <p:spPr>
          <a:xfrm>
            <a:off x="7411045" y="4895987"/>
            <a:ext cx="1534886" cy="6978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Faculty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E354AE-AE6C-526D-A277-167B1F633E95}"/>
              </a:ext>
            </a:extLst>
          </p:cNvPr>
          <p:cNvCxnSpPr>
            <a:stCxn id="5" idx="0"/>
            <a:endCxn id="3" idx="3"/>
          </p:cNvCxnSpPr>
          <p:nvPr/>
        </p:nvCxnSpPr>
        <p:spPr>
          <a:xfrm flipV="1">
            <a:off x="6218426" y="3921989"/>
            <a:ext cx="1398814" cy="97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99CE9B-BD00-76F5-3B33-E60EF976D192}"/>
              </a:ext>
            </a:extLst>
          </p:cNvPr>
          <p:cNvSpPr txBox="1"/>
          <p:nvPr/>
        </p:nvSpPr>
        <p:spPr>
          <a:xfrm>
            <a:off x="5871794" y="4279256"/>
            <a:ext cx="1426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701045-1481-A064-5A85-BB640D00F5BF}"/>
              </a:ext>
            </a:extLst>
          </p:cNvPr>
          <p:cNvCxnSpPr>
            <a:stCxn id="6" idx="0"/>
            <a:endCxn id="3" idx="4"/>
          </p:cNvCxnSpPr>
          <p:nvPr/>
        </p:nvCxnSpPr>
        <p:spPr>
          <a:xfrm flipH="1" flipV="1">
            <a:off x="8167602" y="4024184"/>
            <a:ext cx="10886" cy="87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DFB780-575C-4C18-D62F-6D087994F8D4}"/>
              </a:ext>
            </a:extLst>
          </p:cNvPr>
          <p:cNvCxnSpPr>
            <a:stCxn id="4" idx="0"/>
            <a:endCxn id="3" idx="5"/>
          </p:cNvCxnSpPr>
          <p:nvPr/>
        </p:nvCxnSpPr>
        <p:spPr>
          <a:xfrm flipH="1" flipV="1">
            <a:off x="8717964" y="3921989"/>
            <a:ext cx="1564822" cy="952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5E1A98-E5A9-3887-8986-6AB552BC73D2}"/>
              </a:ext>
            </a:extLst>
          </p:cNvPr>
          <p:cNvSpPr txBox="1"/>
          <p:nvPr/>
        </p:nvSpPr>
        <p:spPr>
          <a:xfrm>
            <a:off x="7454588" y="4284169"/>
            <a:ext cx="1426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18234-A06D-AEEE-F191-5B83578DD574}"/>
              </a:ext>
            </a:extLst>
          </p:cNvPr>
          <p:cNvSpPr txBox="1"/>
          <p:nvPr/>
        </p:nvSpPr>
        <p:spPr>
          <a:xfrm>
            <a:off x="9057992" y="4279256"/>
            <a:ext cx="1426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9571B38-FC79-38DE-FCD9-563AB39DE4C5}"/>
              </a:ext>
            </a:extLst>
          </p:cNvPr>
          <p:cNvSpPr/>
          <p:nvPr/>
        </p:nvSpPr>
        <p:spPr>
          <a:xfrm>
            <a:off x="6118860" y="4024154"/>
            <a:ext cx="5661660" cy="1979153"/>
          </a:xfrm>
          <a:prstGeom prst="roundRect">
            <a:avLst/>
          </a:pr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dirty="0"/>
              <a:t>What is ontology extension?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Make the ontology more complete.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Not a fully automatic process.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A6DA46-DBC3-BCAA-854D-7CF74FC75C5B}"/>
              </a:ext>
            </a:extLst>
          </p:cNvPr>
          <p:cNvSpPr/>
          <p:nvPr/>
        </p:nvSpPr>
        <p:spPr>
          <a:xfrm>
            <a:off x="7683746" y="1562525"/>
            <a:ext cx="1556658" cy="6978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/>
              <a:t>Person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F919C8-CFD4-0A74-6768-A970136A4121}"/>
              </a:ext>
            </a:extLst>
          </p:cNvPr>
          <p:cNvSpPr/>
          <p:nvPr/>
        </p:nvSpPr>
        <p:spPr>
          <a:xfrm>
            <a:off x="9223769" y="3128695"/>
            <a:ext cx="1534886" cy="6978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9C1589-823B-E97A-425B-1208FA3FE19C}"/>
              </a:ext>
            </a:extLst>
          </p:cNvPr>
          <p:cNvSpPr/>
          <p:nvPr/>
        </p:nvSpPr>
        <p:spPr>
          <a:xfrm>
            <a:off x="5031140" y="3126548"/>
            <a:ext cx="1306286" cy="6271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Staff</a:t>
            </a:r>
            <a:endParaRPr lang="en-US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E29381-915F-3EB9-2989-F9EDF5423F02}"/>
              </a:ext>
            </a:extLst>
          </p:cNvPr>
          <p:cNvSpPr/>
          <p:nvPr/>
        </p:nvSpPr>
        <p:spPr>
          <a:xfrm>
            <a:off x="6956661" y="3128695"/>
            <a:ext cx="1534886" cy="6978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Faculty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E354AE-AE6C-526D-A277-167B1F633E95}"/>
              </a:ext>
            </a:extLst>
          </p:cNvPr>
          <p:cNvCxnSpPr>
            <a:cxnSpLocks/>
            <a:stCxn id="5" idx="0"/>
            <a:endCxn id="3" idx="3"/>
          </p:cNvCxnSpPr>
          <p:nvPr/>
        </p:nvCxnSpPr>
        <p:spPr>
          <a:xfrm flipV="1">
            <a:off x="5684283" y="2158163"/>
            <a:ext cx="2227430" cy="96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99CE9B-BD00-76F5-3B33-E60EF976D192}"/>
              </a:ext>
            </a:extLst>
          </p:cNvPr>
          <p:cNvSpPr txBox="1"/>
          <p:nvPr/>
        </p:nvSpPr>
        <p:spPr>
          <a:xfrm>
            <a:off x="5813870" y="2505082"/>
            <a:ext cx="1426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701045-1481-A064-5A85-BB640D00F5BF}"/>
              </a:ext>
            </a:extLst>
          </p:cNvPr>
          <p:cNvCxnSpPr>
            <a:stCxn id="6" idx="0"/>
            <a:endCxn id="3" idx="4"/>
          </p:cNvCxnSpPr>
          <p:nvPr/>
        </p:nvCxnSpPr>
        <p:spPr>
          <a:xfrm flipV="1">
            <a:off x="7724104" y="2260358"/>
            <a:ext cx="737971" cy="86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DFB780-575C-4C18-D62F-6D087994F8D4}"/>
              </a:ext>
            </a:extLst>
          </p:cNvPr>
          <p:cNvCxnSpPr>
            <a:cxnSpLocks/>
            <a:stCxn id="4" idx="0"/>
            <a:endCxn id="3" idx="5"/>
          </p:cNvCxnSpPr>
          <p:nvPr/>
        </p:nvCxnSpPr>
        <p:spPr>
          <a:xfrm flipH="1" flipV="1">
            <a:off x="9012437" y="2158163"/>
            <a:ext cx="978775" cy="970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5E1A98-E5A9-3887-8986-6AB552BC73D2}"/>
              </a:ext>
            </a:extLst>
          </p:cNvPr>
          <p:cNvSpPr txBox="1"/>
          <p:nvPr/>
        </p:nvSpPr>
        <p:spPr>
          <a:xfrm>
            <a:off x="7408249" y="2500471"/>
            <a:ext cx="1426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18234-A06D-AEEE-F191-5B83578DD574}"/>
              </a:ext>
            </a:extLst>
          </p:cNvPr>
          <p:cNvSpPr txBox="1"/>
          <p:nvPr/>
        </p:nvSpPr>
        <p:spPr>
          <a:xfrm>
            <a:off x="9078253" y="2505082"/>
            <a:ext cx="1426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F0D463-BB68-851B-D386-B152F5C46737}"/>
              </a:ext>
            </a:extLst>
          </p:cNvPr>
          <p:cNvSpPr/>
          <p:nvPr/>
        </p:nvSpPr>
        <p:spPr>
          <a:xfrm>
            <a:off x="6316549" y="5078599"/>
            <a:ext cx="1805557" cy="6978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/>
              <a:t>Teaching Assistant</a:t>
            </a:r>
            <a:endParaRPr lang="en-US" sz="2000" dirty="0">
              <a:cs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E350BC-DF3E-1A92-93D2-8A078635904C}"/>
              </a:ext>
            </a:extLst>
          </p:cNvPr>
          <p:cNvCxnSpPr>
            <a:cxnSpLocks/>
            <a:stCxn id="7" idx="0"/>
            <a:endCxn id="4" idx="3"/>
          </p:cNvCxnSpPr>
          <p:nvPr/>
        </p:nvCxnSpPr>
        <p:spPr>
          <a:xfrm flipV="1">
            <a:off x="7219328" y="3724333"/>
            <a:ext cx="2229220" cy="13542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4C4BCA-DB17-B3B4-9EBA-B6A81B3E92EF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7219328" y="3826528"/>
            <a:ext cx="504776" cy="12520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D00B64-E62E-EA7A-B3C4-79B244C0EBA2}"/>
              </a:ext>
            </a:extLst>
          </p:cNvPr>
          <p:cNvSpPr txBox="1"/>
          <p:nvPr/>
        </p:nvSpPr>
        <p:spPr>
          <a:xfrm>
            <a:off x="7843157" y="4182045"/>
            <a:ext cx="1426028" cy="369332"/>
          </a:xfrm>
          <a:prstGeom prst="rect">
            <a:avLst/>
          </a:prstGeom>
          <a:solidFill>
            <a:srgbClr val="FDF3ED"/>
          </a:solidFill>
          <a:ln>
            <a:solidFill>
              <a:srgbClr val="FDF3ED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00A892-7A18-AEDA-9F7C-FA06B71AFB2E}"/>
              </a:ext>
            </a:extLst>
          </p:cNvPr>
          <p:cNvSpPr txBox="1"/>
          <p:nvPr/>
        </p:nvSpPr>
        <p:spPr>
          <a:xfrm>
            <a:off x="6298076" y="4183140"/>
            <a:ext cx="1426028" cy="369332"/>
          </a:xfrm>
          <a:prstGeom prst="rect">
            <a:avLst/>
          </a:prstGeom>
          <a:solidFill>
            <a:srgbClr val="FDF3ED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2CFABE8-1CDF-D1AA-57CC-CE4A23B0F509}"/>
              </a:ext>
            </a:extLst>
          </p:cNvPr>
          <p:cNvSpPr/>
          <p:nvPr/>
        </p:nvSpPr>
        <p:spPr>
          <a:xfrm>
            <a:off x="9114552" y="5070201"/>
            <a:ext cx="2452608" cy="69783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dirty="0"/>
              <a:t>Undergraduate Student</a:t>
            </a:r>
            <a:endParaRPr lang="en-US" sz="1200" dirty="0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E23432D-C7DC-8009-746E-F23A1720835E}"/>
              </a:ext>
            </a:extLst>
          </p:cNvPr>
          <p:cNvCxnSpPr>
            <a:cxnSpLocks/>
            <a:stCxn id="118" idx="0"/>
            <a:endCxn id="4" idx="4"/>
          </p:cNvCxnSpPr>
          <p:nvPr/>
        </p:nvCxnSpPr>
        <p:spPr>
          <a:xfrm flipH="1" flipV="1">
            <a:off x="9991212" y="3826528"/>
            <a:ext cx="349644" cy="124367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1000B9-709B-873B-8825-55A25C3F1FD9}"/>
              </a:ext>
            </a:extLst>
          </p:cNvPr>
          <p:cNvSpPr txBox="1"/>
          <p:nvPr/>
        </p:nvSpPr>
        <p:spPr>
          <a:xfrm>
            <a:off x="9567601" y="4182045"/>
            <a:ext cx="1426028" cy="369332"/>
          </a:xfrm>
          <a:prstGeom prst="rect">
            <a:avLst/>
          </a:prstGeom>
          <a:solidFill>
            <a:srgbClr val="FDF3ED"/>
          </a:solidFill>
          <a:ln>
            <a:solidFill>
              <a:srgbClr val="FDF3ED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SubClassOf</a:t>
            </a:r>
          </a:p>
        </p:txBody>
      </p:sp>
    </p:spTree>
    <p:extLst>
      <p:ext uri="{BB962C8B-B14F-4D97-AF65-F5344CB8AC3E}">
        <p14:creationId xmlns:p14="http://schemas.microsoft.com/office/powerpoint/2010/main" val="230011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/>
              <a:t>Ontologies are used to make data </a:t>
            </a:r>
            <a:r>
              <a:rPr lang="en-US" sz="2200" b="1" dirty="0">
                <a:solidFill>
                  <a:srgbClr val="294F94"/>
                </a:solidFill>
              </a:rPr>
              <a:t>FAIR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b="1" dirty="0">
                <a:solidFill>
                  <a:srgbClr val="294F94"/>
                </a:solidFill>
              </a:rPr>
              <a:t>F</a:t>
            </a:r>
            <a:r>
              <a:rPr lang="en-US" sz="2200" dirty="0"/>
              <a:t>indable</a:t>
            </a:r>
            <a:r>
              <a:rPr lang="sv-SE" sz="2200" dirty="0"/>
              <a:t>, </a:t>
            </a:r>
            <a:r>
              <a:rPr lang="en-US" sz="2200" b="1" dirty="0">
                <a:solidFill>
                  <a:srgbClr val="294F94"/>
                </a:solidFill>
              </a:rPr>
              <a:t>A</a:t>
            </a:r>
            <a:r>
              <a:rPr lang="en-US" sz="2200" dirty="0"/>
              <a:t>ccessible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294F94"/>
                </a:solidFill>
              </a:rPr>
              <a:t>I</a:t>
            </a:r>
            <a:r>
              <a:rPr lang="sv-SE" sz="2200" dirty="0"/>
              <a:t>nteroperable, </a:t>
            </a:r>
            <a:r>
              <a:rPr lang="en-US" sz="2200" b="1" dirty="0">
                <a:solidFill>
                  <a:srgbClr val="294F94"/>
                </a:solidFill>
              </a:rPr>
              <a:t>R</a:t>
            </a:r>
            <a:r>
              <a:rPr lang="en-US" sz="2200" dirty="0"/>
              <a:t>eusable</a:t>
            </a:r>
            <a:r>
              <a:rPr lang="sv-SE" sz="2200" dirty="0"/>
              <a:t>.</a:t>
            </a:r>
            <a:endParaRPr lang="en-US" sz="22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200" b="1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/>
              <a:t>There is a need for high quality ontologies.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dirty="0"/>
              <a:t>Completeness</a:t>
            </a:r>
            <a:r>
              <a:rPr lang="en-US" sz="2200" dirty="0"/>
              <a:t> as one of quality aspects in ontologies.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2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lang="en-US" sz="22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/>
              <a:t>Purpose of Phrase2Onto: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sz="2200" dirty="0"/>
              <a:t> </a:t>
            </a:r>
            <a:r>
              <a:rPr lang="en-US" sz="2200" b="1" dirty="0"/>
              <a:t>Support users in extending ontologies </a:t>
            </a:r>
            <a:r>
              <a:rPr lang="en-US" sz="2200" dirty="0"/>
              <a:t>to make ontologies more complete.</a:t>
            </a:r>
            <a:endParaRPr lang="sv-SE" sz="22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sky, water, lake, circle&#10;&#10;Description automatically generated">
            <a:extLst>
              <a:ext uri="{FF2B5EF4-FFF2-40B4-BE49-F238E27FC236}">
                <a16:creationId xmlns:a16="http://schemas.microsoft.com/office/drawing/2014/main" id="{2106FBAF-921E-71D5-EF23-B76A7A07FF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5128" y="4629750"/>
            <a:ext cx="1221744" cy="11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 – INPUTS &amp; OUTPUT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sz="2200" dirty="0"/>
              <a:t>Inputs of Phrase2Onto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Ontology to extend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Phrases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Topics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indent="-457200"/>
            <a:r>
              <a:rPr lang="en-US" sz="2200" dirty="0"/>
              <a:t>Output of Phrase2Onto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Extended ontology</a:t>
            </a:r>
          </a:p>
          <a:p>
            <a:pPr lvl="1" indent="-457200"/>
            <a:endParaRPr lang="en-US" sz="18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diagram of a diagram&#10;&#10;Description automatically generated with low confidence">
            <a:extLst>
              <a:ext uri="{FF2B5EF4-FFF2-40B4-BE49-F238E27FC236}">
                <a16:creationId xmlns:a16="http://schemas.microsoft.com/office/drawing/2014/main" id="{DE69AB14-7B51-CE93-4ED2-B446F06AF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843" t="626" r="394" b="-626"/>
          <a:stretch/>
        </p:blipFill>
        <p:spPr>
          <a:xfrm>
            <a:off x="5209864" y="2796211"/>
            <a:ext cx="5439499" cy="308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90BBFC-05FB-56A3-F857-4F173702536B}"/>
              </a:ext>
            </a:extLst>
          </p:cNvPr>
          <p:cNvSpPr/>
          <p:nvPr/>
        </p:nvSpPr>
        <p:spPr>
          <a:xfrm>
            <a:off x="5236552" y="3346915"/>
            <a:ext cx="843263" cy="123507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4CF4E-B720-828C-E57C-F66F5EC947CB}"/>
              </a:ext>
            </a:extLst>
          </p:cNvPr>
          <p:cNvSpPr/>
          <p:nvPr/>
        </p:nvSpPr>
        <p:spPr>
          <a:xfrm>
            <a:off x="5209865" y="4819480"/>
            <a:ext cx="1884045" cy="1000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03905E-13C3-1ACB-E344-4BC731FBDC5F}"/>
              </a:ext>
            </a:extLst>
          </p:cNvPr>
          <p:cNvSpPr/>
          <p:nvPr/>
        </p:nvSpPr>
        <p:spPr>
          <a:xfrm>
            <a:off x="6189670" y="2776927"/>
            <a:ext cx="1092200" cy="7827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F7CA02-CCE2-6DD7-39A2-2AC7BDD3A3E6}"/>
              </a:ext>
            </a:extLst>
          </p:cNvPr>
          <p:cNvSpPr/>
          <p:nvPr/>
        </p:nvSpPr>
        <p:spPr>
          <a:xfrm>
            <a:off x="9627220" y="4016840"/>
            <a:ext cx="1055061" cy="1137920"/>
          </a:xfrm>
          <a:prstGeom prst="roundRect">
            <a:avLst/>
          </a:prstGeom>
          <a:noFill/>
          <a:ln w="76200">
            <a:solidFill>
              <a:srgbClr val="294F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A8654-DFB8-135D-6F4E-5D3966E34760}"/>
              </a:ext>
            </a:extLst>
          </p:cNvPr>
          <p:cNvSpPr txBox="1"/>
          <p:nvPr/>
        </p:nvSpPr>
        <p:spPr>
          <a:xfrm>
            <a:off x="5166256" y="1513475"/>
            <a:ext cx="1120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Inputs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2EA91D-FAA8-E245-329B-5D62DBA50EE9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H="1" flipV="1">
            <a:off x="5726704" y="1944362"/>
            <a:ext cx="1009066" cy="8325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0C84EA-5C02-BA60-7289-96D544D8F313}"/>
              </a:ext>
            </a:extLst>
          </p:cNvPr>
          <p:cNvCxnSpPr>
            <a:cxnSpLocks/>
            <a:stCxn id="2" idx="0"/>
            <a:endCxn id="6" idx="2"/>
          </p:cNvCxnSpPr>
          <p:nvPr/>
        </p:nvCxnSpPr>
        <p:spPr>
          <a:xfrm flipV="1">
            <a:off x="5658184" y="1944362"/>
            <a:ext cx="68520" cy="140255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8C15ED-CEFC-F78C-554B-DA4AE17525AB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5726704" y="1944362"/>
            <a:ext cx="760283" cy="287511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EA9C7DA-63A2-6F3C-6AC2-681022CC7972}"/>
              </a:ext>
            </a:extLst>
          </p:cNvPr>
          <p:cNvSpPr txBox="1"/>
          <p:nvPr/>
        </p:nvSpPr>
        <p:spPr>
          <a:xfrm>
            <a:off x="9561386" y="2110196"/>
            <a:ext cx="1120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Output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0589DB-62CF-4D40-7DE9-B237AE14C173}"/>
              </a:ext>
            </a:extLst>
          </p:cNvPr>
          <p:cNvCxnSpPr>
            <a:cxnSpLocks/>
            <a:stCxn id="5" idx="0"/>
            <a:endCxn id="19" idx="2"/>
          </p:cNvCxnSpPr>
          <p:nvPr/>
        </p:nvCxnSpPr>
        <p:spPr>
          <a:xfrm flipH="1" flipV="1">
            <a:off x="10121834" y="2541083"/>
            <a:ext cx="32917" cy="1475757"/>
          </a:xfrm>
          <a:prstGeom prst="straightConnector1">
            <a:avLst/>
          </a:prstGeom>
          <a:ln w="12700">
            <a:solidFill>
              <a:srgbClr val="294F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6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 – PHRASES &amp; TOPICS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sz="2200" dirty="0"/>
              <a:t>Frequent contiguous </a:t>
            </a:r>
            <a:r>
              <a:rPr lang="en-US" sz="2200" b="1" dirty="0"/>
              <a:t>phrases</a:t>
            </a:r>
            <a:r>
              <a:rPr lang="en-US" sz="2200" dirty="0"/>
              <a:t> extracted from unstructured text.</a:t>
            </a:r>
          </a:p>
          <a:p>
            <a:pPr indent="-457200"/>
            <a:r>
              <a:rPr lang="en-US" sz="2200" b="1" dirty="0"/>
              <a:t>Topic</a:t>
            </a:r>
            <a:r>
              <a:rPr lang="en-US" sz="2200" dirty="0"/>
              <a:t> is a set of phrases that are connected to each other in some way.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AC20D-4272-6E23-6238-1C64FFE6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9366" y="3337254"/>
            <a:ext cx="2725689" cy="14564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3D94AD-194E-637C-B675-8F385A9690DF}"/>
              </a:ext>
            </a:extLst>
          </p:cNvPr>
          <p:cNvSpPr/>
          <p:nvPr/>
        </p:nvSpPr>
        <p:spPr>
          <a:xfrm>
            <a:off x="1146337" y="3097070"/>
            <a:ext cx="3639023" cy="2904251"/>
          </a:xfrm>
          <a:prstGeom prst="roundRect">
            <a:avLst/>
          </a:prstGeom>
          <a:noFill/>
          <a:ln>
            <a:solidFill>
              <a:srgbClr val="294F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026F2-EF60-4469-7CDA-AA344271C0B7}"/>
              </a:ext>
            </a:extLst>
          </p:cNvPr>
          <p:cNvSpPr txBox="1"/>
          <p:nvPr/>
        </p:nvSpPr>
        <p:spPr>
          <a:xfrm>
            <a:off x="1721192" y="2886721"/>
            <a:ext cx="227107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Phrases example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99DCE-4163-CED9-7E8F-8F6EB7380BD7}"/>
              </a:ext>
            </a:extLst>
          </p:cNvPr>
          <p:cNvSpPr/>
          <p:nvPr/>
        </p:nvSpPr>
        <p:spPr>
          <a:xfrm>
            <a:off x="5260848" y="3097070"/>
            <a:ext cx="5732892" cy="2904251"/>
          </a:xfrm>
          <a:prstGeom prst="roundRect">
            <a:avLst/>
          </a:prstGeom>
          <a:noFill/>
          <a:ln>
            <a:solidFill>
              <a:srgbClr val="294F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26F2B-143A-0191-B660-247E04E9B93B}"/>
              </a:ext>
            </a:extLst>
          </p:cNvPr>
          <p:cNvSpPr txBox="1"/>
          <p:nvPr/>
        </p:nvSpPr>
        <p:spPr>
          <a:xfrm>
            <a:off x="5899984" y="2861505"/>
            <a:ext cx="199260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Topics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EE9BB-722C-6F92-D264-EAD0C4D7C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966" y="3379563"/>
            <a:ext cx="2853207" cy="2245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9DD7F-380A-EB44-8C45-4FA9BA21F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435" y="3379563"/>
            <a:ext cx="2104922" cy="1695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67F129-24C0-1AEF-C96D-B4E1DA48B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2185" y="4450745"/>
            <a:ext cx="2059006" cy="14110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ECDB32-68C0-EFC7-3E7F-1ADA903A57EE}"/>
              </a:ext>
            </a:extLst>
          </p:cNvPr>
          <p:cNvCxnSpPr>
            <a:cxnSpLocks/>
          </p:cNvCxnSpPr>
          <p:nvPr/>
        </p:nvCxnSpPr>
        <p:spPr>
          <a:xfrm>
            <a:off x="7321550" y="3575304"/>
            <a:ext cx="4723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844AC5-A74B-1969-F9BF-5A8E71ECBBAC}"/>
              </a:ext>
            </a:extLst>
          </p:cNvPr>
          <p:cNvCxnSpPr/>
          <p:nvPr/>
        </p:nvCxnSpPr>
        <p:spPr>
          <a:xfrm>
            <a:off x="10442109" y="3584828"/>
            <a:ext cx="4702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BD3E8A-E677-D6F2-CA79-E91169BD9601}"/>
              </a:ext>
            </a:extLst>
          </p:cNvPr>
          <p:cNvCxnSpPr/>
          <p:nvPr/>
        </p:nvCxnSpPr>
        <p:spPr>
          <a:xfrm>
            <a:off x="8278227" y="4637715"/>
            <a:ext cx="4702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5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 – PHRASES &amp; TOPICS (CONT.)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sz="2200" dirty="0"/>
              <a:t>Phrase-based Topic Model Approach for Ontology Extension [3].</a:t>
            </a:r>
          </a:p>
          <a:p>
            <a:pPr lvl="1" indent="-457200"/>
            <a:r>
              <a:rPr lang="en-US" sz="2200" dirty="0"/>
              <a:t>Using unstructured text related to the ontology for extension.</a:t>
            </a:r>
          </a:p>
          <a:p>
            <a:pPr lvl="1" indent="-457200"/>
            <a:r>
              <a:rPr lang="en-US" sz="2200" dirty="0"/>
              <a:t>Output: list of phrases and topics.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diagram of a diagram&#10;&#10;Description automatically generated with low confidence">
            <a:extLst>
              <a:ext uri="{FF2B5EF4-FFF2-40B4-BE49-F238E27FC236}">
                <a16:creationId xmlns:a16="http://schemas.microsoft.com/office/drawing/2014/main" id="{DE69AB14-7B51-CE93-4ED2-B446F06AF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449" y="3172183"/>
            <a:ext cx="7657590" cy="2808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B9FFBD-D582-6769-6AA0-06D1ABC74468}"/>
              </a:ext>
            </a:extLst>
          </p:cNvPr>
          <p:cNvSpPr/>
          <p:nvPr/>
        </p:nvSpPr>
        <p:spPr>
          <a:xfrm>
            <a:off x="6292023" y="3680916"/>
            <a:ext cx="814816" cy="108011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9CCDC6-4185-42F5-FC43-F7635842EB08}"/>
              </a:ext>
            </a:extLst>
          </p:cNvPr>
          <p:cNvSpPr/>
          <p:nvPr/>
        </p:nvSpPr>
        <p:spPr>
          <a:xfrm>
            <a:off x="6292023" y="4993548"/>
            <a:ext cx="1703815" cy="98481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A5A5A5"/>
                </a:solidFill>
              </a:rPr>
              <a:t>PHRASE2ONTO</a:t>
            </a:r>
            <a:endParaRPr sz="4000" b="1" i="0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sz="2200" dirty="0"/>
              <a:t>Why we need Phrase2Onto for ontology extension:</a:t>
            </a:r>
          </a:p>
          <a:p>
            <a:pPr lvl="1" indent="-457200">
              <a:lnSpc>
                <a:spcPct val="150000"/>
              </a:lnSpc>
            </a:pPr>
            <a:r>
              <a:rPr lang="en-US" sz="2000"/>
              <a:t>Key </a:t>
            </a:r>
            <a:r>
              <a:rPr lang="en-US" sz="2000" dirty="0"/>
              <a:t>and simple concepts already exist in the ontology.</a:t>
            </a:r>
          </a:p>
          <a:p>
            <a:pPr lvl="1" indent="-457200">
              <a:lnSpc>
                <a:spcPct val="150000"/>
              </a:lnSpc>
            </a:pPr>
            <a:r>
              <a:rPr lang="en-US" sz="2000" dirty="0"/>
              <a:t>Dealing with long lists of phrases and topics for investigation [3].</a:t>
            </a:r>
          </a:p>
          <a:p>
            <a:pPr lvl="2" indent="-457200">
              <a:lnSpc>
                <a:spcPct val="150000"/>
              </a:lnSpc>
            </a:pPr>
            <a:r>
              <a:rPr lang="en-US" dirty="0"/>
              <a:t>Not simple to add or connect them to the ontology.</a:t>
            </a:r>
          </a:p>
          <a:p>
            <a:pPr lvl="2" indent="-457200">
              <a:lnSpc>
                <a:spcPct val="150000"/>
              </a:lnSpc>
            </a:pPr>
            <a:r>
              <a:rPr lang="en-US" dirty="0"/>
              <a:t>There are  phrases and topics in the lists that are not interesting for the ontology.</a:t>
            </a:r>
          </a:p>
          <a:p>
            <a:pPr lvl="1" indent="-457200">
              <a:lnSpc>
                <a:spcPct val="150000"/>
              </a:lnSpc>
            </a:pPr>
            <a:r>
              <a:rPr lang="en-US" sz="2000" dirty="0"/>
              <a:t>Need for a process to help defining concepts from phrases and topics (or sub-topics).</a:t>
            </a:r>
          </a:p>
          <a:p>
            <a:pPr lvl="1" indent="-457200">
              <a:lnSpc>
                <a:spcPct val="150000"/>
              </a:lnSpc>
            </a:pPr>
            <a:r>
              <a:rPr lang="en-US" sz="2000" dirty="0"/>
              <a:t>Need for a tool to facilitate working on ontology extension project.</a:t>
            </a:r>
          </a:p>
          <a:p>
            <a:pPr lvl="2" indent="-457200"/>
            <a:endParaRPr lang="en-US" sz="2200" dirty="0"/>
          </a:p>
          <a:p>
            <a:pPr lvl="1" indent="-457200"/>
            <a:endParaRPr lang="en-US" sz="2200" dirty="0"/>
          </a:p>
        </p:txBody>
      </p:sp>
      <p:sp>
        <p:nvSpPr>
          <p:cNvPr id="103" name="Google Shape;103;p3"/>
          <p:cNvSpPr/>
          <p:nvPr/>
        </p:nvSpPr>
        <p:spPr>
          <a:xfrm>
            <a:off x="0" y="6160168"/>
            <a:ext cx="12192000" cy="697832"/>
          </a:xfrm>
          <a:prstGeom prst="rect">
            <a:avLst/>
          </a:pr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lin ang="27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27th International Conference on Knowledge-Based and Intelligent Information &amp; Engineering Systems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chemeClr val="lt1"/>
                </a:solidFill>
              </a:rPr>
              <a:t>Athens, Greece, 06-08 September 2023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 descr="Heriot-Watt University - Simple English Wikipedia, the free encyclopedia"/>
          <p:cNvSpPr/>
          <p:nvPr/>
        </p:nvSpPr>
        <p:spPr>
          <a:xfrm>
            <a:off x="2056153" y="635668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icture containing sky, water, lake, circle&#10;&#10;Description automatically generated">
            <a:extLst>
              <a:ext uri="{FF2B5EF4-FFF2-40B4-BE49-F238E27FC236}">
                <a16:creationId xmlns:a16="http://schemas.microsoft.com/office/drawing/2014/main" id="{CF419DDD-4EF2-BE7E-427B-9D9ECA45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4872" y="1895608"/>
            <a:ext cx="3682492" cy="35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15057</TotalTime>
  <Words>1383</Words>
  <Application>Microsoft Office PowerPoint</Application>
  <PresentationFormat>Widescreen</PresentationFormat>
  <Paragraphs>208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Helvetica Neue</vt:lpstr>
      <vt:lpstr>Calibri</vt:lpstr>
      <vt:lpstr>Wingdings</vt:lpstr>
      <vt:lpstr>Arial</vt:lpstr>
      <vt:lpstr>Office Theme</vt:lpstr>
      <vt:lpstr>Phrase2Onto: A Tool to Support Ontology Extension</vt:lpstr>
      <vt:lpstr>AGENDA</vt:lpstr>
      <vt:lpstr>INTRODUCTION</vt:lpstr>
      <vt:lpstr>INTRODUCTION</vt:lpstr>
      <vt:lpstr>MOTIVATION</vt:lpstr>
      <vt:lpstr>PHRASE2ONTO – INPUTS &amp; OUTPUT</vt:lpstr>
      <vt:lpstr>PHRASE2ONTO – PHRASES &amp; TOPICS</vt:lpstr>
      <vt:lpstr>PHRASE2ONTO – PHRASES &amp; TOPICS (CONT.)</vt:lpstr>
      <vt:lpstr>PHRASE2ONTO</vt:lpstr>
      <vt:lpstr>PHRASE2ONTO – MODULAR DESIGN</vt:lpstr>
      <vt:lpstr>PHRASE2ONTO – SETUP</vt:lpstr>
      <vt:lpstr>PHRASE2ONTO – PHRASES → CONCEPTS</vt:lpstr>
      <vt:lpstr>PHRASE2ONTO – PHRASES → CONCEPTS (CONT.)</vt:lpstr>
      <vt:lpstr>PHRASE2ONTO – TOPICS → CONCEPTS</vt:lpstr>
      <vt:lpstr>PHRASE2ONTO – TOPICS → CONCEPTS</vt:lpstr>
      <vt:lpstr>PHRASE2ONTO – CONCEPTS</vt:lpstr>
      <vt:lpstr>PHRASE2ONTO – CONCEPTS → AXIOMS</vt:lpstr>
      <vt:lpstr>EXPERIMENT 1 – USER STUDY</vt:lpstr>
      <vt:lpstr>EXPERIMENT 1 – USER STUDY</vt:lpstr>
      <vt:lpstr>EXPERIMENT 2 – MDO EXTENSION</vt:lpstr>
      <vt:lpstr>CONCLUSION AND FUTURE WORK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Phrase2Onto: A Tool to Support Ontology Extension</dc:title>
  <dc:creator>44749</dc:creator>
  <cp:lastModifiedBy>Mina Abd Nikooie Pour</cp:lastModifiedBy>
  <cp:revision>89</cp:revision>
  <dcterms:created xsi:type="dcterms:W3CDTF">2022-11-23T14:10:22Z</dcterms:created>
  <dcterms:modified xsi:type="dcterms:W3CDTF">2023-08-09T07:35:57Z</dcterms:modified>
</cp:coreProperties>
</file>