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1"/>
  </p:notesMasterIdLst>
  <p:sldIdLst>
    <p:sldId id="275" r:id="rId2"/>
    <p:sldId id="288" r:id="rId3"/>
    <p:sldId id="349" r:id="rId4"/>
    <p:sldId id="348" r:id="rId5"/>
    <p:sldId id="346" r:id="rId6"/>
    <p:sldId id="370" r:id="rId7"/>
    <p:sldId id="393" r:id="rId8"/>
    <p:sldId id="369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56" r:id="rId32"/>
    <p:sldId id="352" r:id="rId33"/>
    <p:sldId id="353" r:id="rId34"/>
    <p:sldId id="354" r:id="rId35"/>
    <p:sldId id="355" r:id="rId36"/>
    <p:sldId id="358" r:id="rId37"/>
    <p:sldId id="361" r:id="rId38"/>
    <p:sldId id="359" r:id="rId39"/>
    <p:sldId id="396" r:id="rId40"/>
    <p:sldId id="395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45" r:id="rId49"/>
    <p:sldId id="347" r:id="rId50"/>
  </p:sldIdLst>
  <p:sldSz cx="9144000" cy="6858000" type="screen4x3"/>
  <p:notesSz cx="6797675" cy="9928225"/>
  <p:defaultTextStyle>
    <a:defPPr>
      <a:defRPr lang="sv-SE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BB9509"/>
    <a:srgbClr val="FFFFCC"/>
    <a:srgbClr val="F8F8F8"/>
    <a:srgbClr val="EAEAEA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3" autoAdjust="0"/>
    <p:restoredTop sz="83859" autoAdjust="0"/>
  </p:normalViewPr>
  <p:slideViewPr>
    <p:cSldViewPr>
      <p:cViewPr>
        <p:scale>
          <a:sx n="100" d="100"/>
          <a:sy n="100" d="100"/>
        </p:scale>
        <p:origin x="-3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27B84EAE-E2A6-42E2-B757-DA22306FCE5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37705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5FB91-1053-429E-AACF-CD2057FAAE45}" type="slidenum">
              <a:rPr lang="sv-SE"/>
              <a:pPr/>
              <a:t>1</a:t>
            </a:fld>
            <a:endParaRPr lang="sv-SE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är en mall för att göra </a:t>
            </a:r>
            <a:r>
              <a:rPr lang="sv-SE" dirty="0" err="1" smtClean="0"/>
              <a:t>Poweritem</a:t>
            </a:r>
            <a:r>
              <a:rPr lang="sv-SE" dirty="0" smtClean="0"/>
              <a:t> </a:t>
            </a:r>
            <a:r>
              <a:rPr lang="sv-SE" dirty="0"/>
              <a:t>presentationer.</a:t>
            </a:r>
          </a:p>
          <a:p>
            <a:r>
              <a:rPr lang="sv-SE" dirty="0"/>
              <a:t>Du skriver in din rubrik på första sidan.</a:t>
            </a:r>
          </a:p>
          <a:p>
            <a:r>
              <a:rPr lang="sv-SE" dirty="0"/>
              <a:t>För att skapa nya sidor, tryck Ctrl+M. Skriv sedan in din text.</a:t>
            </a:r>
          </a:p>
          <a:p>
            <a:r>
              <a:rPr lang="sv-SE" dirty="0"/>
              <a:t>Om du vill ha fast datum, eller ändra författarnamn, gå in under Visa, Sidhuvud och Sidfot.</a:t>
            </a:r>
          </a:p>
          <a:p>
            <a:r>
              <a:rPr lang="sv-SE" dirty="0"/>
              <a:t>Vill du använda hörnet med loggan över en utfallande bild, gå in på Bildbakgrund och kopiera. Klistra sedan in på den sida du vill ha den.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46754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sv-SE" i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29</a:t>
            </a:fld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30</a:t>
            </a:fld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00356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00356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0035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0035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i="0" strike="noStrik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4EAE-E2A6-42E2-B757-DA22306FCE57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7" name="Picture 19" descr="tavla-allman"/>
          <p:cNvPicPr>
            <a:picLocks noChangeAspect="1" noChangeArrowheads="1"/>
          </p:cNvPicPr>
          <p:nvPr userDrawn="1"/>
        </p:nvPicPr>
        <p:blipFill>
          <a:blip r:embed="rId2" cstate="print"/>
          <a:srcRect l="5374" r="58488"/>
          <a:stretch>
            <a:fillRect/>
          </a:stretch>
        </p:blipFill>
        <p:spPr bwMode="auto">
          <a:xfrm>
            <a:off x="-36513" y="-26988"/>
            <a:ext cx="1512888" cy="6884988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484313"/>
            <a:ext cx="62642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altLang="en-US"/>
              <a:t>Klicka här för att ändra format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6265863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r>
              <a:rPr lang="sv-SE" altLang="en-US"/>
              <a:t>Klicka här för att ändra format på underrubrik i bakgrunden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76400" y="6243638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fld id="{EAB9390A-87A9-4724-B19E-B51C559D8894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422775" y="6243638"/>
            <a:ext cx="1522413" cy="457200"/>
          </a:xfrm>
        </p:spPr>
        <p:txBody>
          <a:bodyPr/>
          <a:lstStyle>
            <a:lvl1pPr>
              <a:defRPr/>
            </a:lvl1pPr>
          </a:lstStyle>
          <a:p>
            <a:fld id="{7D866B5D-A261-4611-B21D-4CB81702B0E4}" type="slidenum">
              <a:rPr lang="sv-SE" altLang="en-US"/>
              <a:pPr/>
              <a:t>‹#›</a:t>
            </a:fld>
            <a:endParaRPr lang="sv-SE" altLang="en-US"/>
          </a:p>
        </p:txBody>
      </p:sp>
      <p:pic>
        <p:nvPicPr>
          <p:cNvPr id="17424" name="Picture 16" descr="LiU-expandi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5925" y="5572125"/>
            <a:ext cx="1000125" cy="1169988"/>
          </a:xfrm>
          <a:prstGeom prst="rect">
            <a:avLst/>
          </a:prstGeom>
          <a:noFill/>
        </p:spPr>
      </p:pic>
      <p:pic>
        <p:nvPicPr>
          <p:cNvPr id="17426" name="Picture 18" descr="LinkUniv_sigill_ne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175" y="271463"/>
            <a:ext cx="1152525" cy="11398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50990-CE10-4458-A6C2-3D8C81A33CD1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B835E3-C5B5-4718-97BC-4A93E3A85027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 of Computer and Information Science (IDA) Linköpings universitet, Sweden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488950"/>
            <a:ext cx="1747837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488950"/>
            <a:ext cx="5094288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A0E15-F1C3-4044-B86C-DCD1FE422569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6AAA50-1286-485C-9D8A-D83092496F8F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 of Computer and Information Science (IDA) Linköpings universitet, Sweden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1AFAD-18DD-4F06-83DB-5F2BC34BF35B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479840-349C-4237-9156-FE053975A6AA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 of Computer and Information Science (IDA) Linköpings universitet, Sweden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8A83A-1634-4CDA-AA05-2D9737733469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87F3AB-2BEA-4A00-B98B-2DB92FCCBDED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 of Computer and Information Science (IDA) Linköpings universitet, Sweden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1700213"/>
            <a:ext cx="3421063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5738" y="1700213"/>
            <a:ext cx="3421062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B2EB3-206B-4C4E-BA7D-B2FF7FCF5711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ED8E88-CC58-4B38-B619-0211A5602F42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 of Computer and Information Science (IDA) Linköpings universitet, Sweden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E49A5-4C5C-4DF6-AF1C-CE133709E38C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F07E93-9984-4822-B670-90E88304D0EE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 of Computer and Information Science (IDA) Linköpings universitet, Sweden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4B050-0311-4524-9D79-00405C9AA3A5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EF0F06-AFEA-42EF-B297-DCA92211C234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 of Computer and Information Science (IDA) Linköpings universitet, Sweden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BFA86-6FFE-47ED-927C-CD7E61150FFC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161687-1B62-4B22-8ECC-92803B2AF71C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 of Computer and Information Science (IDA) Linköpings universitet, Sweden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81B6C-BBD0-4DEE-8918-7DE34B5CD382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09132E-3BD1-4D86-BD9B-47264AC63A14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 of Computer and Information Science (IDA) Linköpings universitet, Sweden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B841D3-C5B5-4640-83B5-C85A70C4C974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8C2260-04B2-4C3C-ACE6-A47786803917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Department of Computer and Information Science (IDA) Linköpings universitet, Sweden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6" name="Picture 22" descr="tavla-allman"/>
          <p:cNvPicPr>
            <a:picLocks noChangeAspect="1" noChangeArrowheads="1"/>
          </p:cNvPicPr>
          <p:nvPr userDrawn="1"/>
        </p:nvPicPr>
        <p:blipFill>
          <a:blip r:embed="rId13" cstate="print"/>
          <a:srcRect l="33510" r="47092" b="392"/>
          <a:stretch>
            <a:fillRect/>
          </a:stretch>
        </p:blipFill>
        <p:spPr bwMode="auto">
          <a:xfrm>
            <a:off x="0" y="0"/>
            <a:ext cx="1042988" cy="6884988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88950"/>
            <a:ext cx="6994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700213"/>
            <a:ext cx="6994525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ADD04C7B-6672-485A-B7BE-0D4699B81440}" type="datetime4">
              <a:rPr lang="en-US"/>
              <a:pPr/>
              <a:t>June 13, 2011</a:t>
            </a:fld>
            <a:endParaRPr lang="sv-SE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315075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9741AE3E-0171-4EB1-A5F6-96C340F7A9FC}" type="slidenum">
              <a:rPr lang="sv-SE" altLang="en-US"/>
              <a:pPr/>
              <a:t>‹#›</a:t>
            </a:fld>
            <a:endParaRPr lang="sv-SE" altLang="en-US"/>
          </a:p>
        </p:txBody>
      </p:sp>
      <p:pic>
        <p:nvPicPr>
          <p:cNvPr id="16405" name="Picture 21" descr="LinkUniv_sigill_ne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5945188"/>
            <a:ext cx="792163" cy="784225"/>
          </a:xfrm>
          <a:prstGeom prst="rect">
            <a:avLst/>
          </a:prstGeom>
          <a:noFill/>
        </p:spPr>
      </p:pic>
      <p:sp>
        <p:nvSpPr>
          <p:cNvPr id="1640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03885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r>
              <a:rPr lang="sv-SE"/>
              <a:t>Department of Computer and Information Science (IDA) Linköpings universitet, Sweden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4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D4B5F61F-A6A1-4C45-9662-6D517DD9CE48}" type="datetime4">
              <a:rPr lang="en-US"/>
              <a:pPr/>
              <a:t>June 13, 2011</a:t>
            </a:fld>
            <a:endParaRPr lang="sv-SE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FE4E79D-C7AE-4E4F-B61F-63E5F6489C85}" type="slidenum">
              <a:rPr lang="sv-SE" altLang="en-US"/>
              <a:pPr/>
              <a:t>1</a:t>
            </a:fld>
            <a:endParaRPr lang="sv-SE" alt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1124744"/>
            <a:ext cx="5832475" cy="944555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sv-SE" sz="3200" b="1" dirty="0" err="1" smtClean="0"/>
              <a:t>Ontology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Visualization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Methods</a:t>
            </a:r>
            <a:endParaRPr lang="sv-SE" sz="48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3645024"/>
            <a:ext cx="6270625" cy="2643206"/>
          </a:xfrm>
        </p:spPr>
        <p:txBody>
          <a:bodyPr/>
          <a:lstStyle/>
          <a:p>
            <a:pPr algn="ctr"/>
            <a:r>
              <a:rPr lang="sv-SE" sz="2000" b="1" dirty="0" smtClean="0"/>
              <a:t>Valentina </a:t>
            </a:r>
            <a:r>
              <a:rPr lang="sv-SE" sz="2000" b="1" dirty="0" err="1" smtClean="0"/>
              <a:t>Ivanova</a:t>
            </a:r>
            <a:endParaRPr lang="sv-SE" sz="2000" b="1" dirty="0" smtClean="0"/>
          </a:p>
          <a:p>
            <a:pPr algn="ctr"/>
            <a:r>
              <a:rPr lang="sv-SE" sz="2000" b="1" dirty="0" err="1" smtClean="0"/>
              <a:t>Massimiliano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Raciti</a:t>
            </a:r>
            <a:endParaRPr lang="sv-SE" sz="2000" b="1" dirty="0" smtClean="0"/>
          </a:p>
          <a:p>
            <a:pPr algn="ctr"/>
            <a:endParaRPr lang="sv-SE" sz="1600" b="1" dirty="0" smtClean="0"/>
          </a:p>
          <a:p>
            <a:pPr algn="ctr"/>
            <a:r>
              <a:rPr lang="sv-SE" sz="1600" i="1" dirty="0" err="1" smtClean="0"/>
              <a:t>Ontologies</a:t>
            </a:r>
            <a:r>
              <a:rPr lang="sv-SE" sz="1600" i="1" dirty="0" smtClean="0"/>
              <a:t> and </a:t>
            </a:r>
            <a:r>
              <a:rPr lang="sv-SE" sz="1600" i="1" dirty="0" err="1" smtClean="0"/>
              <a:t>Ontology</a:t>
            </a:r>
            <a:r>
              <a:rPr lang="sv-SE" sz="1600" i="1" dirty="0" smtClean="0"/>
              <a:t> </a:t>
            </a:r>
            <a:r>
              <a:rPr lang="sv-SE" sz="1600" i="1" dirty="0" err="1" smtClean="0"/>
              <a:t>Engineering</a:t>
            </a:r>
            <a:r>
              <a:rPr lang="sv-SE" sz="1600" i="1" dirty="0" smtClean="0"/>
              <a:t> </a:t>
            </a:r>
            <a:r>
              <a:rPr lang="sv-SE" sz="1600" dirty="0" smtClean="0"/>
              <a:t>Course</a:t>
            </a:r>
          </a:p>
          <a:p>
            <a:pPr algn="ctr"/>
            <a:r>
              <a:rPr lang="sv-SE" sz="1600" dirty="0" err="1" smtClean="0"/>
              <a:t>Department</a:t>
            </a:r>
            <a:r>
              <a:rPr lang="sv-SE" sz="1600" dirty="0" smtClean="0"/>
              <a:t> </a:t>
            </a:r>
            <a:r>
              <a:rPr lang="sv-SE" sz="1600" dirty="0"/>
              <a:t>of Computer and Information Science (IDA)</a:t>
            </a:r>
          </a:p>
          <a:p>
            <a:pPr algn="ctr"/>
            <a:r>
              <a:rPr lang="sv-SE" sz="1600" dirty="0" smtClean="0"/>
              <a:t>Linköping University</a:t>
            </a:r>
            <a:endParaRPr lang="sv-SE" sz="1600" dirty="0"/>
          </a:p>
          <a:p>
            <a:pPr algn="ctr"/>
            <a:r>
              <a:rPr lang="sv-SE" sz="1600" dirty="0"/>
              <a:t>Sweden</a:t>
            </a:r>
          </a:p>
        </p:txBody>
      </p:sp>
    </p:spTree>
  </p:cSld>
  <p:clrMapOvr>
    <a:masterClrMapping/>
  </p:clrMapOvr>
  <p:transition advTm="42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Indented List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92275" y="1700213"/>
            <a:ext cx="4103861" cy="4430712"/>
          </a:xfrm>
        </p:spPr>
        <p:txBody>
          <a:bodyPr/>
          <a:lstStyle/>
          <a:p>
            <a:r>
              <a:rPr lang="en-US" sz="2000" dirty="0" smtClean="0"/>
              <a:t>Tree-like view</a:t>
            </a:r>
          </a:p>
          <a:p>
            <a:r>
              <a:rPr lang="en-US" sz="2000" dirty="0" smtClean="0"/>
              <a:t>Nodes = Classes</a:t>
            </a:r>
          </a:p>
          <a:p>
            <a:r>
              <a:rPr lang="en-US" sz="2000" dirty="0" smtClean="0"/>
              <a:t>Children classes indented under their parents</a:t>
            </a:r>
          </a:p>
          <a:p>
            <a:r>
              <a:rPr lang="en-US" sz="2000" dirty="0" smtClean="0"/>
              <a:t>Role relations supported through properties</a:t>
            </a:r>
          </a:p>
          <a:p>
            <a:r>
              <a:rPr lang="en-US" sz="2000" dirty="0" smtClean="0"/>
              <a:t>Examples: Protégé Class Browser, </a:t>
            </a:r>
            <a:r>
              <a:rPr lang="en-US" sz="2000" dirty="0" err="1" smtClean="0"/>
              <a:t>OntoRama</a:t>
            </a:r>
            <a:r>
              <a:rPr lang="en-US" sz="2000" dirty="0" smtClean="0"/>
              <a:t>, </a:t>
            </a:r>
            <a:r>
              <a:rPr lang="en-US" sz="2000" dirty="0" err="1" smtClean="0"/>
              <a:t>OntoEdit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Content Placeholder 9" descr="Protege_class_hierarchy_window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548680"/>
            <a:ext cx="3168352" cy="561662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10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790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Indented List</a:t>
            </a:r>
            <a:br>
              <a:rPr lang="en-US" dirty="0" smtClean="0"/>
            </a:br>
            <a:r>
              <a:rPr lang="en-US" sz="2000" dirty="0" smtClean="0"/>
              <a:t>Advantages and Disadvantages</a:t>
            </a:r>
            <a:endParaRPr lang="sv-SE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Simplicity of implementation and presentation</a:t>
            </a:r>
          </a:p>
          <a:p>
            <a:pPr lvl="1"/>
            <a:r>
              <a:rPr lang="en-US" dirty="0" smtClean="0"/>
              <a:t>Familiarity to the user</a:t>
            </a:r>
          </a:p>
          <a:p>
            <a:pPr lvl="1"/>
            <a:r>
              <a:rPr lang="en-US" dirty="0" smtClean="0"/>
              <a:t>Clear view of class names and their hierarchy</a:t>
            </a:r>
          </a:p>
          <a:p>
            <a:pPr lvl="1"/>
            <a:r>
              <a:rPr lang="en-US" dirty="0" smtClean="0"/>
              <a:t>Quick </a:t>
            </a:r>
            <a:r>
              <a:rPr lang="en-US" dirty="0" smtClean="0"/>
              <a:t>browsing</a:t>
            </a:r>
            <a:endParaRPr lang="en-US" dirty="0" smtClean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A tree, not a graph, representation</a:t>
            </a:r>
          </a:p>
          <a:p>
            <a:pPr lvl="1"/>
            <a:r>
              <a:rPr lang="en-US" dirty="0" err="1" smtClean="0"/>
              <a:t>Inevident</a:t>
            </a:r>
            <a:r>
              <a:rPr lang="en-US" dirty="0" smtClean="0"/>
              <a:t> </a:t>
            </a:r>
            <a:r>
              <a:rPr lang="en-US" dirty="0" smtClean="0"/>
              <a:t>multiple inheritance</a:t>
            </a:r>
          </a:p>
          <a:p>
            <a:pPr lvl="1"/>
            <a:r>
              <a:rPr lang="en-US" dirty="0" smtClean="0"/>
              <a:t>Poor space filling</a:t>
            </a:r>
          </a:p>
          <a:p>
            <a:pPr lvl="1"/>
            <a:r>
              <a:rPr lang="en-US" dirty="0" smtClean="0"/>
              <a:t>Hard to see siblings when </a:t>
            </a:r>
            <a:r>
              <a:rPr lang="en-US" dirty="0" err="1" smtClean="0"/>
              <a:t>subhierarchies</a:t>
            </a:r>
            <a:r>
              <a:rPr lang="en-US" dirty="0" smtClean="0"/>
              <a:t> are expanded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2EB3-206B-4C4E-BA7D-B2FF7FCF5711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ED8E88-CC58-4B38-B619-0211A5602F42}" type="slidenum">
              <a:rPr lang="sv-SE" altLang="en-US" smtClean="0"/>
              <a:pPr/>
              <a:t>11</a:t>
            </a:fld>
            <a:endParaRPr lang="sv-S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376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Node-Link and Tree</a:t>
            </a:r>
            <a:endParaRPr lang="sv-S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interconnected </a:t>
            </a:r>
          </a:p>
          <a:p>
            <a:pPr>
              <a:buNone/>
            </a:pPr>
            <a:r>
              <a:rPr lang="en-US" dirty="0" smtClean="0"/>
              <a:t>nodes</a:t>
            </a:r>
          </a:p>
          <a:p>
            <a:r>
              <a:rPr lang="en-US" dirty="0" smtClean="0"/>
              <a:t>Color and size coding </a:t>
            </a:r>
          </a:p>
          <a:p>
            <a:pPr>
              <a:buNone/>
            </a:pPr>
            <a:r>
              <a:rPr lang="en-US" dirty="0" smtClean="0"/>
              <a:t>for classes and instances</a:t>
            </a:r>
          </a:p>
          <a:p>
            <a:r>
              <a:rPr lang="en-US" dirty="0" smtClean="0"/>
              <a:t>Clear presentation of </a:t>
            </a:r>
          </a:p>
          <a:p>
            <a:pPr>
              <a:buNone/>
            </a:pPr>
            <a:r>
              <a:rPr lang="en-US" dirty="0" smtClean="0"/>
              <a:t>multiple inheritance</a:t>
            </a:r>
          </a:p>
          <a:p>
            <a:r>
              <a:rPr lang="en-US" dirty="0" smtClean="0"/>
              <a:t>Labeled links for the role relations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2D – </a:t>
            </a:r>
            <a:r>
              <a:rPr lang="en-US" dirty="0" err="1" smtClean="0"/>
              <a:t>OntoViz</a:t>
            </a:r>
            <a:r>
              <a:rPr lang="en-US" dirty="0" smtClean="0"/>
              <a:t>, </a:t>
            </a:r>
            <a:r>
              <a:rPr lang="en-US" dirty="0" err="1" smtClean="0"/>
              <a:t>IsaViz</a:t>
            </a:r>
            <a:r>
              <a:rPr lang="en-US" dirty="0" smtClean="0"/>
              <a:t>, </a:t>
            </a:r>
            <a:r>
              <a:rPr lang="en-US" dirty="0" err="1" smtClean="0"/>
              <a:t>SpaceTree</a:t>
            </a:r>
            <a:r>
              <a:rPr lang="en-US" dirty="0" smtClean="0"/>
              <a:t>, </a:t>
            </a:r>
            <a:r>
              <a:rPr lang="en-US" dirty="0" err="1" smtClean="0"/>
              <a:t>OntoTrack</a:t>
            </a:r>
            <a:r>
              <a:rPr lang="en-US" dirty="0" smtClean="0"/>
              <a:t>,  </a:t>
            </a:r>
            <a:r>
              <a:rPr lang="en-US" dirty="0" err="1" smtClean="0"/>
              <a:t>GoSurfer</a:t>
            </a:r>
            <a:r>
              <a:rPr lang="en-US" dirty="0" smtClean="0"/>
              <a:t>, </a:t>
            </a:r>
            <a:r>
              <a:rPr lang="en-US" dirty="0" err="1" smtClean="0"/>
              <a:t>GOBar</a:t>
            </a:r>
            <a:endParaRPr lang="en-US" dirty="0" smtClean="0"/>
          </a:p>
          <a:p>
            <a:pPr lvl="1"/>
            <a:r>
              <a:rPr lang="en-US" dirty="0" smtClean="0"/>
              <a:t>3D – Cone Tree, Reconfigurable Disk Tree, Tree Viewer, </a:t>
            </a:r>
            <a:r>
              <a:rPr lang="en-US" dirty="0" err="1" smtClean="0"/>
              <a:t>OntoSphere</a:t>
            </a:r>
            <a:endParaRPr lang="en-US" dirty="0" smtClean="0"/>
          </a:p>
          <a:p>
            <a:endParaRPr lang="en-US" dirty="0" smtClean="0"/>
          </a:p>
          <a:p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2EB3-206B-4C4E-BA7D-B2FF7FCF5711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ED8E88-CC58-4B38-B619-0211A5602F42}" type="slidenum">
              <a:rPr lang="sv-SE" altLang="en-US" smtClean="0"/>
              <a:pPr/>
              <a:t>12</a:t>
            </a:fld>
            <a:endParaRPr lang="sv-S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  <p:pic>
        <p:nvPicPr>
          <p:cNvPr id="11" name="Content Placeholder 10" descr="isaviz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60033" y="981075"/>
            <a:ext cx="4283968" cy="28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5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94525" cy="491777"/>
          </a:xfrm>
        </p:spPr>
        <p:txBody>
          <a:bodyPr/>
          <a:lstStyle/>
          <a:p>
            <a:r>
              <a:rPr lang="en-US" dirty="0" smtClean="0"/>
              <a:t>Node-Link and Tree – </a:t>
            </a:r>
            <a:r>
              <a:rPr lang="en-US" dirty="0" err="1" smtClean="0"/>
              <a:t>OntoViz</a:t>
            </a:r>
            <a:endParaRPr lang="sv-SE" dirty="0"/>
          </a:p>
        </p:txBody>
      </p:sp>
      <p:pic>
        <p:nvPicPr>
          <p:cNvPr id="7" name="Content Placeholder 6" descr="OntoViz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692697"/>
            <a:ext cx="7128792" cy="52565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13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6681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94525" cy="491777"/>
          </a:xfrm>
        </p:spPr>
        <p:txBody>
          <a:bodyPr/>
          <a:lstStyle/>
          <a:p>
            <a:r>
              <a:rPr lang="en-US" dirty="0" smtClean="0"/>
              <a:t>Node-Link and Tree – </a:t>
            </a:r>
            <a:r>
              <a:rPr lang="en-US" dirty="0" err="1" smtClean="0"/>
              <a:t>fviz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14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  <p:pic>
        <p:nvPicPr>
          <p:cNvPr id="9" name="Content Placeholder 8" descr="Tree-camtre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268760"/>
            <a:ext cx="6480720" cy="4862165"/>
          </a:xfrm>
        </p:spPr>
      </p:pic>
    </p:spTree>
    <p:extLst>
      <p:ext uri="{BB962C8B-B14F-4D97-AF65-F5344CB8AC3E}">
        <p14:creationId xmlns:p14="http://schemas.microsoft.com/office/powerpoint/2010/main" xmlns="" val="28827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94525" cy="491778"/>
          </a:xfrm>
        </p:spPr>
        <p:txBody>
          <a:bodyPr/>
          <a:lstStyle/>
          <a:p>
            <a:r>
              <a:rPr lang="en-US" dirty="0" smtClean="0"/>
              <a:t>Node-Link and Tree – </a:t>
            </a:r>
            <a:r>
              <a:rPr lang="en-US" dirty="0" err="1" smtClean="0"/>
              <a:t>OntoSphere</a:t>
            </a:r>
            <a:endParaRPr lang="sv-SE" dirty="0"/>
          </a:p>
        </p:txBody>
      </p:sp>
      <p:pic>
        <p:nvPicPr>
          <p:cNvPr id="13" name="Content Placeholder 12" descr="InstancesOntoSphere3D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980728"/>
            <a:ext cx="3816424" cy="3312368"/>
          </a:xfrm>
        </p:spPr>
      </p:pic>
      <p:pic>
        <p:nvPicPr>
          <p:cNvPr id="14" name="Content Placeholder 13" descr="DetailsOntoSphere3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76056" y="2564904"/>
            <a:ext cx="3960440" cy="33905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15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  <p:sp>
        <p:nvSpPr>
          <p:cNvPr id="16" name="TextBox 15"/>
          <p:cNvSpPr txBox="1"/>
          <p:nvPr/>
        </p:nvSpPr>
        <p:spPr>
          <a:xfrm>
            <a:off x="5004048" y="98072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Selected class and its </a:t>
            </a:r>
            <a:r>
              <a:rPr lang="en-US" sz="2000" dirty="0" err="1" smtClean="0"/>
              <a:t>subtrees</a:t>
            </a:r>
            <a:endParaRPr lang="sv-S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63688" y="558924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Details on a single concept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xmlns="" val="12417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Node-Link and Tree</a:t>
            </a:r>
            <a:br>
              <a:rPr lang="en-US" dirty="0" smtClean="0"/>
            </a:br>
            <a:r>
              <a:rPr lang="en-US" sz="2000" dirty="0" smtClean="0">
                <a:latin typeface="+mn-lt"/>
              </a:rPr>
              <a:t>Advantages and Disadvantages</a:t>
            </a:r>
            <a:endParaRPr lang="sv-SE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Intuitive presentation</a:t>
            </a:r>
          </a:p>
          <a:p>
            <a:pPr lvl="1"/>
            <a:r>
              <a:rPr lang="en-US" dirty="0" smtClean="0"/>
              <a:t>Good hierarchical structure overview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Inefficient use of the screen space</a:t>
            </a:r>
          </a:p>
          <a:p>
            <a:pPr lvl="1"/>
            <a:r>
              <a:rPr lang="en-US" dirty="0" smtClean="0"/>
              <a:t>Scrolling needed for big and deep structures </a:t>
            </a:r>
          </a:p>
          <a:p>
            <a:pPr lvl="1"/>
            <a:r>
              <a:rPr lang="en-US" dirty="0" smtClean="0"/>
              <a:t>Display is cluttered when many nodes are visible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Improvements:</a:t>
            </a:r>
          </a:p>
          <a:p>
            <a:pPr lvl="1"/>
            <a:r>
              <a:rPr lang="en-US" dirty="0" smtClean="0"/>
              <a:t>Expansion and retraction of </a:t>
            </a:r>
            <a:r>
              <a:rPr lang="en-US" dirty="0" err="1" smtClean="0"/>
              <a:t>subhierarchies</a:t>
            </a:r>
            <a:endParaRPr lang="en-US" dirty="0" smtClean="0"/>
          </a:p>
          <a:p>
            <a:pPr lvl="1"/>
            <a:r>
              <a:rPr lang="en-US" dirty="0" smtClean="0"/>
              <a:t>Filtering </a:t>
            </a:r>
          </a:p>
          <a:p>
            <a:pPr lvl="1"/>
            <a:r>
              <a:rPr lang="en-US" dirty="0" smtClean="0"/>
              <a:t>3D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16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978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Zoomable</a:t>
            </a:r>
            <a:r>
              <a:rPr lang="en-US" dirty="0" smtClean="0"/>
              <a:t> Visualization</a:t>
            </a:r>
            <a:endParaRPr lang="sv-SE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Lower hierarchy levels are nested inside their parents </a:t>
            </a:r>
          </a:p>
          <a:p>
            <a:r>
              <a:rPr lang="en-US" sz="2000" dirty="0" smtClean="0"/>
              <a:t>Color and size coding </a:t>
            </a:r>
          </a:p>
          <a:p>
            <a:pPr>
              <a:buNone/>
            </a:pPr>
            <a:r>
              <a:rPr lang="en-US" sz="2000" dirty="0" smtClean="0"/>
              <a:t>for classes and instances</a:t>
            </a:r>
          </a:p>
          <a:p>
            <a:r>
              <a:rPr lang="en-US" sz="2000" dirty="0" smtClean="0"/>
              <a:t>Examples:</a:t>
            </a:r>
          </a:p>
          <a:p>
            <a:pPr lvl="1"/>
            <a:r>
              <a:rPr lang="en-US" sz="1600" dirty="0" smtClean="0"/>
              <a:t>2D – </a:t>
            </a:r>
            <a:r>
              <a:rPr lang="en-US" sz="1600" dirty="0" err="1" smtClean="0"/>
              <a:t>Grokker</a:t>
            </a:r>
            <a:r>
              <a:rPr lang="en-US" sz="1600" dirty="0" smtClean="0"/>
              <a:t>, Jambalaya, </a:t>
            </a:r>
            <a:r>
              <a:rPr lang="en-US" sz="1600" dirty="0" err="1" smtClean="0"/>
              <a:t>CropCircles</a:t>
            </a:r>
            <a:endParaRPr lang="en-US" sz="1600" dirty="0" smtClean="0"/>
          </a:p>
          <a:p>
            <a:pPr lvl="1"/>
            <a:r>
              <a:rPr lang="en-US" sz="1600" dirty="0" smtClean="0"/>
              <a:t>3D – Information Cube, Information Pyramids, Gopher VR</a:t>
            </a:r>
          </a:p>
          <a:p>
            <a:endParaRPr lang="sv-SE" sz="2000" dirty="0"/>
          </a:p>
        </p:txBody>
      </p:sp>
      <p:pic>
        <p:nvPicPr>
          <p:cNvPr id="11" name="Content Placeholder 10" descr="grokk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65738" y="1628800"/>
            <a:ext cx="3878262" cy="46085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17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763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Zoomable</a:t>
            </a:r>
            <a:r>
              <a:rPr lang="en-US" dirty="0" smtClean="0"/>
              <a:t> Visualization – Jambalaya</a:t>
            </a:r>
            <a:endParaRPr lang="sv-SE" dirty="0"/>
          </a:p>
        </p:txBody>
      </p:sp>
      <p:pic>
        <p:nvPicPr>
          <p:cNvPr id="7" name="Content Placeholder 6" descr="jambalay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2275" y="1714124"/>
            <a:ext cx="6994525" cy="440289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18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345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Zoomable</a:t>
            </a:r>
            <a:r>
              <a:rPr lang="en-US" dirty="0" smtClean="0"/>
              <a:t> Visualization</a:t>
            </a:r>
            <a:br>
              <a:rPr lang="en-US" dirty="0" smtClean="0"/>
            </a:br>
            <a:r>
              <a:rPr lang="en-US" sz="2000" dirty="0" smtClean="0"/>
              <a:t>Advantages and Disadvantages</a:t>
            </a:r>
            <a:endParaRPr lang="sv-S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Effectively locating a specific node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Ineffective hierarchical structure overview</a:t>
            </a:r>
          </a:p>
          <a:p>
            <a:pPr lvl="1"/>
            <a:r>
              <a:rPr lang="en-US" dirty="0" smtClean="0"/>
              <a:t>Labels overlap when many nodes are visible</a:t>
            </a:r>
          </a:p>
          <a:p>
            <a:pPr lvl="1"/>
            <a:r>
              <a:rPr lang="en-US" dirty="0" smtClean="0"/>
              <a:t>Unobvious parent node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Improvements:</a:t>
            </a:r>
          </a:p>
          <a:p>
            <a:pPr lvl="1"/>
            <a:r>
              <a:rPr lang="en-US" dirty="0" smtClean="0"/>
              <a:t>Navigational cues</a:t>
            </a:r>
          </a:p>
          <a:p>
            <a:pPr lvl="1"/>
            <a:r>
              <a:rPr lang="en-US" dirty="0" smtClean="0"/>
              <a:t>Hierarchical cues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19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0389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sv-SE" dirty="0" smtClean="0"/>
              <a:t>Overview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2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196752"/>
            <a:ext cx="6994525" cy="4430712"/>
          </a:xfrm>
        </p:spPr>
        <p:txBody>
          <a:bodyPr/>
          <a:lstStyle/>
          <a:p>
            <a:r>
              <a:rPr lang="en-US" sz="1800" dirty="0" smtClean="0"/>
              <a:t>Ontology Engineering</a:t>
            </a:r>
          </a:p>
          <a:p>
            <a:pPr lvl="1"/>
            <a:r>
              <a:rPr lang="en-US" sz="1600" dirty="0" smtClean="0"/>
              <a:t>Introduction</a:t>
            </a:r>
          </a:p>
          <a:p>
            <a:pPr lvl="1"/>
            <a:r>
              <a:rPr lang="en-US" sz="1600" dirty="0" smtClean="0"/>
              <a:t>Visualization requirements</a:t>
            </a:r>
          </a:p>
          <a:p>
            <a:r>
              <a:rPr lang="en-US" sz="1800" dirty="0" smtClean="0"/>
              <a:t>Ontology Visualization</a:t>
            </a:r>
            <a:endParaRPr lang="en-US" sz="1800" dirty="0"/>
          </a:p>
          <a:p>
            <a:pPr lvl="1"/>
            <a:r>
              <a:rPr lang="en-US" sz="1600" dirty="0" smtClean="0"/>
              <a:t>Indented List</a:t>
            </a:r>
            <a:endParaRPr lang="en-US" sz="1600" dirty="0"/>
          </a:p>
          <a:p>
            <a:pPr lvl="1"/>
            <a:r>
              <a:rPr lang="en-US" sz="1600" dirty="0" smtClean="0"/>
              <a:t>Node-Link and Tree</a:t>
            </a:r>
          </a:p>
          <a:p>
            <a:pPr lvl="1"/>
            <a:r>
              <a:rPr lang="en-US" sz="1600" dirty="0" err="1" smtClean="0"/>
              <a:t>Zoomable</a:t>
            </a:r>
            <a:r>
              <a:rPr lang="en-US" sz="1600" dirty="0" smtClean="0"/>
              <a:t> Visualization</a:t>
            </a:r>
          </a:p>
          <a:p>
            <a:pPr lvl="1"/>
            <a:r>
              <a:rPr lang="en-US" sz="1600" dirty="0" smtClean="0"/>
              <a:t>Space Filling</a:t>
            </a:r>
          </a:p>
          <a:p>
            <a:pPr lvl="1"/>
            <a:r>
              <a:rPr lang="en-US" sz="1600" dirty="0" err="1" smtClean="0"/>
              <a:t>Focus+Context</a:t>
            </a:r>
            <a:r>
              <a:rPr lang="en-US" sz="1600" dirty="0" smtClean="0"/>
              <a:t> or Distortion</a:t>
            </a:r>
          </a:p>
          <a:p>
            <a:pPr lvl="1"/>
            <a:r>
              <a:rPr lang="en-US" sz="1600" dirty="0" smtClean="0"/>
              <a:t>3D Information Landscapes</a:t>
            </a:r>
          </a:p>
          <a:p>
            <a:r>
              <a:rPr lang="en-US" sz="1800" dirty="0" smtClean="0"/>
              <a:t>Ontology Alignment Visualization</a:t>
            </a:r>
          </a:p>
          <a:p>
            <a:pPr lvl="1"/>
            <a:r>
              <a:rPr lang="en-US" sz="1600" dirty="0" smtClean="0"/>
              <a:t>Visualization requirements</a:t>
            </a:r>
          </a:p>
          <a:p>
            <a:pPr lvl="1"/>
            <a:r>
              <a:rPr lang="en-US" sz="1600" dirty="0" smtClean="0"/>
              <a:t>Linked Trees Widgets</a:t>
            </a:r>
          </a:p>
          <a:p>
            <a:pPr lvl="1"/>
            <a:r>
              <a:rPr lang="en-US" sz="1600" dirty="0" smtClean="0"/>
              <a:t>Graph Visualization</a:t>
            </a:r>
          </a:p>
          <a:p>
            <a:pPr lvl="1"/>
            <a:r>
              <a:rPr lang="en-US" sz="1600" dirty="0" err="1" smtClean="0"/>
              <a:t>Treemap</a:t>
            </a:r>
            <a:r>
              <a:rPr lang="en-US" sz="1600" dirty="0" smtClean="0"/>
              <a:t>-based</a:t>
            </a:r>
          </a:p>
          <a:p>
            <a:r>
              <a:rPr lang="en-US" sz="1800" dirty="0" smtClean="0"/>
              <a:t>Conclusion</a:t>
            </a:r>
          </a:p>
          <a:p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 lvl="1"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 </a:t>
            </a:r>
          </a:p>
          <a:p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Space-filling</a:t>
            </a:r>
            <a:endParaRPr lang="sv-SE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115616" y="1052736"/>
            <a:ext cx="7571185" cy="5078189"/>
          </a:xfrm>
        </p:spPr>
        <p:txBody>
          <a:bodyPr/>
          <a:lstStyle/>
          <a:p>
            <a:r>
              <a:rPr lang="en-US" sz="1800" dirty="0" smtClean="0"/>
              <a:t>The whole screen</a:t>
            </a:r>
          </a:p>
          <a:p>
            <a:pPr marL="0" indent="0">
              <a:buNone/>
            </a:pPr>
            <a:r>
              <a:rPr lang="en-US" sz="1800" dirty="0" smtClean="0"/>
              <a:t> space is used</a:t>
            </a:r>
          </a:p>
          <a:p>
            <a:endParaRPr lang="en-US" sz="1800" dirty="0" smtClean="0"/>
          </a:p>
          <a:p>
            <a:r>
              <a:rPr lang="en-US" sz="1800" dirty="0" smtClean="0"/>
              <a:t>The sizes of the nodes  </a:t>
            </a:r>
          </a:p>
          <a:p>
            <a:pPr marL="0" indent="0">
              <a:buNone/>
            </a:pPr>
            <a:r>
              <a:rPr lang="en-US" sz="1800" dirty="0" smtClean="0"/>
              <a:t>are proportional to </a:t>
            </a:r>
          </a:p>
          <a:p>
            <a:pPr marL="0" indent="0">
              <a:buNone/>
            </a:pPr>
            <a:r>
              <a:rPr lang="en-US" sz="1800" dirty="0" smtClean="0"/>
              <a:t>a selected property</a:t>
            </a:r>
          </a:p>
          <a:p>
            <a:endParaRPr lang="en-US" sz="1600" dirty="0" smtClean="0"/>
          </a:p>
          <a:p>
            <a:r>
              <a:rPr lang="en-US" sz="1800" kern="1200" dirty="0" smtClean="0">
                <a:latin typeface="Arial" charset="0"/>
              </a:rPr>
              <a:t>Lower level nodes are </a:t>
            </a:r>
          </a:p>
          <a:p>
            <a:pPr marL="0" indent="0">
              <a:buNone/>
            </a:pPr>
            <a:r>
              <a:rPr lang="en-US" sz="1800" kern="1200" dirty="0">
                <a:latin typeface="Arial" charset="0"/>
              </a:rPr>
              <a:t>p</a:t>
            </a:r>
            <a:r>
              <a:rPr lang="en-US" sz="1800" kern="1200" dirty="0" smtClean="0">
                <a:latin typeface="Arial" charset="0"/>
              </a:rPr>
              <a:t>laced inside their</a:t>
            </a:r>
          </a:p>
          <a:p>
            <a:pPr marL="0" indent="0">
              <a:buNone/>
            </a:pPr>
            <a:r>
              <a:rPr lang="en-US" sz="1800" kern="1200" dirty="0" smtClean="0">
                <a:latin typeface="Arial" charset="0"/>
              </a:rPr>
              <a:t>parent nodes</a:t>
            </a:r>
          </a:p>
          <a:p>
            <a:endParaRPr lang="en-US" kern="1200" dirty="0">
              <a:latin typeface="Arial" charset="0"/>
            </a:endParaRPr>
          </a:p>
          <a:p>
            <a:r>
              <a:rPr lang="en-US" kern="1200" dirty="0" smtClean="0">
                <a:latin typeface="Arial" charset="0"/>
              </a:rPr>
              <a:t>Examples:</a:t>
            </a:r>
          </a:p>
          <a:p>
            <a:pPr lvl="1"/>
            <a:r>
              <a:rPr lang="en-US" sz="1800" kern="1200" dirty="0" smtClean="0">
                <a:latin typeface="Arial" charset="0"/>
              </a:rPr>
              <a:t>2D – </a:t>
            </a:r>
            <a:r>
              <a:rPr lang="en-US" kern="1200" dirty="0" err="1" smtClean="0">
                <a:latin typeface="Arial" charset="0"/>
              </a:rPr>
              <a:t>T</a:t>
            </a:r>
            <a:r>
              <a:rPr lang="en-US" sz="1800" kern="1200" dirty="0" err="1" smtClean="0">
                <a:latin typeface="Arial" charset="0"/>
              </a:rPr>
              <a:t>reeMaps</a:t>
            </a:r>
            <a:r>
              <a:rPr lang="en-US" sz="1800" kern="1200" dirty="0" smtClean="0">
                <a:latin typeface="Arial" charset="0"/>
              </a:rPr>
              <a:t>, </a:t>
            </a:r>
            <a:r>
              <a:rPr lang="en-US" sz="1800" kern="1200" dirty="0" err="1" smtClean="0">
                <a:latin typeface="Arial" charset="0"/>
              </a:rPr>
              <a:t>SequoiaView</a:t>
            </a:r>
            <a:r>
              <a:rPr lang="en-US" sz="1800" kern="1200" dirty="0" smtClean="0">
                <a:latin typeface="Arial" charset="0"/>
              </a:rPr>
              <a:t>, Information Slices</a:t>
            </a:r>
          </a:p>
          <a:p>
            <a:pPr lvl="1"/>
            <a:r>
              <a:rPr lang="en-US" kern="1200" dirty="0" smtClean="0">
                <a:latin typeface="Arial" charset="0"/>
              </a:rPr>
              <a:t>3D - </a:t>
            </a:r>
            <a:r>
              <a:rPr lang="en-US" kern="1200" dirty="0" err="1" smtClean="0">
                <a:latin typeface="Arial" charset="0"/>
              </a:rPr>
              <a:t>BeamTrees</a:t>
            </a:r>
            <a:endParaRPr lang="en-US" sz="1800" kern="1200" dirty="0" smtClean="0">
              <a:latin typeface="Arial" charset="0"/>
            </a:endParaRPr>
          </a:p>
          <a:p>
            <a:pPr lvl="1"/>
            <a:endParaRPr lang="en-US" sz="1800" kern="1200" dirty="0" smtClean="0">
              <a:latin typeface="Arial" charset="0"/>
            </a:endParaRPr>
          </a:p>
          <a:p>
            <a:endParaRPr lang="sv-S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20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  <p:pic>
        <p:nvPicPr>
          <p:cNvPr id="17" name="Content Placeholder 16" descr="Arneman_Tree_Map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340768"/>
            <a:ext cx="4896544" cy="3528392"/>
          </a:xfrm>
        </p:spPr>
      </p:pic>
    </p:spTree>
    <p:extLst>
      <p:ext uri="{BB962C8B-B14F-4D97-AF65-F5344CB8AC3E}">
        <p14:creationId xmlns:p14="http://schemas.microsoft.com/office/powerpoint/2010/main" xmlns="" val="19054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Space-filling – Information Slices</a:t>
            </a:r>
            <a:endParaRPr lang="sv-SE" dirty="0"/>
          </a:p>
        </p:txBody>
      </p:sp>
      <p:pic>
        <p:nvPicPr>
          <p:cNvPr id="7" name="Content Placeholder 6" descr="Tree-slic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052736"/>
            <a:ext cx="6840759" cy="50781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21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9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Space-filling – </a:t>
            </a:r>
            <a:r>
              <a:rPr lang="en-US" dirty="0" err="1" smtClean="0"/>
              <a:t>BeamTrees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22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  <p:pic>
        <p:nvPicPr>
          <p:cNvPr id="9" name="Content Placeholder 8" descr="beamtre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9" y="1628800"/>
            <a:ext cx="8100391" cy="4113180"/>
          </a:xfrm>
        </p:spPr>
      </p:pic>
    </p:spTree>
    <p:extLst>
      <p:ext uri="{BB962C8B-B14F-4D97-AF65-F5344CB8AC3E}">
        <p14:creationId xmlns:p14="http://schemas.microsoft.com/office/powerpoint/2010/main" xmlns="" val="24421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Space-filling</a:t>
            </a:r>
            <a:br>
              <a:rPr lang="en-US" dirty="0" smtClean="0"/>
            </a:br>
            <a:r>
              <a:rPr lang="en-US" sz="2000" dirty="0" smtClean="0"/>
              <a:t>Advantages and Disadvantages</a:t>
            </a:r>
            <a:endParaRPr lang="sv-S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Quick browsing</a:t>
            </a:r>
          </a:p>
          <a:p>
            <a:pPr lvl="1"/>
            <a:r>
              <a:rPr lang="en-US" dirty="0" smtClean="0"/>
              <a:t>Easily </a:t>
            </a:r>
            <a:r>
              <a:rPr lang="en-US" dirty="0" smtClean="0"/>
              <a:t>identifiable </a:t>
            </a:r>
            <a:r>
              <a:rPr lang="en-US" dirty="0" smtClean="0"/>
              <a:t>areas with many/few classes/instances</a:t>
            </a:r>
          </a:p>
          <a:p>
            <a:pPr lvl="1"/>
            <a:r>
              <a:rPr lang="en-US" dirty="0" smtClean="0"/>
              <a:t>Overview of instances related to some property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Significant cognitive effort is required to extract the actual hierarchical structure</a:t>
            </a:r>
          </a:p>
          <a:p>
            <a:pPr lvl="1"/>
            <a:r>
              <a:rPr lang="en-US" dirty="0" smtClean="0"/>
              <a:t>Unfamiliar layout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23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170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>
                <a:latin typeface="Arial" charset="0"/>
              </a:rPr>
              <a:t>Focus + Context or Distortion</a:t>
            </a:r>
            <a:br>
              <a:rPr lang="en-US" kern="1200" dirty="0" smtClean="0">
                <a:latin typeface="Arial" charset="0"/>
              </a:rPr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Distorting the view </a:t>
            </a:r>
          </a:p>
          <a:p>
            <a:pPr>
              <a:buNone/>
            </a:pPr>
            <a:r>
              <a:rPr lang="en-US" dirty="0" smtClean="0"/>
              <a:t>of the graph in order </a:t>
            </a:r>
          </a:p>
          <a:p>
            <a:pPr>
              <a:buNone/>
            </a:pPr>
            <a:r>
              <a:rPr lang="en-US" dirty="0" smtClean="0"/>
              <a:t>to combine context </a:t>
            </a:r>
          </a:p>
          <a:p>
            <a:pPr>
              <a:buNone/>
            </a:pPr>
            <a:r>
              <a:rPr lang="en-US" dirty="0" smtClean="0"/>
              <a:t>and focus</a:t>
            </a:r>
          </a:p>
          <a:p>
            <a:r>
              <a:rPr lang="en-US" dirty="0" smtClean="0"/>
              <a:t>The node in focus is</a:t>
            </a:r>
          </a:p>
          <a:p>
            <a:pPr>
              <a:buNone/>
            </a:pPr>
            <a:r>
              <a:rPr lang="en-US" dirty="0" smtClean="0"/>
              <a:t> usually placed in the </a:t>
            </a:r>
          </a:p>
          <a:p>
            <a:pPr>
              <a:buNone/>
            </a:pPr>
            <a:r>
              <a:rPr lang="en-US" dirty="0" smtClean="0"/>
              <a:t>center of the view</a:t>
            </a:r>
          </a:p>
          <a:p>
            <a:r>
              <a:rPr lang="en-US" dirty="0" smtClean="0"/>
              <a:t>Other nodes are presented around, reduced in size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2D – 2D Hyperbolic Tree, </a:t>
            </a:r>
            <a:r>
              <a:rPr lang="en-US" dirty="0" err="1" smtClean="0"/>
              <a:t>StarTree</a:t>
            </a:r>
            <a:r>
              <a:rPr lang="en-US" dirty="0" smtClean="0"/>
              <a:t>, </a:t>
            </a:r>
            <a:r>
              <a:rPr lang="en-US" dirty="0" err="1" smtClean="0"/>
              <a:t>OntoRama</a:t>
            </a:r>
            <a:r>
              <a:rPr lang="en-US" dirty="0" smtClean="0"/>
              <a:t>, </a:t>
            </a:r>
            <a:r>
              <a:rPr lang="en-US" dirty="0" err="1" smtClean="0"/>
              <a:t>MoireGraphs</a:t>
            </a:r>
            <a:r>
              <a:rPr lang="en-US" dirty="0" smtClean="0"/>
              <a:t>, </a:t>
            </a:r>
            <a:r>
              <a:rPr lang="en-US" dirty="0" err="1" smtClean="0"/>
              <a:t>TGVizTab</a:t>
            </a:r>
            <a:r>
              <a:rPr lang="en-US" dirty="0" smtClean="0"/>
              <a:t>, Bifocal Tree, OZONE</a:t>
            </a:r>
          </a:p>
          <a:p>
            <a:pPr lvl="1"/>
            <a:r>
              <a:rPr lang="en-US" dirty="0" smtClean="0"/>
              <a:t>3D – 3D Hyperbolic Tree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24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  <p:pic>
        <p:nvPicPr>
          <p:cNvPr id="7" name="Picture 6" descr="TGVizT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980729"/>
            <a:ext cx="4517132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>
                <a:latin typeface="Arial" charset="0"/>
              </a:rPr>
              <a:t>Focus + Context or Distortion – OZONE</a:t>
            </a:r>
            <a:endParaRPr lang="sv-SE" dirty="0"/>
          </a:p>
        </p:txBody>
      </p:sp>
      <p:pic>
        <p:nvPicPr>
          <p:cNvPr id="7" name="Content Placeholder 6" descr="ozo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052737"/>
            <a:ext cx="7344816" cy="50405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25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130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491778"/>
          </a:xfrm>
        </p:spPr>
        <p:txBody>
          <a:bodyPr/>
          <a:lstStyle/>
          <a:p>
            <a:r>
              <a:rPr lang="en-US" kern="1200" dirty="0" smtClean="0">
                <a:latin typeface="Arial" charset="0"/>
              </a:rPr>
              <a:t>Focus + Context or Distortion – 3DHyperbolicTree </a:t>
            </a:r>
            <a:br>
              <a:rPr lang="en-US" kern="1200" dirty="0" smtClean="0">
                <a:latin typeface="Arial" charset="0"/>
              </a:rPr>
            </a:br>
            <a:endParaRPr lang="sv-SE" dirty="0"/>
          </a:p>
        </p:txBody>
      </p:sp>
      <p:pic>
        <p:nvPicPr>
          <p:cNvPr id="7" name="Content Placeholder 6" descr="HyperbolicSpace3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620688"/>
            <a:ext cx="6120680" cy="55102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26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57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>
                <a:latin typeface="Arial" charset="0"/>
              </a:rPr>
              <a:t>Focus + Context or Distortion</a:t>
            </a:r>
            <a:br>
              <a:rPr lang="en-US" kern="1200" dirty="0" smtClean="0">
                <a:latin typeface="Arial" charset="0"/>
              </a:rPr>
            </a:br>
            <a:r>
              <a:rPr lang="en-US" sz="2000" dirty="0" smtClean="0"/>
              <a:t>Advantages and Disadvantages </a:t>
            </a:r>
            <a:r>
              <a:rPr lang="en-US" sz="2000" kern="1200" dirty="0" smtClean="0">
                <a:latin typeface="Arial" charset="0"/>
              </a:rPr>
              <a:t/>
            </a:r>
            <a:br>
              <a:rPr lang="en-US" sz="2000" kern="1200" dirty="0" smtClean="0">
                <a:latin typeface="Arial" charset="0"/>
              </a:rPr>
            </a:br>
            <a:endParaRPr lang="sv-S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 smtClean="0"/>
              <a:t>global overview</a:t>
            </a:r>
          </a:p>
          <a:p>
            <a:pPr lvl="1"/>
            <a:r>
              <a:rPr lang="en-US" dirty="0" smtClean="0"/>
              <a:t>Displays </a:t>
            </a:r>
            <a:r>
              <a:rPr lang="en-US" dirty="0" smtClean="0"/>
              <a:t>many nodes at once</a:t>
            </a:r>
          </a:p>
          <a:p>
            <a:pPr lvl="1"/>
            <a:r>
              <a:rPr lang="en-US" dirty="0" smtClean="0"/>
              <a:t>Easy to </a:t>
            </a:r>
            <a:r>
              <a:rPr lang="en-US" dirty="0" smtClean="0"/>
              <a:t>display details of interest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No constant position of the nodes</a:t>
            </a:r>
          </a:p>
          <a:p>
            <a:pPr lvl="1"/>
            <a:r>
              <a:rPr lang="en-US" dirty="0" smtClean="0"/>
              <a:t>The distance to the center does not correspond to the node level</a:t>
            </a:r>
          </a:p>
          <a:p>
            <a:pPr lvl="1"/>
            <a:r>
              <a:rPr lang="en-US" dirty="0" smtClean="0"/>
              <a:t>Indistinguishable presentation of the hierarchical structure</a:t>
            </a:r>
          </a:p>
          <a:p>
            <a:pPr lvl="1"/>
            <a:r>
              <a:rPr lang="en-US" dirty="0" smtClean="0"/>
              <a:t>Display is cluttered when the role relations are visible</a:t>
            </a:r>
          </a:p>
          <a:p>
            <a:pPr lvl="1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27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736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Information Landscapes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>
                <a:latin typeface="Arial" charset="0"/>
              </a:rPr>
              <a:t>Common metaphor in the environments for document management</a:t>
            </a:r>
          </a:p>
          <a:p>
            <a:r>
              <a:rPr lang="en-US" kern="1200" dirty="0" smtClean="0">
                <a:latin typeface="Arial" charset="0"/>
              </a:rPr>
              <a:t>Documents are placed on a plane </a:t>
            </a:r>
          </a:p>
          <a:p>
            <a:r>
              <a:rPr lang="en-US" kern="1200" dirty="0" smtClean="0">
                <a:latin typeface="Arial" charset="0"/>
              </a:rPr>
              <a:t>Color and size-coded 3D objects represent classes and instances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28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0497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94525" cy="1139825"/>
          </a:xfrm>
        </p:spPr>
        <p:txBody>
          <a:bodyPr/>
          <a:lstStyle/>
          <a:p>
            <a:r>
              <a:rPr lang="en-US" dirty="0" smtClean="0"/>
              <a:t>3D Information Landscapes – Harmony Information Landscape</a:t>
            </a:r>
            <a:endParaRPr lang="sv-SE" dirty="0"/>
          </a:p>
        </p:txBody>
      </p:sp>
      <p:pic>
        <p:nvPicPr>
          <p:cNvPr id="7" name="Content Placeholder 6" descr="harmon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124744"/>
            <a:ext cx="7128792" cy="50061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29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8472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smtClean="0"/>
              <a:t>Introduction</a:t>
            </a:r>
            <a:br>
              <a:rPr lang="en-GB" smtClean="0"/>
            </a:b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GB" smtClean="0"/>
              <a:pPr/>
              <a:t>13 June 2011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Department of Computer and Information Science (IDA) Linköping university, Sweden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r>
              <a:rPr lang="en-GB" sz="1800" dirty="0" smtClean="0"/>
              <a:t>Semantic web and Ontology Engineering</a:t>
            </a:r>
          </a:p>
          <a:p>
            <a:pPr lvl="1"/>
            <a:r>
              <a:rPr lang="en-GB" sz="1600" dirty="0" smtClean="0"/>
              <a:t>Data storage</a:t>
            </a:r>
          </a:p>
          <a:p>
            <a:pPr lvl="1"/>
            <a:r>
              <a:rPr lang="en-GB" sz="1600" dirty="0" smtClean="0"/>
              <a:t>Data management</a:t>
            </a:r>
          </a:p>
          <a:p>
            <a:pPr lvl="1"/>
            <a:r>
              <a:rPr lang="en-GB" sz="1600" dirty="0" smtClean="0"/>
              <a:t>Data retrieval</a:t>
            </a:r>
          </a:p>
          <a:p>
            <a:pPr lvl="1"/>
            <a:r>
              <a:rPr lang="en-GB" sz="1600" dirty="0" smtClean="0"/>
              <a:t>Interoperability</a:t>
            </a:r>
          </a:p>
          <a:p>
            <a:pPr lvl="1"/>
            <a:endParaRPr lang="en-GB" sz="1600" dirty="0" smtClean="0"/>
          </a:p>
          <a:p>
            <a:r>
              <a:rPr lang="en-GB" sz="1800" dirty="0" smtClean="0"/>
              <a:t>Ontology: </a:t>
            </a:r>
            <a:r>
              <a:rPr lang="en-GB" sz="1800" i="1" dirty="0" smtClean="0"/>
              <a:t>”explicit specification of a conceptualization” (Gruber, 1993)</a:t>
            </a:r>
          </a:p>
          <a:p>
            <a:pPr lvl="1"/>
            <a:r>
              <a:rPr lang="en-GB" sz="1600" i="1" dirty="0" smtClean="0"/>
              <a:t>Mathematical formulation (</a:t>
            </a:r>
            <a:r>
              <a:rPr lang="en-GB" sz="1600" i="1" dirty="0" err="1" smtClean="0"/>
              <a:t>Amann</a:t>
            </a:r>
            <a:r>
              <a:rPr lang="en-GB" sz="1600" i="1" dirty="0" smtClean="0"/>
              <a:t> and </a:t>
            </a:r>
            <a:r>
              <a:rPr lang="en-GB" sz="1600" i="1" dirty="0" err="1" smtClean="0"/>
              <a:t>Fondulaki</a:t>
            </a:r>
            <a:r>
              <a:rPr lang="en-GB" sz="1600" i="1" dirty="0" smtClean="0"/>
              <a:t>, 1999)</a:t>
            </a:r>
          </a:p>
          <a:p>
            <a:pPr lvl="2"/>
            <a:r>
              <a:rPr lang="en-GB" sz="1400" dirty="0" smtClean="0"/>
              <a:t>                  set of classes</a:t>
            </a:r>
          </a:p>
          <a:p>
            <a:pPr lvl="2"/>
            <a:r>
              <a:rPr lang="en-GB" sz="1400" dirty="0" smtClean="0"/>
              <a:t>                  set of slots </a:t>
            </a:r>
            <a:endParaRPr lang="en-GB" dirty="0" smtClean="0"/>
          </a:p>
          <a:p>
            <a:pPr lvl="2"/>
            <a:r>
              <a:rPr lang="en-GB" sz="1400" dirty="0" smtClean="0"/>
              <a:t>                         set of inheritance relationships</a:t>
            </a:r>
          </a:p>
          <a:p>
            <a:pPr lvl="2"/>
            <a:r>
              <a:rPr lang="en-GB" sz="1400" dirty="0" smtClean="0"/>
              <a:t>               set of class instances   </a:t>
            </a:r>
          </a:p>
          <a:p>
            <a:pPr marL="17462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2125656"/>
              </p:ext>
            </p:extLst>
          </p:nvPr>
        </p:nvGraphicFramePr>
        <p:xfrm>
          <a:off x="2555776" y="4365104"/>
          <a:ext cx="1066800" cy="215900"/>
        </p:xfrm>
        <a:graphic>
          <a:graphicData uri="http://schemas.openxmlformats.org/presentationml/2006/ole">
            <p:oleObj spid="_x0000_s3444" name="Equation" r:id="rId3" imgW="1051200" imgH="2008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1261656"/>
              </p:ext>
            </p:extLst>
          </p:nvPr>
        </p:nvGraphicFramePr>
        <p:xfrm>
          <a:off x="2555776" y="4149080"/>
          <a:ext cx="1003300" cy="215900"/>
        </p:xfrm>
        <a:graphic>
          <a:graphicData uri="http://schemas.openxmlformats.org/presentationml/2006/ole">
            <p:oleObj spid="_x0000_s3445" name="Equation" r:id="rId4" imgW="987120" imgH="2008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9525553"/>
              </p:ext>
            </p:extLst>
          </p:nvPr>
        </p:nvGraphicFramePr>
        <p:xfrm>
          <a:off x="2555776" y="4653136"/>
          <a:ext cx="1447800" cy="228600"/>
        </p:xfrm>
        <a:graphic>
          <a:graphicData uri="http://schemas.openxmlformats.org/presentationml/2006/ole">
            <p:oleObj spid="_x0000_s3446" name="Equation" r:id="rId5" imgW="1435320" imgH="2192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9962241"/>
              </p:ext>
            </p:extLst>
          </p:nvPr>
        </p:nvGraphicFramePr>
        <p:xfrm>
          <a:off x="2555776" y="4869160"/>
          <a:ext cx="914400" cy="228600"/>
        </p:xfrm>
        <a:graphic>
          <a:graphicData uri="http://schemas.openxmlformats.org/presentationml/2006/ole">
            <p:oleObj spid="_x0000_s3447" name="Equation" r:id="rId6" imgW="905040" imgH="2192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Information Landscapes</a:t>
            </a:r>
            <a:br>
              <a:rPr lang="en-US" dirty="0" smtClean="0"/>
            </a:br>
            <a:r>
              <a:rPr lang="en-US" sz="2000" dirty="0" smtClean="0"/>
              <a:t>Advantages and Disadvantages</a:t>
            </a:r>
            <a:endParaRPr lang="sv-S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An extra dimension for node properties and relation links presentation</a:t>
            </a:r>
          </a:p>
          <a:p>
            <a:pPr lvl="1"/>
            <a:r>
              <a:rPr lang="en-US" dirty="0" smtClean="0"/>
              <a:t>Very intuitive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Nodes with many children are not clearly </a:t>
            </a:r>
            <a:r>
              <a:rPr lang="en-US" dirty="0" smtClean="0"/>
              <a:t>visualized</a:t>
            </a:r>
            <a:endParaRPr lang="en-US" dirty="0" smtClean="0"/>
          </a:p>
          <a:p>
            <a:pPr lvl="1"/>
            <a:r>
              <a:rPr lang="en-US" dirty="0" smtClean="0"/>
              <a:t>Zooming in and out is needed to see the entire </a:t>
            </a:r>
            <a:r>
              <a:rPr lang="en-US" dirty="0" err="1" smtClean="0"/>
              <a:t>subtree</a:t>
            </a:r>
            <a:endParaRPr lang="en-US" dirty="0" smtClean="0"/>
          </a:p>
          <a:p>
            <a:pPr lvl="1"/>
            <a:r>
              <a:rPr lang="en-US" dirty="0" smtClean="0"/>
              <a:t>Ineffective hyperlink visualization, due to cluttering</a:t>
            </a:r>
          </a:p>
          <a:p>
            <a:pPr lvl="1"/>
            <a:r>
              <a:rPr lang="en-US" dirty="0" smtClean="0"/>
              <a:t>Labels overlap or occlude other objects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30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095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sv-SE" dirty="0" smtClean="0"/>
              <a:t>Overview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31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196752"/>
            <a:ext cx="6994525" cy="4430712"/>
          </a:xfrm>
        </p:spPr>
        <p:txBody>
          <a:bodyPr/>
          <a:lstStyle/>
          <a:p>
            <a:r>
              <a:rPr lang="en-US" sz="1800" dirty="0" smtClean="0"/>
              <a:t>Ontology Engineering</a:t>
            </a:r>
          </a:p>
          <a:p>
            <a:pPr lvl="1"/>
            <a:r>
              <a:rPr lang="en-US" sz="1600" dirty="0" smtClean="0"/>
              <a:t>Introduction</a:t>
            </a:r>
          </a:p>
          <a:p>
            <a:pPr lvl="1"/>
            <a:r>
              <a:rPr lang="en-US" sz="1600" dirty="0" smtClean="0"/>
              <a:t>Visualization requirements</a:t>
            </a:r>
          </a:p>
          <a:p>
            <a:r>
              <a:rPr lang="en-US" sz="1800" dirty="0" smtClean="0"/>
              <a:t>Ontology Visualization</a:t>
            </a:r>
            <a:endParaRPr lang="en-US" sz="1800" dirty="0"/>
          </a:p>
          <a:p>
            <a:pPr lvl="1"/>
            <a:r>
              <a:rPr lang="en-US" sz="1600" dirty="0" smtClean="0"/>
              <a:t>Indented List</a:t>
            </a:r>
            <a:endParaRPr lang="en-US" sz="1600" dirty="0"/>
          </a:p>
          <a:p>
            <a:pPr lvl="1"/>
            <a:r>
              <a:rPr lang="en-US" sz="1600" dirty="0" smtClean="0"/>
              <a:t>Node-Link and Tree</a:t>
            </a:r>
          </a:p>
          <a:p>
            <a:pPr lvl="1"/>
            <a:r>
              <a:rPr lang="en-US" sz="1600" dirty="0" err="1" smtClean="0"/>
              <a:t>Zoomable</a:t>
            </a:r>
            <a:r>
              <a:rPr lang="en-US" sz="1600" dirty="0" smtClean="0"/>
              <a:t> Visualization</a:t>
            </a:r>
          </a:p>
          <a:p>
            <a:pPr lvl="1"/>
            <a:r>
              <a:rPr lang="en-US" sz="1600" dirty="0" smtClean="0"/>
              <a:t>Space Filling</a:t>
            </a:r>
          </a:p>
          <a:p>
            <a:pPr lvl="1"/>
            <a:r>
              <a:rPr lang="en-US" sz="1600" dirty="0" err="1" smtClean="0"/>
              <a:t>Focus+Context</a:t>
            </a:r>
            <a:r>
              <a:rPr lang="en-US" sz="1600" dirty="0" smtClean="0"/>
              <a:t> </a:t>
            </a:r>
            <a:r>
              <a:rPr lang="en-US" sz="1600" smtClean="0"/>
              <a:t>or Distortion</a:t>
            </a:r>
            <a:endParaRPr lang="en-US" sz="1600" dirty="0" smtClean="0"/>
          </a:p>
          <a:p>
            <a:pPr lvl="1"/>
            <a:r>
              <a:rPr lang="en-US" sz="1600" dirty="0" smtClean="0"/>
              <a:t>Information Landscapes</a:t>
            </a:r>
          </a:p>
          <a:p>
            <a:r>
              <a:rPr lang="en-US" sz="1800" dirty="0" smtClean="0"/>
              <a:t>Ontology Alignment Visualization</a:t>
            </a:r>
          </a:p>
          <a:p>
            <a:pPr lvl="1"/>
            <a:r>
              <a:rPr lang="en-US" sz="1600" dirty="0" smtClean="0"/>
              <a:t>Visualization requirements</a:t>
            </a:r>
          </a:p>
          <a:p>
            <a:pPr lvl="1"/>
            <a:r>
              <a:rPr lang="en-US" sz="1600" dirty="0" smtClean="0"/>
              <a:t>Linked Trees Widgets</a:t>
            </a:r>
          </a:p>
          <a:p>
            <a:pPr lvl="1"/>
            <a:r>
              <a:rPr lang="en-US" sz="1600" dirty="0" smtClean="0"/>
              <a:t>Graph Visualization</a:t>
            </a:r>
          </a:p>
          <a:p>
            <a:pPr lvl="1"/>
            <a:r>
              <a:rPr lang="en-US" sz="1600" dirty="0" err="1" smtClean="0"/>
              <a:t>Treemap</a:t>
            </a:r>
            <a:r>
              <a:rPr lang="en-US" sz="1600" dirty="0" smtClean="0"/>
              <a:t>-based</a:t>
            </a:r>
          </a:p>
          <a:p>
            <a:r>
              <a:rPr lang="en-US" sz="1800" dirty="0" smtClean="0"/>
              <a:t>Conclusion</a:t>
            </a:r>
          </a:p>
          <a:p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 lvl="1"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 </a:t>
            </a:r>
          </a:p>
          <a:p>
            <a:endParaRPr lang="sv-SE" dirty="0" smtClean="0"/>
          </a:p>
        </p:txBody>
      </p:sp>
      <p:sp>
        <p:nvSpPr>
          <p:cNvPr id="7" name="Left Arrow 6"/>
          <p:cNvSpPr/>
          <p:nvPr/>
        </p:nvSpPr>
        <p:spPr bwMode="auto">
          <a:xfrm>
            <a:off x="4932040" y="4653136"/>
            <a:ext cx="936104" cy="432048"/>
          </a:xfrm>
          <a:prstGeom prst="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580112" y="4293096"/>
            <a:ext cx="432048" cy="216024"/>
          </a:xfrm>
          <a:prstGeom prst="leftArrow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Introduction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32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pPr marL="360362"/>
            <a:r>
              <a:rPr lang="en-GB" dirty="0" smtClean="0"/>
              <a:t>Relating concepts from different ontologies</a:t>
            </a:r>
          </a:p>
          <a:p>
            <a:pPr marL="687387" lvl="1"/>
            <a:r>
              <a:rPr lang="sv-SE" dirty="0" err="1" smtClean="0"/>
              <a:t>Ontology</a:t>
            </a:r>
            <a:r>
              <a:rPr lang="sv-SE" dirty="0" smtClean="0"/>
              <a:t> </a:t>
            </a:r>
            <a:r>
              <a:rPr lang="sv-SE" dirty="0" err="1" smtClean="0"/>
              <a:t>mapping</a:t>
            </a:r>
            <a:r>
              <a:rPr lang="sv-SE" dirty="0" smtClean="0"/>
              <a:t>: </a:t>
            </a:r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7346584" cy="25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9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Matching</a:t>
            </a:r>
            <a:r>
              <a:rPr lang="en-GB" dirty="0" smtClean="0"/>
              <a:t> </a:t>
            </a:r>
            <a:r>
              <a:rPr lang="en-GB" sz="2000" dirty="0" smtClean="0"/>
              <a:t>Methods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33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r>
              <a:rPr lang="en-GB" dirty="0" smtClean="0"/>
              <a:t>Linguistic matching</a:t>
            </a:r>
          </a:p>
          <a:p>
            <a:pPr lvl="1"/>
            <a:r>
              <a:rPr lang="en-GB" dirty="0" smtClean="0"/>
              <a:t>Simple symbolic methods</a:t>
            </a:r>
          </a:p>
          <a:p>
            <a:pPr lvl="1"/>
            <a:r>
              <a:rPr lang="en-GB" dirty="0" smtClean="0"/>
              <a:t>Language-based text analysis</a:t>
            </a:r>
          </a:p>
          <a:p>
            <a:r>
              <a:rPr lang="en-GB" dirty="0" smtClean="0"/>
              <a:t>Constraint based</a:t>
            </a:r>
          </a:p>
          <a:p>
            <a:pPr lvl="1"/>
            <a:r>
              <a:rPr lang="en-GB" dirty="0" smtClean="0"/>
              <a:t>Use other information associated to the concept</a:t>
            </a:r>
          </a:p>
          <a:p>
            <a:r>
              <a:rPr lang="en-GB" dirty="0" smtClean="0"/>
              <a:t>Structure-based</a:t>
            </a:r>
          </a:p>
          <a:p>
            <a:pPr lvl="1"/>
            <a:r>
              <a:rPr lang="en-GB" dirty="0" smtClean="0"/>
              <a:t>Use part of the structure to derive mappings</a:t>
            </a:r>
          </a:p>
          <a:p>
            <a:r>
              <a:rPr lang="en-GB" dirty="0" smtClean="0"/>
              <a:t>Instance-based</a:t>
            </a:r>
          </a:p>
          <a:p>
            <a:pPr lvl="1"/>
            <a:r>
              <a:rPr lang="en-GB" dirty="0" smtClean="0"/>
              <a:t>Use instances to extend the structure-based method</a:t>
            </a:r>
          </a:p>
          <a:p>
            <a:r>
              <a:rPr lang="en-GB" dirty="0" smtClean="0"/>
              <a:t>Machine learning methods</a:t>
            </a:r>
          </a:p>
          <a:p>
            <a:pPr lvl="1"/>
            <a:r>
              <a:rPr lang="en-GB" dirty="0" smtClean="0"/>
              <a:t>Use statistical classifiers</a:t>
            </a:r>
          </a:p>
          <a:p>
            <a:r>
              <a:rPr lang="en-GB" dirty="0" smtClean="0"/>
              <a:t>User feedback driven methods</a:t>
            </a:r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8173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Visualization requirements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34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“</a:t>
            </a:r>
            <a:r>
              <a:rPr lang="en-GB" sz="1800" i="1" dirty="0" err="1" smtClean="0"/>
              <a:t>analyze</a:t>
            </a:r>
            <a:r>
              <a:rPr lang="en-GB" sz="1800" i="1" dirty="0" smtClean="0"/>
              <a:t> first; show the important; zoom; filter and </a:t>
            </a:r>
            <a:r>
              <a:rPr lang="en-GB" sz="1800" i="1" dirty="0" err="1" smtClean="0"/>
              <a:t>analyze</a:t>
            </a:r>
            <a:r>
              <a:rPr lang="en-GB" sz="1800" i="1" dirty="0" smtClean="0"/>
              <a:t> further; details on demand”</a:t>
            </a:r>
          </a:p>
          <a:p>
            <a:pPr marL="0" indent="0">
              <a:buNone/>
            </a:pPr>
            <a:endParaRPr lang="en-GB" sz="1800" i="1" dirty="0" smtClean="0"/>
          </a:p>
          <a:p>
            <a:r>
              <a:rPr lang="en-GB" sz="1800" dirty="0" smtClean="0"/>
              <a:t>Process Driven Requirements</a:t>
            </a:r>
          </a:p>
          <a:p>
            <a:pPr marL="784225" lvl="1" indent="-457200">
              <a:buFont typeface="+mj-lt"/>
              <a:buAutoNum type="alphaLcPeriod"/>
            </a:pPr>
            <a:r>
              <a:rPr lang="en-GB" sz="1600" dirty="0" smtClean="0"/>
              <a:t>Engineering of features describing the elements to be matched</a:t>
            </a:r>
          </a:p>
          <a:p>
            <a:pPr marL="784225" lvl="1" indent="-457200">
              <a:buFont typeface="+mj-lt"/>
              <a:buAutoNum type="alphaLcPeriod"/>
            </a:pPr>
            <a:r>
              <a:rPr lang="en-GB" sz="1600" dirty="0" smtClean="0"/>
              <a:t>Search for and selection of matching candidates</a:t>
            </a:r>
          </a:p>
          <a:p>
            <a:pPr marL="784225" lvl="1" indent="-457200">
              <a:buFont typeface="+mj-lt"/>
              <a:buAutoNum type="alphaLcPeriod"/>
            </a:pPr>
            <a:r>
              <a:rPr lang="en-GB" sz="1600" dirty="0" smtClean="0"/>
              <a:t>Similarity computation to determine relatedness between the candidates</a:t>
            </a:r>
          </a:p>
          <a:p>
            <a:pPr marL="784225" lvl="1" indent="-457200">
              <a:buFont typeface="+mj-lt"/>
              <a:buAutoNum type="alphaLcPeriod"/>
            </a:pPr>
            <a:r>
              <a:rPr lang="en-GB" sz="1600" dirty="0" smtClean="0"/>
              <a:t>Mapping discovery and storage of results</a:t>
            </a:r>
          </a:p>
          <a:p>
            <a:pPr marL="784225" lvl="1" indent="-457200">
              <a:buFont typeface="+mj-lt"/>
              <a:buAutoNum type="alphaLcPeriod"/>
            </a:pPr>
            <a:r>
              <a:rPr lang="en-GB" sz="1600" dirty="0" smtClean="0"/>
              <a:t>Presentation and interpretation of the mapping and related information</a:t>
            </a:r>
          </a:p>
          <a:p>
            <a:pPr marL="784225" lvl="1" indent="-457200">
              <a:buFont typeface="+mj-lt"/>
              <a:buAutoNum type="alphaLcPeriod"/>
            </a:pPr>
            <a:r>
              <a:rPr lang="en-GB" sz="1600" dirty="0" smtClean="0"/>
              <a:t>User feedback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8173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Visualization requirements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644008" y="6400800"/>
            <a:ext cx="1235075" cy="457200"/>
          </a:xfrm>
        </p:spPr>
        <p:txBody>
          <a:bodyPr/>
          <a:lstStyle/>
          <a:p>
            <a:fld id="{D3479840-349C-4237-9156-FE053975A6AA}" type="slidenum">
              <a:rPr lang="sv-SE" altLang="en-US" smtClean="0"/>
              <a:pPr/>
              <a:t>35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r>
              <a:rPr lang="en-GB" sz="1800" dirty="0" smtClean="0"/>
              <a:t>User Driven Requirements</a:t>
            </a:r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Presentation of mappings with confidence and evidence</a:t>
            </a:r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Navigation and exploration of ontologies</a:t>
            </a:r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Overview of the results</a:t>
            </a:r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Adjustable level of detail</a:t>
            </a:r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Filtering capabilities (terms describing concepts, mapping confidence, etc.)</a:t>
            </a:r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Confirming and rejecting automatically generated mappings</a:t>
            </a:r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Collaboration capabilities</a:t>
            </a:r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Group work capabilities</a:t>
            </a:r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Saving and loading user’s changes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403648" y="3645024"/>
            <a:ext cx="1728192" cy="1789167"/>
            <a:chOff x="1403648" y="3645024"/>
            <a:chExt cx="1728192" cy="1789167"/>
          </a:xfrm>
        </p:grpSpPr>
        <p:sp>
          <p:nvSpPr>
            <p:cNvPr id="11" name="TextBox 10"/>
            <p:cNvSpPr txBox="1"/>
            <p:nvPr/>
          </p:nvSpPr>
          <p:spPr>
            <a:xfrm>
              <a:off x="1403648" y="3645024"/>
              <a:ext cx="576064" cy="936104"/>
            </a:xfrm>
            <a:prstGeom prst="leftBrace">
              <a:avLst/>
            </a:prstGeom>
            <a:noFill/>
            <a:ln>
              <a:solidFill>
                <a:srgbClr val="198CFF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75656" y="5157192"/>
              <a:ext cx="1656184" cy="276999"/>
            </a:xfrm>
            <a:prstGeom prst="wedgeRectCallout">
              <a:avLst>
                <a:gd name="adj1" fmla="val -68559"/>
                <a:gd name="adj2" fmla="val -413843"/>
              </a:avLst>
            </a:prstGeom>
            <a:noFill/>
            <a:ln>
              <a:solidFill>
                <a:srgbClr val="198C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User feedback driven 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924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Linked trees widgets</a:t>
            </a:r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36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r>
              <a:rPr lang="en-GB" sz="1200" dirty="0" smtClean="0"/>
              <a:t>Tree widgets side by side</a:t>
            </a:r>
          </a:p>
          <a:p>
            <a:r>
              <a:rPr lang="en-GB" sz="1200" dirty="0" smtClean="0"/>
              <a:t>Mapping shown as</a:t>
            </a:r>
          </a:p>
          <a:p>
            <a:pPr lvl="1"/>
            <a:r>
              <a:rPr lang="en-GB" sz="1100" dirty="0" smtClean="0"/>
              <a:t>Lines connecting the matched nodes</a:t>
            </a:r>
          </a:p>
          <a:p>
            <a:pPr lvl="1"/>
            <a:r>
              <a:rPr lang="en-GB" sz="1100" dirty="0" smtClean="0"/>
              <a:t>List of matching pairs</a:t>
            </a:r>
          </a:p>
          <a:p>
            <a:pPr>
              <a:buFont typeface="Wingdings" pitchFamily="2" charset="2"/>
              <a:buChar char="§"/>
            </a:pPr>
            <a:endParaRPr lang="sv-SE" sz="1200" dirty="0" smtClean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76872"/>
            <a:ext cx="5332632" cy="38358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660232" y="3429000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dirty="0" smtClean="0"/>
              <a:t>Tools</a:t>
            </a:r>
          </a:p>
          <a:p>
            <a:pPr lvl="1"/>
            <a:r>
              <a:rPr lang="en-GB" sz="1200" dirty="0" err="1" smtClean="0"/>
              <a:t>AgreementMaker</a:t>
            </a:r>
            <a:endParaRPr lang="en-GB" sz="1200" dirty="0" smtClean="0"/>
          </a:p>
          <a:p>
            <a:pPr lvl="1"/>
            <a:r>
              <a:rPr lang="en-GB" sz="1200" dirty="0" smtClean="0"/>
              <a:t>COMA++</a:t>
            </a:r>
          </a:p>
          <a:p>
            <a:pPr lvl="1"/>
            <a:r>
              <a:rPr lang="en-GB" sz="1200" dirty="0" smtClean="0"/>
              <a:t>COGZ</a:t>
            </a:r>
          </a:p>
          <a:p>
            <a:pPr lvl="1"/>
            <a:r>
              <a:rPr lang="en-GB" sz="1200" dirty="0" smtClean="0"/>
              <a:t>PROMPT</a:t>
            </a:r>
          </a:p>
          <a:p>
            <a:pPr lvl="1"/>
            <a:endParaRPr lang="en-GB" sz="1200" dirty="0" smtClean="0"/>
          </a:p>
          <a:p>
            <a:pPr lvl="1"/>
            <a:endParaRPr lang="en-GB" sz="1200" dirty="0" smtClean="0"/>
          </a:p>
          <a:p>
            <a:pPr>
              <a:buFont typeface="Wingdings" pitchFamily="2" charset="2"/>
              <a:buChar char="§"/>
            </a:pPr>
            <a:endParaRPr lang="sv-SE" sz="1200" dirty="0" smtClean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84168" y="5805264"/>
            <a:ext cx="2160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100" dirty="0" smtClean="0"/>
              <a:t> Figure: COGZ</a:t>
            </a:r>
          </a:p>
          <a:p>
            <a:pPr marL="0" indent="0" algn="ctr">
              <a:buNone/>
            </a:pPr>
            <a:endParaRPr lang="sv-SE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41282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Linked trees widgets</a:t>
            </a:r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37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v-SE" sz="1200" dirty="0" smtClean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556791"/>
            <a:ext cx="5472608" cy="427256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79912" y="5733256"/>
            <a:ext cx="2160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100" dirty="0" smtClean="0"/>
              <a:t>COMA++</a:t>
            </a:r>
          </a:p>
          <a:p>
            <a:pPr marL="0" indent="0" algn="ctr">
              <a:buNone/>
            </a:pPr>
            <a:endParaRPr lang="sv-SE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479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Linked trees widgets</a:t>
            </a:r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38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v-SE" sz="1200" dirty="0" smtClean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6316234" cy="397584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35896" y="5517232"/>
            <a:ext cx="2160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100" dirty="0" smtClean="0"/>
              <a:t>PROMPT</a:t>
            </a:r>
          </a:p>
          <a:p>
            <a:pPr marL="0" indent="0" algn="ctr">
              <a:buNone/>
            </a:pPr>
            <a:endParaRPr lang="sv-SE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41424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Linked trees widgets</a:t>
            </a:r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39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v-SE" sz="1200" dirty="0" smtClean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67944" y="5229200"/>
            <a:ext cx="2160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100" dirty="0" smtClean="0"/>
              <a:t>SAMBO</a:t>
            </a:r>
          </a:p>
          <a:p>
            <a:pPr marL="0" indent="0" algn="ctr">
              <a:buNone/>
            </a:pPr>
            <a:endParaRPr lang="sv-SE" sz="1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7416824" cy="30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8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1400" dirty="0" smtClean="0"/>
              <a:t>Ontology Engineering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4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84784"/>
            <a:ext cx="6994525" cy="4430712"/>
          </a:xfrm>
        </p:spPr>
        <p:txBody>
          <a:bodyPr/>
          <a:lstStyle/>
          <a:p>
            <a:r>
              <a:rPr lang="en-GB" sz="1800" dirty="0" smtClean="0"/>
              <a:t>Three main areas of interest</a:t>
            </a:r>
          </a:p>
          <a:p>
            <a:pPr lvl="1"/>
            <a:r>
              <a:rPr lang="en-GB" sz="1600" dirty="0" smtClean="0"/>
              <a:t>Ontology Description</a:t>
            </a:r>
          </a:p>
          <a:p>
            <a:pPr lvl="2"/>
            <a:r>
              <a:rPr lang="en-GB" sz="1400" dirty="0" smtClean="0"/>
              <a:t>How to describe an ontology</a:t>
            </a:r>
          </a:p>
          <a:p>
            <a:pPr lvl="2"/>
            <a:endParaRPr lang="en-GB" sz="1600" dirty="0" smtClean="0"/>
          </a:p>
          <a:p>
            <a:pPr lvl="1"/>
            <a:r>
              <a:rPr lang="en-GB" sz="1600" dirty="0" smtClean="0"/>
              <a:t>Ontology Editing</a:t>
            </a:r>
          </a:p>
          <a:p>
            <a:pPr lvl="2"/>
            <a:r>
              <a:rPr lang="en-GB" sz="1400" dirty="0" smtClean="0"/>
              <a:t>Building</a:t>
            </a:r>
          </a:p>
          <a:p>
            <a:pPr lvl="2"/>
            <a:r>
              <a:rPr lang="en-GB" sz="1400" dirty="0" smtClean="0"/>
              <a:t>Editing</a:t>
            </a:r>
          </a:p>
          <a:p>
            <a:pPr lvl="2"/>
            <a:r>
              <a:rPr lang="en-GB" sz="1400" dirty="0" smtClean="0"/>
              <a:t>Alignment </a:t>
            </a:r>
          </a:p>
          <a:p>
            <a:pPr lvl="2"/>
            <a:r>
              <a:rPr lang="en-GB" sz="1400" dirty="0" smtClean="0"/>
              <a:t>Debugging </a:t>
            </a:r>
          </a:p>
          <a:p>
            <a:pPr lvl="1"/>
            <a:endParaRPr lang="en-GB" sz="1600" dirty="0" smtClean="0"/>
          </a:p>
          <a:p>
            <a:pPr lvl="1"/>
            <a:r>
              <a:rPr lang="en-GB" sz="1600" dirty="0" smtClean="0"/>
              <a:t>Ontology Visualization</a:t>
            </a:r>
          </a:p>
          <a:p>
            <a:pPr lvl="2"/>
            <a:r>
              <a:rPr lang="en-GB" sz="1400" dirty="0" smtClean="0"/>
              <a:t>Supporting editing</a:t>
            </a:r>
          </a:p>
          <a:p>
            <a:pPr lvl="2"/>
            <a:r>
              <a:rPr lang="en-GB" sz="1400" dirty="0" smtClean="0"/>
              <a:t>Navigation</a:t>
            </a:r>
          </a:p>
          <a:p>
            <a:pPr lvl="2"/>
            <a:r>
              <a:rPr lang="en-GB" sz="1400" dirty="0" smtClean="0"/>
              <a:t>Exploration</a:t>
            </a:r>
          </a:p>
          <a:p>
            <a:pPr lvl="2"/>
            <a:r>
              <a:rPr lang="en-GB" sz="1400" dirty="0" smtClean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xmlns="" val="34889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Linked trees widgets</a:t>
            </a:r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40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sv-SE" sz="1200" dirty="0" smtClean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39952" y="5157192"/>
            <a:ext cx="2160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100" dirty="0" smtClean="0"/>
              <a:t>SAMBO</a:t>
            </a:r>
          </a:p>
          <a:p>
            <a:pPr marL="0" indent="0" algn="ctr">
              <a:buNone/>
            </a:pPr>
            <a:endParaRPr lang="sv-SE" sz="1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7713192" cy="3493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913" y="5445224"/>
            <a:ext cx="4200147" cy="10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8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Linked trees widgets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41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r>
              <a:rPr lang="en-GB" sz="1800" dirty="0" smtClean="0"/>
              <a:t>Requirement fulfilment analysis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Presentation of mappings with confidence and evidence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Navigation and exploration of ontologies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Overview of the results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Adjustable level of detail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Filtering capabilities (terms describing concepts, mapping confidence, etc.)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988840"/>
            <a:ext cx="355099" cy="339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636912"/>
            <a:ext cx="342600" cy="330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212976"/>
            <a:ext cx="342600" cy="33063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60032" y="3717032"/>
            <a:ext cx="774648" cy="339635"/>
            <a:chOff x="4860032" y="3717032"/>
            <a:chExt cx="774648" cy="33963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2" y="3717032"/>
              <a:ext cx="355099" cy="3396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80" y="3717032"/>
              <a:ext cx="342600" cy="33063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812360" y="4365104"/>
            <a:ext cx="774648" cy="339635"/>
            <a:chOff x="4860032" y="3717032"/>
            <a:chExt cx="774648" cy="339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2" y="3717032"/>
              <a:ext cx="355099" cy="33963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80" y="3717032"/>
              <a:ext cx="342600" cy="330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828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Graph Visualization</a:t>
            </a:r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42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r>
              <a:rPr lang="en-GB" sz="1200" dirty="0" smtClean="0"/>
              <a:t>Graph widgets side by side</a:t>
            </a:r>
          </a:p>
          <a:p>
            <a:r>
              <a:rPr lang="en-GB" sz="1200" dirty="0" smtClean="0"/>
              <a:t>Mapping shown as</a:t>
            </a:r>
          </a:p>
          <a:p>
            <a:pPr lvl="1"/>
            <a:r>
              <a:rPr lang="en-GB" sz="1100" dirty="0" smtClean="0"/>
              <a:t>Additional links</a:t>
            </a:r>
          </a:p>
          <a:p>
            <a:pPr lvl="1"/>
            <a:r>
              <a:rPr lang="en-GB" sz="1100" dirty="0" err="1" smtClean="0"/>
              <a:t>Color</a:t>
            </a:r>
            <a:r>
              <a:rPr lang="en-GB" sz="1100" dirty="0" smtClean="0"/>
              <a:t> encoding</a:t>
            </a:r>
          </a:p>
          <a:p>
            <a:pPr lvl="1"/>
            <a:r>
              <a:rPr lang="en-GB" sz="1100" dirty="0" smtClean="0"/>
              <a:t>List of matching pairs</a:t>
            </a:r>
          </a:p>
          <a:p>
            <a:pPr lvl="1"/>
            <a:endParaRPr lang="en-GB" sz="1100" dirty="0" smtClean="0"/>
          </a:p>
          <a:p>
            <a:pPr>
              <a:buFont typeface="Wingdings" pitchFamily="2" charset="2"/>
              <a:buChar char="§"/>
            </a:pPr>
            <a:endParaRPr lang="sv-SE" sz="1200" dirty="0" smtClean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2"/>
            <a:ext cx="5192717" cy="31743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732240" y="3356992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dirty="0" smtClean="0"/>
              <a:t>Tools</a:t>
            </a:r>
          </a:p>
          <a:p>
            <a:pPr lvl="1"/>
            <a:r>
              <a:rPr lang="en-GB" sz="1200" dirty="0" smtClean="0"/>
              <a:t>Optima</a:t>
            </a:r>
          </a:p>
          <a:p>
            <a:pPr lvl="1"/>
            <a:r>
              <a:rPr lang="en-GB" sz="1200" dirty="0" smtClean="0"/>
              <a:t>PROMPT</a:t>
            </a:r>
          </a:p>
          <a:p>
            <a:pPr lvl="1"/>
            <a:r>
              <a:rPr lang="en-GB" sz="1200" dirty="0" err="1" smtClean="0"/>
              <a:t>AlViz</a:t>
            </a:r>
            <a:endParaRPr lang="en-GB" sz="1200" dirty="0" smtClean="0"/>
          </a:p>
          <a:p>
            <a:pPr lvl="1"/>
            <a:r>
              <a:rPr lang="en-GB" sz="1200" dirty="0" smtClean="0"/>
              <a:t>PROMPT</a:t>
            </a:r>
          </a:p>
          <a:p>
            <a:pPr lvl="1"/>
            <a:endParaRPr lang="en-GB" sz="1200" dirty="0" smtClean="0"/>
          </a:p>
          <a:p>
            <a:pPr lvl="1"/>
            <a:endParaRPr lang="en-GB" sz="1200" dirty="0" smtClean="0"/>
          </a:p>
          <a:p>
            <a:pPr>
              <a:buFont typeface="Wingdings" pitchFamily="2" charset="2"/>
              <a:buChar char="§"/>
            </a:pPr>
            <a:endParaRPr lang="sv-SE" sz="1200" dirty="0" smtClean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59832" y="5733256"/>
            <a:ext cx="2160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100" dirty="0" smtClean="0"/>
              <a:t>PROMPT</a:t>
            </a:r>
          </a:p>
          <a:p>
            <a:pPr marL="0" indent="0" algn="ctr">
              <a:buNone/>
            </a:pPr>
            <a:endParaRPr lang="sv-SE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42326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Graph Visualization</a:t>
            </a:r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43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pPr lvl="1"/>
            <a:endParaRPr lang="en-GB" sz="1100" dirty="0" smtClean="0"/>
          </a:p>
          <a:p>
            <a:pPr>
              <a:buFont typeface="Wingdings" pitchFamily="2" charset="2"/>
              <a:buChar char="§"/>
            </a:pPr>
            <a:endParaRPr lang="sv-SE" sz="1200" dirty="0" smtClean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556792"/>
            <a:ext cx="5699224" cy="43628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79912" y="5805264"/>
            <a:ext cx="2160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100" dirty="0" err="1" smtClean="0"/>
              <a:t>AlViz</a:t>
            </a:r>
            <a:endParaRPr lang="en-GB" sz="1100" dirty="0" smtClean="0"/>
          </a:p>
          <a:p>
            <a:pPr marL="0" indent="0" algn="ctr">
              <a:buNone/>
            </a:pPr>
            <a:endParaRPr lang="sv-SE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29264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Graph Visualization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44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r>
              <a:rPr lang="en-GB" sz="1800" dirty="0" smtClean="0"/>
              <a:t>Requirement fulfilment analysis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Presentation of mappings with confidence and evidence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Navigation and exploration of ontologies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Overview of the results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Adjustable level of detail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Filtering capabilities (terms describing concepts, mapping confidence, etc.)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988840"/>
            <a:ext cx="355099" cy="3396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564904"/>
            <a:ext cx="355099" cy="33963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788024" y="3140968"/>
            <a:ext cx="774648" cy="339635"/>
            <a:chOff x="4860032" y="3717032"/>
            <a:chExt cx="774648" cy="33963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2" y="3717032"/>
              <a:ext cx="355099" cy="33963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80" y="3717032"/>
              <a:ext cx="342600" cy="330636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55099" cy="33963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812360" y="4365104"/>
            <a:ext cx="774648" cy="339635"/>
            <a:chOff x="4860032" y="3717032"/>
            <a:chExt cx="774648" cy="33963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2" y="3717032"/>
              <a:ext cx="355099" cy="33963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80" y="3717032"/>
              <a:ext cx="342600" cy="330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052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err="1" smtClean="0"/>
              <a:t>Treemap</a:t>
            </a:r>
            <a:r>
              <a:rPr lang="en-GB" sz="2000" dirty="0" smtClean="0"/>
              <a:t>-based interfaces</a:t>
            </a:r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45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r>
              <a:rPr lang="en-GB" sz="1200" dirty="0" err="1" smtClean="0"/>
              <a:t>Displayes</a:t>
            </a:r>
            <a:r>
              <a:rPr lang="en-GB" sz="1200" dirty="0" smtClean="0"/>
              <a:t> hierarchical structured data as nested rectangles</a:t>
            </a:r>
          </a:p>
          <a:p>
            <a:pPr lvl="1"/>
            <a:r>
              <a:rPr lang="en-GB" sz="1000" dirty="0" smtClean="0"/>
              <a:t>A </a:t>
            </a:r>
            <a:r>
              <a:rPr lang="en-GB" sz="1000" dirty="0"/>
              <a:t> </a:t>
            </a:r>
            <a:r>
              <a:rPr lang="en-GB" sz="1000" dirty="0" smtClean="0"/>
              <a:t>branch is represented as a rectangle</a:t>
            </a:r>
          </a:p>
          <a:p>
            <a:pPr lvl="1"/>
            <a:r>
              <a:rPr lang="en-GB" sz="1000" dirty="0" smtClean="0"/>
              <a:t>Sub-branches are nested rectangles</a:t>
            </a:r>
          </a:p>
          <a:p>
            <a:pPr lvl="1"/>
            <a:r>
              <a:rPr lang="en-GB" sz="1000" dirty="0" smtClean="0"/>
              <a:t>The size of each rectangle depends from some property of the data</a:t>
            </a:r>
          </a:p>
          <a:p>
            <a:pPr marL="344487" lvl="1" indent="0">
              <a:buNone/>
            </a:pPr>
            <a:endParaRPr lang="en-GB" sz="1100" dirty="0" smtClean="0"/>
          </a:p>
          <a:p>
            <a:pPr>
              <a:buFont typeface="Wingdings" pitchFamily="2" charset="2"/>
              <a:buChar char="§"/>
            </a:pPr>
            <a:endParaRPr lang="sv-SE" sz="1200" dirty="0" smtClean="0"/>
          </a:p>
          <a:p>
            <a:endParaRPr lang="sv-SE" sz="1200" dirty="0" smtClean="0"/>
          </a:p>
          <a:p>
            <a:endParaRPr lang="sv-SE" sz="12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03848" y="5805264"/>
            <a:ext cx="2160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1100" dirty="0" smtClean="0"/>
              <a:t>COGZ</a:t>
            </a:r>
          </a:p>
          <a:p>
            <a:pPr marL="0" indent="0" algn="ctr">
              <a:buNone/>
            </a:pPr>
            <a:endParaRPr lang="sv-SE" sz="1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204864"/>
            <a:ext cx="5328592" cy="36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6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err="1" smtClean="0"/>
              <a:t>Treemap</a:t>
            </a:r>
            <a:r>
              <a:rPr lang="en-GB" sz="2000" dirty="0" smtClean="0"/>
              <a:t>-based interfaces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46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r>
              <a:rPr lang="en-GB" sz="1800" dirty="0" smtClean="0"/>
              <a:t>Requirement fulfilment analysis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Presentation of mappings with confidence and evidence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Navigation and exploration of ontologies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Overview of the results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Adjustable level of detail</a:t>
            </a:r>
          </a:p>
          <a:p>
            <a:pPr marL="784225" lvl="1" indent="-457200">
              <a:buFont typeface="+mj-lt"/>
              <a:buAutoNum type="arabicPeriod"/>
            </a:pPr>
            <a:endParaRPr lang="en-GB" sz="1600" dirty="0" smtClean="0"/>
          </a:p>
          <a:p>
            <a:pPr marL="784225" lvl="1" indent="-457200">
              <a:buFont typeface="+mj-lt"/>
              <a:buAutoNum type="arabicPeriod"/>
            </a:pPr>
            <a:r>
              <a:rPr lang="en-GB" sz="1600" dirty="0" smtClean="0"/>
              <a:t>Filtering capabilities (terms describing concepts, mapping confidence, etc.)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988840"/>
            <a:ext cx="355099" cy="3396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636912"/>
            <a:ext cx="342600" cy="3306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140968"/>
            <a:ext cx="355099" cy="3396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55099" cy="3396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365104"/>
            <a:ext cx="342600" cy="3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4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Alignment</a:t>
            </a:r>
            <a:br>
              <a:rPr lang="en-GB" dirty="0" smtClean="0"/>
            </a:br>
            <a:r>
              <a:rPr lang="en-GB" sz="2000" dirty="0" smtClean="0"/>
              <a:t>Requirement fulfilment summary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47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pPr lvl="1"/>
            <a:endParaRPr lang="en-GB" dirty="0" smtClean="0"/>
          </a:p>
          <a:p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9648529"/>
              </p:ext>
            </p:extLst>
          </p:nvPr>
        </p:nvGraphicFramePr>
        <p:xfrm>
          <a:off x="1835696" y="1844824"/>
          <a:ext cx="6096000" cy="3027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Requirement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Linked tree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Graph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Treemap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Detailed mapping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 yes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Ontology navigation</a:t>
                      </a:r>
                      <a:r>
                        <a:rPr lang="en-GB" sz="1400" baseline="0" dirty="0" smtClean="0"/>
                        <a:t> and exploration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Overview of results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partially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Adjustable level of detail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partially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Filtering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partially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partially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01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48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196752"/>
            <a:ext cx="6994525" cy="4430712"/>
          </a:xfrm>
        </p:spPr>
        <p:txBody>
          <a:bodyPr/>
          <a:lstStyle/>
          <a:p>
            <a:r>
              <a:rPr lang="en-GB" dirty="0"/>
              <a:t>Ontology visualization tools should contain multiple visualization techniques</a:t>
            </a:r>
          </a:p>
          <a:p>
            <a:endParaRPr lang="en-GB" dirty="0" smtClean="0"/>
          </a:p>
          <a:p>
            <a:r>
              <a:rPr lang="en-GB" dirty="0" smtClean="0"/>
              <a:t>Indented lists </a:t>
            </a:r>
            <a:r>
              <a:rPr lang="en-US" dirty="0" smtClean="0"/>
              <a:t>perform </a:t>
            </a:r>
            <a:r>
              <a:rPr lang="en-US" dirty="0"/>
              <a:t>better that </a:t>
            </a:r>
            <a:r>
              <a:rPr lang="en-US" dirty="0" smtClean="0"/>
              <a:t>other </a:t>
            </a:r>
            <a:r>
              <a:rPr lang="en-US" kern="1200" dirty="0" smtClean="0">
                <a:latin typeface="Arial" charset="0"/>
              </a:rPr>
              <a:t>visualization methods </a:t>
            </a:r>
            <a:r>
              <a:rPr lang="en-US" kern="1200" dirty="0">
                <a:latin typeface="Arial" charset="0"/>
              </a:rPr>
              <a:t>used for </a:t>
            </a:r>
            <a:r>
              <a:rPr lang="en-US" kern="1200" dirty="0" smtClean="0">
                <a:latin typeface="Arial" charset="0"/>
              </a:rPr>
              <a:t>hierarchies</a:t>
            </a:r>
          </a:p>
          <a:p>
            <a:endParaRPr lang="en-US" kern="1200" dirty="0" smtClean="0">
              <a:latin typeface="Arial" charset="0"/>
            </a:endParaRPr>
          </a:p>
          <a:p>
            <a:r>
              <a:rPr lang="en-US" kern="1200" dirty="0" smtClean="0">
                <a:latin typeface="Arial" charset="0"/>
              </a:rPr>
              <a:t>3D Landscapes need further studies</a:t>
            </a:r>
            <a:endParaRPr lang="en-US" kern="1200" dirty="0">
              <a:latin typeface="Arial" charset="0"/>
            </a:endParaRPr>
          </a:p>
          <a:p>
            <a:endParaRPr lang="en-GB" dirty="0"/>
          </a:p>
          <a:p>
            <a:r>
              <a:rPr lang="en-GB" dirty="0" smtClean="0"/>
              <a:t>Mapping lists are always needed </a:t>
            </a:r>
          </a:p>
          <a:p>
            <a:endParaRPr lang="en-GB" dirty="0"/>
          </a:p>
          <a:p>
            <a:r>
              <a:rPr lang="en-GB" dirty="0" smtClean="0"/>
              <a:t>Filtering methods need to be improved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4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49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196752"/>
            <a:ext cx="6994525" cy="4430712"/>
          </a:xfrm>
        </p:spPr>
        <p:txBody>
          <a:bodyPr/>
          <a:lstStyle/>
          <a:p>
            <a:r>
              <a:rPr lang="en-GB" sz="1400" dirty="0" err="1"/>
              <a:t>Akrivi</a:t>
            </a:r>
            <a:r>
              <a:rPr lang="en-GB" sz="1400" dirty="0"/>
              <a:t> </a:t>
            </a:r>
            <a:r>
              <a:rPr lang="en-GB" sz="1400" dirty="0" err="1"/>
              <a:t>Katifori</a:t>
            </a:r>
            <a:r>
              <a:rPr lang="en-GB" sz="1400" dirty="0"/>
              <a:t>, </a:t>
            </a:r>
            <a:r>
              <a:rPr lang="en-GB" sz="1400" dirty="0" err="1"/>
              <a:t>Constantin</a:t>
            </a:r>
            <a:r>
              <a:rPr lang="en-GB" sz="1400" dirty="0"/>
              <a:t> </a:t>
            </a:r>
            <a:r>
              <a:rPr lang="en-GB" sz="1400" dirty="0" err="1"/>
              <a:t>Halatsis</a:t>
            </a:r>
            <a:r>
              <a:rPr lang="en-GB" sz="1400" dirty="0"/>
              <a:t>, George </a:t>
            </a:r>
            <a:r>
              <a:rPr lang="en-GB" sz="1400" dirty="0" err="1"/>
              <a:t>Lepouras</a:t>
            </a:r>
            <a:r>
              <a:rPr lang="en-GB" sz="1400" dirty="0"/>
              <a:t>, Costas </a:t>
            </a:r>
            <a:r>
              <a:rPr lang="en-GB" sz="1400" dirty="0" err="1"/>
              <a:t>Vassilakis</a:t>
            </a:r>
            <a:r>
              <a:rPr lang="en-GB" sz="1400" dirty="0"/>
              <a:t>, and Eugenia </a:t>
            </a:r>
            <a:r>
              <a:rPr lang="en-GB" sz="1400" dirty="0" err="1"/>
              <a:t>Giannopoulou</a:t>
            </a:r>
            <a:r>
              <a:rPr lang="en-GB" sz="1400" dirty="0"/>
              <a:t>. 2007. Ontology visualization </a:t>
            </a:r>
            <a:r>
              <a:rPr lang="en-GB" sz="1400" dirty="0" smtClean="0"/>
              <a:t>methods—a </a:t>
            </a:r>
            <a:r>
              <a:rPr lang="en-GB" sz="1400" dirty="0"/>
              <a:t>survey. </a:t>
            </a:r>
            <a:r>
              <a:rPr lang="en-GB" sz="1400" i="1" dirty="0"/>
              <a:t>ACM </a:t>
            </a:r>
            <a:r>
              <a:rPr lang="en-GB" sz="1400" i="1" dirty="0" err="1"/>
              <a:t>Comput</a:t>
            </a:r>
            <a:r>
              <a:rPr lang="en-GB" sz="1400" i="1" dirty="0"/>
              <a:t>. </a:t>
            </a:r>
            <a:r>
              <a:rPr lang="en-GB" sz="1400" i="1" dirty="0" err="1"/>
              <a:t>Surv</a:t>
            </a:r>
            <a:r>
              <a:rPr lang="en-GB" sz="1400" i="1" dirty="0"/>
              <a:t>.</a:t>
            </a:r>
            <a:r>
              <a:rPr lang="en-GB" sz="1400" dirty="0"/>
              <a:t> 39, 4, Article 10 (November 2007)</a:t>
            </a:r>
            <a:endParaRPr lang="en-GB" sz="1400" dirty="0" smtClean="0"/>
          </a:p>
          <a:p>
            <a:r>
              <a:rPr lang="en-GB" sz="1400" dirty="0" smtClean="0"/>
              <a:t>Michael </a:t>
            </a:r>
            <a:r>
              <a:rPr lang="en-GB" sz="1400" dirty="0" err="1" smtClean="0"/>
              <a:t>Granitzer</a:t>
            </a:r>
            <a:r>
              <a:rPr lang="en-GB" sz="1400" dirty="0" smtClean="0"/>
              <a:t>, </a:t>
            </a:r>
            <a:r>
              <a:rPr lang="en-GB" sz="1400" dirty="0" err="1" smtClean="0"/>
              <a:t>Vedran</a:t>
            </a:r>
            <a:r>
              <a:rPr lang="en-GB" sz="1400" dirty="0" smtClean="0"/>
              <a:t> </a:t>
            </a:r>
            <a:r>
              <a:rPr lang="en-GB" sz="1400" dirty="0" err="1" smtClean="0"/>
              <a:t>Sabol</a:t>
            </a:r>
            <a:r>
              <a:rPr lang="en-GB" sz="1400" dirty="0" smtClean="0"/>
              <a:t>, </a:t>
            </a:r>
            <a:r>
              <a:rPr lang="en-GB" sz="1400" dirty="0" err="1" smtClean="0"/>
              <a:t>Kow</a:t>
            </a:r>
            <a:r>
              <a:rPr lang="en-GB" sz="1400" dirty="0" smtClean="0"/>
              <a:t> </a:t>
            </a:r>
            <a:r>
              <a:rPr lang="en-GB" sz="1400" dirty="0" err="1" smtClean="0"/>
              <a:t>Weng</a:t>
            </a:r>
            <a:r>
              <a:rPr lang="en-GB" sz="1400" dirty="0" smtClean="0"/>
              <a:t> </a:t>
            </a:r>
            <a:r>
              <a:rPr lang="en-GB" sz="1400" dirty="0" err="1" smtClean="0"/>
              <a:t>Onn</a:t>
            </a:r>
            <a:r>
              <a:rPr lang="en-GB" sz="1400" dirty="0" smtClean="0"/>
              <a:t>, Dickson </a:t>
            </a:r>
            <a:r>
              <a:rPr lang="en-GB" sz="1400" dirty="0" err="1" smtClean="0"/>
              <a:t>Lukose</a:t>
            </a:r>
            <a:r>
              <a:rPr lang="en-GB" sz="1400" dirty="0" smtClean="0"/>
              <a:t>, and Klaus </a:t>
            </a:r>
            <a:r>
              <a:rPr lang="en-GB" sz="1400" dirty="0" err="1" smtClean="0"/>
              <a:t>Tochtermann</a:t>
            </a:r>
            <a:r>
              <a:rPr lang="en-GB" sz="1400" dirty="0" smtClean="0"/>
              <a:t>. </a:t>
            </a:r>
            <a:r>
              <a:rPr lang="en-GB" sz="1400" dirty="0"/>
              <a:t>Ontology Alignment—A Survey with Focus on Visually Supported Semi-Automatic Techniques. </a:t>
            </a:r>
            <a:r>
              <a:rPr lang="en-GB" sz="1400" i="1" dirty="0"/>
              <a:t>Future Internet</a:t>
            </a:r>
            <a:r>
              <a:rPr lang="en-GB" sz="1400" dirty="0"/>
              <a:t> 2010, </a:t>
            </a:r>
            <a:r>
              <a:rPr lang="en-GB" sz="1400" i="1" dirty="0"/>
              <a:t>2</a:t>
            </a:r>
            <a:r>
              <a:rPr lang="en-GB" sz="1400" dirty="0"/>
              <a:t>, 238-</a:t>
            </a:r>
            <a:r>
              <a:rPr lang="en-GB" sz="1400" dirty="0" smtClean="0"/>
              <a:t>258</a:t>
            </a:r>
            <a:endParaRPr lang="en-GB" sz="1400" dirty="0"/>
          </a:p>
          <a:p>
            <a:r>
              <a:rPr lang="en-GB" sz="1400" dirty="0" err="1"/>
              <a:t>Katifori</a:t>
            </a:r>
            <a:r>
              <a:rPr lang="en-GB" sz="1400" dirty="0"/>
              <a:t> </a:t>
            </a:r>
            <a:r>
              <a:rPr lang="en-GB" sz="1400" dirty="0" err="1"/>
              <a:t>Akrivi</a:t>
            </a:r>
            <a:r>
              <a:rPr lang="en-GB" sz="1400" dirty="0"/>
              <a:t>, </a:t>
            </a:r>
            <a:r>
              <a:rPr lang="en-GB" sz="1400" dirty="0" err="1"/>
              <a:t>Torou</a:t>
            </a:r>
            <a:r>
              <a:rPr lang="en-GB" sz="1400" dirty="0"/>
              <a:t> Elena, </a:t>
            </a:r>
            <a:r>
              <a:rPr lang="en-GB" sz="1400" dirty="0" err="1"/>
              <a:t>Halatsis</a:t>
            </a:r>
            <a:r>
              <a:rPr lang="en-GB" sz="1400" dirty="0"/>
              <a:t> </a:t>
            </a:r>
            <a:r>
              <a:rPr lang="en-GB" sz="1400" dirty="0" err="1"/>
              <a:t>Constantin</a:t>
            </a:r>
            <a:r>
              <a:rPr lang="en-GB" sz="1400" dirty="0"/>
              <a:t>, </a:t>
            </a:r>
            <a:r>
              <a:rPr lang="en-GB" sz="1400" dirty="0" err="1"/>
              <a:t>Lepouras</a:t>
            </a:r>
            <a:r>
              <a:rPr lang="en-GB" sz="1400" dirty="0"/>
              <a:t> </a:t>
            </a:r>
            <a:r>
              <a:rPr lang="en-GB" sz="1400" dirty="0" err="1"/>
              <a:t>Georgios</a:t>
            </a:r>
            <a:r>
              <a:rPr lang="en-GB" sz="1400" dirty="0"/>
              <a:t>, and </a:t>
            </a:r>
            <a:r>
              <a:rPr lang="en-GB" sz="1400" dirty="0" err="1"/>
              <a:t>Vassilakis</a:t>
            </a:r>
            <a:r>
              <a:rPr lang="en-GB" sz="1400" dirty="0"/>
              <a:t> Costas. 2006. A Comparative Study of Four Ontology Visualization Techniques in </a:t>
            </a:r>
            <a:r>
              <a:rPr lang="en-GB" sz="1400" dirty="0" err="1"/>
              <a:t>Protege</a:t>
            </a:r>
            <a:r>
              <a:rPr lang="en-GB" sz="1400" dirty="0"/>
              <a:t>: Experiment Setup and Preliminary Results. In </a:t>
            </a:r>
            <a:r>
              <a:rPr lang="en-GB" sz="1400" i="1" dirty="0"/>
              <a:t>Proceedings of the conference on Information Visualization</a:t>
            </a:r>
            <a:r>
              <a:rPr lang="en-GB" sz="1400" dirty="0"/>
              <a:t> (IV '06</a:t>
            </a:r>
            <a:r>
              <a:rPr lang="en-GB" sz="1400" dirty="0" smtClean="0"/>
              <a:t>)</a:t>
            </a:r>
          </a:p>
          <a:p>
            <a:r>
              <a:rPr lang="en-GB" sz="1400" dirty="0"/>
              <a:t>Simone </a:t>
            </a:r>
            <a:r>
              <a:rPr lang="en-GB" sz="1400" dirty="0" err="1"/>
              <a:t>Kriglstein</a:t>
            </a:r>
            <a:r>
              <a:rPr lang="en-GB" sz="1400" dirty="0"/>
              <a:t>, </a:t>
            </a:r>
            <a:r>
              <a:rPr lang="en-GB" sz="1400" dirty="0" smtClean="0"/>
              <a:t>User </a:t>
            </a:r>
            <a:r>
              <a:rPr lang="en-GB" sz="1400" dirty="0"/>
              <a:t>Requirements Analysis on Ontology </a:t>
            </a:r>
            <a:r>
              <a:rPr lang="en-GB" sz="1400" dirty="0" smtClean="0"/>
              <a:t>Visualization.  </a:t>
            </a:r>
            <a:r>
              <a:rPr lang="en-GB" sz="1400" dirty="0"/>
              <a:t>Complex, Intelligent and Software Intensive Systems, International Conference, pp. 694-699, </a:t>
            </a:r>
            <a:r>
              <a:rPr lang="en-GB" sz="1400" i="1" dirty="0" smtClean="0"/>
              <a:t>International </a:t>
            </a:r>
            <a:r>
              <a:rPr lang="en-GB" sz="1400" i="1" dirty="0"/>
              <a:t>Conference on Complex, Intelligent and Software Intensive Systems</a:t>
            </a:r>
            <a:r>
              <a:rPr lang="en-GB" sz="1400" dirty="0"/>
              <a:t>, 2009 </a:t>
            </a:r>
            <a:endParaRPr lang="en-GB" sz="1400" dirty="0" smtClean="0"/>
          </a:p>
          <a:p>
            <a:r>
              <a:rPr lang="en-GB" sz="1400" dirty="0"/>
              <a:t>Monika </a:t>
            </a:r>
            <a:r>
              <a:rPr lang="en-GB" sz="1400" dirty="0" err="1"/>
              <a:t>Lanzenberger</a:t>
            </a:r>
            <a:r>
              <a:rPr lang="en-GB" sz="1400" dirty="0"/>
              <a:t>, Jennifer Sampson, </a:t>
            </a:r>
            <a:r>
              <a:rPr lang="en-GB" sz="1400" dirty="0" smtClean="0"/>
              <a:t>and Markus </a:t>
            </a:r>
            <a:r>
              <a:rPr lang="en-GB" sz="1400" dirty="0" err="1" smtClean="0"/>
              <a:t>Rester</a:t>
            </a:r>
            <a:r>
              <a:rPr lang="en-GB" sz="1400" dirty="0"/>
              <a:t>.</a:t>
            </a:r>
            <a:r>
              <a:rPr lang="en-GB" sz="1400" dirty="0" smtClean="0"/>
              <a:t> Visualization </a:t>
            </a:r>
            <a:r>
              <a:rPr lang="en-GB" sz="1400" dirty="0"/>
              <a:t>in Ontology </a:t>
            </a:r>
            <a:r>
              <a:rPr lang="en-GB" sz="1400" dirty="0" smtClean="0"/>
              <a:t>Tools. </a:t>
            </a:r>
            <a:r>
              <a:rPr lang="en-GB" sz="1400" dirty="0"/>
              <a:t>Complex, Intelligent and Software Intensive Systems, International Conference, pp. 705-711</a:t>
            </a:r>
            <a:r>
              <a:rPr lang="en-GB" sz="1400" i="1" dirty="0"/>
              <a:t>, </a:t>
            </a:r>
            <a:r>
              <a:rPr lang="en-GB" sz="1400" i="1" dirty="0" smtClean="0"/>
              <a:t>International </a:t>
            </a:r>
            <a:r>
              <a:rPr lang="en-GB" sz="1400" i="1" dirty="0"/>
              <a:t>Conference on Complex, Intelligent and Software Intensive Systems</a:t>
            </a:r>
            <a:r>
              <a:rPr lang="en-GB" sz="1400" dirty="0"/>
              <a:t>, 2009 </a:t>
            </a:r>
            <a:endParaRPr lang="en-GB" sz="1400" dirty="0" smtClean="0"/>
          </a:p>
          <a:p>
            <a:r>
              <a:rPr lang="en-GB" sz="1400" dirty="0"/>
              <a:t>Patrick </a:t>
            </a:r>
            <a:r>
              <a:rPr lang="en-GB" sz="1400" dirty="0" err="1"/>
              <a:t>Lambrix</a:t>
            </a:r>
            <a:r>
              <a:rPr lang="en-GB" sz="1400" dirty="0"/>
              <a:t> and He Tan. 2006. SAMBO-A system for aligning and merging biomedical ontologies. </a:t>
            </a:r>
            <a:r>
              <a:rPr lang="en-GB" sz="1400" i="1" dirty="0"/>
              <a:t>Web </a:t>
            </a:r>
            <a:r>
              <a:rPr lang="en-GB" sz="1400" i="1" dirty="0" err="1"/>
              <a:t>Semant</a:t>
            </a:r>
            <a:r>
              <a:rPr lang="en-GB" sz="1400" i="1" dirty="0"/>
              <a:t>.</a:t>
            </a:r>
            <a:r>
              <a:rPr lang="en-GB" sz="1400" dirty="0"/>
              <a:t> 4, 3 (September 2006), 196-206. </a:t>
            </a:r>
            <a:endParaRPr lang="en-GB" sz="14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05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en-GB" dirty="0" smtClean="0"/>
              <a:t>Ontology Visualization</a:t>
            </a:r>
            <a:br>
              <a:rPr lang="en-GB" dirty="0" smtClean="0"/>
            </a:br>
            <a:r>
              <a:rPr lang="en-GB" sz="2000" dirty="0" smtClean="0"/>
              <a:t>Requirements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5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4525" cy="4430712"/>
          </a:xfrm>
        </p:spPr>
        <p:txBody>
          <a:bodyPr/>
          <a:lstStyle/>
          <a:p>
            <a:r>
              <a:rPr lang="en-GB" sz="1800" dirty="0" smtClean="0"/>
              <a:t>At design process…</a:t>
            </a:r>
          </a:p>
          <a:p>
            <a:pPr lvl="1"/>
            <a:r>
              <a:rPr lang="en-GB" sz="1400" i="1" dirty="0" smtClean="0"/>
              <a:t>Which information should be represented?</a:t>
            </a:r>
          </a:p>
          <a:p>
            <a:pPr marL="687387" lvl="1"/>
            <a:r>
              <a:rPr lang="en-GB" sz="1400" i="1" dirty="0" smtClean="0"/>
              <a:t>Which kind of questions should the ontology answer?</a:t>
            </a:r>
          </a:p>
          <a:p>
            <a:pPr marL="687387" lvl="1"/>
            <a:r>
              <a:rPr lang="en-GB" sz="1400" i="1" dirty="0" smtClean="0"/>
              <a:t>Who will use the ontology?</a:t>
            </a:r>
          </a:p>
          <a:p>
            <a:pPr marL="360362"/>
            <a:r>
              <a:rPr lang="en-GB" sz="1800" dirty="0" smtClean="0"/>
              <a:t>Requirements based on user expectation:</a:t>
            </a:r>
          </a:p>
          <a:p>
            <a:pPr marL="687387" lvl="1"/>
            <a:r>
              <a:rPr lang="en-GB" sz="1600" dirty="0" err="1" smtClean="0"/>
              <a:t>Understandability</a:t>
            </a:r>
            <a:endParaRPr lang="en-GB" sz="1600" dirty="0" smtClean="0"/>
          </a:p>
          <a:p>
            <a:pPr marL="1039812" lvl="2"/>
            <a:r>
              <a:rPr lang="en-GB" sz="1400" dirty="0" smtClean="0"/>
              <a:t>Simplicity</a:t>
            </a:r>
          </a:p>
          <a:p>
            <a:pPr marL="1039812" lvl="2"/>
            <a:r>
              <a:rPr lang="en-GB" sz="1400" dirty="0" smtClean="0"/>
              <a:t>Readability</a:t>
            </a:r>
          </a:p>
          <a:p>
            <a:pPr marL="1039812" lvl="2"/>
            <a:r>
              <a:rPr lang="en-GB" sz="1400" dirty="0" smtClean="0"/>
              <a:t>Flexibility</a:t>
            </a:r>
          </a:p>
          <a:p>
            <a:pPr marL="687387" lvl="1"/>
            <a:r>
              <a:rPr lang="en-GB" sz="1600" dirty="0" smtClean="0"/>
              <a:t>Overview-Detail</a:t>
            </a:r>
          </a:p>
          <a:p>
            <a:pPr marL="687387" lvl="1"/>
            <a:r>
              <a:rPr lang="en-GB" sz="1600" dirty="0" smtClean="0"/>
              <a:t>Structure/relationship</a:t>
            </a:r>
          </a:p>
          <a:p>
            <a:pPr marL="1039812" lvl="2"/>
            <a:r>
              <a:rPr lang="en-GB" sz="1400" dirty="0" smtClean="0"/>
              <a:t>Hierarchical structure</a:t>
            </a:r>
          </a:p>
          <a:p>
            <a:pPr marL="1039812" lvl="2"/>
            <a:r>
              <a:rPr lang="en-GB" sz="1400" dirty="0" smtClean="0"/>
              <a:t>Taxonomy information</a:t>
            </a:r>
          </a:p>
          <a:p>
            <a:pPr marL="687387" lvl="1"/>
            <a:r>
              <a:rPr lang="en-GB" sz="1600" dirty="0" smtClean="0"/>
              <a:t>Search/filter functions</a:t>
            </a:r>
          </a:p>
          <a:p>
            <a:pPr marL="687387" lvl="1"/>
            <a:r>
              <a:rPr lang="en-GB" sz="1600" dirty="0" smtClean="0"/>
              <a:t>Performance</a:t>
            </a:r>
          </a:p>
          <a:p>
            <a:pPr marL="687387" lvl="1"/>
            <a:endParaRPr lang="en-GB" dirty="0" smtClean="0"/>
          </a:p>
          <a:p>
            <a:pPr marL="687387" lvl="1"/>
            <a:endParaRPr lang="en-GB" dirty="0" smtClean="0"/>
          </a:p>
          <a:p>
            <a:pPr marL="361949" lvl="1" indent="0">
              <a:buNone/>
            </a:pPr>
            <a:r>
              <a:rPr lang="en-GB" dirty="0" smtClean="0"/>
              <a:t>         </a:t>
            </a:r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30026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Techniques</a:t>
            </a:r>
            <a:br>
              <a:rPr lang="en-US" dirty="0" smtClean="0"/>
            </a:br>
            <a:r>
              <a:rPr lang="en-US" sz="2000" dirty="0" smtClean="0"/>
              <a:t>Elements to Visualize</a:t>
            </a:r>
            <a:endParaRPr lang="sv-S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</a:p>
          <a:p>
            <a:r>
              <a:rPr lang="en-US" dirty="0" smtClean="0"/>
              <a:t>Instances</a:t>
            </a:r>
          </a:p>
          <a:p>
            <a:r>
              <a:rPr lang="en-US" dirty="0" smtClean="0"/>
              <a:t>Taxonomy (Isa relation)</a:t>
            </a:r>
          </a:p>
          <a:p>
            <a:r>
              <a:rPr lang="en-US" dirty="0" smtClean="0"/>
              <a:t>Multiple Inheritance</a:t>
            </a:r>
          </a:p>
          <a:p>
            <a:r>
              <a:rPr lang="en-US" dirty="0" smtClean="0"/>
              <a:t>Role Relations</a:t>
            </a:r>
          </a:p>
          <a:p>
            <a:r>
              <a:rPr lang="en-US" dirty="0" smtClean="0"/>
              <a:t>Properties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6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445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4525" cy="1139825"/>
          </a:xfrm>
        </p:spPr>
        <p:txBody>
          <a:bodyPr/>
          <a:lstStyle/>
          <a:p>
            <a:r>
              <a:rPr lang="sv-SE" dirty="0" smtClean="0"/>
              <a:t>Overview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7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 smtClean="0"/>
              <a:t>Department of Computer and Information Science (IDA) Linköping university, Sweden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196752"/>
            <a:ext cx="6994525" cy="4430712"/>
          </a:xfrm>
        </p:spPr>
        <p:txBody>
          <a:bodyPr/>
          <a:lstStyle/>
          <a:p>
            <a:r>
              <a:rPr lang="en-US" sz="1800" dirty="0" smtClean="0"/>
              <a:t>Ontology Engineering</a:t>
            </a:r>
          </a:p>
          <a:p>
            <a:pPr lvl="1"/>
            <a:r>
              <a:rPr lang="en-US" sz="1600" dirty="0" smtClean="0"/>
              <a:t>Introduction</a:t>
            </a:r>
          </a:p>
          <a:p>
            <a:pPr lvl="1"/>
            <a:r>
              <a:rPr lang="en-US" sz="1600" dirty="0" smtClean="0"/>
              <a:t>Visualization requirements</a:t>
            </a:r>
          </a:p>
          <a:p>
            <a:r>
              <a:rPr lang="en-US" sz="1800" dirty="0" smtClean="0"/>
              <a:t>Ontology Visualization</a:t>
            </a:r>
            <a:endParaRPr lang="en-US" sz="1800" dirty="0"/>
          </a:p>
          <a:p>
            <a:pPr lvl="1"/>
            <a:r>
              <a:rPr lang="en-US" sz="1600" dirty="0" smtClean="0"/>
              <a:t>Indented List</a:t>
            </a:r>
            <a:endParaRPr lang="en-US" sz="1600" dirty="0"/>
          </a:p>
          <a:p>
            <a:pPr lvl="1"/>
            <a:r>
              <a:rPr lang="en-US" sz="1600" dirty="0" smtClean="0"/>
              <a:t>Node-Link and Tree</a:t>
            </a:r>
          </a:p>
          <a:p>
            <a:pPr lvl="1"/>
            <a:r>
              <a:rPr lang="en-US" sz="1600" dirty="0" err="1" smtClean="0"/>
              <a:t>Zoomable</a:t>
            </a:r>
            <a:r>
              <a:rPr lang="en-US" sz="1600" dirty="0" smtClean="0"/>
              <a:t> Visualization</a:t>
            </a:r>
          </a:p>
          <a:p>
            <a:pPr lvl="1"/>
            <a:r>
              <a:rPr lang="en-US" sz="1600" dirty="0" smtClean="0"/>
              <a:t>Space Filling</a:t>
            </a:r>
          </a:p>
          <a:p>
            <a:pPr lvl="1"/>
            <a:r>
              <a:rPr lang="en-US" sz="1600" dirty="0" err="1" smtClean="0"/>
              <a:t>Focus+Context</a:t>
            </a:r>
            <a:r>
              <a:rPr lang="en-US" sz="1600" dirty="0" smtClean="0"/>
              <a:t> </a:t>
            </a:r>
            <a:r>
              <a:rPr lang="en-US" sz="1600" smtClean="0"/>
              <a:t>or Distortion</a:t>
            </a:r>
            <a:endParaRPr lang="en-US" sz="1600" dirty="0" smtClean="0"/>
          </a:p>
          <a:p>
            <a:pPr lvl="1"/>
            <a:r>
              <a:rPr lang="en-US" sz="1600" dirty="0" smtClean="0"/>
              <a:t>Information Landscapes</a:t>
            </a:r>
          </a:p>
          <a:p>
            <a:r>
              <a:rPr lang="en-US" sz="1800" dirty="0" smtClean="0"/>
              <a:t>Ontology Alignment Visualization</a:t>
            </a:r>
          </a:p>
          <a:p>
            <a:pPr lvl="1"/>
            <a:r>
              <a:rPr lang="en-US" sz="1600" dirty="0" smtClean="0"/>
              <a:t>Visualization requirements</a:t>
            </a:r>
          </a:p>
          <a:p>
            <a:pPr lvl="1"/>
            <a:r>
              <a:rPr lang="en-US" sz="1600" dirty="0" smtClean="0"/>
              <a:t>Linked Trees Widgets</a:t>
            </a:r>
          </a:p>
          <a:p>
            <a:pPr lvl="1"/>
            <a:r>
              <a:rPr lang="en-US" sz="1600" dirty="0" smtClean="0"/>
              <a:t>Graph Visualization</a:t>
            </a:r>
          </a:p>
          <a:p>
            <a:pPr lvl="1"/>
            <a:r>
              <a:rPr lang="en-US" sz="1600" dirty="0" err="1" smtClean="0"/>
              <a:t>Treemap</a:t>
            </a:r>
            <a:r>
              <a:rPr lang="en-US" sz="1600" dirty="0" smtClean="0"/>
              <a:t>-based</a:t>
            </a:r>
          </a:p>
          <a:p>
            <a:r>
              <a:rPr lang="en-US" sz="1800" dirty="0" smtClean="0"/>
              <a:t>Conclusion</a:t>
            </a:r>
          </a:p>
          <a:p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 lvl="1"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 </a:t>
            </a:r>
          </a:p>
          <a:p>
            <a:endParaRPr lang="sv-SE" dirty="0" smtClean="0"/>
          </a:p>
        </p:txBody>
      </p:sp>
      <p:sp>
        <p:nvSpPr>
          <p:cNvPr id="7" name="Left Arrow 6"/>
          <p:cNvSpPr/>
          <p:nvPr/>
        </p:nvSpPr>
        <p:spPr bwMode="auto">
          <a:xfrm>
            <a:off x="4932040" y="4653136"/>
            <a:ext cx="936104" cy="432048"/>
          </a:xfrm>
          <a:prstGeom prst="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788024" y="2204864"/>
            <a:ext cx="432048" cy="216024"/>
          </a:xfrm>
          <a:prstGeom prst="leftArrow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22350" marR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39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Visualization</a:t>
            </a:r>
            <a:br>
              <a:rPr lang="en-US" dirty="0" smtClean="0"/>
            </a:br>
            <a:r>
              <a:rPr lang="en-US" sz="2000" dirty="0" smtClean="0"/>
              <a:t>Visualization Type</a:t>
            </a:r>
            <a:endParaRPr lang="sv-S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>
                <a:latin typeface="Arial" charset="0"/>
              </a:rPr>
              <a:t>Indented List</a:t>
            </a:r>
          </a:p>
          <a:p>
            <a:r>
              <a:rPr lang="en-US" kern="1200" dirty="0" smtClean="0">
                <a:latin typeface="Arial" charset="0"/>
              </a:rPr>
              <a:t>Node–Link and Tree</a:t>
            </a:r>
          </a:p>
          <a:p>
            <a:r>
              <a:rPr lang="en-US" kern="1200" dirty="0" err="1" smtClean="0">
                <a:latin typeface="Arial" charset="0"/>
              </a:rPr>
              <a:t>Zoomable</a:t>
            </a:r>
            <a:r>
              <a:rPr lang="en-US" kern="1200" dirty="0" smtClean="0">
                <a:latin typeface="Arial" charset="0"/>
              </a:rPr>
              <a:t> Visualization</a:t>
            </a:r>
          </a:p>
          <a:p>
            <a:r>
              <a:rPr lang="en-US" kern="1200" dirty="0" smtClean="0">
                <a:latin typeface="Arial" charset="0"/>
              </a:rPr>
              <a:t>Space-filling</a:t>
            </a:r>
          </a:p>
          <a:p>
            <a:r>
              <a:rPr lang="en-US" kern="1200" dirty="0" smtClean="0">
                <a:latin typeface="Arial" charset="0"/>
              </a:rPr>
              <a:t>Focus + Context or Distortion</a:t>
            </a:r>
          </a:p>
          <a:p>
            <a:r>
              <a:rPr lang="en-US" kern="1200" dirty="0" smtClean="0">
                <a:latin typeface="Arial" charset="0"/>
              </a:rPr>
              <a:t>3D Information Landscapes</a:t>
            </a:r>
          </a:p>
          <a:p>
            <a:endParaRPr lang="en-US" kern="1200" dirty="0" smtClean="0">
              <a:latin typeface="Arial" charset="0"/>
            </a:endParaRPr>
          </a:p>
          <a:p>
            <a:endParaRPr lang="en-US" kern="1200" dirty="0" smtClean="0">
              <a:latin typeface="Arial" charset="0"/>
            </a:endParaRPr>
          </a:p>
          <a:p>
            <a:endParaRPr lang="en-US" kern="1200" dirty="0" smtClean="0">
              <a:latin typeface="Arial" charset="0"/>
            </a:endParaRPr>
          </a:p>
          <a:p>
            <a:r>
              <a:rPr lang="en-US" kern="1200" dirty="0" smtClean="0">
                <a:latin typeface="Arial" charset="0"/>
              </a:rPr>
              <a:t>2D</a:t>
            </a:r>
          </a:p>
          <a:p>
            <a:r>
              <a:rPr lang="en-US" kern="1200" dirty="0" smtClean="0">
                <a:latin typeface="Arial" charset="0"/>
              </a:rPr>
              <a:t>3D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8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422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Ontology Visualization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Task support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Zoom</a:t>
            </a:r>
          </a:p>
          <a:p>
            <a:r>
              <a:rPr lang="en-US" dirty="0" smtClean="0"/>
              <a:t>Filter</a:t>
            </a:r>
          </a:p>
          <a:p>
            <a:r>
              <a:rPr lang="en-US" dirty="0" smtClean="0"/>
              <a:t>Details-on-Demand</a:t>
            </a:r>
          </a:p>
          <a:p>
            <a:r>
              <a:rPr lang="en-US" dirty="0" smtClean="0"/>
              <a:t>Relate</a:t>
            </a:r>
          </a:p>
          <a:p>
            <a:r>
              <a:rPr lang="en-US" dirty="0" smtClean="0"/>
              <a:t>History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FAD-18DD-4F06-83DB-5F2BC34BF35B}" type="datetime4">
              <a:rPr lang="en-US" smtClean="0"/>
              <a:pPr/>
              <a:t>June 13, 2011</a:t>
            </a:fld>
            <a:endParaRPr lang="sv-SE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79840-349C-4237-9156-FE053975A6AA}" type="slidenum">
              <a:rPr lang="sv-SE" altLang="en-US" smtClean="0"/>
              <a:pPr/>
              <a:t>9</a:t>
            </a:fld>
            <a:endParaRPr lang="sv-S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Department of Computer and Information Science (IDA) Linköpings universitet, Sweden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8181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">
  <a:themeElements>
    <a:clrScheme name="1_Kant 1">
      <a:dk1>
        <a:srgbClr val="000000"/>
      </a:dk1>
      <a:lt1>
        <a:srgbClr val="FFFFFF"/>
      </a:lt1>
      <a:dk2>
        <a:srgbClr val="457CAE"/>
      </a:dk2>
      <a:lt2>
        <a:srgbClr val="666699"/>
      </a:lt2>
      <a:accent1>
        <a:srgbClr val="198CFF"/>
      </a:accent1>
      <a:accent2>
        <a:srgbClr val="81A784"/>
      </a:accent2>
      <a:accent3>
        <a:srgbClr val="FFFFFF"/>
      </a:accent3>
      <a:accent4>
        <a:srgbClr val="000000"/>
      </a:accent4>
      <a:accent5>
        <a:srgbClr val="ABC5FF"/>
      </a:accent5>
      <a:accent6>
        <a:srgbClr val="749777"/>
      </a:accent6>
      <a:hlink>
        <a:srgbClr val="96B1C0"/>
      </a:hlink>
      <a:folHlink>
        <a:srgbClr val="B2B2B2"/>
      </a:folHlink>
    </a:clrScheme>
    <a:fontScheme name="1_K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22350" marR="0" indent="-3508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sv-S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022350" marR="0" indent="-35083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sv-S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ant 1">
        <a:dk1>
          <a:srgbClr val="000000"/>
        </a:dk1>
        <a:lt1>
          <a:srgbClr val="FFFFFF"/>
        </a:lt1>
        <a:dk2>
          <a:srgbClr val="457CAE"/>
        </a:dk2>
        <a:lt2>
          <a:srgbClr val="666699"/>
        </a:lt2>
        <a:accent1>
          <a:srgbClr val="198CFF"/>
        </a:accent1>
        <a:accent2>
          <a:srgbClr val="81A784"/>
        </a:accent2>
        <a:accent3>
          <a:srgbClr val="FFFFFF"/>
        </a:accent3>
        <a:accent4>
          <a:srgbClr val="000000"/>
        </a:accent4>
        <a:accent5>
          <a:srgbClr val="ABC5FF"/>
        </a:accent5>
        <a:accent6>
          <a:srgbClr val="749777"/>
        </a:accent6>
        <a:hlink>
          <a:srgbClr val="96B1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LiU-mall</Template>
  <TotalTime>7745</TotalTime>
  <Words>2395</Words>
  <Application>Microsoft Office PowerPoint</Application>
  <PresentationFormat>On-screen Show (4:3)</PresentationFormat>
  <Paragraphs>660</Paragraphs>
  <Slides>49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1_Kant</vt:lpstr>
      <vt:lpstr>Equation</vt:lpstr>
      <vt:lpstr>Ontology Visualization Methods</vt:lpstr>
      <vt:lpstr>Overview</vt:lpstr>
      <vt:lpstr>Introduction </vt:lpstr>
      <vt:lpstr>Introduction Ontology Engineering </vt:lpstr>
      <vt:lpstr>Ontology Visualization Requirements</vt:lpstr>
      <vt:lpstr>Visualization Techniques Elements to Visualize</vt:lpstr>
      <vt:lpstr>Overview</vt:lpstr>
      <vt:lpstr>Ontology Visualization Visualization Type</vt:lpstr>
      <vt:lpstr>Ontology Visualization Task support</vt:lpstr>
      <vt:lpstr>Indented List</vt:lpstr>
      <vt:lpstr>Indented List Advantages and Disadvantages</vt:lpstr>
      <vt:lpstr>Node-Link and Tree</vt:lpstr>
      <vt:lpstr>Node-Link and Tree – OntoViz</vt:lpstr>
      <vt:lpstr>Node-Link and Tree – fviz</vt:lpstr>
      <vt:lpstr>Node-Link and Tree – OntoSphere</vt:lpstr>
      <vt:lpstr>Node-Link and Tree Advantages and Disadvantages</vt:lpstr>
      <vt:lpstr>Zoomable Visualization</vt:lpstr>
      <vt:lpstr>Zoomable Visualization – Jambalaya</vt:lpstr>
      <vt:lpstr>Zoomable Visualization Advantages and Disadvantages</vt:lpstr>
      <vt:lpstr>Space-filling</vt:lpstr>
      <vt:lpstr>Space-filling – Information Slices</vt:lpstr>
      <vt:lpstr>Space-filling – BeamTrees</vt:lpstr>
      <vt:lpstr>Space-filling Advantages and Disadvantages</vt:lpstr>
      <vt:lpstr>Focus + Context or Distortion </vt:lpstr>
      <vt:lpstr>Focus + Context or Distortion – OZONE</vt:lpstr>
      <vt:lpstr>Focus + Context or Distortion – 3DHyperbolicTree  </vt:lpstr>
      <vt:lpstr>Focus + Context or Distortion Advantages and Disadvantages  </vt:lpstr>
      <vt:lpstr>3D Information Landscapes</vt:lpstr>
      <vt:lpstr>3D Information Landscapes – Harmony Information Landscape</vt:lpstr>
      <vt:lpstr>3D Information Landscapes Advantages and Disadvantages</vt:lpstr>
      <vt:lpstr>Overview</vt:lpstr>
      <vt:lpstr>Ontology Alignment Introduction</vt:lpstr>
      <vt:lpstr>Ontology Alignment Matching Methods</vt:lpstr>
      <vt:lpstr>Ontology Alignment Visualization requirements</vt:lpstr>
      <vt:lpstr>Ontology Alignment Visualization requirements</vt:lpstr>
      <vt:lpstr>Ontology Alignment Linked trees widgets</vt:lpstr>
      <vt:lpstr>Ontology Alignment Linked trees widgets</vt:lpstr>
      <vt:lpstr>Ontology Alignment Linked trees widgets</vt:lpstr>
      <vt:lpstr>Ontology Alignment Linked trees widgets</vt:lpstr>
      <vt:lpstr>Ontology Alignment Linked trees widgets</vt:lpstr>
      <vt:lpstr>Ontology Alignment Linked trees widgets</vt:lpstr>
      <vt:lpstr>Ontology Alignment Graph Visualization</vt:lpstr>
      <vt:lpstr>Ontology Alignment Graph Visualization</vt:lpstr>
      <vt:lpstr>Ontology Alignment Graph Visualization</vt:lpstr>
      <vt:lpstr>Ontology Alignment Treemap-based interfaces</vt:lpstr>
      <vt:lpstr>Ontology Alignment Treemap-based interfaces</vt:lpstr>
      <vt:lpstr>Ontology Alignment Requirement fulfilment summary</vt:lpstr>
      <vt:lpstr>Conclusion</vt:lpstr>
      <vt:lpstr>References</vt:lpstr>
    </vt:vector>
  </TitlesOfParts>
  <Company>Linköpings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Author</dc:creator>
  <cp:lastModifiedBy>valiv</cp:lastModifiedBy>
  <cp:revision>669</cp:revision>
  <cp:lastPrinted>2011-03-07T12:14:29Z</cp:lastPrinted>
  <dcterms:created xsi:type="dcterms:W3CDTF">2006-02-07T10:14:46Z</dcterms:created>
  <dcterms:modified xsi:type="dcterms:W3CDTF">2011-06-13T10:33:42Z</dcterms:modified>
</cp:coreProperties>
</file>