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11"/>
  </p:notesMasterIdLst>
  <p:handoutMasterIdLst>
    <p:handoutMasterId r:id="rId112"/>
  </p:handoutMasterIdLst>
  <p:sldIdLst>
    <p:sldId id="388" r:id="rId2"/>
    <p:sldId id="766" r:id="rId3"/>
    <p:sldId id="390" r:id="rId4"/>
    <p:sldId id="767" r:id="rId5"/>
    <p:sldId id="392" r:id="rId6"/>
    <p:sldId id="393" r:id="rId7"/>
    <p:sldId id="425" r:id="rId8"/>
    <p:sldId id="426" r:id="rId9"/>
    <p:sldId id="427" r:id="rId10"/>
    <p:sldId id="429" r:id="rId11"/>
    <p:sldId id="505" r:id="rId12"/>
    <p:sldId id="430" r:id="rId13"/>
    <p:sldId id="433" r:id="rId14"/>
    <p:sldId id="431" r:id="rId15"/>
    <p:sldId id="775" r:id="rId16"/>
    <p:sldId id="435" r:id="rId17"/>
    <p:sldId id="428" r:id="rId18"/>
    <p:sldId id="434" r:id="rId19"/>
    <p:sldId id="773" r:id="rId20"/>
    <p:sldId id="774" r:id="rId21"/>
    <p:sldId id="771" r:id="rId22"/>
    <p:sldId id="437" r:id="rId23"/>
    <p:sldId id="438" r:id="rId24"/>
    <p:sldId id="606" r:id="rId25"/>
    <p:sldId id="440" r:id="rId26"/>
    <p:sldId id="441" r:id="rId27"/>
    <p:sldId id="535" r:id="rId28"/>
    <p:sldId id="605" r:id="rId29"/>
    <p:sldId id="769" r:id="rId30"/>
    <p:sldId id="610" r:id="rId31"/>
    <p:sldId id="611" r:id="rId32"/>
    <p:sldId id="612" r:id="rId33"/>
    <p:sldId id="613" r:id="rId34"/>
    <p:sldId id="674" r:id="rId35"/>
    <p:sldId id="614" r:id="rId36"/>
    <p:sldId id="615" r:id="rId37"/>
    <p:sldId id="675" r:id="rId38"/>
    <p:sldId id="676" r:id="rId39"/>
    <p:sldId id="677" r:id="rId40"/>
    <p:sldId id="678" r:id="rId41"/>
    <p:sldId id="679" r:id="rId42"/>
    <p:sldId id="680" r:id="rId43"/>
    <p:sldId id="681" r:id="rId44"/>
    <p:sldId id="682" r:id="rId45"/>
    <p:sldId id="683" r:id="rId46"/>
    <p:sldId id="684" r:id="rId47"/>
    <p:sldId id="685" r:id="rId48"/>
    <p:sldId id="686" r:id="rId49"/>
    <p:sldId id="687" r:id="rId50"/>
    <p:sldId id="688" r:id="rId51"/>
    <p:sldId id="689"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4" r:id="rId65"/>
    <p:sldId id="705" r:id="rId66"/>
    <p:sldId id="707" r:id="rId67"/>
    <p:sldId id="708" r:id="rId68"/>
    <p:sldId id="710" r:id="rId69"/>
    <p:sldId id="715" r:id="rId70"/>
    <p:sldId id="716" r:id="rId71"/>
    <p:sldId id="717" r:id="rId72"/>
    <p:sldId id="718" r:id="rId73"/>
    <p:sldId id="719" r:id="rId74"/>
    <p:sldId id="725" r:id="rId75"/>
    <p:sldId id="770" r:id="rId76"/>
    <p:sldId id="744" r:id="rId77"/>
    <p:sldId id="745" r:id="rId78"/>
    <p:sldId id="746" r:id="rId79"/>
    <p:sldId id="748" r:id="rId80"/>
    <p:sldId id="765" r:id="rId81"/>
    <p:sldId id="750" r:id="rId82"/>
    <p:sldId id="751" r:id="rId83"/>
    <p:sldId id="752" r:id="rId84"/>
    <p:sldId id="753" r:id="rId85"/>
    <p:sldId id="761" r:id="rId86"/>
    <p:sldId id="762" r:id="rId87"/>
    <p:sldId id="763" r:id="rId88"/>
    <p:sldId id="764" r:id="rId89"/>
    <p:sldId id="670" r:id="rId90"/>
    <p:sldId id="672" r:id="rId91"/>
    <p:sldId id="776" r:id="rId92"/>
    <p:sldId id="777" r:id="rId93"/>
    <p:sldId id="789" r:id="rId94"/>
    <p:sldId id="790" r:id="rId95"/>
    <p:sldId id="792" r:id="rId96"/>
    <p:sldId id="793" r:id="rId97"/>
    <p:sldId id="791" r:id="rId98"/>
    <p:sldId id="778" r:id="rId99"/>
    <p:sldId id="779" r:id="rId100"/>
    <p:sldId id="780" r:id="rId101"/>
    <p:sldId id="781" r:id="rId102"/>
    <p:sldId id="782" r:id="rId103"/>
    <p:sldId id="783" r:id="rId104"/>
    <p:sldId id="784" r:id="rId105"/>
    <p:sldId id="785" r:id="rId106"/>
    <p:sldId id="786" r:id="rId107"/>
    <p:sldId id="787" r:id="rId108"/>
    <p:sldId id="788" r:id="rId109"/>
    <p:sldId id="794" r:id="rId11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766"/>
            <p14:sldId id="390"/>
            <p14:sldId id="767"/>
            <p14:sldId id="392"/>
            <p14:sldId id="393"/>
            <p14:sldId id="425"/>
            <p14:sldId id="426"/>
            <p14:sldId id="427"/>
            <p14:sldId id="429"/>
            <p14:sldId id="505"/>
            <p14:sldId id="430"/>
            <p14:sldId id="433"/>
            <p14:sldId id="431"/>
            <p14:sldId id="775"/>
            <p14:sldId id="435"/>
            <p14:sldId id="428"/>
            <p14:sldId id="434"/>
            <p14:sldId id="773"/>
            <p14:sldId id="774"/>
            <p14:sldId id="771"/>
            <p14:sldId id="437"/>
            <p14:sldId id="438"/>
            <p14:sldId id="606"/>
            <p14:sldId id="440"/>
            <p14:sldId id="441"/>
            <p14:sldId id="535"/>
            <p14:sldId id="605"/>
            <p14:sldId id="769"/>
            <p14:sldId id="610"/>
            <p14:sldId id="611"/>
            <p14:sldId id="612"/>
            <p14:sldId id="613"/>
            <p14:sldId id="674"/>
            <p14:sldId id="614"/>
            <p14:sldId id="615"/>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4"/>
            <p14:sldId id="705"/>
            <p14:sldId id="707"/>
            <p14:sldId id="708"/>
            <p14:sldId id="710"/>
            <p14:sldId id="715"/>
            <p14:sldId id="716"/>
            <p14:sldId id="717"/>
            <p14:sldId id="718"/>
            <p14:sldId id="719"/>
            <p14:sldId id="725"/>
            <p14:sldId id="770"/>
            <p14:sldId id="744"/>
            <p14:sldId id="745"/>
            <p14:sldId id="746"/>
            <p14:sldId id="748"/>
            <p14:sldId id="765"/>
            <p14:sldId id="750"/>
            <p14:sldId id="751"/>
            <p14:sldId id="752"/>
            <p14:sldId id="753"/>
            <p14:sldId id="761"/>
            <p14:sldId id="762"/>
            <p14:sldId id="763"/>
            <p14:sldId id="764"/>
            <p14:sldId id="670"/>
            <p14:sldId id="672"/>
            <p14:sldId id="776"/>
            <p14:sldId id="777"/>
            <p14:sldId id="789"/>
            <p14:sldId id="790"/>
            <p14:sldId id="792"/>
            <p14:sldId id="793"/>
            <p14:sldId id="791"/>
            <p14:sldId id="778"/>
            <p14:sldId id="779"/>
            <p14:sldId id="780"/>
            <p14:sldId id="781"/>
            <p14:sldId id="782"/>
            <p14:sldId id="783"/>
            <p14:sldId id="784"/>
            <p14:sldId id="785"/>
            <p14:sldId id="786"/>
            <p14:sldId id="787"/>
            <p14:sldId id="788"/>
            <p14:sldId id="7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D"/>
    <a:srgbClr val="8B2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8" autoAdjust="0"/>
    <p:restoredTop sz="96706" autoAdjust="0"/>
  </p:normalViewPr>
  <p:slideViewPr>
    <p:cSldViewPr snapToGrid="0">
      <p:cViewPr varScale="1">
        <p:scale>
          <a:sx n="86" d="100"/>
          <a:sy n="86" d="100"/>
        </p:scale>
        <p:origin x="124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Header Placeholder 6"/>
          <p:cNvSpPr>
            <a:spLocks noGrp="1"/>
          </p:cNvSpPr>
          <p:nvPr>
            <p:ph type="hdr" sz="quarter" idx="13"/>
          </p:nvPr>
        </p:nvSpPr>
        <p:spPr/>
        <p:txBody>
          <a:bodyPr/>
          <a:lstStyle/>
          <a:p>
            <a:r>
              <a:rPr lang="en-US"/>
              <a:t>Christo Wilson</a:t>
            </a:r>
          </a:p>
        </p:txBody>
      </p:sp>
    </p:spTree>
    <p:extLst>
      <p:ext uri="{BB962C8B-B14F-4D97-AF65-F5344CB8AC3E}">
        <p14:creationId xmlns:p14="http://schemas.microsoft.com/office/powerpoint/2010/main" val="26206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AB491-8B13-43F6-822A-B3DD47EDFA33}" type="slidenum">
              <a:rPr lang="en-US"/>
              <a:pPr/>
              <a:t>26</a:t>
            </a:fld>
            <a:endParaRPr lang="en-US"/>
          </a:p>
        </p:txBody>
      </p:sp>
      <p:sp>
        <p:nvSpPr>
          <p:cNvPr id="922626" name="Rectangle 2"/>
          <p:cNvSpPr>
            <a:spLocks noGrp="1" noRot="1" noChangeAspect="1" noChangeArrowheads="1" noTextEdit="1"/>
          </p:cNvSpPr>
          <p:nvPr>
            <p:ph type="sldImg"/>
          </p:nvPr>
        </p:nvSpPr>
        <p:spPr>
          <a:xfrm>
            <a:off x="1119188" y="700088"/>
            <a:ext cx="4645025" cy="3484562"/>
          </a:xfrm>
          <a:ln/>
        </p:spPr>
      </p:sp>
      <p:sp>
        <p:nvSpPr>
          <p:cNvPr id="922627" name="Rectangle 3"/>
          <p:cNvSpPr>
            <a:spLocks noGrp="1" noChangeArrowheads="1"/>
          </p:cNvSpPr>
          <p:nvPr>
            <p:ph type="body" idx="1"/>
          </p:nvPr>
        </p:nvSpPr>
        <p:spPr>
          <a:xfrm>
            <a:off x="917682" y="4413395"/>
            <a:ext cx="5046450" cy="4184087"/>
          </a:xfrm>
        </p:spPr>
        <p:txBody>
          <a:bodyPr wrap="square" lIns="91208" tIns="45604" rIns="91208" bIns="45604" anchor="t"/>
          <a:lstStyle/>
          <a:p>
            <a:endParaRPr lang="en-US"/>
          </a:p>
        </p:txBody>
      </p:sp>
    </p:spTree>
    <p:extLst>
      <p:ext uri="{BB962C8B-B14F-4D97-AF65-F5344CB8AC3E}">
        <p14:creationId xmlns:p14="http://schemas.microsoft.com/office/powerpoint/2010/main" val="362413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27</a:t>
            </a:fld>
            <a:endParaRPr lang="en-US"/>
          </a:p>
        </p:txBody>
      </p:sp>
    </p:spTree>
    <p:extLst>
      <p:ext uri="{BB962C8B-B14F-4D97-AF65-F5344CB8AC3E}">
        <p14:creationId xmlns:p14="http://schemas.microsoft.com/office/powerpoint/2010/main" val="168342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30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CA" dirty="0"/>
              <a:t>In</a:t>
            </a:r>
            <a:r>
              <a:rPr lang="en-CA" baseline="0" dirty="0"/>
              <a:t> this work we look at issues relating to security of routing on the internet, but first lets see what we mean when we talk about routing. </a:t>
            </a:r>
          </a:p>
          <a:p>
            <a:endParaRPr lang="en-CA" baseline="0" dirty="0"/>
          </a:p>
          <a:p>
            <a:r>
              <a:rPr lang="en-CA" baseline="0" dirty="0"/>
              <a:t>In this work we focus on routing between autonomous systems on the internet. So you can think of autonomous systems as the network run by an organization. So for example, AT&amp;T’s network might be one autonomous system and the university of </a:t>
            </a:r>
            <a:r>
              <a:rPr lang="en-CA" baseline="0" dirty="0" err="1"/>
              <a:t>toronto’s</a:t>
            </a:r>
            <a:r>
              <a:rPr lang="en-CA" baseline="0" dirty="0"/>
              <a:t> network is another autonomous system. </a:t>
            </a:r>
            <a:endParaRPr lang="en-US" dirty="0"/>
          </a:p>
          <a:p>
            <a:endParaRPr lang="en-US" dirty="0"/>
          </a:p>
          <a:p>
            <a:r>
              <a:rPr lang="en-US" dirty="0"/>
              <a:t>Say the prefix is a block of </a:t>
            </a:r>
            <a:r>
              <a:rPr lang="en-US" dirty="0" err="1"/>
              <a:t>ip</a:t>
            </a:r>
            <a:r>
              <a:rPr lang="en-US" baseline="0" dirty="0"/>
              <a:t> addresses</a:t>
            </a:r>
          </a:p>
          <a:p>
            <a:r>
              <a:rPr lang="en-US" baseline="0" dirty="0"/>
              <a:t>Define AS</a:t>
            </a:r>
          </a:p>
          <a:p>
            <a:endParaRPr lang="en-US" baseline="0" dirty="0"/>
          </a:p>
          <a:p>
            <a:r>
              <a:rPr lang="en-US" baseline="0" dirty="0"/>
              <a:t>This topology corresponds to:</a:t>
            </a:r>
          </a:p>
          <a:p>
            <a:r>
              <a:rPr lang="en-US" baseline="0" dirty="0"/>
              <a:t>Large ISP 1 = ATT</a:t>
            </a:r>
          </a:p>
          <a:p>
            <a:r>
              <a:rPr lang="en-US" baseline="0" dirty="0"/>
              <a:t>Large ISP 2 = NTT</a:t>
            </a:r>
          </a:p>
          <a:p>
            <a:r>
              <a:rPr lang="en-US" baseline="0" dirty="0"/>
              <a:t>Verizon wireless is really “6167 --- 22394”</a:t>
            </a:r>
          </a:p>
          <a:p>
            <a:r>
              <a:rPr lang="en-US" baseline="0" dirty="0"/>
              <a:t>We have </a:t>
            </a:r>
            <a:r>
              <a:rPr lang="en-US" baseline="0" dirty="0" err="1"/>
              <a:t>routeviews</a:t>
            </a:r>
            <a:r>
              <a:rPr lang="en-US" baseline="0" dirty="0"/>
              <a:t> announcements for ATT and NTT below</a:t>
            </a:r>
          </a:p>
          <a:p>
            <a:endParaRPr lang="en-US" baseline="0" dirty="0"/>
          </a:p>
          <a:p>
            <a:r>
              <a:rPr lang="en-US" dirty="0"/>
              <a:t>======================= ATT = “Large ISP 1” FIXES THINGS ==============</a:t>
            </a:r>
          </a:p>
          <a:p>
            <a:r>
              <a:rPr lang="en-US" dirty="0"/>
              <a:t> </a:t>
            </a:r>
          </a:p>
          <a:p>
            <a:pPr algn="r"/>
            <a:r>
              <a:rPr lang="en-US" dirty="0"/>
              <a:t>updates.20100408.1600.lines: | TIME: 04/08/10 12:02:49 | TYPE: BGP4MP/MESSAGE/Update | FROM: 12.0.1.63 AS7018 | TO: 128.223.51.102 AS6447 | ORIGIN: IGP | ASPATH: 7018 3356 6167 22394 22394 | NEXT_HOP: 12.0.1.63 | COMMUNITY: 7018:5000 | ANNOUNCE | 72.103.0.0/19 | 166.180.96.0/19 | 66.174.161.0/24 | 166.180.115.0/24 | 166.153.208.0/20 | 166.180.119.0/24 | 166.153.38.0/24 | 166.145.112.0/20 | 166.145.118.0/24 | 166.145.48.0/24 | 70.203.128.0/20 | 166.145.16.0/24 | 166.180.192.0/19 | 166.145.22.0/24 | 70.201.0.0/19 | 70.204.128.0/20 | 151.144.43.0/24 | 151.144.144.0/24 | 166.145.44.0/24 | 166.153.40.0/24 | 66.174.56.0/24 | 166.180.193.0/24 | 151.144.95.0/24 | 166.145.117.0/24 | 70.205.0.0/18 | 70.200.128.0/19 | 166.145.12.0/24 | 166.145.116.0/24 | 151.144.46.0/24 | 166.180.240.0/24 | 166.153.33.0/24 | 72.103.32.0/20 | 70.205.192.0/19 | 166.153.176.0/24 | 166.153.36.0/24 | 166.145.54.0/24 | 166.180.224.0/24 | 166.180.225.0/24 | 166.180.249.0/24 | 166.180.243.0/24 | 166.180.195.0/24 | 166.180.251.0/24 | 166.180.230.0/24 | 166.180.229.0/24 | 166.180.197.0/24 | 166.180.234.0/24 | 166.180.250.0/24 | 166.180.235.0/24 | 166.180.233.0/24 | 166.180.245.0/24 | 166.180.226.0/24 | 166.180.227.0/24 | 166.180.242.0/24 | 166.180.241.0/24 | 166.180.238.0/24 | 166.180.194.0/24 | 166.180.246.0/24 | 166.180.196.0/24 | 151.144.47.0/24</a:t>
            </a:r>
          </a:p>
          <a:p>
            <a:endParaRPr lang="en-US" dirty="0"/>
          </a:p>
          <a:p>
            <a:r>
              <a:rPr lang="en-US" dirty="0"/>
              <a:t>And </a:t>
            </a:r>
          </a:p>
          <a:p>
            <a:endParaRPr lang="en-US" dirty="0"/>
          </a:p>
          <a:p>
            <a:r>
              <a:rPr lang="en-US" dirty="0"/>
              <a:t>================== NTT = “Large</a:t>
            </a:r>
            <a:r>
              <a:rPr lang="en-US" baseline="0" dirty="0"/>
              <a:t> ISP 2”</a:t>
            </a:r>
            <a:r>
              <a:rPr lang="en-US" dirty="0"/>
              <a:t> fixes things</a:t>
            </a:r>
          </a:p>
          <a:p>
            <a:r>
              <a:rPr lang="en-US" dirty="0"/>
              <a:t> </a:t>
            </a:r>
          </a:p>
          <a:p>
            <a:r>
              <a:rPr lang="en-US" dirty="0"/>
              <a:t>updates.20100408.1549.lines: | TIME: 04/08/10 11:58:59 | TYPE: BGP4MP/MESSAGE/Update | FROM: 195.66.224.138 AS2914 | TO: 195.66.225.222 AS6447 | ORIGIN: IGP | ASPATH: 2914 3356 6167 22394 22394 | NEXT_HOP: 195.66.224.138 | MULTI_EXIT_DISC: 5 | COMMUNITY: 2914:420 2914:2201 2914:3200 65504:3356 | ANNOUNCE | 66.174.161.0/24 | 66.174.56.0/24 </a:t>
            </a:r>
          </a:p>
          <a:p>
            <a:r>
              <a:rPr lang="en-US" dirty="0"/>
              <a:t> </a:t>
            </a:r>
          </a:p>
        </p:txBody>
      </p:sp>
    </p:spTree>
    <p:extLst>
      <p:ext uri="{BB962C8B-B14F-4D97-AF65-F5344CB8AC3E}">
        <p14:creationId xmlns:p14="http://schemas.microsoft.com/office/powerpoint/2010/main" val="218322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31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CA" baseline="0" dirty="0"/>
              <a:t>In this study we distinguish between two different types of autonomous systems. The first are stubs that do not transit traffic. So </a:t>
            </a:r>
            <a:r>
              <a:rPr lang="en-CA" baseline="0" dirty="0" err="1"/>
              <a:t>forexample</a:t>
            </a:r>
            <a:r>
              <a:rPr lang="en-CA" baseline="0" dirty="0"/>
              <a:t> the stub in the slide here would not transit traffic between its two provider </a:t>
            </a:r>
            <a:r>
              <a:rPr lang="en-CA" baseline="0" dirty="0" err="1"/>
              <a:t>Ases</a:t>
            </a:r>
            <a:r>
              <a:rPr lang="en-CA" baseline="0" dirty="0"/>
              <a:t> because it would lose money in doing so. For stubs you can think of Internet as a cost, like electricity rather than a source of income. The second type of </a:t>
            </a:r>
            <a:r>
              <a:rPr lang="en-CA" baseline="0" dirty="0" err="1"/>
              <a:t>ASes</a:t>
            </a:r>
            <a:r>
              <a:rPr lang="en-CA" baseline="0" dirty="0"/>
              <a:t> are ISPs that transit traffic for other autonomous systems. For these </a:t>
            </a:r>
            <a:r>
              <a:rPr lang="en-CA" baseline="0" dirty="0" err="1"/>
              <a:t>Ases</a:t>
            </a:r>
            <a:r>
              <a:rPr lang="en-CA" baseline="0" dirty="0"/>
              <a:t> transiting traffic is a source of revenue and profit. </a:t>
            </a:r>
            <a:endParaRPr lang="en-CA" dirty="0"/>
          </a:p>
        </p:txBody>
      </p:sp>
    </p:spTree>
    <p:extLst>
      <p:ext uri="{BB962C8B-B14F-4D97-AF65-F5344CB8AC3E}">
        <p14:creationId xmlns:p14="http://schemas.microsoft.com/office/powerpoint/2010/main" val="418035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32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a:t>Say the prefix is a block of </a:t>
            </a:r>
            <a:r>
              <a:rPr lang="en-US" dirty="0" err="1"/>
              <a:t>ip</a:t>
            </a:r>
            <a:r>
              <a:rPr lang="en-US" baseline="0" dirty="0"/>
              <a:t> addresses</a:t>
            </a:r>
          </a:p>
          <a:p>
            <a:r>
              <a:rPr lang="en-US" baseline="0" dirty="0"/>
              <a:t>Define AS</a:t>
            </a:r>
            <a:endParaRPr lang="en-US" dirty="0"/>
          </a:p>
        </p:txBody>
      </p:sp>
    </p:spTree>
    <p:extLst>
      <p:ext uri="{BB962C8B-B14F-4D97-AF65-F5344CB8AC3E}">
        <p14:creationId xmlns:p14="http://schemas.microsoft.com/office/powerpoint/2010/main" val="227245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33</a:t>
            </a:fld>
            <a:endParaRPr lang="en-CA">
              <a:solidFill>
                <a:prstClr val="black"/>
              </a:solidFill>
              <a:latin typeface="Calibri"/>
            </a:endParaRPr>
          </a:p>
        </p:txBody>
      </p:sp>
    </p:spTree>
    <p:extLst>
      <p:ext uri="{BB962C8B-B14F-4D97-AF65-F5344CB8AC3E}">
        <p14:creationId xmlns:p14="http://schemas.microsoft.com/office/powerpoint/2010/main" val="39259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34</a:t>
            </a:fld>
            <a:endParaRPr lang="en-CA">
              <a:solidFill>
                <a:prstClr val="black"/>
              </a:solidFill>
              <a:latin typeface="Calibri"/>
            </a:endParaRPr>
          </a:p>
        </p:txBody>
      </p:sp>
    </p:spTree>
    <p:extLst>
      <p:ext uri="{BB962C8B-B14F-4D97-AF65-F5344CB8AC3E}">
        <p14:creationId xmlns:p14="http://schemas.microsoft.com/office/powerpoint/2010/main" val="39259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35</a:t>
            </a:fld>
            <a:endParaRPr lang="en-CA">
              <a:solidFill>
                <a:prstClr val="black"/>
              </a:solidFill>
              <a:latin typeface="Calibri"/>
            </a:endParaRPr>
          </a:p>
        </p:txBody>
      </p:sp>
    </p:spTree>
    <p:extLst>
      <p:ext uri="{BB962C8B-B14F-4D97-AF65-F5344CB8AC3E}">
        <p14:creationId xmlns:p14="http://schemas.microsoft.com/office/powerpoint/2010/main" val="90209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36</a:t>
            </a:fld>
            <a:endParaRPr lang="en-CA">
              <a:solidFill>
                <a:prstClr val="black"/>
              </a:solidFill>
              <a:latin typeface="Calibri"/>
            </a:endParaRPr>
          </a:p>
        </p:txBody>
      </p:sp>
    </p:spTree>
    <p:extLst>
      <p:ext uri="{BB962C8B-B14F-4D97-AF65-F5344CB8AC3E}">
        <p14:creationId xmlns:p14="http://schemas.microsoft.com/office/powerpoint/2010/main" val="90209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37</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D962A2-D751-4E0B-AE0E-64254F241D2F}" type="slidenum">
              <a:rPr lang="en-US" smtClean="0"/>
              <a:pPr/>
              <a:t>2</a:t>
            </a:fld>
            <a:endParaRPr lang="en-US"/>
          </a:p>
        </p:txBody>
      </p:sp>
    </p:spTree>
    <p:extLst>
      <p:ext uri="{BB962C8B-B14F-4D97-AF65-F5344CB8AC3E}">
        <p14:creationId xmlns:p14="http://schemas.microsoft.com/office/powerpoint/2010/main" val="118006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38</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39</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40</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41</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42</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43</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44</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45</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46</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47</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52DFB-4EDA-410F-839E-B359D4BF755C}" type="slidenum">
              <a:rPr lang="en-US"/>
              <a:pPr/>
              <a:t>6</a:t>
            </a:fld>
            <a:endParaRPr lang="en-US"/>
          </a:p>
        </p:txBody>
      </p:sp>
      <p:sp>
        <p:nvSpPr>
          <p:cNvPr id="911362" name="Rectangle 2"/>
          <p:cNvSpPr>
            <a:spLocks noGrp="1" noRot="1" noChangeAspect="1" noChangeArrowheads="1" noTextEdit="1"/>
          </p:cNvSpPr>
          <p:nvPr>
            <p:ph type="sldImg"/>
          </p:nvPr>
        </p:nvSpPr>
        <p:spPr>
          <a:xfrm>
            <a:off x="1120775" y="700088"/>
            <a:ext cx="4643438" cy="3484562"/>
          </a:xfrm>
          <a:ln/>
        </p:spPr>
      </p:sp>
      <p:sp>
        <p:nvSpPr>
          <p:cNvPr id="911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2596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48</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49</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50</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51</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52</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53</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54</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55</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56</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57</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D962A2-D751-4E0B-AE0E-64254F241D2F}" type="slidenum">
              <a:rPr lang="en-US" smtClean="0"/>
              <a:pPr/>
              <a:t>11</a:t>
            </a:fld>
            <a:endParaRPr lang="en-US"/>
          </a:p>
        </p:txBody>
      </p:sp>
    </p:spTree>
    <p:extLst>
      <p:ext uri="{BB962C8B-B14F-4D97-AF65-F5344CB8AC3E}">
        <p14:creationId xmlns:p14="http://schemas.microsoft.com/office/powerpoint/2010/main" val="723824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58</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59</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60</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61</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62</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Routing attacks are possible due to</a:t>
            </a:r>
            <a:r>
              <a:rPr lang="en-US" baseline="0" dirty="0"/>
              <a:t>  some inherent security issues with this protocol. It is difficult to check true ownership of prefixes. And gives rise to different types of attack.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I will give a basic introduction about BGP so that it helps in understanding</a:t>
            </a:r>
            <a:r>
              <a:rPr lang="en-US" baseline="0" dirty="0"/>
              <a:t> the policies that we propose and evaluation of those policies. </a:t>
            </a:r>
            <a:endParaRPr lang="en-US" dirty="0"/>
          </a:p>
          <a:p>
            <a:pPr eaLnBrk="1" hangingPunct="1">
              <a:spcBef>
                <a:spcPct val="0"/>
              </a:spcBef>
            </a:pPr>
            <a:endParaRPr lang="en-US" dirty="0"/>
          </a:p>
          <a:p>
            <a:pPr eaLnBrk="1" hangingPunct="1">
              <a:spcBef>
                <a:spcPct val="0"/>
              </a:spcBef>
            </a:pPr>
            <a:r>
              <a:rPr lang="en-US" dirty="0"/>
              <a:t>Internet is made up of thousands of networks that connect each other. Consider a example in this figure. </a:t>
            </a:r>
          </a:p>
          <a:p>
            <a:pPr eaLnBrk="1" hangingPunct="1">
              <a:spcBef>
                <a:spcPct val="0"/>
              </a:spcBef>
            </a:pPr>
            <a:r>
              <a:rPr lang="en-US" dirty="0"/>
              <a:t>Suppose Level3 wants</a:t>
            </a:r>
            <a:r>
              <a:rPr lang="en-US" baseline="0" dirty="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a:p>
          <a:p>
            <a:pPr eaLnBrk="1" hangingPunct="1">
              <a:spcBef>
                <a:spcPct val="0"/>
              </a:spcBef>
            </a:pPr>
            <a:r>
              <a:rPr lang="en-US" baseline="0" dirty="0"/>
              <a:t>One attack is prefix hijack attack. For example, china telecom can announce the prefix that is assigned to AS 22394. Now ISP1 has two paths and two different </a:t>
            </a:r>
            <a:r>
              <a:rPr lang="en-US" baseline="0" dirty="0" err="1"/>
              <a:t>distinations</a:t>
            </a:r>
            <a:r>
              <a:rPr lang="en-US" baseline="0" dirty="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a:p>
          <a:p>
            <a:pPr eaLnBrk="1" hangingPunct="1">
              <a:spcBef>
                <a:spcPct val="0"/>
              </a:spcBef>
            </a:pPr>
            <a:r>
              <a:rPr lang="en-US" baseline="0" dirty="0"/>
              <a:t>More harmful form of attack in subprefix hijack attack. In this case, china telecom can announce more specific prefix that is covered by the prefix assigned to As 22394. </a:t>
            </a:r>
          </a:p>
          <a:p>
            <a:pPr eaLnBrk="1" hangingPunct="1">
              <a:spcBef>
                <a:spcPct val="0"/>
              </a:spcBef>
            </a:pPr>
            <a:r>
              <a:rPr lang="en-US" baseline="0" dirty="0"/>
              <a:t>If there is traffic for the prefix range announced by china telecom , it will be routed to china telecom because it has longest prefix length . </a:t>
            </a:r>
          </a:p>
          <a:p>
            <a:pPr eaLnBrk="1" hangingPunct="1">
              <a:spcBef>
                <a:spcPct val="0"/>
              </a:spcBef>
            </a:pPr>
            <a:endParaRPr lang="en-US" baseline="0" dirty="0"/>
          </a:p>
          <a:p>
            <a:pPr eaLnBrk="1" hangingPunct="1">
              <a:spcBef>
                <a:spcPct val="0"/>
              </a:spcBef>
            </a:pPr>
            <a:r>
              <a:rPr lang="en-US" baseline="0" dirty="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a:p>
          <a:p>
            <a:pPr eaLnBrk="1" hangingPunct="1">
              <a:spcBef>
                <a:spcPct val="0"/>
              </a:spcBef>
            </a:pPr>
            <a:r>
              <a:rPr lang="en-US" dirty="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a:p>
          <a:p>
            <a:pPr eaLnBrk="1" hangingPunct="1">
              <a:spcBef>
                <a:spcPct val="0"/>
              </a:spcBef>
            </a:pPr>
            <a:r>
              <a:rPr lang="en-US" dirty="0"/>
              <a:t>We will use the</a:t>
            </a:r>
            <a:r>
              <a:rPr lang="en-US" baseline="0" dirty="0"/>
              <a:t> public data available around the data when china telecom incident occurred to evaluate the system that we propose. </a:t>
            </a:r>
          </a:p>
          <a:p>
            <a:pPr eaLnBrk="1" hangingPunct="1">
              <a:spcBef>
                <a:spcPct val="0"/>
              </a:spcBef>
            </a:pPr>
            <a:r>
              <a:rPr lang="en-US" baseline="0" dirty="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63</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D962A2-D751-4E0B-AE0E-64254F241D2F}" type="slidenum">
              <a:rPr lang="en-US" smtClean="0"/>
              <a:pPr/>
              <a:t>89</a:t>
            </a:fld>
            <a:endParaRPr lang="en-US"/>
          </a:p>
        </p:txBody>
      </p:sp>
    </p:spTree>
    <p:extLst>
      <p:ext uri="{BB962C8B-B14F-4D97-AF65-F5344CB8AC3E}">
        <p14:creationId xmlns:p14="http://schemas.microsoft.com/office/powerpoint/2010/main" val="153109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91662-5D34-49D8-B063-358F6146799F}" type="slidenum">
              <a:rPr lang="en-US"/>
              <a:pPr/>
              <a:t>98</a:t>
            </a:fld>
            <a:endParaRPr lang="en-US"/>
          </a:p>
        </p:txBody>
      </p:sp>
      <p:sp>
        <p:nvSpPr>
          <p:cNvPr id="925698" name="Rectangle 2"/>
          <p:cNvSpPr>
            <a:spLocks noGrp="1" noRot="1" noChangeAspect="1" noChangeArrowheads="1" noTextEdit="1"/>
          </p:cNvSpPr>
          <p:nvPr>
            <p:ph type="sldImg"/>
          </p:nvPr>
        </p:nvSpPr>
        <p:spPr>
          <a:xfrm>
            <a:off x="1125538" y="701675"/>
            <a:ext cx="4632325" cy="3475038"/>
          </a:xfrm>
          <a:ln/>
        </p:spPr>
      </p:sp>
      <p:sp>
        <p:nvSpPr>
          <p:cNvPr id="925699"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667063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99</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2756636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100</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415654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0C982-E227-41A3-AB51-9B3BBCBE32AB}" type="slidenum">
              <a:rPr lang="en-US"/>
              <a:pPr/>
              <a:t>16</a:t>
            </a:fld>
            <a:endParaRPr lang="en-US"/>
          </a:p>
        </p:txBody>
      </p:sp>
      <p:sp>
        <p:nvSpPr>
          <p:cNvPr id="1078274" name="Rectangle 2"/>
          <p:cNvSpPr>
            <a:spLocks noGrp="1" noRot="1" noChangeAspect="1" noChangeArrowheads="1" noTextEdit="1"/>
          </p:cNvSpPr>
          <p:nvPr>
            <p:ph type="sldImg"/>
          </p:nvPr>
        </p:nvSpPr>
        <p:spPr>
          <a:xfrm>
            <a:off x="1120775" y="700088"/>
            <a:ext cx="4643438" cy="3484562"/>
          </a:xfrm>
          <a:ln/>
        </p:spPr>
      </p:sp>
      <p:sp>
        <p:nvSpPr>
          <p:cNvPr id="1078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6620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101</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3173898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102</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987312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103</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913933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104</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5940684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106</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848203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107</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extLst>
      <p:ext uri="{BB962C8B-B14F-4D97-AF65-F5344CB8AC3E}">
        <p14:creationId xmlns:p14="http://schemas.microsoft.com/office/powerpoint/2010/main" val="7483058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06F22-6FEC-4009-BF14-0F9706B0DEC6}" type="slidenum">
              <a:rPr lang="en-US"/>
              <a:pPr/>
              <a:t>108</a:t>
            </a:fld>
            <a:endParaRPr lang="en-US"/>
          </a:p>
        </p:txBody>
      </p:sp>
      <p:sp>
        <p:nvSpPr>
          <p:cNvPr id="1081346" name="Rectangle 2"/>
          <p:cNvSpPr>
            <a:spLocks noGrp="1" noRot="1" noChangeAspect="1" noChangeArrowheads="1" noTextEdit="1"/>
          </p:cNvSpPr>
          <p:nvPr>
            <p:ph type="sldImg"/>
          </p:nvPr>
        </p:nvSpPr>
        <p:spPr>
          <a:xfrm>
            <a:off x="1120775" y="700088"/>
            <a:ext cx="4643438" cy="3484562"/>
          </a:xfrm>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060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4F3ED-276B-4EBF-A70E-5AE873389F75}" type="slidenum">
              <a:rPr lang="en-US"/>
              <a:pPr/>
              <a:t>18</a:t>
            </a:fld>
            <a:endParaRPr lang="en-US"/>
          </a:p>
        </p:txBody>
      </p:sp>
      <p:sp>
        <p:nvSpPr>
          <p:cNvPr id="909314" name="Rectangle 2"/>
          <p:cNvSpPr>
            <a:spLocks noGrp="1" noRot="1" noChangeAspect="1" noChangeArrowheads="1" noTextEdit="1"/>
          </p:cNvSpPr>
          <p:nvPr>
            <p:ph type="sldImg"/>
          </p:nvPr>
        </p:nvSpPr>
        <p:spPr>
          <a:xfrm>
            <a:off x="1128713" y="703263"/>
            <a:ext cx="4630737" cy="3473450"/>
          </a:xfrm>
          <a:ln w="12700" cap="flat">
            <a:solidFill>
              <a:schemeClr val="tx1"/>
            </a:solidFill>
          </a:ln>
        </p:spPr>
      </p:sp>
      <p:sp>
        <p:nvSpPr>
          <p:cNvPr id="909315" name="Rectangle 3"/>
          <p:cNvSpPr>
            <a:spLocks noGrp="1" noChangeArrowheads="1"/>
          </p:cNvSpPr>
          <p:nvPr>
            <p:ph type="body" idx="1"/>
          </p:nvPr>
        </p:nvSpPr>
        <p:spPr>
          <a:xfrm>
            <a:off x="917682" y="4413395"/>
            <a:ext cx="5046450" cy="4184087"/>
          </a:xfrm>
          <a:ln/>
        </p:spPr>
        <p:txBody>
          <a:bodyPr wrap="square" lIns="92378" tIns="46972" rIns="92378" bIns="46972" anchor="t"/>
          <a:lstStyle/>
          <a:p>
            <a:endParaRPr lang="en-US"/>
          </a:p>
        </p:txBody>
      </p:sp>
    </p:spTree>
    <p:extLst>
      <p:ext uri="{BB962C8B-B14F-4D97-AF65-F5344CB8AC3E}">
        <p14:creationId xmlns:p14="http://schemas.microsoft.com/office/powerpoint/2010/main" val="354442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31" eaLnBrk="0" hangingPunct="0">
              <a:defRPr sz="1900" b="1">
                <a:solidFill>
                  <a:schemeClr val="tx1"/>
                </a:solidFill>
                <a:latin typeface="Helvetica" pitchFamily="1" charset="0"/>
                <a:ea typeface="MS PGothic" pitchFamily="34" charset="-128"/>
              </a:defRPr>
            </a:lvl1pPr>
            <a:lvl2pPr marL="710483" indent="-273263" defTabSz="915431" eaLnBrk="0" hangingPunct="0">
              <a:defRPr sz="1900" b="1">
                <a:solidFill>
                  <a:schemeClr val="tx1"/>
                </a:solidFill>
                <a:latin typeface="Helvetica" pitchFamily="1" charset="0"/>
                <a:ea typeface="MS PGothic" pitchFamily="34" charset="-128"/>
              </a:defRPr>
            </a:lvl2pPr>
            <a:lvl3pPr marL="1093051" indent="-218610" defTabSz="915431" eaLnBrk="0" hangingPunct="0">
              <a:defRPr sz="1900" b="1">
                <a:solidFill>
                  <a:schemeClr val="tx1"/>
                </a:solidFill>
                <a:latin typeface="Helvetica" pitchFamily="1" charset="0"/>
                <a:ea typeface="MS PGothic" pitchFamily="34" charset="-128"/>
              </a:defRPr>
            </a:lvl3pPr>
            <a:lvl4pPr marL="1530271" indent="-218610" defTabSz="915431" eaLnBrk="0" hangingPunct="0">
              <a:defRPr sz="1900" b="1">
                <a:solidFill>
                  <a:schemeClr val="tx1"/>
                </a:solidFill>
                <a:latin typeface="Helvetica" pitchFamily="1" charset="0"/>
                <a:ea typeface="MS PGothic" pitchFamily="34" charset="-128"/>
              </a:defRPr>
            </a:lvl4pPr>
            <a:lvl5pPr marL="1967492" indent="-218610" defTabSz="915431" eaLnBrk="0" hangingPunct="0">
              <a:defRPr sz="1900" b="1">
                <a:solidFill>
                  <a:schemeClr val="tx1"/>
                </a:solidFill>
                <a:latin typeface="Helvetica" pitchFamily="1" charset="0"/>
                <a:ea typeface="MS PGothic" pitchFamily="34" charset="-128"/>
              </a:defRPr>
            </a:lvl5pPr>
            <a:lvl6pPr marL="2404712"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6pPr>
            <a:lvl7pPr marL="2841932"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7pPr>
            <a:lvl8pPr marL="3279153"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8pPr>
            <a:lvl9pPr marL="3716373"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9pPr>
          </a:lstStyle>
          <a:p>
            <a:pPr eaLnBrk="1" hangingPunct="1"/>
            <a:fld id="{91F67731-850F-406C-B426-A1EA5BFA81A5}" type="slidenum">
              <a:rPr lang="en-US" altLang="sv-SE" sz="1200" b="0">
                <a:latin typeface="Times New Roman" pitchFamily="18" charset="0"/>
              </a:rPr>
              <a:pPr eaLnBrk="1" hangingPunct="1"/>
              <a:t>20</a:t>
            </a:fld>
            <a:endParaRPr lang="en-US" altLang="sv-SE" sz="1200" b="0">
              <a:latin typeface="Times New Roman" pitchFamily="18" charset="0"/>
            </a:endParaRPr>
          </a:p>
        </p:txBody>
      </p:sp>
      <p:sp>
        <p:nvSpPr>
          <p:cNvPr id="23554" name="Rectangle 2"/>
          <p:cNvSpPr>
            <a:spLocks noGrp="1" noRot="1" noChangeAspect="1" noChangeArrowheads="1" noTextEdit="1"/>
          </p:cNvSpPr>
          <p:nvPr>
            <p:ph type="sldImg"/>
          </p:nvPr>
        </p:nvSpPr>
        <p:spPr>
          <a:xfrm>
            <a:off x="1128713" y="703263"/>
            <a:ext cx="4629150" cy="3473450"/>
          </a:xfrm>
          <a:ln cap="flat"/>
        </p:spPr>
      </p:sp>
      <p:sp>
        <p:nvSpPr>
          <p:cNvPr id="23555" name="Rectangle 3"/>
          <p:cNvSpPr>
            <a:spLocks noGrp="1" noChangeArrowheads="1"/>
          </p:cNvSpPr>
          <p:nvPr>
            <p:ph type="body" idx="1"/>
          </p:nvPr>
        </p:nvSpPr>
        <p:spPr>
          <a:xfrm>
            <a:off x="916978" y="4414561"/>
            <a:ext cx="5047858"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97" tIns="45099" rIns="90197" bIns="45099"/>
          <a:lstStyle/>
          <a:p>
            <a:endParaRPr lang="sv-SE" altLang="sv-SE">
              <a:latin typeface="Times New Roman" pitchFamily="18" charset="0"/>
            </a:endParaRPr>
          </a:p>
        </p:txBody>
      </p:sp>
    </p:spTree>
    <p:extLst>
      <p:ext uri="{BB962C8B-B14F-4D97-AF65-F5344CB8AC3E}">
        <p14:creationId xmlns:p14="http://schemas.microsoft.com/office/powerpoint/2010/main" val="160035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BA5ED-A1F1-42DF-9E85-0CBDFC53F6EE}" type="slidenum">
              <a:rPr lang="en-US"/>
              <a:pPr/>
              <a:t>22</a:t>
            </a:fld>
            <a:endParaRPr lang="en-US"/>
          </a:p>
        </p:txBody>
      </p:sp>
      <p:sp>
        <p:nvSpPr>
          <p:cNvPr id="916482" name="Rectangle 2"/>
          <p:cNvSpPr>
            <a:spLocks noGrp="1" noRot="1" noChangeAspect="1" noChangeArrowheads="1" noTextEdit="1"/>
          </p:cNvSpPr>
          <p:nvPr>
            <p:ph type="sldImg"/>
          </p:nvPr>
        </p:nvSpPr>
        <p:spPr>
          <a:xfrm>
            <a:off x="1119188" y="700088"/>
            <a:ext cx="4645025" cy="3484562"/>
          </a:xfrm>
          <a:ln/>
        </p:spPr>
      </p:sp>
      <p:sp>
        <p:nvSpPr>
          <p:cNvPr id="916483" name="Rectangle 3"/>
          <p:cNvSpPr>
            <a:spLocks noGrp="1" noChangeArrowheads="1"/>
          </p:cNvSpPr>
          <p:nvPr>
            <p:ph type="body" idx="1"/>
          </p:nvPr>
        </p:nvSpPr>
        <p:spPr>
          <a:xfrm>
            <a:off x="917682" y="4413395"/>
            <a:ext cx="5046450" cy="4184087"/>
          </a:xfrm>
        </p:spPr>
        <p:txBody>
          <a:bodyPr wrap="square" lIns="90195" tIns="45098" rIns="90195" bIns="45098" anchor="t"/>
          <a:lstStyle/>
          <a:p>
            <a:endParaRPr lang="en-US"/>
          </a:p>
        </p:txBody>
      </p:sp>
    </p:spTree>
    <p:extLst>
      <p:ext uri="{BB962C8B-B14F-4D97-AF65-F5344CB8AC3E}">
        <p14:creationId xmlns:p14="http://schemas.microsoft.com/office/powerpoint/2010/main" val="77438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92E8A-83D8-4C9D-BE06-AD1416DBFB01}" type="slidenum">
              <a:rPr lang="en-US"/>
              <a:pPr/>
              <a:t>25</a:t>
            </a:fld>
            <a:endParaRPr lang="en-US"/>
          </a:p>
        </p:txBody>
      </p:sp>
      <p:sp>
        <p:nvSpPr>
          <p:cNvPr id="920578" name="Rectangle 2"/>
          <p:cNvSpPr>
            <a:spLocks noGrp="1" noRot="1" noChangeAspect="1" noChangeArrowheads="1" noTextEdit="1"/>
          </p:cNvSpPr>
          <p:nvPr>
            <p:ph type="sldImg"/>
          </p:nvPr>
        </p:nvSpPr>
        <p:spPr>
          <a:xfrm>
            <a:off x="1119188" y="700088"/>
            <a:ext cx="4645025" cy="3484562"/>
          </a:xfrm>
          <a:ln/>
        </p:spPr>
      </p:sp>
      <p:sp>
        <p:nvSpPr>
          <p:cNvPr id="920579" name="Rectangle 3"/>
          <p:cNvSpPr>
            <a:spLocks noGrp="1" noChangeArrowheads="1"/>
          </p:cNvSpPr>
          <p:nvPr>
            <p:ph type="body" idx="1"/>
          </p:nvPr>
        </p:nvSpPr>
        <p:spPr>
          <a:xfrm>
            <a:off x="917682" y="4413395"/>
            <a:ext cx="5046450" cy="4184087"/>
          </a:xfrm>
        </p:spPr>
        <p:txBody>
          <a:bodyPr wrap="square" lIns="91208" tIns="45604" rIns="91208" bIns="45604" anchor="t"/>
          <a:lstStyle/>
          <a:p>
            <a:endParaRPr lang="en-US"/>
          </a:p>
        </p:txBody>
      </p:sp>
    </p:spTree>
    <p:extLst>
      <p:ext uri="{BB962C8B-B14F-4D97-AF65-F5344CB8AC3E}">
        <p14:creationId xmlns:p14="http://schemas.microsoft.com/office/powerpoint/2010/main" val="42395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83B9EA5-CE9A-4950-A80C-5ADF06B45B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5334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152400" y="1600200"/>
            <a:ext cx="8839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304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304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3048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2954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52400" y="228600"/>
            <a:ext cx="8839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152400" y="1600200"/>
            <a:ext cx="88392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634" y="1257917"/>
            <a:ext cx="595184"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tp://ftp.arin.net/info/asn.t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43000"/>
            <a:ext cx="8229601" cy="1828800"/>
          </a:xfrm>
        </p:spPr>
        <p:txBody>
          <a:bodyPr>
            <a:normAutofit fontScale="90000"/>
          </a:bodyPr>
          <a:lstStyle/>
          <a:p>
            <a:r>
              <a:rPr lang="en-US" sz="6000" cap="none" dirty="0"/>
              <a:t>TDTS21 Advanced Networking</a:t>
            </a:r>
            <a:endParaRPr lang="en-US" sz="4900" cap="none" dirty="0"/>
          </a:p>
        </p:txBody>
      </p:sp>
      <p:sp>
        <p:nvSpPr>
          <p:cNvPr id="4" name="Subtitle 2"/>
          <p:cNvSpPr txBox="1">
            <a:spLocks/>
          </p:cNvSpPr>
          <p:nvPr/>
        </p:nvSpPr>
        <p:spPr>
          <a:xfrm>
            <a:off x="685798" y="3496235"/>
            <a:ext cx="7990115"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a:solidFill>
                  <a:schemeClr val="tx1"/>
                </a:solidFill>
              </a:rPr>
              <a:t>BGP and Inter-domain Routing</a:t>
            </a:r>
          </a:p>
          <a:p>
            <a:r>
              <a:rPr lang="en-US" sz="3600" b="1" dirty="0">
                <a:solidFill>
                  <a:schemeClr val="tx1"/>
                </a:solidFill>
              </a:rPr>
              <a:t>(It’s all about the Money)</a:t>
            </a:r>
          </a:p>
        </p:txBody>
      </p:sp>
      <p:sp>
        <p:nvSpPr>
          <p:cNvPr id="6" name="Subtitle 4"/>
          <p:cNvSpPr txBox="1">
            <a:spLocks noGrp="1"/>
          </p:cNvSpPr>
          <p:nvPr>
            <p:ph type="subTitle" idx="1"/>
          </p:nvPr>
        </p:nvSpPr>
        <p:spPr>
          <a:prstGeom prst="rect">
            <a:avLst/>
          </a:prstGeom>
        </p:spPr>
        <p:txBody>
          <a:bodyPr vert="horz" anchor="ctr">
            <a:normAutofit fontScale="700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a:solidFill>
                  <a:schemeClr val="tx1"/>
                </a:solidFill>
              </a:rPr>
              <a:t>Based on slides from P. Gill, D. </a:t>
            </a:r>
            <a:r>
              <a:rPr lang="en-US" dirty="0" err="1">
                <a:solidFill>
                  <a:schemeClr val="tx1"/>
                </a:solidFill>
              </a:rPr>
              <a:t>Choffnes</a:t>
            </a:r>
            <a:r>
              <a:rPr lang="en-US" dirty="0">
                <a:solidFill>
                  <a:schemeClr val="tx1"/>
                </a:solidFill>
              </a:rPr>
              <a:t>, J. Rexford, and A. Feldman </a:t>
            </a:r>
          </a:p>
          <a:p>
            <a:r>
              <a:rPr lang="en-US" dirty="0">
                <a:solidFill>
                  <a:schemeClr val="tx1"/>
                </a:solidFill>
              </a:rPr>
              <a:t>Revised 2015, 2019, 2021 by N. </a:t>
            </a:r>
            <a:r>
              <a:rPr lang="en-US" dirty="0" err="1">
                <a:solidFill>
                  <a:schemeClr val="tx1"/>
                </a:solidFill>
              </a:rPr>
              <a:t>Carlsson</a:t>
            </a:r>
            <a:endParaRPr lang="en-US" dirty="0">
              <a:solidFill>
                <a:schemeClr val="tx1"/>
              </a:solidFill>
            </a:endParaRPr>
          </a:p>
        </p:txBody>
      </p:sp>
    </p:spTree>
    <p:extLst>
      <p:ext uri="{BB962C8B-B14F-4D97-AF65-F5344CB8AC3E}">
        <p14:creationId xmlns:p14="http://schemas.microsoft.com/office/powerpoint/2010/main" val="326550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Tier-1 ISP Peering</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a:t>
            </a:fld>
            <a:endParaRPr lang="en-US" dirty="0"/>
          </a:p>
        </p:txBody>
      </p:sp>
      <p:sp>
        <p:nvSpPr>
          <p:cNvPr id="5" name="Cloud 4"/>
          <p:cNvSpPr/>
          <p:nvPr/>
        </p:nvSpPr>
        <p:spPr>
          <a:xfrm>
            <a:off x="678361" y="3250245"/>
            <a:ext cx="1474705"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AT&amp;T</a:t>
            </a:r>
          </a:p>
        </p:txBody>
      </p:sp>
      <p:sp>
        <p:nvSpPr>
          <p:cNvPr id="6" name="Cloud 5"/>
          <p:cNvSpPr/>
          <p:nvPr/>
        </p:nvSpPr>
        <p:spPr>
          <a:xfrm>
            <a:off x="4490455" y="1812757"/>
            <a:ext cx="2684177"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Centurylink</a:t>
            </a:r>
            <a:endParaRPr lang="en-US" sz="2400" dirty="0">
              <a:solidFill>
                <a:schemeClr val="tx1"/>
              </a:solidFill>
            </a:endParaRPr>
          </a:p>
        </p:txBody>
      </p:sp>
      <p:sp>
        <p:nvSpPr>
          <p:cNvPr id="7" name="Cloud 6"/>
          <p:cNvSpPr/>
          <p:nvPr/>
        </p:nvSpPr>
        <p:spPr>
          <a:xfrm>
            <a:off x="2333281" y="5596592"/>
            <a:ext cx="4620034"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XO Communications</a:t>
            </a:r>
          </a:p>
        </p:txBody>
      </p:sp>
      <p:sp>
        <p:nvSpPr>
          <p:cNvPr id="8" name="Cloud 7"/>
          <p:cNvSpPr/>
          <p:nvPr/>
        </p:nvSpPr>
        <p:spPr>
          <a:xfrm>
            <a:off x="1408757" y="1812757"/>
            <a:ext cx="2453299"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Inteliquent</a:t>
            </a:r>
            <a:endParaRPr lang="en-US" sz="2400" dirty="0">
              <a:solidFill>
                <a:schemeClr val="tx1"/>
              </a:solidFill>
            </a:endParaRPr>
          </a:p>
        </p:txBody>
      </p:sp>
      <p:sp>
        <p:nvSpPr>
          <p:cNvPr id="9" name="Cloud 8"/>
          <p:cNvSpPr/>
          <p:nvPr/>
        </p:nvSpPr>
        <p:spPr>
          <a:xfrm>
            <a:off x="6533759" y="3057777"/>
            <a:ext cx="2196173"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Verizon Business</a:t>
            </a:r>
          </a:p>
        </p:txBody>
      </p:sp>
      <p:sp>
        <p:nvSpPr>
          <p:cNvPr id="10" name="Cloud 9"/>
          <p:cNvSpPr/>
          <p:nvPr/>
        </p:nvSpPr>
        <p:spPr>
          <a:xfrm>
            <a:off x="6151276" y="4549471"/>
            <a:ext cx="1591437"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Sprint</a:t>
            </a:r>
          </a:p>
        </p:txBody>
      </p:sp>
      <p:sp>
        <p:nvSpPr>
          <p:cNvPr id="11" name="Cloud 10"/>
          <p:cNvSpPr/>
          <p:nvPr/>
        </p:nvSpPr>
        <p:spPr>
          <a:xfrm>
            <a:off x="665052" y="4599962"/>
            <a:ext cx="1916551"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Level 3</a:t>
            </a:r>
          </a:p>
        </p:txBody>
      </p:sp>
      <p:cxnSp>
        <p:nvCxnSpPr>
          <p:cNvPr id="12" name="Straight Connector 11"/>
          <p:cNvCxnSpPr>
            <a:stCxn id="8" idx="1"/>
            <a:endCxn id="6" idx="1"/>
          </p:cNvCxnSpPr>
          <p:nvPr/>
        </p:nvCxnSpPr>
        <p:spPr>
          <a:xfrm>
            <a:off x="2635407" y="2808326"/>
            <a:ext cx="3197137" cy="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0"/>
            <a:endCxn id="8" idx="1"/>
          </p:cNvCxnSpPr>
          <p:nvPr/>
        </p:nvCxnSpPr>
        <p:spPr>
          <a:xfrm flipV="1">
            <a:off x="2151837" y="2808326"/>
            <a:ext cx="483570" cy="940234"/>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8" idx="1"/>
          </p:cNvCxnSpPr>
          <p:nvPr/>
        </p:nvCxnSpPr>
        <p:spPr>
          <a:xfrm flipV="1">
            <a:off x="2580006" y="2808326"/>
            <a:ext cx="55401" cy="2289951"/>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8" idx="1"/>
          </p:cNvCxnSpPr>
          <p:nvPr/>
        </p:nvCxnSpPr>
        <p:spPr>
          <a:xfrm flipH="1" flipV="1">
            <a:off x="2635407" y="2808326"/>
            <a:ext cx="2007891" cy="2845249"/>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2"/>
            <a:endCxn id="8" idx="1"/>
          </p:cNvCxnSpPr>
          <p:nvPr/>
        </p:nvCxnSpPr>
        <p:spPr>
          <a:xfrm flipH="1" flipV="1">
            <a:off x="2635407" y="2808326"/>
            <a:ext cx="3905164" cy="747766"/>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2"/>
            <a:endCxn id="8" idx="1"/>
          </p:cNvCxnSpPr>
          <p:nvPr/>
        </p:nvCxnSpPr>
        <p:spPr>
          <a:xfrm flipH="1" flipV="1">
            <a:off x="2635407" y="2808326"/>
            <a:ext cx="3520805" cy="223946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0"/>
            <a:endCxn id="11" idx="0"/>
          </p:cNvCxnSpPr>
          <p:nvPr/>
        </p:nvCxnSpPr>
        <p:spPr>
          <a:xfrm>
            <a:off x="2151837" y="3748560"/>
            <a:ext cx="428169" cy="1349717"/>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0"/>
            <a:endCxn id="7" idx="3"/>
          </p:cNvCxnSpPr>
          <p:nvPr/>
        </p:nvCxnSpPr>
        <p:spPr>
          <a:xfrm>
            <a:off x="2151837" y="3748560"/>
            <a:ext cx="2491461" cy="1905015"/>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0"/>
            <a:endCxn id="10" idx="2"/>
          </p:cNvCxnSpPr>
          <p:nvPr/>
        </p:nvCxnSpPr>
        <p:spPr>
          <a:xfrm>
            <a:off x="2151837" y="3748560"/>
            <a:ext cx="4004375" cy="1299226"/>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 idx="0"/>
            <a:endCxn id="9" idx="2"/>
          </p:cNvCxnSpPr>
          <p:nvPr/>
        </p:nvCxnSpPr>
        <p:spPr>
          <a:xfrm flipV="1">
            <a:off x="2151837" y="3556092"/>
            <a:ext cx="4388734" cy="192468"/>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 idx="0"/>
            <a:endCxn id="6" idx="1"/>
          </p:cNvCxnSpPr>
          <p:nvPr/>
        </p:nvCxnSpPr>
        <p:spPr>
          <a:xfrm flipV="1">
            <a:off x="2151837" y="2808326"/>
            <a:ext cx="3680707" cy="940234"/>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1" idx="0"/>
            <a:endCxn id="7" idx="3"/>
          </p:cNvCxnSpPr>
          <p:nvPr/>
        </p:nvCxnSpPr>
        <p:spPr>
          <a:xfrm>
            <a:off x="2580006" y="5098277"/>
            <a:ext cx="2063292" cy="555298"/>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1" idx="0"/>
            <a:endCxn id="10" idx="2"/>
          </p:cNvCxnSpPr>
          <p:nvPr/>
        </p:nvCxnSpPr>
        <p:spPr>
          <a:xfrm flipV="1">
            <a:off x="2580006" y="5047786"/>
            <a:ext cx="3576206" cy="50491"/>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9" idx="2"/>
            <a:endCxn id="11" idx="0"/>
          </p:cNvCxnSpPr>
          <p:nvPr/>
        </p:nvCxnSpPr>
        <p:spPr>
          <a:xfrm flipH="1">
            <a:off x="2580006" y="3556092"/>
            <a:ext cx="3960565" cy="1542185"/>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1"/>
            <a:endCxn id="11" idx="0"/>
          </p:cNvCxnSpPr>
          <p:nvPr/>
        </p:nvCxnSpPr>
        <p:spPr>
          <a:xfrm flipH="1">
            <a:off x="2580006" y="2808326"/>
            <a:ext cx="3252538" cy="2289951"/>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7" idx="3"/>
          </p:cNvCxnSpPr>
          <p:nvPr/>
        </p:nvCxnSpPr>
        <p:spPr>
          <a:xfrm flipH="1">
            <a:off x="4643298" y="5047786"/>
            <a:ext cx="1507978" cy="605789"/>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 idx="2"/>
            <a:endCxn id="7" idx="3"/>
          </p:cNvCxnSpPr>
          <p:nvPr/>
        </p:nvCxnSpPr>
        <p:spPr>
          <a:xfrm flipH="1">
            <a:off x="4643298" y="3556092"/>
            <a:ext cx="1897273" cy="2097483"/>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 idx="1"/>
            <a:endCxn id="7" idx="3"/>
          </p:cNvCxnSpPr>
          <p:nvPr/>
        </p:nvCxnSpPr>
        <p:spPr>
          <a:xfrm flipH="1">
            <a:off x="4643298" y="2808326"/>
            <a:ext cx="1189246" cy="2845249"/>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9" idx="2"/>
            <a:endCxn id="10" idx="2"/>
          </p:cNvCxnSpPr>
          <p:nvPr/>
        </p:nvCxnSpPr>
        <p:spPr>
          <a:xfrm flipH="1">
            <a:off x="6156212" y="3556092"/>
            <a:ext cx="384359" cy="1491694"/>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1"/>
            <a:endCxn id="10" idx="2"/>
          </p:cNvCxnSpPr>
          <p:nvPr/>
        </p:nvCxnSpPr>
        <p:spPr>
          <a:xfrm>
            <a:off x="5832544" y="2808326"/>
            <a:ext cx="323668" cy="223946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 idx="1"/>
            <a:endCxn id="9" idx="2"/>
          </p:cNvCxnSpPr>
          <p:nvPr/>
        </p:nvCxnSpPr>
        <p:spPr>
          <a:xfrm>
            <a:off x="5832544" y="2808326"/>
            <a:ext cx="708027" cy="747766"/>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 Placeholder 4"/>
          <p:cNvSpPr txBox="1">
            <a:spLocks/>
          </p:cNvSpPr>
          <p:nvPr/>
        </p:nvSpPr>
        <p:spPr>
          <a:xfrm>
            <a:off x="609115" y="3792361"/>
            <a:ext cx="7818793" cy="1456926"/>
          </a:xfrm>
          <a:prstGeom prst="rect">
            <a:avLst/>
          </a:prstGeom>
          <a:solidFill>
            <a:schemeClr val="accent2"/>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400" b="0" dirty="0"/>
              <a:t>So you want to be a tier 1 network?</a:t>
            </a:r>
          </a:p>
          <a:p>
            <a:pPr algn="ctr"/>
            <a:r>
              <a:rPr lang="en-US" sz="2400" b="0" dirty="0"/>
              <a:t>All you have to do is get all the other tier 1s to peer with you!</a:t>
            </a:r>
          </a:p>
          <a:p>
            <a:pPr algn="ctr"/>
            <a:r>
              <a:rPr lang="en-US" sz="2400" b="0" dirty="0"/>
              <a:t>(not that easy </a:t>
            </a:r>
            <a:r>
              <a:rPr lang="en-US" sz="2400" b="0" dirty="0">
                <a:sym typeface="Wingdings"/>
              </a:rPr>
              <a:t>)</a:t>
            </a:r>
            <a:endParaRPr lang="en-US" sz="2400" b="0" dirty="0"/>
          </a:p>
        </p:txBody>
      </p:sp>
    </p:spTree>
    <p:extLst>
      <p:ext uri="{BB962C8B-B14F-4D97-AF65-F5344CB8AC3E}">
        <p14:creationId xmlns:p14="http://schemas.microsoft.com/office/powerpoint/2010/main" val="12419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3"/>
          <p:cNvSpPr txBox="1">
            <a:spLocks/>
          </p:cNvSpPr>
          <p:nvPr/>
        </p:nvSpPr>
        <p:spPr>
          <a:xfrm>
            <a:off x="14976" y="1674030"/>
            <a:ext cx="5243834" cy="490144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A solution is an assignment of permitted paths to each node such that:</a:t>
            </a:r>
          </a:p>
          <a:p>
            <a:pPr lvl="1"/>
            <a:r>
              <a:rPr lang="en-US" dirty="0"/>
              <a:t>Node </a:t>
            </a:r>
            <a:r>
              <a:rPr lang="en-US" i="1" dirty="0"/>
              <a:t>u</a:t>
            </a:r>
            <a:r>
              <a:rPr lang="en-US" dirty="0"/>
              <a:t>’s path is either null or </a:t>
            </a:r>
            <a:r>
              <a:rPr lang="en-US" i="1" dirty="0" err="1"/>
              <a:t>uwP</a:t>
            </a:r>
            <a:r>
              <a:rPr lang="en-US" dirty="0"/>
              <a:t>, where path </a:t>
            </a:r>
            <a:r>
              <a:rPr lang="en-US" i="1" dirty="0" err="1"/>
              <a:t>uw</a:t>
            </a:r>
            <a:r>
              <a:rPr lang="en-US" dirty="0"/>
              <a:t> is assigned to node </a:t>
            </a:r>
            <a:r>
              <a:rPr lang="en-US" i="1" dirty="0"/>
              <a:t>w</a:t>
            </a:r>
            <a:r>
              <a:rPr lang="en-US" dirty="0"/>
              <a:t> and edge </a:t>
            </a:r>
            <a:r>
              <a:rPr lang="en-US" i="1" dirty="0"/>
              <a:t>u </a:t>
            </a:r>
            <a:r>
              <a:rPr lang="en-US" dirty="0">
                <a:sym typeface="Wingdings" pitchFamily="2" charset="2"/>
              </a:rPr>
              <a:t></a:t>
            </a:r>
            <a:r>
              <a:rPr lang="en-US" i="1" dirty="0">
                <a:sym typeface="Wingdings" pitchFamily="2" charset="2"/>
              </a:rPr>
              <a:t> w </a:t>
            </a:r>
            <a:r>
              <a:rPr lang="en-US" dirty="0">
                <a:sym typeface="Wingdings" pitchFamily="2" charset="2"/>
              </a:rPr>
              <a:t>exists</a:t>
            </a:r>
          </a:p>
          <a:p>
            <a:pPr lvl="1"/>
            <a:r>
              <a:rPr lang="en-US" dirty="0"/>
              <a:t>Each node is assigned the highest ranked path that is consistent with their neighbors</a:t>
            </a:r>
          </a:p>
        </p:txBody>
      </p:sp>
      <p:sp>
        <p:nvSpPr>
          <p:cNvPr id="926724" name="Rectangle 4"/>
          <p:cNvSpPr>
            <a:spLocks noChangeArrowheads="1"/>
          </p:cNvSpPr>
          <p:nvPr/>
        </p:nvSpPr>
        <p:spPr bwMode="auto">
          <a:xfrm>
            <a:off x="5708072" y="27573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100</a:t>
            </a:fld>
            <a:endParaRPr lang="en-US" sz="900" dirty="0"/>
          </a:p>
        </p:txBody>
      </p:sp>
      <p:sp>
        <p:nvSpPr>
          <p:cNvPr id="8" name="Title 7"/>
          <p:cNvSpPr>
            <a:spLocks noGrp="1"/>
          </p:cNvSpPr>
          <p:nvPr>
            <p:ph type="title"/>
          </p:nvPr>
        </p:nvSpPr>
        <p:spPr/>
        <p:txBody>
          <a:bodyPr/>
          <a:lstStyle/>
          <a:p>
            <a:r>
              <a:rPr lang="en-US" dirty="0"/>
              <a:t>A Solution to the SPP</a:t>
            </a:r>
          </a:p>
        </p:txBody>
      </p:sp>
      <p:sp>
        <p:nvSpPr>
          <p:cNvPr id="9" name="Oval 8"/>
          <p:cNvSpPr/>
          <p:nvPr/>
        </p:nvSpPr>
        <p:spPr>
          <a:xfrm>
            <a:off x="5804910" y="425439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5" name="Oval 44"/>
          <p:cNvSpPr/>
          <p:nvPr/>
        </p:nvSpPr>
        <p:spPr>
          <a:xfrm>
            <a:off x="4860030"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804910" y="30757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6977579" y="386831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6977579"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49" name="Oval 48"/>
          <p:cNvSpPr/>
          <p:nvPr/>
        </p:nvSpPr>
        <p:spPr>
          <a:xfrm>
            <a:off x="6977579" y="253485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cxnSp>
        <p:nvCxnSpPr>
          <p:cNvPr id="11" name="Straight Connector 10"/>
          <p:cNvCxnSpPr>
            <a:stCxn id="46" idx="4"/>
            <a:endCxn id="9" idx="0"/>
          </p:cNvCxnSpPr>
          <p:nvPr/>
        </p:nvCxnSpPr>
        <p:spPr>
          <a:xfrm>
            <a:off x="6090660" y="3647238"/>
            <a:ext cx="0" cy="6071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7"/>
            <a:endCxn id="49" idx="2"/>
          </p:cNvCxnSpPr>
          <p:nvPr/>
        </p:nvCxnSpPr>
        <p:spPr>
          <a:xfrm flipV="1">
            <a:off x="6292716" y="2820605"/>
            <a:ext cx="684863" cy="3388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5"/>
            <a:endCxn id="47" idx="1"/>
          </p:cNvCxnSpPr>
          <p:nvPr/>
        </p:nvCxnSpPr>
        <p:spPr>
          <a:xfrm>
            <a:off x="6292716" y="3563544"/>
            <a:ext cx="768557" cy="3884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3"/>
            <a:endCxn id="45" idx="7"/>
          </p:cNvCxnSpPr>
          <p:nvPr/>
        </p:nvCxnSpPr>
        <p:spPr>
          <a:xfrm flipH="1">
            <a:off x="5347836" y="4742204"/>
            <a:ext cx="540768" cy="3171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3"/>
            <a:endCxn id="45" idx="0"/>
          </p:cNvCxnSpPr>
          <p:nvPr/>
        </p:nvCxnSpPr>
        <p:spPr>
          <a:xfrm flipH="1">
            <a:off x="5145780" y="3563544"/>
            <a:ext cx="742824" cy="14121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2"/>
            <a:endCxn id="45" idx="6"/>
          </p:cNvCxnSpPr>
          <p:nvPr/>
        </p:nvCxnSpPr>
        <p:spPr>
          <a:xfrm flipH="1">
            <a:off x="5431530" y="5261458"/>
            <a:ext cx="15460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5"/>
            <a:endCxn id="48" idx="1"/>
          </p:cNvCxnSpPr>
          <p:nvPr/>
        </p:nvCxnSpPr>
        <p:spPr>
          <a:xfrm>
            <a:off x="6292716" y="4742204"/>
            <a:ext cx="768557" cy="31719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5195212" y="173301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30499"/>
                <a:gd name="adj2" fmla="val 8198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2 0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84" name="Group 83"/>
          <p:cNvGrpSpPr/>
          <p:nvPr/>
        </p:nvGrpSpPr>
        <p:grpSpPr>
          <a:xfrm flipH="1">
            <a:off x="7689272" y="2453170"/>
            <a:ext cx="1353918" cy="608329"/>
            <a:chOff x="1219200" y="4876799"/>
            <a:chExt cx="5181605" cy="1384995"/>
          </a:xfrm>
        </p:grpSpPr>
        <p:sp>
          <p:nvSpPr>
            <p:cNvPr id="85" name="Rectangular Callout 84"/>
            <p:cNvSpPr/>
            <p:nvPr/>
          </p:nvSpPr>
          <p:spPr>
            <a:xfrm>
              <a:off x="1219200" y="4876799"/>
              <a:ext cx="5181601" cy="1384995"/>
            </a:xfrm>
            <a:prstGeom prst="wedgeRectCallout">
              <a:avLst>
                <a:gd name="adj1" fmla="val 64731"/>
                <a:gd name="adj2" fmla="val 3174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6" name="TextBox 85"/>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5 2 1 0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87" name="Group 86"/>
          <p:cNvGrpSpPr/>
          <p:nvPr/>
        </p:nvGrpSpPr>
        <p:grpSpPr>
          <a:xfrm flipH="1">
            <a:off x="7775632" y="3647238"/>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960"/>
                <a:gd name="adj2" fmla="val 712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4</a:t>
              </a:r>
              <a:r>
                <a:rPr kumimoji="0" lang="en-US" sz="2800" b="0" i="0" u="none" strike="noStrike" kern="0" cap="none" spc="0" normalizeH="0" dirty="0">
                  <a:ln>
                    <a:noFill/>
                  </a:ln>
                  <a:solidFill>
                    <a:sysClr val="window" lastClr="FFFFFF"/>
                  </a:solidFill>
                  <a:effectLst/>
                  <a:uLnTx/>
                  <a:uFillTx/>
                </a:rPr>
                <a:t> 3 0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90" name="Group 89"/>
          <p:cNvGrpSpPr/>
          <p:nvPr/>
        </p:nvGrpSpPr>
        <p:grpSpPr>
          <a:xfrm flipH="1">
            <a:off x="7689272" y="5261458"/>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78295"/>
                <a:gd name="adj2" fmla="val -4379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2713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3 0</a:t>
              </a:r>
              <a:endParaRPr kumimoji="0" lang="en-US" sz="2800" b="0" i="0" strike="noStrike" kern="0" cap="none" spc="0" normalizeH="0" baseline="0" noProof="0" dirty="0">
                <a:ln>
                  <a:noFill/>
                </a:ln>
                <a:solidFill>
                  <a:sysClr val="window" lastClr="FFFFFF"/>
                </a:solidFill>
                <a:effectLst/>
                <a:uLnTx/>
                <a:uFillTx/>
              </a:endParaRPr>
            </a:p>
          </p:txBody>
        </p:sp>
      </p:grpSp>
      <p:grpSp>
        <p:nvGrpSpPr>
          <p:cNvPr id="93" name="Group 92"/>
          <p:cNvGrpSpPr/>
          <p:nvPr/>
        </p:nvGrpSpPr>
        <p:grpSpPr>
          <a:xfrm flipH="1">
            <a:off x="5298005" y="5645732"/>
            <a:ext cx="1181198" cy="1085166"/>
            <a:chOff x="1219200" y="4876799"/>
            <a:chExt cx="5181605" cy="1384995"/>
          </a:xfrm>
        </p:grpSpPr>
        <p:sp>
          <p:nvSpPr>
            <p:cNvPr id="94" name="Rectangular Callout 93"/>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1 0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34" name="Straight Connector 33"/>
          <p:cNvCxnSpPr>
            <a:stCxn id="9" idx="5"/>
            <a:endCxn id="48" idx="1"/>
          </p:cNvCxnSpPr>
          <p:nvPr/>
        </p:nvCxnSpPr>
        <p:spPr>
          <a:xfrm>
            <a:off x="6292716" y="4742204"/>
            <a:ext cx="768557" cy="317198"/>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96612" y="5753443"/>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10831" y="6157835"/>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54967" y="4166265"/>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90511" y="2698890"/>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2"/>
            <a:endCxn id="45" idx="6"/>
          </p:cNvCxnSpPr>
          <p:nvPr/>
        </p:nvCxnSpPr>
        <p:spPr>
          <a:xfrm flipH="1">
            <a:off x="5431530" y="5261458"/>
            <a:ext cx="1546049"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0"/>
            <a:endCxn id="46" idx="4"/>
          </p:cNvCxnSpPr>
          <p:nvPr/>
        </p:nvCxnSpPr>
        <p:spPr>
          <a:xfrm flipV="1">
            <a:off x="6090660" y="3647238"/>
            <a:ext cx="0" cy="60716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6" idx="5"/>
            <a:endCxn id="47" idx="1"/>
          </p:cNvCxnSpPr>
          <p:nvPr/>
        </p:nvCxnSpPr>
        <p:spPr>
          <a:xfrm>
            <a:off x="6292716" y="3563544"/>
            <a:ext cx="768557" cy="388468"/>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4"/>
            <a:endCxn id="48" idx="0"/>
          </p:cNvCxnSpPr>
          <p:nvPr/>
        </p:nvCxnSpPr>
        <p:spPr>
          <a:xfrm>
            <a:off x="7263329" y="4439818"/>
            <a:ext cx="0" cy="53589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13508" y="2757335"/>
            <a:ext cx="3990089" cy="2486911"/>
            <a:chOff x="414979" y="3333623"/>
            <a:chExt cx="8263530" cy="1523216"/>
          </a:xfrm>
        </p:grpSpPr>
        <p:sp>
          <p:nvSpPr>
            <p:cNvPr id="57" name="Rectangle 56"/>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chemeClr val="bg1"/>
                </a:buClr>
                <a:buNone/>
              </a:pPr>
              <a:r>
                <a:rPr lang="en-US" sz="3200" dirty="0">
                  <a:solidFill>
                    <a:schemeClr val="bg1"/>
                  </a:solidFill>
                </a:rPr>
                <a:t>Solutions need not use the shortest paths, or form a spanning tree</a:t>
              </a:r>
            </a:p>
          </p:txBody>
        </p:sp>
      </p:grpSp>
    </p:spTree>
    <p:extLst>
      <p:ext uri="{BB962C8B-B14F-4D97-AF65-F5344CB8AC3E}">
        <p14:creationId xmlns:p14="http://schemas.microsoft.com/office/powerpoint/2010/main" val="26666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right)">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strVal val="#ppt_x"/>
                                          </p:val>
                                        </p:tav>
                                        <p:tav tm="100000">
                                          <p:val>
                                            <p:strVal val="#ppt_x"/>
                                          </p:val>
                                        </p:tav>
                                      </p:tavLst>
                                    </p:anim>
                                    <p:anim calcmode="lin" valueType="num">
                                      <p:cBhvr>
                                        <p:cTn id="4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101</a:t>
            </a:fld>
            <a:endParaRPr lang="en-US" sz="900" dirty="0"/>
          </a:p>
        </p:txBody>
      </p:sp>
      <p:sp>
        <p:nvSpPr>
          <p:cNvPr id="8" name="Title 7"/>
          <p:cNvSpPr>
            <a:spLocks noGrp="1"/>
          </p:cNvSpPr>
          <p:nvPr>
            <p:ph type="title"/>
          </p:nvPr>
        </p:nvSpPr>
        <p:spPr/>
        <p:txBody>
          <a:bodyPr/>
          <a:lstStyle/>
          <a:p>
            <a:r>
              <a:rPr lang="en-US" dirty="0"/>
              <a:t>Simple SPP Example</a:t>
            </a:r>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1</a:t>
              </a:r>
              <a:r>
                <a:rPr kumimoji="0" lang="en-US" sz="2800" b="0" i="0" u="none" strike="noStrike" kern="0" cap="none" spc="0" normalizeH="0" dirty="0">
                  <a:ln>
                    <a:noFill/>
                  </a:ln>
                  <a:solidFill>
                    <a:sysClr val="window" lastClr="FFFFFF"/>
                  </a:solidFill>
                  <a:effectLst/>
                  <a:uLnTx/>
                  <a:uFillTx/>
                </a:rPr>
                <a:t> 3 0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2</a:t>
              </a:r>
              <a:r>
                <a:rPr kumimoji="0" lang="en-US" sz="2800" b="0" i="0" u="none" strike="noStrike" kern="0" cap="none" spc="0" normalizeH="0" dirty="0">
                  <a:ln>
                    <a:noFill/>
                  </a:ln>
                  <a:solidFill>
                    <a:sysClr val="window" lastClr="FFFFFF"/>
                  </a:solidFill>
                  <a:effectLst/>
                  <a:uLnTx/>
                  <a:uFillTx/>
                </a:rPr>
                <a:t> 1 0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90" name="Group 89"/>
          <p:cNvGrpSpPr/>
          <p:nvPr/>
        </p:nvGrpSpPr>
        <p:grpSpPr>
          <a:xfrm flipH="1">
            <a:off x="1663342" y="5326653"/>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80676"/>
                <a:gd name="adj2" fmla="val -509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2713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3 0</a:t>
              </a:r>
              <a:endParaRPr kumimoji="0" lang="en-US" sz="2800" b="0" i="0" strike="noStrike" kern="0" cap="none" spc="0" normalizeH="0" baseline="0" noProof="0" dirty="0">
                <a:ln>
                  <a:noFill/>
                </a:ln>
                <a:solidFill>
                  <a:sysClr val="window" lastClr="FFFFFF"/>
                </a:solidFill>
                <a:effectLst/>
                <a:uLnTx/>
                <a:uFillTx/>
              </a:endParaRPr>
            </a:p>
          </p:txBody>
        </p:sp>
      </p:grpSp>
      <p:grpSp>
        <p:nvGrpSpPr>
          <p:cNvPr id="93" name="Group 92"/>
          <p:cNvGrpSpPr/>
          <p:nvPr/>
        </p:nvGrpSpPr>
        <p:grpSpPr>
          <a:xfrm flipH="1">
            <a:off x="5895155" y="5509253"/>
            <a:ext cx="1181198" cy="1085166"/>
            <a:chOff x="1219200" y="4876799"/>
            <a:chExt cx="5181605" cy="1384995"/>
          </a:xfrm>
        </p:grpSpPr>
        <p:sp>
          <p:nvSpPr>
            <p:cNvPr id="94" name="Rectangular Callout 93"/>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4</a:t>
              </a:r>
              <a:r>
                <a:rPr kumimoji="0" lang="en-US" sz="2800" b="0" i="0" u="none" strike="noStrike" kern="0" cap="none" spc="0" normalizeH="0" dirty="0">
                  <a:ln>
                    <a:noFill/>
                  </a:ln>
                  <a:solidFill>
                    <a:sysClr val="window" lastClr="FFFFFF"/>
                  </a:solidFill>
                  <a:effectLst/>
                  <a:uLnTx/>
                  <a:uFillTx/>
                </a:rPr>
                <a:t> 3 0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9" idx="1"/>
            <a:endCxn id="45" idx="5"/>
          </p:cNvCxnSpPr>
          <p:nvPr/>
        </p:nvCxnSpPr>
        <p:spPr>
          <a:xfrm flipH="1" flipV="1">
            <a:off x="3073266" y="3259951"/>
            <a:ext cx="10678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47" idx="2"/>
          </p:cNvCxnSpPr>
          <p:nvPr/>
        </p:nvCxnSpPr>
        <p:spPr>
          <a:xfrm>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35369" y="2481162"/>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99562" y="2239128"/>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784342" y="5795128"/>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5895156" y="5497552"/>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4</a:t>
              </a:r>
              <a:r>
                <a:rPr kumimoji="0" lang="en-US" sz="2800" b="0" i="0" u="none" strike="noStrike" kern="0" cap="none" spc="0" normalizeH="0" dirty="0">
                  <a:ln>
                    <a:noFill/>
                  </a:ln>
                  <a:solidFill>
                    <a:sysClr val="window" lastClr="FFFFFF"/>
                  </a:solidFill>
                  <a:effectLst/>
                  <a:uLnTx/>
                  <a:uFillTx/>
                </a:rPr>
                <a:t> 2 0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101" name="Straight Connector 100"/>
          <p:cNvCxnSpPr/>
          <p:nvPr/>
        </p:nvCxnSpPr>
        <p:spPr>
          <a:xfrm>
            <a:off x="6084653" y="598872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6" idx="4"/>
            <a:endCxn id="47" idx="0"/>
          </p:cNvCxnSpPr>
          <p:nvPr/>
        </p:nvCxnSpPr>
        <p:spPr>
          <a:xfrm>
            <a:off x="5725995"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863528" y="3326686"/>
            <a:ext cx="7193581" cy="1594662"/>
            <a:chOff x="414979" y="3333623"/>
            <a:chExt cx="8263530" cy="1523216"/>
          </a:xfrm>
        </p:grpSpPr>
        <p:sp>
          <p:nvSpPr>
            <p:cNvPr id="116" name="Rectangle 115"/>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7"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a:solidFill>
                    <a:schemeClr val="bg1"/>
                  </a:solidFill>
                </a:rPr>
                <a:t>Each node gets its preferred route</a:t>
              </a:r>
            </a:p>
            <a:p>
              <a:pPr>
                <a:buClr>
                  <a:schemeClr val="bg1"/>
                </a:buClr>
              </a:pPr>
              <a:r>
                <a:rPr lang="en-US" sz="3200" dirty="0">
                  <a:solidFill>
                    <a:schemeClr val="bg1"/>
                  </a:solidFill>
                </a:rPr>
                <a:t>Totally stable topology</a:t>
              </a:r>
            </a:p>
          </p:txBody>
        </p:sp>
      </p:grpSp>
    </p:spTree>
    <p:extLst>
      <p:ext uri="{BB962C8B-B14F-4D97-AF65-F5344CB8AC3E}">
        <p14:creationId xmlns:p14="http://schemas.microsoft.com/office/powerpoint/2010/main" val="16789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barn(inVertical)">
                                      <p:cBhvr>
                                        <p:cTn id="16" dur="500"/>
                                        <p:tgtEl>
                                          <p:spTgt spid="10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barn(inVertical)">
                                      <p:cBhvr>
                                        <p:cTn id="25" dur="500"/>
                                        <p:tgtEl>
                                          <p:spTgt spid="10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barn(inVertical)">
                                      <p:cBhvr>
                                        <p:cTn id="34" dur="500"/>
                                        <p:tgtEl>
                                          <p:spTgt spid="101"/>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right)">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500"/>
                                        <p:tgtEl>
                                          <p:spTgt spid="101"/>
                                        </p:tgtEl>
                                      </p:cBhvr>
                                    </p:animEffect>
                                    <p:anim calcmode="lin" valueType="num">
                                      <p:cBhvr>
                                        <p:cTn id="43" dur="500"/>
                                        <p:tgtEl>
                                          <p:spTgt spid="101"/>
                                        </p:tgtEl>
                                        <p:attrNameLst>
                                          <p:attrName>ppt_x</p:attrName>
                                        </p:attrNameLst>
                                      </p:cBhvr>
                                      <p:tavLst>
                                        <p:tav tm="0">
                                          <p:val>
                                            <p:strVal val="ppt_x"/>
                                          </p:val>
                                        </p:tav>
                                        <p:tav tm="100000">
                                          <p:val>
                                            <p:strVal val="ppt_x"/>
                                          </p:val>
                                        </p:tav>
                                      </p:tavLst>
                                    </p:anim>
                                    <p:anim calcmode="lin" valueType="num">
                                      <p:cBhvr>
                                        <p:cTn id="44" dur="500"/>
                                        <p:tgtEl>
                                          <p:spTgt spid="101"/>
                                        </p:tgtEl>
                                        <p:attrNameLst>
                                          <p:attrName>ppt_y</p:attrName>
                                        </p:attrNameLst>
                                      </p:cBhvr>
                                      <p:tavLst>
                                        <p:tav tm="0">
                                          <p:val>
                                            <p:strVal val="ppt_y"/>
                                          </p:val>
                                        </p:tav>
                                        <p:tav tm="100000">
                                          <p:val>
                                            <p:strVal val="ppt_y+.1"/>
                                          </p:val>
                                        </p:tav>
                                      </p:tavLst>
                                    </p:anim>
                                    <p:set>
                                      <p:cBhvr>
                                        <p:cTn id="45" dur="1" fill="hold">
                                          <p:stCondLst>
                                            <p:cond delay="499"/>
                                          </p:stCondLst>
                                        </p:cTn>
                                        <p:tgtEl>
                                          <p:spTgt spid="101"/>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500"/>
                                        <p:tgtEl>
                                          <p:spTgt spid="109"/>
                                        </p:tgtEl>
                                      </p:cBhvr>
                                    </p:animEffect>
                                    <p:anim calcmode="lin" valueType="num">
                                      <p:cBhvr>
                                        <p:cTn id="48" dur="500"/>
                                        <p:tgtEl>
                                          <p:spTgt spid="109"/>
                                        </p:tgtEl>
                                        <p:attrNameLst>
                                          <p:attrName>ppt_x</p:attrName>
                                        </p:attrNameLst>
                                      </p:cBhvr>
                                      <p:tavLst>
                                        <p:tav tm="0">
                                          <p:val>
                                            <p:strVal val="ppt_x"/>
                                          </p:val>
                                        </p:tav>
                                        <p:tav tm="100000">
                                          <p:val>
                                            <p:strVal val="ppt_x"/>
                                          </p:val>
                                        </p:tav>
                                      </p:tavLst>
                                    </p:anim>
                                    <p:anim calcmode="lin" valueType="num">
                                      <p:cBhvr>
                                        <p:cTn id="49" dur="500"/>
                                        <p:tgtEl>
                                          <p:spTgt spid="109"/>
                                        </p:tgtEl>
                                        <p:attrNameLst>
                                          <p:attrName>ppt_y</p:attrName>
                                        </p:attrNameLst>
                                      </p:cBhvr>
                                      <p:tavLst>
                                        <p:tav tm="0">
                                          <p:val>
                                            <p:strVal val="ppt_y"/>
                                          </p:val>
                                        </p:tav>
                                        <p:tav tm="100000">
                                          <p:val>
                                            <p:strVal val="ppt_y+.1"/>
                                          </p:val>
                                        </p:tav>
                                      </p:tavLst>
                                    </p:anim>
                                    <p:set>
                                      <p:cBhvr>
                                        <p:cTn id="50" dur="1" fill="hold">
                                          <p:stCondLst>
                                            <p:cond delay="499"/>
                                          </p:stCondLst>
                                        </p:cTn>
                                        <p:tgtEl>
                                          <p:spTgt spid="109"/>
                                        </p:tgtEl>
                                        <p:attrNameLst>
                                          <p:attrName>style.visibility</p:attrName>
                                        </p:attrNameLst>
                                      </p:cBhvr>
                                      <p:to>
                                        <p:strVal val="hidden"/>
                                      </p:to>
                                    </p:set>
                                  </p:childTnLst>
                                </p:cTn>
                              </p:par>
                              <p:par>
                                <p:cTn id="51" presetID="22" presetClass="exit" presetSubtype="2" fill="hold" nodeType="withEffect">
                                  <p:stCondLst>
                                    <p:cond delay="0"/>
                                  </p:stCondLst>
                                  <p:childTnLst>
                                    <p:animEffect transition="out" filter="wipe(right)">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anim calcmode="lin" valueType="num">
                                      <p:cBhvr>
                                        <p:cTn id="58" dur="500" fill="hold"/>
                                        <p:tgtEl>
                                          <p:spTgt spid="93"/>
                                        </p:tgtEl>
                                        <p:attrNameLst>
                                          <p:attrName>ppt_x</p:attrName>
                                        </p:attrNameLst>
                                      </p:cBhvr>
                                      <p:tavLst>
                                        <p:tav tm="0">
                                          <p:val>
                                            <p:strVal val="#ppt_x"/>
                                          </p:val>
                                        </p:tav>
                                        <p:tav tm="100000">
                                          <p:val>
                                            <p:strVal val="#ppt_x"/>
                                          </p:val>
                                        </p:tav>
                                      </p:tavLst>
                                    </p:anim>
                                    <p:anim calcmode="lin" valueType="num">
                                      <p:cBhvr>
                                        <p:cTn id="59" dur="5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barn(inVertical)">
                                      <p:cBhvr>
                                        <p:cTn id="64" dur="500"/>
                                        <p:tgtEl>
                                          <p:spTgt spid="101"/>
                                        </p:tgtEl>
                                      </p:cBhvr>
                                    </p:animEffect>
                                  </p:childTnLst>
                                </p:cTn>
                              </p:par>
                            </p:childTnLst>
                          </p:cTn>
                        </p:par>
                        <p:par>
                          <p:cTn id="65" fill="hold">
                            <p:stCondLst>
                              <p:cond delay="500"/>
                            </p:stCondLst>
                            <p:childTnLst>
                              <p:par>
                                <p:cTn id="66" presetID="22" presetClass="entr" presetSubtype="4" fill="hold" nodeType="after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wipe(down)">
                                      <p:cBhvr>
                                        <p:cTn id="68" dur="500"/>
                                        <p:tgtEl>
                                          <p:spTgt spid="1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fade">
                                      <p:cBhvr>
                                        <p:cTn id="73" dur="500"/>
                                        <p:tgtEl>
                                          <p:spTgt spid="115"/>
                                        </p:tgtEl>
                                      </p:cBhvr>
                                    </p:animEffect>
                                    <p:anim calcmode="lin" valueType="num">
                                      <p:cBhvr>
                                        <p:cTn id="74" dur="500" fill="hold"/>
                                        <p:tgtEl>
                                          <p:spTgt spid="115"/>
                                        </p:tgtEl>
                                        <p:attrNameLst>
                                          <p:attrName>ppt_x</p:attrName>
                                        </p:attrNameLst>
                                      </p:cBhvr>
                                      <p:tavLst>
                                        <p:tav tm="0">
                                          <p:val>
                                            <p:strVal val="#ppt_x"/>
                                          </p:val>
                                        </p:tav>
                                        <p:tav tm="100000">
                                          <p:val>
                                            <p:strVal val="#ppt_x"/>
                                          </p:val>
                                        </p:tav>
                                      </p:tavLst>
                                    </p:anim>
                                    <p:anim calcmode="lin" valueType="num">
                                      <p:cBhvr>
                                        <p:cTn id="75" dur="5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102</a:t>
            </a:fld>
            <a:endParaRPr lang="en-US" sz="900" dirty="0"/>
          </a:p>
        </p:txBody>
      </p:sp>
      <p:sp>
        <p:nvSpPr>
          <p:cNvPr id="8" name="Title 7"/>
          <p:cNvSpPr>
            <a:spLocks noGrp="1"/>
          </p:cNvSpPr>
          <p:nvPr>
            <p:ph type="title"/>
          </p:nvPr>
        </p:nvSpPr>
        <p:spPr/>
        <p:txBody>
          <a:bodyPr/>
          <a:lstStyle/>
          <a:p>
            <a:r>
              <a:rPr lang="en-US" dirty="0"/>
              <a:t>Good Gadget</a:t>
            </a:r>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1 0</a:t>
              </a:r>
              <a:endParaRPr lang="en-US" sz="2800" kern="0" noProof="0" dirty="0">
                <a:solidFill>
                  <a:sysClr val="window" lastClr="FFFFFF"/>
                </a:solidFill>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2 0</a:t>
              </a:r>
              <a:endParaRPr lang="en-US" sz="2800" kern="0" noProof="0" dirty="0">
                <a:solidFill>
                  <a:sysClr val="window" lastClr="FFFFFF"/>
                </a:solidFill>
              </a:endParaRPr>
            </a:p>
          </p:txBody>
        </p:sp>
      </p:grpSp>
      <p:grpSp>
        <p:nvGrpSpPr>
          <p:cNvPr id="90" name="Group 89"/>
          <p:cNvGrpSpPr/>
          <p:nvPr/>
        </p:nvGrpSpPr>
        <p:grpSpPr>
          <a:xfrm flipH="1">
            <a:off x="1663342" y="5326653"/>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80676"/>
                <a:gd name="adj2" fmla="val -509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2713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3 0</a:t>
              </a:r>
              <a:endParaRPr kumimoji="0" lang="en-US" sz="2800" b="0" i="0" strike="noStrike" kern="0" cap="none" spc="0" normalizeH="0" baseline="0" noProof="0" dirty="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5" idx="4"/>
          </p:cNvCxnSpPr>
          <p:nvPr/>
        </p:nvCxnSpPr>
        <p:spPr>
          <a:xfrm flipV="1">
            <a:off x="2871210"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47" idx="2"/>
          </p:cNvCxnSpPr>
          <p:nvPr/>
        </p:nvCxnSpPr>
        <p:spPr>
          <a:xfrm>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46716" y="2943107"/>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69082" y="2239128"/>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784342" y="5795128"/>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5870632" y="5454878"/>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4</a:t>
              </a:r>
              <a:r>
                <a:rPr kumimoji="0" lang="en-US" sz="2800" b="0" i="0" u="none" strike="noStrike" kern="0" cap="none" spc="0" normalizeH="0" dirty="0">
                  <a:ln>
                    <a:noFill/>
                  </a:ln>
                  <a:solidFill>
                    <a:sysClr val="window" lastClr="FFFFFF"/>
                  </a:solidFill>
                  <a:effectLst/>
                  <a:uLnTx/>
                  <a:uFillTx/>
                </a:rPr>
                <a:t> 2 0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101" name="Straight Connector 100"/>
          <p:cNvCxnSpPr/>
          <p:nvPr/>
        </p:nvCxnSpPr>
        <p:spPr>
          <a:xfrm>
            <a:off x="6084653" y="598872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1239503" y="3017262"/>
            <a:ext cx="6439227" cy="2029524"/>
            <a:chOff x="414979" y="3333623"/>
            <a:chExt cx="8263530" cy="1523216"/>
          </a:xfrm>
        </p:grpSpPr>
        <p:sp>
          <p:nvSpPr>
            <p:cNvPr id="116" name="Rectangle 115"/>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7"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a:solidFill>
                    <a:schemeClr val="bg1"/>
                  </a:solidFill>
                </a:rPr>
                <a:t>Not every node gets preferred route</a:t>
              </a:r>
            </a:p>
            <a:p>
              <a:pPr>
                <a:buClr>
                  <a:schemeClr val="bg1"/>
                </a:buClr>
              </a:pPr>
              <a:r>
                <a:rPr lang="en-US" sz="3200" dirty="0">
                  <a:solidFill>
                    <a:schemeClr val="bg1"/>
                  </a:solidFill>
                </a:rPr>
                <a:t>Topology is still stable</a:t>
              </a:r>
            </a:p>
            <a:p>
              <a:pPr>
                <a:buClr>
                  <a:schemeClr val="bg1"/>
                </a:buClr>
              </a:pPr>
              <a:r>
                <a:rPr lang="en-US" sz="3200" b="1" dirty="0">
                  <a:solidFill>
                    <a:schemeClr val="bg1"/>
                  </a:solidFill>
                </a:rPr>
                <a:t>Only one stable configuration</a:t>
              </a:r>
            </a:p>
            <a:p>
              <a:pPr lvl="1">
                <a:buClr>
                  <a:schemeClr val="bg1"/>
                </a:buClr>
              </a:pPr>
              <a:r>
                <a:rPr lang="en-US" sz="2800" i="1" dirty="0">
                  <a:solidFill>
                    <a:schemeClr val="bg1"/>
                  </a:solidFill>
                </a:rPr>
                <a:t>No matter which node chooses first!</a:t>
              </a:r>
            </a:p>
          </p:txBody>
        </p:sp>
      </p:grpSp>
    </p:spTree>
    <p:extLst>
      <p:ext uri="{BB962C8B-B14F-4D97-AF65-F5344CB8AC3E}">
        <p14:creationId xmlns:p14="http://schemas.microsoft.com/office/powerpoint/2010/main" val="6220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barn(inVertical)">
                                      <p:cBhvr>
                                        <p:cTn id="16" dur="500"/>
                                        <p:tgtEl>
                                          <p:spTgt spid="10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barn(inVertical)">
                                      <p:cBhvr>
                                        <p:cTn id="25" dur="500"/>
                                        <p:tgtEl>
                                          <p:spTgt spid="101"/>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right)">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up)">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anim calcmode="lin" valueType="num">
                                      <p:cBhvr>
                                        <p:cTn id="44" dur="500" fill="hold"/>
                                        <p:tgtEl>
                                          <p:spTgt spid="115"/>
                                        </p:tgtEl>
                                        <p:attrNameLst>
                                          <p:attrName>ppt_x</p:attrName>
                                        </p:attrNameLst>
                                      </p:cBhvr>
                                      <p:tavLst>
                                        <p:tav tm="0">
                                          <p:val>
                                            <p:strVal val="#ppt_x"/>
                                          </p:val>
                                        </p:tav>
                                        <p:tav tm="100000">
                                          <p:val>
                                            <p:strVal val="#ppt_x"/>
                                          </p:val>
                                        </p:tav>
                                      </p:tavLst>
                                    </p:anim>
                                    <p:anim calcmode="lin" valueType="num">
                                      <p:cBhvr>
                                        <p:cTn id="45" dur="5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103</a:t>
            </a:fld>
            <a:endParaRPr lang="en-US" sz="900" dirty="0"/>
          </a:p>
        </p:txBody>
      </p:sp>
      <p:sp>
        <p:nvSpPr>
          <p:cNvPr id="8" name="Title 7"/>
          <p:cNvSpPr>
            <a:spLocks noGrp="1"/>
          </p:cNvSpPr>
          <p:nvPr>
            <p:ph type="title"/>
          </p:nvPr>
        </p:nvSpPr>
        <p:spPr/>
        <p:txBody>
          <a:bodyPr/>
          <a:lstStyle/>
          <a:p>
            <a:r>
              <a:rPr lang="en-US" dirty="0"/>
              <a:t>SPP May Have Multiple Solutions</a:t>
            </a:r>
          </a:p>
        </p:txBody>
      </p:sp>
      <p:sp>
        <p:nvSpPr>
          <p:cNvPr id="9" name="Oval 8"/>
          <p:cNvSpPr/>
          <p:nvPr/>
        </p:nvSpPr>
        <p:spPr>
          <a:xfrm>
            <a:off x="2067546" y="400178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5" name="Oval 44"/>
          <p:cNvSpPr/>
          <p:nvPr/>
        </p:nvSpPr>
        <p:spPr>
          <a:xfrm>
            <a:off x="1256016" y="2974201"/>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8" name="Oval 47"/>
          <p:cNvSpPr/>
          <p:nvPr/>
        </p:nvSpPr>
        <p:spPr>
          <a:xfrm>
            <a:off x="1256016" y="50773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cxnSp>
        <p:nvCxnSpPr>
          <p:cNvPr id="58" name="Straight Connector 57"/>
          <p:cNvCxnSpPr>
            <a:stCxn id="9" idx="1"/>
            <a:endCxn id="45" idx="5"/>
          </p:cNvCxnSpPr>
          <p:nvPr/>
        </p:nvCxnSpPr>
        <p:spPr>
          <a:xfrm flipH="1" flipV="1">
            <a:off x="1743822" y="3462007"/>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1541766" y="3545701"/>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1743822" y="4489588"/>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74818" y="1917380"/>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1 0</a:t>
              </a:r>
              <a:endParaRPr lang="en-US" sz="2800" kern="0" noProof="0" dirty="0">
                <a:solidFill>
                  <a:sysClr val="window" lastClr="FFFFFF"/>
                </a:solidFill>
              </a:endParaRPr>
            </a:p>
          </p:txBody>
        </p:sp>
      </p:grpSp>
      <p:grpSp>
        <p:nvGrpSpPr>
          <p:cNvPr id="109" name="Group 108"/>
          <p:cNvGrpSpPr/>
          <p:nvPr/>
        </p:nvGrpSpPr>
        <p:grpSpPr>
          <a:xfrm flipH="1">
            <a:off x="86728" y="5548166"/>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56362"/>
                <a:gd name="adj2" fmla="val -6309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2 1</a:t>
              </a:r>
              <a:r>
                <a:rPr lang="en-US" sz="2800" kern="0" noProof="0" dirty="0">
                  <a:solidFill>
                    <a:sysClr val="window" lastClr="FFFFFF"/>
                  </a:solidFill>
                </a:rPr>
                <a:t>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a:ln>
                    <a:noFill/>
                  </a:ln>
                  <a:solidFill>
                    <a:sysClr val="window" lastClr="FFFFFF"/>
                  </a:solidFill>
                  <a:effectLst/>
                  <a:uLnTx/>
                  <a:uFillTx/>
                </a:rPr>
                <a:t>2 0</a:t>
              </a:r>
              <a:endParaRPr kumimoji="0" lang="en-US" sz="2800" b="0" i="0" u="none" strike="noStrike" kern="0" cap="none" spc="0" normalizeH="0" baseline="0" noProof="0" dirty="0">
                <a:ln>
                  <a:noFill/>
                </a:ln>
                <a:solidFill>
                  <a:sysClr val="window" lastClr="FFFFFF"/>
                </a:solidFill>
                <a:effectLst/>
                <a:uLnTx/>
                <a:uFillTx/>
              </a:endParaRPr>
            </a:p>
          </p:txBody>
        </p:sp>
      </p:grpSp>
      <p:sp>
        <p:nvSpPr>
          <p:cNvPr id="40" name="Oval 39"/>
          <p:cNvSpPr/>
          <p:nvPr/>
        </p:nvSpPr>
        <p:spPr>
          <a:xfrm>
            <a:off x="5310314" y="404853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1" name="Oval 40"/>
          <p:cNvSpPr/>
          <p:nvPr/>
        </p:nvSpPr>
        <p:spPr>
          <a:xfrm>
            <a:off x="4498784" y="30209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3" name="Oval 42"/>
          <p:cNvSpPr/>
          <p:nvPr/>
        </p:nvSpPr>
        <p:spPr>
          <a:xfrm>
            <a:off x="4498784" y="5124059"/>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cxnSp>
        <p:nvCxnSpPr>
          <p:cNvPr id="44" name="Straight Connector 43"/>
          <p:cNvCxnSpPr>
            <a:stCxn id="40" idx="1"/>
            <a:endCxn id="41" idx="5"/>
          </p:cNvCxnSpPr>
          <p:nvPr/>
        </p:nvCxnSpPr>
        <p:spPr>
          <a:xfrm flipH="1" flipV="1">
            <a:off x="4986590" y="3508758"/>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0"/>
            <a:endCxn id="41" idx="4"/>
          </p:cNvCxnSpPr>
          <p:nvPr/>
        </p:nvCxnSpPr>
        <p:spPr>
          <a:xfrm flipV="1">
            <a:off x="4784534" y="3592452"/>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0" idx="3"/>
            <a:endCxn id="43" idx="7"/>
          </p:cNvCxnSpPr>
          <p:nvPr/>
        </p:nvCxnSpPr>
        <p:spPr>
          <a:xfrm flipH="1">
            <a:off x="4986590" y="4536339"/>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flipH="1">
            <a:off x="3317586" y="1964131"/>
            <a:ext cx="1181198" cy="1085166"/>
            <a:chOff x="1219200" y="4876799"/>
            <a:chExt cx="5181605" cy="1384995"/>
          </a:xfrm>
        </p:grpSpPr>
        <p:sp>
          <p:nvSpPr>
            <p:cNvPr id="57" name="Rectangular Callout 56"/>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9" name="TextBox 5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1 0</a:t>
              </a:r>
              <a:endParaRPr lang="en-US" sz="2800" kern="0" noProof="0" dirty="0">
                <a:solidFill>
                  <a:sysClr val="window" lastClr="FFFFFF"/>
                </a:solidFill>
              </a:endParaRPr>
            </a:p>
          </p:txBody>
        </p:sp>
      </p:grpSp>
      <p:cxnSp>
        <p:nvCxnSpPr>
          <p:cNvPr id="60" name="Straight Connector 59"/>
          <p:cNvCxnSpPr>
            <a:stCxn id="40" idx="3"/>
            <a:endCxn id="43" idx="7"/>
          </p:cNvCxnSpPr>
          <p:nvPr/>
        </p:nvCxnSpPr>
        <p:spPr>
          <a:xfrm flipH="1">
            <a:off x="4986590" y="4536339"/>
            <a:ext cx="4074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3" idx="0"/>
            <a:endCxn id="41" idx="4"/>
          </p:cNvCxnSpPr>
          <p:nvPr/>
        </p:nvCxnSpPr>
        <p:spPr>
          <a:xfrm flipV="1">
            <a:off x="4784534" y="3592452"/>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82406" y="2487935"/>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flipH="1">
            <a:off x="3329496" y="5594917"/>
            <a:ext cx="1181198" cy="1085166"/>
            <a:chOff x="1219200" y="4876799"/>
            <a:chExt cx="5181605" cy="1384995"/>
          </a:xfrm>
        </p:grpSpPr>
        <p:sp>
          <p:nvSpPr>
            <p:cNvPr id="65" name="Rectangular Callout 64"/>
            <p:cNvSpPr/>
            <p:nvPr/>
          </p:nvSpPr>
          <p:spPr>
            <a:xfrm>
              <a:off x="1219200" y="4876799"/>
              <a:ext cx="5181601" cy="1384995"/>
            </a:xfrm>
            <a:prstGeom prst="wedgeRectCallout">
              <a:avLst>
                <a:gd name="adj1" fmla="val -56362"/>
                <a:gd name="adj2" fmla="val -6309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66" name="TextBox 65"/>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2 1 </a:t>
              </a:r>
              <a:r>
                <a:rPr lang="en-US" sz="2800" kern="0" noProof="0" dirty="0">
                  <a:solidFill>
                    <a:sysClr val="window" lastClr="FFFFFF"/>
                  </a:solidFill>
                </a:rPr>
                <a:t>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a:ln>
                    <a:noFill/>
                  </a:ln>
                  <a:solidFill>
                    <a:sysClr val="window" lastClr="FFFFFF"/>
                  </a:solidFill>
                  <a:effectLst/>
                  <a:uLnTx/>
                  <a:uFillTx/>
                </a:rPr>
                <a:t>2 0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68" name="Straight Connector 67"/>
          <p:cNvCxnSpPr/>
          <p:nvPr/>
        </p:nvCxnSpPr>
        <p:spPr>
          <a:xfrm>
            <a:off x="3606438" y="6549024"/>
            <a:ext cx="6034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514394" y="4095284"/>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70" name="Oval 69"/>
          <p:cNvSpPr/>
          <p:nvPr/>
        </p:nvSpPr>
        <p:spPr>
          <a:xfrm>
            <a:off x="7702864" y="306770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71" name="Oval 70"/>
          <p:cNvSpPr/>
          <p:nvPr/>
        </p:nvSpPr>
        <p:spPr>
          <a:xfrm>
            <a:off x="7702864" y="5170810"/>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cxnSp>
        <p:nvCxnSpPr>
          <p:cNvPr id="72" name="Straight Connector 71"/>
          <p:cNvCxnSpPr>
            <a:stCxn id="69" idx="1"/>
            <a:endCxn id="70" idx="5"/>
          </p:cNvCxnSpPr>
          <p:nvPr/>
        </p:nvCxnSpPr>
        <p:spPr>
          <a:xfrm flipH="1" flipV="1">
            <a:off x="8190670" y="3555509"/>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0"/>
            <a:endCxn id="70" idx="4"/>
          </p:cNvCxnSpPr>
          <p:nvPr/>
        </p:nvCxnSpPr>
        <p:spPr>
          <a:xfrm flipV="1">
            <a:off x="7988614" y="3639203"/>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9" idx="3"/>
            <a:endCxn id="71" idx="7"/>
          </p:cNvCxnSpPr>
          <p:nvPr/>
        </p:nvCxnSpPr>
        <p:spPr>
          <a:xfrm flipH="1">
            <a:off x="8190670" y="4583090"/>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flipH="1">
            <a:off x="6521666" y="2010882"/>
            <a:ext cx="1181198" cy="1085166"/>
            <a:chOff x="1219200" y="4876799"/>
            <a:chExt cx="5181605" cy="1384995"/>
          </a:xfrm>
        </p:grpSpPr>
        <p:sp>
          <p:nvSpPr>
            <p:cNvPr id="77" name="Rectangular Callout 76"/>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8" name="TextBox 77"/>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1 0</a:t>
              </a:r>
              <a:endParaRPr lang="en-US" sz="2800" kern="0" noProof="0" dirty="0">
                <a:solidFill>
                  <a:sysClr val="window" lastClr="FFFFFF"/>
                </a:solidFill>
              </a:endParaRPr>
            </a:p>
          </p:txBody>
        </p:sp>
      </p:grpSp>
      <p:cxnSp>
        <p:nvCxnSpPr>
          <p:cNvPr id="79" name="Straight Connector 78"/>
          <p:cNvCxnSpPr>
            <a:stCxn id="70" idx="4"/>
            <a:endCxn id="71" idx="0"/>
          </p:cNvCxnSpPr>
          <p:nvPr/>
        </p:nvCxnSpPr>
        <p:spPr>
          <a:xfrm>
            <a:off x="7988614" y="3639203"/>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1"/>
            <a:endCxn id="70" idx="5"/>
          </p:cNvCxnSpPr>
          <p:nvPr/>
        </p:nvCxnSpPr>
        <p:spPr>
          <a:xfrm flipH="1" flipV="1">
            <a:off x="8190670" y="3555509"/>
            <a:ext cx="4074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899057" y="2964989"/>
            <a:ext cx="4426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flipH="1">
            <a:off x="6533576" y="5641668"/>
            <a:ext cx="1181198" cy="1085166"/>
            <a:chOff x="1219200" y="4876799"/>
            <a:chExt cx="5181605" cy="1384995"/>
          </a:xfrm>
        </p:grpSpPr>
        <p:sp>
          <p:nvSpPr>
            <p:cNvPr id="86" name="Rectangular Callout 85"/>
            <p:cNvSpPr/>
            <p:nvPr/>
          </p:nvSpPr>
          <p:spPr>
            <a:xfrm>
              <a:off x="1219200" y="4876799"/>
              <a:ext cx="5181601" cy="1384995"/>
            </a:xfrm>
            <a:prstGeom prst="wedgeRectCallout">
              <a:avLst>
                <a:gd name="adj1" fmla="val -56362"/>
                <a:gd name="adj2" fmla="val -6309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3" name="TextBox 9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2 1</a:t>
              </a:r>
              <a:r>
                <a:rPr lang="en-US" sz="2800" kern="0" noProof="0" dirty="0">
                  <a:solidFill>
                    <a:sysClr val="window" lastClr="FFFFFF"/>
                  </a:solidFill>
                </a:rPr>
                <a:t>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a:ln>
                    <a:noFill/>
                  </a:ln>
                  <a:solidFill>
                    <a:sysClr val="window" lastClr="FFFFFF"/>
                  </a:solidFill>
                  <a:effectLst/>
                  <a:uLnTx/>
                  <a:uFillTx/>
                </a:rPr>
                <a:t>2 0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94" name="Straight Connector 93"/>
          <p:cNvCxnSpPr/>
          <p:nvPr/>
        </p:nvCxnSpPr>
        <p:spPr>
          <a:xfrm>
            <a:off x="6747597" y="617551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7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strVal val="#ppt_x"/>
                                          </p:val>
                                        </p:tav>
                                        <p:tav tm="100000">
                                          <p:val>
                                            <p:strVal val="#ppt_x"/>
                                          </p:val>
                                        </p:tav>
                                      </p:tavLst>
                                    </p:anim>
                                    <p:anim calcmode="lin" valueType="num">
                                      <p:cBhvr>
                                        <p:cTn id="29" dur="5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anim calcmode="lin" valueType="num">
                                      <p:cBhvr>
                                        <p:cTn id="33" dur="500" fill="hold"/>
                                        <p:tgtEl>
                                          <p:spTgt spid="52"/>
                                        </p:tgtEl>
                                        <p:attrNameLst>
                                          <p:attrName>ppt_x</p:attrName>
                                        </p:attrNameLst>
                                      </p:cBhvr>
                                      <p:tavLst>
                                        <p:tav tm="0">
                                          <p:val>
                                            <p:strVal val="#ppt_x"/>
                                          </p:val>
                                        </p:tav>
                                        <p:tav tm="100000">
                                          <p:val>
                                            <p:strVal val="#ppt_x"/>
                                          </p:val>
                                        </p:tav>
                                      </p:tavLst>
                                    </p:anim>
                                    <p:anim calcmode="lin" valueType="num">
                                      <p:cBhvr>
                                        <p:cTn id="34" dur="500" fill="hold"/>
                                        <p:tgtEl>
                                          <p:spTgt spid="5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anim calcmode="lin" valueType="num">
                                      <p:cBhvr>
                                        <p:cTn id="43" dur="500" fill="hold"/>
                                        <p:tgtEl>
                                          <p:spTgt spid="63"/>
                                        </p:tgtEl>
                                        <p:attrNameLst>
                                          <p:attrName>ppt_x</p:attrName>
                                        </p:attrNameLst>
                                      </p:cBhvr>
                                      <p:tavLst>
                                        <p:tav tm="0">
                                          <p:val>
                                            <p:strVal val="#ppt_x"/>
                                          </p:val>
                                        </p:tav>
                                        <p:tav tm="100000">
                                          <p:val>
                                            <p:strVal val="#ppt_x"/>
                                          </p:val>
                                        </p:tav>
                                      </p:tavLst>
                                    </p:anim>
                                    <p:anim calcmode="lin" valueType="num">
                                      <p:cBhvr>
                                        <p:cTn id="4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par>
                                <p:cTn id="50" presetID="16" presetClass="entr" presetSubtype="21"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barn(inVertical)">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par>
                                <p:cTn id="58" presetID="16" presetClass="entr" presetSubtype="21"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arn(inVertical)">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anim calcmode="lin" valueType="num">
                                      <p:cBhvr>
                                        <p:cTn id="71" dur="500" fill="hold"/>
                                        <p:tgtEl>
                                          <p:spTgt spid="70"/>
                                        </p:tgtEl>
                                        <p:attrNameLst>
                                          <p:attrName>ppt_x</p:attrName>
                                        </p:attrNameLst>
                                      </p:cBhvr>
                                      <p:tavLst>
                                        <p:tav tm="0">
                                          <p:val>
                                            <p:strVal val="#ppt_x"/>
                                          </p:val>
                                        </p:tav>
                                        <p:tav tm="100000">
                                          <p:val>
                                            <p:strVal val="#ppt_x"/>
                                          </p:val>
                                        </p:tav>
                                      </p:tavLst>
                                    </p:anim>
                                    <p:anim calcmode="lin" valueType="num">
                                      <p:cBhvr>
                                        <p:cTn id="72" dur="500" fill="hold"/>
                                        <p:tgtEl>
                                          <p:spTgt spid="7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anim calcmode="lin" valueType="num">
                                      <p:cBhvr>
                                        <p:cTn id="76" dur="500" fill="hold"/>
                                        <p:tgtEl>
                                          <p:spTgt spid="71"/>
                                        </p:tgtEl>
                                        <p:attrNameLst>
                                          <p:attrName>ppt_x</p:attrName>
                                        </p:attrNameLst>
                                      </p:cBhvr>
                                      <p:tavLst>
                                        <p:tav tm="0">
                                          <p:val>
                                            <p:strVal val="#ppt_x"/>
                                          </p:val>
                                        </p:tav>
                                        <p:tav tm="100000">
                                          <p:val>
                                            <p:strVal val="#ppt_x"/>
                                          </p:val>
                                        </p:tav>
                                      </p:tavLst>
                                    </p:anim>
                                    <p:anim calcmode="lin" valueType="num">
                                      <p:cBhvr>
                                        <p:cTn id="77" dur="500" fill="hold"/>
                                        <p:tgtEl>
                                          <p:spTgt spid="7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anim calcmode="lin" valueType="num">
                                      <p:cBhvr>
                                        <p:cTn id="81" dur="500" fill="hold"/>
                                        <p:tgtEl>
                                          <p:spTgt spid="72"/>
                                        </p:tgtEl>
                                        <p:attrNameLst>
                                          <p:attrName>ppt_x</p:attrName>
                                        </p:attrNameLst>
                                      </p:cBhvr>
                                      <p:tavLst>
                                        <p:tav tm="0">
                                          <p:val>
                                            <p:strVal val="#ppt_x"/>
                                          </p:val>
                                        </p:tav>
                                        <p:tav tm="100000">
                                          <p:val>
                                            <p:strVal val="#ppt_x"/>
                                          </p:val>
                                        </p:tav>
                                      </p:tavLst>
                                    </p:anim>
                                    <p:anim calcmode="lin" valueType="num">
                                      <p:cBhvr>
                                        <p:cTn id="82" dur="500" fill="hold"/>
                                        <p:tgtEl>
                                          <p:spTgt spid="7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anim calcmode="lin" valueType="num">
                                      <p:cBhvr>
                                        <p:cTn id="86" dur="500" fill="hold"/>
                                        <p:tgtEl>
                                          <p:spTgt spid="73"/>
                                        </p:tgtEl>
                                        <p:attrNameLst>
                                          <p:attrName>ppt_x</p:attrName>
                                        </p:attrNameLst>
                                      </p:cBhvr>
                                      <p:tavLst>
                                        <p:tav tm="0">
                                          <p:val>
                                            <p:strVal val="#ppt_x"/>
                                          </p:val>
                                        </p:tav>
                                        <p:tav tm="100000">
                                          <p:val>
                                            <p:strVal val="#ppt_x"/>
                                          </p:val>
                                        </p:tav>
                                      </p:tavLst>
                                    </p:anim>
                                    <p:anim calcmode="lin" valueType="num">
                                      <p:cBhvr>
                                        <p:cTn id="87" dur="500" fill="hold"/>
                                        <p:tgtEl>
                                          <p:spTgt spid="7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anim calcmode="lin" valueType="num">
                                      <p:cBhvr>
                                        <p:cTn id="91" dur="500" fill="hold"/>
                                        <p:tgtEl>
                                          <p:spTgt spid="75"/>
                                        </p:tgtEl>
                                        <p:attrNameLst>
                                          <p:attrName>ppt_x</p:attrName>
                                        </p:attrNameLst>
                                      </p:cBhvr>
                                      <p:tavLst>
                                        <p:tav tm="0">
                                          <p:val>
                                            <p:strVal val="#ppt_x"/>
                                          </p:val>
                                        </p:tav>
                                        <p:tav tm="100000">
                                          <p:val>
                                            <p:strVal val="#ppt_x"/>
                                          </p:val>
                                        </p:tav>
                                      </p:tavLst>
                                    </p:anim>
                                    <p:anim calcmode="lin" valueType="num">
                                      <p:cBhvr>
                                        <p:cTn id="92" dur="500" fill="hold"/>
                                        <p:tgtEl>
                                          <p:spTgt spid="75"/>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anim calcmode="lin" valueType="num">
                                      <p:cBhvr>
                                        <p:cTn id="96" dur="500" fill="hold"/>
                                        <p:tgtEl>
                                          <p:spTgt spid="76"/>
                                        </p:tgtEl>
                                        <p:attrNameLst>
                                          <p:attrName>ppt_x</p:attrName>
                                        </p:attrNameLst>
                                      </p:cBhvr>
                                      <p:tavLst>
                                        <p:tav tm="0">
                                          <p:val>
                                            <p:strVal val="#ppt_x"/>
                                          </p:val>
                                        </p:tav>
                                        <p:tav tm="100000">
                                          <p:val>
                                            <p:strVal val="#ppt_x"/>
                                          </p:val>
                                        </p:tav>
                                      </p:tavLst>
                                    </p:anim>
                                    <p:anim calcmode="lin" valueType="num">
                                      <p:cBhvr>
                                        <p:cTn id="97" dur="500" fill="hold"/>
                                        <p:tgtEl>
                                          <p:spTgt spid="7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fade">
                                      <p:cBhvr>
                                        <p:cTn id="100" dur="500"/>
                                        <p:tgtEl>
                                          <p:spTgt spid="85"/>
                                        </p:tgtEl>
                                      </p:cBhvr>
                                    </p:animEffect>
                                    <p:anim calcmode="lin" valueType="num">
                                      <p:cBhvr>
                                        <p:cTn id="101" dur="500" fill="hold"/>
                                        <p:tgtEl>
                                          <p:spTgt spid="85"/>
                                        </p:tgtEl>
                                        <p:attrNameLst>
                                          <p:attrName>ppt_x</p:attrName>
                                        </p:attrNameLst>
                                      </p:cBhvr>
                                      <p:tavLst>
                                        <p:tav tm="0">
                                          <p:val>
                                            <p:strVal val="#ppt_x"/>
                                          </p:val>
                                        </p:tav>
                                        <p:tav tm="100000">
                                          <p:val>
                                            <p:strVal val="#ppt_x"/>
                                          </p:val>
                                        </p:tav>
                                      </p:tavLst>
                                    </p:anim>
                                    <p:anim calcmode="lin" valueType="num">
                                      <p:cBhvr>
                                        <p:cTn id="102" dur="5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wipe(up)">
                                      <p:cBhvr>
                                        <p:cTn id="107" dur="500"/>
                                        <p:tgtEl>
                                          <p:spTgt spid="80"/>
                                        </p:tgtEl>
                                      </p:cBhvr>
                                    </p:animEffect>
                                  </p:childTnLst>
                                </p:cTn>
                              </p:par>
                              <p:par>
                                <p:cTn id="108" presetID="16" presetClass="entr" presetSubtype="21" fill="hold" nodeType="withEffect">
                                  <p:stCondLst>
                                    <p:cond delay="0"/>
                                  </p:stCondLst>
                                  <p:childTnLst>
                                    <p:set>
                                      <p:cBhvr>
                                        <p:cTn id="109" dur="1" fill="hold">
                                          <p:stCondLst>
                                            <p:cond delay="0"/>
                                          </p:stCondLst>
                                        </p:cTn>
                                        <p:tgtEl>
                                          <p:spTgt spid="84"/>
                                        </p:tgtEl>
                                        <p:attrNameLst>
                                          <p:attrName>style.visibility</p:attrName>
                                        </p:attrNameLst>
                                      </p:cBhvr>
                                      <p:to>
                                        <p:strVal val="visible"/>
                                      </p:to>
                                    </p:set>
                                    <p:animEffect transition="in" filter="barn(inVertical)">
                                      <p:cBhvr>
                                        <p:cTn id="110" dur="500"/>
                                        <p:tgtEl>
                                          <p:spTgt spid="84"/>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barn(inVertical)">
                                      <p:cBhvr>
                                        <p:cTn id="115" dur="500"/>
                                        <p:tgtEl>
                                          <p:spTgt spid="94"/>
                                        </p:tgtEl>
                                      </p:cBhvr>
                                    </p:animEffect>
                                  </p:childTnLst>
                                </p:cTn>
                              </p:par>
                              <p:par>
                                <p:cTn id="116" presetID="22" presetClass="entr" presetSubtype="4" fill="hold" nodeType="with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wipe(down)">
                                      <p:cBhvr>
                                        <p:cTn id="11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animBg="1"/>
      <p:bldP spid="69" grpId="0" animBg="1"/>
      <p:bldP spid="70" grpId="0" animBg="1"/>
      <p:bldP spid="7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104</a:t>
            </a:fld>
            <a:endParaRPr lang="en-US" sz="900" dirty="0"/>
          </a:p>
        </p:txBody>
      </p:sp>
      <p:sp>
        <p:nvSpPr>
          <p:cNvPr id="8" name="Title 7"/>
          <p:cNvSpPr>
            <a:spLocks noGrp="1"/>
          </p:cNvSpPr>
          <p:nvPr>
            <p:ph type="title"/>
          </p:nvPr>
        </p:nvSpPr>
        <p:spPr/>
        <p:txBody>
          <a:bodyPr/>
          <a:lstStyle/>
          <a:p>
            <a:r>
              <a:rPr lang="en-US" dirty="0"/>
              <a:t>Bad Gadget</a:t>
            </a:r>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1 0</a:t>
              </a:r>
              <a:endParaRPr lang="en-US" sz="2800" kern="0" noProof="0" dirty="0">
                <a:solidFill>
                  <a:sysClr val="window" lastClr="FFFFFF"/>
                </a:solidFill>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2 0</a:t>
              </a:r>
              <a:endParaRPr lang="en-US" sz="2800" kern="0" noProof="0" dirty="0">
                <a:solidFill>
                  <a:sysClr val="window" lastClr="FFFFFF"/>
                </a:solidFill>
              </a:endParaRPr>
            </a:p>
          </p:txBody>
        </p:sp>
      </p:grpSp>
      <p:grpSp>
        <p:nvGrpSpPr>
          <p:cNvPr id="90" name="Group 89"/>
          <p:cNvGrpSpPr/>
          <p:nvPr/>
        </p:nvGrpSpPr>
        <p:grpSpPr>
          <a:xfrm flipH="1">
            <a:off x="934720" y="5326653"/>
            <a:ext cx="1533900" cy="1129083"/>
            <a:chOff x="1219200" y="4876799"/>
            <a:chExt cx="5181605" cy="1384995"/>
          </a:xfrm>
        </p:grpSpPr>
        <p:sp>
          <p:nvSpPr>
            <p:cNvPr id="91" name="Rectangular Callout 90"/>
            <p:cNvSpPr/>
            <p:nvPr/>
          </p:nvSpPr>
          <p:spPr>
            <a:xfrm>
              <a:off x="1219200" y="4876799"/>
              <a:ext cx="5181598" cy="1384995"/>
            </a:xfrm>
            <a:prstGeom prst="wedgeRectCallout">
              <a:avLst>
                <a:gd name="adj1" fmla="val -69416"/>
                <a:gd name="adj2" fmla="val -518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1703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3 4 2 0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3 0</a:t>
              </a:r>
              <a:endParaRPr kumimoji="0" lang="en-US" sz="2800" b="0" i="0" strike="noStrike" kern="0" cap="none" spc="0" normalizeH="0" baseline="0" noProof="0" dirty="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5" idx="4"/>
          </p:cNvCxnSpPr>
          <p:nvPr/>
        </p:nvCxnSpPr>
        <p:spPr>
          <a:xfrm flipV="1">
            <a:off x="2871210"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47" idx="2"/>
          </p:cNvCxnSpPr>
          <p:nvPr/>
        </p:nvCxnSpPr>
        <p:spPr>
          <a:xfrm>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46716" y="2943107"/>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69082" y="2239128"/>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394331" y="6298580"/>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5870632" y="5454878"/>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4</a:t>
              </a:r>
              <a:r>
                <a:rPr kumimoji="0" lang="en-US" sz="2800" b="0" i="0" u="none" strike="noStrike" kern="0" cap="none" spc="0" normalizeH="0" dirty="0">
                  <a:ln>
                    <a:noFill/>
                  </a:ln>
                  <a:solidFill>
                    <a:sysClr val="window" lastClr="FFFFFF"/>
                  </a:solidFill>
                  <a:effectLst/>
                  <a:uLnTx/>
                  <a:uFillTx/>
                </a:rPr>
                <a:t> 3 0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101" name="Straight Connector 100"/>
          <p:cNvCxnSpPr/>
          <p:nvPr/>
        </p:nvCxnSpPr>
        <p:spPr>
          <a:xfrm>
            <a:off x="6084653" y="598872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11472" y="2685702"/>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48617" y="2496533"/>
            <a:ext cx="7293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 idx="1"/>
            <a:endCxn id="45" idx="5"/>
          </p:cNvCxnSpPr>
          <p:nvPr/>
        </p:nvCxnSpPr>
        <p:spPr>
          <a:xfrm flipH="1" flipV="1">
            <a:off x="3073266" y="3259951"/>
            <a:ext cx="10678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5" idx="6"/>
            <a:endCxn id="46" idx="2"/>
          </p:cNvCxnSpPr>
          <p:nvPr/>
        </p:nvCxnSpPr>
        <p:spPr>
          <a:xfrm>
            <a:off x="3156960" y="3057895"/>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84652" y="6404366"/>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4"/>
            <a:endCxn id="47" idx="0"/>
          </p:cNvCxnSpPr>
          <p:nvPr/>
        </p:nvCxnSpPr>
        <p:spPr>
          <a:xfrm>
            <a:off x="5725995"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7" idx="2"/>
            <a:endCxn id="48" idx="6"/>
          </p:cNvCxnSpPr>
          <p:nvPr/>
        </p:nvCxnSpPr>
        <p:spPr>
          <a:xfrm flipH="1">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20874" y="5851157"/>
            <a:ext cx="11811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92607" y="2183309"/>
            <a:ext cx="8463720" cy="3909260"/>
            <a:chOff x="414979" y="3333623"/>
            <a:chExt cx="8263530" cy="1523216"/>
          </a:xfrm>
        </p:grpSpPr>
        <p:sp>
          <p:nvSpPr>
            <p:cNvPr id="60" name="Rectangle 59"/>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a:solidFill>
                    <a:schemeClr val="bg1"/>
                  </a:solidFill>
                </a:rPr>
                <a:t>That was only one round of oscillation!</a:t>
              </a:r>
            </a:p>
            <a:p>
              <a:pPr>
                <a:buClr>
                  <a:schemeClr val="bg1"/>
                </a:buClr>
              </a:pPr>
              <a:r>
                <a:rPr lang="en-US" sz="3200" dirty="0">
                  <a:solidFill>
                    <a:schemeClr val="bg1"/>
                  </a:solidFill>
                </a:rPr>
                <a:t>This keeps going, infinitely</a:t>
              </a:r>
            </a:p>
            <a:p>
              <a:pPr>
                <a:buClr>
                  <a:schemeClr val="bg1"/>
                </a:buClr>
              </a:pPr>
              <a:r>
                <a:rPr lang="en-US" sz="3200" dirty="0">
                  <a:solidFill>
                    <a:schemeClr val="bg1"/>
                  </a:solidFill>
                </a:rPr>
                <a:t>Problem stems from:</a:t>
              </a:r>
            </a:p>
            <a:p>
              <a:pPr lvl="1">
                <a:buClr>
                  <a:schemeClr val="bg1"/>
                </a:buClr>
              </a:pPr>
              <a:r>
                <a:rPr lang="en-US" sz="2800" dirty="0">
                  <a:solidFill>
                    <a:schemeClr val="bg1"/>
                  </a:solidFill>
                </a:rPr>
                <a:t>Local (not global) decisions</a:t>
              </a:r>
            </a:p>
            <a:p>
              <a:pPr lvl="1">
                <a:buClr>
                  <a:schemeClr val="bg1"/>
                </a:buClr>
              </a:pPr>
              <a:r>
                <a:rPr lang="en-US" sz="2800" dirty="0">
                  <a:solidFill>
                    <a:schemeClr val="bg1"/>
                  </a:solidFill>
                </a:rPr>
                <a:t>Ability of one node to improve its path selection</a:t>
              </a:r>
            </a:p>
            <a:p>
              <a:pPr>
                <a:buClr>
                  <a:schemeClr val="bg1"/>
                </a:buClr>
              </a:pPr>
              <a:endParaRPr lang="en-US" sz="3200" dirty="0">
                <a:solidFill>
                  <a:schemeClr val="bg1"/>
                </a:solidFill>
              </a:endParaRPr>
            </a:p>
          </p:txBody>
        </p:sp>
      </p:grpSp>
    </p:spTree>
    <p:extLst>
      <p:ext uri="{BB962C8B-B14F-4D97-AF65-F5344CB8AC3E}">
        <p14:creationId xmlns:p14="http://schemas.microsoft.com/office/powerpoint/2010/main" val="170550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left)">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02"/>
                                        </p:tgtEl>
                                      </p:cBhvr>
                                    </p:animEffect>
                                    <p:set>
                                      <p:cBhvr>
                                        <p:cTn id="43" dur="1" fill="hold">
                                          <p:stCondLst>
                                            <p:cond delay="499"/>
                                          </p:stCondLst>
                                        </p:cTn>
                                        <p:tgtEl>
                                          <p:spTgt spid="102"/>
                                        </p:tgtEl>
                                        <p:attrNameLst>
                                          <p:attrName>style.visibility</p:attrName>
                                        </p:attrNameLst>
                                      </p:cBhvr>
                                      <p:to>
                                        <p:strVal val="hidden"/>
                                      </p:to>
                                    </p:set>
                                  </p:childTnLst>
                                </p:cTn>
                              </p:par>
                              <p:par>
                                <p:cTn id="44" presetID="22" presetClass="exit" presetSubtype="2" fill="hold" nodeType="withEffect">
                                  <p:stCondLst>
                                    <p:cond delay="0"/>
                                  </p:stCondLst>
                                  <p:childTnLst>
                                    <p:animEffect transition="out" filter="wipe(right)">
                                      <p:cBhvr>
                                        <p:cTn id="45" dur="500"/>
                                        <p:tgtEl>
                                          <p:spTgt spid="51"/>
                                        </p:tgtEl>
                                      </p:cBhvr>
                                    </p:animEffect>
                                    <p:set>
                                      <p:cBhvr>
                                        <p:cTn id="46" dur="1" fill="hold">
                                          <p:stCondLst>
                                            <p:cond delay="499"/>
                                          </p:stCondLst>
                                        </p:cTn>
                                        <p:tgtEl>
                                          <p:spTgt spid="51"/>
                                        </p:tgtEl>
                                        <p:attrNameLst>
                                          <p:attrName>style.visibility</p:attrName>
                                        </p:attrNameLst>
                                      </p:cBhvr>
                                      <p:to>
                                        <p:strVal val="hidden"/>
                                      </p:to>
                                    </p:se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childTnLst>
                          </p:cTn>
                        </p:par>
                        <p:par>
                          <p:cTn id="51" fill="hold">
                            <p:stCondLst>
                              <p:cond delay="1000"/>
                            </p:stCondLst>
                            <p:childTnLst>
                              <p:par>
                                <p:cTn id="52" presetID="22" presetClass="entr" presetSubtype="2"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right)">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nodeType="clickEffect">
                                  <p:stCondLst>
                                    <p:cond delay="0"/>
                                  </p:stCondLst>
                                  <p:childTnLst>
                                    <p:animEffect transition="out" filter="barn(inVertical)">
                                      <p:cBhvr>
                                        <p:cTn id="58" dur="500"/>
                                        <p:tgtEl>
                                          <p:spTgt spid="101"/>
                                        </p:tgtEl>
                                      </p:cBhvr>
                                    </p:animEffect>
                                    <p:set>
                                      <p:cBhvr>
                                        <p:cTn id="59" dur="1" fill="hold">
                                          <p:stCondLst>
                                            <p:cond delay="499"/>
                                          </p:stCondLst>
                                        </p:cTn>
                                        <p:tgtEl>
                                          <p:spTgt spid="101"/>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52"/>
                                        </p:tgtEl>
                                      </p:cBhvr>
                                    </p:animEffect>
                                    <p:set>
                                      <p:cBhvr>
                                        <p:cTn id="62" dur="1" fill="hold">
                                          <p:stCondLst>
                                            <p:cond delay="499"/>
                                          </p:stCondLst>
                                        </p:cTn>
                                        <p:tgtEl>
                                          <p:spTgt spid="5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par>
                                <p:cTn id="68" presetID="22" presetClass="exit" presetSubtype="8" fill="hold" nodeType="withEffect">
                                  <p:stCondLst>
                                    <p:cond delay="0"/>
                                  </p:stCondLst>
                                  <p:childTnLst>
                                    <p:animEffect transition="out" filter="wipe(left)">
                                      <p:cBhvr>
                                        <p:cTn id="69" dur="500"/>
                                        <p:tgtEl>
                                          <p:spTgt spid="56"/>
                                        </p:tgtEl>
                                      </p:cBhvr>
                                    </p:animEffect>
                                    <p:set>
                                      <p:cBhvr>
                                        <p:cTn id="70" dur="1" fill="hold">
                                          <p:stCondLst>
                                            <p:cond delay="499"/>
                                          </p:stCondLst>
                                        </p:cTn>
                                        <p:tgtEl>
                                          <p:spTgt spid="56"/>
                                        </p:tgtEl>
                                        <p:attrNameLst>
                                          <p:attrName>style.visibility</p:attrName>
                                        </p:attrNameLst>
                                      </p:cBhvr>
                                      <p:to>
                                        <p:strVal val="hidden"/>
                                      </p:to>
                                    </p:set>
                                  </p:childTnLst>
                                </p:cTn>
                              </p:par>
                            </p:childTnLst>
                          </p:cTn>
                        </p:par>
                        <p:par>
                          <p:cTn id="71" fill="hold">
                            <p:stCondLst>
                              <p:cond delay="500"/>
                            </p:stCondLst>
                            <p:childTnLst>
                              <p:par>
                                <p:cTn id="72" presetID="16" presetClass="entr" presetSubtype="21"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barn(inVertical)">
                                      <p:cBhvr>
                                        <p:cTn id="74" dur="500"/>
                                        <p:tgtEl>
                                          <p:spTgt spid="104"/>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xit" presetSubtype="21" fill="hold" nodeType="clickEffect">
                                  <p:stCondLst>
                                    <p:cond delay="0"/>
                                  </p:stCondLst>
                                  <p:childTnLst>
                                    <p:animEffect transition="out" filter="barn(inVertical)">
                                      <p:cBhvr>
                                        <p:cTn id="82" dur="500"/>
                                        <p:tgtEl>
                                          <p:spTgt spid="40"/>
                                        </p:tgtEl>
                                      </p:cBhvr>
                                    </p:animEffect>
                                    <p:set>
                                      <p:cBhvr>
                                        <p:cTn id="83" dur="1" fill="hold">
                                          <p:stCondLst>
                                            <p:cond delay="499"/>
                                          </p:stCondLst>
                                        </p:cTn>
                                        <p:tgtEl>
                                          <p:spTgt spid="40"/>
                                        </p:tgtEl>
                                        <p:attrNameLst>
                                          <p:attrName>style.visibility</p:attrName>
                                        </p:attrNameLst>
                                      </p:cBhvr>
                                      <p:to>
                                        <p:strVal val="hidden"/>
                                      </p:to>
                                    </p:set>
                                  </p:childTnLst>
                                </p:cTn>
                              </p:par>
                              <p:par>
                                <p:cTn id="84" presetID="22" presetClass="exit" presetSubtype="8" fill="hold" nodeType="withEffect">
                                  <p:stCondLst>
                                    <p:cond delay="0"/>
                                  </p:stCondLst>
                                  <p:childTnLst>
                                    <p:animEffect transition="out" filter="wipe(left)">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childTnLst>
                          </p:cTn>
                        </p:par>
                        <p:par>
                          <p:cTn id="87" fill="hold">
                            <p:stCondLst>
                              <p:cond delay="500"/>
                            </p:stCondLst>
                            <p:childTnLst>
                              <p:par>
                                <p:cTn id="88" presetID="16" presetClass="entr" presetSubtype="21" fill="hold" nodeType="after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barn(inVertical)">
                                      <p:cBhvr>
                                        <p:cTn id="90" dur="500"/>
                                        <p:tgtEl>
                                          <p:spTgt spid="103"/>
                                        </p:tgtEl>
                                      </p:cBhvr>
                                    </p:animEffect>
                                  </p:childTnLst>
                                </p:cTn>
                              </p:par>
                            </p:childTnLst>
                          </p:cTn>
                        </p:par>
                        <p:par>
                          <p:cTn id="91" fill="hold">
                            <p:stCondLst>
                              <p:cond delay="1000"/>
                            </p:stCondLst>
                            <p:childTnLst>
                              <p:par>
                                <p:cTn id="92" presetID="22" presetClass="entr" presetSubtype="1"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up)">
                                      <p:cBhvr>
                                        <p:cTn id="94" dur="500"/>
                                        <p:tgtEl>
                                          <p:spTgt spid="50"/>
                                        </p:tgtEl>
                                      </p:cBhvr>
                                    </p:animEffect>
                                  </p:childTnLst>
                                </p:cTn>
                              </p:par>
                            </p:childTnLst>
                          </p:cTn>
                        </p:par>
                        <p:par>
                          <p:cTn id="95" fill="hold">
                            <p:stCondLst>
                              <p:cond delay="1500"/>
                            </p:stCondLst>
                            <p:childTnLst>
                              <p:par>
                                <p:cTn id="96" presetID="16" presetClass="entr" presetSubtype="21" fill="hold"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barn(inVertical)">
                                      <p:cBhvr>
                                        <p:cTn id="98" dur="500"/>
                                        <p:tgtEl>
                                          <p:spTgt spid="44"/>
                                        </p:tgtEl>
                                      </p:cBhvr>
                                    </p:animEffect>
                                  </p:childTnLst>
                                </p:cTn>
                              </p:par>
                            </p:childTnLst>
                          </p:cTn>
                        </p:par>
                        <p:par>
                          <p:cTn id="99" fill="hold">
                            <p:stCondLst>
                              <p:cond delay="20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xit" presetSubtype="21" fill="hold" nodeType="clickEffect">
                                  <p:stCondLst>
                                    <p:cond delay="0"/>
                                  </p:stCondLst>
                                  <p:childTnLst>
                                    <p:animEffect transition="out" filter="barn(inVertical)">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par>
                                <p:cTn id="108" presetID="22" presetClass="exit" presetSubtype="2" fill="hold" nodeType="withEffect">
                                  <p:stCondLst>
                                    <p:cond delay="0"/>
                                  </p:stCondLst>
                                  <p:childTnLst>
                                    <p:animEffect transition="out" filter="wipe(right)">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childTnLst>
                          </p:cTn>
                        </p:par>
                        <p:par>
                          <p:cTn id="111" fill="hold">
                            <p:stCondLst>
                              <p:cond delay="500"/>
                            </p:stCondLst>
                            <p:childTnLst>
                              <p:par>
                                <p:cTn id="112" presetID="16" presetClass="entr" presetSubtype="21" fill="hold" nodeType="after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barn(inVertical)">
                                      <p:cBhvr>
                                        <p:cTn id="114" dur="500"/>
                                        <p:tgtEl>
                                          <p:spTgt spid="102"/>
                                        </p:tgtEl>
                                      </p:cBhvr>
                                    </p:animEffect>
                                  </p:childTnLst>
                                </p:cTn>
                              </p:par>
                            </p:childTnLst>
                          </p:cTn>
                        </p:par>
                        <p:par>
                          <p:cTn id="115" fill="hold">
                            <p:stCondLst>
                              <p:cond delay="1000"/>
                            </p:stCondLst>
                            <p:childTnLst>
                              <p:par>
                                <p:cTn id="116" presetID="22" presetClass="entr" presetSubtype="2" fill="hold"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xit" presetSubtype="21" fill="hold" nodeType="clickEffect">
                                  <p:stCondLst>
                                    <p:cond delay="0"/>
                                  </p:stCondLst>
                                  <p:childTnLst>
                                    <p:animEffect transition="out" filter="barn(inVertical)">
                                      <p:cBhvr>
                                        <p:cTn id="122" dur="500"/>
                                        <p:tgtEl>
                                          <p:spTgt spid="44"/>
                                        </p:tgtEl>
                                      </p:cBhvr>
                                    </p:animEffect>
                                    <p:set>
                                      <p:cBhvr>
                                        <p:cTn id="123" dur="1" fill="hold">
                                          <p:stCondLst>
                                            <p:cond delay="499"/>
                                          </p:stCondLst>
                                        </p:cTn>
                                        <p:tgtEl>
                                          <p:spTgt spid="44"/>
                                        </p:tgtEl>
                                        <p:attrNameLst>
                                          <p:attrName>style.visibility</p:attrName>
                                        </p:attrNameLst>
                                      </p:cBhvr>
                                      <p:to>
                                        <p:strVal val="hidden"/>
                                      </p:to>
                                    </p:set>
                                  </p:childTnLst>
                                </p:cTn>
                              </p:par>
                              <p:par>
                                <p:cTn id="124" presetID="22" presetClass="exit" presetSubtype="2" fill="hold" nodeType="withEffect">
                                  <p:stCondLst>
                                    <p:cond delay="0"/>
                                  </p:stCondLst>
                                  <p:childTnLst>
                                    <p:animEffect transition="out" filter="wipe(right)">
                                      <p:cBhvr>
                                        <p:cTn id="125" dur="500"/>
                                        <p:tgtEl>
                                          <p:spTgt spid="53"/>
                                        </p:tgtEl>
                                      </p:cBhvr>
                                    </p:animEffect>
                                    <p:set>
                                      <p:cBhvr>
                                        <p:cTn id="126" dur="1" fill="hold">
                                          <p:stCondLst>
                                            <p:cond delay="499"/>
                                          </p:stCondLst>
                                        </p:cTn>
                                        <p:tgtEl>
                                          <p:spTgt spid="53"/>
                                        </p:tgtEl>
                                        <p:attrNameLst>
                                          <p:attrName>style.visibility</p:attrName>
                                        </p:attrNameLst>
                                      </p:cBhvr>
                                      <p:to>
                                        <p:strVal val="hidden"/>
                                      </p:to>
                                    </p:set>
                                  </p:childTnLst>
                                </p:cTn>
                              </p:par>
                            </p:childTnLst>
                          </p:cTn>
                        </p:par>
                        <p:par>
                          <p:cTn id="127" fill="hold">
                            <p:stCondLst>
                              <p:cond delay="500"/>
                            </p:stCondLst>
                            <p:childTnLst>
                              <p:par>
                                <p:cTn id="128" presetID="16" presetClass="entr" presetSubtype="21" fill="hold" nodeType="afterEffect">
                                  <p:stCondLst>
                                    <p:cond delay="0"/>
                                  </p:stCondLst>
                                  <p:childTnLst>
                                    <p:set>
                                      <p:cBhvr>
                                        <p:cTn id="129" dur="1" fill="hold">
                                          <p:stCondLst>
                                            <p:cond delay="0"/>
                                          </p:stCondLst>
                                        </p:cTn>
                                        <p:tgtEl>
                                          <p:spTgt spid="101"/>
                                        </p:tgtEl>
                                        <p:attrNameLst>
                                          <p:attrName>style.visibility</p:attrName>
                                        </p:attrNameLst>
                                      </p:cBhvr>
                                      <p:to>
                                        <p:strVal val="visible"/>
                                      </p:to>
                                    </p:set>
                                    <p:animEffect transition="in" filter="barn(inVertical)">
                                      <p:cBhvr>
                                        <p:cTn id="130" dur="500"/>
                                        <p:tgtEl>
                                          <p:spTgt spid="101"/>
                                        </p:tgtEl>
                                      </p:cBhvr>
                                    </p:animEffect>
                                  </p:childTnLst>
                                </p:cTn>
                              </p:par>
                            </p:childTnLst>
                          </p:cTn>
                        </p:par>
                        <p:par>
                          <p:cTn id="131" fill="hold">
                            <p:stCondLst>
                              <p:cond delay="1000"/>
                            </p:stCondLst>
                            <p:childTnLst>
                              <p:par>
                                <p:cTn id="132" presetID="22" presetClass="entr" presetSubtype="4"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wipe(down)">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xit" presetSubtype="21" fill="hold" nodeType="clickEffect">
                                  <p:stCondLst>
                                    <p:cond delay="0"/>
                                  </p:stCondLst>
                                  <p:childTnLst>
                                    <p:animEffect transition="out" filter="barn(inVertical)">
                                      <p:cBhvr>
                                        <p:cTn id="138" dur="500"/>
                                        <p:tgtEl>
                                          <p:spTgt spid="104"/>
                                        </p:tgtEl>
                                      </p:cBhvr>
                                    </p:animEffect>
                                    <p:set>
                                      <p:cBhvr>
                                        <p:cTn id="139" dur="1" fill="hold">
                                          <p:stCondLst>
                                            <p:cond delay="499"/>
                                          </p:stCondLst>
                                        </p:cTn>
                                        <p:tgtEl>
                                          <p:spTgt spid="104"/>
                                        </p:tgtEl>
                                        <p:attrNameLst>
                                          <p:attrName>style.visibility</p:attrName>
                                        </p:attrNameLst>
                                      </p:cBhvr>
                                      <p:to>
                                        <p:strVal val="hidden"/>
                                      </p:to>
                                    </p:set>
                                  </p:childTnLst>
                                </p:cTn>
                              </p:par>
                              <p:par>
                                <p:cTn id="140" presetID="22" presetClass="exit" presetSubtype="4" fill="hold" nodeType="withEffect">
                                  <p:stCondLst>
                                    <p:cond delay="0"/>
                                  </p:stCondLst>
                                  <p:childTnLst>
                                    <p:animEffect transition="out" filter="wipe(down)">
                                      <p:cBhvr>
                                        <p:cTn id="141" dur="500"/>
                                        <p:tgtEl>
                                          <p:spTgt spid="34"/>
                                        </p:tgtEl>
                                      </p:cBhvr>
                                    </p:animEffect>
                                    <p:set>
                                      <p:cBhvr>
                                        <p:cTn id="142" dur="1" fill="hold">
                                          <p:stCondLst>
                                            <p:cond delay="499"/>
                                          </p:stCondLst>
                                        </p:cTn>
                                        <p:tgtEl>
                                          <p:spTgt spid="34"/>
                                        </p:tgtEl>
                                        <p:attrNameLst>
                                          <p:attrName>style.visibility</p:attrName>
                                        </p:attrNameLst>
                                      </p:cBhvr>
                                      <p:to>
                                        <p:strVal val="hidden"/>
                                      </p:to>
                                    </p:set>
                                  </p:childTnLst>
                                </p:cTn>
                              </p:par>
                            </p:childTnLst>
                          </p:cTn>
                        </p:par>
                        <p:par>
                          <p:cTn id="143" fill="hold">
                            <p:stCondLst>
                              <p:cond delay="500"/>
                            </p:stCondLst>
                            <p:childTnLst>
                              <p:par>
                                <p:cTn id="144" presetID="16" presetClass="entr" presetSubtype="21" fill="hold"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barn(inVertical)">
                                      <p:cBhvr>
                                        <p:cTn id="146" dur="500"/>
                                        <p:tgtEl>
                                          <p:spTgt spid="57"/>
                                        </p:tgtEl>
                                      </p:cBhvr>
                                    </p:animEffect>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wipe(left)">
                                      <p:cBhvr>
                                        <p:cTn id="150" dur="500"/>
                                        <p:tgtEl>
                                          <p:spTgt spid="56"/>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xit" presetSubtype="21" fill="hold" nodeType="clickEffect">
                                  <p:stCondLst>
                                    <p:cond delay="0"/>
                                  </p:stCondLst>
                                  <p:childTnLst>
                                    <p:animEffect transition="out" filter="barn(inVertical)">
                                      <p:cBhvr>
                                        <p:cTn id="154" dur="500"/>
                                        <p:tgtEl>
                                          <p:spTgt spid="103"/>
                                        </p:tgtEl>
                                      </p:cBhvr>
                                    </p:animEffect>
                                    <p:set>
                                      <p:cBhvr>
                                        <p:cTn id="155" dur="1" fill="hold">
                                          <p:stCondLst>
                                            <p:cond delay="499"/>
                                          </p:stCondLst>
                                        </p:cTn>
                                        <p:tgtEl>
                                          <p:spTgt spid="103"/>
                                        </p:tgtEl>
                                        <p:attrNameLst>
                                          <p:attrName>style.visibility</p:attrName>
                                        </p:attrNameLst>
                                      </p:cBhvr>
                                      <p:to>
                                        <p:strVal val="hidden"/>
                                      </p:to>
                                    </p:set>
                                  </p:childTnLst>
                                </p:cTn>
                              </p:par>
                              <p:par>
                                <p:cTn id="156" presetID="22" presetClass="exit" presetSubtype="1" fill="hold" nodeType="withEffect">
                                  <p:stCondLst>
                                    <p:cond delay="0"/>
                                  </p:stCondLst>
                                  <p:childTnLst>
                                    <p:animEffect transition="out" filter="wipe(up)">
                                      <p:cBhvr>
                                        <p:cTn id="157" dur="500"/>
                                        <p:tgtEl>
                                          <p:spTgt spid="50"/>
                                        </p:tgtEl>
                                      </p:cBhvr>
                                    </p:animEffect>
                                    <p:set>
                                      <p:cBhvr>
                                        <p:cTn id="158" dur="1" fill="hold">
                                          <p:stCondLst>
                                            <p:cond delay="499"/>
                                          </p:stCondLst>
                                        </p:cTn>
                                        <p:tgtEl>
                                          <p:spTgt spid="50"/>
                                        </p:tgtEl>
                                        <p:attrNameLst>
                                          <p:attrName>style.visibility</p:attrName>
                                        </p:attrNameLst>
                                      </p:cBhvr>
                                      <p:to>
                                        <p:strVal val="hidden"/>
                                      </p:to>
                                    </p:set>
                                  </p:childTnLst>
                                </p:cTn>
                              </p:par>
                            </p:childTnLst>
                          </p:cTn>
                        </p:par>
                        <p:par>
                          <p:cTn id="159" fill="hold">
                            <p:stCondLst>
                              <p:cond delay="500"/>
                            </p:stCondLst>
                            <p:childTnLst>
                              <p:par>
                                <p:cTn id="160" presetID="16" presetClass="entr" presetSubtype="21" fill="hold" nodeType="after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barn(inVertical)">
                                      <p:cBhvr>
                                        <p:cTn id="162" dur="500"/>
                                        <p:tgtEl>
                                          <p:spTgt spid="40"/>
                                        </p:tgtEl>
                                      </p:cBhvr>
                                    </p:animEffect>
                                  </p:childTnLst>
                                </p:cTn>
                              </p:par>
                            </p:childTnLst>
                          </p:cTn>
                        </p:par>
                        <p:par>
                          <p:cTn id="163" fill="hold">
                            <p:stCondLst>
                              <p:cond delay="1000"/>
                            </p:stCondLst>
                            <p:childTnLst>
                              <p:par>
                                <p:cTn id="164" presetID="22" presetClass="entr" presetSubtype="8" fill="hold" nodeType="afterEffect">
                                  <p:stCondLst>
                                    <p:cond delay="0"/>
                                  </p:stCondLst>
                                  <p:childTnLst>
                                    <p:set>
                                      <p:cBhvr>
                                        <p:cTn id="165" dur="1" fill="hold">
                                          <p:stCondLst>
                                            <p:cond delay="0"/>
                                          </p:stCondLst>
                                        </p:cTn>
                                        <p:tgtEl>
                                          <p:spTgt spid="43"/>
                                        </p:tgtEl>
                                        <p:attrNameLst>
                                          <p:attrName>style.visibility</p:attrName>
                                        </p:attrNameLst>
                                      </p:cBhvr>
                                      <p:to>
                                        <p:strVal val="visible"/>
                                      </p:to>
                                    </p:set>
                                    <p:animEffect transition="in" filter="wipe(left)">
                                      <p:cBhvr>
                                        <p:cTn id="166" dur="500"/>
                                        <p:tgtEl>
                                          <p:spTgt spid="43"/>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nodeType="clickEffect">
                                  <p:stCondLst>
                                    <p:cond delay="0"/>
                                  </p:stCondLst>
                                  <p:childTnLst>
                                    <p:set>
                                      <p:cBhvr>
                                        <p:cTn id="170" dur="1" fill="hold">
                                          <p:stCondLst>
                                            <p:cond delay="0"/>
                                          </p:stCondLst>
                                        </p:cTn>
                                        <p:tgtEl>
                                          <p:spTgt spid="59"/>
                                        </p:tgtEl>
                                        <p:attrNameLst>
                                          <p:attrName>style.visibility</p:attrName>
                                        </p:attrNameLst>
                                      </p:cBhvr>
                                      <p:to>
                                        <p:strVal val="visible"/>
                                      </p:to>
                                    </p:set>
                                    <p:animEffect transition="in" filter="fade">
                                      <p:cBhvr>
                                        <p:cTn id="171" dur="500"/>
                                        <p:tgtEl>
                                          <p:spTgt spid="59"/>
                                        </p:tgtEl>
                                      </p:cBhvr>
                                    </p:animEffect>
                                    <p:anim calcmode="lin" valueType="num">
                                      <p:cBhvr>
                                        <p:cTn id="172" dur="500" fill="hold"/>
                                        <p:tgtEl>
                                          <p:spTgt spid="59"/>
                                        </p:tgtEl>
                                        <p:attrNameLst>
                                          <p:attrName>ppt_x</p:attrName>
                                        </p:attrNameLst>
                                      </p:cBhvr>
                                      <p:tavLst>
                                        <p:tav tm="0">
                                          <p:val>
                                            <p:strVal val="#ppt_x"/>
                                          </p:val>
                                        </p:tav>
                                        <p:tav tm="100000">
                                          <p:val>
                                            <p:strVal val="#ppt_x"/>
                                          </p:val>
                                        </p:tav>
                                      </p:tavLst>
                                    </p:anim>
                                    <p:anim calcmode="lin" valueType="num">
                                      <p:cBhvr>
                                        <p:cTn id="17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SPP Explains BGP Divergence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105</a:t>
            </a:fld>
            <a:endParaRPr lang="en-US" dirty="0"/>
          </a:p>
        </p:txBody>
      </p:sp>
      <p:sp>
        <p:nvSpPr>
          <p:cNvPr id="4" name="Content Placeholder 3"/>
          <p:cNvSpPr>
            <a:spLocks noGrp="1"/>
          </p:cNvSpPr>
          <p:nvPr>
            <p:ph sz="quarter" idx="1"/>
          </p:nvPr>
        </p:nvSpPr>
        <p:spPr>
          <a:xfrm>
            <a:off x="46896" y="1582616"/>
            <a:ext cx="8991598" cy="1591407"/>
          </a:xfrm>
        </p:spPr>
        <p:txBody>
          <a:bodyPr/>
          <a:lstStyle/>
          <a:p>
            <a:r>
              <a:rPr lang="en-US" dirty="0"/>
              <a:t>BGP is </a:t>
            </a:r>
            <a:r>
              <a:rPr lang="en-US" dirty="0">
                <a:solidFill>
                  <a:schemeClr val="accent1"/>
                </a:solidFill>
              </a:rPr>
              <a:t>not</a:t>
            </a:r>
            <a:r>
              <a:rPr lang="en-US" dirty="0"/>
              <a:t> guaranteed to converge to stable routing</a:t>
            </a:r>
          </a:p>
          <a:p>
            <a:pPr lvl="1"/>
            <a:r>
              <a:rPr lang="en-US" dirty="0"/>
              <a:t>Policy inconsistencies may lead to “</a:t>
            </a:r>
            <a:r>
              <a:rPr lang="en-US" dirty="0" err="1"/>
              <a:t>livelock</a:t>
            </a:r>
            <a:r>
              <a:rPr lang="en-US" dirty="0"/>
              <a:t>”</a:t>
            </a:r>
          </a:p>
          <a:p>
            <a:pPr lvl="1"/>
            <a:r>
              <a:rPr lang="en-US" dirty="0"/>
              <a:t>Protocol oscillation</a:t>
            </a:r>
          </a:p>
        </p:txBody>
      </p:sp>
      <p:sp>
        <p:nvSpPr>
          <p:cNvPr id="5" name="Oval 4"/>
          <p:cNvSpPr/>
          <p:nvPr/>
        </p:nvSpPr>
        <p:spPr>
          <a:xfrm>
            <a:off x="2260303" y="3634896"/>
            <a:ext cx="2599361" cy="2599361"/>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31229" y="3634896"/>
            <a:ext cx="2599361" cy="2599361"/>
          </a:xfrm>
          <a:prstGeom prst="ellipse">
            <a:avLst/>
          </a:prstGeom>
          <a:solidFill>
            <a:schemeClr val="accent3">
              <a:alpha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93868" y="4519077"/>
            <a:ext cx="1521570" cy="830997"/>
          </a:xfrm>
          <a:prstGeom prst="rect">
            <a:avLst/>
          </a:prstGeom>
          <a:noFill/>
        </p:spPr>
        <p:txBody>
          <a:bodyPr wrap="none" rtlCol="0">
            <a:spAutoFit/>
          </a:bodyPr>
          <a:lstStyle/>
          <a:p>
            <a:r>
              <a:rPr lang="en-US" sz="2400" dirty="0"/>
              <a:t>Must</a:t>
            </a:r>
          </a:p>
          <a:p>
            <a:r>
              <a:rPr lang="en-US" sz="2400" dirty="0"/>
              <a:t>Converge</a:t>
            </a:r>
          </a:p>
        </p:txBody>
      </p:sp>
      <p:sp>
        <p:nvSpPr>
          <p:cNvPr id="8" name="TextBox 7"/>
          <p:cNvSpPr txBox="1"/>
          <p:nvPr/>
        </p:nvSpPr>
        <p:spPr>
          <a:xfrm>
            <a:off x="5409468" y="4519077"/>
            <a:ext cx="1247457" cy="830997"/>
          </a:xfrm>
          <a:prstGeom prst="rect">
            <a:avLst/>
          </a:prstGeom>
          <a:noFill/>
        </p:spPr>
        <p:txBody>
          <a:bodyPr wrap="none" rtlCol="0">
            <a:spAutoFit/>
          </a:bodyPr>
          <a:lstStyle/>
          <a:p>
            <a:pPr algn="r"/>
            <a:r>
              <a:rPr lang="en-US" sz="2400" dirty="0"/>
              <a:t>Must</a:t>
            </a:r>
          </a:p>
          <a:p>
            <a:pPr algn="r"/>
            <a:r>
              <a:rPr lang="en-US" sz="2400" dirty="0"/>
              <a:t>Diverge</a:t>
            </a:r>
          </a:p>
        </p:txBody>
      </p:sp>
      <p:sp>
        <p:nvSpPr>
          <p:cNvPr id="9" name="TextBox 8"/>
          <p:cNvSpPr txBox="1"/>
          <p:nvPr/>
        </p:nvSpPr>
        <p:spPr>
          <a:xfrm>
            <a:off x="2863547" y="3173231"/>
            <a:ext cx="1367682" cy="461665"/>
          </a:xfrm>
          <a:prstGeom prst="rect">
            <a:avLst/>
          </a:prstGeom>
          <a:noFill/>
        </p:spPr>
        <p:txBody>
          <a:bodyPr wrap="none" rtlCol="0">
            <a:spAutoFit/>
          </a:bodyPr>
          <a:lstStyle/>
          <a:p>
            <a:pPr algn="ctr"/>
            <a:r>
              <a:rPr lang="en-US" sz="2400" dirty="0"/>
              <a:t>Solvable</a:t>
            </a:r>
          </a:p>
        </p:txBody>
      </p:sp>
      <p:sp>
        <p:nvSpPr>
          <p:cNvPr id="10" name="TextBox 9"/>
          <p:cNvSpPr txBox="1"/>
          <p:nvPr/>
        </p:nvSpPr>
        <p:spPr>
          <a:xfrm>
            <a:off x="4594369" y="3201302"/>
            <a:ext cx="1898277" cy="461665"/>
          </a:xfrm>
          <a:prstGeom prst="rect">
            <a:avLst/>
          </a:prstGeom>
          <a:noFill/>
        </p:spPr>
        <p:txBody>
          <a:bodyPr wrap="none" rtlCol="0">
            <a:spAutoFit/>
          </a:bodyPr>
          <a:lstStyle/>
          <a:p>
            <a:pPr algn="ctr"/>
            <a:r>
              <a:rPr lang="en-US" sz="2400" dirty="0"/>
              <a:t>Can Diverge</a:t>
            </a:r>
          </a:p>
        </p:txBody>
      </p:sp>
      <p:grpSp>
        <p:nvGrpSpPr>
          <p:cNvPr id="11" name="Group 10"/>
          <p:cNvGrpSpPr/>
          <p:nvPr/>
        </p:nvGrpSpPr>
        <p:grpSpPr>
          <a:xfrm flipH="1">
            <a:off x="250660" y="3538184"/>
            <a:ext cx="1657266" cy="1085166"/>
            <a:chOff x="1219200" y="4876799"/>
            <a:chExt cx="5181605" cy="1384995"/>
          </a:xfrm>
        </p:grpSpPr>
        <p:sp>
          <p:nvSpPr>
            <p:cNvPr id="12" name="Rectangular Callout 11"/>
            <p:cNvSpPr/>
            <p:nvPr/>
          </p:nvSpPr>
          <p:spPr>
            <a:xfrm>
              <a:off x="1219200" y="4876799"/>
              <a:ext cx="5181602" cy="1384995"/>
            </a:xfrm>
            <a:prstGeom prst="wedgeRectCallout">
              <a:avLst>
                <a:gd name="adj1" fmla="val -81368"/>
                <a:gd name="adj2" fmla="val 3522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3" name="TextBox 12"/>
            <p:cNvSpPr txBox="1"/>
            <p:nvPr/>
          </p:nvSpPr>
          <p:spPr>
            <a:xfrm>
              <a:off x="1219203" y="4936467"/>
              <a:ext cx="5181602"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Good Gadgets</a:t>
              </a:r>
            </a:p>
          </p:txBody>
        </p:sp>
      </p:grpSp>
      <p:grpSp>
        <p:nvGrpSpPr>
          <p:cNvPr id="14" name="Group 13"/>
          <p:cNvGrpSpPr/>
          <p:nvPr/>
        </p:nvGrpSpPr>
        <p:grpSpPr>
          <a:xfrm flipH="1">
            <a:off x="7120383" y="3606275"/>
            <a:ext cx="1657266" cy="1085166"/>
            <a:chOff x="1219200" y="4876799"/>
            <a:chExt cx="5181605" cy="1384995"/>
          </a:xfrm>
        </p:grpSpPr>
        <p:sp>
          <p:nvSpPr>
            <p:cNvPr id="15" name="Rectangular Callout 14"/>
            <p:cNvSpPr/>
            <p:nvPr/>
          </p:nvSpPr>
          <p:spPr>
            <a:xfrm>
              <a:off x="1219200" y="4876799"/>
              <a:ext cx="5181602" cy="1384995"/>
            </a:xfrm>
            <a:prstGeom prst="wedgeRectCallout">
              <a:avLst>
                <a:gd name="adj1" fmla="val 77791"/>
                <a:gd name="adj2" fmla="val 3522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6" name="TextBox 15"/>
            <p:cNvSpPr txBox="1"/>
            <p:nvPr/>
          </p:nvSpPr>
          <p:spPr>
            <a:xfrm>
              <a:off x="1219203" y="4936467"/>
              <a:ext cx="5181602"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Bad Gadgets</a:t>
              </a:r>
            </a:p>
          </p:txBody>
        </p:sp>
      </p:grpSp>
      <p:grpSp>
        <p:nvGrpSpPr>
          <p:cNvPr id="17" name="Group 16"/>
          <p:cNvGrpSpPr/>
          <p:nvPr/>
        </p:nvGrpSpPr>
        <p:grpSpPr>
          <a:xfrm flipH="1">
            <a:off x="2497057" y="6101861"/>
            <a:ext cx="3235527" cy="602326"/>
            <a:chOff x="1219200" y="4876799"/>
            <a:chExt cx="5181605" cy="1384995"/>
          </a:xfrm>
        </p:grpSpPr>
        <p:sp>
          <p:nvSpPr>
            <p:cNvPr id="18" name="Rectangular Callout 17"/>
            <p:cNvSpPr/>
            <p:nvPr/>
          </p:nvSpPr>
          <p:spPr>
            <a:xfrm>
              <a:off x="1219200" y="4876799"/>
              <a:ext cx="5181602" cy="1384995"/>
            </a:xfrm>
            <a:prstGeom prst="wedgeRectCallout">
              <a:avLst>
                <a:gd name="adj1" fmla="val -12428"/>
                <a:gd name="adj2" fmla="val -17935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9" name="TextBox 18"/>
            <p:cNvSpPr txBox="1"/>
            <p:nvPr/>
          </p:nvSpPr>
          <p:spPr>
            <a:xfrm>
              <a:off x="1219203" y="4936467"/>
              <a:ext cx="5181602"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Naughty Gadgets</a:t>
              </a:r>
            </a:p>
          </p:txBody>
        </p:sp>
      </p:grpSp>
    </p:spTree>
    <p:extLst>
      <p:ext uri="{BB962C8B-B14F-4D97-AF65-F5344CB8AC3E}">
        <p14:creationId xmlns:p14="http://schemas.microsoft.com/office/powerpoint/2010/main" val="23332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2" name="Straight Connector 61"/>
          <p:cNvCxnSpPr>
            <a:stCxn id="47" idx="1"/>
            <a:endCxn id="9" idx="5"/>
          </p:cNvCxnSpPr>
          <p:nvPr/>
        </p:nvCxnSpPr>
        <p:spPr>
          <a:xfrm flipH="1" flipV="1">
            <a:off x="4545196" y="4287532"/>
            <a:ext cx="978743" cy="6714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106</a:t>
            </a:fld>
            <a:endParaRPr lang="en-US" sz="900" dirty="0"/>
          </a:p>
        </p:txBody>
      </p:sp>
      <p:sp>
        <p:nvSpPr>
          <p:cNvPr id="8" name="Title 7"/>
          <p:cNvSpPr>
            <a:spLocks noGrp="1"/>
          </p:cNvSpPr>
          <p:nvPr>
            <p:ph type="title"/>
          </p:nvPr>
        </p:nvSpPr>
        <p:spPr/>
        <p:txBody>
          <a:bodyPr>
            <a:normAutofit/>
          </a:bodyPr>
          <a:lstStyle/>
          <a:p>
            <a:r>
              <a:rPr lang="en-US" dirty="0"/>
              <a:t>Beware of Backup Policies</a:t>
            </a:r>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1 0</a:t>
              </a:r>
              <a:endParaRPr lang="en-US" sz="2800" kern="0" noProof="0" dirty="0">
                <a:solidFill>
                  <a:sysClr val="window" lastClr="FFFFFF"/>
                </a:solidFill>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2 0</a:t>
              </a:r>
              <a:endParaRPr lang="en-US" sz="2800" kern="0" noProof="0" dirty="0">
                <a:solidFill>
                  <a:sysClr val="window" lastClr="FFFFFF"/>
                </a:solidFill>
              </a:endParaRPr>
            </a:p>
          </p:txBody>
        </p:sp>
      </p:grpSp>
      <p:grpSp>
        <p:nvGrpSpPr>
          <p:cNvPr id="90" name="Group 89"/>
          <p:cNvGrpSpPr/>
          <p:nvPr/>
        </p:nvGrpSpPr>
        <p:grpSpPr>
          <a:xfrm flipH="1">
            <a:off x="934720" y="5326653"/>
            <a:ext cx="1533900" cy="1129083"/>
            <a:chOff x="1219200" y="4876799"/>
            <a:chExt cx="5181605" cy="1384995"/>
          </a:xfrm>
        </p:grpSpPr>
        <p:sp>
          <p:nvSpPr>
            <p:cNvPr id="91" name="Rectangular Callout 90"/>
            <p:cNvSpPr/>
            <p:nvPr/>
          </p:nvSpPr>
          <p:spPr>
            <a:xfrm>
              <a:off x="1219200" y="4876799"/>
              <a:ext cx="5181598" cy="1384995"/>
            </a:xfrm>
            <a:prstGeom prst="wedgeRectCallout">
              <a:avLst>
                <a:gd name="adj1" fmla="val -69416"/>
                <a:gd name="adj2" fmla="val -518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1703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3 4 2 0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3 0</a:t>
              </a:r>
              <a:endParaRPr kumimoji="0" lang="en-US" sz="2800" b="0" i="0" strike="noStrike" kern="0" cap="none" spc="0" normalizeH="0" baseline="0" noProof="0" dirty="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5" idx="4"/>
          </p:cNvCxnSpPr>
          <p:nvPr/>
        </p:nvCxnSpPr>
        <p:spPr>
          <a:xfrm flipV="1">
            <a:off x="2871210"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9" idx="5"/>
            <a:endCxn id="47" idx="1"/>
          </p:cNvCxnSpPr>
          <p:nvPr/>
        </p:nvCxnSpPr>
        <p:spPr>
          <a:xfrm>
            <a:off x="4545196" y="4287532"/>
            <a:ext cx="978743"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46716" y="2943107"/>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69082" y="2239128"/>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394331" y="6298580"/>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6000897" y="5326653"/>
            <a:ext cx="1181198" cy="1461050"/>
            <a:chOff x="1219200" y="4876799"/>
            <a:chExt cx="5181605" cy="1384995"/>
          </a:xfrm>
        </p:grpSpPr>
        <p:sp>
          <p:nvSpPr>
            <p:cNvPr id="110" name="Rectangular Callout 109"/>
            <p:cNvSpPr/>
            <p:nvPr/>
          </p:nvSpPr>
          <p:spPr>
            <a:xfrm>
              <a:off x="1219200" y="4876799"/>
              <a:ext cx="5181601" cy="1384995"/>
            </a:xfrm>
            <a:prstGeom prst="wedgeRectCallout">
              <a:avLst>
                <a:gd name="adj1" fmla="val 55543"/>
                <a:gd name="adj2" fmla="val -6167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3128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4</a:t>
              </a:r>
              <a:r>
                <a:rPr kumimoji="0" lang="en-US" sz="2800" b="0" i="0" u="none" strike="noStrike" kern="0" cap="none" spc="0" normalizeH="0" dirty="0">
                  <a:ln>
                    <a:noFill/>
                  </a:ln>
                  <a:solidFill>
                    <a:sysClr val="window" lastClr="FFFFFF"/>
                  </a:solidFill>
                  <a:effectLst/>
                  <a:uLnTx/>
                  <a:uFillTx/>
                </a:rPr>
                <a:t> 3 0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63" name="Straight Connector 62"/>
          <p:cNvCxnSpPr/>
          <p:nvPr/>
        </p:nvCxnSpPr>
        <p:spPr>
          <a:xfrm>
            <a:off x="6300502" y="5845059"/>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Multiply 64"/>
          <p:cNvSpPr/>
          <p:nvPr/>
        </p:nvSpPr>
        <p:spPr>
          <a:xfrm>
            <a:off x="4693299" y="4287532"/>
            <a:ext cx="768440" cy="76844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313336" y="3259951"/>
            <a:ext cx="8463720" cy="1500021"/>
            <a:chOff x="414979" y="3333623"/>
            <a:chExt cx="8263530" cy="1523216"/>
          </a:xfrm>
        </p:grpSpPr>
        <p:sp>
          <p:nvSpPr>
            <p:cNvPr id="68" name="Rectangle 67"/>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a:solidFill>
                    <a:schemeClr val="bg1"/>
                  </a:solidFill>
                </a:rPr>
                <a:t>BGP is not robust</a:t>
              </a:r>
            </a:p>
            <a:p>
              <a:pPr>
                <a:buClr>
                  <a:schemeClr val="bg1"/>
                </a:buClr>
              </a:pPr>
              <a:r>
                <a:rPr lang="en-US" sz="3200" dirty="0">
                  <a:solidFill>
                    <a:schemeClr val="bg1"/>
                  </a:solidFill>
                </a:rPr>
                <a:t>It may not recover from link failure</a:t>
              </a:r>
              <a:endParaRPr lang="en-US" sz="2800" dirty="0">
                <a:solidFill>
                  <a:schemeClr val="bg1"/>
                </a:solidFill>
              </a:endParaRPr>
            </a:p>
          </p:txBody>
        </p:sp>
      </p:grpSp>
    </p:spTree>
    <p:extLst>
      <p:ext uri="{BB962C8B-B14F-4D97-AF65-F5344CB8AC3E}">
        <p14:creationId xmlns:p14="http://schemas.microsoft.com/office/powerpoint/2010/main" val="269396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 calcmode="lin" valueType="num">
                                      <p:cBhvr>
                                        <p:cTn id="9" dur="500" fill="hold"/>
                                        <p:tgtEl>
                                          <p:spTgt spid="65"/>
                                        </p:tgtEl>
                                        <p:attrNameLst>
                                          <p:attrName>style.rotation</p:attrName>
                                        </p:attrNameLst>
                                      </p:cBhvr>
                                      <p:tavLst>
                                        <p:tav tm="0">
                                          <p:val>
                                            <p:fltVal val="90"/>
                                          </p:val>
                                        </p:tav>
                                        <p:tav tm="100000">
                                          <p:val>
                                            <p:fltVal val="0"/>
                                          </p:val>
                                        </p:tav>
                                      </p:tavLst>
                                    </p:anim>
                                    <p:animEffect transition="in" filter="fad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anim calcmode="lin" valueType="num">
                                      <p:cBhvr>
                                        <p:cTn id="16" dur="500" fill="hold"/>
                                        <p:tgtEl>
                                          <p:spTgt spid="66"/>
                                        </p:tgtEl>
                                        <p:attrNameLst>
                                          <p:attrName>ppt_x</p:attrName>
                                        </p:attrNameLst>
                                      </p:cBhvr>
                                      <p:tavLst>
                                        <p:tav tm="0">
                                          <p:val>
                                            <p:strVal val="#ppt_x"/>
                                          </p:val>
                                        </p:tav>
                                        <p:tav tm="100000">
                                          <p:val>
                                            <p:strVal val="#ppt_x"/>
                                          </p:val>
                                        </p:tav>
                                      </p:tavLst>
                                    </p:anim>
                                    <p:anim calcmode="lin" valueType="num">
                                      <p:cBhvr>
                                        <p:cTn id="17"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a:xfrm>
            <a:off x="1750098" y="1738096"/>
            <a:ext cx="3804166" cy="4726112"/>
          </a:xfrm>
          <a:prstGeom prst="round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000108" y="1767155"/>
            <a:ext cx="2917861" cy="4726112"/>
          </a:xfrm>
          <a:prstGeom prst="round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107</a:t>
            </a:fld>
            <a:endParaRPr lang="en-US" sz="900" dirty="0"/>
          </a:p>
        </p:txBody>
      </p:sp>
      <p:sp>
        <p:nvSpPr>
          <p:cNvPr id="8" name="Title 7"/>
          <p:cNvSpPr>
            <a:spLocks noGrp="1"/>
          </p:cNvSpPr>
          <p:nvPr>
            <p:ph type="title"/>
          </p:nvPr>
        </p:nvSpPr>
        <p:spPr/>
        <p:txBody>
          <a:bodyPr/>
          <a:lstStyle/>
          <a:p>
            <a:r>
              <a:rPr lang="en-US" dirty="0"/>
              <a:t>BGP is Precarious</a:t>
            </a:r>
          </a:p>
        </p:txBody>
      </p:sp>
      <p:sp>
        <p:nvSpPr>
          <p:cNvPr id="9" name="Oval 8"/>
          <p:cNvSpPr/>
          <p:nvPr/>
        </p:nvSpPr>
        <p:spPr>
          <a:xfrm>
            <a:off x="4011639" y="5124059"/>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p>
        </p:txBody>
      </p:sp>
      <p:cxnSp>
        <p:nvCxnSpPr>
          <p:cNvPr id="58" name="Straight Connector 57"/>
          <p:cNvCxnSpPr>
            <a:stCxn id="9" idx="1"/>
            <a:endCxn id="40" idx="5"/>
          </p:cNvCxnSpPr>
          <p:nvPr/>
        </p:nvCxnSpPr>
        <p:spPr>
          <a:xfrm flipH="1" flipV="1">
            <a:off x="3628122" y="4536339"/>
            <a:ext cx="467211" cy="6714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2"/>
            <a:endCxn id="43" idx="6"/>
          </p:cNvCxnSpPr>
          <p:nvPr/>
        </p:nvCxnSpPr>
        <p:spPr>
          <a:xfrm flipH="1">
            <a:off x="2900286" y="5409809"/>
            <a:ext cx="111135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140316" y="404853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41" name="Oval 40"/>
          <p:cNvSpPr/>
          <p:nvPr/>
        </p:nvSpPr>
        <p:spPr>
          <a:xfrm>
            <a:off x="3140316" y="2920787"/>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3" name="Oval 42"/>
          <p:cNvSpPr/>
          <p:nvPr/>
        </p:nvSpPr>
        <p:spPr>
          <a:xfrm>
            <a:off x="2328786" y="5124059"/>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cxnSp>
        <p:nvCxnSpPr>
          <p:cNvPr id="44" name="Straight Connector 43"/>
          <p:cNvCxnSpPr>
            <a:stCxn id="40" idx="0"/>
            <a:endCxn id="41" idx="4"/>
          </p:cNvCxnSpPr>
          <p:nvPr/>
        </p:nvCxnSpPr>
        <p:spPr>
          <a:xfrm flipV="1">
            <a:off x="3426066" y="3492287"/>
            <a:ext cx="0" cy="5562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0"/>
            <a:endCxn id="41" idx="3"/>
          </p:cNvCxnSpPr>
          <p:nvPr/>
        </p:nvCxnSpPr>
        <p:spPr>
          <a:xfrm flipV="1">
            <a:off x="2614536" y="3408593"/>
            <a:ext cx="609474" cy="17154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0" idx="3"/>
            <a:endCxn id="43" idx="7"/>
          </p:cNvCxnSpPr>
          <p:nvPr/>
        </p:nvCxnSpPr>
        <p:spPr>
          <a:xfrm flipH="1">
            <a:off x="2816592" y="4536339"/>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flipH="1">
            <a:off x="863063" y="3577348"/>
            <a:ext cx="1465722" cy="1085166"/>
            <a:chOff x="1219200" y="4876799"/>
            <a:chExt cx="5181605" cy="1384995"/>
          </a:xfrm>
        </p:grpSpPr>
        <p:sp>
          <p:nvSpPr>
            <p:cNvPr id="57" name="Rectangular Callout 56"/>
            <p:cNvSpPr/>
            <p:nvPr/>
          </p:nvSpPr>
          <p:spPr>
            <a:xfrm>
              <a:off x="1219200" y="4876799"/>
              <a:ext cx="5181601" cy="1384995"/>
            </a:xfrm>
            <a:prstGeom prst="wedgeRectCallout">
              <a:avLst>
                <a:gd name="adj1" fmla="val -113421"/>
                <a:gd name="adj2" fmla="val 11089"/>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9" name="TextBox 58"/>
            <p:cNvSpPr txBox="1"/>
            <p:nvPr/>
          </p:nvSpPr>
          <p:spPr>
            <a:xfrm>
              <a:off x="1219204" y="4936467"/>
              <a:ext cx="5181601"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3 1 2 0</a:t>
              </a:r>
            </a:p>
          </p:txBody>
        </p:sp>
      </p:grpSp>
      <p:cxnSp>
        <p:nvCxnSpPr>
          <p:cNvPr id="62" name="Straight Connector 61"/>
          <p:cNvCxnSpPr/>
          <p:nvPr/>
        </p:nvCxnSpPr>
        <p:spPr>
          <a:xfrm>
            <a:off x="1412408" y="2487935"/>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flipH="1">
            <a:off x="154147" y="5345467"/>
            <a:ext cx="2001615" cy="1414771"/>
            <a:chOff x="1219200" y="4876799"/>
            <a:chExt cx="5181605" cy="1393030"/>
          </a:xfrm>
        </p:grpSpPr>
        <p:sp>
          <p:nvSpPr>
            <p:cNvPr id="65" name="Rectangular Callout 64"/>
            <p:cNvSpPr/>
            <p:nvPr/>
          </p:nvSpPr>
          <p:spPr>
            <a:xfrm>
              <a:off x="1219200" y="4876799"/>
              <a:ext cx="5181600" cy="1384995"/>
            </a:xfrm>
            <a:prstGeom prst="wedgeRectCallout">
              <a:avLst>
                <a:gd name="adj1" fmla="val -63548"/>
                <a:gd name="adj2" fmla="val -51409"/>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66" name="TextBox 65"/>
            <p:cNvSpPr txBox="1"/>
            <p:nvPr/>
          </p:nvSpPr>
          <p:spPr>
            <a:xfrm>
              <a:off x="1219203" y="4906118"/>
              <a:ext cx="5181602" cy="13637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5 3 1 0</a:t>
              </a:r>
              <a:endParaRPr lang="en-US" sz="2800" kern="0" noProof="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5 6 3 1 2 0</a:t>
              </a:r>
              <a:endParaRPr lang="en-US" sz="2800" kern="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5 3 1 2 0</a:t>
              </a:r>
              <a:endParaRPr kumimoji="0" lang="en-US" sz="2800" b="0" i="0" u="none" strike="noStrike" kern="0" cap="none" spc="0" normalizeH="0" baseline="0" noProof="0" dirty="0">
                <a:ln>
                  <a:noFill/>
                </a:ln>
                <a:solidFill>
                  <a:sysClr val="window" lastClr="FFFFFF"/>
                </a:solidFill>
                <a:effectLst/>
                <a:uLnTx/>
                <a:uFillTx/>
              </a:endParaRPr>
            </a:p>
          </p:txBody>
        </p:sp>
      </p:grpSp>
      <p:sp>
        <p:nvSpPr>
          <p:cNvPr id="69" name="Oval 68"/>
          <p:cNvSpPr/>
          <p:nvPr/>
        </p:nvSpPr>
        <p:spPr>
          <a:xfrm>
            <a:off x="8027248" y="4095284"/>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70" name="Oval 69"/>
          <p:cNvSpPr/>
          <p:nvPr/>
        </p:nvSpPr>
        <p:spPr>
          <a:xfrm>
            <a:off x="7215718" y="306770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71" name="Oval 70"/>
          <p:cNvSpPr/>
          <p:nvPr/>
        </p:nvSpPr>
        <p:spPr>
          <a:xfrm>
            <a:off x="7215718" y="5170810"/>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cxnSp>
        <p:nvCxnSpPr>
          <p:cNvPr id="72" name="Straight Connector 71"/>
          <p:cNvCxnSpPr>
            <a:stCxn id="69" idx="1"/>
            <a:endCxn id="70" idx="5"/>
          </p:cNvCxnSpPr>
          <p:nvPr/>
        </p:nvCxnSpPr>
        <p:spPr>
          <a:xfrm flipH="1" flipV="1">
            <a:off x="7703524" y="3555509"/>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0"/>
            <a:endCxn id="70" idx="4"/>
          </p:cNvCxnSpPr>
          <p:nvPr/>
        </p:nvCxnSpPr>
        <p:spPr>
          <a:xfrm flipV="1">
            <a:off x="7501468" y="3639203"/>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9" idx="3"/>
            <a:endCxn id="71" idx="7"/>
          </p:cNvCxnSpPr>
          <p:nvPr/>
        </p:nvCxnSpPr>
        <p:spPr>
          <a:xfrm flipH="1">
            <a:off x="7703524" y="4583090"/>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flipH="1">
            <a:off x="7873566" y="2010882"/>
            <a:ext cx="1181198" cy="1085166"/>
            <a:chOff x="1219200" y="4876799"/>
            <a:chExt cx="5181605" cy="1384995"/>
          </a:xfrm>
        </p:grpSpPr>
        <p:sp>
          <p:nvSpPr>
            <p:cNvPr id="77" name="Rectangular Callout 76"/>
            <p:cNvSpPr/>
            <p:nvPr/>
          </p:nvSpPr>
          <p:spPr>
            <a:xfrm>
              <a:off x="1219200" y="4876799"/>
              <a:ext cx="5181601" cy="1384995"/>
            </a:xfrm>
            <a:prstGeom prst="wedgeRectCallout">
              <a:avLst>
                <a:gd name="adj1" fmla="val 64950"/>
                <a:gd name="adj2" fmla="val 69489"/>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8" name="TextBox 77"/>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1 0</a:t>
              </a:r>
              <a:endParaRPr lang="en-US" sz="2800" kern="0" noProof="0" dirty="0">
                <a:solidFill>
                  <a:sysClr val="window" lastClr="FFFFFF"/>
                </a:solidFill>
              </a:endParaRPr>
            </a:p>
          </p:txBody>
        </p:sp>
      </p:grpSp>
      <p:grpSp>
        <p:nvGrpSpPr>
          <p:cNvPr id="85" name="Group 84"/>
          <p:cNvGrpSpPr/>
          <p:nvPr/>
        </p:nvGrpSpPr>
        <p:grpSpPr>
          <a:xfrm flipH="1">
            <a:off x="7885476" y="5641668"/>
            <a:ext cx="1181198" cy="1085166"/>
            <a:chOff x="1219200" y="4876799"/>
            <a:chExt cx="5181605" cy="1384995"/>
          </a:xfrm>
        </p:grpSpPr>
        <p:sp>
          <p:nvSpPr>
            <p:cNvPr id="86" name="Rectangular Callout 85"/>
            <p:cNvSpPr/>
            <p:nvPr/>
          </p:nvSpPr>
          <p:spPr>
            <a:xfrm>
              <a:off x="1219200" y="4876799"/>
              <a:ext cx="5181601" cy="1384995"/>
            </a:xfrm>
            <a:prstGeom prst="wedgeRectCallout">
              <a:avLst>
                <a:gd name="adj1" fmla="val 64193"/>
                <a:gd name="adj2" fmla="val -6660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3" name="TextBox 9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2 1</a:t>
              </a:r>
              <a:r>
                <a:rPr lang="en-US" sz="2800" kern="0" noProof="0" dirty="0">
                  <a:solidFill>
                    <a:sysClr val="window" lastClr="FFFFFF"/>
                  </a:solidFill>
                </a:rPr>
                <a:t>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a:ln>
                    <a:noFill/>
                  </a:ln>
                  <a:solidFill>
                    <a:sysClr val="window" lastClr="FFFFFF"/>
                  </a:solidFill>
                  <a:effectLst/>
                  <a:uLnTx/>
                  <a:uFillTx/>
                </a:rPr>
                <a:t>2 0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64" name="Group 63"/>
          <p:cNvGrpSpPr/>
          <p:nvPr/>
        </p:nvGrpSpPr>
        <p:grpSpPr>
          <a:xfrm flipH="1">
            <a:off x="512031" y="1917380"/>
            <a:ext cx="2001615" cy="1414771"/>
            <a:chOff x="1219200" y="4876799"/>
            <a:chExt cx="5181605" cy="1393030"/>
          </a:xfrm>
        </p:grpSpPr>
        <p:sp>
          <p:nvSpPr>
            <p:cNvPr id="87" name="Rectangular Callout 86"/>
            <p:cNvSpPr/>
            <p:nvPr/>
          </p:nvSpPr>
          <p:spPr>
            <a:xfrm>
              <a:off x="1219200" y="4876799"/>
              <a:ext cx="5181600" cy="1384995"/>
            </a:xfrm>
            <a:prstGeom prst="wedgeRectCallout">
              <a:avLst>
                <a:gd name="adj1" fmla="val -85106"/>
                <a:gd name="adj2" fmla="val 3989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8" name="TextBox 87"/>
            <p:cNvSpPr txBox="1"/>
            <p:nvPr/>
          </p:nvSpPr>
          <p:spPr>
            <a:xfrm>
              <a:off x="1219203" y="4906118"/>
              <a:ext cx="5181602" cy="13637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4 3 1 0</a:t>
              </a:r>
              <a:endParaRPr lang="en-US" sz="2800" kern="0" noProof="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4 5 3</a:t>
              </a:r>
              <a:r>
                <a:rPr lang="en-US" sz="2800" kern="0" noProof="0" dirty="0">
                  <a:solidFill>
                    <a:sysClr val="window" lastClr="FFFFFF"/>
                  </a:solidFill>
                </a:rPr>
                <a:t> 1 2 0</a:t>
              </a:r>
              <a:endParaRPr lang="en-US" sz="2800" kern="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4 3 1 2 0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89" name="Straight Connector 88"/>
          <p:cNvCxnSpPr>
            <a:stCxn id="9" idx="0"/>
            <a:endCxn id="41" idx="5"/>
          </p:cNvCxnSpPr>
          <p:nvPr/>
        </p:nvCxnSpPr>
        <p:spPr>
          <a:xfrm flipH="1" flipV="1">
            <a:off x="3628122" y="3408593"/>
            <a:ext cx="669267" cy="17154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0" idx="2"/>
            <a:endCxn id="40" idx="6"/>
          </p:cNvCxnSpPr>
          <p:nvPr/>
        </p:nvCxnSpPr>
        <p:spPr>
          <a:xfrm flipH="1">
            <a:off x="3711816" y="3353453"/>
            <a:ext cx="3503902" cy="98083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H="1">
            <a:off x="4775805" y="5360298"/>
            <a:ext cx="2001615" cy="1414771"/>
            <a:chOff x="1219200" y="4876799"/>
            <a:chExt cx="5181605" cy="1393030"/>
          </a:xfrm>
        </p:grpSpPr>
        <p:sp>
          <p:nvSpPr>
            <p:cNvPr id="92" name="Rectangular Callout 91"/>
            <p:cNvSpPr/>
            <p:nvPr/>
          </p:nvSpPr>
          <p:spPr>
            <a:xfrm>
              <a:off x="1219200" y="4876799"/>
              <a:ext cx="5181600" cy="1384995"/>
            </a:xfrm>
            <a:prstGeom prst="wedgeRectCallout">
              <a:avLst>
                <a:gd name="adj1" fmla="val 62722"/>
                <a:gd name="adj2" fmla="val -4337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3" y="4906118"/>
              <a:ext cx="5181602" cy="13637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6 3 1 0</a:t>
              </a:r>
              <a:endParaRPr lang="en-US" sz="2800" kern="0" noProof="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6 4</a:t>
              </a:r>
              <a:r>
                <a:rPr lang="en-US" sz="2800" kern="0" noProof="0" dirty="0">
                  <a:solidFill>
                    <a:sysClr val="window" lastClr="FFFFFF"/>
                  </a:solidFill>
                </a:rPr>
                <a:t> 3 1 2 0</a:t>
              </a:r>
              <a:endParaRPr lang="en-US" sz="2800" kern="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6 3 1 2 0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97" name="Group 96"/>
          <p:cNvGrpSpPr/>
          <p:nvPr/>
        </p:nvGrpSpPr>
        <p:grpSpPr>
          <a:xfrm flipH="1">
            <a:off x="4094414" y="1608476"/>
            <a:ext cx="2903492" cy="1611657"/>
            <a:chOff x="1219200" y="4876799"/>
            <a:chExt cx="5181605" cy="1384995"/>
          </a:xfrm>
        </p:grpSpPr>
        <p:sp>
          <p:nvSpPr>
            <p:cNvPr id="98" name="Rectangular Callout 97"/>
            <p:cNvSpPr/>
            <p:nvPr/>
          </p:nvSpPr>
          <p:spPr>
            <a:xfrm>
              <a:off x="1219200" y="4876799"/>
              <a:ext cx="5181601" cy="1384995"/>
            </a:xfrm>
            <a:prstGeom prst="wedgeRectCallout">
              <a:avLst>
                <a:gd name="adj1" fmla="val 61152"/>
                <a:gd name="adj2" fmla="val 103615"/>
              </a:avLst>
            </a:prstGeom>
            <a:solidFill>
              <a:schemeClr val="accent3"/>
            </a:solidFill>
            <a:ln w="38100" cap="flat" cmpd="sng" algn="ctr">
              <a:solidFill>
                <a:schemeClr val="accent3">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9" name="TextBox 98"/>
            <p:cNvSpPr txBox="1"/>
            <p:nvPr/>
          </p:nvSpPr>
          <p:spPr>
            <a:xfrm>
              <a:off x="1219203" y="4936468"/>
              <a:ext cx="5181602" cy="11902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If node 1 uses path 1 </a:t>
              </a:r>
              <a:r>
                <a:rPr lang="en-US" sz="2800" kern="0" noProof="0" dirty="0">
                  <a:solidFill>
                    <a:sysClr val="window" lastClr="FFFFFF"/>
                  </a:solidFill>
                  <a:sym typeface="Wingdings" pitchFamily="2" charset="2"/>
                </a:rPr>
                <a:t> 0, this is solvable</a:t>
              </a:r>
              <a:endParaRPr lang="en-US" sz="2800" kern="0" noProof="0" dirty="0">
                <a:solidFill>
                  <a:sysClr val="window" lastClr="FFFFFF"/>
                </a:solidFill>
              </a:endParaRPr>
            </a:p>
          </p:txBody>
        </p:sp>
      </p:grpSp>
      <p:cxnSp>
        <p:nvCxnSpPr>
          <p:cNvPr id="45" name="Straight Connector 44"/>
          <p:cNvCxnSpPr>
            <a:stCxn id="69" idx="1"/>
            <a:endCxn id="70" idx="5"/>
          </p:cNvCxnSpPr>
          <p:nvPr/>
        </p:nvCxnSpPr>
        <p:spPr>
          <a:xfrm flipH="1" flipV="1">
            <a:off x="7703524" y="3555509"/>
            <a:ext cx="4074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0" idx="4"/>
            <a:endCxn id="71" idx="0"/>
          </p:cNvCxnSpPr>
          <p:nvPr/>
        </p:nvCxnSpPr>
        <p:spPr>
          <a:xfrm>
            <a:off x="7501468" y="3639203"/>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1" idx="0"/>
            <a:endCxn id="70" idx="4"/>
          </p:cNvCxnSpPr>
          <p:nvPr/>
        </p:nvCxnSpPr>
        <p:spPr>
          <a:xfrm flipV="1">
            <a:off x="7501468" y="3639203"/>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9" idx="3"/>
            <a:endCxn id="71" idx="7"/>
          </p:cNvCxnSpPr>
          <p:nvPr/>
        </p:nvCxnSpPr>
        <p:spPr>
          <a:xfrm flipH="1">
            <a:off x="7703524" y="4583090"/>
            <a:ext cx="4074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flipH="1">
            <a:off x="4312226" y="4074070"/>
            <a:ext cx="2903492" cy="613927"/>
            <a:chOff x="1219200" y="4876799"/>
            <a:chExt cx="5181605" cy="1384995"/>
          </a:xfrm>
        </p:grpSpPr>
        <p:sp>
          <p:nvSpPr>
            <p:cNvPr id="61" name="Rectangular Callout 60"/>
            <p:cNvSpPr/>
            <p:nvPr/>
          </p:nvSpPr>
          <p:spPr>
            <a:xfrm>
              <a:off x="1219200" y="4876799"/>
              <a:ext cx="5181601" cy="1384995"/>
            </a:xfrm>
            <a:prstGeom prst="wedgeRectCallout">
              <a:avLst>
                <a:gd name="adj1" fmla="val 68523"/>
                <a:gd name="adj2" fmla="val 12696"/>
              </a:avLst>
            </a:prstGeom>
            <a:solidFill>
              <a:schemeClr val="accent3"/>
            </a:solidFill>
            <a:ln w="38100" cap="flat" cmpd="sng" algn="ctr">
              <a:solidFill>
                <a:schemeClr val="accent3">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67" name="TextBox 66"/>
            <p:cNvSpPr txBox="1"/>
            <p:nvPr/>
          </p:nvSpPr>
          <p:spPr>
            <a:xfrm>
              <a:off x="1219204" y="4936468"/>
              <a:ext cx="5181601" cy="44963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No longer stable</a:t>
              </a:r>
            </a:p>
          </p:txBody>
        </p:sp>
      </p:grpSp>
    </p:spTree>
    <p:extLst>
      <p:ext uri="{BB962C8B-B14F-4D97-AF65-F5344CB8AC3E}">
        <p14:creationId xmlns:p14="http://schemas.microsoft.com/office/powerpoint/2010/main" val="34374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500"/>
                                        <p:tgtEl>
                                          <p:spTgt spid="97"/>
                                        </p:tgtEl>
                                      </p:cBhvr>
                                    </p:animEffect>
                                    <p:anim calcmode="lin" valueType="num">
                                      <p:cBhvr>
                                        <p:cTn id="20" dur="500"/>
                                        <p:tgtEl>
                                          <p:spTgt spid="97"/>
                                        </p:tgtEl>
                                        <p:attrNameLst>
                                          <p:attrName>ppt_x</p:attrName>
                                        </p:attrNameLst>
                                      </p:cBhvr>
                                      <p:tavLst>
                                        <p:tav tm="0">
                                          <p:val>
                                            <p:strVal val="ppt_x"/>
                                          </p:val>
                                        </p:tav>
                                        <p:tav tm="100000">
                                          <p:val>
                                            <p:strVal val="ppt_x"/>
                                          </p:val>
                                        </p:tav>
                                      </p:tavLst>
                                    </p:anim>
                                    <p:anim calcmode="lin" valueType="num">
                                      <p:cBhvr>
                                        <p:cTn id="21" dur="500"/>
                                        <p:tgtEl>
                                          <p:spTgt spid="97"/>
                                        </p:tgtEl>
                                        <p:attrNameLst>
                                          <p:attrName>ppt_y</p:attrName>
                                        </p:attrNameLst>
                                      </p:cBhvr>
                                      <p:tavLst>
                                        <p:tav tm="0">
                                          <p:val>
                                            <p:strVal val="ppt_y"/>
                                          </p:val>
                                        </p:tav>
                                        <p:tav tm="100000">
                                          <p:val>
                                            <p:strVal val="ppt_y+.1"/>
                                          </p:val>
                                        </p:tav>
                                      </p:tavLst>
                                    </p:anim>
                                    <p:set>
                                      <p:cBhvr>
                                        <p:cTn id="22" dur="1" fill="hold">
                                          <p:stCondLst>
                                            <p:cond delay="499"/>
                                          </p:stCondLst>
                                        </p:cTn>
                                        <p:tgtEl>
                                          <p:spTgt spid="97"/>
                                        </p:tgtEl>
                                        <p:attrNameLst>
                                          <p:attrName>style.visibility</p:attrName>
                                        </p:attrNameLst>
                                      </p:cBhvr>
                                      <p:to>
                                        <p:strVal val="hidden"/>
                                      </p:to>
                                    </p:set>
                                  </p:childTnLst>
                                </p:cTn>
                              </p:par>
                              <p:par>
                                <p:cTn id="23" presetID="22" presetClass="exit" presetSubtype="1" fill="hold" nodeType="withEffect">
                                  <p:stCondLst>
                                    <p:cond delay="0"/>
                                  </p:stCondLst>
                                  <p:childTnLst>
                                    <p:animEffect transition="out" filter="wipe(up)">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22" presetClass="exit" presetSubtype="4" fill="hold" nodeType="withEffect">
                                  <p:stCondLst>
                                    <p:cond delay="0"/>
                                  </p:stCondLst>
                                  <p:childTnLst>
                                    <p:animEffect transition="out" filter="wipe(down)">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22" presetClass="entr" presetSubtype="1"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500"/>
                                        <p:tgtEl>
                                          <p:spTgt spid="51"/>
                                        </p:tgtEl>
                                      </p:cBhvr>
                                    </p:animEffect>
                                  </p:childTnLst>
                                </p:cTn>
                              </p:par>
                              <p:par>
                                <p:cTn id="38" presetID="22" presetClass="entr" presetSubtype="4"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p:txBody>
          <a:bodyPr/>
          <a:lstStyle/>
          <a:p>
            <a:r>
              <a:rPr lang="en-US" dirty="0"/>
              <a:t>Can BGP Be Fixed?</a:t>
            </a:r>
          </a:p>
        </p:txBody>
      </p:sp>
      <p:sp>
        <p:nvSpPr>
          <p:cNvPr id="1040387" name="Rectangle 3"/>
          <p:cNvSpPr>
            <a:spLocks noGrp="1" noChangeArrowheads="1"/>
          </p:cNvSpPr>
          <p:nvPr>
            <p:ph idx="1"/>
          </p:nvPr>
        </p:nvSpPr>
        <p:spPr>
          <a:xfrm>
            <a:off x="152400" y="1600200"/>
            <a:ext cx="8839200" cy="615462"/>
          </a:xfrm>
        </p:spPr>
        <p:txBody>
          <a:bodyPr/>
          <a:lstStyle/>
          <a:p>
            <a:r>
              <a:rPr lang="en-US" dirty="0"/>
              <a:t>Unfortunately, SPP is NP-complete</a:t>
            </a:r>
          </a:p>
        </p:txBody>
      </p:sp>
      <p:sp>
        <p:nvSpPr>
          <p:cNvPr id="7" name="Text Box 3"/>
          <p:cNvSpPr txBox="1">
            <a:spLocks noChangeArrowheads="1"/>
          </p:cNvSpPr>
          <p:nvPr/>
        </p:nvSpPr>
        <p:spPr bwMode="auto">
          <a:xfrm>
            <a:off x="1384300" y="3149182"/>
            <a:ext cx="2324100" cy="40011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p>
            <a:pPr algn="ctr"/>
            <a:r>
              <a:rPr lang="en-US" sz="2000" b="1" dirty="0">
                <a:solidFill>
                  <a:schemeClr val="accent1"/>
                </a:solidFill>
                <a:latin typeface="Arial" pitchFamily="34" charset="0"/>
                <a:cs typeface="Times New Roman" pitchFamily="18" charset="0"/>
              </a:rPr>
              <a:t>Static Approach</a:t>
            </a:r>
          </a:p>
        </p:txBody>
      </p:sp>
      <p:sp>
        <p:nvSpPr>
          <p:cNvPr id="8" name="Text Box 4"/>
          <p:cNvSpPr txBox="1">
            <a:spLocks noChangeArrowheads="1"/>
          </p:cNvSpPr>
          <p:nvPr/>
        </p:nvSpPr>
        <p:spPr bwMode="auto">
          <a:xfrm>
            <a:off x="3552824" y="4798871"/>
            <a:ext cx="2339975" cy="94615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800" b="1" dirty="0">
                <a:latin typeface="Arial" pitchFamily="34" charset="0"/>
                <a:cs typeface="Times New Roman" pitchFamily="18" charset="0"/>
              </a:rPr>
              <a:t>Inter-AS</a:t>
            </a:r>
          </a:p>
          <a:p>
            <a:pPr algn="ctr"/>
            <a:r>
              <a:rPr lang="en-US" sz="2800" b="1" dirty="0">
                <a:latin typeface="Arial" pitchFamily="34" charset="0"/>
                <a:cs typeface="Times New Roman" pitchFamily="18" charset="0"/>
              </a:rPr>
              <a:t>coordination</a:t>
            </a:r>
          </a:p>
        </p:txBody>
      </p:sp>
      <p:sp>
        <p:nvSpPr>
          <p:cNvPr id="9" name="Text Box 5"/>
          <p:cNvSpPr txBox="1">
            <a:spLocks noChangeArrowheads="1"/>
          </p:cNvSpPr>
          <p:nvPr/>
        </p:nvSpPr>
        <p:spPr bwMode="auto">
          <a:xfrm>
            <a:off x="0" y="4738546"/>
            <a:ext cx="2695575" cy="1006475"/>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000" b="1" dirty="0">
                <a:latin typeface="Arial" pitchFamily="34" charset="0"/>
                <a:cs typeface="Times New Roman" pitchFamily="18" charset="0"/>
              </a:rPr>
              <a:t>Automated Analysis </a:t>
            </a:r>
          </a:p>
          <a:p>
            <a:pPr algn="ctr"/>
            <a:r>
              <a:rPr lang="en-US" sz="2000" b="1" dirty="0">
                <a:latin typeface="Arial" pitchFamily="34" charset="0"/>
                <a:cs typeface="Times New Roman" pitchFamily="18" charset="0"/>
              </a:rPr>
              <a:t>of Routing Policies</a:t>
            </a:r>
          </a:p>
          <a:p>
            <a:pPr algn="ctr"/>
            <a:r>
              <a:rPr lang="en-US" sz="2000" b="1" dirty="0">
                <a:latin typeface="Arial" pitchFamily="34" charset="0"/>
                <a:cs typeface="Times New Roman" pitchFamily="18" charset="0"/>
              </a:rPr>
              <a:t>(This is very hard)</a:t>
            </a:r>
          </a:p>
        </p:txBody>
      </p:sp>
      <p:sp>
        <p:nvSpPr>
          <p:cNvPr id="10" name="Line 6"/>
          <p:cNvSpPr>
            <a:spLocks noChangeShapeType="1"/>
          </p:cNvSpPr>
          <p:nvPr/>
        </p:nvSpPr>
        <p:spPr bwMode="auto">
          <a:xfrm flipV="1">
            <a:off x="2784296" y="2958496"/>
            <a:ext cx="1838503" cy="976108"/>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1" name="Line 7"/>
          <p:cNvSpPr>
            <a:spLocks noChangeShapeType="1"/>
          </p:cNvSpPr>
          <p:nvPr/>
        </p:nvSpPr>
        <p:spPr bwMode="auto">
          <a:xfrm>
            <a:off x="4622799" y="2958496"/>
            <a:ext cx="2288251" cy="976108"/>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2" name="Line 8"/>
          <p:cNvSpPr>
            <a:spLocks noChangeShapeType="1"/>
          </p:cNvSpPr>
          <p:nvPr/>
        </p:nvSpPr>
        <p:spPr bwMode="auto">
          <a:xfrm flipH="1">
            <a:off x="1145893" y="3934604"/>
            <a:ext cx="1638401" cy="764710"/>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3" name="Line 9"/>
          <p:cNvSpPr>
            <a:spLocks noChangeShapeType="1"/>
          </p:cNvSpPr>
          <p:nvPr/>
        </p:nvSpPr>
        <p:spPr bwMode="auto">
          <a:xfrm>
            <a:off x="2784295" y="3934604"/>
            <a:ext cx="1838503" cy="764710"/>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4" name="Text Box 10"/>
          <p:cNvSpPr txBox="1">
            <a:spLocks noChangeArrowheads="1"/>
          </p:cNvSpPr>
          <p:nvPr/>
        </p:nvSpPr>
        <p:spPr bwMode="auto">
          <a:xfrm>
            <a:off x="5931872" y="3149182"/>
            <a:ext cx="2513958" cy="40011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000" b="1" dirty="0">
                <a:solidFill>
                  <a:schemeClr val="accent1"/>
                </a:solidFill>
                <a:latin typeface="Arial" pitchFamily="34" charset="0"/>
                <a:cs typeface="Times New Roman" pitchFamily="18" charset="0"/>
              </a:rPr>
              <a:t>Dynamic Approach</a:t>
            </a:r>
          </a:p>
        </p:txBody>
      </p:sp>
      <p:sp>
        <p:nvSpPr>
          <p:cNvPr id="15" name="Text Box 11"/>
          <p:cNvSpPr txBox="1">
            <a:spLocks noChangeArrowheads="1"/>
          </p:cNvSpPr>
          <p:nvPr/>
        </p:nvSpPr>
        <p:spPr bwMode="auto">
          <a:xfrm>
            <a:off x="5727700" y="4015022"/>
            <a:ext cx="3448380" cy="1015663"/>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000" b="1" dirty="0">
                <a:latin typeface="Arial" pitchFamily="34" charset="0"/>
                <a:cs typeface="Times New Roman" pitchFamily="18" charset="0"/>
              </a:rPr>
              <a:t>Extend BGP to</a:t>
            </a:r>
          </a:p>
          <a:p>
            <a:pPr algn="ctr"/>
            <a:r>
              <a:rPr lang="en-US" sz="2000" b="1" dirty="0">
                <a:latin typeface="Arial" pitchFamily="34" charset="0"/>
                <a:cs typeface="Times New Roman" pitchFamily="18" charset="0"/>
              </a:rPr>
              <a:t>detect and suppress</a:t>
            </a:r>
          </a:p>
          <a:p>
            <a:pPr algn="ctr"/>
            <a:r>
              <a:rPr lang="en-US" sz="2000" b="1" dirty="0">
                <a:latin typeface="Arial" pitchFamily="34" charset="0"/>
                <a:cs typeface="Times New Roman" pitchFamily="18" charset="0"/>
              </a:rPr>
              <a:t>policy-based oscillations?</a:t>
            </a:r>
          </a:p>
        </p:txBody>
      </p:sp>
      <p:sp>
        <p:nvSpPr>
          <p:cNvPr id="16" name="Text Box 12"/>
          <p:cNvSpPr txBox="1">
            <a:spLocks noChangeArrowheads="1"/>
          </p:cNvSpPr>
          <p:nvPr/>
        </p:nvSpPr>
        <p:spPr bwMode="auto">
          <a:xfrm>
            <a:off x="1347787" y="6091383"/>
            <a:ext cx="6677025" cy="519112"/>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l"/>
            <a:r>
              <a:rPr lang="en-US" sz="2800" b="1" dirty="0">
                <a:latin typeface="Arial" pitchFamily="34" charset="0"/>
                <a:cs typeface="Times New Roman" pitchFamily="18" charset="0"/>
              </a:rPr>
              <a:t>These approaches are </a:t>
            </a:r>
            <a:r>
              <a:rPr lang="en-US" sz="2800" b="1" dirty="0">
                <a:solidFill>
                  <a:schemeClr val="accent1"/>
                </a:solidFill>
                <a:latin typeface="Arial" pitchFamily="34" charset="0"/>
                <a:cs typeface="Times New Roman" pitchFamily="18" charset="0"/>
              </a:rPr>
              <a:t>complementary</a:t>
            </a:r>
          </a:p>
        </p:txBody>
      </p:sp>
      <p:sp>
        <p:nvSpPr>
          <p:cNvPr id="17"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108</a:t>
            </a:fld>
            <a:endParaRPr lang="en-US" sz="900" dirty="0"/>
          </a:p>
        </p:txBody>
      </p:sp>
      <p:sp>
        <p:nvSpPr>
          <p:cNvPr id="18" name="Text Box 3"/>
          <p:cNvSpPr txBox="1">
            <a:spLocks noChangeArrowheads="1"/>
          </p:cNvSpPr>
          <p:nvPr/>
        </p:nvSpPr>
        <p:spPr bwMode="auto">
          <a:xfrm>
            <a:off x="3179883" y="2521363"/>
            <a:ext cx="2885831" cy="40011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p>
            <a:pPr algn="ctr"/>
            <a:r>
              <a:rPr lang="en-US" sz="2000" b="1" dirty="0">
                <a:solidFill>
                  <a:schemeClr val="tx2"/>
                </a:solidFill>
                <a:latin typeface="Arial" pitchFamily="34" charset="0"/>
                <a:cs typeface="Times New Roman" pitchFamily="18" charset="0"/>
              </a:rPr>
              <a:t>Possible Solutions</a:t>
            </a:r>
          </a:p>
        </p:txBody>
      </p:sp>
    </p:spTree>
    <p:extLst>
      <p:ext uri="{BB962C8B-B14F-4D97-AF65-F5344CB8AC3E}">
        <p14:creationId xmlns:p14="http://schemas.microsoft.com/office/powerpoint/2010/main" val="29977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anim calcmode="lin" valueType="num">
                                      <p:cBhvr>
                                        <p:cTn id="50" dur="500" fill="hold"/>
                                        <p:tgtEl>
                                          <p:spTgt spid="8"/>
                                        </p:tgtEl>
                                        <p:attrNameLst>
                                          <p:attrName>ppt_x</p:attrName>
                                        </p:attrNameLst>
                                      </p:cBhvr>
                                      <p:tavLst>
                                        <p:tav tm="0">
                                          <p:val>
                                            <p:strVal val="#ppt_x"/>
                                          </p:val>
                                        </p:tav>
                                        <p:tav tm="100000">
                                          <p:val>
                                            <p:strVal val="#ppt_x"/>
                                          </p:val>
                                        </p:tav>
                                      </p:tavLst>
                                    </p:anim>
                                    <p:anim calcmode="lin" valueType="num">
                                      <p:cBhvr>
                                        <p:cTn id="5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p:bldP spid="15" grpId="0"/>
      <p:bldP spid="16" grpId="0"/>
      <p:bldP spid="1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7F3A-FA88-43AA-B65C-7F83CD55E579}"/>
              </a:ext>
            </a:extLst>
          </p:cNvPr>
          <p:cNvSpPr>
            <a:spLocks noGrp="1"/>
          </p:cNvSpPr>
          <p:nvPr>
            <p:ph type="title"/>
          </p:nvPr>
        </p:nvSpPr>
        <p:spPr/>
        <p:txBody>
          <a:bodyPr/>
          <a:lstStyle/>
          <a:p>
            <a:endParaRPr lang="sv-SE"/>
          </a:p>
        </p:txBody>
      </p:sp>
      <p:sp>
        <p:nvSpPr>
          <p:cNvPr id="3" name="Slide Number Placeholder 2">
            <a:extLst>
              <a:ext uri="{FF2B5EF4-FFF2-40B4-BE49-F238E27FC236}">
                <a16:creationId xmlns:a16="http://schemas.microsoft.com/office/drawing/2014/main" id="{171FBFAF-53E7-4EF1-882C-2B2BBF952046}"/>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109</a:t>
            </a:fld>
            <a:endParaRPr lang="en-US" dirty="0"/>
          </a:p>
        </p:txBody>
      </p:sp>
      <p:sp>
        <p:nvSpPr>
          <p:cNvPr id="5" name="Cloud 4">
            <a:extLst>
              <a:ext uri="{FF2B5EF4-FFF2-40B4-BE49-F238E27FC236}">
                <a16:creationId xmlns:a16="http://schemas.microsoft.com/office/drawing/2014/main" id="{44425C88-BB59-4FD1-8134-68AB58D582A8}"/>
              </a:ext>
            </a:extLst>
          </p:cNvPr>
          <p:cNvSpPr/>
          <p:nvPr/>
        </p:nvSpPr>
        <p:spPr>
          <a:xfrm>
            <a:off x="2444940" y="3532460"/>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6" name="Cloud 5">
            <a:extLst>
              <a:ext uri="{FF2B5EF4-FFF2-40B4-BE49-F238E27FC236}">
                <a16:creationId xmlns:a16="http://schemas.microsoft.com/office/drawing/2014/main" id="{F65F57FA-EF1A-44F2-9770-25848E4AB685}"/>
              </a:ext>
            </a:extLst>
          </p:cNvPr>
          <p:cNvSpPr/>
          <p:nvPr/>
        </p:nvSpPr>
        <p:spPr>
          <a:xfrm>
            <a:off x="40355" y="4754629"/>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7" name="Cloud 6">
            <a:extLst>
              <a:ext uri="{FF2B5EF4-FFF2-40B4-BE49-F238E27FC236}">
                <a16:creationId xmlns:a16="http://schemas.microsoft.com/office/drawing/2014/main" id="{2B49F0F3-E4C0-435A-808E-E086D21160B6}"/>
              </a:ext>
            </a:extLst>
          </p:cNvPr>
          <p:cNvSpPr/>
          <p:nvPr/>
        </p:nvSpPr>
        <p:spPr>
          <a:xfrm>
            <a:off x="2752514" y="5546962"/>
            <a:ext cx="3168784"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Z</a:t>
            </a:r>
          </a:p>
        </p:txBody>
      </p:sp>
      <p:cxnSp>
        <p:nvCxnSpPr>
          <p:cNvPr id="8" name="Straight Connector 7">
            <a:extLst>
              <a:ext uri="{FF2B5EF4-FFF2-40B4-BE49-F238E27FC236}">
                <a16:creationId xmlns:a16="http://schemas.microsoft.com/office/drawing/2014/main" id="{8ACAFDAA-2EBF-42A0-AFB8-A1C96ABCD7F1}"/>
              </a:ext>
            </a:extLst>
          </p:cNvPr>
          <p:cNvCxnSpPr>
            <a:cxnSpLocks/>
          </p:cNvCxnSpPr>
          <p:nvPr/>
        </p:nvCxnSpPr>
        <p:spPr>
          <a:xfrm flipH="1" flipV="1">
            <a:off x="999347" y="5582921"/>
            <a:ext cx="2569043" cy="60213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19686E-C6CA-4789-8343-593FD14071F3}"/>
              </a:ext>
            </a:extLst>
          </p:cNvPr>
          <p:cNvCxnSpPr>
            <a:cxnSpLocks/>
          </p:cNvCxnSpPr>
          <p:nvPr/>
        </p:nvCxnSpPr>
        <p:spPr>
          <a:xfrm flipH="1">
            <a:off x="1553191" y="4270771"/>
            <a:ext cx="1658359" cy="659187"/>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id="{CE83B9E7-5007-47F4-9A0D-8B16F047F6A9}"/>
              </a:ext>
            </a:extLst>
          </p:cNvPr>
          <p:cNvSpPr/>
          <p:nvPr/>
        </p:nvSpPr>
        <p:spPr>
          <a:xfrm>
            <a:off x="4978076" y="3448618"/>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12" name="Cloud 11">
            <a:extLst>
              <a:ext uri="{FF2B5EF4-FFF2-40B4-BE49-F238E27FC236}">
                <a16:creationId xmlns:a16="http://schemas.microsoft.com/office/drawing/2014/main" id="{0F90AFA9-DAD6-4D0E-8679-336AAB50857D}"/>
              </a:ext>
            </a:extLst>
          </p:cNvPr>
          <p:cNvSpPr/>
          <p:nvPr/>
        </p:nvSpPr>
        <p:spPr>
          <a:xfrm>
            <a:off x="6992384" y="5245893"/>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cxnSp>
        <p:nvCxnSpPr>
          <p:cNvPr id="13" name="Straight Connector 12">
            <a:extLst>
              <a:ext uri="{FF2B5EF4-FFF2-40B4-BE49-F238E27FC236}">
                <a16:creationId xmlns:a16="http://schemas.microsoft.com/office/drawing/2014/main" id="{19CC6C80-3F35-43A5-B7D1-37630711EFD7}"/>
              </a:ext>
            </a:extLst>
          </p:cNvPr>
          <p:cNvCxnSpPr>
            <a:cxnSpLocks/>
          </p:cNvCxnSpPr>
          <p:nvPr/>
        </p:nvCxnSpPr>
        <p:spPr>
          <a:xfrm flipH="1">
            <a:off x="3568390" y="4170556"/>
            <a:ext cx="2155542"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C53687-103D-46D4-A589-468F5CEB9C32}"/>
              </a:ext>
            </a:extLst>
          </p:cNvPr>
          <p:cNvCxnSpPr>
            <a:cxnSpLocks/>
          </p:cNvCxnSpPr>
          <p:nvPr/>
        </p:nvCxnSpPr>
        <p:spPr>
          <a:xfrm flipH="1" flipV="1">
            <a:off x="6129453" y="4270771"/>
            <a:ext cx="1598342" cy="133095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F94D16-8F70-4752-A9DB-0621F9E1140A}"/>
              </a:ext>
            </a:extLst>
          </p:cNvPr>
          <p:cNvCxnSpPr>
            <a:cxnSpLocks/>
          </p:cNvCxnSpPr>
          <p:nvPr/>
        </p:nvCxnSpPr>
        <p:spPr>
          <a:xfrm flipH="1">
            <a:off x="5281960" y="6030820"/>
            <a:ext cx="2155542"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93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1"/>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266680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Peering Wars</a:t>
            </a:r>
          </a:p>
        </p:txBody>
      </p:sp>
      <p:sp>
        <p:nvSpPr>
          <p:cNvPr id="6" name="Content Placeholder 5"/>
          <p:cNvSpPr>
            <a:spLocks noGrp="1"/>
          </p:cNvSpPr>
          <p:nvPr>
            <p:ph sz="quarter" idx="2"/>
          </p:nvPr>
        </p:nvSpPr>
        <p:spPr>
          <a:xfrm>
            <a:off x="104172" y="2273145"/>
            <a:ext cx="4391628" cy="3581400"/>
          </a:xfrm>
        </p:spPr>
        <p:txBody>
          <a:bodyPr/>
          <a:lstStyle/>
          <a:p>
            <a:r>
              <a:rPr lang="en-US" dirty="0"/>
              <a:t>Reduce upstream costs</a:t>
            </a:r>
          </a:p>
          <a:p>
            <a:r>
              <a:rPr lang="en-US" dirty="0"/>
              <a:t>Improve end-to-end performance</a:t>
            </a:r>
          </a:p>
          <a:p>
            <a:r>
              <a:rPr lang="en-US" dirty="0"/>
              <a:t>May be the only way to connect to parts of the Internet</a:t>
            </a:r>
          </a:p>
        </p:txBody>
      </p:sp>
      <p:sp>
        <p:nvSpPr>
          <p:cNvPr id="8" name="Content Placeholder 7"/>
          <p:cNvSpPr>
            <a:spLocks noGrp="1"/>
          </p:cNvSpPr>
          <p:nvPr>
            <p:ph sz="quarter" idx="4"/>
          </p:nvPr>
        </p:nvSpPr>
        <p:spPr>
          <a:xfrm>
            <a:off x="4800599" y="2273144"/>
            <a:ext cx="4250803" cy="3985549"/>
          </a:xfrm>
        </p:spPr>
        <p:txBody>
          <a:bodyPr>
            <a:normAutofit/>
          </a:bodyPr>
          <a:lstStyle/>
          <a:p>
            <a:r>
              <a:rPr lang="en-US" dirty="0"/>
              <a:t>You would rather have customers</a:t>
            </a:r>
          </a:p>
          <a:p>
            <a:r>
              <a:rPr lang="en-US" dirty="0"/>
              <a:t>Peers are often competitors</a:t>
            </a:r>
          </a:p>
          <a:p>
            <a:r>
              <a:rPr lang="en-US" dirty="0"/>
              <a:t>Peering agreements require periodic renegotiation</a:t>
            </a:r>
          </a:p>
        </p:txBody>
      </p:sp>
      <p:sp>
        <p:nvSpPr>
          <p:cNvPr id="3" name="Slide Number Placeholder 2"/>
          <p:cNvSpPr>
            <a:spLocks noGrp="1"/>
          </p:cNvSpPr>
          <p:nvPr>
            <p:ph type="sldNum" sz="quarter" idx="16"/>
          </p:nvPr>
        </p:nvSpPr>
        <p:spPr/>
        <p:txBody>
          <a:bodyPr>
            <a:noAutofit/>
          </a:bodyPr>
          <a:lstStyle/>
          <a:p>
            <a:fld id="{283B9EA5-CE9A-4950-A80C-5ADF06B45BB8}" type="slidenum">
              <a:rPr lang="en-US" sz="1600" smtClean="0"/>
              <a:pPr/>
              <a:t>12</a:t>
            </a:fld>
            <a:endParaRPr lang="en-US" sz="1600" dirty="0"/>
          </a:p>
        </p:txBody>
      </p:sp>
      <p:sp>
        <p:nvSpPr>
          <p:cNvPr id="5" name="Text Placeholder 4"/>
          <p:cNvSpPr>
            <a:spLocks noGrp="1"/>
          </p:cNvSpPr>
          <p:nvPr>
            <p:ph type="body" sz="quarter" idx="1"/>
          </p:nvPr>
        </p:nvSpPr>
        <p:spPr>
          <a:xfrm>
            <a:off x="104172" y="1587345"/>
            <a:ext cx="4391628" cy="640080"/>
          </a:xfrm>
        </p:spPr>
        <p:txBody>
          <a:bodyPr>
            <a:normAutofit/>
          </a:bodyPr>
          <a:lstStyle/>
          <a:p>
            <a:pPr algn="ctr"/>
            <a:r>
              <a:rPr lang="en-US" sz="2400" dirty="0"/>
              <a:t>Peer</a:t>
            </a:r>
          </a:p>
        </p:txBody>
      </p:sp>
      <p:sp>
        <p:nvSpPr>
          <p:cNvPr id="7" name="Text Placeholder 6"/>
          <p:cNvSpPr>
            <a:spLocks noGrp="1"/>
          </p:cNvSpPr>
          <p:nvPr>
            <p:ph type="body" sz="quarter" idx="3"/>
          </p:nvPr>
        </p:nvSpPr>
        <p:spPr>
          <a:xfrm>
            <a:off x="4800599" y="1587345"/>
            <a:ext cx="4250803" cy="640080"/>
          </a:xfrm>
        </p:spPr>
        <p:txBody>
          <a:bodyPr>
            <a:normAutofit/>
          </a:bodyPr>
          <a:lstStyle/>
          <a:p>
            <a:pPr algn="ctr"/>
            <a:r>
              <a:rPr lang="en-US" sz="2400" dirty="0"/>
              <a:t>Don’t Peer</a:t>
            </a:r>
          </a:p>
        </p:txBody>
      </p:sp>
      <p:sp>
        <p:nvSpPr>
          <p:cNvPr id="9" name="Text Placeholder 4"/>
          <p:cNvSpPr txBox="1">
            <a:spLocks/>
          </p:cNvSpPr>
          <p:nvPr/>
        </p:nvSpPr>
        <p:spPr>
          <a:xfrm>
            <a:off x="644886" y="2576750"/>
            <a:ext cx="7818793" cy="3165456"/>
          </a:xfrm>
          <a:prstGeom prst="rect">
            <a:avLst/>
          </a:prstGeom>
          <a:solidFill>
            <a:schemeClr val="accent2"/>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400" b="0" dirty="0"/>
              <a:t>Peering struggles in the ISP world are extremely contentious agreements are usually confidential</a:t>
            </a:r>
          </a:p>
          <a:p>
            <a:pPr algn="ctr"/>
            <a:endParaRPr lang="en-US" sz="2400" b="0" dirty="0"/>
          </a:p>
          <a:p>
            <a:pPr algn="ctr"/>
            <a:r>
              <a:rPr lang="en-US" sz="2400" b="0" dirty="0"/>
              <a:t>Example: If you are a customer of my peer why should I peer with you? You should pay me too!</a:t>
            </a:r>
          </a:p>
          <a:p>
            <a:pPr algn="ctr"/>
            <a:r>
              <a:rPr lang="en-US" sz="2400" b="0" dirty="0"/>
              <a:t>Incentive to keep relationships private!</a:t>
            </a:r>
          </a:p>
        </p:txBody>
      </p:sp>
    </p:spTree>
    <p:extLst>
      <p:ext uri="{BB962C8B-B14F-4D97-AF65-F5344CB8AC3E}">
        <p14:creationId xmlns:p14="http://schemas.microsoft.com/office/powerpoint/2010/main" val="28761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Straight Connector 185"/>
          <p:cNvCxnSpPr>
            <a:stCxn id="168" idx="2"/>
            <a:endCxn id="180" idx="0"/>
          </p:cNvCxnSpPr>
          <p:nvPr/>
        </p:nvCxnSpPr>
        <p:spPr>
          <a:xfrm>
            <a:off x="5144550" y="5325613"/>
            <a:ext cx="322557" cy="74149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t>Two Types of BGP Neighbors</a:t>
            </a:r>
          </a:p>
        </p:txBody>
      </p:sp>
      <p:sp>
        <p:nvSpPr>
          <p:cNvPr id="3" name="Slide Number Placeholder 2"/>
          <p:cNvSpPr>
            <a:spLocks noGrp="1"/>
          </p:cNvSpPr>
          <p:nvPr>
            <p:ph type="sldNum" sz="quarter" idx="12"/>
          </p:nvPr>
        </p:nvSpPr>
        <p:spPr>
          <a:xfrm>
            <a:off x="0" y="1267318"/>
            <a:ext cx="533400" cy="304800"/>
          </a:xfrm>
        </p:spPr>
        <p:txBody>
          <a:bodyPr>
            <a:normAutofit fontScale="92500" lnSpcReduction="20000"/>
          </a:bodyPr>
          <a:lstStyle/>
          <a:p>
            <a:fld id="{283B9EA5-CE9A-4950-A80C-5ADF06B45BB8}" type="slidenum">
              <a:rPr lang="en-US" smtClean="0"/>
              <a:pPr/>
              <a:t>13</a:t>
            </a:fld>
            <a:endParaRPr lang="en-US" dirty="0"/>
          </a:p>
        </p:txBody>
      </p:sp>
      <p:sp>
        <p:nvSpPr>
          <p:cNvPr id="5" name="Cloud 4"/>
          <p:cNvSpPr/>
          <p:nvPr/>
        </p:nvSpPr>
        <p:spPr>
          <a:xfrm>
            <a:off x="-1733791" y="2462971"/>
            <a:ext cx="2762494" cy="1986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Cloud 5"/>
          <p:cNvSpPr/>
          <p:nvPr/>
        </p:nvSpPr>
        <p:spPr>
          <a:xfrm>
            <a:off x="8262594" y="2485005"/>
            <a:ext cx="2762494" cy="1986272"/>
          </a:xfrm>
          <a:prstGeom prst="cloud">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2226430" y="2207862"/>
            <a:ext cx="4471825" cy="3432769"/>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 name="Straight Connector 10"/>
          <p:cNvCxnSpPr>
            <a:stCxn id="17" idx="2"/>
            <a:endCxn id="13" idx="0"/>
          </p:cNvCxnSpPr>
          <p:nvPr/>
        </p:nvCxnSpPr>
        <p:spPr>
          <a:xfrm flipH="1">
            <a:off x="4552624" y="3014956"/>
            <a:ext cx="752216" cy="65640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33" idx="1"/>
            <a:endCxn id="12" idx="3"/>
          </p:cNvCxnSpPr>
          <p:nvPr/>
        </p:nvCxnSpPr>
        <p:spPr>
          <a:xfrm flipH="1" flipV="1">
            <a:off x="1351260" y="3448117"/>
            <a:ext cx="896473" cy="32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31" idx="1"/>
            <a:endCxn id="132" idx="3"/>
          </p:cNvCxnSpPr>
          <p:nvPr/>
        </p:nvCxnSpPr>
        <p:spPr>
          <a:xfrm flipH="1">
            <a:off x="6983111" y="3557369"/>
            <a:ext cx="998346" cy="11017"/>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33" idx="3"/>
            <a:endCxn id="13" idx="1"/>
          </p:cNvCxnSpPr>
          <p:nvPr/>
        </p:nvCxnSpPr>
        <p:spPr>
          <a:xfrm>
            <a:off x="2892848" y="3451401"/>
            <a:ext cx="1337218" cy="41016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7" idx="1"/>
            <a:endCxn id="133" idx="3"/>
          </p:cNvCxnSpPr>
          <p:nvPr/>
        </p:nvCxnSpPr>
        <p:spPr>
          <a:xfrm flipH="1">
            <a:off x="2892848" y="2824759"/>
            <a:ext cx="2089434" cy="6266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7" idx="3"/>
            <a:endCxn id="132" idx="0"/>
          </p:cNvCxnSpPr>
          <p:nvPr/>
        </p:nvCxnSpPr>
        <p:spPr>
          <a:xfrm>
            <a:off x="5627397" y="2824759"/>
            <a:ext cx="1033157" cy="55342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4" idx="1"/>
            <a:endCxn id="13" idx="2"/>
          </p:cNvCxnSpPr>
          <p:nvPr/>
        </p:nvCxnSpPr>
        <p:spPr>
          <a:xfrm flipV="1">
            <a:off x="3213015" y="4051760"/>
            <a:ext cx="1339609" cy="77820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68" idx="1"/>
            <a:endCxn id="14" idx="3"/>
          </p:cNvCxnSpPr>
          <p:nvPr/>
        </p:nvCxnSpPr>
        <p:spPr>
          <a:xfrm flipH="1" flipV="1">
            <a:off x="3858130" y="4829968"/>
            <a:ext cx="963862" cy="3054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32" idx="2"/>
            <a:endCxn id="168" idx="3"/>
          </p:cNvCxnSpPr>
          <p:nvPr/>
        </p:nvCxnSpPr>
        <p:spPr>
          <a:xfrm flipH="1">
            <a:off x="5467107" y="3758583"/>
            <a:ext cx="1193447" cy="137683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4" idx="0"/>
            <a:endCxn id="133" idx="2"/>
          </p:cNvCxnSpPr>
          <p:nvPr/>
        </p:nvCxnSpPr>
        <p:spPr>
          <a:xfrm flipH="1" flipV="1">
            <a:off x="2570291" y="3641598"/>
            <a:ext cx="965282" cy="99817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706145" y="3257919"/>
            <a:ext cx="645115" cy="380395"/>
          </a:xfrm>
          <a:prstGeom prst="rect">
            <a:avLst/>
          </a:prstGeom>
          <a:noFill/>
        </p:spPr>
      </p:pic>
      <p:pic>
        <p:nvPicPr>
          <p:cNvPr id="1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066" y="367136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015" y="4639770"/>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282" y="263456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7981457" y="3367171"/>
            <a:ext cx="645115" cy="380395"/>
          </a:xfrm>
          <a:prstGeom prst="rect">
            <a:avLst/>
          </a:prstGeom>
          <a:noFill/>
        </p:spPr>
      </p:pic>
      <p:pic>
        <p:nvPicPr>
          <p:cNvPr id="13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337996" y="3378188"/>
            <a:ext cx="645115" cy="380395"/>
          </a:xfrm>
          <a:prstGeom prst="rect">
            <a:avLst/>
          </a:prstGeom>
          <a:noFill/>
        </p:spPr>
      </p:pic>
      <p:pic>
        <p:nvPicPr>
          <p:cNvPr id="13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247733" y="3261203"/>
            <a:ext cx="645115" cy="380395"/>
          </a:xfrm>
          <a:prstGeom prst="rect">
            <a:avLst/>
          </a:prstGeom>
          <a:noFill/>
        </p:spPr>
      </p:pic>
      <p:cxnSp>
        <p:nvCxnSpPr>
          <p:cNvPr id="108" name="Straight Connector 107"/>
          <p:cNvCxnSpPr>
            <a:stCxn id="168" idx="0"/>
            <a:endCxn id="13" idx="2"/>
          </p:cNvCxnSpPr>
          <p:nvPr/>
        </p:nvCxnSpPr>
        <p:spPr>
          <a:xfrm flipH="1" flipV="1">
            <a:off x="4552624" y="4051760"/>
            <a:ext cx="591926" cy="89345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7" idx="1"/>
            <a:endCxn id="133" idx="3"/>
          </p:cNvCxnSpPr>
          <p:nvPr/>
        </p:nvCxnSpPr>
        <p:spPr>
          <a:xfrm flipH="1">
            <a:off x="2892848" y="2824759"/>
            <a:ext cx="2089434" cy="62664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3" idx="1"/>
            <a:endCxn id="133" idx="3"/>
          </p:cNvCxnSpPr>
          <p:nvPr/>
        </p:nvCxnSpPr>
        <p:spPr>
          <a:xfrm flipH="1" flipV="1">
            <a:off x="2892848" y="3451401"/>
            <a:ext cx="1337218" cy="41016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68" idx="1"/>
            <a:endCxn id="14" idx="3"/>
          </p:cNvCxnSpPr>
          <p:nvPr/>
        </p:nvCxnSpPr>
        <p:spPr>
          <a:xfrm flipH="1" flipV="1">
            <a:off x="3858130" y="4829968"/>
            <a:ext cx="963862" cy="305448"/>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7" idx="3"/>
            <a:endCxn id="132" idx="0"/>
          </p:cNvCxnSpPr>
          <p:nvPr/>
        </p:nvCxnSpPr>
        <p:spPr>
          <a:xfrm>
            <a:off x="5627397" y="2824759"/>
            <a:ext cx="1033157" cy="553429"/>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 idx="2"/>
            <a:endCxn id="14" idx="0"/>
          </p:cNvCxnSpPr>
          <p:nvPr/>
        </p:nvCxnSpPr>
        <p:spPr>
          <a:xfrm flipH="1">
            <a:off x="3535573" y="4051760"/>
            <a:ext cx="1017051" cy="588010"/>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 idx="2"/>
            <a:endCxn id="168" idx="0"/>
          </p:cNvCxnSpPr>
          <p:nvPr/>
        </p:nvCxnSpPr>
        <p:spPr>
          <a:xfrm>
            <a:off x="4552624" y="4051760"/>
            <a:ext cx="591926" cy="893458"/>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3" idx="2"/>
            <a:endCxn id="14" idx="0"/>
          </p:cNvCxnSpPr>
          <p:nvPr/>
        </p:nvCxnSpPr>
        <p:spPr>
          <a:xfrm>
            <a:off x="2570291" y="3641598"/>
            <a:ext cx="965282" cy="99817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 idx="0"/>
            <a:endCxn id="17" idx="2"/>
          </p:cNvCxnSpPr>
          <p:nvPr/>
        </p:nvCxnSpPr>
        <p:spPr>
          <a:xfrm flipV="1">
            <a:off x="4552624" y="3014956"/>
            <a:ext cx="752216" cy="656409"/>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2" idx="2"/>
            <a:endCxn id="168" idx="3"/>
          </p:cNvCxnSpPr>
          <p:nvPr/>
        </p:nvCxnSpPr>
        <p:spPr>
          <a:xfrm flipH="1">
            <a:off x="5467107" y="3758583"/>
            <a:ext cx="1193447" cy="1376833"/>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flipH="1">
            <a:off x="3052932" y="2224445"/>
            <a:ext cx="1259402" cy="523220"/>
            <a:chOff x="1219200" y="4876799"/>
            <a:chExt cx="5181605" cy="1519028"/>
          </a:xfrm>
        </p:grpSpPr>
        <p:sp>
          <p:nvSpPr>
            <p:cNvPr id="155" name="Rectangular Callout 154"/>
            <p:cNvSpPr/>
            <p:nvPr/>
          </p:nvSpPr>
          <p:spPr>
            <a:xfrm>
              <a:off x="1219200" y="4876799"/>
              <a:ext cx="5181601" cy="1384995"/>
            </a:xfrm>
            <a:prstGeom prst="wedgeRectCallout">
              <a:avLst>
                <a:gd name="adj1" fmla="val -27894"/>
                <a:gd name="adj2" fmla="val 10294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6" name="TextBox 155"/>
            <p:cNvSpPr txBox="1"/>
            <p:nvPr/>
          </p:nvSpPr>
          <p:spPr>
            <a:xfrm>
              <a:off x="1219204" y="4876799"/>
              <a:ext cx="5181601"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IGP</a:t>
              </a:r>
            </a:p>
          </p:txBody>
        </p:sp>
      </p:grpSp>
      <p:grpSp>
        <p:nvGrpSpPr>
          <p:cNvPr id="157" name="Group 156"/>
          <p:cNvGrpSpPr/>
          <p:nvPr/>
        </p:nvGrpSpPr>
        <p:grpSpPr>
          <a:xfrm flipH="1">
            <a:off x="6543168" y="1415677"/>
            <a:ext cx="2252267" cy="1409082"/>
            <a:chOff x="1219200" y="4876799"/>
            <a:chExt cx="5181605" cy="1384995"/>
          </a:xfrm>
        </p:grpSpPr>
        <p:sp>
          <p:nvSpPr>
            <p:cNvPr id="158" name="Rectangular Callout 157"/>
            <p:cNvSpPr/>
            <p:nvPr/>
          </p:nvSpPr>
          <p:spPr>
            <a:xfrm>
              <a:off x="1219200" y="4876799"/>
              <a:ext cx="5181603" cy="1384995"/>
            </a:xfrm>
            <a:prstGeom prst="wedgeRectCallout">
              <a:avLst>
                <a:gd name="adj1" fmla="val 39970"/>
                <a:gd name="adj2" fmla="val 82425"/>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9" name="TextBox 158"/>
            <p:cNvSpPr txBox="1"/>
            <p:nvPr/>
          </p:nvSpPr>
          <p:spPr>
            <a:xfrm>
              <a:off x="1219202" y="4876799"/>
              <a:ext cx="5181603" cy="13613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Exterior routers also speak IGP</a:t>
              </a:r>
            </a:p>
          </p:txBody>
        </p:sp>
      </p:grpSp>
      <p:cxnSp>
        <p:nvCxnSpPr>
          <p:cNvPr id="160" name="Straight Connector 159"/>
          <p:cNvCxnSpPr>
            <a:stCxn id="132" idx="3"/>
            <a:endCxn id="131" idx="1"/>
          </p:cNvCxnSpPr>
          <p:nvPr/>
        </p:nvCxnSpPr>
        <p:spPr>
          <a:xfrm flipV="1">
            <a:off x="6983111" y="3557369"/>
            <a:ext cx="998346" cy="11017"/>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2" idx="3"/>
            <a:endCxn id="133" idx="1"/>
          </p:cNvCxnSpPr>
          <p:nvPr/>
        </p:nvCxnSpPr>
        <p:spPr>
          <a:xfrm>
            <a:off x="1351260" y="3448117"/>
            <a:ext cx="896473" cy="3284"/>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flipH="1">
            <a:off x="7217720" y="4021648"/>
            <a:ext cx="1527474" cy="523220"/>
            <a:chOff x="1219200" y="4876799"/>
            <a:chExt cx="5181605" cy="1519028"/>
          </a:xfrm>
        </p:grpSpPr>
        <p:sp>
          <p:nvSpPr>
            <p:cNvPr id="163" name="Rectangular Callout 162"/>
            <p:cNvSpPr/>
            <p:nvPr/>
          </p:nvSpPr>
          <p:spPr>
            <a:xfrm>
              <a:off x="1219200" y="4876799"/>
              <a:ext cx="5181602" cy="1384995"/>
            </a:xfrm>
            <a:prstGeom prst="wedgeRectCallout">
              <a:avLst>
                <a:gd name="adj1" fmla="val 37714"/>
                <a:gd name="adj2" fmla="val -10720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64" name="TextBox 163"/>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e</a:t>
              </a:r>
              <a:r>
                <a:rPr kumimoji="0" lang="en-US" sz="2800" b="0" i="0" u="none" strike="noStrike" kern="0" cap="none" spc="0" normalizeH="0" baseline="0" noProof="0" dirty="0">
                  <a:ln>
                    <a:noFill/>
                  </a:ln>
                  <a:solidFill>
                    <a:sysClr val="window" lastClr="FFFFFF"/>
                  </a:solidFill>
                  <a:effectLst/>
                  <a:uLnTx/>
                  <a:uFillTx/>
                </a:rPr>
                <a:t>BGP</a:t>
              </a:r>
            </a:p>
          </p:txBody>
        </p:sp>
      </p:grpSp>
      <p:grpSp>
        <p:nvGrpSpPr>
          <p:cNvPr id="165" name="Group 164"/>
          <p:cNvGrpSpPr/>
          <p:nvPr/>
        </p:nvGrpSpPr>
        <p:grpSpPr>
          <a:xfrm flipH="1">
            <a:off x="1097260" y="3940331"/>
            <a:ext cx="1527474" cy="523220"/>
            <a:chOff x="1219200" y="4876799"/>
            <a:chExt cx="5181605" cy="1519028"/>
          </a:xfrm>
        </p:grpSpPr>
        <p:sp>
          <p:nvSpPr>
            <p:cNvPr id="166" name="Rectangular Callout 165"/>
            <p:cNvSpPr/>
            <p:nvPr/>
          </p:nvSpPr>
          <p:spPr>
            <a:xfrm>
              <a:off x="1219200" y="4876799"/>
              <a:ext cx="5181602" cy="1384995"/>
            </a:xfrm>
            <a:prstGeom prst="wedgeRectCallout">
              <a:avLst>
                <a:gd name="adj1" fmla="val 9778"/>
                <a:gd name="adj2" fmla="val -12211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67" name="TextBox 166"/>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e</a:t>
              </a:r>
              <a:r>
                <a:rPr kumimoji="0" lang="en-US" sz="2800" b="0" i="0" u="none" strike="noStrike" kern="0" cap="none" spc="0" normalizeH="0" baseline="0" noProof="0" dirty="0">
                  <a:ln>
                    <a:noFill/>
                  </a:ln>
                  <a:solidFill>
                    <a:sysClr val="window" lastClr="FFFFFF"/>
                  </a:solidFill>
                  <a:effectLst/>
                  <a:uLnTx/>
                  <a:uFillTx/>
                </a:rPr>
                <a:t>BGP</a:t>
              </a:r>
            </a:p>
          </p:txBody>
        </p:sp>
      </p:grpSp>
      <p:pic>
        <p:nvPicPr>
          <p:cNvPr id="168"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821992" y="4945218"/>
            <a:ext cx="645115" cy="380395"/>
          </a:xfrm>
          <a:prstGeom prst="rect">
            <a:avLst/>
          </a:prstGeom>
          <a:noFill/>
        </p:spPr>
      </p:pic>
      <p:sp>
        <p:nvSpPr>
          <p:cNvPr id="177" name="Cloud 176"/>
          <p:cNvSpPr/>
          <p:nvPr/>
        </p:nvSpPr>
        <p:spPr>
          <a:xfrm>
            <a:off x="4005944" y="6178174"/>
            <a:ext cx="2762494" cy="1986272"/>
          </a:xfrm>
          <a:prstGeom prst="cloud">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0"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144549" y="6067103"/>
            <a:ext cx="645115" cy="380395"/>
          </a:xfrm>
          <a:prstGeom prst="rect">
            <a:avLst/>
          </a:prstGeom>
          <a:noFill/>
        </p:spPr>
      </p:pic>
      <p:cxnSp>
        <p:nvCxnSpPr>
          <p:cNvPr id="181" name="Straight Connector 180"/>
          <p:cNvCxnSpPr>
            <a:stCxn id="180" idx="0"/>
            <a:endCxn id="168" idx="2"/>
          </p:cNvCxnSpPr>
          <p:nvPr/>
        </p:nvCxnSpPr>
        <p:spPr>
          <a:xfrm flipH="1" flipV="1">
            <a:off x="5144550" y="5325613"/>
            <a:ext cx="322557" cy="741490"/>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32" idx="2"/>
            <a:endCxn id="168" idx="3"/>
          </p:cNvCxnSpPr>
          <p:nvPr/>
        </p:nvCxnSpPr>
        <p:spPr>
          <a:xfrm flipH="1">
            <a:off x="5467107" y="3758583"/>
            <a:ext cx="1193447" cy="1376833"/>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33" idx="2"/>
          </p:cNvCxnSpPr>
          <p:nvPr/>
        </p:nvCxnSpPr>
        <p:spPr>
          <a:xfrm>
            <a:off x="2570291" y="3641598"/>
            <a:ext cx="2251702" cy="151690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32" idx="1"/>
            <a:endCxn id="133" idx="3"/>
          </p:cNvCxnSpPr>
          <p:nvPr/>
        </p:nvCxnSpPr>
        <p:spPr>
          <a:xfrm flipH="1" flipV="1">
            <a:off x="2892848" y="3451401"/>
            <a:ext cx="3445148" cy="116985"/>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flipH="1">
            <a:off x="6004701" y="4802393"/>
            <a:ext cx="1527474" cy="523220"/>
            <a:chOff x="1219200" y="4876799"/>
            <a:chExt cx="5181605" cy="1519028"/>
          </a:xfrm>
        </p:grpSpPr>
        <p:sp>
          <p:nvSpPr>
            <p:cNvPr id="202" name="Rectangular Callout 201"/>
            <p:cNvSpPr/>
            <p:nvPr/>
          </p:nvSpPr>
          <p:spPr>
            <a:xfrm>
              <a:off x="1219200" y="4876799"/>
              <a:ext cx="5181602" cy="1384995"/>
            </a:xfrm>
            <a:prstGeom prst="wedgeRectCallout">
              <a:avLst>
                <a:gd name="adj1" fmla="val 37714"/>
                <a:gd name="adj2" fmla="val -10720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203" name="TextBox 202"/>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err="1">
                  <a:solidFill>
                    <a:sysClr val="window" lastClr="FFFFFF"/>
                  </a:solidFill>
                </a:rPr>
                <a:t>i</a:t>
              </a:r>
              <a:r>
                <a:rPr kumimoji="0" lang="en-US" sz="2800" b="0" i="0" u="none" strike="noStrike" kern="0" cap="none" spc="0" normalizeH="0" baseline="0" noProof="0" dirty="0">
                  <a:ln>
                    <a:noFill/>
                  </a:ln>
                  <a:solidFill>
                    <a:sysClr val="window" lastClr="FFFFFF"/>
                  </a:solidFill>
                  <a:effectLst/>
                  <a:uLnTx/>
                  <a:uFillTx/>
                </a:rPr>
                <a:t>BGP</a:t>
              </a:r>
            </a:p>
          </p:txBody>
        </p:sp>
      </p:grpSp>
      <p:grpSp>
        <p:nvGrpSpPr>
          <p:cNvPr id="207" name="Group 206"/>
          <p:cNvGrpSpPr/>
          <p:nvPr/>
        </p:nvGrpSpPr>
        <p:grpSpPr>
          <a:xfrm flipH="1">
            <a:off x="1782468" y="4655238"/>
            <a:ext cx="1527474" cy="523220"/>
            <a:chOff x="1219200" y="4876799"/>
            <a:chExt cx="5181605" cy="1519028"/>
          </a:xfrm>
        </p:grpSpPr>
        <p:sp>
          <p:nvSpPr>
            <p:cNvPr id="208" name="Rectangular Callout 207"/>
            <p:cNvSpPr/>
            <p:nvPr/>
          </p:nvSpPr>
          <p:spPr>
            <a:xfrm>
              <a:off x="1219200" y="4876799"/>
              <a:ext cx="5181602" cy="1384995"/>
            </a:xfrm>
            <a:prstGeom prst="wedgeRectCallout">
              <a:avLst>
                <a:gd name="adj1" fmla="val -40902"/>
                <a:gd name="adj2" fmla="val -16032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209" name="TextBox 208"/>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err="1">
                  <a:solidFill>
                    <a:sysClr val="window" lastClr="FFFFFF"/>
                  </a:solidFill>
                </a:rPr>
                <a:t>i</a:t>
              </a:r>
              <a:r>
                <a:rPr kumimoji="0" lang="en-US" sz="2800" b="0" i="0" u="none" strike="noStrike" kern="0" cap="none" spc="0" normalizeH="0" baseline="0" noProof="0" dirty="0" err="1">
                  <a:ln>
                    <a:noFill/>
                  </a:ln>
                  <a:solidFill>
                    <a:sysClr val="window" lastClr="FFFFFF"/>
                  </a:solidFill>
                  <a:effectLst/>
                  <a:uLnTx/>
                  <a:uFillTx/>
                </a:rPr>
                <a:t>BGP</a:t>
              </a:r>
              <a:endParaRPr kumimoji="0" lang="en-US" sz="2800" b="0" i="0"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32072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par>
                                <p:cTn id="8" presetID="16" presetClass="entr" presetSubtype="21"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barn(inVertical)">
                                      <p:cBhvr>
                                        <p:cTn id="10" dur="500"/>
                                        <p:tgtEl>
                                          <p:spTgt spid="123"/>
                                        </p:tgtEl>
                                      </p:cBhvr>
                                    </p:animEffect>
                                  </p:childTnLst>
                                </p:cTn>
                              </p:par>
                              <p:par>
                                <p:cTn id="11" presetID="16" presetClass="entr" presetSubtype="21"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barn(inVertical)">
                                      <p:cBhvr>
                                        <p:cTn id="13" dur="500"/>
                                        <p:tgtEl>
                                          <p:spTgt spid="127"/>
                                        </p:tgtEl>
                                      </p:cBhvr>
                                    </p:animEffect>
                                  </p:childTnLst>
                                </p:cTn>
                              </p:par>
                              <p:par>
                                <p:cTn id="14" presetID="16" presetClass="entr" presetSubtype="21" fill="hold"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barn(inVertical)">
                                      <p:cBhvr>
                                        <p:cTn id="16" dur="500"/>
                                        <p:tgtEl>
                                          <p:spTgt spid="135"/>
                                        </p:tgtEl>
                                      </p:cBhvr>
                                    </p:animEffect>
                                  </p:childTnLst>
                                </p:cTn>
                              </p:par>
                              <p:par>
                                <p:cTn id="17" presetID="16" presetClass="entr" presetSubtype="26" fill="hold" nodeType="with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barn(inHorizontal)">
                                      <p:cBhvr>
                                        <p:cTn id="19" dur="500"/>
                                        <p:tgtEl>
                                          <p:spTgt spid="136"/>
                                        </p:tgtEl>
                                      </p:cBhvr>
                                    </p:animEffect>
                                  </p:childTnLst>
                                </p:cTn>
                              </p:par>
                              <p:par>
                                <p:cTn id="20" presetID="16" presetClass="entr" presetSubtype="26"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barn(inHorizontal)">
                                      <p:cBhvr>
                                        <p:cTn id="22" dur="500"/>
                                        <p:tgtEl>
                                          <p:spTgt spid="137"/>
                                        </p:tgtEl>
                                      </p:cBhvr>
                                    </p:animEffect>
                                  </p:childTnLst>
                                </p:cTn>
                              </p:par>
                              <p:par>
                                <p:cTn id="23" presetID="16" presetClass="entr" presetSubtype="26"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barn(inHorizontal)">
                                      <p:cBhvr>
                                        <p:cTn id="25" dur="500"/>
                                        <p:tgtEl>
                                          <p:spTgt spid="138"/>
                                        </p:tgtEl>
                                      </p:cBhvr>
                                    </p:animEffect>
                                  </p:childTnLst>
                                </p:cTn>
                              </p:par>
                              <p:par>
                                <p:cTn id="26" presetID="16" presetClass="entr" presetSubtype="26" fill="hold"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barn(inHorizontal)">
                                      <p:cBhvr>
                                        <p:cTn id="28" dur="500"/>
                                        <p:tgtEl>
                                          <p:spTgt spid="139"/>
                                        </p:tgtEl>
                                      </p:cBhvr>
                                    </p:animEffect>
                                  </p:childTnLst>
                                </p:cTn>
                              </p:par>
                              <p:par>
                                <p:cTn id="29" presetID="16" presetClass="entr" presetSubtype="26"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barn(inHorizontal)">
                                      <p:cBhvr>
                                        <p:cTn id="31" dur="500"/>
                                        <p:tgtEl>
                                          <p:spTgt spid="140"/>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fade">
                                      <p:cBhvr>
                                        <p:cTn id="35" dur="500"/>
                                        <p:tgtEl>
                                          <p:spTgt spid="154"/>
                                        </p:tgtEl>
                                      </p:cBhvr>
                                    </p:animEffect>
                                    <p:anim calcmode="lin" valueType="num">
                                      <p:cBhvr>
                                        <p:cTn id="36" dur="500" fill="hold"/>
                                        <p:tgtEl>
                                          <p:spTgt spid="154"/>
                                        </p:tgtEl>
                                        <p:attrNameLst>
                                          <p:attrName>ppt_x</p:attrName>
                                        </p:attrNameLst>
                                      </p:cBhvr>
                                      <p:tavLst>
                                        <p:tav tm="0">
                                          <p:val>
                                            <p:strVal val="#ppt_x"/>
                                          </p:val>
                                        </p:tav>
                                        <p:tav tm="100000">
                                          <p:val>
                                            <p:strVal val="#ppt_x"/>
                                          </p:val>
                                        </p:tav>
                                      </p:tavLst>
                                    </p:anim>
                                    <p:anim calcmode="lin" valueType="num">
                                      <p:cBhvr>
                                        <p:cTn id="37" dur="500" fill="hold"/>
                                        <p:tgtEl>
                                          <p:spTgt spid="154"/>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157"/>
                                        </p:tgtEl>
                                        <p:attrNameLst>
                                          <p:attrName>style.visibility</p:attrName>
                                        </p:attrNameLst>
                                      </p:cBhvr>
                                      <p:to>
                                        <p:strVal val="visible"/>
                                      </p:to>
                                    </p:set>
                                    <p:animEffect transition="in" filter="fade">
                                      <p:cBhvr>
                                        <p:cTn id="41" dur="500"/>
                                        <p:tgtEl>
                                          <p:spTgt spid="157"/>
                                        </p:tgtEl>
                                      </p:cBhvr>
                                    </p:animEffect>
                                    <p:anim calcmode="lin" valueType="num">
                                      <p:cBhvr>
                                        <p:cTn id="42" dur="500" fill="hold"/>
                                        <p:tgtEl>
                                          <p:spTgt spid="157"/>
                                        </p:tgtEl>
                                        <p:attrNameLst>
                                          <p:attrName>ppt_x</p:attrName>
                                        </p:attrNameLst>
                                      </p:cBhvr>
                                      <p:tavLst>
                                        <p:tav tm="0">
                                          <p:val>
                                            <p:strVal val="#ppt_x"/>
                                          </p:val>
                                        </p:tav>
                                        <p:tav tm="100000">
                                          <p:val>
                                            <p:strVal val="#ppt_x"/>
                                          </p:val>
                                        </p:tav>
                                      </p:tavLst>
                                    </p:anim>
                                    <p:anim calcmode="lin" valueType="num">
                                      <p:cBhvr>
                                        <p:cTn id="43" dur="5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500"/>
                                        <p:tgtEl>
                                          <p:spTgt spid="154"/>
                                        </p:tgtEl>
                                      </p:cBhvr>
                                    </p:animEffect>
                                    <p:anim calcmode="lin" valueType="num">
                                      <p:cBhvr>
                                        <p:cTn id="48" dur="500"/>
                                        <p:tgtEl>
                                          <p:spTgt spid="154"/>
                                        </p:tgtEl>
                                        <p:attrNameLst>
                                          <p:attrName>ppt_x</p:attrName>
                                        </p:attrNameLst>
                                      </p:cBhvr>
                                      <p:tavLst>
                                        <p:tav tm="0">
                                          <p:val>
                                            <p:strVal val="ppt_x"/>
                                          </p:val>
                                        </p:tav>
                                        <p:tav tm="100000">
                                          <p:val>
                                            <p:strVal val="ppt_x"/>
                                          </p:val>
                                        </p:tav>
                                      </p:tavLst>
                                    </p:anim>
                                    <p:anim calcmode="lin" valueType="num">
                                      <p:cBhvr>
                                        <p:cTn id="49" dur="500"/>
                                        <p:tgtEl>
                                          <p:spTgt spid="154"/>
                                        </p:tgtEl>
                                        <p:attrNameLst>
                                          <p:attrName>ppt_y</p:attrName>
                                        </p:attrNameLst>
                                      </p:cBhvr>
                                      <p:tavLst>
                                        <p:tav tm="0">
                                          <p:val>
                                            <p:strVal val="ppt_y"/>
                                          </p:val>
                                        </p:tav>
                                        <p:tav tm="100000">
                                          <p:val>
                                            <p:strVal val="ppt_y+.1"/>
                                          </p:val>
                                        </p:tav>
                                      </p:tavLst>
                                    </p:anim>
                                    <p:set>
                                      <p:cBhvr>
                                        <p:cTn id="50" dur="1" fill="hold">
                                          <p:stCondLst>
                                            <p:cond delay="499"/>
                                          </p:stCondLst>
                                        </p:cTn>
                                        <p:tgtEl>
                                          <p:spTgt spid="154"/>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500"/>
                                        <p:tgtEl>
                                          <p:spTgt spid="157"/>
                                        </p:tgtEl>
                                      </p:cBhvr>
                                    </p:animEffect>
                                    <p:anim calcmode="lin" valueType="num">
                                      <p:cBhvr>
                                        <p:cTn id="53" dur="500"/>
                                        <p:tgtEl>
                                          <p:spTgt spid="157"/>
                                        </p:tgtEl>
                                        <p:attrNameLst>
                                          <p:attrName>ppt_x</p:attrName>
                                        </p:attrNameLst>
                                      </p:cBhvr>
                                      <p:tavLst>
                                        <p:tav tm="0">
                                          <p:val>
                                            <p:strVal val="ppt_x"/>
                                          </p:val>
                                        </p:tav>
                                        <p:tav tm="100000">
                                          <p:val>
                                            <p:strVal val="ppt_x"/>
                                          </p:val>
                                        </p:tav>
                                      </p:tavLst>
                                    </p:anim>
                                    <p:anim calcmode="lin" valueType="num">
                                      <p:cBhvr>
                                        <p:cTn id="54" dur="500"/>
                                        <p:tgtEl>
                                          <p:spTgt spid="157"/>
                                        </p:tgtEl>
                                        <p:attrNameLst>
                                          <p:attrName>ppt_y</p:attrName>
                                        </p:attrNameLst>
                                      </p:cBhvr>
                                      <p:tavLst>
                                        <p:tav tm="0">
                                          <p:val>
                                            <p:strVal val="ppt_y"/>
                                          </p:val>
                                        </p:tav>
                                        <p:tav tm="100000">
                                          <p:val>
                                            <p:strVal val="ppt_y+.1"/>
                                          </p:val>
                                        </p:tav>
                                      </p:tavLst>
                                    </p:anim>
                                    <p:set>
                                      <p:cBhvr>
                                        <p:cTn id="55" dur="1" fill="hold">
                                          <p:stCondLst>
                                            <p:cond delay="499"/>
                                          </p:stCondLst>
                                        </p:cTn>
                                        <p:tgtEl>
                                          <p:spTgt spid="157"/>
                                        </p:tgtEl>
                                        <p:attrNameLst>
                                          <p:attrName>style.visibility</p:attrName>
                                        </p:attrNameLst>
                                      </p:cBhvr>
                                      <p:to>
                                        <p:strVal val="hidden"/>
                                      </p:to>
                                    </p:set>
                                  </p:childTnLst>
                                </p:cTn>
                              </p:par>
                              <p:par>
                                <p:cTn id="56" presetID="16" presetClass="exit" presetSubtype="21" fill="hold" nodeType="withEffect">
                                  <p:stCondLst>
                                    <p:cond delay="0"/>
                                  </p:stCondLst>
                                  <p:childTnLst>
                                    <p:animEffect transition="out" filter="barn(inVertical)">
                                      <p:cBhvr>
                                        <p:cTn id="57" dur="500"/>
                                        <p:tgtEl>
                                          <p:spTgt spid="120"/>
                                        </p:tgtEl>
                                      </p:cBhvr>
                                    </p:animEffect>
                                    <p:set>
                                      <p:cBhvr>
                                        <p:cTn id="58" dur="1" fill="hold">
                                          <p:stCondLst>
                                            <p:cond delay="499"/>
                                          </p:stCondLst>
                                        </p:cTn>
                                        <p:tgtEl>
                                          <p:spTgt spid="120"/>
                                        </p:tgtEl>
                                        <p:attrNameLst>
                                          <p:attrName>style.visibility</p:attrName>
                                        </p:attrNameLst>
                                      </p:cBhvr>
                                      <p:to>
                                        <p:strVal val="hidden"/>
                                      </p:to>
                                    </p:set>
                                  </p:childTnLst>
                                </p:cTn>
                              </p:par>
                              <p:par>
                                <p:cTn id="59" presetID="16" presetClass="exit" presetSubtype="21" fill="hold" nodeType="withEffect">
                                  <p:stCondLst>
                                    <p:cond delay="0"/>
                                  </p:stCondLst>
                                  <p:childTnLst>
                                    <p:animEffect transition="out" filter="barn(inVertical)">
                                      <p:cBhvr>
                                        <p:cTn id="60" dur="500"/>
                                        <p:tgtEl>
                                          <p:spTgt spid="123"/>
                                        </p:tgtEl>
                                      </p:cBhvr>
                                    </p:animEffect>
                                    <p:set>
                                      <p:cBhvr>
                                        <p:cTn id="61" dur="1" fill="hold">
                                          <p:stCondLst>
                                            <p:cond delay="499"/>
                                          </p:stCondLst>
                                        </p:cTn>
                                        <p:tgtEl>
                                          <p:spTgt spid="123"/>
                                        </p:tgtEl>
                                        <p:attrNameLst>
                                          <p:attrName>style.visibility</p:attrName>
                                        </p:attrNameLst>
                                      </p:cBhvr>
                                      <p:to>
                                        <p:strVal val="hidden"/>
                                      </p:to>
                                    </p:set>
                                  </p:childTnLst>
                                </p:cTn>
                              </p:par>
                              <p:par>
                                <p:cTn id="62" presetID="16" presetClass="exit" presetSubtype="21" fill="hold" nodeType="withEffect">
                                  <p:stCondLst>
                                    <p:cond delay="0"/>
                                  </p:stCondLst>
                                  <p:childTnLst>
                                    <p:animEffect transition="out" filter="barn(inVertical)">
                                      <p:cBhvr>
                                        <p:cTn id="63" dur="500"/>
                                        <p:tgtEl>
                                          <p:spTgt spid="127"/>
                                        </p:tgtEl>
                                      </p:cBhvr>
                                    </p:animEffect>
                                    <p:set>
                                      <p:cBhvr>
                                        <p:cTn id="64" dur="1" fill="hold">
                                          <p:stCondLst>
                                            <p:cond delay="499"/>
                                          </p:stCondLst>
                                        </p:cTn>
                                        <p:tgtEl>
                                          <p:spTgt spid="127"/>
                                        </p:tgtEl>
                                        <p:attrNameLst>
                                          <p:attrName>style.visibility</p:attrName>
                                        </p:attrNameLst>
                                      </p:cBhvr>
                                      <p:to>
                                        <p:strVal val="hidden"/>
                                      </p:to>
                                    </p:set>
                                  </p:childTnLst>
                                </p:cTn>
                              </p:par>
                              <p:par>
                                <p:cTn id="65" presetID="16" presetClass="exit" presetSubtype="21" fill="hold" nodeType="withEffect">
                                  <p:stCondLst>
                                    <p:cond delay="0"/>
                                  </p:stCondLst>
                                  <p:childTnLst>
                                    <p:animEffect transition="out" filter="barn(inVertical)">
                                      <p:cBhvr>
                                        <p:cTn id="66" dur="500"/>
                                        <p:tgtEl>
                                          <p:spTgt spid="135"/>
                                        </p:tgtEl>
                                      </p:cBhvr>
                                    </p:animEffect>
                                    <p:set>
                                      <p:cBhvr>
                                        <p:cTn id="67" dur="1" fill="hold">
                                          <p:stCondLst>
                                            <p:cond delay="499"/>
                                          </p:stCondLst>
                                        </p:cTn>
                                        <p:tgtEl>
                                          <p:spTgt spid="135"/>
                                        </p:tgtEl>
                                        <p:attrNameLst>
                                          <p:attrName>style.visibility</p:attrName>
                                        </p:attrNameLst>
                                      </p:cBhvr>
                                      <p:to>
                                        <p:strVal val="hidden"/>
                                      </p:to>
                                    </p:set>
                                  </p:childTnLst>
                                </p:cTn>
                              </p:par>
                              <p:par>
                                <p:cTn id="68" presetID="16" presetClass="exit" presetSubtype="21" fill="hold" nodeType="withEffect">
                                  <p:stCondLst>
                                    <p:cond delay="0"/>
                                  </p:stCondLst>
                                  <p:childTnLst>
                                    <p:animEffect transition="out" filter="barn(inVertical)">
                                      <p:cBhvr>
                                        <p:cTn id="69" dur="500"/>
                                        <p:tgtEl>
                                          <p:spTgt spid="136"/>
                                        </p:tgtEl>
                                      </p:cBhvr>
                                    </p:animEffect>
                                    <p:set>
                                      <p:cBhvr>
                                        <p:cTn id="70" dur="1" fill="hold">
                                          <p:stCondLst>
                                            <p:cond delay="499"/>
                                          </p:stCondLst>
                                        </p:cTn>
                                        <p:tgtEl>
                                          <p:spTgt spid="136"/>
                                        </p:tgtEl>
                                        <p:attrNameLst>
                                          <p:attrName>style.visibility</p:attrName>
                                        </p:attrNameLst>
                                      </p:cBhvr>
                                      <p:to>
                                        <p:strVal val="hidden"/>
                                      </p:to>
                                    </p:set>
                                  </p:childTnLst>
                                </p:cTn>
                              </p:par>
                              <p:par>
                                <p:cTn id="71" presetID="16" presetClass="exit" presetSubtype="21" fill="hold" nodeType="withEffect">
                                  <p:stCondLst>
                                    <p:cond delay="0"/>
                                  </p:stCondLst>
                                  <p:childTnLst>
                                    <p:animEffect transition="out" filter="barn(inVertical)">
                                      <p:cBhvr>
                                        <p:cTn id="72" dur="500"/>
                                        <p:tgtEl>
                                          <p:spTgt spid="137"/>
                                        </p:tgtEl>
                                      </p:cBhvr>
                                    </p:animEffect>
                                    <p:set>
                                      <p:cBhvr>
                                        <p:cTn id="73" dur="1" fill="hold">
                                          <p:stCondLst>
                                            <p:cond delay="499"/>
                                          </p:stCondLst>
                                        </p:cTn>
                                        <p:tgtEl>
                                          <p:spTgt spid="137"/>
                                        </p:tgtEl>
                                        <p:attrNameLst>
                                          <p:attrName>style.visibility</p:attrName>
                                        </p:attrNameLst>
                                      </p:cBhvr>
                                      <p:to>
                                        <p:strVal val="hidden"/>
                                      </p:to>
                                    </p:set>
                                  </p:childTnLst>
                                </p:cTn>
                              </p:par>
                              <p:par>
                                <p:cTn id="74" presetID="16" presetClass="exit" presetSubtype="21" fill="hold" nodeType="withEffect">
                                  <p:stCondLst>
                                    <p:cond delay="0"/>
                                  </p:stCondLst>
                                  <p:childTnLst>
                                    <p:animEffect transition="out" filter="barn(inVertical)">
                                      <p:cBhvr>
                                        <p:cTn id="75" dur="500"/>
                                        <p:tgtEl>
                                          <p:spTgt spid="138"/>
                                        </p:tgtEl>
                                      </p:cBhvr>
                                    </p:animEffect>
                                    <p:set>
                                      <p:cBhvr>
                                        <p:cTn id="76" dur="1" fill="hold">
                                          <p:stCondLst>
                                            <p:cond delay="499"/>
                                          </p:stCondLst>
                                        </p:cTn>
                                        <p:tgtEl>
                                          <p:spTgt spid="138"/>
                                        </p:tgtEl>
                                        <p:attrNameLst>
                                          <p:attrName>style.visibility</p:attrName>
                                        </p:attrNameLst>
                                      </p:cBhvr>
                                      <p:to>
                                        <p:strVal val="hidden"/>
                                      </p:to>
                                    </p:set>
                                  </p:childTnLst>
                                </p:cTn>
                              </p:par>
                              <p:par>
                                <p:cTn id="77" presetID="16" presetClass="exit" presetSubtype="21" fill="hold" nodeType="withEffect">
                                  <p:stCondLst>
                                    <p:cond delay="0"/>
                                  </p:stCondLst>
                                  <p:childTnLst>
                                    <p:animEffect transition="out" filter="barn(inVertical)">
                                      <p:cBhvr>
                                        <p:cTn id="78" dur="500"/>
                                        <p:tgtEl>
                                          <p:spTgt spid="139"/>
                                        </p:tgtEl>
                                      </p:cBhvr>
                                    </p:animEffect>
                                    <p:set>
                                      <p:cBhvr>
                                        <p:cTn id="79" dur="1" fill="hold">
                                          <p:stCondLst>
                                            <p:cond delay="499"/>
                                          </p:stCondLst>
                                        </p:cTn>
                                        <p:tgtEl>
                                          <p:spTgt spid="139"/>
                                        </p:tgtEl>
                                        <p:attrNameLst>
                                          <p:attrName>style.visibility</p:attrName>
                                        </p:attrNameLst>
                                      </p:cBhvr>
                                      <p:to>
                                        <p:strVal val="hidden"/>
                                      </p:to>
                                    </p:set>
                                  </p:childTnLst>
                                </p:cTn>
                              </p:par>
                              <p:par>
                                <p:cTn id="80" presetID="16" presetClass="exit" presetSubtype="21" fill="hold" nodeType="withEffect">
                                  <p:stCondLst>
                                    <p:cond delay="0"/>
                                  </p:stCondLst>
                                  <p:childTnLst>
                                    <p:animEffect transition="out" filter="barn(inVertical)">
                                      <p:cBhvr>
                                        <p:cTn id="81" dur="500"/>
                                        <p:tgtEl>
                                          <p:spTgt spid="140"/>
                                        </p:tgtEl>
                                      </p:cBhvr>
                                    </p:animEffect>
                                    <p:set>
                                      <p:cBhvr>
                                        <p:cTn id="82" dur="1" fill="hold">
                                          <p:stCondLst>
                                            <p:cond delay="499"/>
                                          </p:stCondLst>
                                        </p:cTn>
                                        <p:tgtEl>
                                          <p:spTgt spid="140"/>
                                        </p:tgtEl>
                                        <p:attrNameLst>
                                          <p:attrName>style.visibility</p:attrName>
                                        </p:attrNameLst>
                                      </p:cBhvr>
                                      <p:to>
                                        <p:strVal val="hidden"/>
                                      </p:to>
                                    </p:set>
                                  </p:childTnLst>
                                </p:cTn>
                              </p:par>
                            </p:childTnLst>
                          </p:cTn>
                        </p:par>
                        <p:par>
                          <p:cTn id="83" fill="hold">
                            <p:stCondLst>
                              <p:cond delay="500"/>
                            </p:stCondLst>
                            <p:childTnLst>
                              <p:par>
                                <p:cTn id="84" presetID="16" presetClass="entr" presetSubtype="26" fill="hold" nodeType="afterEffect">
                                  <p:stCondLst>
                                    <p:cond delay="0"/>
                                  </p:stCondLst>
                                  <p:childTnLst>
                                    <p:set>
                                      <p:cBhvr>
                                        <p:cTn id="85" dur="1" fill="hold">
                                          <p:stCondLst>
                                            <p:cond delay="0"/>
                                          </p:stCondLst>
                                        </p:cTn>
                                        <p:tgtEl>
                                          <p:spTgt spid="181"/>
                                        </p:tgtEl>
                                        <p:attrNameLst>
                                          <p:attrName>style.visibility</p:attrName>
                                        </p:attrNameLst>
                                      </p:cBhvr>
                                      <p:to>
                                        <p:strVal val="visible"/>
                                      </p:to>
                                    </p:set>
                                    <p:animEffect transition="in" filter="barn(inHorizontal)">
                                      <p:cBhvr>
                                        <p:cTn id="86" dur="500"/>
                                        <p:tgtEl>
                                          <p:spTgt spid="181"/>
                                        </p:tgtEl>
                                      </p:cBhvr>
                                    </p:animEffect>
                                  </p:childTnLst>
                                </p:cTn>
                              </p:par>
                              <p:par>
                                <p:cTn id="87" presetID="16" presetClass="entr" presetSubtype="21" fill="hold" nodeType="withEffect">
                                  <p:stCondLst>
                                    <p:cond delay="0"/>
                                  </p:stCondLst>
                                  <p:childTnLst>
                                    <p:set>
                                      <p:cBhvr>
                                        <p:cTn id="88" dur="1" fill="hold">
                                          <p:stCondLst>
                                            <p:cond delay="0"/>
                                          </p:stCondLst>
                                        </p:cTn>
                                        <p:tgtEl>
                                          <p:spTgt spid="161"/>
                                        </p:tgtEl>
                                        <p:attrNameLst>
                                          <p:attrName>style.visibility</p:attrName>
                                        </p:attrNameLst>
                                      </p:cBhvr>
                                      <p:to>
                                        <p:strVal val="visible"/>
                                      </p:to>
                                    </p:set>
                                    <p:animEffect transition="in" filter="barn(inVertical)">
                                      <p:cBhvr>
                                        <p:cTn id="89" dur="500"/>
                                        <p:tgtEl>
                                          <p:spTgt spid="161"/>
                                        </p:tgtEl>
                                      </p:cBhvr>
                                    </p:animEffect>
                                  </p:childTnLst>
                                </p:cTn>
                              </p:par>
                              <p:par>
                                <p:cTn id="90" presetID="16" presetClass="entr" presetSubtype="21" fill="hold" nodeType="withEffect">
                                  <p:stCondLst>
                                    <p:cond delay="0"/>
                                  </p:stCondLst>
                                  <p:childTnLst>
                                    <p:set>
                                      <p:cBhvr>
                                        <p:cTn id="91" dur="1" fill="hold">
                                          <p:stCondLst>
                                            <p:cond delay="0"/>
                                          </p:stCondLst>
                                        </p:cTn>
                                        <p:tgtEl>
                                          <p:spTgt spid="160"/>
                                        </p:tgtEl>
                                        <p:attrNameLst>
                                          <p:attrName>style.visibility</p:attrName>
                                        </p:attrNameLst>
                                      </p:cBhvr>
                                      <p:to>
                                        <p:strVal val="visible"/>
                                      </p:to>
                                    </p:set>
                                    <p:animEffect transition="in" filter="barn(inVertical)">
                                      <p:cBhvr>
                                        <p:cTn id="92" dur="500"/>
                                        <p:tgtEl>
                                          <p:spTgt spid="160"/>
                                        </p:tgtEl>
                                      </p:cBhvr>
                                    </p:animEffect>
                                  </p:childTnLst>
                                </p:cTn>
                              </p:par>
                            </p:childTnLst>
                          </p:cTn>
                        </p:par>
                        <p:par>
                          <p:cTn id="93" fill="hold">
                            <p:stCondLst>
                              <p:cond delay="1000"/>
                            </p:stCondLst>
                            <p:childTnLst>
                              <p:par>
                                <p:cTn id="94" presetID="42" presetClass="entr" presetSubtype="0" fill="hold" nodeType="afterEffect">
                                  <p:stCondLst>
                                    <p:cond delay="0"/>
                                  </p:stCondLst>
                                  <p:childTnLst>
                                    <p:set>
                                      <p:cBhvr>
                                        <p:cTn id="95" dur="1" fill="hold">
                                          <p:stCondLst>
                                            <p:cond delay="0"/>
                                          </p:stCondLst>
                                        </p:cTn>
                                        <p:tgtEl>
                                          <p:spTgt spid="162"/>
                                        </p:tgtEl>
                                        <p:attrNameLst>
                                          <p:attrName>style.visibility</p:attrName>
                                        </p:attrNameLst>
                                      </p:cBhvr>
                                      <p:to>
                                        <p:strVal val="visible"/>
                                      </p:to>
                                    </p:set>
                                    <p:animEffect transition="in" filter="fade">
                                      <p:cBhvr>
                                        <p:cTn id="96" dur="500"/>
                                        <p:tgtEl>
                                          <p:spTgt spid="162"/>
                                        </p:tgtEl>
                                      </p:cBhvr>
                                    </p:animEffect>
                                    <p:anim calcmode="lin" valueType="num">
                                      <p:cBhvr>
                                        <p:cTn id="97" dur="500" fill="hold"/>
                                        <p:tgtEl>
                                          <p:spTgt spid="162"/>
                                        </p:tgtEl>
                                        <p:attrNameLst>
                                          <p:attrName>ppt_x</p:attrName>
                                        </p:attrNameLst>
                                      </p:cBhvr>
                                      <p:tavLst>
                                        <p:tav tm="0">
                                          <p:val>
                                            <p:strVal val="#ppt_x"/>
                                          </p:val>
                                        </p:tav>
                                        <p:tav tm="100000">
                                          <p:val>
                                            <p:strVal val="#ppt_x"/>
                                          </p:val>
                                        </p:tav>
                                      </p:tavLst>
                                    </p:anim>
                                    <p:anim calcmode="lin" valueType="num">
                                      <p:cBhvr>
                                        <p:cTn id="98" dur="500" fill="hold"/>
                                        <p:tgtEl>
                                          <p:spTgt spid="162"/>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65"/>
                                        </p:tgtEl>
                                        <p:attrNameLst>
                                          <p:attrName>style.visibility</p:attrName>
                                        </p:attrNameLst>
                                      </p:cBhvr>
                                      <p:to>
                                        <p:strVal val="visible"/>
                                      </p:to>
                                    </p:set>
                                    <p:animEffect transition="in" filter="fade">
                                      <p:cBhvr>
                                        <p:cTn id="101" dur="500"/>
                                        <p:tgtEl>
                                          <p:spTgt spid="165"/>
                                        </p:tgtEl>
                                      </p:cBhvr>
                                    </p:animEffect>
                                    <p:anim calcmode="lin" valueType="num">
                                      <p:cBhvr>
                                        <p:cTn id="102" dur="500" fill="hold"/>
                                        <p:tgtEl>
                                          <p:spTgt spid="165"/>
                                        </p:tgtEl>
                                        <p:attrNameLst>
                                          <p:attrName>ppt_x</p:attrName>
                                        </p:attrNameLst>
                                      </p:cBhvr>
                                      <p:tavLst>
                                        <p:tav tm="0">
                                          <p:val>
                                            <p:strVal val="#ppt_x"/>
                                          </p:val>
                                        </p:tav>
                                        <p:tav tm="100000">
                                          <p:val>
                                            <p:strVal val="#ppt_x"/>
                                          </p:val>
                                        </p:tav>
                                      </p:tavLst>
                                    </p:anim>
                                    <p:anim calcmode="lin" valueType="num">
                                      <p:cBhvr>
                                        <p:cTn id="103" dur="5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198"/>
                                        </p:tgtEl>
                                        <p:attrNameLst>
                                          <p:attrName>style.visibility</p:attrName>
                                        </p:attrNameLst>
                                      </p:cBhvr>
                                      <p:to>
                                        <p:strVal val="visible"/>
                                      </p:to>
                                    </p:set>
                                    <p:animEffect transition="in" filter="barn(inVertical)">
                                      <p:cBhvr>
                                        <p:cTn id="108" dur="500"/>
                                        <p:tgtEl>
                                          <p:spTgt spid="198"/>
                                        </p:tgtEl>
                                      </p:cBhvr>
                                    </p:animEffect>
                                  </p:childTnLst>
                                </p:cTn>
                              </p:par>
                              <p:par>
                                <p:cTn id="109" presetID="16" presetClass="entr" presetSubtype="26" fill="hold" nodeType="withEffect">
                                  <p:stCondLst>
                                    <p:cond delay="0"/>
                                  </p:stCondLst>
                                  <p:childTnLst>
                                    <p:set>
                                      <p:cBhvr>
                                        <p:cTn id="110" dur="1" fill="hold">
                                          <p:stCondLst>
                                            <p:cond delay="0"/>
                                          </p:stCondLst>
                                        </p:cTn>
                                        <p:tgtEl>
                                          <p:spTgt spid="192"/>
                                        </p:tgtEl>
                                        <p:attrNameLst>
                                          <p:attrName>style.visibility</p:attrName>
                                        </p:attrNameLst>
                                      </p:cBhvr>
                                      <p:to>
                                        <p:strVal val="visible"/>
                                      </p:to>
                                    </p:set>
                                    <p:animEffect transition="in" filter="barn(inHorizontal)">
                                      <p:cBhvr>
                                        <p:cTn id="111" dur="500"/>
                                        <p:tgtEl>
                                          <p:spTgt spid="192"/>
                                        </p:tgtEl>
                                      </p:cBhvr>
                                    </p:animEffect>
                                  </p:childTnLst>
                                </p:cTn>
                              </p:par>
                              <p:par>
                                <p:cTn id="112" presetID="16" presetClass="entr" presetSubtype="26" fill="hold" nodeType="withEffect">
                                  <p:stCondLst>
                                    <p:cond delay="0"/>
                                  </p:stCondLst>
                                  <p:childTnLst>
                                    <p:set>
                                      <p:cBhvr>
                                        <p:cTn id="113" dur="1" fill="hold">
                                          <p:stCondLst>
                                            <p:cond delay="0"/>
                                          </p:stCondLst>
                                        </p:cTn>
                                        <p:tgtEl>
                                          <p:spTgt spid="195"/>
                                        </p:tgtEl>
                                        <p:attrNameLst>
                                          <p:attrName>style.visibility</p:attrName>
                                        </p:attrNameLst>
                                      </p:cBhvr>
                                      <p:to>
                                        <p:strVal val="visible"/>
                                      </p:to>
                                    </p:set>
                                    <p:animEffect transition="in" filter="barn(inHorizontal)">
                                      <p:cBhvr>
                                        <p:cTn id="114" dur="500"/>
                                        <p:tgtEl>
                                          <p:spTgt spid="195"/>
                                        </p:tgtEl>
                                      </p:cBhvr>
                                    </p:animEffect>
                                  </p:childTnLst>
                                </p:cTn>
                              </p:par>
                            </p:childTnLst>
                          </p:cTn>
                        </p:par>
                        <p:par>
                          <p:cTn id="115" fill="hold">
                            <p:stCondLst>
                              <p:cond delay="500"/>
                            </p:stCondLst>
                            <p:childTnLst>
                              <p:par>
                                <p:cTn id="116" presetID="42" presetClass="entr" presetSubtype="0" fill="hold" nodeType="afterEffect">
                                  <p:stCondLst>
                                    <p:cond delay="0"/>
                                  </p:stCondLst>
                                  <p:childTnLst>
                                    <p:set>
                                      <p:cBhvr>
                                        <p:cTn id="117" dur="1" fill="hold">
                                          <p:stCondLst>
                                            <p:cond delay="0"/>
                                          </p:stCondLst>
                                        </p:cTn>
                                        <p:tgtEl>
                                          <p:spTgt spid="201"/>
                                        </p:tgtEl>
                                        <p:attrNameLst>
                                          <p:attrName>style.visibility</p:attrName>
                                        </p:attrNameLst>
                                      </p:cBhvr>
                                      <p:to>
                                        <p:strVal val="visible"/>
                                      </p:to>
                                    </p:set>
                                    <p:animEffect transition="in" filter="fade">
                                      <p:cBhvr>
                                        <p:cTn id="118" dur="500"/>
                                        <p:tgtEl>
                                          <p:spTgt spid="201"/>
                                        </p:tgtEl>
                                      </p:cBhvr>
                                    </p:animEffect>
                                    <p:anim calcmode="lin" valueType="num">
                                      <p:cBhvr>
                                        <p:cTn id="119" dur="500" fill="hold"/>
                                        <p:tgtEl>
                                          <p:spTgt spid="201"/>
                                        </p:tgtEl>
                                        <p:attrNameLst>
                                          <p:attrName>ppt_x</p:attrName>
                                        </p:attrNameLst>
                                      </p:cBhvr>
                                      <p:tavLst>
                                        <p:tav tm="0">
                                          <p:val>
                                            <p:strVal val="#ppt_x"/>
                                          </p:val>
                                        </p:tav>
                                        <p:tav tm="100000">
                                          <p:val>
                                            <p:strVal val="#ppt_x"/>
                                          </p:val>
                                        </p:tav>
                                      </p:tavLst>
                                    </p:anim>
                                    <p:anim calcmode="lin" valueType="num">
                                      <p:cBhvr>
                                        <p:cTn id="120" dur="500" fill="hold"/>
                                        <p:tgtEl>
                                          <p:spTgt spid="201"/>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207"/>
                                        </p:tgtEl>
                                        <p:attrNameLst>
                                          <p:attrName>style.visibility</p:attrName>
                                        </p:attrNameLst>
                                      </p:cBhvr>
                                      <p:to>
                                        <p:strVal val="visible"/>
                                      </p:to>
                                    </p:set>
                                    <p:animEffect transition="in" filter="fade">
                                      <p:cBhvr>
                                        <p:cTn id="123" dur="500"/>
                                        <p:tgtEl>
                                          <p:spTgt spid="207"/>
                                        </p:tgtEl>
                                      </p:cBhvr>
                                    </p:animEffect>
                                    <p:anim calcmode="lin" valueType="num">
                                      <p:cBhvr>
                                        <p:cTn id="124" dur="500" fill="hold"/>
                                        <p:tgtEl>
                                          <p:spTgt spid="207"/>
                                        </p:tgtEl>
                                        <p:attrNameLst>
                                          <p:attrName>ppt_x</p:attrName>
                                        </p:attrNameLst>
                                      </p:cBhvr>
                                      <p:tavLst>
                                        <p:tav tm="0">
                                          <p:val>
                                            <p:strVal val="#ppt_x"/>
                                          </p:val>
                                        </p:tav>
                                        <p:tav tm="100000">
                                          <p:val>
                                            <p:strVal val="#ppt_x"/>
                                          </p:val>
                                        </p:tav>
                                      </p:tavLst>
                                    </p:anim>
                                    <p:anim calcmode="lin" valueType="num">
                                      <p:cBhvr>
                                        <p:cTn id="125" dur="500" fill="hold"/>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Full </a:t>
            </a:r>
            <a:r>
              <a:rPr lang="en-US" dirty="0" err="1"/>
              <a:t>iBGP</a:t>
            </a:r>
            <a:r>
              <a:rPr lang="en-US" dirty="0"/>
              <a:t> Meshes</a:t>
            </a:r>
          </a:p>
        </p:txBody>
      </p:sp>
      <p:sp>
        <p:nvSpPr>
          <p:cNvPr id="5" name="Slide Number Placeholder 4"/>
          <p:cNvSpPr>
            <a:spLocks noGrp="1"/>
          </p:cNvSpPr>
          <p:nvPr>
            <p:ph type="sldNum" sz="quarter" idx="12"/>
          </p:nvPr>
        </p:nvSpPr>
        <p:spPr/>
        <p:txBody>
          <a:bodyPr>
            <a:normAutofit fontScale="92500" lnSpcReduction="20000"/>
          </a:bodyPr>
          <a:lstStyle/>
          <a:p>
            <a:fld id="{283B9EA5-CE9A-4950-A80C-5ADF06B45BB8}" type="slidenum">
              <a:rPr lang="en-US" smtClean="0"/>
              <a:t>14</a:t>
            </a:fld>
            <a:endParaRPr lang="en-US"/>
          </a:p>
        </p:txBody>
      </p:sp>
      <p:sp>
        <p:nvSpPr>
          <p:cNvPr id="9" name="Content Placeholder 8"/>
          <p:cNvSpPr>
            <a:spLocks noGrp="1"/>
          </p:cNvSpPr>
          <p:nvPr>
            <p:ph sz="quarter" idx="1"/>
          </p:nvPr>
        </p:nvSpPr>
        <p:spPr>
          <a:xfrm>
            <a:off x="4582554" y="1600200"/>
            <a:ext cx="4473310" cy="5105400"/>
          </a:xfrm>
        </p:spPr>
        <p:txBody>
          <a:bodyPr/>
          <a:lstStyle/>
          <a:p>
            <a:r>
              <a:rPr lang="en-US" dirty="0"/>
              <a:t>Question: why do we need </a:t>
            </a:r>
            <a:r>
              <a:rPr lang="en-US" dirty="0" err="1"/>
              <a:t>iBGP</a:t>
            </a:r>
            <a:r>
              <a:rPr lang="en-US" dirty="0"/>
              <a:t>?</a:t>
            </a:r>
          </a:p>
          <a:p>
            <a:pPr lvl="1"/>
            <a:r>
              <a:rPr lang="en-US" dirty="0"/>
              <a:t>OSPF does not include BGP policy info</a:t>
            </a:r>
          </a:p>
          <a:p>
            <a:pPr lvl="1"/>
            <a:r>
              <a:rPr lang="en-US" dirty="0"/>
              <a:t>Prevents routing loops within the AS</a:t>
            </a:r>
          </a:p>
          <a:p>
            <a:r>
              <a:rPr lang="en-US" dirty="0" err="1"/>
              <a:t>iBGP</a:t>
            </a:r>
            <a:r>
              <a:rPr lang="en-US" dirty="0"/>
              <a:t> updates do not trigger announcements</a:t>
            </a:r>
          </a:p>
        </p:txBody>
      </p:sp>
      <p:sp>
        <p:nvSpPr>
          <p:cNvPr id="10" name="Cloud 9"/>
          <p:cNvSpPr/>
          <p:nvPr/>
        </p:nvSpPr>
        <p:spPr>
          <a:xfrm>
            <a:off x="236568" y="3139616"/>
            <a:ext cx="4106678" cy="3432769"/>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3698130" y="4309942"/>
            <a:ext cx="645115" cy="380395"/>
          </a:xfrm>
          <a:prstGeom prst="rect">
            <a:avLst/>
          </a:prstGeom>
          <a:noFill/>
        </p:spPr>
      </p:pic>
      <p:pic>
        <p:nvPicPr>
          <p:cNvPr id="2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80428" y="3445883"/>
            <a:ext cx="645115" cy="380395"/>
          </a:xfrm>
          <a:prstGeom prst="rect">
            <a:avLst/>
          </a:prstGeom>
          <a:noFill/>
        </p:spPr>
      </p:pic>
      <p:pic>
        <p:nvPicPr>
          <p:cNvPr id="4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140566" y="4856000"/>
            <a:ext cx="645115" cy="380395"/>
          </a:xfrm>
          <a:prstGeom prst="rect">
            <a:avLst/>
          </a:prstGeom>
          <a:noFill/>
        </p:spPr>
      </p:pic>
      <p:pic>
        <p:nvPicPr>
          <p:cNvPr id="4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1225543" y="6191990"/>
            <a:ext cx="645115" cy="380395"/>
          </a:xfrm>
          <a:prstGeom prst="rect">
            <a:avLst/>
          </a:prstGeom>
          <a:noFill/>
        </p:spPr>
      </p:pic>
      <p:pic>
        <p:nvPicPr>
          <p:cNvPr id="4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3154687" y="5963995"/>
            <a:ext cx="645115" cy="380395"/>
          </a:xfrm>
          <a:prstGeom prst="rect">
            <a:avLst/>
          </a:prstGeom>
          <a:noFill/>
        </p:spPr>
      </p:pic>
      <p:pic>
        <p:nvPicPr>
          <p:cNvPr id="44"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149921" y="3140117"/>
            <a:ext cx="645115" cy="380395"/>
          </a:xfrm>
          <a:prstGeom prst="rect">
            <a:avLst/>
          </a:prstGeom>
          <a:noFill/>
        </p:spPr>
      </p:pic>
      <p:cxnSp>
        <p:nvCxnSpPr>
          <p:cNvPr id="45" name="Straight Connector 44"/>
          <p:cNvCxnSpPr>
            <a:stCxn id="23" idx="3"/>
            <a:endCxn id="44" idx="1"/>
          </p:cNvCxnSpPr>
          <p:nvPr/>
        </p:nvCxnSpPr>
        <p:spPr>
          <a:xfrm flipV="1">
            <a:off x="1225543" y="3330315"/>
            <a:ext cx="924378" cy="30576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1" idx="3"/>
            <a:endCxn id="44" idx="2"/>
          </p:cNvCxnSpPr>
          <p:nvPr/>
        </p:nvCxnSpPr>
        <p:spPr>
          <a:xfrm flipV="1">
            <a:off x="785681" y="3520512"/>
            <a:ext cx="1686798" cy="152568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2" idx="0"/>
          </p:cNvCxnSpPr>
          <p:nvPr/>
        </p:nvCxnSpPr>
        <p:spPr>
          <a:xfrm flipV="1">
            <a:off x="1548101" y="3520512"/>
            <a:ext cx="924378" cy="267147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0"/>
            <a:endCxn id="44" idx="2"/>
          </p:cNvCxnSpPr>
          <p:nvPr/>
        </p:nvCxnSpPr>
        <p:spPr>
          <a:xfrm flipH="1" flipV="1">
            <a:off x="2472479" y="3520512"/>
            <a:ext cx="1004766" cy="24434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2" idx="1"/>
            <a:endCxn id="44" idx="3"/>
          </p:cNvCxnSpPr>
          <p:nvPr/>
        </p:nvCxnSpPr>
        <p:spPr>
          <a:xfrm flipH="1" flipV="1">
            <a:off x="2795036" y="3330315"/>
            <a:ext cx="903094" cy="116982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1" idx="0"/>
            <a:endCxn id="23" idx="2"/>
          </p:cNvCxnSpPr>
          <p:nvPr/>
        </p:nvCxnSpPr>
        <p:spPr>
          <a:xfrm flipV="1">
            <a:off x="463124" y="3826278"/>
            <a:ext cx="439862" cy="102972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2" idx="0"/>
            <a:endCxn id="23" idx="2"/>
          </p:cNvCxnSpPr>
          <p:nvPr/>
        </p:nvCxnSpPr>
        <p:spPr>
          <a:xfrm flipH="1" flipV="1">
            <a:off x="902986" y="3826278"/>
            <a:ext cx="645115" cy="236571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3" idx="0"/>
            <a:endCxn id="23" idx="2"/>
          </p:cNvCxnSpPr>
          <p:nvPr/>
        </p:nvCxnSpPr>
        <p:spPr>
          <a:xfrm flipH="1" flipV="1">
            <a:off x="902986" y="3826278"/>
            <a:ext cx="2574259" cy="2137717"/>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2" idx="1"/>
            <a:endCxn id="23" idx="3"/>
          </p:cNvCxnSpPr>
          <p:nvPr/>
        </p:nvCxnSpPr>
        <p:spPr>
          <a:xfrm flipH="1" flipV="1">
            <a:off x="1225543" y="3636081"/>
            <a:ext cx="2472587" cy="86405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2" idx="1"/>
            <a:endCxn id="41" idx="2"/>
          </p:cNvCxnSpPr>
          <p:nvPr/>
        </p:nvCxnSpPr>
        <p:spPr>
          <a:xfrm flipH="1" flipV="1">
            <a:off x="463124" y="5236395"/>
            <a:ext cx="762419" cy="114579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43" idx="1"/>
            <a:endCxn id="41" idx="3"/>
          </p:cNvCxnSpPr>
          <p:nvPr/>
        </p:nvCxnSpPr>
        <p:spPr>
          <a:xfrm flipH="1" flipV="1">
            <a:off x="785681" y="5046198"/>
            <a:ext cx="2369006" cy="110799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2" idx="1"/>
            <a:endCxn id="41" idx="3"/>
          </p:cNvCxnSpPr>
          <p:nvPr/>
        </p:nvCxnSpPr>
        <p:spPr>
          <a:xfrm flipH="1">
            <a:off x="785681" y="4500140"/>
            <a:ext cx="2912449" cy="54605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42" idx="3"/>
            <a:endCxn id="43" idx="1"/>
          </p:cNvCxnSpPr>
          <p:nvPr/>
        </p:nvCxnSpPr>
        <p:spPr>
          <a:xfrm flipV="1">
            <a:off x="1870658" y="6154193"/>
            <a:ext cx="1284029" cy="22799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42" idx="3"/>
            <a:endCxn id="22" idx="1"/>
          </p:cNvCxnSpPr>
          <p:nvPr/>
        </p:nvCxnSpPr>
        <p:spPr>
          <a:xfrm flipV="1">
            <a:off x="1870658" y="4500140"/>
            <a:ext cx="1827472" cy="188204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3" idx="0"/>
            <a:endCxn id="22" idx="1"/>
          </p:cNvCxnSpPr>
          <p:nvPr/>
        </p:nvCxnSpPr>
        <p:spPr>
          <a:xfrm flipV="1">
            <a:off x="3477245" y="4500140"/>
            <a:ext cx="220885" cy="146385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4" idx="1"/>
            <a:endCxn id="23" idx="3"/>
          </p:cNvCxnSpPr>
          <p:nvPr/>
        </p:nvCxnSpPr>
        <p:spPr>
          <a:xfrm flipH="1">
            <a:off x="1225543" y="3330315"/>
            <a:ext cx="924378" cy="305766"/>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4" idx="2"/>
            <a:endCxn id="41" idx="3"/>
          </p:cNvCxnSpPr>
          <p:nvPr/>
        </p:nvCxnSpPr>
        <p:spPr>
          <a:xfrm flipH="1">
            <a:off x="785681" y="3520512"/>
            <a:ext cx="1686798" cy="1525686"/>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4" idx="2"/>
            <a:endCxn id="42" idx="0"/>
          </p:cNvCxnSpPr>
          <p:nvPr/>
        </p:nvCxnSpPr>
        <p:spPr>
          <a:xfrm flipH="1">
            <a:off x="1548101" y="3520512"/>
            <a:ext cx="924378" cy="2671478"/>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4" idx="2"/>
            <a:endCxn id="43" idx="0"/>
          </p:cNvCxnSpPr>
          <p:nvPr/>
        </p:nvCxnSpPr>
        <p:spPr>
          <a:xfrm>
            <a:off x="2472479" y="3520512"/>
            <a:ext cx="1004766" cy="2443483"/>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44" idx="3"/>
            <a:endCxn id="22" idx="1"/>
          </p:cNvCxnSpPr>
          <p:nvPr/>
        </p:nvCxnSpPr>
        <p:spPr>
          <a:xfrm>
            <a:off x="2795036" y="3330315"/>
            <a:ext cx="903094" cy="1169825"/>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ight Arrow 109"/>
          <p:cNvSpPr/>
          <p:nvPr/>
        </p:nvSpPr>
        <p:spPr>
          <a:xfrm rot="5400000">
            <a:off x="1808910" y="1921452"/>
            <a:ext cx="1327526" cy="92476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eBGP</a:t>
            </a:r>
            <a:endParaRPr lang="en-US" sz="2400" dirty="0"/>
          </a:p>
        </p:txBody>
      </p:sp>
      <p:grpSp>
        <p:nvGrpSpPr>
          <p:cNvPr id="111" name="Group 110"/>
          <p:cNvGrpSpPr/>
          <p:nvPr/>
        </p:nvGrpSpPr>
        <p:grpSpPr>
          <a:xfrm flipH="1">
            <a:off x="80596" y="2544536"/>
            <a:ext cx="1527474" cy="523220"/>
            <a:chOff x="1219200" y="4876799"/>
            <a:chExt cx="5181605" cy="1519028"/>
          </a:xfrm>
        </p:grpSpPr>
        <p:sp>
          <p:nvSpPr>
            <p:cNvPr id="112" name="Rectangular Callout 111"/>
            <p:cNvSpPr/>
            <p:nvPr/>
          </p:nvSpPr>
          <p:spPr>
            <a:xfrm>
              <a:off x="1219200" y="4876799"/>
              <a:ext cx="5181602" cy="1384995"/>
            </a:xfrm>
            <a:prstGeom prst="wedgeRectCallout">
              <a:avLst>
                <a:gd name="adj1" fmla="val -45951"/>
                <a:gd name="adj2" fmla="val 12603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3" name="TextBox 112"/>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err="1">
                  <a:solidFill>
                    <a:sysClr val="window" lastClr="FFFFFF"/>
                  </a:solidFill>
                </a:rPr>
                <a:t>i</a:t>
              </a:r>
              <a:r>
                <a:rPr kumimoji="0" lang="en-US" sz="2800" b="0" i="0" u="none" strike="noStrike" kern="0" cap="none" spc="0" normalizeH="0" baseline="0" noProof="0" dirty="0" err="1">
                  <a:ln>
                    <a:noFill/>
                  </a:ln>
                  <a:solidFill>
                    <a:sysClr val="window" lastClr="FFFFFF"/>
                  </a:solidFill>
                  <a:effectLst/>
                  <a:uLnTx/>
                  <a:uFillTx/>
                </a:rPr>
                <a:t>BGP</a:t>
              </a:r>
              <a:endParaRPr kumimoji="0" lang="en-US" sz="2800" b="0" i="0"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32467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up)">
                                      <p:cBhvr>
                                        <p:cTn id="7" dur="500"/>
                                        <p:tgtEl>
                                          <p:spTgt spid="1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par>
                                <p:cTn id="12" presetID="22" presetClass="entr" presetSubtype="1"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up)">
                                      <p:cBhvr>
                                        <p:cTn id="14" dur="500"/>
                                        <p:tgtEl>
                                          <p:spTgt spid="98"/>
                                        </p:tgtEl>
                                      </p:cBhvr>
                                    </p:animEffect>
                                  </p:childTnLst>
                                </p:cTn>
                              </p:par>
                              <p:par>
                                <p:cTn id="15" presetID="22" presetClass="entr" presetSubtype="1"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up)">
                                      <p:cBhvr>
                                        <p:cTn id="17" dur="500"/>
                                        <p:tgtEl>
                                          <p:spTgt spid="101"/>
                                        </p:tgtEl>
                                      </p:cBhvr>
                                    </p:animEffect>
                                  </p:childTnLst>
                                </p:cTn>
                              </p:par>
                              <p:par>
                                <p:cTn id="18" presetID="22" presetClass="entr" presetSubtype="1"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wipe(up)">
                                      <p:cBhvr>
                                        <p:cTn id="20" dur="500"/>
                                        <p:tgtEl>
                                          <p:spTgt spid="104"/>
                                        </p:tgtEl>
                                      </p:cBhvr>
                                    </p:animEffect>
                                  </p:childTnLst>
                                </p:cTn>
                              </p:par>
                              <p:par>
                                <p:cTn id="21" presetID="22" presetClass="entr" presetSubtype="1"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wipe(up)">
                                      <p:cBhvr>
                                        <p:cTn id="23" dur="500"/>
                                        <p:tgtEl>
                                          <p:spTgt spid="107"/>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anim calcmode="lin" valueType="num">
                                      <p:cBhvr>
                                        <p:cTn id="28" dur="500" fill="hold"/>
                                        <p:tgtEl>
                                          <p:spTgt spid="111"/>
                                        </p:tgtEl>
                                        <p:attrNameLst>
                                          <p:attrName>ppt_x</p:attrName>
                                        </p:attrNameLst>
                                      </p:cBhvr>
                                      <p:tavLst>
                                        <p:tav tm="0">
                                          <p:val>
                                            <p:strVal val="#ppt_x"/>
                                          </p:val>
                                        </p:tav>
                                        <p:tav tm="100000">
                                          <p:val>
                                            <p:strVal val="#ppt_x"/>
                                          </p:val>
                                        </p:tav>
                                      </p:tavLst>
                                    </p:anim>
                                    <p:anim calcmode="lin" valueType="num">
                                      <p:cBhvr>
                                        <p:cTn id="29"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500"/>
                                        <p:tgtEl>
                                          <p:spTgt spid="9">
                                            <p:txEl>
                                              <p:pRg st="0" end="0"/>
                                            </p:txEl>
                                          </p:spTgt>
                                        </p:tgtEl>
                                      </p:cBhvr>
                                    </p:animEffect>
                                    <p:anim calcmode="lin" valueType="num">
                                      <p:cBhvr>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500"/>
                                        <p:tgtEl>
                                          <p:spTgt spid="9">
                                            <p:txEl>
                                              <p:pRg st="1" end="1"/>
                                            </p:txEl>
                                          </p:spTgt>
                                        </p:tgtEl>
                                      </p:cBhvr>
                                    </p:animEffect>
                                    <p:anim calcmode="lin" valueType="num">
                                      <p:cBhvr>
                                        <p:cTn id="4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500"/>
                                        <p:tgtEl>
                                          <p:spTgt spid="9">
                                            <p:txEl>
                                              <p:pRg st="2" end="2"/>
                                            </p:txEl>
                                          </p:spTgt>
                                        </p:tgtEl>
                                      </p:cBhvr>
                                    </p:animEffect>
                                    <p:anim calcmode="lin" valueType="num">
                                      <p:cBhvr>
                                        <p:cTn id="4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anim calcmode="lin" valueType="num">
                                      <p:cBhvr>
                                        <p:cTn id="5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sv-SE" sz="2800"/>
              <a:t>Border Gateway Protocol</a:t>
            </a:r>
          </a:p>
        </p:txBody>
      </p:sp>
      <p:sp>
        <p:nvSpPr>
          <p:cNvPr id="20482" name="Rectangle 3"/>
          <p:cNvSpPr>
            <a:spLocks noGrp="1" noChangeArrowheads="1"/>
          </p:cNvSpPr>
          <p:nvPr>
            <p:ph idx="1"/>
          </p:nvPr>
        </p:nvSpPr>
        <p:spPr/>
        <p:txBody>
          <a:bodyPr/>
          <a:lstStyle/>
          <a:p>
            <a:r>
              <a:rPr lang="en-US" altLang="sv-SE" dirty="0" err="1"/>
              <a:t>ASes</a:t>
            </a:r>
            <a:r>
              <a:rPr lang="en-US" altLang="sv-SE" dirty="0"/>
              <a:t> exchange info about who they can reach</a:t>
            </a:r>
          </a:p>
          <a:p>
            <a:pPr lvl="1"/>
            <a:r>
              <a:rPr lang="en-US" altLang="sv-SE" dirty="0"/>
              <a:t>IP prefix: block of destination IP addresses</a:t>
            </a:r>
          </a:p>
          <a:p>
            <a:pPr lvl="1"/>
            <a:r>
              <a:rPr lang="en-US" altLang="sv-SE" dirty="0"/>
              <a:t>AS path: sequence of </a:t>
            </a:r>
            <a:r>
              <a:rPr lang="en-US" altLang="sv-SE" dirty="0" err="1"/>
              <a:t>ASes</a:t>
            </a:r>
            <a:r>
              <a:rPr lang="en-US" altLang="sv-SE" dirty="0"/>
              <a:t> along the path</a:t>
            </a:r>
          </a:p>
          <a:p>
            <a:r>
              <a:rPr lang="en-US" altLang="sv-SE" dirty="0"/>
              <a:t>Policies configured by the AS</a:t>
            </a:r>
            <a:r>
              <a:rPr lang="en-US" altLang="en-US" dirty="0"/>
              <a:t>’</a:t>
            </a:r>
            <a:r>
              <a:rPr lang="en-US" altLang="ja-JP" dirty="0"/>
              <a:t>s operator</a:t>
            </a:r>
          </a:p>
          <a:p>
            <a:pPr lvl="1"/>
            <a:r>
              <a:rPr lang="en-US" altLang="sv-SE" dirty="0"/>
              <a:t>Path selection: which of the paths to use?</a:t>
            </a:r>
          </a:p>
          <a:p>
            <a:pPr lvl="1"/>
            <a:r>
              <a:rPr lang="en-US" altLang="sv-SE" dirty="0"/>
              <a:t>Path export: which neighbors to tell?</a:t>
            </a:r>
          </a:p>
        </p:txBody>
      </p:sp>
      <p:grpSp>
        <p:nvGrpSpPr>
          <p:cNvPr id="20483" name="Group 22"/>
          <p:cNvGrpSpPr>
            <a:grpSpLocks/>
          </p:cNvGrpSpPr>
          <p:nvPr/>
        </p:nvGrpSpPr>
        <p:grpSpPr bwMode="auto">
          <a:xfrm>
            <a:off x="204788" y="4489450"/>
            <a:ext cx="2647950" cy="2025650"/>
            <a:chOff x="3978" y="3024"/>
            <a:chExt cx="1668" cy="1276"/>
          </a:xfrm>
        </p:grpSpPr>
        <p:graphicFrame>
          <p:nvGraphicFramePr>
            <p:cNvPr id="20501" name="Object 23"/>
            <p:cNvGraphicFramePr>
              <a:graphicFrameLocks noChangeAspect="1"/>
            </p:cNvGraphicFramePr>
            <p:nvPr/>
          </p:nvGraphicFramePr>
          <p:xfrm>
            <a:off x="3978" y="3024"/>
            <a:ext cx="1668" cy="1276"/>
          </p:xfrm>
          <a:graphic>
            <a:graphicData uri="http://schemas.openxmlformats.org/presentationml/2006/ole">
              <mc:AlternateContent xmlns:mc="http://schemas.openxmlformats.org/markup-compatibility/2006">
                <mc:Choice xmlns:v="urn:schemas-microsoft-com:vml" Requires="v">
                  <p:oleObj name="Photo Editor Photo" r:id="rId2" imgW="1905266" imgH="1390844" progId="MSPhotoEd.3">
                    <p:embed/>
                  </p:oleObj>
                </mc:Choice>
                <mc:Fallback>
                  <p:oleObj name="Photo Editor Photo" r:id="rId2" imgW="1905266" imgH="1390844"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 y="3024"/>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1240" name="Text Box 24"/>
            <p:cNvSpPr txBox="1">
              <a:spLocks noChangeArrowheads="1"/>
            </p:cNvSpPr>
            <p:nvPr/>
          </p:nvSpPr>
          <p:spPr bwMode="auto">
            <a:xfrm>
              <a:off x="4694" y="350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latin typeface="Helvetica" charset="0"/>
                  <a:ea typeface="ＭＳ Ｐゴシック" charset="0"/>
                  <a:cs typeface="ＭＳ Ｐゴシック" charset="0"/>
                </a:rPr>
                <a:t>3</a:t>
              </a:r>
              <a:endParaRPr lang="en-US" sz="1600">
                <a:latin typeface="Helvetica" charset="0"/>
                <a:ea typeface="ＭＳ Ｐゴシック" charset="0"/>
                <a:cs typeface="ＭＳ Ｐゴシック" charset="0"/>
              </a:endParaRPr>
            </a:p>
          </p:txBody>
        </p:sp>
      </p:grpSp>
      <p:sp>
        <p:nvSpPr>
          <p:cNvPr id="521242" name="Line 26"/>
          <p:cNvSpPr>
            <a:spLocks noChangeShapeType="1"/>
          </p:cNvSpPr>
          <p:nvPr/>
        </p:nvSpPr>
        <p:spPr bwMode="auto">
          <a:xfrm flipH="1" flipV="1">
            <a:off x="5868988" y="5765800"/>
            <a:ext cx="2024062" cy="0"/>
          </a:xfrm>
          <a:prstGeom prst="line">
            <a:avLst/>
          </a:prstGeom>
          <a:noFill/>
          <a:ln w="57150">
            <a:solidFill>
              <a:srgbClr val="3366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pSp>
        <p:nvGrpSpPr>
          <p:cNvPr id="20485" name="Group 27"/>
          <p:cNvGrpSpPr>
            <a:grpSpLocks/>
          </p:cNvGrpSpPr>
          <p:nvPr/>
        </p:nvGrpSpPr>
        <p:grpSpPr bwMode="auto">
          <a:xfrm>
            <a:off x="4651375" y="5118100"/>
            <a:ext cx="1290638" cy="1098550"/>
            <a:chOff x="2193" y="3325"/>
            <a:chExt cx="813" cy="692"/>
          </a:xfrm>
        </p:grpSpPr>
        <p:graphicFrame>
          <p:nvGraphicFramePr>
            <p:cNvPr id="20499" name="Object 28"/>
            <p:cNvGraphicFramePr>
              <a:graphicFrameLocks noChangeAspect="1"/>
            </p:cNvGraphicFramePr>
            <p:nvPr/>
          </p:nvGraphicFramePr>
          <p:xfrm>
            <a:off x="2193" y="3325"/>
            <a:ext cx="813" cy="692"/>
          </p:xfrm>
          <a:graphic>
            <a:graphicData uri="http://schemas.openxmlformats.org/presentationml/2006/ole">
              <mc:AlternateContent xmlns:mc="http://schemas.openxmlformats.org/markup-compatibility/2006">
                <mc:Choice xmlns:v="urn:schemas-microsoft-com:vml" Requires="v">
                  <p:oleObj name="Photo Editor Photo" r:id="rId4" imgW="1905266" imgH="1390844" progId="MSPhotoEd.3">
                    <p:embed/>
                  </p:oleObj>
                </mc:Choice>
                <mc:Fallback>
                  <p:oleObj name="Photo Editor Photo" r:id="rId4" imgW="1905266" imgH="1390844"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 y="3325"/>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1245" name="Text Box 29"/>
            <p:cNvSpPr txBox="1">
              <a:spLocks noChangeArrowheads="1"/>
            </p:cNvSpPr>
            <p:nvPr/>
          </p:nvSpPr>
          <p:spPr bwMode="auto">
            <a:xfrm>
              <a:off x="2507" y="350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latin typeface="Helvetica" charset="0"/>
                  <a:ea typeface="ＭＳ Ｐゴシック" charset="0"/>
                  <a:cs typeface="ＭＳ Ｐゴシック" charset="0"/>
                </a:rPr>
                <a:t>2</a:t>
              </a:r>
            </a:p>
          </p:txBody>
        </p:sp>
      </p:grpSp>
      <p:sp>
        <p:nvSpPr>
          <p:cNvPr id="521246" name="Line 30"/>
          <p:cNvSpPr>
            <a:spLocks noChangeShapeType="1"/>
          </p:cNvSpPr>
          <p:nvPr/>
        </p:nvSpPr>
        <p:spPr bwMode="auto">
          <a:xfrm flipH="1">
            <a:off x="2636838" y="5745163"/>
            <a:ext cx="2157412" cy="0"/>
          </a:xfrm>
          <a:prstGeom prst="line">
            <a:avLst/>
          </a:prstGeom>
          <a:noFill/>
          <a:ln w="57150">
            <a:solidFill>
              <a:srgbClr val="3366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aphicFrame>
        <p:nvGraphicFramePr>
          <p:cNvPr id="20487" name="Object 32"/>
          <p:cNvGraphicFramePr>
            <a:graphicFrameLocks noChangeAspect="1"/>
          </p:cNvGraphicFramePr>
          <p:nvPr/>
        </p:nvGraphicFramePr>
        <p:xfrm>
          <a:off x="7824788" y="5267325"/>
          <a:ext cx="833437" cy="709613"/>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MSPhotoEd.3">
                  <p:embed/>
                </p:oleObj>
              </mc:Choice>
              <mc:Fallback>
                <p:oleObj name="Photo Editor Photo" r:id="rId5" imgW="1905266" imgH="1390844"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5267325"/>
                        <a:ext cx="833437"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1249" name="Line 33"/>
          <p:cNvSpPr>
            <a:spLocks noChangeShapeType="1"/>
          </p:cNvSpPr>
          <p:nvPr/>
        </p:nvSpPr>
        <p:spPr bwMode="auto">
          <a:xfrm flipH="1" flipV="1">
            <a:off x="8220075" y="5876925"/>
            <a:ext cx="0" cy="400050"/>
          </a:xfrm>
          <a:prstGeom prst="line">
            <a:avLst/>
          </a:prstGeom>
          <a:noFill/>
          <a:ln w="57150">
            <a:solidFill>
              <a:srgbClr val="3366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sp>
        <p:nvSpPr>
          <p:cNvPr id="521250" name="Text Box 34"/>
          <p:cNvSpPr txBox="1">
            <a:spLocks noChangeArrowheads="1"/>
          </p:cNvSpPr>
          <p:nvPr/>
        </p:nvSpPr>
        <p:spPr bwMode="auto">
          <a:xfrm>
            <a:off x="8099425" y="53943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latin typeface="Helvetica" charset="0"/>
                <a:ea typeface="ＭＳ Ｐゴシック" charset="0"/>
                <a:cs typeface="ＭＳ Ｐゴシック" charset="0"/>
              </a:rPr>
              <a:t>1</a:t>
            </a:r>
            <a:endParaRPr lang="en-US" sz="1600">
              <a:latin typeface="Helvetica" charset="0"/>
              <a:ea typeface="ＭＳ Ｐゴシック" charset="0"/>
              <a:cs typeface="ＭＳ Ｐゴシック" charset="0"/>
            </a:endParaRPr>
          </a:p>
        </p:txBody>
      </p:sp>
      <p:sp>
        <p:nvSpPr>
          <p:cNvPr id="521251" name="Text Box 35"/>
          <p:cNvSpPr txBox="1">
            <a:spLocks noChangeArrowheads="1"/>
          </p:cNvSpPr>
          <p:nvPr/>
        </p:nvSpPr>
        <p:spPr bwMode="auto">
          <a:xfrm>
            <a:off x="7521575" y="6270625"/>
            <a:ext cx="139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latin typeface="Helvetica" charset="0"/>
                <a:ea typeface="ＭＳ Ｐゴシック" charset="0"/>
                <a:cs typeface="ＭＳ Ｐゴシック" charset="0"/>
              </a:rPr>
              <a:t>12.34.158.5</a:t>
            </a:r>
          </a:p>
        </p:txBody>
      </p:sp>
      <p:grpSp>
        <p:nvGrpSpPr>
          <p:cNvPr id="521252" name="Group 36"/>
          <p:cNvGrpSpPr>
            <a:grpSpLocks/>
          </p:cNvGrpSpPr>
          <p:nvPr/>
        </p:nvGrpSpPr>
        <p:grpSpPr bwMode="auto">
          <a:xfrm>
            <a:off x="2595563" y="4675188"/>
            <a:ext cx="2235200" cy="762000"/>
            <a:chOff x="1550" y="893"/>
            <a:chExt cx="1408" cy="480"/>
          </a:xfrm>
        </p:grpSpPr>
        <p:sp>
          <p:nvSpPr>
            <p:cNvPr id="521253" name="Text Box 37"/>
            <p:cNvSpPr txBox="1">
              <a:spLocks noChangeArrowheads="1"/>
            </p:cNvSpPr>
            <p:nvPr/>
          </p:nvSpPr>
          <p:spPr bwMode="auto">
            <a:xfrm>
              <a:off x="1550" y="893"/>
              <a:ext cx="132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b="1">
                  <a:solidFill>
                    <a:schemeClr val="tx1"/>
                  </a:solidFill>
                  <a:latin typeface="Helvetica" pitchFamily="1" charset="0"/>
                  <a:ea typeface="MS PGothic" pitchFamily="34" charset="-128"/>
                </a:defRPr>
              </a:lvl1pPr>
              <a:lvl2pPr marL="742950" indent="-285750" eaLnBrk="0" hangingPunct="0">
                <a:defRPr sz="2000" b="1">
                  <a:solidFill>
                    <a:schemeClr val="tx1"/>
                  </a:solidFill>
                  <a:latin typeface="Helvetica" pitchFamily="1" charset="0"/>
                  <a:ea typeface="MS PGothic" pitchFamily="34" charset="-128"/>
                </a:defRPr>
              </a:lvl2pPr>
              <a:lvl3pPr marL="1143000" indent="-228600" eaLnBrk="0" hangingPunct="0">
                <a:defRPr sz="2000" b="1">
                  <a:solidFill>
                    <a:schemeClr val="tx1"/>
                  </a:solidFill>
                  <a:latin typeface="Helvetica" pitchFamily="1" charset="0"/>
                  <a:ea typeface="MS PGothic" pitchFamily="34" charset="-128"/>
                </a:defRPr>
              </a:lvl3pPr>
              <a:lvl4pPr marL="1600200" indent="-228600" eaLnBrk="0" hangingPunct="0">
                <a:defRPr sz="2000" b="1">
                  <a:solidFill>
                    <a:schemeClr val="tx1"/>
                  </a:solidFill>
                  <a:latin typeface="Helvetica" pitchFamily="1" charset="0"/>
                  <a:ea typeface="MS PGothic" pitchFamily="34" charset="-128"/>
                </a:defRPr>
              </a:lvl4pPr>
              <a:lvl5pPr marL="2057400" indent="-228600" eaLnBrk="0" hangingPunct="0">
                <a:defRPr sz="20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9pPr>
            </a:lstStyle>
            <a:p>
              <a:pPr eaLnBrk="1" hangingPunct="1"/>
              <a:r>
                <a:rPr lang="ja-JP" altLang="en-US">
                  <a:solidFill>
                    <a:srgbClr val="FF0000"/>
                  </a:solidFill>
                  <a:latin typeface="Arial" pitchFamily="34" charset="0"/>
                </a:rPr>
                <a:t>“</a:t>
              </a:r>
              <a:r>
                <a:rPr lang="en-US" altLang="ja-JP">
                  <a:solidFill>
                    <a:srgbClr val="FF0000"/>
                  </a:solidFill>
                </a:rPr>
                <a:t>12.34.158.0/24: </a:t>
              </a:r>
            </a:p>
            <a:p>
              <a:pPr eaLnBrk="1" hangingPunct="1"/>
              <a:r>
                <a:rPr lang="en-US" altLang="sv-SE">
                  <a:solidFill>
                    <a:srgbClr val="FF0000"/>
                  </a:solidFill>
                </a:rPr>
                <a:t>path (2,1)</a:t>
              </a:r>
              <a:r>
                <a:rPr lang="ja-JP" altLang="en-US">
                  <a:solidFill>
                    <a:srgbClr val="FF0000"/>
                  </a:solidFill>
                  <a:latin typeface="Arial" pitchFamily="34" charset="0"/>
                </a:rPr>
                <a:t>”</a:t>
              </a:r>
              <a:endParaRPr lang="en-US" altLang="sv-SE">
                <a:solidFill>
                  <a:srgbClr val="FF0000"/>
                </a:solidFill>
              </a:endParaRPr>
            </a:p>
          </p:txBody>
        </p:sp>
        <p:sp>
          <p:nvSpPr>
            <p:cNvPr id="521254" name="Line 38"/>
            <p:cNvSpPr>
              <a:spLocks noChangeShapeType="1"/>
            </p:cNvSpPr>
            <p:nvPr/>
          </p:nvSpPr>
          <p:spPr bwMode="auto">
            <a:xfrm flipH="1">
              <a:off x="1624" y="1373"/>
              <a:ext cx="133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pSp>
      <p:grpSp>
        <p:nvGrpSpPr>
          <p:cNvPr id="521255" name="Group 39"/>
          <p:cNvGrpSpPr>
            <a:grpSpLocks/>
          </p:cNvGrpSpPr>
          <p:nvPr/>
        </p:nvGrpSpPr>
        <p:grpSpPr bwMode="auto">
          <a:xfrm>
            <a:off x="5608638" y="4735513"/>
            <a:ext cx="2393950" cy="720725"/>
            <a:chOff x="3435" y="922"/>
            <a:chExt cx="1508" cy="454"/>
          </a:xfrm>
        </p:grpSpPr>
        <p:sp>
          <p:nvSpPr>
            <p:cNvPr id="521256" name="Text Box 40"/>
            <p:cNvSpPr txBox="1">
              <a:spLocks noChangeArrowheads="1"/>
            </p:cNvSpPr>
            <p:nvPr/>
          </p:nvSpPr>
          <p:spPr bwMode="auto">
            <a:xfrm>
              <a:off x="3435" y="922"/>
              <a:ext cx="148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000" b="1">
                  <a:solidFill>
                    <a:schemeClr val="tx1"/>
                  </a:solidFill>
                  <a:latin typeface="Helvetica" pitchFamily="1" charset="0"/>
                  <a:ea typeface="MS PGothic" pitchFamily="34" charset="-128"/>
                </a:defRPr>
              </a:lvl1pPr>
              <a:lvl2pPr marL="742950" indent="-285750" eaLnBrk="0" hangingPunct="0">
                <a:defRPr sz="2000" b="1">
                  <a:solidFill>
                    <a:schemeClr val="tx1"/>
                  </a:solidFill>
                  <a:latin typeface="Helvetica" pitchFamily="1" charset="0"/>
                  <a:ea typeface="MS PGothic" pitchFamily="34" charset="-128"/>
                </a:defRPr>
              </a:lvl2pPr>
              <a:lvl3pPr marL="1143000" indent="-228600" eaLnBrk="0" hangingPunct="0">
                <a:defRPr sz="2000" b="1">
                  <a:solidFill>
                    <a:schemeClr val="tx1"/>
                  </a:solidFill>
                  <a:latin typeface="Helvetica" pitchFamily="1" charset="0"/>
                  <a:ea typeface="MS PGothic" pitchFamily="34" charset="-128"/>
                </a:defRPr>
              </a:lvl3pPr>
              <a:lvl4pPr marL="1600200" indent="-228600" eaLnBrk="0" hangingPunct="0">
                <a:defRPr sz="2000" b="1">
                  <a:solidFill>
                    <a:schemeClr val="tx1"/>
                  </a:solidFill>
                  <a:latin typeface="Helvetica" pitchFamily="1" charset="0"/>
                  <a:ea typeface="MS PGothic" pitchFamily="34" charset="-128"/>
                </a:defRPr>
              </a:lvl4pPr>
              <a:lvl5pPr marL="2057400" indent="-228600" eaLnBrk="0" hangingPunct="0">
                <a:defRPr sz="20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9pPr>
            </a:lstStyle>
            <a:p>
              <a:pPr eaLnBrk="1" hangingPunct="1"/>
              <a:r>
                <a:rPr lang="ja-JP" altLang="en-US">
                  <a:solidFill>
                    <a:srgbClr val="FF0000"/>
                  </a:solidFill>
                  <a:latin typeface="Arial" pitchFamily="34" charset="0"/>
                </a:rPr>
                <a:t>“</a:t>
              </a:r>
              <a:r>
                <a:rPr lang="en-US" altLang="ja-JP">
                  <a:solidFill>
                    <a:srgbClr val="FF0000"/>
                  </a:solidFill>
                </a:rPr>
                <a:t>12.34.158.0/24:</a:t>
              </a:r>
            </a:p>
            <a:p>
              <a:pPr eaLnBrk="1" hangingPunct="1"/>
              <a:r>
                <a:rPr lang="en-US" altLang="sv-SE">
                  <a:solidFill>
                    <a:srgbClr val="FF0000"/>
                  </a:solidFill>
                </a:rPr>
                <a:t>path (1)</a:t>
              </a:r>
              <a:r>
                <a:rPr lang="ja-JP" altLang="en-US">
                  <a:solidFill>
                    <a:srgbClr val="FF0000"/>
                  </a:solidFill>
                  <a:latin typeface="Arial" pitchFamily="34" charset="0"/>
                </a:rPr>
                <a:t>”</a:t>
              </a:r>
              <a:endParaRPr lang="en-US" altLang="sv-SE">
                <a:solidFill>
                  <a:srgbClr val="FF0000"/>
                </a:solidFill>
              </a:endParaRPr>
            </a:p>
          </p:txBody>
        </p:sp>
        <p:sp>
          <p:nvSpPr>
            <p:cNvPr id="521257" name="Line 41"/>
            <p:cNvSpPr>
              <a:spLocks noChangeShapeType="1"/>
            </p:cNvSpPr>
            <p:nvPr/>
          </p:nvSpPr>
          <p:spPr bwMode="auto">
            <a:xfrm flipH="1">
              <a:off x="3591" y="1375"/>
              <a:ext cx="1352" cy="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pSp>
      <p:sp>
        <p:nvSpPr>
          <p:cNvPr id="521258" name="Text Box 42"/>
          <p:cNvSpPr txBox="1">
            <a:spLocks noChangeArrowheads="1"/>
          </p:cNvSpPr>
          <p:nvPr/>
        </p:nvSpPr>
        <p:spPr bwMode="auto">
          <a:xfrm>
            <a:off x="2971800" y="5842000"/>
            <a:ext cx="128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3333FF"/>
                </a:solidFill>
                <a:latin typeface="Helvetica" charset="0"/>
                <a:ea typeface="ＭＳ Ｐゴシック" charset="0"/>
                <a:cs typeface="ＭＳ Ｐゴシック" charset="0"/>
              </a:rPr>
              <a:t>data traffic</a:t>
            </a:r>
          </a:p>
        </p:txBody>
      </p:sp>
      <p:sp>
        <p:nvSpPr>
          <p:cNvPr id="521259" name="Text Box 43"/>
          <p:cNvSpPr txBox="1">
            <a:spLocks noChangeArrowheads="1"/>
          </p:cNvSpPr>
          <p:nvPr/>
        </p:nvSpPr>
        <p:spPr bwMode="auto">
          <a:xfrm>
            <a:off x="6210300" y="5872163"/>
            <a:ext cx="128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3333FF"/>
                </a:solidFill>
                <a:latin typeface="Helvetica" charset="0"/>
                <a:ea typeface="ＭＳ Ｐゴシック" charset="0"/>
                <a:cs typeface="ＭＳ Ｐゴシック" charset="0"/>
              </a:rPr>
              <a:t>data traffic</a:t>
            </a:r>
          </a:p>
        </p:txBody>
      </p:sp>
      <p:pic>
        <p:nvPicPr>
          <p:cNvPr id="24" name="Picture 23">
            <a:extLst>
              <a:ext uri="{FF2B5EF4-FFF2-40B4-BE49-F238E27FC236}">
                <a16:creationId xmlns:a16="http://schemas.microsoft.com/office/drawing/2014/main" id="{E59C87EF-62D5-40C5-A298-100F934D0A03}"/>
              </a:ext>
            </a:extLst>
          </p:cNvPr>
          <p:cNvPicPr>
            <a:picLocks noChangeAspect="1"/>
          </p:cNvPicPr>
          <p:nvPr/>
        </p:nvPicPr>
        <p:blipFill>
          <a:blip r:embed="rId6"/>
          <a:stretch>
            <a:fillRect/>
          </a:stretch>
        </p:blipFill>
        <p:spPr>
          <a:xfrm>
            <a:off x="5352585" y="66848"/>
            <a:ext cx="3791415" cy="1446451"/>
          </a:xfrm>
          <a:prstGeom prst="rect">
            <a:avLst/>
          </a:prstGeom>
        </p:spPr>
      </p:pic>
    </p:spTree>
    <p:extLst>
      <p:ext uri="{BB962C8B-B14F-4D97-AF65-F5344CB8AC3E}">
        <p14:creationId xmlns:p14="http://schemas.microsoft.com/office/powerpoint/2010/main" val="3722653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1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1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loud 77"/>
          <p:cNvSpPr/>
          <p:nvPr/>
        </p:nvSpPr>
        <p:spPr>
          <a:xfrm>
            <a:off x="7153057" y="2392779"/>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Cloud 78"/>
          <p:cNvSpPr/>
          <p:nvPr/>
        </p:nvSpPr>
        <p:spPr>
          <a:xfrm>
            <a:off x="2297590" y="3921004"/>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Cloud 79"/>
          <p:cNvSpPr/>
          <p:nvPr/>
        </p:nvSpPr>
        <p:spPr>
          <a:xfrm>
            <a:off x="486852" y="532114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Cloud 80"/>
          <p:cNvSpPr/>
          <p:nvPr/>
        </p:nvSpPr>
        <p:spPr>
          <a:xfrm>
            <a:off x="6872027" y="3893521"/>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Cloud 74"/>
          <p:cNvSpPr/>
          <p:nvPr/>
        </p:nvSpPr>
        <p:spPr>
          <a:xfrm>
            <a:off x="4735563" y="360612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52675" name="Rectangle 3"/>
          <p:cNvSpPr>
            <a:spLocks noGrp="1" noChangeArrowheads="1"/>
          </p:cNvSpPr>
          <p:nvPr>
            <p:ph type="title"/>
          </p:nvPr>
        </p:nvSpPr>
        <p:spPr/>
        <p:txBody>
          <a:bodyPr/>
          <a:lstStyle/>
          <a:p>
            <a:r>
              <a:rPr lang="en-US" dirty="0"/>
              <a:t>Path Vector Protocol</a:t>
            </a:r>
          </a:p>
        </p:txBody>
      </p:sp>
      <p:sp>
        <p:nvSpPr>
          <p:cNvPr id="1052676" name="Rectangle 4"/>
          <p:cNvSpPr>
            <a:spLocks noGrp="1" noChangeArrowheads="1"/>
          </p:cNvSpPr>
          <p:nvPr>
            <p:ph idx="1"/>
          </p:nvPr>
        </p:nvSpPr>
        <p:spPr>
          <a:xfrm>
            <a:off x="152400" y="1600200"/>
            <a:ext cx="8839200" cy="2224562"/>
          </a:xfrm>
        </p:spPr>
        <p:txBody>
          <a:bodyPr>
            <a:normAutofit/>
          </a:bodyPr>
          <a:lstStyle/>
          <a:p>
            <a:pPr>
              <a:spcBef>
                <a:spcPts val="600"/>
              </a:spcBef>
            </a:pPr>
            <a:r>
              <a:rPr lang="en-US" sz="2400" dirty="0"/>
              <a:t>AS-path: sequence of ASs a route traverses</a:t>
            </a:r>
          </a:p>
          <a:p>
            <a:pPr lvl="1">
              <a:spcBef>
                <a:spcPts val="600"/>
              </a:spcBef>
            </a:pPr>
            <a:r>
              <a:rPr lang="en-US" sz="2100" dirty="0"/>
              <a:t>Like distance vector, plus additional information</a:t>
            </a:r>
          </a:p>
          <a:p>
            <a:pPr lvl="1">
              <a:spcBef>
                <a:spcPts val="600"/>
              </a:spcBef>
            </a:pPr>
            <a:r>
              <a:rPr lang="en-US" sz="2100" dirty="0"/>
              <a:t>Used for loop detection and to apply policy</a:t>
            </a:r>
          </a:p>
          <a:p>
            <a:pPr lvl="1">
              <a:spcBef>
                <a:spcPts val="600"/>
              </a:spcBef>
            </a:pPr>
            <a:r>
              <a:rPr lang="en-US" sz="2100" dirty="0"/>
              <a:t>E.g., pick cheapest/shortest path</a:t>
            </a:r>
          </a:p>
          <a:p>
            <a:pPr>
              <a:spcBef>
                <a:spcPts val="600"/>
              </a:spcBef>
            </a:pPr>
            <a:r>
              <a:rPr lang="en-US" sz="2400" dirty="0"/>
              <a:t>Routing done based on longest prefix match</a:t>
            </a:r>
          </a:p>
        </p:txBody>
      </p:sp>
      <p:sp>
        <p:nvSpPr>
          <p:cNvPr id="1052733" name="Text Box 61"/>
          <p:cNvSpPr txBox="1">
            <a:spLocks noChangeArrowheads="1"/>
          </p:cNvSpPr>
          <p:nvPr/>
        </p:nvSpPr>
        <p:spPr bwMode="auto">
          <a:xfrm>
            <a:off x="6946932" y="4456509"/>
            <a:ext cx="1734707" cy="397545"/>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000" b="1" dirty="0">
                <a:latin typeface="Arial" pitchFamily="34" charset="0"/>
              </a:rPr>
              <a:t>110.18.0.0/16</a:t>
            </a:r>
          </a:p>
        </p:txBody>
      </p:sp>
      <p:sp>
        <p:nvSpPr>
          <p:cNvPr id="1052734" name="Text Box 62"/>
          <p:cNvSpPr txBox="1">
            <a:spLocks noChangeArrowheads="1"/>
          </p:cNvSpPr>
          <p:nvPr/>
        </p:nvSpPr>
        <p:spPr bwMode="auto">
          <a:xfrm>
            <a:off x="995498" y="5743576"/>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a:latin typeface="Arial" pitchFamily="34" charset="0"/>
              </a:rPr>
              <a:t>AS 1</a:t>
            </a:r>
          </a:p>
        </p:txBody>
      </p:sp>
      <p:sp>
        <p:nvSpPr>
          <p:cNvPr id="1052735" name="Text Box 63"/>
          <p:cNvSpPr txBox="1">
            <a:spLocks noChangeArrowheads="1"/>
          </p:cNvSpPr>
          <p:nvPr/>
        </p:nvSpPr>
        <p:spPr bwMode="auto">
          <a:xfrm>
            <a:off x="2773185" y="4291130"/>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a:latin typeface="Arial" pitchFamily="34" charset="0"/>
              </a:rPr>
              <a:t>AS 2</a:t>
            </a:r>
          </a:p>
        </p:txBody>
      </p:sp>
      <p:sp>
        <p:nvSpPr>
          <p:cNvPr id="1052732" name="Text Box 60"/>
          <p:cNvSpPr txBox="1">
            <a:spLocks noChangeArrowheads="1"/>
          </p:cNvSpPr>
          <p:nvPr/>
        </p:nvSpPr>
        <p:spPr bwMode="auto">
          <a:xfrm>
            <a:off x="4774566" y="4001873"/>
            <a:ext cx="1748878" cy="397545"/>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000" b="1" dirty="0">
                <a:latin typeface="Arial" pitchFamily="34" charset="0"/>
              </a:rPr>
              <a:t>130.18.0.0/16</a:t>
            </a:r>
          </a:p>
        </p:txBody>
      </p:sp>
      <p:sp>
        <p:nvSpPr>
          <p:cNvPr id="1052736" name="Text Box 64"/>
          <p:cNvSpPr txBox="1">
            <a:spLocks noChangeArrowheads="1"/>
          </p:cNvSpPr>
          <p:nvPr/>
        </p:nvSpPr>
        <p:spPr bwMode="auto">
          <a:xfrm>
            <a:off x="5215392" y="3595212"/>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a:latin typeface="Arial" pitchFamily="34" charset="0"/>
              </a:rPr>
              <a:t>AS 3</a:t>
            </a:r>
          </a:p>
        </p:txBody>
      </p:sp>
      <p:sp>
        <p:nvSpPr>
          <p:cNvPr id="1052731" name="Text Box 59"/>
          <p:cNvSpPr txBox="1">
            <a:spLocks noChangeArrowheads="1"/>
          </p:cNvSpPr>
          <p:nvPr/>
        </p:nvSpPr>
        <p:spPr bwMode="auto">
          <a:xfrm>
            <a:off x="7220877" y="2905175"/>
            <a:ext cx="1748878" cy="397545"/>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000" b="1" dirty="0">
                <a:latin typeface="Arial" pitchFamily="34" charset="0"/>
              </a:rPr>
              <a:t>120.18.0.0/16</a:t>
            </a:r>
          </a:p>
        </p:txBody>
      </p:sp>
      <p:sp>
        <p:nvSpPr>
          <p:cNvPr id="1052737" name="Text Box 65"/>
          <p:cNvSpPr txBox="1">
            <a:spLocks noChangeArrowheads="1"/>
          </p:cNvSpPr>
          <p:nvPr/>
        </p:nvSpPr>
        <p:spPr bwMode="auto">
          <a:xfrm>
            <a:off x="7661703" y="2498352"/>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a:latin typeface="Arial" pitchFamily="34" charset="0"/>
              </a:rPr>
              <a:t>AS 4</a:t>
            </a:r>
          </a:p>
        </p:txBody>
      </p:sp>
      <p:sp>
        <p:nvSpPr>
          <p:cNvPr id="1052738" name="Text Box 66"/>
          <p:cNvSpPr txBox="1">
            <a:spLocks noChangeArrowheads="1"/>
          </p:cNvSpPr>
          <p:nvPr/>
        </p:nvSpPr>
        <p:spPr bwMode="auto">
          <a:xfrm>
            <a:off x="7380673" y="4045348"/>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a:latin typeface="Arial" pitchFamily="34" charset="0"/>
              </a:rPr>
              <a:t>AS 5</a:t>
            </a:r>
          </a:p>
        </p:txBody>
      </p:sp>
      <p:sp>
        <p:nvSpPr>
          <p:cNvPr id="74"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16</a:t>
            </a:fld>
            <a:endParaRPr lang="en-US" dirty="0"/>
          </a:p>
        </p:txBody>
      </p:sp>
      <p:cxnSp>
        <p:nvCxnSpPr>
          <p:cNvPr id="82" name="Straight Connector 81"/>
          <p:cNvCxnSpPr>
            <a:stCxn id="79" idx="2"/>
            <a:endCxn id="80" idx="3"/>
          </p:cNvCxnSpPr>
          <p:nvPr/>
        </p:nvCxnSpPr>
        <p:spPr>
          <a:xfrm flipH="1">
            <a:off x="1445846" y="4559100"/>
            <a:ext cx="857693" cy="83501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9" idx="0"/>
            <a:endCxn id="75" idx="2"/>
          </p:cNvCxnSpPr>
          <p:nvPr/>
        </p:nvCxnSpPr>
        <p:spPr>
          <a:xfrm flipV="1">
            <a:off x="4213979" y="4244221"/>
            <a:ext cx="527533" cy="31487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8" idx="2"/>
            <a:endCxn id="75" idx="0"/>
          </p:cNvCxnSpPr>
          <p:nvPr/>
        </p:nvCxnSpPr>
        <p:spPr>
          <a:xfrm flipH="1">
            <a:off x="6651952" y="3030875"/>
            <a:ext cx="507054" cy="121334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flipH="1">
            <a:off x="2827221" y="5321961"/>
            <a:ext cx="6074407" cy="1409082"/>
            <a:chOff x="1219200" y="4876799"/>
            <a:chExt cx="5181605" cy="1384995"/>
          </a:xfrm>
        </p:grpSpPr>
        <p:sp>
          <p:nvSpPr>
            <p:cNvPr id="93" name="Rectangular Callout 92"/>
            <p:cNvSpPr/>
            <p:nvPr/>
          </p:nvSpPr>
          <p:spPr>
            <a:xfrm>
              <a:off x="1219200" y="4876799"/>
              <a:ext cx="5181603" cy="1384995"/>
            </a:xfrm>
            <a:prstGeom prst="wedgeRectCallout">
              <a:avLst>
                <a:gd name="adj1" fmla="val 61311"/>
                <a:gd name="adj2" fmla="val 189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4" name="TextBox 93"/>
            <p:cNvSpPr txBox="1"/>
            <p:nvPr/>
          </p:nvSpPr>
          <p:spPr>
            <a:xfrm>
              <a:off x="1219202" y="4876799"/>
              <a:ext cx="5181603" cy="1361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120.18.0.0/16: AS 2 </a:t>
              </a:r>
              <a:r>
                <a:rPr kumimoji="0" lang="en-US" sz="2800" b="0" i="0" u="none" strike="noStrike" kern="0" cap="none" spc="0" normalizeH="0" baseline="0" noProof="0" dirty="0">
                  <a:ln>
                    <a:noFill/>
                  </a:ln>
                  <a:solidFill>
                    <a:sysClr val="window" lastClr="FFFFFF"/>
                  </a:solidFill>
                  <a:effectLst/>
                  <a:uLnTx/>
                  <a:uFillTx/>
                  <a:sym typeface="Wingdings" pitchFamily="2" charset="2"/>
                </a:rPr>
                <a:t> AS 3  AS 4</a:t>
              </a:r>
            </a:p>
            <a:p>
              <a:pPr marL="0" marR="0" lvl="0" indent="0"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sym typeface="Wingdings" pitchFamily="2" charset="2"/>
                </a:rPr>
                <a:t>130.18.0.0/16: AS 2  AS 3</a:t>
              </a:r>
            </a:p>
            <a:p>
              <a:pPr lvl="0">
                <a:defRPr/>
              </a:pPr>
              <a:r>
                <a:rPr kumimoji="0" lang="en-US" sz="2800" b="0" i="0" u="none" strike="noStrike" kern="0" cap="none" spc="0" normalizeH="0" baseline="0" dirty="0">
                  <a:ln>
                    <a:noFill/>
                  </a:ln>
                  <a:solidFill>
                    <a:sysClr val="window" lastClr="FFFFFF"/>
                  </a:solidFill>
                  <a:effectLst/>
                  <a:uLnTx/>
                  <a:uFillTx/>
                  <a:sym typeface="Wingdings" pitchFamily="2" charset="2"/>
                </a:rPr>
                <a:t>110.18.0.0/16</a:t>
              </a:r>
              <a:r>
                <a:rPr lang="en-US" sz="2800" kern="0" dirty="0">
                  <a:solidFill>
                    <a:sysClr val="window" lastClr="FFFFFF"/>
                  </a:solidFill>
                  <a:sym typeface="Wingdings" pitchFamily="2" charset="2"/>
                </a:rPr>
                <a:t>: AS 2  AS 5</a:t>
              </a:r>
              <a:endParaRPr kumimoji="0" lang="en-US" b="0" i="0" u="none" strike="noStrike" kern="0" cap="none" spc="0" normalizeH="0" baseline="0" noProof="0" dirty="0">
                <a:ln>
                  <a:noFill/>
                </a:ln>
                <a:solidFill>
                  <a:sysClr val="window" lastClr="FFFFFF"/>
                </a:solidFill>
                <a:effectLst/>
                <a:uLnTx/>
                <a:uFillTx/>
              </a:endParaRPr>
            </a:p>
          </p:txBody>
        </p:sp>
      </p:grpSp>
      <p:sp>
        <p:nvSpPr>
          <p:cNvPr id="65" name="Freeform 64"/>
          <p:cNvSpPr/>
          <p:nvPr/>
        </p:nvSpPr>
        <p:spPr>
          <a:xfrm>
            <a:off x="4241494" y="4538949"/>
            <a:ext cx="2677099" cy="551488"/>
          </a:xfrm>
          <a:custGeom>
            <a:avLst/>
            <a:gdLst>
              <a:gd name="connsiteX0" fmla="*/ 0 w 2677099"/>
              <a:gd name="connsiteY0" fmla="*/ 0 h 551488"/>
              <a:gd name="connsiteX1" fmla="*/ 1002535 w 2677099"/>
              <a:gd name="connsiteY1" fmla="*/ 550844 h 551488"/>
              <a:gd name="connsiteX2" fmla="*/ 2677099 w 2677099"/>
              <a:gd name="connsiteY2" fmla="*/ 88135 h 551488"/>
            </a:gdLst>
            <a:ahLst/>
            <a:cxnLst>
              <a:cxn ang="0">
                <a:pos x="connsiteX0" y="connsiteY0"/>
              </a:cxn>
              <a:cxn ang="0">
                <a:pos x="connsiteX1" y="connsiteY1"/>
              </a:cxn>
              <a:cxn ang="0">
                <a:pos x="connsiteX2" y="connsiteY2"/>
              </a:cxn>
            </a:cxnLst>
            <a:rect l="l" t="t" r="r" b="b"/>
            <a:pathLst>
              <a:path w="2677099" h="551488">
                <a:moveTo>
                  <a:pt x="0" y="0"/>
                </a:moveTo>
                <a:cubicBezTo>
                  <a:pt x="278176" y="268077"/>
                  <a:pt x="556352" y="536155"/>
                  <a:pt x="1002535" y="550844"/>
                </a:cubicBezTo>
                <a:cubicBezTo>
                  <a:pt x="1448718" y="565533"/>
                  <a:pt x="2062908" y="326834"/>
                  <a:pt x="2677099" y="88135"/>
                </a:cubicBezTo>
              </a:path>
            </a:pathLst>
          </a:cu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25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 Operations (Simplified)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17</a:t>
            </a:fld>
            <a:endParaRPr lang="en-US" dirty="0"/>
          </a:p>
        </p:txBody>
      </p:sp>
      <p:sp>
        <p:nvSpPr>
          <p:cNvPr id="8" name="Rounded Rectangle 7"/>
          <p:cNvSpPr/>
          <p:nvPr/>
        </p:nvSpPr>
        <p:spPr>
          <a:xfrm>
            <a:off x="555596" y="1716912"/>
            <a:ext cx="2303362" cy="120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Establish session on TCP port 179</a:t>
            </a:r>
          </a:p>
        </p:txBody>
      </p:sp>
      <p:sp>
        <p:nvSpPr>
          <p:cNvPr id="9" name="Rounded Rectangle 8"/>
          <p:cNvSpPr/>
          <p:nvPr/>
        </p:nvSpPr>
        <p:spPr>
          <a:xfrm>
            <a:off x="555596" y="3524492"/>
            <a:ext cx="2303362" cy="120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Exchange active routes</a:t>
            </a:r>
          </a:p>
        </p:txBody>
      </p:sp>
      <p:sp>
        <p:nvSpPr>
          <p:cNvPr id="10" name="Rounded Rectangle 9"/>
          <p:cNvSpPr/>
          <p:nvPr/>
        </p:nvSpPr>
        <p:spPr>
          <a:xfrm>
            <a:off x="555596" y="5366798"/>
            <a:ext cx="2303362" cy="120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Exchange incremental updates</a:t>
            </a:r>
          </a:p>
        </p:txBody>
      </p:sp>
      <p:sp>
        <p:nvSpPr>
          <p:cNvPr id="11" name="Right Arrow 10"/>
          <p:cNvSpPr/>
          <p:nvPr/>
        </p:nvSpPr>
        <p:spPr>
          <a:xfrm rot="5400000">
            <a:off x="1409229" y="2798180"/>
            <a:ext cx="596094" cy="763929"/>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1390901" y="4622159"/>
            <a:ext cx="632750" cy="763929"/>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Turn Arrow 12"/>
          <p:cNvSpPr/>
          <p:nvPr/>
        </p:nvSpPr>
        <p:spPr>
          <a:xfrm rot="5400000" flipH="1">
            <a:off x="2611057" y="5574179"/>
            <a:ext cx="1207623" cy="1093810"/>
          </a:xfrm>
          <a:prstGeom prst="uturnArrow">
            <a:avLst>
              <a:gd name="adj1" fmla="val 25000"/>
              <a:gd name="adj2" fmla="val 25000"/>
              <a:gd name="adj3" fmla="val 25000"/>
              <a:gd name="adj4" fmla="val 43750"/>
              <a:gd name="adj5" fmla="val 78836"/>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loud 47"/>
          <p:cNvSpPr/>
          <p:nvPr/>
        </p:nvSpPr>
        <p:spPr>
          <a:xfrm>
            <a:off x="3755571" y="2046243"/>
            <a:ext cx="2762494" cy="1986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AS-1</a:t>
            </a:r>
          </a:p>
        </p:txBody>
      </p:sp>
      <p:sp>
        <p:nvSpPr>
          <p:cNvPr id="49" name="Cloud 48"/>
          <p:cNvSpPr/>
          <p:nvPr/>
        </p:nvSpPr>
        <p:spPr>
          <a:xfrm>
            <a:off x="6079353" y="4610067"/>
            <a:ext cx="2762494" cy="1986272"/>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4" name="Straight Connector 53"/>
          <p:cNvCxnSpPr>
            <a:stCxn id="81" idx="0"/>
            <a:endCxn id="70" idx="2"/>
          </p:cNvCxnSpPr>
          <p:nvPr/>
        </p:nvCxnSpPr>
        <p:spPr>
          <a:xfrm flipH="1" flipV="1">
            <a:off x="5820681" y="3905061"/>
            <a:ext cx="903788" cy="85342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9" idx="0"/>
            <a:endCxn id="78" idx="2"/>
          </p:cNvCxnSpPr>
          <p:nvPr/>
        </p:nvCxnSpPr>
        <p:spPr>
          <a:xfrm flipH="1" flipV="1">
            <a:off x="5820681" y="2661554"/>
            <a:ext cx="307373" cy="29906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7" idx="3"/>
          </p:cNvCxnSpPr>
          <p:nvPr/>
        </p:nvCxnSpPr>
        <p:spPr>
          <a:xfrm flipV="1">
            <a:off x="5136818" y="2516118"/>
            <a:ext cx="361305"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5" idx="3"/>
            <a:endCxn id="78" idx="2"/>
          </p:cNvCxnSpPr>
          <p:nvPr/>
        </p:nvCxnSpPr>
        <p:spPr>
          <a:xfrm flipV="1">
            <a:off x="4978466" y="2661554"/>
            <a:ext cx="842215" cy="10155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0" idx="0"/>
            <a:endCxn id="79" idx="2"/>
          </p:cNvCxnSpPr>
          <p:nvPr/>
        </p:nvCxnSpPr>
        <p:spPr>
          <a:xfrm flipV="1">
            <a:off x="5820681" y="3341017"/>
            <a:ext cx="307373" cy="18364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5" idx="3"/>
            <a:endCxn id="70" idx="1"/>
          </p:cNvCxnSpPr>
          <p:nvPr/>
        </p:nvCxnSpPr>
        <p:spPr>
          <a:xfrm>
            <a:off x="4978466" y="3677066"/>
            <a:ext cx="519657" cy="377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76" idx="0"/>
            <a:endCxn id="77" idx="1"/>
          </p:cNvCxnSpPr>
          <p:nvPr/>
        </p:nvCxnSpPr>
        <p:spPr>
          <a:xfrm flipV="1">
            <a:off x="4160167" y="2516119"/>
            <a:ext cx="331536" cy="25430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75" idx="0"/>
            <a:endCxn id="76" idx="2"/>
          </p:cNvCxnSpPr>
          <p:nvPr/>
        </p:nvCxnSpPr>
        <p:spPr>
          <a:xfrm flipH="1" flipV="1">
            <a:off x="4160167" y="3150820"/>
            <a:ext cx="495742" cy="3360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81" idx="2"/>
            <a:endCxn id="71" idx="0"/>
          </p:cNvCxnSpPr>
          <p:nvPr/>
        </p:nvCxnSpPr>
        <p:spPr>
          <a:xfrm flipH="1">
            <a:off x="6401911" y="5138876"/>
            <a:ext cx="322558" cy="26537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4" idx="1"/>
            <a:endCxn id="81" idx="3"/>
          </p:cNvCxnSpPr>
          <p:nvPr/>
        </p:nvCxnSpPr>
        <p:spPr>
          <a:xfrm flipH="1">
            <a:off x="7047026" y="4948679"/>
            <a:ext cx="37275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4901" y="4965664"/>
            <a:ext cx="549752" cy="13508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2" idx="1"/>
            <a:endCxn id="71" idx="2"/>
          </p:cNvCxnSpPr>
          <p:nvPr/>
        </p:nvCxnSpPr>
        <p:spPr>
          <a:xfrm flipH="1" flipV="1">
            <a:off x="6401911" y="5784641"/>
            <a:ext cx="129156" cy="374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73" idx="1"/>
            <a:endCxn id="72" idx="3"/>
          </p:cNvCxnSpPr>
          <p:nvPr/>
        </p:nvCxnSpPr>
        <p:spPr>
          <a:xfrm flipH="1">
            <a:off x="7176182" y="6159271"/>
            <a:ext cx="3170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73" idx="3"/>
          </p:cNvCxnSpPr>
          <p:nvPr/>
        </p:nvCxnSpPr>
        <p:spPr>
          <a:xfrm flipH="1">
            <a:off x="8138372" y="5481141"/>
            <a:ext cx="476281" cy="6781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3" idx="0"/>
            <a:endCxn id="81" idx="2"/>
          </p:cNvCxnSpPr>
          <p:nvPr/>
        </p:nvCxnSpPr>
        <p:spPr>
          <a:xfrm flipH="1" flipV="1">
            <a:off x="6724469" y="5138876"/>
            <a:ext cx="1091346" cy="8301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299330" y="5195219"/>
            <a:ext cx="869149" cy="461665"/>
          </a:xfrm>
          <a:prstGeom prst="rect">
            <a:avLst/>
          </a:prstGeom>
          <a:noFill/>
        </p:spPr>
        <p:txBody>
          <a:bodyPr wrap="none" rtlCol="0">
            <a:spAutoFit/>
          </a:bodyPr>
          <a:lstStyle/>
          <a:p>
            <a:pPr algn="ctr"/>
            <a:r>
              <a:rPr lang="en-US" sz="2400" dirty="0">
                <a:solidFill>
                  <a:schemeClr val="bg1"/>
                </a:solidFill>
              </a:rPr>
              <a:t>AS-2</a:t>
            </a:r>
          </a:p>
        </p:txBody>
      </p:sp>
      <p:pic>
        <p:nvPicPr>
          <p:cNvPr id="70"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498123" y="3524666"/>
            <a:ext cx="645115" cy="380395"/>
          </a:xfrm>
          <a:prstGeom prst="rect">
            <a:avLst/>
          </a:prstGeom>
          <a:noFill/>
        </p:spPr>
      </p:pic>
      <p:pic>
        <p:nvPicPr>
          <p:cNvPr id="71"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353" y="5404246"/>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067" y="596907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257" y="596907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785" y="475848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351" y="3486868"/>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609" y="277042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703" y="232592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123" y="2281159"/>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96" y="2960622"/>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401911" y="4758481"/>
            <a:ext cx="645115" cy="380395"/>
          </a:xfrm>
          <a:prstGeom prst="rect">
            <a:avLst/>
          </a:prstGeom>
          <a:noFill/>
        </p:spPr>
      </p:pic>
      <p:pic>
        <p:nvPicPr>
          <p:cNvPr id="82"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489" y="5138876"/>
            <a:ext cx="645115" cy="380395"/>
          </a:xfrm>
          <a:prstGeom prst="rect">
            <a:avLst/>
          </a:prstGeom>
          <a:noFill/>
          <a:extLst>
            <a:ext uri="{909E8E84-426E-40DD-AFC4-6F175D3DCCD1}">
              <a14:hiddenFill xmlns:a14="http://schemas.microsoft.com/office/drawing/2010/main">
                <a:solidFill>
                  <a:srgbClr val="FFFFFF"/>
                </a:solidFill>
              </a14:hiddenFill>
            </a:ext>
          </a:extLst>
        </p:spPr>
      </p:pic>
      <p:sp>
        <p:nvSpPr>
          <p:cNvPr id="83" name="Right Arrow 82"/>
          <p:cNvSpPr/>
          <p:nvPr/>
        </p:nvSpPr>
        <p:spPr>
          <a:xfrm rot="18730154">
            <a:off x="4105896" y="4732898"/>
            <a:ext cx="2421681" cy="924767"/>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BGP Session</a:t>
            </a:r>
          </a:p>
        </p:txBody>
      </p:sp>
    </p:spTree>
    <p:extLst>
      <p:ext uri="{BB962C8B-B14F-4D97-AF65-F5344CB8AC3E}">
        <p14:creationId xmlns:p14="http://schemas.microsoft.com/office/powerpoint/2010/main" val="1062976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Four Types of BGP Messages</a:t>
            </a:r>
          </a:p>
        </p:txBody>
      </p:sp>
      <p:sp>
        <p:nvSpPr>
          <p:cNvPr id="908291" name="Rectangle 3"/>
          <p:cNvSpPr>
            <a:spLocks noGrp="1" noChangeArrowheads="1"/>
          </p:cNvSpPr>
          <p:nvPr>
            <p:ph idx="1"/>
          </p:nvPr>
        </p:nvSpPr>
        <p:spPr>
          <a:xfrm>
            <a:off x="152400" y="1600200"/>
            <a:ext cx="8839200" cy="2718412"/>
          </a:xfrm>
        </p:spPr>
        <p:txBody>
          <a:bodyPr/>
          <a:lstStyle/>
          <a:p>
            <a:r>
              <a:rPr lang="en-US" dirty="0">
                <a:solidFill>
                  <a:schemeClr val="accent1"/>
                </a:solidFill>
              </a:rPr>
              <a:t>Open</a:t>
            </a:r>
            <a:r>
              <a:rPr lang="en-US" dirty="0"/>
              <a:t>: Establish a peering session. </a:t>
            </a:r>
          </a:p>
          <a:p>
            <a:r>
              <a:rPr lang="en-US" dirty="0">
                <a:solidFill>
                  <a:schemeClr val="accent1"/>
                </a:solidFill>
              </a:rPr>
              <a:t>Keep Alive</a:t>
            </a:r>
            <a:r>
              <a:rPr lang="en-US" dirty="0"/>
              <a:t>: Handshake at regular intervals. </a:t>
            </a:r>
          </a:p>
          <a:p>
            <a:r>
              <a:rPr lang="en-US" dirty="0">
                <a:solidFill>
                  <a:schemeClr val="accent1"/>
                </a:solidFill>
              </a:rPr>
              <a:t>Notification</a:t>
            </a:r>
            <a:r>
              <a:rPr lang="en-US" dirty="0"/>
              <a:t>: Shuts down a peering session. </a:t>
            </a:r>
          </a:p>
          <a:p>
            <a:r>
              <a:rPr lang="en-US" dirty="0">
                <a:solidFill>
                  <a:schemeClr val="accent1"/>
                </a:solidFill>
              </a:rPr>
              <a:t>Update</a:t>
            </a:r>
            <a:r>
              <a:rPr lang="en-US" dirty="0"/>
              <a:t>: Announce new routes or withdraw previously announced routes.  </a:t>
            </a:r>
          </a:p>
        </p:txBody>
      </p:sp>
      <p:sp>
        <p:nvSpPr>
          <p:cNvPr id="908292" name="Rectangle 4"/>
          <p:cNvSpPr>
            <a:spLocks noChangeArrowheads="1"/>
          </p:cNvSpPr>
          <p:nvPr/>
        </p:nvSpPr>
        <p:spPr bwMode="auto">
          <a:xfrm>
            <a:off x="254974" y="4522433"/>
            <a:ext cx="8646440" cy="585418"/>
          </a:xfrm>
          <a:prstGeom prst="rect">
            <a:avLst/>
          </a:prstGeom>
          <a:solidFill>
            <a:schemeClr val="bg2">
              <a:lumMod val="25000"/>
            </a:schemeClr>
          </a:solid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ctr"/>
            <a:r>
              <a:rPr lang="en-US" sz="3200" dirty="0">
                <a:solidFill>
                  <a:schemeClr val="bg1"/>
                </a:solidFill>
                <a:cs typeface="Times New Roman" pitchFamily="18" charset="0"/>
              </a:rPr>
              <a:t>announcement = IP prefix + </a:t>
            </a:r>
            <a:r>
              <a:rPr lang="en-US" sz="3200" u="sng" dirty="0">
                <a:solidFill>
                  <a:schemeClr val="bg1"/>
                </a:solidFill>
                <a:cs typeface="Times New Roman" pitchFamily="18" charset="0"/>
              </a:rPr>
              <a:t>attributes values</a:t>
            </a:r>
          </a:p>
        </p:txBody>
      </p:sp>
      <p:sp>
        <p:nvSpPr>
          <p:cNvPr id="7"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18</a:t>
            </a:fld>
            <a:endParaRPr lang="en-US" dirty="0"/>
          </a:p>
        </p:txBody>
      </p:sp>
    </p:spTree>
    <p:extLst>
      <p:ext uri="{BB962C8B-B14F-4D97-AF65-F5344CB8AC3E}">
        <p14:creationId xmlns:p14="http://schemas.microsoft.com/office/powerpoint/2010/main" val="10539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8292"/>
                                        </p:tgtEl>
                                        <p:attrNameLst>
                                          <p:attrName>style.visibility</p:attrName>
                                        </p:attrNameLst>
                                      </p:cBhvr>
                                      <p:to>
                                        <p:strVal val="visible"/>
                                      </p:to>
                                    </p:set>
                                    <p:animEffect transition="in" filter="fade">
                                      <p:cBhvr>
                                        <p:cTn id="7" dur="500"/>
                                        <p:tgtEl>
                                          <p:spTgt spid="908292"/>
                                        </p:tgtEl>
                                      </p:cBhvr>
                                    </p:animEffect>
                                    <p:anim calcmode="lin" valueType="num">
                                      <p:cBhvr>
                                        <p:cTn id="8" dur="500" fill="hold"/>
                                        <p:tgtEl>
                                          <p:spTgt spid="908292"/>
                                        </p:tgtEl>
                                        <p:attrNameLst>
                                          <p:attrName>ppt_x</p:attrName>
                                        </p:attrNameLst>
                                      </p:cBhvr>
                                      <p:tavLst>
                                        <p:tav tm="0">
                                          <p:val>
                                            <p:strVal val="#ppt_x"/>
                                          </p:val>
                                        </p:tav>
                                        <p:tav tm="100000">
                                          <p:val>
                                            <p:strVal val="#ppt_x"/>
                                          </p:val>
                                        </p:tav>
                                      </p:tavLst>
                                    </p:anim>
                                    <p:anim calcmode="lin" valueType="num">
                                      <p:cBhvr>
                                        <p:cTn id="9" dur="500" fill="hold"/>
                                        <p:tgtEl>
                                          <p:spTgt spid="908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sv-SE" sz="3200"/>
              <a:t>Applying Policy to Routes</a:t>
            </a:r>
          </a:p>
        </p:txBody>
      </p:sp>
      <p:sp>
        <p:nvSpPr>
          <p:cNvPr id="762883" name="Rectangle 3"/>
          <p:cNvSpPr>
            <a:spLocks noGrp="1" noChangeArrowheads="1"/>
          </p:cNvSpPr>
          <p:nvPr>
            <p:ph idx="1"/>
          </p:nvPr>
        </p:nvSpPr>
        <p:spPr/>
        <p:txBody>
          <a:bodyPr>
            <a:normAutofit fontScale="92500" lnSpcReduction="10000"/>
          </a:bodyPr>
          <a:lstStyle/>
          <a:p>
            <a:r>
              <a:rPr lang="en-US" altLang="sv-SE" sz="3200" dirty="0"/>
              <a:t>Import policy</a:t>
            </a:r>
          </a:p>
          <a:p>
            <a:pPr lvl="1"/>
            <a:r>
              <a:rPr lang="en-US" b="1" dirty="0"/>
              <a:t>Q: What route advertisements do I accept?</a:t>
            </a:r>
            <a:endParaRPr lang="en-US" altLang="sv-SE" b="1" dirty="0"/>
          </a:p>
          <a:p>
            <a:pPr lvl="1"/>
            <a:r>
              <a:rPr lang="en-US" altLang="sv-SE" sz="2800" dirty="0"/>
              <a:t>Filter unwanted routes from neighbor</a:t>
            </a:r>
          </a:p>
          <a:p>
            <a:pPr lvl="2"/>
            <a:r>
              <a:rPr lang="en-US" altLang="sv-SE" sz="2400" dirty="0"/>
              <a:t>E.g. prefix that your customer </a:t>
            </a:r>
            <a:r>
              <a:rPr lang="en-US" altLang="sv-SE" sz="2400" dirty="0" err="1"/>
              <a:t>doesn</a:t>
            </a:r>
            <a:r>
              <a:rPr lang="ja-JP" altLang="en-US" sz="2400" dirty="0">
                <a:ea typeface="MS PGothic" pitchFamily="34" charset="-128"/>
              </a:rPr>
              <a:t>’</a:t>
            </a:r>
            <a:r>
              <a:rPr lang="en-US" altLang="ja-JP" sz="2400" dirty="0">
                <a:ea typeface="MS PGothic" pitchFamily="34" charset="-128"/>
              </a:rPr>
              <a:t>t own</a:t>
            </a:r>
          </a:p>
          <a:p>
            <a:pPr lvl="1"/>
            <a:r>
              <a:rPr lang="en-US" altLang="sv-SE" sz="2800" dirty="0"/>
              <a:t>Manipulate attributes to influence path selection</a:t>
            </a:r>
          </a:p>
          <a:p>
            <a:pPr lvl="2"/>
            <a:r>
              <a:rPr lang="en-US" altLang="sv-SE" sz="2400" dirty="0"/>
              <a:t>E.g., assign local preference to favored routes</a:t>
            </a:r>
          </a:p>
          <a:p>
            <a:r>
              <a:rPr lang="en-US" altLang="sv-SE" sz="3200" dirty="0"/>
              <a:t>Export policy</a:t>
            </a:r>
          </a:p>
          <a:p>
            <a:pPr lvl="1"/>
            <a:r>
              <a:rPr lang="en-US" sz="2500" b="1" dirty="0"/>
              <a:t>Q: Which routes do I forward to whom?</a:t>
            </a:r>
            <a:endParaRPr lang="en-US" altLang="sv-SE" b="1" dirty="0"/>
          </a:p>
          <a:p>
            <a:pPr lvl="1"/>
            <a:r>
              <a:rPr lang="en-US" altLang="sv-SE" sz="2800" dirty="0"/>
              <a:t>Filter routes you don</a:t>
            </a:r>
            <a:r>
              <a:rPr lang="ja-JP" altLang="en-US" sz="2800" dirty="0">
                <a:ea typeface="MS PGothic" pitchFamily="34" charset="-128"/>
              </a:rPr>
              <a:t>’</a:t>
            </a:r>
            <a:r>
              <a:rPr lang="en-US" altLang="ja-JP" sz="2800" dirty="0">
                <a:ea typeface="MS PGothic" pitchFamily="34" charset="-128"/>
              </a:rPr>
              <a:t>t want to tell your neighbor</a:t>
            </a:r>
          </a:p>
          <a:p>
            <a:pPr lvl="2"/>
            <a:r>
              <a:rPr lang="en-US" altLang="sv-SE" sz="2400" dirty="0"/>
              <a:t>E.g., don</a:t>
            </a:r>
            <a:r>
              <a:rPr lang="ja-JP" altLang="en-US" sz="2400" dirty="0">
                <a:ea typeface="MS PGothic" pitchFamily="34" charset="-128"/>
              </a:rPr>
              <a:t>’</a:t>
            </a:r>
            <a:r>
              <a:rPr lang="en-US" altLang="ja-JP" sz="2400" dirty="0">
                <a:ea typeface="MS PGothic" pitchFamily="34" charset="-128"/>
              </a:rPr>
              <a:t>t tell a peer a route learned from other peer</a:t>
            </a:r>
          </a:p>
          <a:p>
            <a:pPr lvl="1"/>
            <a:r>
              <a:rPr lang="en-US" altLang="sv-SE" sz="2800" dirty="0"/>
              <a:t>Manipulate attributes to control what they see</a:t>
            </a:r>
          </a:p>
          <a:p>
            <a:pPr lvl="2"/>
            <a:r>
              <a:rPr lang="en-US" altLang="sv-SE" sz="2400" dirty="0"/>
              <a:t>E.g., make a path look artificially longer than it is</a:t>
            </a:r>
          </a:p>
        </p:txBody>
      </p:sp>
    </p:spTree>
    <p:extLst>
      <p:ext uri="{BB962C8B-B14F-4D97-AF65-F5344CB8AC3E}">
        <p14:creationId xmlns:p14="http://schemas.microsoft.com/office/powerpoint/2010/main" val="1945952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288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288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288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288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288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28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Control plane vs. Data Plane</a:t>
            </a:r>
          </a:p>
        </p:txBody>
      </p:sp>
      <p:sp>
        <p:nvSpPr>
          <p:cNvPr id="2" name="Content Placeholder 1"/>
          <p:cNvSpPr>
            <a:spLocks noGrp="1"/>
          </p:cNvSpPr>
          <p:nvPr>
            <p:ph idx="1"/>
          </p:nvPr>
        </p:nvSpPr>
        <p:spPr/>
        <p:txBody>
          <a:bodyPr>
            <a:normAutofit/>
          </a:bodyPr>
          <a:lstStyle/>
          <a:p>
            <a:r>
              <a:rPr lang="en-US" dirty="0"/>
              <a:t>Control: </a:t>
            </a:r>
          </a:p>
          <a:p>
            <a:pPr lvl="1"/>
            <a:r>
              <a:rPr lang="en-US" dirty="0"/>
              <a:t>Make sure that if there’s a path available, data is forwarded over it</a:t>
            </a:r>
          </a:p>
          <a:p>
            <a:pPr lvl="1"/>
            <a:r>
              <a:rPr lang="en-US" dirty="0"/>
              <a:t>BGP sets up such paths at the AS-level</a:t>
            </a:r>
          </a:p>
          <a:p>
            <a:r>
              <a:rPr lang="en-US" dirty="0"/>
              <a:t>Data: </a:t>
            </a:r>
          </a:p>
          <a:p>
            <a:pPr lvl="1"/>
            <a:r>
              <a:rPr lang="en-US" dirty="0"/>
              <a:t>For a destination, send packet to most-preferred next hop</a:t>
            </a:r>
          </a:p>
          <a:p>
            <a:pPr lvl="1"/>
            <a:r>
              <a:rPr lang="en-US" dirty="0"/>
              <a:t>Routers forward data along IP paths</a:t>
            </a:r>
          </a:p>
          <a:p>
            <a:endParaRPr lang="en-US" dirty="0"/>
          </a:p>
          <a:p>
            <a:endParaRPr lang="en-US" dirty="0"/>
          </a:p>
        </p:txBody>
      </p:sp>
      <p:sp>
        <p:nvSpPr>
          <p:cNvPr id="4"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2</a:t>
            </a:fld>
            <a:endParaRPr lang="en-US" sz="900" dirty="0"/>
          </a:p>
        </p:txBody>
      </p:sp>
    </p:spTree>
    <p:extLst>
      <p:ext uri="{BB962C8B-B14F-4D97-AF65-F5344CB8AC3E}">
        <p14:creationId xmlns:p14="http://schemas.microsoft.com/office/powerpoint/2010/main" val="30970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0"/>
          <p:cNvSpPr>
            <a:spLocks noGrp="1" noChangeArrowheads="1"/>
          </p:cNvSpPr>
          <p:nvPr>
            <p:ph type="title"/>
          </p:nvPr>
        </p:nvSpPr>
        <p:spPr/>
        <p:txBody>
          <a:bodyPr/>
          <a:lstStyle/>
          <a:p>
            <a:r>
              <a:rPr lang="en-US" altLang="sv-SE"/>
              <a:t>BGP Policy: Influencing Decisions</a:t>
            </a:r>
          </a:p>
        </p:txBody>
      </p:sp>
      <p:sp>
        <p:nvSpPr>
          <p:cNvPr id="776195" name="Rectangle 3"/>
          <p:cNvSpPr>
            <a:spLocks noChangeArrowheads="1"/>
          </p:cNvSpPr>
          <p:nvPr/>
        </p:nvSpPr>
        <p:spPr bwMode="auto">
          <a:xfrm>
            <a:off x="292100" y="3113088"/>
            <a:ext cx="8597900" cy="1130300"/>
          </a:xfrm>
          <a:prstGeom prst="rect">
            <a:avLst/>
          </a:prstGeom>
          <a:solidFill>
            <a:schemeClr val="accent6">
              <a:lumMod val="25000"/>
              <a:lumOff val="75000"/>
            </a:schemeClr>
          </a:solidFill>
          <a:ln w="12700">
            <a:noFill/>
            <a:miter lim="800000"/>
            <a:headEnd/>
            <a:tailEnd/>
          </a:ln>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6" name="Rectangle 4"/>
          <p:cNvSpPr>
            <a:spLocks noChangeArrowheads="1"/>
          </p:cNvSpPr>
          <p:nvPr/>
        </p:nvSpPr>
        <p:spPr bwMode="auto">
          <a:xfrm>
            <a:off x="3873500" y="4103688"/>
            <a:ext cx="3416300" cy="2501900"/>
          </a:xfrm>
          <a:prstGeom prst="rect">
            <a:avLst/>
          </a:prstGeom>
          <a:solidFill>
            <a:schemeClr val="accent6">
              <a:lumMod val="25000"/>
              <a:lumOff val="75000"/>
            </a:schemeClr>
          </a:solidFill>
          <a:ln w="12700">
            <a:noFill/>
            <a:miter lim="800000"/>
            <a:headEnd/>
            <a:tailEnd/>
          </a:ln>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7" name="Rectangle 5"/>
          <p:cNvSpPr>
            <a:spLocks noChangeArrowheads="1"/>
          </p:cNvSpPr>
          <p:nvPr/>
        </p:nvSpPr>
        <p:spPr bwMode="auto">
          <a:xfrm>
            <a:off x="4273550" y="5646738"/>
            <a:ext cx="2463800" cy="558800"/>
          </a:xfrm>
          <a:prstGeom prst="rect">
            <a:avLst/>
          </a:prstGeom>
          <a:solidFill>
            <a:schemeClr val="bg1"/>
          </a:solidFill>
          <a:ln w="508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8" name="Rectangle 6"/>
          <p:cNvSpPr>
            <a:spLocks noChangeArrowheads="1"/>
          </p:cNvSpPr>
          <p:nvPr/>
        </p:nvSpPr>
        <p:spPr bwMode="auto">
          <a:xfrm>
            <a:off x="2889250" y="32718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9" name="Rectangle 7"/>
          <p:cNvSpPr>
            <a:spLocks noChangeArrowheads="1"/>
          </p:cNvSpPr>
          <p:nvPr/>
        </p:nvSpPr>
        <p:spPr bwMode="auto">
          <a:xfrm>
            <a:off x="2936875" y="3235325"/>
            <a:ext cx="1206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Best Route</a:t>
            </a:r>
          </a:p>
          <a:p>
            <a:pPr algn="l">
              <a:defRPr/>
            </a:pPr>
            <a:r>
              <a:rPr lang="en-US" sz="1800">
                <a:latin typeface="Helvetica" charset="0"/>
                <a:ea typeface="ＭＳ Ｐゴシック" charset="0"/>
                <a:cs typeface="ＭＳ Ｐゴシック" charset="0"/>
              </a:rPr>
              <a:t>  Selection </a:t>
            </a:r>
          </a:p>
        </p:txBody>
      </p:sp>
      <p:sp>
        <p:nvSpPr>
          <p:cNvPr id="776200" name="Rectangle 8"/>
          <p:cNvSpPr>
            <a:spLocks noChangeArrowheads="1"/>
          </p:cNvSpPr>
          <p:nvPr/>
        </p:nvSpPr>
        <p:spPr bwMode="auto">
          <a:xfrm>
            <a:off x="1000125" y="3271838"/>
            <a:ext cx="1558925"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201" name="Rectangle 9"/>
          <p:cNvSpPr>
            <a:spLocks noChangeArrowheads="1"/>
          </p:cNvSpPr>
          <p:nvPr/>
        </p:nvSpPr>
        <p:spPr bwMode="auto">
          <a:xfrm>
            <a:off x="4641850" y="32718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202" name="Rectangle 10"/>
          <p:cNvSpPr>
            <a:spLocks noChangeArrowheads="1"/>
          </p:cNvSpPr>
          <p:nvPr/>
        </p:nvSpPr>
        <p:spPr bwMode="auto">
          <a:xfrm>
            <a:off x="1000125" y="3236913"/>
            <a:ext cx="1435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dirty="0">
                <a:latin typeface="Helvetica" charset="0"/>
                <a:ea typeface="ＭＳ Ｐゴシック" charset="0"/>
                <a:cs typeface="ＭＳ Ｐゴシック" charset="0"/>
              </a:rPr>
              <a:t>Apply Import</a:t>
            </a:r>
          </a:p>
          <a:p>
            <a:pPr algn="l">
              <a:defRPr/>
            </a:pPr>
            <a:r>
              <a:rPr lang="en-US" sz="1800" dirty="0">
                <a:latin typeface="Helvetica" charset="0"/>
                <a:ea typeface="ＭＳ Ｐゴシック" charset="0"/>
                <a:cs typeface="ＭＳ Ｐゴシック" charset="0"/>
              </a:rPr>
              <a:t>  Policies</a:t>
            </a:r>
          </a:p>
        </p:txBody>
      </p:sp>
      <p:sp>
        <p:nvSpPr>
          <p:cNvPr id="776203" name="Rectangle 11"/>
          <p:cNvSpPr>
            <a:spLocks noChangeArrowheads="1"/>
          </p:cNvSpPr>
          <p:nvPr/>
        </p:nvSpPr>
        <p:spPr bwMode="auto">
          <a:xfrm>
            <a:off x="4689475" y="3243263"/>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Best Route </a:t>
            </a:r>
          </a:p>
          <a:p>
            <a:pPr algn="l">
              <a:defRPr/>
            </a:pPr>
            <a:r>
              <a:rPr lang="en-US" sz="1800">
                <a:latin typeface="Helvetica" charset="0"/>
                <a:ea typeface="ＭＳ Ｐゴシック" charset="0"/>
                <a:cs typeface="ＭＳ Ｐゴシック" charset="0"/>
              </a:rPr>
              <a:t>  Table</a:t>
            </a:r>
          </a:p>
        </p:txBody>
      </p:sp>
      <p:sp>
        <p:nvSpPr>
          <p:cNvPr id="776204" name="Rectangle 12"/>
          <p:cNvSpPr>
            <a:spLocks noChangeArrowheads="1"/>
          </p:cNvSpPr>
          <p:nvPr/>
        </p:nvSpPr>
        <p:spPr bwMode="auto">
          <a:xfrm>
            <a:off x="6394450" y="3271838"/>
            <a:ext cx="1595438"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205" name="Rectangle 13"/>
          <p:cNvSpPr>
            <a:spLocks noChangeArrowheads="1"/>
          </p:cNvSpPr>
          <p:nvPr/>
        </p:nvSpPr>
        <p:spPr bwMode="auto">
          <a:xfrm>
            <a:off x="6415088" y="3236913"/>
            <a:ext cx="165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sz="1800" dirty="0">
                <a:latin typeface="Helvetica" charset="0"/>
                <a:ea typeface="ＭＳ Ｐゴシック" charset="0"/>
                <a:cs typeface="ＭＳ Ｐゴシック" charset="0"/>
              </a:rPr>
              <a:t>Apply Export</a:t>
            </a:r>
          </a:p>
          <a:p>
            <a:pPr algn="l">
              <a:defRPr/>
            </a:pPr>
            <a:r>
              <a:rPr lang="en-US" sz="1800" dirty="0">
                <a:latin typeface="Helvetica" charset="0"/>
                <a:ea typeface="ＭＳ Ｐゴシック" charset="0"/>
                <a:cs typeface="ＭＳ Ｐゴシック" charset="0"/>
              </a:rPr>
              <a:t>  Policies</a:t>
            </a:r>
          </a:p>
        </p:txBody>
      </p:sp>
      <p:sp>
        <p:nvSpPr>
          <p:cNvPr id="776206" name="Line 14"/>
          <p:cNvSpPr>
            <a:spLocks noChangeShapeType="1"/>
          </p:cNvSpPr>
          <p:nvPr/>
        </p:nvSpPr>
        <p:spPr bwMode="auto">
          <a:xfrm>
            <a:off x="385763" y="3544888"/>
            <a:ext cx="614362" cy="1905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07" name="Line 15"/>
          <p:cNvSpPr>
            <a:spLocks noChangeShapeType="1"/>
          </p:cNvSpPr>
          <p:nvPr/>
        </p:nvSpPr>
        <p:spPr bwMode="auto">
          <a:xfrm>
            <a:off x="2571750" y="3563938"/>
            <a:ext cx="3048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08" name="Line 16"/>
          <p:cNvSpPr>
            <a:spLocks noChangeShapeType="1"/>
          </p:cNvSpPr>
          <p:nvPr/>
        </p:nvSpPr>
        <p:spPr bwMode="auto">
          <a:xfrm>
            <a:off x="4324350" y="3563938"/>
            <a:ext cx="3048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09" name="Line 17"/>
          <p:cNvSpPr>
            <a:spLocks noChangeShapeType="1"/>
          </p:cNvSpPr>
          <p:nvPr/>
        </p:nvSpPr>
        <p:spPr bwMode="auto">
          <a:xfrm>
            <a:off x="6076950" y="3563938"/>
            <a:ext cx="3048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10" name="Line 18"/>
          <p:cNvSpPr>
            <a:spLocks noChangeShapeType="1"/>
          </p:cNvSpPr>
          <p:nvPr/>
        </p:nvSpPr>
        <p:spPr bwMode="auto">
          <a:xfrm>
            <a:off x="7996238" y="3563938"/>
            <a:ext cx="7620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11" name="Line 19"/>
          <p:cNvSpPr>
            <a:spLocks noChangeShapeType="1"/>
          </p:cNvSpPr>
          <p:nvPr/>
        </p:nvSpPr>
        <p:spPr bwMode="auto">
          <a:xfrm>
            <a:off x="5314950" y="3868738"/>
            <a:ext cx="0" cy="175260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12" name="Rectangle 20"/>
          <p:cNvSpPr>
            <a:spLocks noChangeArrowheads="1"/>
          </p:cNvSpPr>
          <p:nvPr/>
        </p:nvSpPr>
        <p:spPr bwMode="auto">
          <a:xfrm>
            <a:off x="5299075" y="4454525"/>
            <a:ext cx="182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Install forwarding</a:t>
            </a:r>
          </a:p>
          <a:p>
            <a:pPr algn="l">
              <a:defRPr/>
            </a:pPr>
            <a:r>
              <a:rPr lang="en-US" sz="1800">
                <a:latin typeface="Helvetica" charset="0"/>
                <a:ea typeface="ＭＳ Ｐゴシック" charset="0"/>
                <a:cs typeface="ＭＳ Ｐゴシック" charset="0"/>
              </a:rPr>
              <a:t>Entries for best</a:t>
            </a:r>
          </a:p>
          <a:p>
            <a:pPr algn="l">
              <a:defRPr/>
            </a:pPr>
            <a:r>
              <a:rPr lang="en-US" sz="1800">
                <a:latin typeface="Helvetica" charset="0"/>
                <a:ea typeface="ＭＳ Ｐゴシック" charset="0"/>
                <a:cs typeface="ＭＳ Ｐゴシック" charset="0"/>
              </a:rPr>
              <a:t>Routes. </a:t>
            </a:r>
          </a:p>
        </p:txBody>
      </p:sp>
      <p:sp>
        <p:nvSpPr>
          <p:cNvPr id="776213" name="Rectangle 21"/>
          <p:cNvSpPr>
            <a:spLocks noChangeArrowheads="1"/>
          </p:cNvSpPr>
          <p:nvPr/>
        </p:nvSpPr>
        <p:spPr bwMode="auto">
          <a:xfrm>
            <a:off x="117475" y="2116138"/>
            <a:ext cx="1035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Arial" charset="0"/>
                <a:ea typeface="ＭＳ Ｐゴシック" charset="0"/>
                <a:cs typeface="ＭＳ Ｐゴシック" charset="0"/>
              </a:rPr>
              <a:t>Receive</a:t>
            </a:r>
          </a:p>
          <a:p>
            <a:pPr algn="l">
              <a:defRPr/>
            </a:pPr>
            <a:r>
              <a:rPr lang="en-US" sz="1800">
                <a:latin typeface="Arial" charset="0"/>
                <a:ea typeface="ＭＳ Ｐゴシック" charset="0"/>
                <a:cs typeface="ＭＳ Ｐゴシック" charset="0"/>
              </a:rPr>
              <a:t>BGP</a:t>
            </a:r>
          </a:p>
          <a:p>
            <a:pPr algn="l">
              <a:defRPr/>
            </a:pPr>
            <a:r>
              <a:rPr lang="en-US" sz="1800">
                <a:latin typeface="Arial" charset="0"/>
                <a:ea typeface="ＭＳ Ｐゴシック" charset="0"/>
                <a:cs typeface="ＭＳ Ｐゴシック" charset="0"/>
              </a:rPr>
              <a:t>Updates</a:t>
            </a:r>
          </a:p>
        </p:txBody>
      </p:sp>
      <p:sp>
        <p:nvSpPr>
          <p:cNvPr id="776214" name="Rectangle 22"/>
          <p:cNvSpPr>
            <a:spLocks noChangeArrowheads="1"/>
          </p:cNvSpPr>
          <p:nvPr/>
        </p:nvSpPr>
        <p:spPr bwMode="auto">
          <a:xfrm>
            <a:off x="4778375" y="2249488"/>
            <a:ext cx="90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dirty="0">
                <a:latin typeface="Arial" charset="0"/>
                <a:ea typeface="ＭＳ Ｐゴシック" charset="0"/>
                <a:cs typeface="ＭＳ Ｐゴシック" charset="0"/>
              </a:rPr>
              <a:t>Best</a:t>
            </a:r>
          </a:p>
          <a:p>
            <a:pPr algn="l">
              <a:defRPr/>
            </a:pPr>
            <a:r>
              <a:rPr lang="en-US" sz="1800" dirty="0">
                <a:latin typeface="Arial" charset="0"/>
                <a:ea typeface="ＭＳ Ｐゴシック" charset="0"/>
                <a:cs typeface="ＭＳ Ｐゴシック" charset="0"/>
              </a:rPr>
              <a:t>Routes</a:t>
            </a:r>
          </a:p>
        </p:txBody>
      </p:sp>
      <p:sp>
        <p:nvSpPr>
          <p:cNvPr id="776215" name="Rectangle 23"/>
          <p:cNvSpPr>
            <a:spLocks noChangeArrowheads="1"/>
          </p:cNvSpPr>
          <p:nvPr/>
        </p:nvSpPr>
        <p:spPr bwMode="auto">
          <a:xfrm>
            <a:off x="7889875" y="2116138"/>
            <a:ext cx="1073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Arial" charset="0"/>
                <a:ea typeface="ＭＳ Ｐゴシック" charset="0"/>
                <a:cs typeface="ＭＳ Ｐゴシック" charset="0"/>
              </a:rPr>
              <a:t>Transmit</a:t>
            </a:r>
          </a:p>
          <a:p>
            <a:pPr algn="l">
              <a:defRPr/>
            </a:pPr>
            <a:r>
              <a:rPr lang="en-US" sz="1800">
                <a:latin typeface="Arial" charset="0"/>
                <a:ea typeface="ＭＳ Ｐゴシック" charset="0"/>
                <a:cs typeface="ＭＳ Ｐゴシック" charset="0"/>
              </a:rPr>
              <a:t>BGP </a:t>
            </a:r>
          </a:p>
          <a:p>
            <a:pPr algn="l">
              <a:defRPr/>
            </a:pPr>
            <a:r>
              <a:rPr lang="en-US" sz="1800">
                <a:latin typeface="Arial" charset="0"/>
                <a:ea typeface="ＭＳ Ｐゴシック" charset="0"/>
                <a:cs typeface="ＭＳ Ｐゴシック" charset="0"/>
              </a:rPr>
              <a:t>Updates</a:t>
            </a:r>
          </a:p>
        </p:txBody>
      </p:sp>
      <p:sp>
        <p:nvSpPr>
          <p:cNvPr id="776216" name="Rectangle 24"/>
          <p:cNvSpPr>
            <a:spLocks noChangeArrowheads="1"/>
          </p:cNvSpPr>
          <p:nvPr/>
        </p:nvSpPr>
        <p:spPr bwMode="auto">
          <a:xfrm>
            <a:off x="1108075" y="2039938"/>
            <a:ext cx="1927225" cy="925512"/>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sz="1800" dirty="0">
                <a:latin typeface="Arial" charset="0"/>
                <a:ea typeface="ＭＳ Ｐゴシック" charset="0"/>
                <a:cs typeface="ＭＳ Ｐゴシック" charset="0"/>
              </a:rPr>
              <a:t>Apply Policy =</a:t>
            </a:r>
          </a:p>
          <a:p>
            <a:pPr algn="l">
              <a:defRPr/>
            </a:pPr>
            <a:r>
              <a:rPr lang="en-US" sz="1800" dirty="0">
                <a:latin typeface="Arial" charset="0"/>
                <a:ea typeface="ＭＳ Ｐゴシック" charset="0"/>
                <a:cs typeface="ＭＳ Ｐゴシック" charset="0"/>
              </a:rPr>
              <a:t>filter routes &amp; </a:t>
            </a:r>
          </a:p>
          <a:p>
            <a:pPr algn="l">
              <a:defRPr/>
            </a:pPr>
            <a:r>
              <a:rPr lang="en-US" sz="1800" dirty="0">
                <a:latin typeface="Arial" charset="0"/>
                <a:ea typeface="ＭＳ Ｐゴシック" charset="0"/>
                <a:cs typeface="ＭＳ Ｐゴシック" charset="0"/>
              </a:rPr>
              <a:t>tweak attributes</a:t>
            </a:r>
          </a:p>
        </p:txBody>
      </p:sp>
      <p:sp>
        <p:nvSpPr>
          <p:cNvPr id="776217" name="Rectangle 25"/>
          <p:cNvSpPr>
            <a:spLocks noChangeArrowheads="1"/>
          </p:cNvSpPr>
          <p:nvPr/>
        </p:nvSpPr>
        <p:spPr bwMode="auto">
          <a:xfrm>
            <a:off x="3013075" y="2116138"/>
            <a:ext cx="1149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Arial" charset="0"/>
                <a:ea typeface="ＭＳ Ｐゴシック" charset="0"/>
                <a:cs typeface="ＭＳ Ｐゴシック" charset="0"/>
              </a:rPr>
              <a:t>Based on</a:t>
            </a:r>
          </a:p>
          <a:p>
            <a:pPr algn="l">
              <a:defRPr/>
            </a:pPr>
            <a:r>
              <a:rPr lang="en-US" sz="1800">
                <a:latin typeface="Arial" charset="0"/>
                <a:ea typeface="ＭＳ Ｐゴシック" charset="0"/>
                <a:cs typeface="ＭＳ Ｐゴシック" charset="0"/>
              </a:rPr>
              <a:t>Attribute</a:t>
            </a:r>
          </a:p>
          <a:p>
            <a:pPr algn="l">
              <a:defRPr/>
            </a:pPr>
            <a:r>
              <a:rPr lang="en-US" sz="1800">
                <a:latin typeface="Arial" charset="0"/>
                <a:ea typeface="ＭＳ Ｐゴシック" charset="0"/>
                <a:cs typeface="ＭＳ Ｐゴシック" charset="0"/>
              </a:rPr>
              <a:t>Values</a:t>
            </a:r>
          </a:p>
        </p:txBody>
      </p:sp>
      <p:sp>
        <p:nvSpPr>
          <p:cNvPr id="776218" name="Rectangle 26"/>
          <p:cNvSpPr>
            <a:spLocks noChangeArrowheads="1"/>
          </p:cNvSpPr>
          <p:nvPr/>
        </p:nvSpPr>
        <p:spPr bwMode="auto">
          <a:xfrm>
            <a:off x="4384675" y="5749925"/>
            <a:ext cx="225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IP Forwarding Table</a:t>
            </a:r>
          </a:p>
        </p:txBody>
      </p:sp>
      <p:sp>
        <p:nvSpPr>
          <p:cNvPr id="776219" name="Rectangle 27"/>
          <p:cNvSpPr>
            <a:spLocks noChangeArrowheads="1"/>
          </p:cNvSpPr>
          <p:nvPr/>
        </p:nvSpPr>
        <p:spPr bwMode="auto">
          <a:xfrm>
            <a:off x="5762625" y="2039938"/>
            <a:ext cx="2066925" cy="923925"/>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sz="1800" dirty="0">
                <a:latin typeface="Arial" charset="0"/>
                <a:ea typeface="ＭＳ Ｐゴシック" charset="0"/>
                <a:cs typeface="ＭＳ Ｐゴシック" charset="0"/>
              </a:rPr>
              <a:t>Apply Policy =</a:t>
            </a:r>
          </a:p>
          <a:p>
            <a:pPr algn="l">
              <a:defRPr/>
            </a:pPr>
            <a:r>
              <a:rPr lang="en-US" sz="1800" dirty="0">
                <a:latin typeface="Arial" charset="0"/>
                <a:ea typeface="ＭＳ Ｐゴシック" charset="0"/>
                <a:cs typeface="ＭＳ Ｐゴシック" charset="0"/>
              </a:rPr>
              <a:t>filter routes &amp; </a:t>
            </a:r>
          </a:p>
          <a:p>
            <a:pPr algn="l">
              <a:defRPr/>
            </a:pPr>
            <a:r>
              <a:rPr lang="en-US" sz="1800" dirty="0">
                <a:latin typeface="Arial" charset="0"/>
                <a:ea typeface="ＭＳ Ｐゴシック" charset="0"/>
                <a:cs typeface="ＭＳ Ｐゴシック" charset="0"/>
              </a:rPr>
              <a:t>tweak attributes</a:t>
            </a:r>
          </a:p>
        </p:txBody>
      </p:sp>
      <p:sp>
        <p:nvSpPr>
          <p:cNvPr id="776220" name="Rectangle 28"/>
          <p:cNvSpPr>
            <a:spLocks noChangeArrowheads="1"/>
          </p:cNvSpPr>
          <p:nvPr/>
        </p:nvSpPr>
        <p:spPr bwMode="auto">
          <a:xfrm>
            <a:off x="1123950" y="1201738"/>
            <a:ext cx="6705600" cy="838200"/>
          </a:xfrm>
          <a:prstGeom prst="rect">
            <a:avLst/>
          </a:prstGeom>
          <a:solidFill>
            <a:srgbClr val="FF6699"/>
          </a:solidFill>
          <a:ln w="12700">
            <a:solidFill>
              <a:srgbClr val="FF6699"/>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76221" name="Text Box 29"/>
          <p:cNvSpPr txBox="1">
            <a:spLocks noChangeArrowheads="1"/>
          </p:cNvSpPr>
          <p:nvPr/>
        </p:nvSpPr>
        <p:spPr bwMode="auto">
          <a:xfrm>
            <a:off x="1962150" y="1277938"/>
            <a:ext cx="5173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a:latin typeface="Arial" charset="0"/>
                <a:ea typeface="ＭＳ Ｐゴシック" charset="0"/>
                <a:cs typeface="ＭＳ Ｐゴシック" charset="0"/>
              </a:rPr>
              <a:t>                 Open ended programming.</a:t>
            </a:r>
          </a:p>
          <a:p>
            <a:pPr algn="l">
              <a:defRPr/>
            </a:pPr>
            <a:r>
              <a:rPr lang="en-US" sz="1600">
                <a:latin typeface="Arial" charset="0"/>
                <a:ea typeface="ＭＳ Ｐゴシック" charset="0"/>
                <a:cs typeface="ＭＳ Ｐゴシック" charset="0"/>
              </a:rPr>
              <a:t>Constrained only by vendor configuration language</a:t>
            </a:r>
          </a:p>
        </p:txBody>
      </p:sp>
    </p:spTree>
    <p:extLst>
      <p:ext uri="{BB962C8B-B14F-4D97-AF65-F5344CB8AC3E}">
        <p14:creationId xmlns:p14="http://schemas.microsoft.com/office/powerpoint/2010/main" val="362948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sv-SE" dirty="0"/>
              <a:t>Routing Policies</a:t>
            </a:r>
          </a:p>
        </p:txBody>
      </p:sp>
      <p:sp>
        <p:nvSpPr>
          <p:cNvPr id="3" name="Content Placeholder 2"/>
          <p:cNvSpPr>
            <a:spLocks noGrp="1"/>
          </p:cNvSpPr>
          <p:nvPr>
            <p:ph idx="1"/>
          </p:nvPr>
        </p:nvSpPr>
        <p:spPr/>
        <p:txBody>
          <a:bodyPr>
            <a:normAutofit lnSpcReduction="10000"/>
          </a:bodyPr>
          <a:lstStyle/>
          <a:p>
            <a:r>
              <a:rPr lang="en-US" altLang="sv-SE" dirty="0"/>
              <a:t>Economics</a:t>
            </a:r>
          </a:p>
          <a:p>
            <a:pPr lvl="1"/>
            <a:r>
              <a:rPr lang="en-US" altLang="sv-SE" dirty="0"/>
              <a:t>Enforce business relationships</a:t>
            </a:r>
          </a:p>
          <a:p>
            <a:pPr lvl="1"/>
            <a:r>
              <a:rPr lang="en-US" altLang="sv-SE" dirty="0"/>
              <a:t>Pick routes based on revenue and cost</a:t>
            </a:r>
          </a:p>
          <a:p>
            <a:pPr lvl="1"/>
            <a:r>
              <a:rPr lang="en-US" altLang="sv-SE" dirty="0"/>
              <a:t>Get traffic out of the network as early as possible</a:t>
            </a:r>
          </a:p>
          <a:p>
            <a:r>
              <a:rPr lang="en-US" altLang="sv-SE" dirty="0"/>
              <a:t>Traffic engineering</a:t>
            </a:r>
          </a:p>
          <a:p>
            <a:pPr lvl="1"/>
            <a:r>
              <a:rPr lang="en-US" altLang="sv-SE" dirty="0"/>
              <a:t>Balance traffic over edge links</a:t>
            </a:r>
          </a:p>
          <a:p>
            <a:pPr lvl="1"/>
            <a:r>
              <a:rPr lang="en-US" altLang="sv-SE" dirty="0"/>
              <a:t>Select routes with good end-to-end performance</a:t>
            </a:r>
          </a:p>
          <a:p>
            <a:r>
              <a:rPr lang="en-US" altLang="sv-SE" dirty="0"/>
              <a:t>Security and scalability</a:t>
            </a:r>
          </a:p>
          <a:p>
            <a:pPr lvl="1"/>
            <a:r>
              <a:rPr lang="en-US" altLang="sv-SE" dirty="0"/>
              <a:t>Filter routes that seem erroneous</a:t>
            </a:r>
          </a:p>
          <a:p>
            <a:pPr lvl="1"/>
            <a:r>
              <a:rPr lang="en-US" altLang="sv-SE" dirty="0"/>
              <a:t>Prevent the delivery of unwanted traffic</a:t>
            </a:r>
          </a:p>
          <a:p>
            <a:pPr lvl="1"/>
            <a:r>
              <a:rPr lang="en-US" altLang="sv-SE" dirty="0"/>
              <a:t>Limit the dissemination of small address blocks</a:t>
            </a:r>
          </a:p>
        </p:txBody>
      </p:sp>
      <p:sp>
        <p:nvSpPr>
          <p:cNvPr id="39939" name="Slide Number Placeholder 3"/>
          <p:cNvSpPr>
            <a:spLocks noGrp="1"/>
          </p:cNvSpPr>
          <p:nvPr>
            <p:ph type="sldNum" sz="quarter" idx="4294967295"/>
          </p:nvPr>
        </p:nvSpPr>
        <p:spPr>
          <a:xfrm>
            <a:off x="8001000" y="6324600"/>
            <a:ext cx="9144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pitchFamily="1" charset="0"/>
                <a:ea typeface="MS PGothic" pitchFamily="34" charset="-128"/>
              </a:defRPr>
            </a:lvl1pPr>
            <a:lvl2pPr marL="742950" indent="-285750" eaLnBrk="0" hangingPunct="0">
              <a:defRPr sz="2000" b="1">
                <a:solidFill>
                  <a:schemeClr val="tx1"/>
                </a:solidFill>
                <a:latin typeface="Helvetica" pitchFamily="1" charset="0"/>
                <a:ea typeface="MS PGothic" pitchFamily="34" charset="-128"/>
              </a:defRPr>
            </a:lvl2pPr>
            <a:lvl3pPr marL="1143000" indent="-228600" eaLnBrk="0" hangingPunct="0">
              <a:defRPr sz="2000" b="1">
                <a:solidFill>
                  <a:schemeClr val="tx1"/>
                </a:solidFill>
                <a:latin typeface="Helvetica" pitchFamily="1" charset="0"/>
                <a:ea typeface="MS PGothic" pitchFamily="34" charset="-128"/>
              </a:defRPr>
            </a:lvl3pPr>
            <a:lvl4pPr marL="1600200" indent="-228600" eaLnBrk="0" hangingPunct="0">
              <a:defRPr sz="2000" b="1">
                <a:solidFill>
                  <a:schemeClr val="tx1"/>
                </a:solidFill>
                <a:latin typeface="Helvetica" pitchFamily="1" charset="0"/>
                <a:ea typeface="MS PGothic" pitchFamily="34" charset="-128"/>
              </a:defRPr>
            </a:lvl4pPr>
            <a:lvl5pPr marL="2057400" indent="-228600" eaLnBrk="0" hangingPunct="0">
              <a:defRPr sz="20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9pPr>
          </a:lstStyle>
          <a:p>
            <a:pPr eaLnBrk="1" hangingPunct="1"/>
            <a:fld id="{7ACBF358-7ADF-4494-BDF7-3F52FD761642}" type="slidenum">
              <a:rPr lang="en-US" altLang="sv-SE" sz="1400" b="0">
                <a:latin typeface="Times New Roman" pitchFamily="18" charset="0"/>
              </a:rPr>
              <a:pPr eaLnBrk="1" hangingPunct="1"/>
              <a:t>21</a:t>
            </a:fld>
            <a:endParaRPr lang="en-US" altLang="sv-SE" sz="1400" b="0">
              <a:latin typeface="Times New Roman" pitchFamily="18" charset="0"/>
            </a:endParaRPr>
          </a:p>
        </p:txBody>
      </p:sp>
    </p:spTree>
    <p:extLst>
      <p:ext uri="{BB962C8B-B14F-4D97-AF65-F5344CB8AC3E}">
        <p14:creationId xmlns:p14="http://schemas.microsoft.com/office/powerpoint/2010/main" val="163158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4294967295"/>
          </p:nvPr>
        </p:nvSpPr>
        <p:spPr>
          <a:xfrm>
            <a:off x="8637588" y="360363"/>
            <a:ext cx="506412" cy="365125"/>
          </a:xfrm>
          <a:prstGeom prst="rect">
            <a:avLst/>
          </a:prstGeom>
        </p:spPr>
        <p:txBody>
          <a:bodyPr>
            <a:normAutofit lnSpcReduction="10000"/>
          </a:bodyPr>
          <a:lstStyle/>
          <a:p>
            <a:fld id="{7277AD93-DA3F-4583-878D-3785D1418ABE}" type="slidenum">
              <a:rPr lang="en-US" smtClean="0"/>
              <a:pPr/>
              <a:t>22</a:t>
            </a:fld>
            <a:endParaRPr lang="en-US"/>
          </a:p>
        </p:txBody>
      </p:sp>
      <p:sp>
        <p:nvSpPr>
          <p:cNvPr id="915458" name="Rectangle 2"/>
          <p:cNvSpPr>
            <a:spLocks noChangeArrowheads="1"/>
          </p:cNvSpPr>
          <p:nvPr/>
        </p:nvSpPr>
        <p:spPr bwMode="auto">
          <a:xfrm>
            <a:off x="793212" y="5663360"/>
            <a:ext cx="8152483" cy="914400"/>
          </a:xfrm>
          <a:prstGeom prst="rect">
            <a:avLst/>
          </a:prstGeom>
          <a:solidFill>
            <a:schemeClr val="accent2">
              <a:lumMod val="40000"/>
              <a:lumOff val="6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endParaRPr lang="en-US" sz="2400"/>
          </a:p>
        </p:txBody>
      </p:sp>
      <p:sp>
        <p:nvSpPr>
          <p:cNvPr id="915459" name="Rectangle 3"/>
          <p:cNvSpPr>
            <a:spLocks noChangeArrowheads="1"/>
          </p:cNvSpPr>
          <p:nvPr/>
        </p:nvSpPr>
        <p:spPr bwMode="auto">
          <a:xfrm>
            <a:off x="793213" y="2920160"/>
            <a:ext cx="8152483" cy="914400"/>
          </a:xfrm>
          <a:prstGeom prst="rect">
            <a:avLst/>
          </a:prstGeom>
          <a:solidFill>
            <a:schemeClr val="bg2">
              <a:lumMod val="75000"/>
            </a:schemeClr>
          </a:solidFill>
          <a:ln w="9525">
            <a:solidFill>
              <a:schemeClr val="bg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sz="2400"/>
          </a:p>
        </p:txBody>
      </p:sp>
      <p:sp>
        <p:nvSpPr>
          <p:cNvPr id="915460" name="Rectangle 4"/>
          <p:cNvSpPr>
            <a:spLocks noChangeArrowheads="1"/>
          </p:cNvSpPr>
          <p:nvPr/>
        </p:nvSpPr>
        <p:spPr bwMode="auto">
          <a:xfrm>
            <a:off x="793213" y="3910760"/>
            <a:ext cx="8152483" cy="1663430"/>
          </a:xfrm>
          <a:prstGeom prst="rect">
            <a:avLst/>
          </a:prstGeom>
          <a:solidFill>
            <a:schemeClr val="accent3">
              <a:lumMod val="40000"/>
              <a:lumOff val="60000"/>
            </a:schemeClr>
          </a:solidFill>
          <a:ln w="9525">
            <a:solidFill>
              <a:schemeClr val="accent3"/>
            </a:solidFill>
            <a:miter lim="800000"/>
            <a:headEnd/>
            <a:tailEnd/>
          </a:ln>
          <a:effectLst/>
        </p:spPr>
        <p:txBody>
          <a:bodyPr vert="horz" wrap="none" lIns="91440" tIns="45720" rIns="91440" bIns="45720" numCol="1" anchor="ctr" anchorCtr="0" compatLnSpc="1">
            <a:prstTxWarp prst="textNoShape">
              <a:avLst/>
            </a:prstTxWarp>
          </a:bodyPr>
          <a:lstStyle/>
          <a:p>
            <a:endParaRPr lang="en-US" sz="2400"/>
          </a:p>
        </p:txBody>
      </p:sp>
      <p:sp>
        <p:nvSpPr>
          <p:cNvPr id="915462" name="Text Box 6"/>
          <p:cNvSpPr txBox="1">
            <a:spLocks noChangeArrowheads="1"/>
          </p:cNvSpPr>
          <p:nvPr/>
        </p:nvSpPr>
        <p:spPr bwMode="auto">
          <a:xfrm>
            <a:off x="898788" y="3191909"/>
            <a:ext cx="3879588"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Highest Local Preference</a:t>
            </a:r>
          </a:p>
        </p:txBody>
      </p:sp>
      <p:sp>
        <p:nvSpPr>
          <p:cNvPr id="915463" name="Text Box 7"/>
          <p:cNvSpPr txBox="1">
            <a:spLocks noChangeArrowheads="1"/>
          </p:cNvSpPr>
          <p:nvPr/>
        </p:nvSpPr>
        <p:spPr bwMode="auto">
          <a:xfrm>
            <a:off x="898788" y="4053062"/>
            <a:ext cx="2686761"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Shortest AS Path</a:t>
            </a:r>
          </a:p>
        </p:txBody>
      </p:sp>
      <p:sp>
        <p:nvSpPr>
          <p:cNvPr id="915464" name="Text Box 8"/>
          <p:cNvSpPr txBox="1">
            <a:spLocks noChangeArrowheads="1"/>
          </p:cNvSpPr>
          <p:nvPr/>
        </p:nvSpPr>
        <p:spPr bwMode="auto">
          <a:xfrm>
            <a:off x="898788" y="4510262"/>
            <a:ext cx="2013693"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Lowest MED</a:t>
            </a:r>
          </a:p>
        </p:txBody>
      </p:sp>
      <p:sp>
        <p:nvSpPr>
          <p:cNvPr id="915466" name="Text Box 10"/>
          <p:cNvSpPr txBox="1">
            <a:spLocks noChangeArrowheads="1"/>
          </p:cNvSpPr>
          <p:nvPr/>
        </p:nvSpPr>
        <p:spPr bwMode="auto">
          <a:xfrm>
            <a:off x="898788" y="4971927"/>
            <a:ext cx="4951169"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Lowest IGP Cost to BGP Egress</a:t>
            </a:r>
          </a:p>
        </p:txBody>
      </p:sp>
      <p:sp>
        <p:nvSpPr>
          <p:cNvPr id="915467" name="Text Box 11"/>
          <p:cNvSpPr txBox="1">
            <a:spLocks noChangeArrowheads="1"/>
          </p:cNvSpPr>
          <p:nvPr/>
        </p:nvSpPr>
        <p:spPr bwMode="auto">
          <a:xfrm>
            <a:off x="898787" y="5891960"/>
            <a:ext cx="2714205"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Lowest Router ID</a:t>
            </a:r>
          </a:p>
        </p:txBody>
      </p:sp>
      <p:sp>
        <p:nvSpPr>
          <p:cNvPr id="915468" name="Text Box 12"/>
          <p:cNvSpPr txBox="1">
            <a:spLocks noChangeArrowheads="1"/>
          </p:cNvSpPr>
          <p:nvPr/>
        </p:nvSpPr>
        <p:spPr bwMode="auto">
          <a:xfrm>
            <a:off x="5638800" y="4594327"/>
            <a:ext cx="3021020"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solidFill>
                  <a:schemeClr val="bg1"/>
                </a:solidFill>
                <a:cs typeface="Times New Roman" pitchFamily="18" charset="0"/>
              </a:rPr>
              <a:t>Traffic engineering </a:t>
            </a:r>
          </a:p>
        </p:txBody>
      </p:sp>
      <p:sp>
        <p:nvSpPr>
          <p:cNvPr id="915469" name="Text Box 13"/>
          <p:cNvSpPr txBox="1">
            <a:spLocks noChangeArrowheads="1"/>
          </p:cNvSpPr>
          <p:nvPr/>
        </p:nvSpPr>
        <p:spPr bwMode="auto">
          <a:xfrm>
            <a:off x="5562600" y="3191909"/>
            <a:ext cx="3329758"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solidFill>
                  <a:schemeClr val="bg1"/>
                </a:solidFill>
                <a:cs typeface="Times New Roman" pitchFamily="18" charset="0"/>
              </a:rPr>
              <a:t>Enforce relationships</a:t>
            </a:r>
          </a:p>
        </p:txBody>
      </p:sp>
      <p:sp>
        <p:nvSpPr>
          <p:cNvPr id="915470" name="Text Box 14"/>
          <p:cNvSpPr txBox="1">
            <a:spLocks noChangeArrowheads="1"/>
          </p:cNvSpPr>
          <p:nvPr/>
        </p:nvSpPr>
        <p:spPr bwMode="auto">
          <a:xfrm>
            <a:off x="5774255" y="5749658"/>
            <a:ext cx="2917786" cy="83099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eaLnBrk="1" hangingPunct="1"/>
            <a:r>
              <a:rPr lang="en-US" sz="2400" b="1" dirty="0">
                <a:solidFill>
                  <a:schemeClr val="bg1"/>
                </a:solidFill>
                <a:cs typeface="Times New Roman" pitchFamily="18" charset="0"/>
              </a:rPr>
              <a:t>When all else fails,</a:t>
            </a:r>
          </a:p>
          <a:p>
            <a:pPr algn="ctr" eaLnBrk="1" hangingPunct="1"/>
            <a:r>
              <a:rPr lang="en-US" sz="2400" b="1" dirty="0">
                <a:solidFill>
                  <a:schemeClr val="bg1"/>
                </a:solidFill>
                <a:cs typeface="Times New Roman" pitchFamily="18" charset="0"/>
              </a:rPr>
              <a:t>break ties</a:t>
            </a:r>
          </a:p>
        </p:txBody>
      </p:sp>
      <p:sp>
        <p:nvSpPr>
          <p:cNvPr id="915471" name="AutoShape 15"/>
          <p:cNvSpPr>
            <a:spLocks noChangeArrowheads="1"/>
          </p:cNvSpPr>
          <p:nvPr/>
        </p:nvSpPr>
        <p:spPr bwMode="auto">
          <a:xfrm>
            <a:off x="60588" y="2920160"/>
            <a:ext cx="609600" cy="3657600"/>
          </a:xfrm>
          <a:prstGeom prst="downArrow">
            <a:avLst>
              <a:gd name="adj1" fmla="val 50000"/>
              <a:gd name="adj2" fmla="val 98607"/>
            </a:avLst>
          </a:pr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8"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22</a:t>
            </a:fld>
            <a:endParaRPr lang="en-US" dirty="0"/>
          </a:p>
        </p:txBody>
      </p:sp>
      <p:pic>
        <p:nvPicPr>
          <p:cNvPr id="2" name="Picture 1">
            <a:extLst>
              <a:ext uri="{FF2B5EF4-FFF2-40B4-BE49-F238E27FC236}">
                <a16:creationId xmlns:a16="http://schemas.microsoft.com/office/drawing/2014/main" id="{55B49467-6F26-432C-97A7-984FA5C41B45}"/>
              </a:ext>
            </a:extLst>
          </p:cNvPr>
          <p:cNvPicPr>
            <a:picLocks noChangeAspect="1"/>
          </p:cNvPicPr>
          <p:nvPr/>
        </p:nvPicPr>
        <p:blipFill>
          <a:blip r:embed="rId3"/>
          <a:stretch>
            <a:fillRect/>
          </a:stretch>
        </p:blipFill>
        <p:spPr>
          <a:xfrm>
            <a:off x="4114800" y="963352"/>
            <a:ext cx="5055641" cy="1928762"/>
          </a:xfrm>
          <a:prstGeom prst="rect">
            <a:avLst/>
          </a:prstGeom>
        </p:spPr>
      </p:pic>
      <p:sp>
        <p:nvSpPr>
          <p:cNvPr id="915461" name="Rectangle 5"/>
          <p:cNvSpPr>
            <a:spLocks noGrp="1" noChangeArrowheads="1"/>
          </p:cNvSpPr>
          <p:nvPr>
            <p:ph type="title"/>
          </p:nvPr>
        </p:nvSpPr>
        <p:spPr/>
        <p:txBody>
          <a:bodyPr/>
          <a:lstStyle/>
          <a:p>
            <a:r>
              <a:rPr lang="en-US" dirty="0"/>
              <a:t>Route Selection Summary</a:t>
            </a:r>
          </a:p>
        </p:txBody>
      </p:sp>
    </p:spTree>
    <p:extLst>
      <p:ext uri="{BB962C8B-B14F-4D97-AF65-F5344CB8AC3E}">
        <p14:creationId xmlns:p14="http://schemas.microsoft.com/office/powerpoint/2010/main" val="395087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5459"/>
                                        </p:tgtEl>
                                        <p:attrNameLst>
                                          <p:attrName>style.visibility</p:attrName>
                                        </p:attrNameLst>
                                      </p:cBhvr>
                                      <p:to>
                                        <p:strVal val="visible"/>
                                      </p:to>
                                    </p:set>
                                    <p:animEffect transition="in" filter="fade">
                                      <p:cBhvr>
                                        <p:cTn id="7" dur="500"/>
                                        <p:tgtEl>
                                          <p:spTgt spid="915459"/>
                                        </p:tgtEl>
                                      </p:cBhvr>
                                    </p:animEffect>
                                    <p:anim calcmode="lin" valueType="num">
                                      <p:cBhvr>
                                        <p:cTn id="8" dur="500" fill="hold"/>
                                        <p:tgtEl>
                                          <p:spTgt spid="915459"/>
                                        </p:tgtEl>
                                        <p:attrNameLst>
                                          <p:attrName>ppt_x</p:attrName>
                                        </p:attrNameLst>
                                      </p:cBhvr>
                                      <p:tavLst>
                                        <p:tav tm="0">
                                          <p:val>
                                            <p:strVal val="#ppt_x"/>
                                          </p:val>
                                        </p:tav>
                                        <p:tav tm="100000">
                                          <p:val>
                                            <p:strVal val="#ppt_x"/>
                                          </p:val>
                                        </p:tav>
                                      </p:tavLst>
                                    </p:anim>
                                    <p:anim calcmode="lin" valueType="num">
                                      <p:cBhvr>
                                        <p:cTn id="9" dur="500" fill="hold"/>
                                        <p:tgtEl>
                                          <p:spTgt spid="9154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15462"/>
                                        </p:tgtEl>
                                        <p:attrNameLst>
                                          <p:attrName>style.visibility</p:attrName>
                                        </p:attrNameLst>
                                      </p:cBhvr>
                                      <p:to>
                                        <p:strVal val="visible"/>
                                      </p:to>
                                    </p:set>
                                    <p:animEffect transition="in" filter="fade">
                                      <p:cBhvr>
                                        <p:cTn id="12" dur="500"/>
                                        <p:tgtEl>
                                          <p:spTgt spid="915462"/>
                                        </p:tgtEl>
                                      </p:cBhvr>
                                    </p:animEffect>
                                    <p:anim calcmode="lin" valueType="num">
                                      <p:cBhvr>
                                        <p:cTn id="13" dur="500" fill="hold"/>
                                        <p:tgtEl>
                                          <p:spTgt spid="915462"/>
                                        </p:tgtEl>
                                        <p:attrNameLst>
                                          <p:attrName>ppt_x</p:attrName>
                                        </p:attrNameLst>
                                      </p:cBhvr>
                                      <p:tavLst>
                                        <p:tav tm="0">
                                          <p:val>
                                            <p:strVal val="#ppt_x"/>
                                          </p:val>
                                        </p:tav>
                                        <p:tav tm="100000">
                                          <p:val>
                                            <p:strVal val="#ppt_x"/>
                                          </p:val>
                                        </p:tav>
                                      </p:tavLst>
                                    </p:anim>
                                    <p:anim calcmode="lin" valueType="num">
                                      <p:cBhvr>
                                        <p:cTn id="14" dur="500" fill="hold"/>
                                        <p:tgtEl>
                                          <p:spTgt spid="9154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15469"/>
                                        </p:tgtEl>
                                        <p:attrNameLst>
                                          <p:attrName>style.visibility</p:attrName>
                                        </p:attrNameLst>
                                      </p:cBhvr>
                                      <p:to>
                                        <p:strVal val="visible"/>
                                      </p:to>
                                    </p:set>
                                    <p:animEffect transition="in" filter="fade">
                                      <p:cBhvr>
                                        <p:cTn id="17" dur="500"/>
                                        <p:tgtEl>
                                          <p:spTgt spid="915469"/>
                                        </p:tgtEl>
                                      </p:cBhvr>
                                    </p:animEffect>
                                    <p:anim calcmode="lin" valueType="num">
                                      <p:cBhvr>
                                        <p:cTn id="18" dur="500" fill="hold"/>
                                        <p:tgtEl>
                                          <p:spTgt spid="915469"/>
                                        </p:tgtEl>
                                        <p:attrNameLst>
                                          <p:attrName>ppt_x</p:attrName>
                                        </p:attrNameLst>
                                      </p:cBhvr>
                                      <p:tavLst>
                                        <p:tav tm="0">
                                          <p:val>
                                            <p:strVal val="#ppt_x"/>
                                          </p:val>
                                        </p:tav>
                                        <p:tav tm="100000">
                                          <p:val>
                                            <p:strVal val="#ppt_x"/>
                                          </p:val>
                                        </p:tav>
                                      </p:tavLst>
                                    </p:anim>
                                    <p:anim calcmode="lin" valueType="num">
                                      <p:cBhvr>
                                        <p:cTn id="19" dur="500" fill="hold"/>
                                        <p:tgtEl>
                                          <p:spTgt spid="91546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15460"/>
                                        </p:tgtEl>
                                        <p:attrNameLst>
                                          <p:attrName>style.visibility</p:attrName>
                                        </p:attrNameLst>
                                      </p:cBhvr>
                                      <p:to>
                                        <p:strVal val="visible"/>
                                      </p:to>
                                    </p:set>
                                    <p:animEffect transition="in" filter="fade">
                                      <p:cBhvr>
                                        <p:cTn id="24" dur="500"/>
                                        <p:tgtEl>
                                          <p:spTgt spid="915460"/>
                                        </p:tgtEl>
                                      </p:cBhvr>
                                    </p:animEffect>
                                    <p:anim calcmode="lin" valueType="num">
                                      <p:cBhvr>
                                        <p:cTn id="25" dur="500" fill="hold"/>
                                        <p:tgtEl>
                                          <p:spTgt spid="915460"/>
                                        </p:tgtEl>
                                        <p:attrNameLst>
                                          <p:attrName>ppt_x</p:attrName>
                                        </p:attrNameLst>
                                      </p:cBhvr>
                                      <p:tavLst>
                                        <p:tav tm="0">
                                          <p:val>
                                            <p:strVal val="#ppt_x"/>
                                          </p:val>
                                        </p:tav>
                                        <p:tav tm="100000">
                                          <p:val>
                                            <p:strVal val="#ppt_x"/>
                                          </p:val>
                                        </p:tav>
                                      </p:tavLst>
                                    </p:anim>
                                    <p:anim calcmode="lin" valueType="num">
                                      <p:cBhvr>
                                        <p:cTn id="26" dur="500" fill="hold"/>
                                        <p:tgtEl>
                                          <p:spTgt spid="9154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15463"/>
                                        </p:tgtEl>
                                        <p:attrNameLst>
                                          <p:attrName>style.visibility</p:attrName>
                                        </p:attrNameLst>
                                      </p:cBhvr>
                                      <p:to>
                                        <p:strVal val="visible"/>
                                      </p:to>
                                    </p:set>
                                    <p:animEffect transition="in" filter="fade">
                                      <p:cBhvr>
                                        <p:cTn id="29" dur="500"/>
                                        <p:tgtEl>
                                          <p:spTgt spid="915463"/>
                                        </p:tgtEl>
                                      </p:cBhvr>
                                    </p:animEffect>
                                    <p:anim calcmode="lin" valueType="num">
                                      <p:cBhvr>
                                        <p:cTn id="30" dur="500" fill="hold"/>
                                        <p:tgtEl>
                                          <p:spTgt spid="915463"/>
                                        </p:tgtEl>
                                        <p:attrNameLst>
                                          <p:attrName>ppt_x</p:attrName>
                                        </p:attrNameLst>
                                      </p:cBhvr>
                                      <p:tavLst>
                                        <p:tav tm="0">
                                          <p:val>
                                            <p:strVal val="#ppt_x"/>
                                          </p:val>
                                        </p:tav>
                                        <p:tav tm="100000">
                                          <p:val>
                                            <p:strVal val="#ppt_x"/>
                                          </p:val>
                                        </p:tav>
                                      </p:tavLst>
                                    </p:anim>
                                    <p:anim calcmode="lin" valueType="num">
                                      <p:cBhvr>
                                        <p:cTn id="31" dur="500" fill="hold"/>
                                        <p:tgtEl>
                                          <p:spTgt spid="91546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15464"/>
                                        </p:tgtEl>
                                        <p:attrNameLst>
                                          <p:attrName>style.visibility</p:attrName>
                                        </p:attrNameLst>
                                      </p:cBhvr>
                                      <p:to>
                                        <p:strVal val="visible"/>
                                      </p:to>
                                    </p:set>
                                    <p:animEffect transition="in" filter="fade">
                                      <p:cBhvr>
                                        <p:cTn id="34" dur="500"/>
                                        <p:tgtEl>
                                          <p:spTgt spid="915464"/>
                                        </p:tgtEl>
                                      </p:cBhvr>
                                    </p:animEffect>
                                    <p:anim calcmode="lin" valueType="num">
                                      <p:cBhvr>
                                        <p:cTn id="35" dur="500" fill="hold"/>
                                        <p:tgtEl>
                                          <p:spTgt spid="915464"/>
                                        </p:tgtEl>
                                        <p:attrNameLst>
                                          <p:attrName>ppt_x</p:attrName>
                                        </p:attrNameLst>
                                      </p:cBhvr>
                                      <p:tavLst>
                                        <p:tav tm="0">
                                          <p:val>
                                            <p:strVal val="#ppt_x"/>
                                          </p:val>
                                        </p:tav>
                                        <p:tav tm="100000">
                                          <p:val>
                                            <p:strVal val="#ppt_x"/>
                                          </p:val>
                                        </p:tav>
                                      </p:tavLst>
                                    </p:anim>
                                    <p:anim calcmode="lin" valueType="num">
                                      <p:cBhvr>
                                        <p:cTn id="36" dur="500" fill="hold"/>
                                        <p:tgtEl>
                                          <p:spTgt spid="91546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15466"/>
                                        </p:tgtEl>
                                        <p:attrNameLst>
                                          <p:attrName>style.visibility</p:attrName>
                                        </p:attrNameLst>
                                      </p:cBhvr>
                                      <p:to>
                                        <p:strVal val="visible"/>
                                      </p:to>
                                    </p:set>
                                    <p:animEffect transition="in" filter="fade">
                                      <p:cBhvr>
                                        <p:cTn id="39" dur="500"/>
                                        <p:tgtEl>
                                          <p:spTgt spid="915466"/>
                                        </p:tgtEl>
                                      </p:cBhvr>
                                    </p:animEffect>
                                    <p:anim calcmode="lin" valueType="num">
                                      <p:cBhvr>
                                        <p:cTn id="40" dur="500" fill="hold"/>
                                        <p:tgtEl>
                                          <p:spTgt spid="915466"/>
                                        </p:tgtEl>
                                        <p:attrNameLst>
                                          <p:attrName>ppt_x</p:attrName>
                                        </p:attrNameLst>
                                      </p:cBhvr>
                                      <p:tavLst>
                                        <p:tav tm="0">
                                          <p:val>
                                            <p:strVal val="#ppt_x"/>
                                          </p:val>
                                        </p:tav>
                                        <p:tav tm="100000">
                                          <p:val>
                                            <p:strVal val="#ppt_x"/>
                                          </p:val>
                                        </p:tav>
                                      </p:tavLst>
                                    </p:anim>
                                    <p:anim calcmode="lin" valueType="num">
                                      <p:cBhvr>
                                        <p:cTn id="41" dur="500" fill="hold"/>
                                        <p:tgtEl>
                                          <p:spTgt spid="9154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15468"/>
                                        </p:tgtEl>
                                        <p:attrNameLst>
                                          <p:attrName>style.visibility</p:attrName>
                                        </p:attrNameLst>
                                      </p:cBhvr>
                                      <p:to>
                                        <p:strVal val="visible"/>
                                      </p:to>
                                    </p:set>
                                    <p:animEffect transition="in" filter="fade">
                                      <p:cBhvr>
                                        <p:cTn id="44" dur="500"/>
                                        <p:tgtEl>
                                          <p:spTgt spid="915468"/>
                                        </p:tgtEl>
                                      </p:cBhvr>
                                    </p:animEffect>
                                    <p:anim calcmode="lin" valueType="num">
                                      <p:cBhvr>
                                        <p:cTn id="45" dur="500" fill="hold"/>
                                        <p:tgtEl>
                                          <p:spTgt spid="915468"/>
                                        </p:tgtEl>
                                        <p:attrNameLst>
                                          <p:attrName>ppt_x</p:attrName>
                                        </p:attrNameLst>
                                      </p:cBhvr>
                                      <p:tavLst>
                                        <p:tav tm="0">
                                          <p:val>
                                            <p:strVal val="#ppt_x"/>
                                          </p:val>
                                        </p:tav>
                                        <p:tav tm="100000">
                                          <p:val>
                                            <p:strVal val="#ppt_x"/>
                                          </p:val>
                                        </p:tav>
                                      </p:tavLst>
                                    </p:anim>
                                    <p:anim calcmode="lin" valueType="num">
                                      <p:cBhvr>
                                        <p:cTn id="46" dur="500" fill="hold"/>
                                        <p:tgtEl>
                                          <p:spTgt spid="91546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15458"/>
                                        </p:tgtEl>
                                        <p:attrNameLst>
                                          <p:attrName>style.visibility</p:attrName>
                                        </p:attrNameLst>
                                      </p:cBhvr>
                                      <p:to>
                                        <p:strVal val="visible"/>
                                      </p:to>
                                    </p:set>
                                    <p:animEffect transition="in" filter="fade">
                                      <p:cBhvr>
                                        <p:cTn id="51" dur="500"/>
                                        <p:tgtEl>
                                          <p:spTgt spid="915458"/>
                                        </p:tgtEl>
                                      </p:cBhvr>
                                    </p:animEffect>
                                    <p:anim calcmode="lin" valueType="num">
                                      <p:cBhvr>
                                        <p:cTn id="52" dur="500" fill="hold"/>
                                        <p:tgtEl>
                                          <p:spTgt spid="915458"/>
                                        </p:tgtEl>
                                        <p:attrNameLst>
                                          <p:attrName>ppt_x</p:attrName>
                                        </p:attrNameLst>
                                      </p:cBhvr>
                                      <p:tavLst>
                                        <p:tav tm="0">
                                          <p:val>
                                            <p:strVal val="#ppt_x"/>
                                          </p:val>
                                        </p:tav>
                                        <p:tav tm="100000">
                                          <p:val>
                                            <p:strVal val="#ppt_x"/>
                                          </p:val>
                                        </p:tav>
                                      </p:tavLst>
                                    </p:anim>
                                    <p:anim calcmode="lin" valueType="num">
                                      <p:cBhvr>
                                        <p:cTn id="53" dur="500" fill="hold"/>
                                        <p:tgtEl>
                                          <p:spTgt spid="91545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15467"/>
                                        </p:tgtEl>
                                        <p:attrNameLst>
                                          <p:attrName>style.visibility</p:attrName>
                                        </p:attrNameLst>
                                      </p:cBhvr>
                                      <p:to>
                                        <p:strVal val="visible"/>
                                      </p:to>
                                    </p:set>
                                    <p:animEffect transition="in" filter="fade">
                                      <p:cBhvr>
                                        <p:cTn id="56" dur="500"/>
                                        <p:tgtEl>
                                          <p:spTgt spid="915467"/>
                                        </p:tgtEl>
                                      </p:cBhvr>
                                    </p:animEffect>
                                    <p:anim calcmode="lin" valueType="num">
                                      <p:cBhvr>
                                        <p:cTn id="57" dur="500" fill="hold"/>
                                        <p:tgtEl>
                                          <p:spTgt spid="915467"/>
                                        </p:tgtEl>
                                        <p:attrNameLst>
                                          <p:attrName>ppt_x</p:attrName>
                                        </p:attrNameLst>
                                      </p:cBhvr>
                                      <p:tavLst>
                                        <p:tav tm="0">
                                          <p:val>
                                            <p:strVal val="#ppt_x"/>
                                          </p:val>
                                        </p:tav>
                                        <p:tav tm="100000">
                                          <p:val>
                                            <p:strVal val="#ppt_x"/>
                                          </p:val>
                                        </p:tav>
                                      </p:tavLst>
                                    </p:anim>
                                    <p:anim calcmode="lin" valueType="num">
                                      <p:cBhvr>
                                        <p:cTn id="58" dur="500" fill="hold"/>
                                        <p:tgtEl>
                                          <p:spTgt spid="91546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15470"/>
                                        </p:tgtEl>
                                        <p:attrNameLst>
                                          <p:attrName>style.visibility</p:attrName>
                                        </p:attrNameLst>
                                      </p:cBhvr>
                                      <p:to>
                                        <p:strVal val="visible"/>
                                      </p:to>
                                    </p:set>
                                    <p:animEffect transition="in" filter="fade">
                                      <p:cBhvr>
                                        <p:cTn id="61" dur="500"/>
                                        <p:tgtEl>
                                          <p:spTgt spid="915470"/>
                                        </p:tgtEl>
                                      </p:cBhvr>
                                    </p:animEffect>
                                    <p:anim calcmode="lin" valueType="num">
                                      <p:cBhvr>
                                        <p:cTn id="62" dur="500" fill="hold"/>
                                        <p:tgtEl>
                                          <p:spTgt spid="915470"/>
                                        </p:tgtEl>
                                        <p:attrNameLst>
                                          <p:attrName>ppt_x</p:attrName>
                                        </p:attrNameLst>
                                      </p:cBhvr>
                                      <p:tavLst>
                                        <p:tav tm="0">
                                          <p:val>
                                            <p:strVal val="#ppt_x"/>
                                          </p:val>
                                        </p:tav>
                                        <p:tav tm="100000">
                                          <p:val>
                                            <p:strVal val="#ppt_x"/>
                                          </p:val>
                                        </p:tav>
                                      </p:tavLst>
                                    </p:anim>
                                    <p:anim calcmode="lin" valueType="num">
                                      <p:cBhvr>
                                        <p:cTn id="63" dur="500" fill="hold"/>
                                        <p:tgtEl>
                                          <p:spTgt spid="915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58" grpId="0" animBg="1"/>
      <p:bldP spid="915459" grpId="0" animBg="1"/>
      <p:bldP spid="915460" grpId="0" animBg="1"/>
      <p:bldP spid="915462" grpId="0"/>
      <p:bldP spid="915463" grpId="0"/>
      <p:bldP spid="915464" grpId="0"/>
      <p:bldP spid="915466" grpId="0"/>
      <p:bldP spid="915467" grpId="0"/>
      <p:bldP spid="915468" grpId="0"/>
      <p:bldP spid="915469" grpId="0"/>
      <p:bldP spid="9154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5757406" y="2476909"/>
            <a:ext cx="2641011" cy="390231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Shortest AS Path != Shortest Path</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23</a:t>
            </a:fld>
            <a:endParaRPr lang="en-US" dirty="0"/>
          </a:p>
        </p:txBody>
      </p:sp>
      <p:sp>
        <p:nvSpPr>
          <p:cNvPr id="5" name="Cloud 4"/>
          <p:cNvSpPr/>
          <p:nvPr/>
        </p:nvSpPr>
        <p:spPr>
          <a:xfrm>
            <a:off x="3564523" y="176169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Cloud 5"/>
          <p:cNvSpPr/>
          <p:nvPr/>
        </p:nvSpPr>
        <p:spPr>
          <a:xfrm>
            <a:off x="1400805" y="2797274"/>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3564522" y="3632676"/>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Cloud 7"/>
          <p:cNvSpPr/>
          <p:nvPr/>
        </p:nvSpPr>
        <p:spPr>
          <a:xfrm>
            <a:off x="1400805" y="4754629"/>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Cloud 8"/>
          <p:cNvSpPr/>
          <p:nvPr/>
        </p:nvSpPr>
        <p:spPr>
          <a:xfrm>
            <a:off x="3564524" y="5501008"/>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Cloud 9"/>
          <p:cNvSpPr/>
          <p:nvPr/>
        </p:nvSpPr>
        <p:spPr>
          <a:xfrm>
            <a:off x="6032303" y="2797273"/>
            <a:ext cx="1917987" cy="323997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200957" y="2286711"/>
            <a:ext cx="645115" cy="380395"/>
          </a:xfrm>
          <a:prstGeom prst="rect">
            <a:avLst/>
          </a:prstGeom>
          <a:noFill/>
        </p:spPr>
      </p:pic>
      <p:pic>
        <p:nvPicPr>
          <p:cNvPr id="1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037240" y="3245171"/>
            <a:ext cx="645115" cy="380395"/>
          </a:xfrm>
          <a:prstGeom prst="rect">
            <a:avLst/>
          </a:prstGeom>
          <a:noFill/>
        </p:spPr>
      </p:pic>
      <p:pic>
        <p:nvPicPr>
          <p:cNvPr id="1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200956" y="4081947"/>
            <a:ext cx="645115" cy="380395"/>
          </a:xfrm>
          <a:prstGeom prst="rect">
            <a:avLst/>
          </a:prstGeom>
          <a:noFill/>
        </p:spPr>
      </p:pic>
      <p:pic>
        <p:nvPicPr>
          <p:cNvPr id="14"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037239" y="5202526"/>
            <a:ext cx="645115" cy="380395"/>
          </a:xfrm>
          <a:prstGeom prst="rect">
            <a:avLst/>
          </a:prstGeom>
          <a:noFill/>
        </p:spPr>
      </p:pic>
      <p:pic>
        <p:nvPicPr>
          <p:cNvPr id="15"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200959" y="5860769"/>
            <a:ext cx="645115" cy="380395"/>
          </a:xfrm>
          <a:prstGeom prst="rect">
            <a:avLst/>
          </a:prstGeom>
          <a:noFill/>
        </p:spPr>
      </p:pic>
      <p:pic>
        <p:nvPicPr>
          <p:cNvPr id="16"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668738" y="2797273"/>
            <a:ext cx="645115" cy="380395"/>
          </a:xfrm>
          <a:prstGeom prst="rect">
            <a:avLst/>
          </a:prstGeom>
          <a:noFill/>
        </p:spPr>
      </p:pic>
      <p:pic>
        <p:nvPicPr>
          <p:cNvPr id="17"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668738" y="5758707"/>
            <a:ext cx="645115" cy="380395"/>
          </a:xfrm>
          <a:prstGeom prst="rect">
            <a:avLst/>
          </a:prstGeom>
          <a:noFill/>
        </p:spPr>
      </p:pic>
      <p:pic>
        <p:nvPicPr>
          <p:cNvPr id="18"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303" y="3406757"/>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559" y="3632914"/>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623" y="4227060"/>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559" y="4357906"/>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303" y="5012328"/>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558" y="5057729"/>
            <a:ext cx="645115" cy="38039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a:stCxn id="12" idx="0"/>
            <a:endCxn id="11" idx="1"/>
          </p:cNvCxnSpPr>
          <p:nvPr/>
        </p:nvCxnSpPr>
        <p:spPr>
          <a:xfrm flipV="1">
            <a:off x="2359798" y="2476909"/>
            <a:ext cx="1841159" cy="76826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2"/>
            <a:endCxn id="13" idx="0"/>
          </p:cNvCxnSpPr>
          <p:nvPr/>
        </p:nvCxnSpPr>
        <p:spPr>
          <a:xfrm>
            <a:off x="2359798" y="3625566"/>
            <a:ext cx="2163716" cy="45638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0"/>
            <a:endCxn id="13" idx="2"/>
          </p:cNvCxnSpPr>
          <p:nvPr/>
        </p:nvCxnSpPr>
        <p:spPr>
          <a:xfrm flipV="1">
            <a:off x="2359797" y="4462342"/>
            <a:ext cx="2163717" cy="7401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1"/>
            <a:endCxn id="14" idx="2"/>
          </p:cNvCxnSpPr>
          <p:nvPr/>
        </p:nvCxnSpPr>
        <p:spPr>
          <a:xfrm flipH="1" flipV="1">
            <a:off x="2359797" y="5582921"/>
            <a:ext cx="1841162" cy="46804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6" idx="1"/>
            <a:endCxn id="11" idx="3"/>
          </p:cNvCxnSpPr>
          <p:nvPr/>
        </p:nvCxnSpPr>
        <p:spPr>
          <a:xfrm flipH="1" flipV="1">
            <a:off x="4846072" y="2476909"/>
            <a:ext cx="1822666" cy="51056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5" idx="3"/>
            <a:endCxn id="17" idx="1"/>
          </p:cNvCxnSpPr>
          <p:nvPr/>
        </p:nvCxnSpPr>
        <p:spPr>
          <a:xfrm flipV="1">
            <a:off x="4846074" y="5948905"/>
            <a:ext cx="1822664" cy="10206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8" idx="0"/>
            <a:endCxn id="16" idx="2"/>
          </p:cNvCxnSpPr>
          <p:nvPr/>
        </p:nvCxnSpPr>
        <p:spPr>
          <a:xfrm flipV="1">
            <a:off x="6354861" y="3177668"/>
            <a:ext cx="636435" cy="22908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8" idx="3"/>
            <a:endCxn id="19" idx="1"/>
          </p:cNvCxnSpPr>
          <p:nvPr/>
        </p:nvCxnSpPr>
        <p:spPr>
          <a:xfrm>
            <a:off x="6677418" y="3596955"/>
            <a:ext cx="719141" cy="22615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0" idx="0"/>
            <a:endCxn id="19" idx="2"/>
          </p:cNvCxnSpPr>
          <p:nvPr/>
        </p:nvCxnSpPr>
        <p:spPr>
          <a:xfrm flipV="1">
            <a:off x="6346181" y="4013309"/>
            <a:ext cx="1372936" cy="21375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1" idx="1"/>
            <a:endCxn id="20" idx="3"/>
          </p:cNvCxnSpPr>
          <p:nvPr/>
        </p:nvCxnSpPr>
        <p:spPr>
          <a:xfrm flipH="1" flipV="1">
            <a:off x="6668738" y="4417258"/>
            <a:ext cx="727821" cy="13084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1" idx="2"/>
            <a:endCxn id="22" idx="0"/>
          </p:cNvCxnSpPr>
          <p:nvPr/>
        </p:nvCxnSpPr>
        <p:spPr>
          <a:xfrm flipH="1">
            <a:off x="6354861" y="4738301"/>
            <a:ext cx="1364256" cy="2740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3" idx="1"/>
            <a:endCxn id="22" idx="3"/>
          </p:cNvCxnSpPr>
          <p:nvPr/>
        </p:nvCxnSpPr>
        <p:spPr>
          <a:xfrm flipH="1" flipV="1">
            <a:off x="6677418" y="5202526"/>
            <a:ext cx="719140" cy="4540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3" idx="2"/>
            <a:endCxn id="17" idx="0"/>
          </p:cNvCxnSpPr>
          <p:nvPr/>
        </p:nvCxnSpPr>
        <p:spPr>
          <a:xfrm flipH="1">
            <a:off x="6991296" y="5438124"/>
            <a:ext cx="727820" cy="32058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960203" y="1872871"/>
            <a:ext cx="1160895" cy="461665"/>
          </a:xfrm>
          <a:prstGeom prst="rect">
            <a:avLst/>
          </a:prstGeom>
          <a:noFill/>
        </p:spPr>
        <p:txBody>
          <a:bodyPr wrap="none" rtlCol="0">
            <a:spAutoFit/>
          </a:bodyPr>
          <a:lstStyle/>
          <a:p>
            <a:pPr algn="ctr"/>
            <a:r>
              <a:rPr lang="en-US" sz="2400" dirty="0"/>
              <a:t>Source</a:t>
            </a:r>
          </a:p>
        </p:txBody>
      </p:sp>
      <p:sp>
        <p:nvSpPr>
          <p:cNvPr id="69" name="TextBox 68"/>
          <p:cNvSpPr txBox="1"/>
          <p:nvPr/>
        </p:nvSpPr>
        <p:spPr>
          <a:xfrm>
            <a:off x="3660135" y="6148392"/>
            <a:ext cx="1726756" cy="461665"/>
          </a:xfrm>
          <a:prstGeom prst="rect">
            <a:avLst/>
          </a:prstGeom>
          <a:noFill/>
        </p:spPr>
        <p:txBody>
          <a:bodyPr wrap="none" rtlCol="0">
            <a:spAutoFit/>
          </a:bodyPr>
          <a:lstStyle/>
          <a:p>
            <a:pPr algn="ctr"/>
            <a:r>
              <a:rPr lang="en-US" sz="2400" dirty="0"/>
              <a:t>Destination</a:t>
            </a:r>
          </a:p>
        </p:txBody>
      </p:sp>
      <p:sp>
        <p:nvSpPr>
          <p:cNvPr id="70" name="Right Arrow 69"/>
          <p:cNvSpPr/>
          <p:nvPr/>
        </p:nvSpPr>
        <p:spPr>
          <a:xfrm rot="1011612">
            <a:off x="5093641" y="2263430"/>
            <a:ext cx="1327526" cy="92476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sp>
        <p:nvSpPr>
          <p:cNvPr id="71" name="Right Arrow 70"/>
          <p:cNvSpPr/>
          <p:nvPr/>
        </p:nvSpPr>
        <p:spPr>
          <a:xfrm rot="20116575" flipH="1">
            <a:off x="2641341" y="2398655"/>
            <a:ext cx="1278070" cy="92476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grpSp>
        <p:nvGrpSpPr>
          <p:cNvPr id="72" name="Group 71"/>
          <p:cNvGrpSpPr/>
          <p:nvPr/>
        </p:nvGrpSpPr>
        <p:grpSpPr>
          <a:xfrm flipH="1">
            <a:off x="626410" y="1670959"/>
            <a:ext cx="1407122" cy="1061231"/>
            <a:chOff x="1219200" y="4876799"/>
            <a:chExt cx="5181605" cy="1384995"/>
          </a:xfrm>
        </p:grpSpPr>
        <p:sp>
          <p:nvSpPr>
            <p:cNvPr id="73" name="Rectangular Callout 72"/>
            <p:cNvSpPr/>
            <p:nvPr/>
          </p:nvSpPr>
          <p:spPr>
            <a:xfrm>
              <a:off x="1219200" y="4876799"/>
              <a:ext cx="5181601" cy="1384995"/>
            </a:xfrm>
            <a:prstGeom prst="wedgeRectCallout">
              <a:avLst>
                <a:gd name="adj1" fmla="val -95478"/>
                <a:gd name="adj2" fmla="val 3882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4" name="TextBox 73"/>
            <p:cNvSpPr txBox="1"/>
            <p:nvPr/>
          </p:nvSpPr>
          <p:spPr>
            <a:xfrm>
              <a:off x="1219204" y="4936467"/>
              <a:ext cx="5181601" cy="9377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4 hops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4 ASs</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76" name="Group 75"/>
          <p:cNvGrpSpPr/>
          <p:nvPr/>
        </p:nvGrpSpPr>
        <p:grpSpPr>
          <a:xfrm flipH="1">
            <a:off x="6991295" y="1573087"/>
            <a:ext cx="1407122" cy="1061231"/>
            <a:chOff x="1219200" y="4876799"/>
            <a:chExt cx="5181605" cy="1384995"/>
          </a:xfrm>
        </p:grpSpPr>
        <p:sp>
          <p:nvSpPr>
            <p:cNvPr id="77" name="Rectangular Callout 76"/>
            <p:cNvSpPr/>
            <p:nvPr/>
          </p:nvSpPr>
          <p:spPr>
            <a:xfrm>
              <a:off x="1219200" y="4876799"/>
              <a:ext cx="5181601" cy="1384995"/>
            </a:xfrm>
            <a:prstGeom prst="wedgeRectCallout">
              <a:avLst>
                <a:gd name="adj1" fmla="val 93210"/>
                <a:gd name="adj2" fmla="val 4505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8" name="TextBox 77"/>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9</a:t>
              </a:r>
              <a:r>
                <a:rPr kumimoji="0" lang="en-US" sz="2800" b="0" i="0" u="none" strike="noStrike" kern="0" cap="none" spc="0" normalizeH="0" baseline="0" noProof="0" dirty="0">
                  <a:ln>
                    <a:noFill/>
                  </a:ln>
                  <a:solidFill>
                    <a:sysClr val="window" lastClr="FFFFFF"/>
                  </a:solidFill>
                  <a:effectLst/>
                  <a:uLnTx/>
                  <a:uFillTx/>
                </a:rPr>
                <a:t> hops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 ASs</a:t>
              </a:r>
              <a:endParaRPr kumimoji="0" lang="en-US" sz="2800" b="0" i="0"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11680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right)">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anim calcmode="lin" valueType="num">
                                      <p:cBhvr>
                                        <p:cTn id="16" dur="500" fill="hold"/>
                                        <p:tgtEl>
                                          <p:spTgt spid="72"/>
                                        </p:tgtEl>
                                        <p:attrNameLst>
                                          <p:attrName>ppt_x</p:attrName>
                                        </p:attrNameLst>
                                      </p:cBhvr>
                                      <p:tavLst>
                                        <p:tav tm="0">
                                          <p:val>
                                            <p:strVal val="#ppt_x"/>
                                          </p:val>
                                        </p:tav>
                                        <p:tav tm="100000">
                                          <p:val>
                                            <p:strVal val="#ppt_x"/>
                                          </p:val>
                                        </p:tav>
                                      </p:tavLst>
                                    </p:anim>
                                    <p:anim calcmode="lin" valueType="num">
                                      <p:cBhvr>
                                        <p:cTn id="17" dur="5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anim calcmode="lin" valueType="num">
                                      <p:cBhvr>
                                        <p:cTn id="23" dur="500" fill="hold"/>
                                        <p:tgtEl>
                                          <p:spTgt spid="76"/>
                                        </p:tgtEl>
                                        <p:attrNameLst>
                                          <p:attrName>ppt_x</p:attrName>
                                        </p:attrNameLst>
                                      </p:cBhvr>
                                      <p:tavLst>
                                        <p:tav tm="0">
                                          <p:val>
                                            <p:strVal val="#ppt_x"/>
                                          </p:val>
                                        </p:tav>
                                        <p:tav tm="100000">
                                          <p:val>
                                            <p:strVal val="#ppt_x"/>
                                          </p:val>
                                        </p:tav>
                                      </p:tavLst>
                                    </p:anim>
                                    <p:anim calcmode="lin" valueType="num">
                                      <p:cBhvr>
                                        <p:cTn id="24"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arn(inVertical)">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0"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Potato Routing</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sp>
        <p:nvSpPr>
          <p:cNvPr id="8" name="Cloud 7"/>
          <p:cNvSpPr/>
          <p:nvPr/>
        </p:nvSpPr>
        <p:spPr>
          <a:xfrm>
            <a:off x="3535438" y="5467957"/>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171873" y="5827718"/>
            <a:ext cx="645115" cy="380395"/>
          </a:xfrm>
          <a:prstGeom prst="rect">
            <a:avLst/>
          </a:prstGeom>
          <a:noFill/>
        </p:spPr>
      </p:pic>
      <p:sp>
        <p:nvSpPr>
          <p:cNvPr id="10" name="TextBox 9"/>
          <p:cNvSpPr txBox="1"/>
          <p:nvPr/>
        </p:nvSpPr>
        <p:spPr>
          <a:xfrm>
            <a:off x="3631049" y="6115341"/>
            <a:ext cx="1726756" cy="461665"/>
          </a:xfrm>
          <a:prstGeom prst="rect">
            <a:avLst/>
          </a:prstGeom>
          <a:noFill/>
        </p:spPr>
        <p:txBody>
          <a:bodyPr wrap="none" rtlCol="0">
            <a:spAutoFit/>
          </a:bodyPr>
          <a:lstStyle/>
          <a:p>
            <a:pPr algn="ctr"/>
            <a:r>
              <a:rPr lang="en-US" sz="2400" dirty="0"/>
              <a:t>Destination</a:t>
            </a:r>
          </a:p>
        </p:txBody>
      </p:sp>
      <p:sp>
        <p:nvSpPr>
          <p:cNvPr id="11" name="Cloud 10"/>
          <p:cNvSpPr/>
          <p:nvPr/>
        </p:nvSpPr>
        <p:spPr>
          <a:xfrm>
            <a:off x="2165223" y="2792041"/>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Cloud 11"/>
          <p:cNvSpPr/>
          <p:nvPr/>
        </p:nvSpPr>
        <p:spPr>
          <a:xfrm>
            <a:off x="90166" y="397262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801657" y="3241312"/>
            <a:ext cx="645115" cy="380395"/>
          </a:xfrm>
          <a:prstGeom prst="rect">
            <a:avLst/>
          </a:prstGeom>
          <a:noFill/>
        </p:spPr>
      </p:pic>
      <p:pic>
        <p:nvPicPr>
          <p:cNvPr id="14"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726600" y="4420522"/>
            <a:ext cx="645115" cy="380395"/>
          </a:xfrm>
          <a:prstGeom prst="rect">
            <a:avLst/>
          </a:prstGeom>
          <a:noFill/>
        </p:spPr>
      </p:pic>
      <p:cxnSp>
        <p:nvCxnSpPr>
          <p:cNvPr id="16" name="Straight Connector 15"/>
          <p:cNvCxnSpPr>
            <a:stCxn id="14" idx="0"/>
            <a:endCxn id="13" idx="2"/>
          </p:cNvCxnSpPr>
          <p:nvPr/>
        </p:nvCxnSpPr>
        <p:spPr>
          <a:xfrm flipV="1">
            <a:off x="1049158" y="3621707"/>
            <a:ext cx="2075057" cy="79881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Cloud 19"/>
          <p:cNvSpPr/>
          <p:nvPr/>
        </p:nvSpPr>
        <p:spPr>
          <a:xfrm>
            <a:off x="4651209" y="1674564"/>
            <a:ext cx="1917987" cy="3494912"/>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287644" y="2385768"/>
            <a:ext cx="645115" cy="380395"/>
          </a:xfrm>
          <a:prstGeom prst="rect">
            <a:avLst/>
          </a:prstGeom>
          <a:noFill/>
        </p:spPr>
      </p:pic>
      <p:pic>
        <p:nvPicPr>
          <p:cNvPr id="2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494431" y="3233922"/>
            <a:ext cx="645115" cy="380395"/>
          </a:xfrm>
          <a:prstGeom prst="rect">
            <a:avLst/>
          </a:prstGeom>
          <a:noFill/>
        </p:spPr>
      </p:pic>
      <p:pic>
        <p:nvPicPr>
          <p:cNvPr id="2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287643" y="4884616"/>
            <a:ext cx="645115" cy="380395"/>
          </a:xfrm>
          <a:prstGeom prst="rect">
            <a:avLst/>
          </a:prstGeom>
          <a:noFill/>
        </p:spPr>
      </p:pic>
      <p:cxnSp>
        <p:nvCxnSpPr>
          <p:cNvPr id="24" name="Straight Connector 23"/>
          <p:cNvCxnSpPr>
            <a:stCxn id="22" idx="1"/>
            <a:endCxn id="13" idx="3"/>
          </p:cNvCxnSpPr>
          <p:nvPr/>
        </p:nvCxnSpPr>
        <p:spPr>
          <a:xfrm flipH="1">
            <a:off x="3446772" y="3424120"/>
            <a:ext cx="1047659" cy="739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9" idx="3"/>
            <a:endCxn id="23" idx="2"/>
          </p:cNvCxnSpPr>
          <p:nvPr/>
        </p:nvCxnSpPr>
        <p:spPr>
          <a:xfrm flipV="1">
            <a:off x="4816988" y="5265011"/>
            <a:ext cx="793213" cy="75290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29752" y="1971508"/>
            <a:ext cx="1160895" cy="461665"/>
          </a:xfrm>
          <a:prstGeom prst="rect">
            <a:avLst/>
          </a:prstGeom>
          <a:noFill/>
        </p:spPr>
        <p:txBody>
          <a:bodyPr wrap="none" rtlCol="0">
            <a:spAutoFit/>
          </a:bodyPr>
          <a:lstStyle/>
          <a:p>
            <a:pPr algn="ctr"/>
            <a:r>
              <a:rPr lang="en-US" sz="2400" dirty="0"/>
              <a:t>Source</a:t>
            </a:r>
          </a:p>
        </p:txBody>
      </p:sp>
      <p:pic>
        <p:nvPicPr>
          <p:cNvPr id="45"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827" y="3699400"/>
            <a:ext cx="645115" cy="3803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p:cNvCxnSpPr>
            <a:stCxn id="21" idx="2"/>
            <a:endCxn id="45" idx="0"/>
          </p:cNvCxnSpPr>
          <p:nvPr/>
        </p:nvCxnSpPr>
        <p:spPr>
          <a:xfrm>
            <a:off x="5610202" y="2766163"/>
            <a:ext cx="487183" cy="93323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3" idx="0"/>
            <a:endCxn id="45" idx="2"/>
          </p:cNvCxnSpPr>
          <p:nvPr/>
        </p:nvCxnSpPr>
        <p:spPr>
          <a:xfrm flipV="1">
            <a:off x="5610201" y="4079795"/>
            <a:ext cx="487184" cy="80482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Down Arrow 37"/>
          <p:cNvSpPr/>
          <p:nvPr/>
        </p:nvSpPr>
        <p:spPr>
          <a:xfrm rot="19994295">
            <a:off x="5629796" y="3026037"/>
            <a:ext cx="605928" cy="567328"/>
          </a:xfrm>
          <a:prstGeom prst="down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cxnSp>
        <p:nvCxnSpPr>
          <p:cNvPr id="62" name="Straight Connector 61"/>
          <p:cNvCxnSpPr>
            <a:stCxn id="21" idx="2"/>
            <a:endCxn id="22" idx="0"/>
          </p:cNvCxnSpPr>
          <p:nvPr/>
        </p:nvCxnSpPr>
        <p:spPr>
          <a:xfrm flipH="1">
            <a:off x="4816989" y="2766163"/>
            <a:ext cx="793213" cy="46775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loud 47"/>
          <p:cNvSpPr/>
          <p:nvPr/>
        </p:nvSpPr>
        <p:spPr>
          <a:xfrm>
            <a:off x="1770506" y="4839150"/>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9"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406940" y="5287047"/>
            <a:ext cx="645115" cy="380395"/>
          </a:xfrm>
          <a:prstGeom prst="rect">
            <a:avLst/>
          </a:prstGeom>
          <a:noFill/>
        </p:spPr>
      </p:pic>
      <p:cxnSp>
        <p:nvCxnSpPr>
          <p:cNvPr id="17" name="Straight Connector 16"/>
          <p:cNvCxnSpPr>
            <a:stCxn id="49" idx="1"/>
            <a:endCxn id="14" idx="2"/>
          </p:cNvCxnSpPr>
          <p:nvPr/>
        </p:nvCxnSpPr>
        <p:spPr>
          <a:xfrm flipH="1" flipV="1">
            <a:off x="1049158" y="4800917"/>
            <a:ext cx="1357782" cy="67632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9" idx="3"/>
            <a:endCxn id="9" idx="1"/>
          </p:cNvCxnSpPr>
          <p:nvPr/>
        </p:nvCxnSpPr>
        <p:spPr>
          <a:xfrm>
            <a:off x="3052055" y="5477245"/>
            <a:ext cx="1119818" cy="54067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9006232" flipH="1">
            <a:off x="4915652" y="2673897"/>
            <a:ext cx="544776" cy="653189"/>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grpSp>
        <p:nvGrpSpPr>
          <p:cNvPr id="51" name="Group 50"/>
          <p:cNvGrpSpPr/>
          <p:nvPr/>
        </p:nvGrpSpPr>
        <p:grpSpPr>
          <a:xfrm flipH="1">
            <a:off x="331732" y="1509841"/>
            <a:ext cx="3118297" cy="1415575"/>
            <a:chOff x="1000569" y="4876799"/>
            <a:chExt cx="7193027" cy="965933"/>
          </a:xfrm>
        </p:grpSpPr>
        <p:sp>
          <p:nvSpPr>
            <p:cNvPr id="52" name="Rectangular Callout 51"/>
            <p:cNvSpPr/>
            <p:nvPr/>
          </p:nvSpPr>
          <p:spPr>
            <a:xfrm>
              <a:off x="1000569" y="4876799"/>
              <a:ext cx="7193027" cy="942153"/>
            </a:xfrm>
            <a:prstGeom prst="wedgeRectCallout">
              <a:avLst>
                <a:gd name="adj1" fmla="val -95478"/>
                <a:gd name="adj2" fmla="val 3882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3" name="TextBox 52"/>
            <p:cNvSpPr txBox="1"/>
            <p:nvPr/>
          </p:nvSpPr>
          <p:spPr>
            <a:xfrm>
              <a:off x="1197339" y="4897666"/>
              <a:ext cx="6821353" cy="9450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Pick the next hop with the shortest </a:t>
              </a:r>
              <a:r>
                <a:rPr lang="en-US" sz="2800" kern="0" dirty="0">
                  <a:solidFill>
                    <a:sysClr val="window" lastClr="FFFFFF"/>
                  </a:solidFill>
                </a:rPr>
                <a:t>IGP route</a:t>
              </a:r>
              <a:endParaRPr kumimoji="0" lang="en-US" sz="2800" b="0" i="0"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28581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anim calcmode="lin" valueType="num">
                                      <p:cBhvr>
                                        <p:cTn id="16" dur="500" fill="hold"/>
                                        <p:tgtEl>
                                          <p:spTgt spid="51"/>
                                        </p:tgtEl>
                                        <p:attrNameLst>
                                          <p:attrName>ppt_x</p:attrName>
                                        </p:attrNameLst>
                                      </p:cBhvr>
                                      <p:tavLst>
                                        <p:tav tm="0">
                                          <p:val>
                                            <p:strVal val="#ppt_x"/>
                                          </p:val>
                                        </p:tav>
                                        <p:tav tm="100000">
                                          <p:val>
                                            <p:strVal val="#ppt_x"/>
                                          </p:val>
                                        </p:tav>
                                      </p:tavLst>
                                    </p:anim>
                                    <p:anim calcmode="lin" valueType="num">
                                      <p:cBhvr>
                                        <p:cTn id="1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loud 79"/>
          <p:cNvSpPr/>
          <p:nvPr/>
        </p:nvSpPr>
        <p:spPr>
          <a:xfrm>
            <a:off x="1713684" y="2896800"/>
            <a:ext cx="5436263" cy="2452347"/>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Slide Number Placeholder 4"/>
          <p:cNvSpPr>
            <a:spLocks noGrp="1"/>
          </p:cNvSpPr>
          <p:nvPr>
            <p:ph type="sldNum" sz="quarter" idx="12"/>
          </p:nvPr>
        </p:nvSpPr>
        <p:spPr/>
        <p:txBody>
          <a:bodyPr>
            <a:noAutofit/>
          </a:bodyPr>
          <a:lstStyle/>
          <a:p>
            <a:fld id="{900F7BD7-F7E1-4108-BB47-F30ECAC203FC}" type="slidenum">
              <a:rPr lang="en-US" sz="1600"/>
              <a:pPr/>
              <a:t>25</a:t>
            </a:fld>
            <a:endParaRPr lang="en-US" sz="1600"/>
          </a:p>
        </p:txBody>
      </p:sp>
      <p:sp>
        <p:nvSpPr>
          <p:cNvPr id="919555" name="Rectangle 3"/>
          <p:cNvSpPr>
            <a:spLocks noChangeArrowheads="1"/>
          </p:cNvSpPr>
          <p:nvPr/>
        </p:nvSpPr>
        <p:spPr bwMode="auto">
          <a:xfrm>
            <a:off x="1219200" y="3810000"/>
            <a:ext cx="381000" cy="304800"/>
          </a:xfrm>
          <a:prstGeom prst="rect">
            <a:avLst/>
          </a:prstGeom>
          <a:solidFill>
            <a:schemeClr val="bg1"/>
          </a:solidFill>
          <a:ln w="9525">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59" name="AutoShape 7"/>
          <p:cNvSpPr>
            <a:spLocks noChangeArrowheads="1"/>
          </p:cNvSpPr>
          <p:nvPr/>
        </p:nvSpPr>
        <p:spPr bwMode="auto">
          <a:xfrm>
            <a:off x="5791200" y="36576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0" name="AutoShape 8"/>
          <p:cNvSpPr>
            <a:spLocks noChangeArrowheads="1"/>
          </p:cNvSpPr>
          <p:nvPr/>
        </p:nvSpPr>
        <p:spPr bwMode="auto">
          <a:xfrm>
            <a:off x="3733800" y="4495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1" name="AutoShape 9"/>
          <p:cNvSpPr>
            <a:spLocks noChangeArrowheads="1"/>
          </p:cNvSpPr>
          <p:nvPr/>
        </p:nvSpPr>
        <p:spPr bwMode="auto">
          <a:xfrm>
            <a:off x="57912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2" name="AutoShape 10"/>
          <p:cNvSpPr>
            <a:spLocks noChangeArrowheads="1"/>
          </p:cNvSpPr>
          <p:nvPr/>
        </p:nvSpPr>
        <p:spPr bwMode="auto">
          <a:xfrm>
            <a:off x="3810000" y="3352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3" name="AutoShape 11"/>
          <p:cNvSpPr>
            <a:spLocks noChangeArrowheads="1"/>
          </p:cNvSpPr>
          <p:nvPr/>
        </p:nvSpPr>
        <p:spPr bwMode="auto">
          <a:xfrm>
            <a:off x="5257800" y="3429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4" name="AutoShape 12"/>
          <p:cNvSpPr>
            <a:spLocks noChangeArrowheads="1"/>
          </p:cNvSpPr>
          <p:nvPr/>
        </p:nvSpPr>
        <p:spPr bwMode="auto">
          <a:xfrm>
            <a:off x="4800600" y="4572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5" name="AutoShape 13"/>
          <p:cNvSpPr>
            <a:spLocks noChangeArrowheads="1"/>
          </p:cNvSpPr>
          <p:nvPr/>
        </p:nvSpPr>
        <p:spPr bwMode="auto">
          <a:xfrm>
            <a:off x="4419600" y="35052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6" name="AutoShape 14"/>
          <p:cNvSpPr>
            <a:spLocks noChangeArrowheads="1"/>
          </p:cNvSpPr>
          <p:nvPr/>
        </p:nvSpPr>
        <p:spPr bwMode="auto">
          <a:xfrm>
            <a:off x="28956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7" name="AutoShape 15"/>
          <p:cNvSpPr>
            <a:spLocks noChangeArrowheads="1"/>
          </p:cNvSpPr>
          <p:nvPr/>
        </p:nvSpPr>
        <p:spPr bwMode="auto">
          <a:xfrm>
            <a:off x="3581400" y="3810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8" name="AutoShape 16"/>
          <p:cNvSpPr>
            <a:spLocks noChangeArrowheads="1"/>
          </p:cNvSpPr>
          <p:nvPr/>
        </p:nvSpPr>
        <p:spPr bwMode="auto">
          <a:xfrm>
            <a:off x="2514600" y="3581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9" name="AutoShape 17"/>
          <p:cNvSpPr>
            <a:spLocks noChangeArrowheads="1"/>
          </p:cNvSpPr>
          <p:nvPr/>
        </p:nvSpPr>
        <p:spPr bwMode="auto">
          <a:xfrm>
            <a:off x="39624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0" name="AutoShape 18"/>
          <p:cNvSpPr>
            <a:spLocks noChangeArrowheads="1"/>
          </p:cNvSpPr>
          <p:nvPr/>
        </p:nvSpPr>
        <p:spPr bwMode="auto">
          <a:xfrm>
            <a:off x="5867400" y="4648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1" name="AutoShape 19"/>
          <p:cNvSpPr>
            <a:spLocks noChangeArrowheads="1"/>
          </p:cNvSpPr>
          <p:nvPr/>
        </p:nvSpPr>
        <p:spPr bwMode="auto">
          <a:xfrm>
            <a:off x="57150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2" name="AutoShape 20"/>
          <p:cNvSpPr>
            <a:spLocks noChangeArrowheads="1"/>
          </p:cNvSpPr>
          <p:nvPr/>
        </p:nvSpPr>
        <p:spPr bwMode="auto">
          <a:xfrm>
            <a:off x="27432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3" name="AutoShape 21"/>
          <p:cNvSpPr>
            <a:spLocks noChangeArrowheads="1"/>
          </p:cNvSpPr>
          <p:nvPr/>
        </p:nvSpPr>
        <p:spPr bwMode="auto">
          <a:xfrm>
            <a:off x="3505200" y="4267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4" name="AutoShape 22"/>
          <p:cNvSpPr>
            <a:spLocks noChangeArrowheads="1"/>
          </p:cNvSpPr>
          <p:nvPr/>
        </p:nvSpPr>
        <p:spPr bwMode="auto">
          <a:xfrm>
            <a:off x="5105400" y="40386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5" name="AutoShape 23"/>
          <p:cNvSpPr>
            <a:spLocks noChangeArrowheads="1"/>
          </p:cNvSpPr>
          <p:nvPr/>
        </p:nvSpPr>
        <p:spPr bwMode="auto">
          <a:xfrm>
            <a:off x="33528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6" name="AutoShape 24"/>
          <p:cNvSpPr>
            <a:spLocks noChangeArrowheads="1"/>
          </p:cNvSpPr>
          <p:nvPr/>
        </p:nvSpPr>
        <p:spPr bwMode="auto">
          <a:xfrm>
            <a:off x="4267200" y="4572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7" name="AutoShape 25"/>
          <p:cNvSpPr>
            <a:spLocks noChangeArrowheads="1"/>
          </p:cNvSpPr>
          <p:nvPr/>
        </p:nvSpPr>
        <p:spPr bwMode="auto">
          <a:xfrm>
            <a:off x="4800600" y="3276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8" name="AutoShape 26"/>
          <p:cNvSpPr>
            <a:spLocks noChangeArrowheads="1"/>
          </p:cNvSpPr>
          <p:nvPr/>
        </p:nvSpPr>
        <p:spPr bwMode="auto">
          <a:xfrm>
            <a:off x="2590800" y="44958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9" name="AutoShape 27"/>
          <p:cNvSpPr>
            <a:spLocks noChangeArrowheads="1"/>
          </p:cNvSpPr>
          <p:nvPr/>
        </p:nvSpPr>
        <p:spPr bwMode="auto">
          <a:xfrm>
            <a:off x="2667000" y="32004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0" name="AutoShape 28"/>
          <p:cNvSpPr>
            <a:spLocks noChangeArrowheads="1"/>
          </p:cNvSpPr>
          <p:nvPr/>
        </p:nvSpPr>
        <p:spPr bwMode="auto">
          <a:xfrm>
            <a:off x="6172200" y="4038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1" name="AutoShape 29"/>
          <p:cNvSpPr>
            <a:spLocks noChangeArrowheads="1"/>
          </p:cNvSpPr>
          <p:nvPr/>
        </p:nvSpPr>
        <p:spPr bwMode="auto">
          <a:xfrm>
            <a:off x="4495800" y="4191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2" name="AutoShape 30"/>
          <p:cNvSpPr>
            <a:spLocks noChangeArrowheads="1"/>
          </p:cNvSpPr>
          <p:nvPr/>
        </p:nvSpPr>
        <p:spPr bwMode="auto">
          <a:xfrm>
            <a:off x="61722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3" name="AutoShape 31"/>
          <p:cNvSpPr>
            <a:spLocks noChangeArrowheads="1"/>
          </p:cNvSpPr>
          <p:nvPr/>
        </p:nvSpPr>
        <p:spPr bwMode="auto">
          <a:xfrm>
            <a:off x="53340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4" name="AutoShape 32"/>
          <p:cNvSpPr>
            <a:spLocks noChangeArrowheads="1"/>
          </p:cNvSpPr>
          <p:nvPr/>
        </p:nvSpPr>
        <p:spPr bwMode="auto">
          <a:xfrm>
            <a:off x="3124200" y="4572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5" name="AutoShape 33"/>
          <p:cNvSpPr>
            <a:spLocks noChangeArrowheads="1"/>
          </p:cNvSpPr>
          <p:nvPr/>
        </p:nvSpPr>
        <p:spPr bwMode="auto">
          <a:xfrm>
            <a:off x="31242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6" name="AutoShape 34"/>
          <p:cNvSpPr>
            <a:spLocks noChangeArrowheads="1"/>
          </p:cNvSpPr>
          <p:nvPr/>
        </p:nvSpPr>
        <p:spPr bwMode="auto">
          <a:xfrm>
            <a:off x="3048000" y="3657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7" name="AutoShape 35"/>
          <p:cNvSpPr>
            <a:spLocks noChangeArrowheads="1"/>
          </p:cNvSpPr>
          <p:nvPr/>
        </p:nvSpPr>
        <p:spPr bwMode="auto">
          <a:xfrm>
            <a:off x="4114800" y="4191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8" name="AutoShape 36"/>
          <p:cNvSpPr>
            <a:spLocks noChangeArrowheads="1"/>
          </p:cNvSpPr>
          <p:nvPr/>
        </p:nvSpPr>
        <p:spPr bwMode="auto">
          <a:xfrm>
            <a:off x="4953000" y="3733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9" name="AutoShape 37"/>
          <p:cNvSpPr>
            <a:spLocks noChangeArrowheads="1"/>
          </p:cNvSpPr>
          <p:nvPr/>
        </p:nvSpPr>
        <p:spPr bwMode="auto">
          <a:xfrm>
            <a:off x="4191000" y="3276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0" name="AutoShape 38"/>
          <p:cNvSpPr>
            <a:spLocks noChangeArrowheads="1"/>
          </p:cNvSpPr>
          <p:nvPr/>
        </p:nvSpPr>
        <p:spPr bwMode="auto">
          <a:xfrm>
            <a:off x="6096000" y="3738849"/>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1" name="AutoShape 39"/>
          <p:cNvSpPr>
            <a:spLocks noChangeArrowheads="1"/>
          </p:cNvSpPr>
          <p:nvPr/>
        </p:nvSpPr>
        <p:spPr bwMode="auto">
          <a:xfrm>
            <a:off x="5410200" y="3810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3" name="AutoShape 41"/>
          <p:cNvSpPr>
            <a:spLocks noChangeArrowheads="1"/>
          </p:cNvSpPr>
          <p:nvPr/>
        </p:nvSpPr>
        <p:spPr bwMode="auto">
          <a:xfrm>
            <a:off x="8258067" y="41910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4" name="AutoShape 42"/>
          <p:cNvSpPr>
            <a:spLocks noChangeArrowheads="1"/>
          </p:cNvSpPr>
          <p:nvPr/>
        </p:nvSpPr>
        <p:spPr bwMode="auto">
          <a:xfrm>
            <a:off x="190035" y="4114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5" name="AutoShape 43"/>
          <p:cNvSpPr>
            <a:spLocks noChangeArrowheads="1"/>
          </p:cNvSpPr>
          <p:nvPr/>
        </p:nvSpPr>
        <p:spPr bwMode="auto">
          <a:xfrm>
            <a:off x="571035" y="40386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6" name="AutoShape 44"/>
          <p:cNvSpPr>
            <a:spLocks noChangeArrowheads="1"/>
          </p:cNvSpPr>
          <p:nvPr/>
        </p:nvSpPr>
        <p:spPr bwMode="auto">
          <a:xfrm>
            <a:off x="37635" y="3886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7" name="AutoShape 45"/>
          <p:cNvSpPr>
            <a:spLocks noChangeArrowheads="1"/>
          </p:cNvSpPr>
          <p:nvPr/>
        </p:nvSpPr>
        <p:spPr bwMode="auto">
          <a:xfrm>
            <a:off x="494835" y="3733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9" name="AutoShape 47"/>
          <p:cNvSpPr>
            <a:spLocks noChangeArrowheads="1"/>
          </p:cNvSpPr>
          <p:nvPr/>
        </p:nvSpPr>
        <p:spPr bwMode="auto">
          <a:xfrm>
            <a:off x="8258067" y="3733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0" name="AutoShape 48"/>
          <p:cNvSpPr>
            <a:spLocks noChangeArrowheads="1"/>
          </p:cNvSpPr>
          <p:nvPr/>
        </p:nvSpPr>
        <p:spPr bwMode="auto">
          <a:xfrm>
            <a:off x="8791467"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2" name="AutoShape 50"/>
          <p:cNvSpPr>
            <a:spLocks noChangeArrowheads="1"/>
          </p:cNvSpPr>
          <p:nvPr/>
        </p:nvSpPr>
        <p:spPr bwMode="auto">
          <a:xfrm>
            <a:off x="4645446" y="17259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3" name="AutoShape 51"/>
          <p:cNvSpPr>
            <a:spLocks noChangeArrowheads="1"/>
          </p:cNvSpPr>
          <p:nvPr/>
        </p:nvSpPr>
        <p:spPr bwMode="auto">
          <a:xfrm>
            <a:off x="3731046" y="16497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8" name="AutoShape 56"/>
          <p:cNvSpPr>
            <a:spLocks noChangeArrowheads="1"/>
          </p:cNvSpPr>
          <p:nvPr/>
        </p:nvSpPr>
        <p:spPr bwMode="auto">
          <a:xfrm>
            <a:off x="5026446" y="16497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2" name="AutoShape 60"/>
          <p:cNvSpPr>
            <a:spLocks noChangeArrowheads="1"/>
          </p:cNvSpPr>
          <p:nvPr/>
        </p:nvSpPr>
        <p:spPr bwMode="auto">
          <a:xfrm>
            <a:off x="4317515" y="66174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3" name="AutoShape 61"/>
          <p:cNvSpPr>
            <a:spLocks noChangeArrowheads="1"/>
          </p:cNvSpPr>
          <p:nvPr/>
        </p:nvSpPr>
        <p:spPr bwMode="auto">
          <a:xfrm>
            <a:off x="4698515" y="65412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4" name="AutoShape 62"/>
          <p:cNvSpPr>
            <a:spLocks noChangeArrowheads="1"/>
          </p:cNvSpPr>
          <p:nvPr/>
        </p:nvSpPr>
        <p:spPr bwMode="auto">
          <a:xfrm>
            <a:off x="3936515" y="63126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5" name="AutoShape 63"/>
          <p:cNvSpPr>
            <a:spLocks noChangeArrowheads="1"/>
          </p:cNvSpPr>
          <p:nvPr/>
        </p:nvSpPr>
        <p:spPr bwMode="auto">
          <a:xfrm>
            <a:off x="4927115" y="63126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9" name="AutoShape 67"/>
          <p:cNvSpPr>
            <a:spLocks noChangeArrowheads="1"/>
          </p:cNvSpPr>
          <p:nvPr/>
        </p:nvSpPr>
        <p:spPr bwMode="auto">
          <a:xfrm>
            <a:off x="4469915" y="63126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30" name="AutoShape 78"/>
          <p:cNvSpPr>
            <a:spLocks noChangeArrowheads="1"/>
          </p:cNvSpPr>
          <p:nvPr/>
        </p:nvSpPr>
        <p:spPr bwMode="auto">
          <a:xfrm>
            <a:off x="4112046" y="17259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a:t>Importing Routes</a:t>
            </a:r>
          </a:p>
        </p:txBody>
      </p:sp>
      <p:sp>
        <p:nvSpPr>
          <p:cNvPr id="81" name="Down Arrow 80"/>
          <p:cNvSpPr/>
          <p:nvPr/>
        </p:nvSpPr>
        <p:spPr>
          <a:xfrm>
            <a:off x="3138172" y="2038120"/>
            <a:ext cx="2729228" cy="1078265"/>
          </a:xfrm>
          <a:prstGeom prst="downArrow">
            <a:avLst>
              <a:gd name="adj1" fmla="val 69376"/>
              <a:gd name="adj2" fmla="val 50000"/>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From Provider</a:t>
            </a:r>
          </a:p>
        </p:txBody>
      </p:sp>
      <p:sp>
        <p:nvSpPr>
          <p:cNvPr id="82" name="Right Arrow 81"/>
          <p:cNvSpPr/>
          <p:nvPr/>
        </p:nvSpPr>
        <p:spPr>
          <a:xfrm flipH="1">
            <a:off x="6780857" y="3256328"/>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From Peer</a:t>
            </a:r>
          </a:p>
        </p:txBody>
      </p:sp>
      <p:sp>
        <p:nvSpPr>
          <p:cNvPr id="83" name="Right Arrow 82"/>
          <p:cNvSpPr/>
          <p:nvPr/>
        </p:nvSpPr>
        <p:spPr>
          <a:xfrm>
            <a:off x="923339" y="3332528"/>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From Peer</a:t>
            </a:r>
          </a:p>
        </p:txBody>
      </p:sp>
      <p:sp>
        <p:nvSpPr>
          <p:cNvPr id="4" name="Up Arrow 3"/>
          <p:cNvSpPr/>
          <p:nvPr/>
        </p:nvSpPr>
        <p:spPr>
          <a:xfrm>
            <a:off x="2937372" y="5122843"/>
            <a:ext cx="3250435" cy="1078265"/>
          </a:xfrm>
          <a:prstGeom prst="upArrow">
            <a:avLst>
              <a:gd name="adj1" fmla="val 68302"/>
              <a:gd name="adj2" fmla="val 50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From Customer</a:t>
            </a:r>
          </a:p>
        </p:txBody>
      </p:sp>
      <p:grpSp>
        <p:nvGrpSpPr>
          <p:cNvPr id="86" name="Group 85"/>
          <p:cNvGrpSpPr/>
          <p:nvPr/>
        </p:nvGrpSpPr>
        <p:grpSpPr>
          <a:xfrm flipH="1">
            <a:off x="6997594" y="2031694"/>
            <a:ext cx="1407122" cy="1061231"/>
            <a:chOff x="1219200" y="4876799"/>
            <a:chExt cx="5181605" cy="1384995"/>
          </a:xfrm>
        </p:grpSpPr>
        <p:sp>
          <p:nvSpPr>
            <p:cNvPr id="87" name="Rectangular Callout 86"/>
            <p:cNvSpPr/>
            <p:nvPr/>
          </p:nvSpPr>
          <p:spPr>
            <a:xfrm>
              <a:off x="1219200" y="4876799"/>
              <a:ext cx="5181601" cy="1384995"/>
            </a:xfrm>
            <a:prstGeom prst="wedgeRectCallout">
              <a:avLst>
                <a:gd name="adj1" fmla="val 97908"/>
                <a:gd name="adj2" fmla="val 65815"/>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8" name="TextBox 87"/>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ISP Routes</a:t>
              </a:r>
              <a:endParaRPr kumimoji="0" lang="en-US" sz="2800" b="0" i="0" u="none" strike="noStrike" kern="0" cap="none" spc="0" normalizeH="0" baseline="0" noProof="0" dirty="0">
                <a:ln>
                  <a:noFill/>
                </a:ln>
                <a:solidFill>
                  <a:sysClr val="window" lastClr="FFFFFF"/>
                </a:solidFill>
                <a:effectLst/>
                <a:uLnTx/>
                <a:uFillTx/>
              </a:endParaRPr>
            </a:p>
          </p:txBody>
        </p:sp>
      </p:grpSp>
      <p:sp>
        <p:nvSpPr>
          <p:cNvPr id="89" name="AutoShape 28"/>
          <p:cNvSpPr>
            <a:spLocks noChangeArrowheads="1"/>
          </p:cNvSpPr>
          <p:nvPr/>
        </p:nvSpPr>
        <p:spPr bwMode="auto">
          <a:xfrm>
            <a:off x="6112066" y="3346299"/>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17504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9612"/>
                                        </p:tgtEl>
                                        <p:attrNameLst>
                                          <p:attrName>style.visibility</p:attrName>
                                        </p:attrNameLst>
                                      </p:cBhvr>
                                      <p:to>
                                        <p:strVal val="visible"/>
                                      </p:to>
                                    </p:set>
                                    <p:animEffect transition="in" filter="fade">
                                      <p:cBhvr>
                                        <p:cTn id="14" dur="500"/>
                                        <p:tgtEl>
                                          <p:spTgt spid="919612"/>
                                        </p:tgtEl>
                                      </p:cBhvr>
                                    </p:animEffect>
                                    <p:anim calcmode="lin" valueType="num">
                                      <p:cBhvr>
                                        <p:cTn id="15" dur="500" fill="hold"/>
                                        <p:tgtEl>
                                          <p:spTgt spid="919612"/>
                                        </p:tgtEl>
                                        <p:attrNameLst>
                                          <p:attrName>ppt_x</p:attrName>
                                        </p:attrNameLst>
                                      </p:cBhvr>
                                      <p:tavLst>
                                        <p:tav tm="0">
                                          <p:val>
                                            <p:strVal val="#ppt_x"/>
                                          </p:val>
                                        </p:tav>
                                        <p:tav tm="100000">
                                          <p:val>
                                            <p:strVal val="#ppt_x"/>
                                          </p:val>
                                        </p:tav>
                                      </p:tavLst>
                                    </p:anim>
                                    <p:anim calcmode="lin" valueType="num">
                                      <p:cBhvr>
                                        <p:cTn id="16" dur="500" fill="hold"/>
                                        <p:tgtEl>
                                          <p:spTgt spid="9196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19613"/>
                                        </p:tgtEl>
                                        <p:attrNameLst>
                                          <p:attrName>style.visibility</p:attrName>
                                        </p:attrNameLst>
                                      </p:cBhvr>
                                      <p:to>
                                        <p:strVal val="visible"/>
                                      </p:to>
                                    </p:set>
                                    <p:animEffect transition="in" filter="fade">
                                      <p:cBhvr>
                                        <p:cTn id="19" dur="500"/>
                                        <p:tgtEl>
                                          <p:spTgt spid="919613"/>
                                        </p:tgtEl>
                                      </p:cBhvr>
                                    </p:animEffect>
                                    <p:anim calcmode="lin" valueType="num">
                                      <p:cBhvr>
                                        <p:cTn id="20" dur="500" fill="hold"/>
                                        <p:tgtEl>
                                          <p:spTgt spid="919613"/>
                                        </p:tgtEl>
                                        <p:attrNameLst>
                                          <p:attrName>ppt_x</p:attrName>
                                        </p:attrNameLst>
                                      </p:cBhvr>
                                      <p:tavLst>
                                        <p:tav tm="0">
                                          <p:val>
                                            <p:strVal val="#ppt_x"/>
                                          </p:val>
                                        </p:tav>
                                        <p:tav tm="100000">
                                          <p:val>
                                            <p:strVal val="#ppt_x"/>
                                          </p:val>
                                        </p:tav>
                                      </p:tavLst>
                                    </p:anim>
                                    <p:anim calcmode="lin" valueType="num">
                                      <p:cBhvr>
                                        <p:cTn id="21" dur="500" fill="hold"/>
                                        <p:tgtEl>
                                          <p:spTgt spid="9196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19614"/>
                                        </p:tgtEl>
                                        <p:attrNameLst>
                                          <p:attrName>style.visibility</p:attrName>
                                        </p:attrNameLst>
                                      </p:cBhvr>
                                      <p:to>
                                        <p:strVal val="visible"/>
                                      </p:to>
                                    </p:set>
                                    <p:animEffect transition="in" filter="fade">
                                      <p:cBhvr>
                                        <p:cTn id="24" dur="500"/>
                                        <p:tgtEl>
                                          <p:spTgt spid="919614"/>
                                        </p:tgtEl>
                                      </p:cBhvr>
                                    </p:animEffect>
                                    <p:anim calcmode="lin" valueType="num">
                                      <p:cBhvr>
                                        <p:cTn id="25" dur="500" fill="hold"/>
                                        <p:tgtEl>
                                          <p:spTgt spid="919614"/>
                                        </p:tgtEl>
                                        <p:attrNameLst>
                                          <p:attrName>ppt_x</p:attrName>
                                        </p:attrNameLst>
                                      </p:cBhvr>
                                      <p:tavLst>
                                        <p:tav tm="0">
                                          <p:val>
                                            <p:strVal val="#ppt_x"/>
                                          </p:val>
                                        </p:tav>
                                        <p:tav tm="100000">
                                          <p:val>
                                            <p:strVal val="#ppt_x"/>
                                          </p:val>
                                        </p:tav>
                                      </p:tavLst>
                                    </p:anim>
                                    <p:anim calcmode="lin" valueType="num">
                                      <p:cBhvr>
                                        <p:cTn id="26" dur="500" fill="hold"/>
                                        <p:tgtEl>
                                          <p:spTgt spid="9196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19615"/>
                                        </p:tgtEl>
                                        <p:attrNameLst>
                                          <p:attrName>style.visibility</p:attrName>
                                        </p:attrNameLst>
                                      </p:cBhvr>
                                      <p:to>
                                        <p:strVal val="visible"/>
                                      </p:to>
                                    </p:set>
                                    <p:animEffect transition="in" filter="fade">
                                      <p:cBhvr>
                                        <p:cTn id="29" dur="500"/>
                                        <p:tgtEl>
                                          <p:spTgt spid="919615"/>
                                        </p:tgtEl>
                                      </p:cBhvr>
                                    </p:animEffect>
                                    <p:anim calcmode="lin" valueType="num">
                                      <p:cBhvr>
                                        <p:cTn id="30" dur="500" fill="hold"/>
                                        <p:tgtEl>
                                          <p:spTgt spid="919615"/>
                                        </p:tgtEl>
                                        <p:attrNameLst>
                                          <p:attrName>ppt_x</p:attrName>
                                        </p:attrNameLst>
                                      </p:cBhvr>
                                      <p:tavLst>
                                        <p:tav tm="0">
                                          <p:val>
                                            <p:strVal val="#ppt_x"/>
                                          </p:val>
                                        </p:tav>
                                        <p:tav tm="100000">
                                          <p:val>
                                            <p:strVal val="#ppt_x"/>
                                          </p:val>
                                        </p:tav>
                                      </p:tavLst>
                                    </p:anim>
                                    <p:anim calcmode="lin" valueType="num">
                                      <p:cBhvr>
                                        <p:cTn id="31" dur="500" fill="hold"/>
                                        <p:tgtEl>
                                          <p:spTgt spid="9196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19619"/>
                                        </p:tgtEl>
                                        <p:attrNameLst>
                                          <p:attrName>style.visibility</p:attrName>
                                        </p:attrNameLst>
                                      </p:cBhvr>
                                      <p:to>
                                        <p:strVal val="visible"/>
                                      </p:to>
                                    </p:set>
                                    <p:animEffect transition="in" filter="fade">
                                      <p:cBhvr>
                                        <p:cTn id="34" dur="500"/>
                                        <p:tgtEl>
                                          <p:spTgt spid="919619"/>
                                        </p:tgtEl>
                                      </p:cBhvr>
                                    </p:animEffect>
                                    <p:anim calcmode="lin" valueType="num">
                                      <p:cBhvr>
                                        <p:cTn id="35" dur="500" fill="hold"/>
                                        <p:tgtEl>
                                          <p:spTgt spid="919619"/>
                                        </p:tgtEl>
                                        <p:attrNameLst>
                                          <p:attrName>ppt_x</p:attrName>
                                        </p:attrNameLst>
                                      </p:cBhvr>
                                      <p:tavLst>
                                        <p:tav tm="0">
                                          <p:val>
                                            <p:strVal val="#ppt_x"/>
                                          </p:val>
                                        </p:tav>
                                        <p:tav tm="100000">
                                          <p:val>
                                            <p:strVal val="#ppt_x"/>
                                          </p:val>
                                        </p:tav>
                                      </p:tavLst>
                                    </p:anim>
                                    <p:anim calcmode="lin" valueType="num">
                                      <p:cBhvr>
                                        <p:cTn id="36" dur="500" fill="hold"/>
                                        <p:tgtEl>
                                          <p:spTgt spid="919619"/>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919582"/>
                                        </p:tgtEl>
                                        <p:attrNameLst>
                                          <p:attrName>style.visibility</p:attrName>
                                        </p:attrNameLst>
                                      </p:cBhvr>
                                      <p:to>
                                        <p:strVal val="visible"/>
                                      </p:to>
                                    </p:set>
                                    <p:animEffect transition="in" filter="fade">
                                      <p:cBhvr>
                                        <p:cTn id="44" dur="500"/>
                                        <p:tgtEl>
                                          <p:spTgt spid="919582"/>
                                        </p:tgtEl>
                                      </p:cBhvr>
                                    </p:animEffect>
                                    <p:anim calcmode="lin" valueType="num">
                                      <p:cBhvr>
                                        <p:cTn id="45" dur="500" fill="hold"/>
                                        <p:tgtEl>
                                          <p:spTgt spid="919582"/>
                                        </p:tgtEl>
                                        <p:attrNameLst>
                                          <p:attrName>ppt_x</p:attrName>
                                        </p:attrNameLst>
                                      </p:cBhvr>
                                      <p:tavLst>
                                        <p:tav tm="0">
                                          <p:val>
                                            <p:strVal val="#ppt_x"/>
                                          </p:val>
                                        </p:tav>
                                        <p:tav tm="100000">
                                          <p:val>
                                            <p:strVal val="#ppt_x"/>
                                          </p:val>
                                        </p:tav>
                                      </p:tavLst>
                                    </p:anim>
                                    <p:anim calcmode="lin" valueType="num">
                                      <p:cBhvr>
                                        <p:cTn id="46" dur="500" fill="hold"/>
                                        <p:tgtEl>
                                          <p:spTgt spid="91958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19590"/>
                                        </p:tgtEl>
                                        <p:attrNameLst>
                                          <p:attrName>style.visibility</p:attrName>
                                        </p:attrNameLst>
                                      </p:cBhvr>
                                      <p:to>
                                        <p:strVal val="visible"/>
                                      </p:to>
                                    </p:set>
                                    <p:animEffect transition="in" filter="fade">
                                      <p:cBhvr>
                                        <p:cTn id="49" dur="500"/>
                                        <p:tgtEl>
                                          <p:spTgt spid="919590"/>
                                        </p:tgtEl>
                                      </p:cBhvr>
                                    </p:animEffect>
                                    <p:anim calcmode="lin" valueType="num">
                                      <p:cBhvr>
                                        <p:cTn id="50" dur="500" fill="hold"/>
                                        <p:tgtEl>
                                          <p:spTgt spid="919590"/>
                                        </p:tgtEl>
                                        <p:attrNameLst>
                                          <p:attrName>ppt_x</p:attrName>
                                        </p:attrNameLst>
                                      </p:cBhvr>
                                      <p:tavLst>
                                        <p:tav tm="0">
                                          <p:val>
                                            <p:strVal val="#ppt_x"/>
                                          </p:val>
                                        </p:tav>
                                        <p:tav tm="100000">
                                          <p:val>
                                            <p:strVal val="#ppt_x"/>
                                          </p:val>
                                        </p:tav>
                                      </p:tavLst>
                                    </p:anim>
                                    <p:anim calcmode="lin" valueType="num">
                                      <p:cBhvr>
                                        <p:cTn id="51" dur="500" fill="hold"/>
                                        <p:tgtEl>
                                          <p:spTgt spid="91959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19583"/>
                                        </p:tgtEl>
                                        <p:attrNameLst>
                                          <p:attrName>style.visibility</p:attrName>
                                        </p:attrNameLst>
                                      </p:cBhvr>
                                      <p:to>
                                        <p:strVal val="visible"/>
                                      </p:to>
                                    </p:set>
                                    <p:animEffect transition="in" filter="fade">
                                      <p:cBhvr>
                                        <p:cTn id="54" dur="500"/>
                                        <p:tgtEl>
                                          <p:spTgt spid="919583"/>
                                        </p:tgtEl>
                                      </p:cBhvr>
                                    </p:animEffect>
                                    <p:anim calcmode="lin" valueType="num">
                                      <p:cBhvr>
                                        <p:cTn id="55" dur="500" fill="hold"/>
                                        <p:tgtEl>
                                          <p:spTgt spid="919583"/>
                                        </p:tgtEl>
                                        <p:attrNameLst>
                                          <p:attrName>ppt_x</p:attrName>
                                        </p:attrNameLst>
                                      </p:cBhvr>
                                      <p:tavLst>
                                        <p:tav tm="0">
                                          <p:val>
                                            <p:strVal val="#ppt_x"/>
                                          </p:val>
                                        </p:tav>
                                        <p:tav tm="100000">
                                          <p:val>
                                            <p:strVal val="#ppt_x"/>
                                          </p:val>
                                        </p:tav>
                                      </p:tavLst>
                                    </p:anim>
                                    <p:anim calcmode="lin" valueType="num">
                                      <p:cBhvr>
                                        <p:cTn id="56" dur="500" fill="hold"/>
                                        <p:tgtEl>
                                          <p:spTgt spid="91958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19591"/>
                                        </p:tgtEl>
                                        <p:attrNameLst>
                                          <p:attrName>style.visibility</p:attrName>
                                        </p:attrNameLst>
                                      </p:cBhvr>
                                      <p:to>
                                        <p:strVal val="visible"/>
                                      </p:to>
                                    </p:set>
                                    <p:animEffect transition="in" filter="fade">
                                      <p:cBhvr>
                                        <p:cTn id="59" dur="500"/>
                                        <p:tgtEl>
                                          <p:spTgt spid="919591"/>
                                        </p:tgtEl>
                                      </p:cBhvr>
                                    </p:animEffect>
                                    <p:anim calcmode="lin" valueType="num">
                                      <p:cBhvr>
                                        <p:cTn id="60" dur="500" fill="hold"/>
                                        <p:tgtEl>
                                          <p:spTgt spid="919591"/>
                                        </p:tgtEl>
                                        <p:attrNameLst>
                                          <p:attrName>ppt_x</p:attrName>
                                        </p:attrNameLst>
                                      </p:cBhvr>
                                      <p:tavLst>
                                        <p:tav tm="0">
                                          <p:val>
                                            <p:strVal val="#ppt_x"/>
                                          </p:val>
                                        </p:tav>
                                        <p:tav tm="100000">
                                          <p:val>
                                            <p:strVal val="#ppt_x"/>
                                          </p:val>
                                        </p:tav>
                                      </p:tavLst>
                                    </p:anim>
                                    <p:anim calcmode="lin" valueType="num">
                                      <p:cBhvr>
                                        <p:cTn id="61" dur="500" fill="hold"/>
                                        <p:tgtEl>
                                          <p:spTgt spid="91959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19588"/>
                                        </p:tgtEl>
                                        <p:attrNameLst>
                                          <p:attrName>style.visibility</p:attrName>
                                        </p:attrNameLst>
                                      </p:cBhvr>
                                      <p:to>
                                        <p:strVal val="visible"/>
                                      </p:to>
                                    </p:set>
                                    <p:animEffect transition="in" filter="fade">
                                      <p:cBhvr>
                                        <p:cTn id="64" dur="500"/>
                                        <p:tgtEl>
                                          <p:spTgt spid="919588"/>
                                        </p:tgtEl>
                                      </p:cBhvr>
                                    </p:animEffect>
                                    <p:anim calcmode="lin" valueType="num">
                                      <p:cBhvr>
                                        <p:cTn id="65" dur="500" fill="hold"/>
                                        <p:tgtEl>
                                          <p:spTgt spid="919588"/>
                                        </p:tgtEl>
                                        <p:attrNameLst>
                                          <p:attrName>ppt_x</p:attrName>
                                        </p:attrNameLst>
                                      </p:cBhvr>
                                      <p:tavLst>
                                        <p:tav tm="0">
                                          <p:val>
                                            <p:strVal val="#ppt_x"/>
                                          </p:val>
                                        </p:tav>
                                        <p:tav tm="100000">
                                          <p:val>
                                            <p:strVal val="#ppt_x"/>
                                          </p:val>
                                        </p:tav>
                                      </p:tavLst>
                                    </p:anim>
                                    <p:anim calcmode="lin" valueType="num">
                                      <p:cBhvr>
                                        <p:cTn id="66" dur="500" fill="hold"/>
                                        <p:tgtEl>
                                          <p:spTgt spid="9195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19589"/>
                                        </p:tgtEl>
                                        <p:attrNameLst>
                                          <p:attrName>style.visibility</p:attrName>
                                        </p:attrNameLst>
                                      </p:cBhvr>
                                      <p:to>
                                        <p:strVal val="visible"/>
                                      </p:to>
                                    </p:set>
                                    <p:animEffect transition="in" filter="fade">
                                      <p:cBhvr>
                                        <p:cTn id="69" dur="500"/>
                                        <p:tgtEl>
                                          <p:spTgt spid="919589"/>
                                        </p:tgtEl>
                                      </p:cBhvr>
                                    </p:animEffect>
                                    <p:anim calcmode="lin" valueType="num">
                                      <p:cBhvr>
                                        <p:cTn id="70" dur="500" fill="hold"/>
                                        <p:tgtEl>
                                          <p:spTgt spid="919589"/>
                                        </p:tgtEl>
                                        <p:attrNameLst>
                                          <p:attrName>ppt_x</p:attrName>
                                        </p:attrNameLst>
                                      </p:cBhvr>
                                      <p:tavLst>
                                        <p:tav tm="0">
                                          <p:val>
                                            <p:strVal val="#ppt_x"/>
                                          </p:val>
                                        </p:tav>
                                        <p:tav tm="100000">
                                          <p:val>
                                            <p:strVal val="#ppt_x"/>
                                          </p:val>
                                        </p:tav>
                                      </p:tavLst>
                                    </p:anim>
                                    <p:anim calcmode="lin" valueType="num">
                                      <p:cBhvr>
                                        <p:cTn id="71" dur="500" fill="hold"/>
                                        <p:tgtEl>
                                          <p:spTgt spid="91958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19587"/>
                                        </p:tgtEl>
                                        <p:attrNameLst>
                                          <p:attrName>style.visibility</p:attrName>
                                        </p:attrNameLst>
                                      </p:cBhvr>
                                      <p:to>
                                        <p:strVal val="visible"/>
                                      </p:to>
                                    </p:set>
                                    <p:animEffect transition="in" filter="fade">
                                      <p:cBhvr>
                                        <p:cTn id="74" dur="500"/>
                                        <p:tgtEl>
                                          <p:spTgt spid="919587"/>
                                        </p:tgtEl>
                                      </p:cBhvr>
                                    </p:animEffect>
                                    <p:anim calcmode="lin" valueType="num">
                                      <p:cBhvr>
                                        <p:cTn id="75" dur="500" fill="hold"/>
                                        <p:tgtEl>
                                          <p:spTgt spid="919587"/>
                                        </p:tgtEl>
                                        <p:attrNameLst>
                                          <p:attrName>ppt_x</p:attrName>
                                        </p:attrNameLst>
                                      </p:cBhvr>
                                      <p:tavLst>
                                        <p:tav tm="0">
                                          <p:val>
                                            <p:strVal val="#ppt_x"/>
                                          </p:val>
                                        </p:tav>
                                        <p:tav tm="100000">
                                          <p:val>
                                            <p:strVal val="#ppt_x"/>
                                          </p:val>
                                        </p:tav>
                                      </p:tavLst>
                                    </p:anim>
                                    <p:anim calcmode="lin" valueType="num">
                                      <p:cBhvr>
                                        <p:cTn id="76" dur="500" fill="hold"/>
                                        <p:tgtEl>
                                          <p:spTgt spid="91958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19586"/>
                                        </p:tgtEl>
                                        <p:attrNameLst>
                                          <p:attrName>style.visibility</p:attrName>
                                        </p:attrNameLst>
                                      </p:cBhvr>
                                      <p:to>
                                        <p:strVal val="visible"/>
                                      </p:to>
                                    </p:set>
                                    <p:animEffect transition="in" filter="fade">
                                      <p:cBhvr>
                                        <p:cTn id="79" dur="500"/>
                                        <p:tgtEl>
                                          <p:spTgt spid="919586"/>
                                        </p:tgtEl>
                                      </p:cBhvr>
                                    </p:animEffect>
                                    <p:anim calcmode="lin" valueType="num">
                                      <p:cBhvr>
                                        <p:cTn id="80" dur="500" fill="hold"/>
                                        <p:tgtEl>
                                          <p:spTgt spid="919586"/>
                                        </p:tgtEl>
                                        <p:attrNameLst>
                                          <p:attrName>ppt_x</p:attrName>
                                        </p:attrNameLst>
                                      </p:cBhvr>
                                      <p:tavLst>
                                        <p:tav tm="0">
                                          <p:val>
                                            <p:strVal val="#ppt_x"/>
                                          </p:val>
                                        </p:tav>
                                        <p:tav tm="100000">
                                          <p:val>
                                            <p:strVal val="#ppt_x"/>
                                          </p:val>
                                        </p:tav>
                                      </p:tavLst>
                                    </p:anim>
                                    <p:anim calcmode="lin" valueType="num">
                                      <p:cBhvr>
                                        <p:cTn id="81" dur="500" fill="hold"/>
                                        <p:tgtEl>
                                          <p:spTgt spid="91958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19585"/>
                                        </p:tgtEl>
                                        <p:attrNameLst>
                                          <p:attrName>style.visibility</p:attrName>
                                        </p:attrNameLst>
                                      </p:cBhvr>
                                      <p:to>
                                        <p:strVal val="visible"/>
                                      </p:to>
                                    </p:set>
                                    <p:animEffect transition="in" filter="fade">
                                      <p:cBhvr>
                                        <p:cTn id="84" dur="500"/>
                                        <p:tgtEl>
                                          <p:spTgt spid="919585"/>
                                        </p:tgtEl>
                                      </p:cBhvr>
                                    </p:animEffect>
                                    <p:anim calcmode="lin" valueType="num">
                                      <p:cBhvr>
                                        <p:cTn id="85" dur="500" fill="hold"/>
                                        <p:tgtEl>
                                          <p:spTgt spid="919585"/>
                                        </p:tgtEl>
                                        <p:attrNameLst>
                                          <p:attrName>ppt_x</p:attrName>
                                        </p:attrNameLst>
                                      </p:cBhvr>
                                      <p:tavLst>
                                        <p:tav tm="0">
                                          <p:val>
                                            <p:strVal val="#ppt_x"/>
                                          </p:val>
                                        </p:tav>
                                        <p:tav tm="100000">
                                          <p:val>
                                            <p:strVal val="#ppt_x"/>
                                          </p:val>
                                        </p:tav>
                                      </p:tavLst>
                                    </p:anim>
                                    <p:anim calcmode="lin" valueType="num">
                                      <p:cBhvr>
                                        <p:cTn id="86" dur="500" fill="hold"/>
                                        <p:tgtEl>
                                          <p:spTgt spid="91958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919584"/>
                                        </p:tgtEl>
                                        <p:attrNameLst>
                                          <p:attrName>style.visibility</p:attrName>
                                        </p:attrNameLst>
                                      </p:cBhvr>
                                      <p:to>
                                        <p:strVal val="visible"/>
                                      </p:to>
                                    </p:set>
                                    <p:animEffect transition="in" filter="fade">
                                      <p:cBhvr>
                                        <p:cTn id="89" dur="500"/>
                                        <p:tgtEl>
                                          <p:spTgt spid="919584"/>
                                        </p:tgtEl>
                                      </p:cBhvr>
                                    </p:animEffect>
                                    <p:anim calcmode="lin" valueType="num">
                                      <p:cBhvr>
                                        <p:cTn id="90" dur="500" fill="hold"/>
                                        <p:tgtEl>
                                          <p:spTgt spid="919584"/>
                                        </p:tgtEl>
                                        <p:attrNameLst>
                                          <p:attrName>ppt_x</p:attrName>
                                        </p:attrNameLst>
                                      </p:cBhvr>
                                      <p:tavLst>
                                        <p:tav tm="0">
                                          <p:val>
                                            <p:strVal val="#ppt_x"/>
                                          </p:val>
                                        </p:tav>
                                        <p:tav tm="100000">
                                          <p:val>
                                            <p:strVal val="#ppt_x"/>
                                          </p:val>
                                        </p:tav>
                                      </p:tavLst>
                                    </p:anim>
                                    <p:anim calcmode="lin" valueType="num">
                                      <p:cBhvr>
                                        <p:cTn id="91" dur="500" fill="hold"/>
                                        <p:tgtEl>
                                          <p:spTgt spid="91958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919593"/>
                                        </p:tgtEl>
                                        <p:attrNameLst>
                                          <p:attrName>style.visibility</p:attrName>
                                        </p:attrNameLst>
                                      </p:cBhvr>
                                      <p:to>
                                        <p:strVal val="visible"/>
                                      </p:to>
                                    </p:set>
                                    <p:animEffect transition="in" filter="fade">
                                      <p:cBhvr>
                                        <p:cTn id="96" dur="500"/>
                                        <p:tgtEl>
                                          <p:spTgt spid="919593"/>
                                        </p:tgtEl>
                                      </p:cBhvr>
                                    </p:animEffect>
                                    <p:anim calcmode="lin" valueType="num">
                                      <p:cBhvr>
                                        <p:cTn id="97" dur="500" fill="hold"/>
                                        <p:tgtEl>
                                          <p:spTgt spid="919593"/>
                                        </p:tgtEl>
                                        <p:attrNameLst>
                                          <p:attrName>ppt_x</p:attrName>
                                        </p:attrNameLst>
                                      </p:cBhvr>
                                      <p:tavLst>
                                        <p:tav tm="0">
                                          <p:val>
                                            <p:strVal val="#ppt_x"/>
                                          </p:val>
                                        </p:tav>
                                        <p:tav tm="100000">
                                          <p:val>
                                            <p:strVal val="#ppt_x"/>
                                          </p:val>
                                        </p:tav>
                                      </p:tavLst>
                                    </p:anim>
                                    <p:anim calcmode="lin" valueType="num">
                                      <p:cBhvr>
                                        <p:cTn id="98" dur="500" fill="hold"/>
                                        <p:tgtEl>
                                          <p:spTgt spid="91959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919599"/>
                                        </p:tgtEl>
                                        <p:attrNameLst>
                                          <p:attrName>style.visibility</p:attrName>
                                        </p:attrNameLst>
                                      </p:cBhvr>
                                      <p:to>
                                        <p:strVal val="visible"/>
                                      </p:to>
                                    </p:set>
                                    <p:animEffect transition="in" filter="fade">
                                      <p:cBhvr>
                                        <p:cTn id="101" dur="500"/>
                                        <p:tgtEl>
                                          <p:spTgt spid="919599"/>
                                        </p:tgtEl>
                                      </p:cBhvr>
                                    </p:animEffect>
                                    <p:anim calcmode="lin" valueType="num">
                                      <p:cBhvr>
                                        <p:cTn id="102" dur="500" fill="hold"/>
                                        <p:tgtEl>
                                          <p:spTgt spid="919599"/>
                                        </p:tgtEl>
                                        <p:attrNameLst>
                                          <p:attrName>ppt_x</p:attrName>
                                        </p:attrNameLst>
                                      </p:cBhvr>
                                      <p:tavLst>
                                        <p:tav tm="0">
                                          <p:val>
                                            <p:strVal val="#ppt_x"/>
                                          </p:val>
                                        </p:tav>
                                        <p:tav tm="100000">
                                          <p:val>
                                            <p:strVal val="#ppt_x"/>
                                          </p:val>
                                        </p:tav>
                                      </p:tavLst>
                                    </p:anim>
                                    <p:anim calcmode="lin" valueType="num">
                                      <p:cBhvr>
                                        <p:cTn id="103" dur="500" fill="hold"/>
                                        <p:tgtEl>
                                          <p:spTgt spid="91959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19600"/>
                                        </p:tgtEl>
                                        <p:attrNameLst>
                                          <p:attrName>style.visibility</p:attrName>
                                        </p:attrNameLst>
                                      </p:cBhvr>
                                      <p:to>
                                        <p:strVal val="visible"/>
                                      </p:to>
                                    </p:set>
                                    <p:animEffect transition="in" filter="fade">
                                      <p:cBhvr>
                                        <p:cTn id="106" dur="500"/>
                                        <p:tgtEl>
                                          <p:spTgt spid="919600"/>
                                        </p:tgtEl>
                                      </p:cBhvr>
                                    </p:animEffect>
                                    <p:anim calcmode="lin" valueType="num">
                                      <p:cBhvr>
                                        <p:cTn id="107" dur="500" fill="hold"/>
                                        <p:tgtEl>
                                          <p:spTgt spid="919600"/>
                                        </p:tgtEl>
                                        <p:attrNameLst>
                                          <p:attrName>ppt_x</p:attrName>
                                        </p:attrNameLst>
                                      </p:cBhvr>
                                      <p:tavLst>
                                        <p:tav tm="0">
                                          <p:val>
                                            <p:strVal val="#ppt_x"/>
                                          </p:val>
                                        </p:tav>
                                        <p:tav tm="100000">
                                          <p:val>
                                            <p:strVal val="#ppt_x"/>
                                          </p:val>
                                        </p:tav>
                                      </p:tavLst>
                                    </p:anim>
                                    <p:anim calcmode="lin" valueType="num">
                                      <p:cBhvr>
                                        <p:cTn id="108" dur="500" fill="hold"/>
                                        <p:tgtEl>
                                          <p:spTgt spid="91960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919594"/>
                                        </p:tgtEl>
                                        <p:attrNameLst>
                                          <p:attrName>style.visibility</p:attrName>
                                        </p:attrNameLst>
                                      </p:cBhvr>
                                      <p:to>
                                        <p:strVal val="visible"/>
                                      </p:to>
                                    </p:set>
                                    <p:animEffect transition="in" filter="fade">
                                      <p:cBhvr>
                                        <p:cTn id="111" dur="500"/>
                                        <p:tgtEl>
                                          <p:spTgt spid="919594"/>
                                        </p:tgtEl>
                                      </p:cBhvr>
                                    </p:animEffect>
                                    <p:anim calcmode="lin" valueType="num">
                                      <p:cBhvr>
                                        <p:cTn id="112" dur="500" fill="hold"/>
                                        <p:tgtEl>
                                          <p:spTgt spid="919594"/>
                                        </p:tgtEl>
                                        <p:attrNameLst>
                                          <p:attrName>ppt_x</p:attrName>
                                        </p:attrNameLst>
                                      </p:cBhvr>
                                      <p:tavLst>
                                        <p:tav tm="0">
                                          <p:val>
                                            <p:strVal val="#ppt_x"/>
                                          </p:val>
                                        </p:tav>
                                        <p:tav tm="100000">
                                          <p:val>
                                            <p:strVal val="#ppt_x"/>
                                          </p:val>
                                        </p:tav>
                                      </p:tavLst>
                                    </p:anim>
                                    <p:anim calcmode="lin" valueType="num">
                                      <p:cBhvr>
                                        <p:cTn id="113" dur="500" fill="hold"/>
                                        <p:tgtEl>
                                          <p:spTgt spid="919594"/>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919595"/>
                                        </p:tgtEl>
                                        <p:attrNameLst>
                                          <p:attrName>style.visibility</p:attrName>
                                        </p:attrNameLst>
                                      </p:cBhvr>
                                      <p:to>
                                        <p:strVal val="visible"/>
                                      </p:to>
                                    </p:set>
                                    <p:animEffect transition="in" filter="fade">
                                      <p:cBhvr>
                                        <p:cTn id="116" dur="500"/>
                                        <p:tgtEl>
                                          <p:spTgt spid="919595"/>
                                        </p:tgtEl>
                                      </p:cBhvr>
                                    </p:animEffect>
                                    <p:anim calcmode="lin" valueType="num">
                                      <p:cBhvr>
                                        <p:cTn id="117" dur="500" fill="hold"/>
                                        <p:tgtEl>
                                          <p:spTgt spid="919595"/>
                                        </p:tgtEl>
                                        <p:attrNameLst>
                                          <p:attrName>ppt_x</p:attrName>
                                        </p:attrNameLst>
                                      </p:cBhvr>
                                      <p:tavLst>
                                        <p:tav tm="0">
                                          <p:val>
                                            <p:strVal val="#ppt_x"/>
                                          </p:val>
                                        </p:tav>
                                        <p:tav tm="100000">
                                          <p:val>
                                            <p:strVal val="#ppt_x"/>
                                          </p:val>
                                        </p:tav>
                                      </p:tavLst>
                                    </p:anim>
                                    <p:anim calcmode="lin" valueType="num">
                                      <p:cBhvr>
                                        <p:cTn id="118" dur="500" fill="hold"/>
                                        <p:tgtEl>
                                          <p:spTgt spid="91959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919596"/>
                                        </p:tgtEl>
                                        <p:attrNameLst>
                                          <p:attrName>style.visibility</p:attrName>
                                        </p:attrNameLst>
                                      </p:cBhvr>
                                      <p:to>
                                        <p:strVal val="visible"/>
                                      </p:to>
                                    </p:set>
                                    <p:animEffect transition="in" filter="fade">
                                      <p:cBhvr>
                                        <p:cTn id="121" dur="500"/>
                                        <p:tgtEl>
                                          <p:spTgt spid="919596"/>
                                        </p:tgtEl>
                                      </p:cBhvr>
                                    </p:animEffect>
                                    <p:anim calcmode="lin" valueType="num">
                                      <p:cBhvr>
                                        <p:cTn id="122" dur="500" fill="hold"/>
                                        <p:tgtEl>
                                          <p:spTgt spid="919596"/>
                                        </p:tgtEl>
                                        <p:attrNameLst>
                                          <p:attrName>ppt_x</p:attrName>
                                        </p:attrNameLst>
                                      </p:cBhvr>
                                      <p:tavLst>
                                        <p:tav tm="0">
                                          <p:val>
                                            <p:strVal val="#ppt_x"/>
                                          </p:val>
                                        </p:tav>
                                        <p:tav tm="100000">
                                          <p:val>
                                            <p:strVal val="#ppt_x"/>
                                          </p:val>
                                        </p:tav>
                                      </p:tavLst>
                                    </p:anim>
                                    <p:anim calcmode="lin" valueType="num">
                                      <p:cBhvr>
                                        <p:cTn id="123" dur="500" fill="hold"/>
                                        <p:tgtEl>
                                          <p:spTgt spid="919596"/>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919597"/>
                                        </p:tgtEl>
                                        <p:attrNameLst>
                                          <p:attrName>style.visibility</p:attrName>
                                        </p:attrNameLst>
                                      </p:cBhvr>
                                      <p:to>
                                        <p:strVal val="visible"/>
                                      </p:to>
                                    </p:set>
                                    <p:animEffect transition="in" filter="fade">
                                      <p:cBhvr>
                                        <p:cTn id="126" dur="500"/>
                                        <p:tgtEl>
                                          <p:spTgt spid="919597"/>
                                        </p:tgtEl>
                                      </p:cBhvr>
                                    </p:animEffect>
                                    <p:anim calcmode="lin" valueType="num">
                                      <p:cBhvr>
                                        <p:cTn id="127" dur="500" fill="hold"/>
                                        <p:tgtEl>
                                          <p:spTgt spid="919597"/>
                                        </p:tgtEl>
                                        <p:attrNameLst>
                                          <p:attrName>ppt_x</p:attrName>
                                        </p:attrNameLst>
                                      </p:cBhvr>
                                      <p:tavLst>
                                        <p:tav tm="0">
                                          <p:val>
                                            <p:strVal val="#ppt_x"/>
                                          </p:val>
                                        </p:tav>
                                        <p:tav tm="100000">
                                          <p:val>
                                            <p:strVal val="#ppt_x"/>
                                          </p:val>
                                        </p:tav>
                                      </p:tavLst>
                                    </p:anim>
                                    <p:anim calcmode="lin" valueType="num">
                                      <p:cBhvr>
                                        <p:cTn id="128" dur="500" fill="hold"/>
                                        <p:tgtEl>
                                          <p:spTgt spid="919597"/>
                                        </p:tgtEl>
                                        <p:attrNameLst>
                                          <p:attrName>ppt_y</p:attrName>
                                        </p:attrNameLst>
                                      </p:cBhvr>
                                      <p:tavLst>
                                        <p:tav tm="0">
                                          <p:val>
                                            <p:strVal val="#ppt_y+.1"/>
                                          </p:val>
                                        </p:tav>
                                        <p:tav tm="100000">
                                          <p:val>
                                            <p:strVal val="#ppt_y"/>
                                          </p:val>
                                        </p:tav>
                                      </p:tavLst>
                                    </p:anim>
                                  </p:childTnLst>
                                </p:cTn>
                              </p:par>
                            </p:childTnLst>
                          </p:cTn>
                        </p:par>
                        <p:par>
                          <p:cTn id="129" fill="hold">
                            <p:stCondLst>
                              <p:cond delay="500"/>
                            </p:stCondLst>
                            <p:childTnLst>
                              <p:par>
                                <p:cTn id="130" presetID="22" presetClass="entr" presetSubtype="2" fill="hold" grpId="0" nodeType="after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wipe(right)">
                                      <p:cBhvr>
                                        <p:cTn id="132" dur="500"/>
                                        <p:tgtEl>
                                          <p:spTgt spid="8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wipe(left)">
                                      <p:cBhvr>
                                        <p:cTn id="135" dur="500"/>
                                        <p:tgtEl>
                                          <p:spTgt spid="83"/>
                                        </p:tgtEl>
                                      </p:cBhvr>
                                    </p:animEffect>
                                  </p:childTnLst>
                                </p:cTn>
                              </p:par>
                            </p:childTnLst>
                          </p:cTn>
                        </p:par>
                        <p:par>
                          <p:cTn id="136" fill="hold">
                            <p:stCondLst>
                              <p:cond delay="1000"/>
                            </p:stCondLst>
                            <p:childTnLst>
                              <p:par>
                                <p:cTn id="137" presetID="42" presetClass="entr" presetSubtype="0" fill="hold" grpId="0" nodeType="afterEffect">
                                  <p:stCondLst>
                                    <p:cond delay="0"/>
                                  </p:stCondLst>
                                  <p:childTnLst>
                                    <p:set>
                                      <p:cBhvr>
                                        <p:cTn id="138" dur="1" fill="hold">
                                          <p:stCondLst>
                                            <p:cond delay="0"/>
                                          </p:stCondLst>
                                        </p:cTn>
                                        <p:tgtEl>
                                          <p:spTgt spid="919571"/>
                                        </p:tgtEl>
                                        <p:attrNameLst>
                                          <p:attrName>style.visibility</p:attrName>
                                        </p:attrNameLst>
                                      </p:cBhvr>
                                      <p:to>
                                        <p:strVal val="visible"/>
                                      </p:to>
                                    </p:set>
                                    <p:animEffect transition="in" filter="fade">
                                      <p:cBhvr>
                                        <p:cTn id="139" dur="500"/>
                                        <p:tgtEl>
                                          <p:spTgt spid="919571"/>
                                        </p:tgtEl>
                                      </p:cBhvr>
                                    </p:animEffect>
                                    <p:anim calcmode="lin" valueType="num">
                                      <p:cBhvr>
                                        <p:cTn id="140" dur="500" fill="hold"/>
                                        <p:tgtEl>
                                          <p:spTgt spid="919571"/>
                                        </p:tgtEl>
                                        <p:attrNameLst>
                                          <p:attrName>ppt_x</p:attrName>
                                        </p:attrNameLst>
                                      </p:cBhvr>
                                      <p:tavLst>
                                        <p:tav tm="0">
                                          <p:val>
                                            <p:strVal val="#ppt_x"/>
                                          </p:val>
                                        </p:tav>
                                        <p:tav tm="100000">
                                          <p:val>
                                            <p:strVal val="#ppt_x"/>
                                          </p:val>
                                        </p:tav>
                                      </p:tavLst>
                                    </p:anim>
                                    <p:anim calcmode="lin" valueType="num">
                                      <p:cBhvr>
                                        <p:cTn id="141" dur="500" fill="hold"/>
                                        <p:tgtEl>
                                          <p:spTgt spid="919571"/>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919570"/>
                                        </p:tgtEl>
                                        <p:attrNameLst>
                                          <p:attrName>style.visibility</p:attrName>
                                        </p:attrNameLst>
                                      </p:cBhvr>
                                      <p:to>
                                        <p:strVal val="visible"/>
                                      </p:to>
                                    </p:set>
                                    <p:animEffect transition="in" filter="fade">
                                      <p:cBhvr>
                                        <p:cTn id="144" dur="500"/>
                                        <p:tgtEl>
                                          <p:spTgt spid="919570"/>
                                        </p:tgtEl>
                                      </p:cBhvr>
                                    </p:animEffect>
                                    <p:anim calcmode="lin" valueType="num">
                                      <p:cBhvr>
                                        <p:cTn id="145" dur="500" fill="hold"/>
                                        <p:tgtEl>
                                          <p:spTgt spid="919570"/>
                                        </p:tgtEl>
                                        <p:attrNameLst>
                                          <p:attrName>ppt_x</p:attrName>
                                        </p:attrNameLst>
                                      </p:cBhvr>
                                      <p:tavLst>
                                        <p:tav tm="0">
                                          <p:val>
                                            <p:strVal val="#ppt_x"/>
                                          </p:val>
                                        </p:tav>
                                        <p:tav tm="100000">
                                          <p:val>
                                            <p:strVal val="#ppt_x"/>
                                          </p:val>
                                        </p:tav>
                                      </p:tavLst>
                                    </p:anim>
                                    <p:anim calcmode="lin" valueType="num">
                                      <p:cBhvr>
                                        <p:cTn id="146" dur="500" fill="hold"/>
                                        <p:tgtEl>
                                          <p:spTgt spid="919570"/>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919574"/>
                                        </p:tgtEl>
                                        <p:attrNameLst>
                                          <p:attrName>style.visibility</p:attrName>
                                        </p:attrNameLst>
                                      </p:cBhvr>
                                      <p:to>
                                        <p:strVal val="visible"/>
                                      </p:to>
                                    </p:set>
                                    <p:animEffect transition="in" filter="fade">
                                      <p:cBhvr>
                                        <p:cTn id="149" dur="500"/>
                                        <p:tgtEl>
                                          <p:spTgt spid="919574"/>
                                        </p:tgtEl>
                                      </p:cBhvr>
                                    </p:animEffect>
                                    <p:anim calcmode="lin" valueType="num">
                                      <p:cBhvr>
                                        <p:cTn id="150" dur="500" fill="hold"/>
                                        <p:tgtEl>
                                          <p:spTgt spid="919574"/>
                                        </p:tgtEl>
                                        <p:attrNameLst>
                                          <p:attrName>ppt_x</p:attrName>
                                        </p:attrNameLst>
                                      </p:cBhvr>
                                      <p:tavLst>
                                        <p:tav tm="0">
                                          <p:val>
                                            <p:strVal val="#ppt_x"/>
                                          </p:val>
                                        </p:tav>
                                        <p:tav tm="100000">
                                          <p:val>
                                            <p:strVal val="#ppt_x"/>
                                          </p:val>
                                        </p:tav>
                                      </p:tavLst>
                                    </p:anim>
                                    <p:anim calcmode="lin" valueType="num">
                                      <p:cBhvr>
                                        <p:cTn id="151" dur="500" fill="hold"/>
                                        <p:tgtEl>
                                          <p:spTgt spid="91957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919569"/>
                                        </p:tgtEl>
                                        <p:attrNameLst>
                                          <p:attrName>style.visibility</p:attrName>
                                        </p:attrNameLst>
                                      </p:cBhvr>
                                      <p:to>
                                        <p:strVal val="visible"/>
                                      </p:to>
                                    </p:set>
                                    <p:animEffect transition="in" filter="fade">
                                      <p:cBhvr>
                                        <p:cTn id="154" dur="500"/>
                                        <p:tgtEl>
                                          <p:spTgt spid="919569"/>
                                        </p:tgtEl>
                                      </p:cBhvr>
                                    </p:animEffect>
                                    <p:anim calcmode="lin" valueType="num">
                                      <p:cBhvr>
                                        <p:cTn id="155" dur="500" fill="hold"/>
                                        <p:tgtEl>
                                          <p:spTgt spid="919569"/>
                                        </p:tgtEl>
                                        <p:attrNameLst>
                                          <p:attrName>ppt_x</p:attrName>
                                        </p:attrNameLst>
                                      </p:cBhvr>
                                      <p:tavLst>
                                        <p:tav tm="0">
                                          <p:val>
                                            <p:strVal val="#ppt_x"/>
                                          </p:val>
                                        </p:tav>
                                        <p:tav tm="100000">
                                          <p:val>
                                            <p:strVal val="#ppt_x"/>
                                          </p:val>
                                        </p:tav>
                                      </p:tavLst>
                                    </p:anim>
                                    <p:anim calcmode="lin" valueType="num">
                                      <p:cBhvr>
                                        <p:cTn id="156" dur="500" fill="hold"/>
                                        <p:tgtEl>
                                          <p:spTgt spid="91956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919575"/>
                                        </p:tgtEl>
                                        <p:attrNameLst>
                                          <p:attrName>style.visibility</p:attrName>
                                        </p:attrNameLst>
                                      </p:cBhvr>
                                      <p:to>
                                        <p:strVal val="visible"/>
                                      </p:to>
                                    </p:set>
                                    <p:animEffect transition="in" filter="fade">
                                      <p:cBhvr>
                                        <p:cTn id="159" dur="500"/>
                                        <p:tgtEl>
                                          <p:spTgt spid="919575"/>
                                        </p:tgtEl>
                                      </p:cBhvr>
                                    </p:animEffect>
                                    <p:anim calcmode="lin" valueType="num">
                                      <p:cBhvr>
                                        <p:cTn id="160" dur="500" fill="hold"/>
                                        <p:tgtEl>
                                          <p:spTgt spid="919575"/>
                                        </p:tgtEl>
                                        <p:attrNameLst>
                                          <p:attrName>ppt_x</p:attrName>
                                        </p:attrNameLst>
                                      </p:cBhvr>
                                      <p:tavLst>
                                        <p:tav tm="0">
                                          <p:val>
                                            <p:strVal val="#ppt_x"/>
                                          </p:val>
                                        </p:tav>
                                        <p:tav tm="100000">
                                          <p:val>
                                            <p:strVal val="#ppt_x"/>
                                          </p:val>
                                        </p:tav>
                                      </p:tavLst>
                                    </p:anim>
                                    <p:anim calcmode="lin" valueType="num">
                                      <p:cBhvr>
                                        <p:cTn id="161" dur="500" fill="hold"/>
                                        <p:tgtEl>
                                          <p:spTgt spid="919575"/>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919572"/>
                                        </p:tgtEl>
                                        <p:attrNameLst>
                                          <p:attrName>style.visibility</p:attrName>
                                        </p:attrNameLst>
                                      </p:cBhvr>
                                      <p:to>
                                        <p:strVal val="visible"/>
                                      </p:to>
                                    </p:set>
                                    <p:animEffect transition="in" filter="fade">
                                      <p:cBhvr>
                                        <p:cTn id="164" dur="500"/>
                                        <p:tgtEl>
                                          <p:spTgt spid="919572"/>
                                        </p:tgtEl>
                                      </p:cBhvr>
                                    </p:animEffect>
                                    <p:anim calcmode="lin" valueType="num">
                                      <p:cBhvr>
                                        <p:cTn id="165" dur="500" fill="hold"/>
                                        <p:tgtEl>
                                          <p:spTgt spid="919572"/>
                                        </p:tgtEl>
                                        <p:attrNameLst>
                                          <p:attrName>ppt_x</p:attrName>
                                        </p:attrNameLst>
                                      </p:cBhvr>
                                      <p:tavLst>
                                        <p:tav tm="0">
                                          <p:val>
                                            <p:strVal val="#ppt_x"/>
                                          </p:val>
                                        </p:tav>
                                        <p:tav tm="100000">
                                          <p:val>
                                            <p:strVal val="#ppt_x"/>
                                          </p:val>
                                        </p:tav>
                                      </p:tavLst>
                                    </p:anim>
                                    <p:anim calcmode="lin" valueType="num">
                                      <p:cBhvr>
                                        <p:cTn id="166" dur="500" fill="hold"/>
                                        <p:tgtEl>
                                          <p:spTgt spid="919572"/>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919568"/>
                                        </p:tgtEl>
                                        <p:attrNameLst>
                                          <p:attrName>style.visibility</p:attrName>
                                        </p:attrNameLst>
                                      </p:cBhvr>
                                      <p:to>
                                        <p:strVal val="visible"/>
                                      </p:to>
                                    </p:set>
                                    <p:animEffect transition="in" filter="fade">
                                      <p:cBhvr>
                                        <p:cTn id="169" dur="500"/>
                                        <p:tgtEl>
                                          <p:spTgt spid="919568"/>
                                        </p:tgtEl>
                                      </p:cBhvr>
                                    </p:animEffect>
                                    <p:anim calcmode="lin" valueType="num">
                                      <p:cBhvr>
                                        <p:cTn id="170" dur="500" fill="hold"/>
                                        <p:tgtEl>
                                          <p:spTgt spid="919568"/>
                                        </p:tgtEl>
                                        <p:attrNameLst>
                                          <p:attrName>ppt_x</p:attrName>
                                        </p:attrNameLst>
                                      </p:cBhvr>
                                      <p:tavLst>
                                        <p:tav tm="0">
                                          <p:val>
                                            <p:strVal val="#ppt_x"/>
                                          </p:val>
                                        </p:tav>
                                        <p:tav tm="100000">
                                          <p:val>
                                            <p:strVal val="#ppt_x"/>
                                          </p:val>
                                        </p:tav>
                                      </p:tavLst>
                                    </p:anim>
                                    <p:anim calcmode="lin" valueType="num">
                                      <p:cBhvr>
                                        <p:cTn id="171" dur="500" fill="hold"/>
                                        <p:tgtEl>
                                          <p:spTgt spid="919568"/>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919573"/>
                                        </p:tgtEl>
                                        <p:attrNameLst>
                                          <p:attrName>style.visibility</p:attrName>
                                        </p:attrNameLst>
                                      </p:cBhvr>
                                      <p:to>
                                        <p:strVal val="visible"/>
                                      </p:to>
                                    </p:set>
                                    <p:animEffect transition="in" filter="fade">
                                      <p:cBhvr>
                                        <p:cTn id="174" dur="500"/>
                                        <p:tgtEl>
                                          <p:spTgt spid="919573"/>
                                        </p:tgtEl>
                                      </p:cBhvr>
                                    </p:animEffect>
                                    <p:anim calcmode="lin" valueType="num">
                                      <p:cBhvr>
                                        <p:cTn id="175" dur="500" fill="hold"/>
                                        <p:tgtEl>
                                          <p:spTgt spid="919573"/>
                                        </p:tgtEl>
                                        <p:attrNameLst>
                                          <p:attrName>ppt_x</p:attrName>
                                        </p:attrNameLst>
                                      </p:cBhvr>
                                      <p:tavLst>
                                        <p:tav tm="0">
                                          <p:val>
                                            <p:strVal val="#ppt_x"/>
                                          </p:val>
                                        </p:tav>
                                        <p:tav tm="100000">
                                          <p:val>
                                            <p:strVal val="#ppt_x"/>
                                          </p:val>
                                        </p:tav>
                                      </p:tavLst>
                                    </p:anim>
                                    <p:anim calcmode="lin" valueType="num">
                                      <p:cBhvr>
                                        <p:cTn id="176" dur="500" fill="hold"/>
                                        <p:tgtEl>
                                          <p:spTgt spid="91957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919602"/>
                                        </p:tgtEl>
                                        <p:attrNameLst>
                                          <p:attrName>style.visibility</p:attrName>
                                        </p:attrNameLst>
                                      </p:cBhvr>
                                      <p:to>
                                        <p:strVal val="visible"/>
                                      </p:to>
                                    </p:set>
                                    <p:animEffect transition="in" filter="fade">
                                      <p:cBhvr>
                                        <p:cTn id="181" dur="500"/>
                                        <p:tgtEl>
                                          <p:spTgt spid="919602"/>
                                        </p:tgtEl>
                                      </p:cBhvr>
                                    </p:animEffect>
                                    <p:anim calcmode="lin" valueType="num">
                                      <p:cBhvr>
                                        <p:cTn id="182" dur="500" fill="hold"/>
                                        <p:tgtEl>
                                          <p:spTgt spid="919602"/>
                                        </p:tgtEl>
                                        <p:attrNameLst>
                                          <p:attrName>ppt_x</p:attrName>
                                        </p:attrNameLst>
                                      </p:cBhvr>
                                      <p:tavLst>
                                        <p:tav tm="0">
                                          <p:val>
                                            <p:strVal val="#ppt_x"/>
                                          </p:val>
                                        </p:tav>
                                        <p:tav tm="100000">
                                          <p:val>
                                            <p:strVal val="#ppt_x"/>
                                          </p:val>
                                        </p:tav>
                                      </p:tavLst>
                                    </p:anim>
                                    <p:anim calcmode="lin" valueType="num">
                                      <p:cBhvr>
                                        <p:cTn id="183" dur="500" fill="hold"/>
                                        <p:tgtEl>
                                          <p:spTgt spid="919602"/>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919603"/>
                                        </p:tgtEl>
                                        <p:attrNameLst>
                                          <p:attrName>style.visibility</p:attrName>
                                        </p:attrNameLst>
                                      </p:cBhvr>
                                      <p:to>
                                        <p:strVal val="visible"/>
                                      </p:to>
                                    </p:set>
                                    <p:animEffect transition="in" filter="fade">
                                      <p:cBhvr>
                                        <p:cTn id="186" dur="500"/>
                                        <p:tgtEl>
                                          <p:spTgt spid="919603"/>
                                        </p:tgtEl>
                                      </p:cBhvr>
                                    </p:animEffect>
                                    <p:anim calcmode="lin" valueType="num">
                                      <p:cBhvr>
                                        <p:cTn id="187" dur="500" fill="hold"/>
                                        <p:tgtEl>
                                          <p:spTgt spid="919603"/>
                                        </p:tgtEl>
                                        <p:attrNameLst>
                                          <p:attrName>ppt_x</p:attrName>
                                        </p:attrNameLst>
                                      </p:cBhvr>
                                      <p:tavLst>
                                        <p:tav tm="0">
                                          <p:val>
                                            <p:strVal val="#ppt_x"/>
                                          </p:val>
                                        </p:tav>
                                        <p:tav tm="100000">
                                          <p:val>
                                            <p:strVal val="#ppt_x"/>
                                          </p:val>
                                        </p:tav>
                                      </p:tavLst>
                                    </p:anim>
                                    <p:anim calcmode="lin" valueType="num">
                                      <p:cBhvr>
                                        <p:cTn id="188" dur="500" fill="hold"/>
                                        <p:tgtEl>
                                          <p:spTgt spid="919603"/>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919608"/>
                                        </p:tgtEl>
                                        <p:attrNameLst>
                                          <p:attrName>style.visibility</p:attrName>
                                        </p:attrNameLst>
                                      </p:cBhvr>
                                      <p:to>
                                        <p:strVal val="visible"/>
                                      </p:to>
                                    </p:set>
                                    <p:animEffect transition="in" filter="fade">
                                      <p:cBhvr>
                                        <p:cTn id="191" dur="500"/>
                                        <p:tgtEl>
                                          <p:spTgt spid="919608"/>
                                        </p:tgtEl>
                                      </p:cBhvr>
                                    </p:animEffect>
                                    <p:anim calcmode="lin" valueType="num">
                                      <p:cBhvr>
                                        <p:cTn id="192" dur="500" fill="hold"/>
                                        <p:tgtEl>
                                          <p:spTgt spid="919608"/>
                                        </p:tgtEl>
                                        <p:attrNameLst>
                                          <p:attrName>ppt_x</p:attrName>
                                        </p:attrNameLst>
                                      </p:cBhvr>
                                      <p:tavLst>
                                        <p:tav tm="0">
                                          <p:val>
                                            <p:strVal val="#ppt_x"/>
                                          </p:val>
                                        </p:tav>
                                        <p:tav tm="100000">
                                          <p:val>
                                            <p:strVal val="#ppt_x"/>
                                          </p:val>
                                        </p:tav>
                                      </p:tavLst>
                                    </p:anim>
                                    <p:anim calcmode="lin" valueType="num">
                                      <p:cBhvr>
                                        <p:cTn id="193" dur="500" fill="hold"/>
                                        <p:tgtEl>
                                          <p:spTgt spid="919608"/>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919630"/>
                                        </p:tgtEl>
                                        <p:attrNameLst>
                                          <p:attrName>style.visibility</p:attrName>
                                        </p:attrNameLst>
                                      </p:cBhvr>
                                      <p:to>
                                        <p:strVal val="visible"/>
                                      </p:to>
                                    </p:set>
                                    <p:animEffect transition="in" filter="fade">
                                      <p:cBhvr>
                                        <p:cTn id="196" dur="500"/>
                                        <p:tgtEl>
                                          <p:spTgt spid="919630"/>
                                        </p:tgtEl>
                                      </p:cBhvr>
                                    </p:animEffect>
                                    <p:anim calcmode="lin" valueType="num">
                                      <p:cBhvr>
                                        <p:cTn id="197" dur="500" fill="hold"/>
                                        <p:tgtEl>
                                          <p:spTgt spid="919630"/>
                                        </p:tgtEl>
                                        <p:attrNameLst>
                                          <p:attrName>ppt_x</p:attrName>
                                        </p:attrNameLst>
                                      </p:cBhvr>
                                      <p:tavLst>
                                        <p:tav tm="0">
                                          <p:val>
                                            <p:strVal val="#ppt_x"/>
                                          </p:val>
                                        </p:tav>
                                        <p:tav tm="100000">
                                          <p:val>
                                            <p:strVal val="#ppt_x"/>
                                          </p:val>
                                        </p:tav>
                                      </p:tavLst>
                                    </p:anim>
                                    <p:anim calcmode="lin" valueType="num">
                                      <p:cBhvr>
                                        <p:cTn id="198" dur="500" fill="hold"/>
                                        <p:tgtEl>
                                          <p:spTgt spid="919630"/>
                                        </p:tgtEl>
                                        <p:attrNameLst>
                                          <p:attrName>ppt_y</p:attrName>
                                        </p:attrNameLst>
                                      </p:cBhvr>
                                      <p:tavLst>
                                        <p:tav tm="0">
                                          <p:val>
                                            <p:strVal val="#ppt_y+.1"/>
                                          </p:val>
                                        </p:tav>
                                        <p:tav tm="100000">
                                          <p:val>
                                            <p:strVal val="#ppt_y"/>
                                          </p:val>
                                        </p:tav>
                                      </p:tavLst>
                                    </p:anim>
                                  </p:childTnLst>
                                </p:cTn>
                              </p:par>
                            </p:childTnLst>
                          </p:cTn>
                        </p:par>
                        <p:par>
                          <p:cTn id="199" fill="hold">
                            <p:stCondLst>
                              <p:cond delay="500"/>
                            </p:stCondLst>
                            <p:childTnLst>
                              <p:par>
                                <p:cTn id="200" presetID="22" presetClass="entr" presetSubtype="1" fill="hold" grpId="0" nodeType="afterEffect">
                                  <p:stCondLst>
                                    <p:cond delay="0"/>
                                  </p:stCondLst>
                                  <p:childTnLst>
                                    <p:set>
                                      <p:cBhvr>
                                        <p:cTn id="201" dur="1" fill="hold">
                                          <p:stCondLst>
                                            <p:cond delay="0"/>
                                          </p:stCondLst>
                                        </p:cTn>
                                        <p:tgtEl>
                                          <p:spTgt spid="81"/>
                                        </p:tgtEl>
                                        <p:attrNameLst>
                                          <p:attrName>style.visibility</p:attrName>
                                        </p:attrNameLst>
                                      </p:cBhvr>
                                      <p:to>
                                        <p:strVal val="visible"/>
                                      </p:to>
                                    </p:set>
                                    <p:animEffect transition="in" filter="wipe(up)">
                                      <p:cBhvr>
                                        <p:cTn id="202" dur="500"/>
                                        <p:tgtEl>
                                          <p:spTgt spid="81"/>
                                        </p:tgtEl>
                                      </p:cBhvr>
                                    </p:animEffect>
                                  </p:childTnLst>
                                </p:cTn>
                              </p:par>
                            </p:childTnLst>
                          </p:cTn>
                        </p:par>
                        <p:par>
                          <p:cTn id="203" fill="hold">
                            <p:stCondLst>
                              <p:cond delay="1000"/>
                            </p:stCondLst>
                            <p:childTnLst>
                              <p:par>
                                <p:cTn id="204" presetID="42" presetClass="entr" presetSubtype="0" fill="hold" grpId="0" nodeType="afterEffect">
                                  <p:stCondLst>
                                    <p:cond delay="0"/>
                                  </p:stCondLst>
                                  <p:childTnLst>
                                    <p:set>
                                      <p:cBhvr>
                                        <p:cTn id="205" dur="1" fill="hold">
                                          <p:stCondLst>
                                            <p:cond delay="0"/>
                                          </p:stCondLst>
                                        </p:cTn>
                                        <p:tgtEl>
                                          <p:spTgt spid="919563"/>
                                        </p:tgtEl>
                                        <p:attrNameLst>
                                          <p:attrName>style.visibility</p:attrName>
                                        </p:attrNameLst>
                                      </p:cBhvr>
                                      <p:to>
                                        <p:strVal val="visible"/>
                                      </p:to>
                                    </p:set>
                                    <p:animEffect transition="in" filter="fade">
                                      <p:cBhvr>
                                        <p:cTn id="206" dur="500"/>
                                        <p:tgtEl>
                                          <p:spTgt spid="919563"/>
                                        </p:tgtEl>
                                      </p:cBhvr>
                                    </p:animEffect>
                                    <p:anim calcmode="lin" valueType="num">
                                      <p:cBhvr>
                                        <p:cTn id="207" dur="500" fill="hold"/>
                                        <p:tgtEl>
                                          <p:spTgt spid="919563"/>
                                        </p:tgtEl>
                                        <p:attrNameLst>
                                          <p:attrName>ppt_x</p:attrName>
                                        </p:attrNameLst>
                                      </p:cBhvr>
                                      <p:tavLst>
                                        <p:tav tm="0">
                                          <p:val>
                                            <p:strVal val="#ppt_x"/>
                                          </p:val>
                                        </p:tav>
                                        <p:tav tm="100000">
                                          <p:val>
                                            <p:strVal val="#ppt_x"/>
                                          </p:val>
                                        </p:tav>
                                      </p:tavLst>
                                    </p:anim>
                                    <p:anim calcmode="lin" valueType="num">
                                      <p:cBhvr>
                                        <p:cTn id="208" dur="500" fill="hold"/>
                                        <p:tgtEl>
                                          <p:spTgt spid="919563"/>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919561"/>
                                        </p:tgtEl>
                                        <p:attrNameLst>
                                          <p:attrName>style.visibility</p:attrName>
                                        </p:attrNameLst>
                                      </p:cBhvr>
                                      <p:to>
                                        <p:strVal val="visible"/>
                                      </p:to>
                                    </p:set>
                                    <p:animEffect transition="in" filter="fade">
                                      <p:cBhvr>
                                        <p:cTn id="211" dur="500"/>
                                        <p:tgtEl>
                                          <p:spTgt spid="919561"/>
                                        </p:tgtEl>
                                      </p:cBhvr>
                                    </p:animEffect>
                                    <p:anim calcmode="lin" valueType="num">
                                      <p:cBhvr>
                                        <p:cTn id="212" dur="500" fill="hold"/>
                                        <p:tgtEl>
                                          <p:spTgt spid="919561"/>
                                        </p:tgtEl>
                                        <p:attrNameLst>
                                          <p:attrName>ppt_x</p:attrName>
                                        </p:attrNameLst>
                                      </p:cBhvr>
                                      <p:tavLst>
                                        <p:tav tm="0">
                                          <p:val>
                                            <p:strVal val="#ppt_x"/>
                                          </p:val>
                                        </p:tav>
                                        <p:tav tm="100000">
                                          <p:val>
                                            <p:strVal val="#ppt_x"/>
                                          </p:val>
                                        </p:tav>
                                      </p:tavLst>
                                    </p:anim>
                                    <p:anim calcmode="lin" valueType="num">
                                      <p:cBhvr>
                                        <p:cTn id="213" dur="500" fill="hold"/>
                                        <p:tgtEl>
                                          <p:spTgt spid="919561"/>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919559"/>
                                        </p:tgtEl>
                                        <p:attrNameLst>
                                          <p:attrName>style.visibility</p:attrName>
                                        </p:attrNameLst>
                                      </p:cBhvr>
                                      <p:to>
                                        <p:strVal val="visible"/>
                                      </p:to>
                                    </p:set>
                                    <p:animEffect transition="in" filter="fade">
                                      <p:cBhvr>
                                        <p:cTn id="216" dur="500"/>
                                        <p:tgtEl>
                                          <p:spTgt spid="919559"/>
                                        </p:tgtEl>
                                      </p:cBhvr>
                                    </p:animEffect>
                                    <p:anim calcmode="lin" valueType="num">
                                      <p:cBhvr>
                                        <p:cTn id="217" dur="500" fill="hold"/>
                                        <p:tgtEl>
                                          <p:spTgt spid="919559"/>
                                        </p:tgtEl>
                                        <p:attrNameLst>
                                          <p:attrName>ppt_x</p:attrName>
                                        </p:attrNameLst>
                                      </p:cBhvr>
                                      <p:tavLst>
                                        <p:tav tm="0">
                                          <p:val>
                                            <p:strVal val="#ppt_x"/>
                                          </p:val>
                                        </p:tav>
                                        <p:tav tm="100000">
                                          <p:val>
                                            <p:strVal val="#ppt_x"/>
                                          </p:val>
                                        </p:tav>
                                      </p:tavLst>
                                    </p:anim>
                                    <p:anim calcmode="lin" valueType="num">
                                      <p:cBhvr>
                                        <p:cTn id="218" dur="500" fill="hold"/>
                                        <p:tgtEl>
                                          <p:spTgt spid="919559"/>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919564"/>
                                        </p:tgtEl>
                                        <p:attrNameLst>
                                          <p:attrName>style.visibility</p:attrName>
                                        </p:attrNameLst>
                                      </p:cBhvr>
                                      <p:to>
                                        <p:strVal val="visible"/>
                                      </p:to>
                                    </p:set>
                                    <p:animEffect transition="in" filter="fade">
                                      <p:cBhvr>
                                        <p:cTn id="221" dur="500"/>
                                        <p:tgtEl>
                                          <p:spTgt spid="919564"/>
                                        </p:tgtEl>
                                      </p:cBhvr>
                                    </p:animEffect>
                                    <p:anim calcmode="lin" valueType="num">
                                      <p:cBhvr>
                                        <p:cTn id="222" dur="500" fill="hold"/>
                                        <p:tgtEl>
                                          <p:spTgt spid="919564"/>
                                        </p:tgtEl>
                                        <p:attrNameLst>
                                          <p:attrName>ppt_x</p:attrName>
                                        </p:attrNameLst>
                                      </p:cBhvr>
                                      <p:tavLst>
                                        <p:tav tm="0">
                                          <p:val>
                                            <p:strVal val="#ppt_x"/>
                                          </p:val>
                                        </p:tav>
                                        <p:tav tm="100000">
                                          <p:val>
                                            <p:strVal val="#ppt_x"/>
                                          </p:val>
                                        </p:tav>
                                      </p:tavLst>
                                    </p:anim>
                                    <p:anim calcmode="lin" valueType="num">
                                      <p:cBhvr>
                                        <p:cTn id="223" dur="500" fill="hold"/>
                                        <p:tgtEl>
                                          <p:spTgt spid="919564"/>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19565"/>
                                        </p:tgtEl>
                                        <p:attrNameLst>
                                          <p:attrName>style.visibility</p:attrName>
                                        </p:attrNameLst>
                                      </p:cBhvr>
                                      <p:to>
                                        <p:strVal val="visible"/>
                                      </p:to>
                                    </p:set>
                                    <p:animEffect transition="in" filter="fade">
                                      <p:cBhvr>
                                        <p:cTn id="226" dur="500"/>
                                        <p:tgtEl>
                                          <p:spTgt spid="919565"/>
                                        </p:tgtEl>
                                      </p:cBhvr>
                                    </p:animEffect>
                                    <p:anim calcmode="lin" valueType="num">
                                      <p:cBhvr>
                                        <p:cTn id="227" dur="500" fill="hold"/>
                                        <p:tgtEl>
                                          <p:spTgt spid="919565"/>
                                        </p:tgtEl>
                                        <p:attrNameLst>
                                          <p:attrName>ppt_x</p:attrName>
                                        </p:attrNameLst>
                                      </p:cBhvr>
                                      <p:tavLst>
                                        <p:tav tm="0">
                                          <p:val>
                                            <p:strVal val="#ppt_x"/>
                                          </p:val>
                                        </p:tav>
                                        <p:tav tm="100000">
                                          <p:val>
                                            <p:strVal val="#ppt_x"/>
                                          </p:val>
                                        </p:tav>
                                      </p:tavLst>
                                    </p:anim>
                                    <p:anim calcmode="lin" valueType="num">
                                      <p:cBhvr>
                                        <p:cTn id="228" dur="500" fill="hold"/>
                                        <p:tgtEl>
                                          <p:spTgt spid="919565"/>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919562"/>
                                        </p:tgtEl>
                                        <p:attrNameLst>
                                          <p:attrName>style.visibility</p:attrName>
                                        </p:attrNameLst>
                                      </p:cBhvr>
                                      <p:to>
                                        <p:strVal val="visible"/>
                                      </p:to>
                                    </p:set>
                                    <p:animEffect transition="in" filter="fade">
                                      <p:cBhvr>
                                        <p:cTn id="231" dur="500"/>
                                        <p:tgtEl>
                                          <p:spTgt spid="919562"/>
                                        </p:tgtEl>
                                      </p:cBhvr>
                                    </p:animEffect>
                                    <p:anim calcmode="lin" valueType="num">
                                      <p:cBhvr>
                                        <p:cTn id="232" dur="500" fill="hold"/>
                                        <p:tgtEl>
                                          <p:spTgt spid="919562"/>
                                        </p:tgtEl>
                                        <p:attrNameLst>
                                          <p:attrName>ppt_x</p:attrName>
                                        </p:attrNameLst>
                                      </p:cBhvr>
                                      <p:tavLst>
                                        <p:tav tm="0">
                                          <p:val>
                                            <p:strVal val="#ppt_x"/>
                                          </p:val>
                                        </p:tav>
                                        <p:tav tm="100000">
                                          <p:val>
                                            <p:strVal val="#ppt_x"/>
                                          </p:val>
                                        </p:tav>
                                      </p:tavLst>
                                    </p:anim>
                                    <p:anim calcmode="lin" valueType="num">
                                      <p:cBhvr>
                                        <p:cTn id="233" dur="500" fill="hold"/>
                                        <p:tgtEl>
                                          <p:spTgt spid="919562"/>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919567"/>
                                        </p:tgtEl>
                                        <p:attrNameLst>
                                          <p:attrName>style.visibility</p:attrName>
                                        </p:attrNameLst>
                                      </p:cBhvr>
                                      <p:to>
                                        <p:strVal val="visible"/>
                                      </p:to>
                                    </p:set>
                                    <p:animEffect transition="in" filter="fade">
                                      <p:cBhvr>
                                        <p:cTn id="236" dur="500"/>
                                        <p:tgtEl>
                                          <p:spTgt spid="919567"/>
                                        </p:tgtEl>
                                      </p:cBhvr>
                                    </p:animEffect>
                                    <p:anim calcmode="lin" valueType="num">
                                      <p:cBhvr>
                                        <p:cTn id="237" dur="500" fill="hold"/>
                                        <p:tgtEl>
                                          <p:spTgt spid="919567"/>
                                        </p:tgtEl>
                                        <p:attrNameLst>
                                          <p:attrName>ppt_x</p:attrName>
                                        </p:attrNameLst>
                                      </p:cBhvr>
                                      <p:tavLst>
                                        <p:tav tm="0">
                                          <p:val>
                                            <p:strVal val="#ppt_x"/>
                                          </p:val>
                                        </p:tav>
                                        <p:tav tm="100000">
                                          <p:val>
                                            <p:strVal val="#ppt_x"/>
                                          </p:val>
                                        </p:tav>
                                      </p:tavLst>
                                    </p:anim>
                                    <p:anim calcmode="lin" valueType="num">
                                      <p:cBhvr>
                                        <p:cTn id="238" dur="500" fill="hold"/>
                                        <p:tgtEl>
                                          <p:spTgt spid="919567"/>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919560"/>
                                        </p:tgtEl>
                                        <p:attrNameLst>
                                          <p:attrName>style.visibility</p:attrName>
                                        </p:attrNameLst>
                                      </p:cBhvr>
                                      <p:to>
                                        <p:strVal val="visible"/>
                                      </p:to>
                                    </p:set>
                                    <p:animEffect transition="in" filter="fade">
                                      <p:cBhvr>
                                        <p:cTn id="241" dur="500"/>
                                        <p:tgtEl>
                                          <p:spTgt spid="919560"/>
                                        </p:tgtEl>
                                      </p:cBhvr>
                                    </p:animEffect>
                                    <p:anim calcmode="lin" valueType="num">
                                      <p:cBhvr>
                                        <p:cTn id="242" dur="500" fill="hold"/>
                                        <p:tgtEl>
                                          <p:spTgt spid="919560"/>
                                        </p:tgtEl>
                                        <p:attrNameLst>
                                          <p:attrName>ppt_x</p:attrName>
                                        </p:attrNameLst>
                                      </p:cBhvr>
                                      <p:tavLst>
                                        <p:tav tm="0">
                                          <p:val>
                                            <p:strVal val="#ppt_x"/>
                                          </p:val>
                                        </p:tav>
                                        <p:tav tm="100000">
                                          <p:val>
                                            <p:strVal val="#ppt_x"/>
                                          </p:val>
                                        </p:tav>
                                      </p:tavLst>
                                    </p:anim>
                                    <p:anim calcmode="lin" valueType="num">
                                      <p:cBhvr>
                                        <p:cTn id="243" dur="500" fill="hold"/>
                                        <p:tgtEl>
                                          <p:spTgt spid="919560"/>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919566"/>
                                        </p:tgtEl>
                                        <p:attrNameLst>
                                          <p:attrName>style.visibility</p:attrName>
                                        </p:attrNameLst>
                                      </p:cBhvr>
                                      <p:to>
                                        <p:strVal val="visible"/>
                                      </p:to>
                                    </p:set>
                                    <p:animEffect transition="in" filter="fade">
                                      <p:cBhvr>
                                        <p:cTn id="246" dur="500"/>
                                        <p:tgtEl>
                                          <p:spTgt spid="919566"/>
                                        </p:tgtEl>
                                      </p:cBhvr>
                                    </p:animEffect>
                                    <p:anim calcmode="lin" valueType="num">
                                      <p:cBhvr>
                                        <p:cTn id="247" dur="500" fill="hold"/>
                                        <p:tgtEl>
                                          <p:spTgt spid="919566"/>
                                        </p:tgtEl>
                                        <p:attrNameLst>
                                          <p:attrName>ppt_x</p:attrName>
                                        </p:attrNameLst>
                                      </p:cBhvr>
                                      <p:tavLst>
                                        <p:tav tm="0">
                                          <p:val>
                                            <p:strVal val="#ppt_x"/>
                                          </p:val>
                                        </p:tav>
                                        <p:tav tm="100000">
                                          <p:val>
                                            <p:strVal val="#ppt_x"/>
                                          </p:val>
                                        </p:tav>
                                      </p:tavLst>
                                    </p:anim>
                                    <p:anim calcmode="lin" valueType="num">
                                      <p:cBhvr>
                                        <p:cTn id="248" dur="500" fill="hold"/>
                                        <p:tgtEl>
                                          <p:spTgt spid="9195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9" grpId="0" animBg="1"/>
      <p:bldP spid="919560" grpId="0" animBg="1"/>
      <p:bldP spid="919561" grpId="0" animBg="1"/>
      <p:bldP spid="919562" grpId="0" animBg="1"/>
      <p:bldP spid="919563" grpId="0" animBg="1"/>
      <p:bldP spid="919564" grpId="0" animBg="1"/>
      <p:bldP spid="919565" grpId="0" animBg="1"/>
      <p:bldP spid="919566" grpId="0" animBg="1"/>
      <p:bldP spid="919567" grpId="0" animBg="1"/>
      <p:bldP spid="919568" grpId="0" animBg="1"/>
      <p:bldP spid="919569" grpId="0" animBg="1"/>
      <p:bldP spid="919570" grpId="0" animBg="1"/>
      <p:bldP spid="919571" grpId="0" animBg="1"/>
      <p:bldP spid="919572" grpId="0" animBg="1"/>
      <p:bldP spid="919573" grpId="0" animBg="1"/>
      <p:bldP spid="919574" grpId="0" animBg="1"/>
      <p:bldP spid="919575" grpId="0" animBg="1"/>
      <p:bldP spid="919582" grpId="0" animBg="1"/>
      <p:bldP spid="919583" grpId="0" animBg="1"/>
      <p:bldP spid="919584" grpId="0" animBg="1"/>
      <p:bldP spid="919585" grpId="0" animBg="1"/>
      <p:bldP spid="919586" grpId="0" animBg="1"/>
      <p:bldP spid="919587" grpId="0" animBg="1"/>
      <p:bldP spid="919588" grpId="0" animBg="1"/>
      <p:bldP spid="919589" grpId="0" animBg="1"/>
      <p:bldP spid="919590" grpId="0" animBg="1"/>
      <p:bldP spid="919591" grpId="0" animBg="1"/>
      <p:bldP spid="919593" grpId="0" animBg="1"/>
      <p:bldP spid="919594" grpId="0" animBg="1"/>
      <p:bldP spid="919595" grpId="0" animBg="1"/>
      <p:bldP spid="919596" grpId="0" animBg="1"/>
      <p:bldP spid="919597" grpId="0" animBg="1"/>
      <p:bldP spid="919599" grpId="0" animBg="1"/>
      <p:bldP spid="919600" grpId="0" animBg="1"/>
      <p:bldP spid="919602" grpId="0" animBg="1"/>
      <p:bldP spid="919603" grpId="0" animBg="1"/>
      <p:bldP spid="919608" grpId="0" animBg="1"/>
      <p:bldP spid="919612" grpId="0" animBg="1"/>
      <p:bldP spid="919613" grpId="0" animBg="1"/>
      <p:bldP spid="919614" grpId="0" animBg="1"/>
      <p:bldP spid="919615" grpId="0" animBg="1"/>
      <p:bldP spid="919619" grpId="0" animBg="1"/>
      <p:bldP spid="919630" grpId="0" animBg="1"/>
      <p:bldP spid="81" grpId="0" animBg="1"/>
      <p:bldP spid="82" grpId="0" animBg="1"/>
      <p:bldP spid="8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4"/>
          <p:cNvSpPr>
            <a:spLocks noGrp="1"/>
          </p:cNvSpPr>
          <p:nvPr>
            <p:ph type="sldNum" sz="quarter" idx="12"/>
          </p:nvPr>
        </p:nvSpPr>
        <p:spPr/>
        <p:txBody>
          <a:bodyPr>
            <a:noAutofit/>
          </a:bodyPr>
          <a:lstStyle/>
          <a:p>
            <a:fld id="{54A73DE7-6178-4BC1-A213-835B1858E73F}" type="slidenum">
              <a:rPr lang="en-US" sz="1600"/>
              <a:pPr/>
              <a:t>26</a:t>
            </a:fld>
            <a:endParaRPr lang="en-US" sz="900" dirty="0"/>
          </a:p>
        </p:txBody>
      </p:sp>
      <p:sp>
        <p:nvSpPr>
          <p:cNvPr id="4" name="Title 3"/>
          <p:cNvSpPr>
            <a:spLocks noGrp="1"/>
          </p:cNvSpPr>
          <p:nvPr>
            <p:ph type="title"/>
          </p:nvPr>
        </p:nvSpPr>
        <p:spPr/>
        <p:txBody>
          <a:bodyPr/>
          <a:lstStyle/>
          <a:p>
            <a:r>
              <a:rPr lang="en-US" dirty="0"/>
              <a:t>Exporting Routes</a:t>
            </a:r>
          </a:p>
        </p:txBody>
      </p:sp>
      <p:sp>
        <p:nvSpPr>
          <p:cNvPr id="103" name="Cloud 102"/>
          <p:cNvSpPr/>
          <p:nvPr/>
        </p:nvSpPr>
        <p:spPr>
          <a:xfrm>
            <a:off x="1713684" y="2896800"/>
            <a:ext cx="5436263" cy="2452347"/>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5" name="AutoShape 7"/>
          <p:cNvSpPr>
            <a:spLocks noChangeArrowheads="1"/>
          </p:cNvSpPr>
          <p:nvPr/>
        </p:nvSpPr>
        <p:spPr bwMode="auto">
          <a:xfrm>
            <a:off x="5791200" y="36576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 name="AutoShape 8"/>
          <p:cNvSpPr>
            <a:spLocks noChangeArrowheads="1"/>
          </p:cNvSpPr>
          <p:nvPr/>
        </p:nvSpPr>
        <p:spPr bwMode="auto">
          <a:xfrm>
            <a:off x="3733800" y="4495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7" name="AutoShape 9"/>
          <p:cNvSpPr>
            <a:spLocks noChangeArrowheads="1"/>
          </p:cNvSpPr>
          <p:nvPr/>
        </p:nvSpPr>
        <p:spPr bwMode="auto">
          <a:xfrm>
            <a:off x="57912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8" name="AutoShape 10"/>
          <p:cNvSpPr>
            <a:spLocks noChangeArrowheads="1"/>
          </p:cNvSpPr>
          <p:nvPr/>
        </p:nvSpPr>
        <p:spPr bwMode="auto">
          <a:xfrm>
            <a:off x="3810000" y="3352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9" name="AutoShape 11"/>
          <p:cNvSpPr>
            <a:spLocks noChangeArrowheads="1"/>
          </p:cNvSpPr>
          <p:nvPr/>
        </p:nvSpPr>
        <p:spPr bwMode="auto">
          <a:xfrm>
            <a:off x="5257800" y="3429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0" name="AutoShape 12"/>
          <p:cNvSpPr>
            <a:spLocks noChangeArrowheads="1"/>
          </p:cNvSpPr>
          <p:nvPr/>
        </p:nvSpPr>
        <p:spPr bwMode="auto">
          <a:xfrm>
            <a:off x="4800600" y="4572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1" name="AutoShape 13"/>
          <p:cNvSpPr>
            <a:spLocks noChangeArrowheads="1"/>
          </p:cNvSpPr>
          <p:nvPr/>
        </p:nvSpPr>
        <p:spPr bwMode="auto">
          <a:xfrm>
            <a:off x="4419600" y="35052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2" name="AutoShape 14"/>
          <p:cNvSpPr>
            <a:spLocks noChangeArrowheads="1"/>
          </p:cNvSpPr>
          <p:nvPr/>
        </p:nvSpPr>
        <p:spPr bwMode="auto">
          <a:xfrm>
            <a:off x="28956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3" name="AutoShape 15"/>
          <p:cNvSpPr>
            <a:spLocks noChangeArrowheads="1"/>
          </p:cNvSpPr>
          <p:nvPr/>
        </p:nvSpPr>
        <p:spPr bwMode="auto">
          <a:xfrm>
            <a:off x="3581400" y="3810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4" name="AutoShape 16"/>
          <p:cNvSpPr>
            <a:spLocks noChangeArrowheads="1"/>
          </p:cNvSpPr>
          <p:nvPr/>
        </p:nvSpPr>
        <p:spPr bwMode="auto">
          <a:xfrm>
            <a:off x="2514600" y="3581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5" name="AutoShape 17"/>
          <p:cNvSpPr>
            <a:spLocks noChangeArrowheads="1"/>
          </p:cNvSpPr>
          <p:nvPr/>
        </p:nvSpPr>
        <p:spPr bwMode="auto">
          <a:xfrm>
            <a:off x="39624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6" name="AutoShape 18"/>
          <p:cNvSpPr>
            <a:spLocks noChangeArrowheads="1"/>
          </p:cNvSpPr>
          <p:nvPr/>
        </p:nvSpPr>
        <p:spPr bwMode="auto">
          <a:xfrm>
            <a:off x="5867400" y="4648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7" name="AutoShape 19"/>
          <p:cNvSpPr>
            <a:spLocks noChangeArrowheads="1"/>
          </p:cNvSpPr>
          <p:nvPr/>
        </p:nvSpPr>
        <p:spPr bwMode="auto">
          <a:xfrm>
            <a:off x="57150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8" name="AutoShape 20"/>
          <p:cNvSpPr>
            <a:spLocks noChangeArrowheads="1"/>
          </p:cNvSpPr>
          <p:nvPr/>
        </p:nvSpPr>
        <p:spPr bwMode="auto">
          <a:xfrm>
            <a:off x="27432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9" name="AutoShape 21"/>
          <p:cNvSpPr>
            <a:spLocks noChangeArrowheads="1"/>
          </p:cNvSpPr>
          <p:nvPr/>
        </p:nvSpPr>
        <p:spPr bwMode="auto">
          <a:xfrm>
            <a:off x="3505200" y="4267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0" name="AutoShape 22"/>
          <p:cNvSpPr>
            <a:spLocks noChangeArrowheads="1"/>
          </p:cNvSpPr>
          <p:nvPr/>
        </p:nvSpPr>
        <p:spPr bwMode="auto">
          <a:xfrm>
            <a:off x="5105400" y="40386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1" name="AutoShape 23"/>
          <p:cNvSpPr>
            <a:spLocks noChangeArrowheads="1"/>
          </p:cNvSpPr>
          <p:nvPr/>
        </p:nvSpPr>
        <p:spPr bwMode="auto">
          <a:xfrm>
            <a:off x="33528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2" name="AutoShape 24"/>
          <p:cNvSpPr>
            <a:spLocks noChangeArrowheads="1"/>
          </p:cNvSpPr>
          <p:nvPr/>
        </p:nvSpPr>
        <p:spPr bwMode="auto">
          <a:xfrm>
            <a:off x="4267200" y="4572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3" name="AutoShape 25"/>
          <p:cNvSpPr>
            <a:spLocks noChangeArrowheads="1"/>
          </p:cNvSpPr>
          <p:nvPr/>
        </p:nvSpPr>
        <p:spPr bwMode="auto">
          <a:xfrm>
            <a:off x="4800600" y="3276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4" name="AutoShape 26"/>
          <p:cNvSpPr>
            <a:spLocks noChangeArrowheads="1"/>
          </p:cNvSpPr>
          <p:nvPr/>
        </p:nvSpPr>
        <p:spPr bwMode="auto">
          <a:xfrm>
            <a:off x="2590800" y="44958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5" name="AutoShape 27"/>
          <p:cNvSpPr>
            <a:spLocks noChangeArrowheads="1"/>
          </p:cNvSpPr>
          <p:nvPr/>
        </p:nvSpPr>
        <p:spPr bwMode="auto">
          <a:xfrm>
            <a:off x="2667000" y="32004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6" name="AutoShape 28"/>
          <p:cNvSpPr>
            <a:spLocks noChangeArrowheads="1"/>
          </p:cNvSpPr>
          <p:nvPr/>
        </p:nvSpPr>
        <p:spPr bwMode="auto">
          <a:xfrm>
            <a:off x="6172200" y="4038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7" name="AutoShape 29"/>
          <p:cNvSpPr>
            <a:spLocks noChangeArrowheads="1"/>
          </p:cNvSpPr>
          <p:nvPr/>
        </p:nvSpPr>
        <p:spPr bwMode="auto">
          <a:xfrm>
            <a:off x="4495800" y="4191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8" name="AutoShape 30"/>
          <p:cNvSpPr>
            <a:spLocks noChangeArrowheads="1"/>
          </p:cNvSpPr>
          <p:nvPr/>
        </p:nvSpPr>
        <p:spPr bwMode="auto">
          <a:xfrm>
            <a:off x="61722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9" name="AutoShape 31"/>
          <p:cNvSpPr>
            <a:spLocks noChangeArrowheads="1"/>
          </p:cNvSpPr>
          <p:nvPr/>
        </p:nvSpPr>
        <p:spPr bwMode="auto">
          <a:xfrm>
            <a:off x="53340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0" name="AutoShape 32"/>
          <p:cNvSpPr>
            <a:spLocks noChangeArrowheads="1"/>
          </p:cNvSpPr>
          <p:nvPr/>
        </p:nvSpPr>
        <p:spPr bwMode="auto">
          <a:xfrm>
            <a:off x="3124200" y="4572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1" name="AutoShape 33"/>
          <p:cNvSpPr>
            <a:spLocks noChangeArrowheads="1"/>
          </p:cNvSpPr>
          <p:nvPr/>
        </p:nvSpPr>
        <p:spPr bwMode="auto">
          <a:xfrm>
            <a:off x="31242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2" name="AutoShape 34"/>
          <p:cNvSpPr>
            <a:spLocks noChangeArrowheads="1"/>
          </p:cNvSpPr>
          <p:nvPr/>
        </p:nvSpPr>
        <p:spPr bwMode="auto">
          <a:xfrm>
            <a:off x="3048000" y="3657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3" name="AutoShape 35"/>
          <p:cNvSpPr>
            <a:spLocks noChangeArrowheads="1"/>
          </p:cNvSpPr>
          <p:nvPr/>
        </p:nvSpPr>
        <p:spPr bwMode="auto">
          <a:xfrm>
            <a:off x="4114800" y="4191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4" name="AutoShape 36"/>
          <p:cNvSpPr>
            <a:spLocks noChangeArrowheads="1"/>
          </p:cNvSpPr>
          <p:nvPr/>
        </p:nvSpPr>
        <p:spPr bwMode="auto">
          <a:xfrm>
            <a:off x="4953000" y="3733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5" name="AutoShape 37"/>
          <p:cNvSpPr>
            <a:spLocks noChangeArrowheads="1"/>
          </p:cNvSpPr>
          <p:nvPr/>
        </p:nvSpPr>
        <p:spPr bwMode="auto">
          <a:xfrm>
            <a:off x="4191000" y="3276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6" name="AutoShape 38"/>
          <p:cNvSpPr>
            <a:spLocks noChangeArrowheads="1"/>
          </p:cNvSpPr>
          <p:nvPr/>
        </p:nvSpPr>
        <p:spPr bwMode="auto">
          <a:xfrm>
            <a:off x="6096000" y="3738849"/>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7" name="AutoShape 39"/>
          <p:cNvSpPr>
            <a:spLocks noChangeArrowheads="1"/>
          </p:cNvSpPr>
          <p:nvPr/>
        </p:nvSpPr>
        <p:spPr bwMode="auto">
          <a:xfrm>
            <a:off x="5410200" y="3810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8" name="Down Arrow 137"/>
          <p:cNvSpPr/>
          <p:nvPr/>
        </p:nvSpPr>
        <p:spPr>
          <a:xfrm>
            <a:off x="3169286" y="5100809"/>
            <a:ext cx="2729228" cy="1078265"/>
          </a:xfrm>
          <a:prstGeom prst="downArrow">
            <a:avLst>
              <a:gd name="adj1" fmla="val 69376"/>
              <a:gd name="adj2" fmla="val 50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 Customer</a:t>
            </a:r>
          </a:p>
        </p:txBody>
      </p:sp>
      <p:sp>
        <p:nvSpPr>
          <p:cNvPr id="139" name="Right Arrow 138"/>
          <p:cNvSpPr/>
          <p:nvPr/>
        </p:nvSpPr>
        <p:spPr>
          <a:xfrm flipH="1">
            <a:off x="981280" y="3312256"/>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 Peer</a:t>
            </a:r>
          </a:p>
        </p:txBody>
      </p:sp>
      <p:sp>
        <p:nvSpPr>
          <p:cNvPr id="140" name="Right Arrow 139"/>
          <p:cNvSpPr/>
          <p:nvPr/>
        </p:nvSpPr>
        <p:spPr>
          <a:xfrm>
            <a:off x="6630076" y="3312256"/>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 Peer</a:t>
            </a:r>
          </a:p>
        </p:txBody>
      </p:sp>
      <p:sp>
        <p:nvSpPr>
          <p:cNvPr id="141" name="Up Arrow 140"/>
          <p:cNvSpPr/>
          <p:nvPr/>
        </p:nvSpPr>
        <p:spPr>
          <a:xfrm>
            <a:off x="2908682" y="2122135"/>
            <a:ext cx="3250435" cy="1078265"/>
          </a:xfrm>
          <a:prstGeom prst="upArrow">
            <a:avLst>
              <a:gd name="adj1" fmla="val 68302"/>
              <a:gd name="adj2" fmla="val 50000"/>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 Provider</a:t>
            </a:r>
          </a:p>
        </p:txBody>
      </p:sp>
      <p:sp>
        <p:nvSpPr>
          <p:cNvPr id="142" name="AutoShape 28"/>
          <p:cNvSpPr>
            <a:spLocks noChangeArrowheads="1"/>
          </p:cNvSpPr>
          <p:nvPr/>
        </p:nvSpPr>
        <p:spPr bwMode="auto">
          <a:xfrm>
            <a:off x="6112066" y="3346299"/>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3" name="AutoShape 8"/>
          <p:cNvSpPr>
            <a:spLocks noChangeArrowheads="1"/>
          </p:cNvSpPr>
          <p:nvPr/>
        </p:nvSpPr>
        <p:spPr bwMode="auto">
          <a:xfrm>
            <a:off x="4802438" y="6490301"/>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4" name="AutoShape 14"/>
          <p:cNvSpPr>
            <a:spLocks noChangeArrowheads="1"/>
          </p:cNvSpPr>
          <p:nvPr/>
        </p:nvSpPr>
        <p:spPr bwMode="auto">
          <a:xfrm>
            <a:off x="3964238" y="6337901"/>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5" name="AutoShape 21"/>
          <p:cNvSpPr>
            <a:spLocks noChangeArrowheads="1"/>
          </p:cNvSpPr>
          <p:nvPr/>
        </p:nvSpPr>
        <p:spPr bwMode="auto">
          <a:xfrm>
            <a:off x="4573838" y="6261701"/>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6" name="AutoShape 24"/>
          <p:cNvSpPr>
            <a:spLocks noChangeArrowheads="1"/>
          </p:cNvSpPr>
          <p:nvPr/>
        </p:nvSpPr>
        <p:spPr bwMode="auto">
          <a:xfrm>
            <a:off x="5214651" y="653345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7" name="AutoShape 26"/>
          <p:cNvSpPr>
            <a:spLocks noChangeArrowheads="1"/>
          </p:cNvSpPr>
          <p:nvPr/>
        </p:nvSpPr>
        <p:spPr bwMode="auto">
          <a:xfrm>
            <a:off x="3659438" y="6490301"/>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9" name="AutoShape 32"/>
          <p:cNvSpPr>
            <a:spLocks noChangeArrowheads="1"/>
          </p:cNvSpPr>
          <p:nvPr/>
        </p:nvSpPr>
        <p:spPr bwMode="auto">
          <a:xfrm>
            <a:off x="4192838" y="656650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0" name="AutoShape 35"/>
          <p:cNvSpPr>
            <a:spLocks noChangeArrowheads="1"/>
          </p:cNvSpPr>
          <p:nvPr/>
        </p:nvSpPr>
        <p:spPr bwMode="auto">
          <a:xfrm>
            <a:off x="5183438" y="618550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1" name="AutoShape 18"/>
          <p:cNvSpPr>
            <a:spLocks noChangeArrowheads="1"/>
          </p:cNvSpPr>
          <p:nvPr/>
        </p:nvSpPr>
        <p:spPr bwMode="auto">
          <a:xfrm>
            <a:off x="3659438" y="6072578"/>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2" name="AutoShape 33"/>
          <p:cNvSpPr>
            <a:spLocks noChangeArrowheads="1"/>
          </p:cNvSpPr>
          <p:nvPr/>
        </p:nvSpPr>
        <p:spPr bwMode="auto">
          <a:xfrm>
            <a:off x="632552" y="35433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3" name="AutoShape 33"/>
          <p:cNvSpPr>
            <a:spLocks noChangeArrowheads="1"/>
          </p:cNvSpPr>
          <p:nvPr/>
        </p:nvSpPr>
        <p:spPr bwMode="auto">
          <a:xfrm>
            <a:off x="278176" y="3942128"/>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4" name="AutoShape 33"/>
          <p:cNvSpPr>
            <a:spLocks noChangeArrowheads="1"/>
          </p:cNvSpPr>
          <p:nvPr/>
        </p:nvSpPr>
        <p:spPr bwMode="auto">
          <a:xfrm>
            <a:off x="631175" y="415244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5" name="AutoShape 33"/>
          <p:cNvSpPr>
            <a:spLocks noChangeArrowheads="1"/>
          </p:cNvSpPr>
          <p:nvPr/>
        </p:nvSpPr>
        <p:spPr bwMode="auto">
          <a:xfrm>
            <a:off x="294702" y="4724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6" name="AutoShape 33"/>
          <p:cNvSpPr>
            <a:spLocks noChangeArrowheads="1"/>
          </p:cNvSpPr>
          <p:nvPr/>
        </p:nvSpPr>
        <p:spPr bwMode="auto">
          <a:xfrm>
            <a:off x="7869498" y="3359227"/>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7" name="AutoShape 33"/>
          <p:cNvSpPr>
            <a:spLocks noChangeArrowheads="1"/>
          </p:cNvSpPr>
          <p:nvPr/>
        </p:nvSpPr>
        <p:spPr bwMode="auto">
          <a:xfrm>
            <a:off x="8233973" y="40767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8" name="AutoShape 33"/>
          <p:cNvSpPr>
            <a:spLocks noChangeArrowheads="1"/>
          </p:cNvSpPr>
          <p:nvPr/>
        </p:nvSpPr>
        <p:spPr bwMode="auto">
          <a:xfrm>
            <a:off x="8462573" y="3575817"/>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9" name="AutoShape 33"/>
          <p:cNvSpPr>
            <a:spLocks noChangeArrowheads="1"/>
          </p:cNvSpPr>
          <p:nvPr/>
        </p:nvSpPr>
        <p:spPr bwMode="auto">
          <a:xfrm>
            <a:off x="8038665" y="45339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0" name="AutoShape 33"/>
          <p:cNvSpPr>
            <a:spLocks noChangeArrowheads="1"/>
          </p:cNvSpPr>
          <p:nvPr/>
        </p:nvSpPr>
        <p:spPr bwMode="auto">
          <a:xfrm>
            <a:off x="4916738" y="189353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1" name="AutoShape 33"/>
          <p:cNvSpPr>
            <a:spLocks noChangeArrowheads="1"/>
          </p:cNvSpPr>
          <p:nvPr/>
        </p:nvSpPr>
        <p:spPr bwMode="auto">
          <a:xfrm>
            <a:off x="5415710" y="181506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2" name="AutoShape 33"/>
          <p:cNvSpPr>
            <a:spLocks noChangeArrowheads="1"/>
          </p:cNvSpPr>
          <p:nvPr/>
        </p:nvSpPr>
        <p:spPr bwMode="auto">
          <a:xfrm>
            <a:off x="4191000" y="16938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3" name="AutoShape 33"/>
          <p:cNvSpPr>
            <a:spLocks noChangeArrowheads="1"/>
          </p:cNvSpPr>
          <p:nvPr/>
        </p:nvSpPr>
        <p:spPr bwMode="auto">
          <a:xfrm>
            <a:off x="3238500" y="1985812"/>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4" name="AutoShape 25"/>
          <p:cNvSpPr>
            <a:spLocks noChangeArrowheads="1"/>
          </p:cNvSpPr>
          <p:nvPr/>
        </p:nvSpPr>
        <p:spPr bwMode="auto">
          <a:xfrm>
            <a:off x="981280" y="342991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5" name="AutoShape 25"/>
          <p:cNvSpPr>
            <a:spLocks noChangeArrowheads="1"/>
          </p:cNvSpPr>
          <p:nvPr/>
        </p:nvSpPr>
        <p:spPr bwMode="auto">
          <a:xfrm>
            <a:off x="180402" y="4304382"/>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6" name="AutoShape 25"/>
          <p:cNvSpPr>
            <a:spLocks noChangeArrowheads="1"/>
          </p:cNvSpPr>
          <p:nvPr/>
        </p:nvSpPr>
        <p:spPr bwMode="auto">
          <a:xfrm>
            <a:off x="180402" y="3587827"/>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7" name="AutoShape 25"/>
          <p:cNvSpPr>
            <a:spLocks noChangeArrowheads="1"/>
          </p:cNvSpPr>
          <p:nvPr/>
        </p:nvSpPr>
        <p:spPr bwMode="auto">
          <a:xfrm>
            <a:off x="759107" y="44958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8" name="AutoShape 25"/>
          <p:cNvSpPr>
            <a:spLocks noChangeArrowheads="1"/>
          </p:cNvSpPr>
          <p:nvPr/>
        </p:nvSpPr>
        <p:spPr bwMode="auto">
          <a:xfrm>
            <a:off x="3581400" y="2007835"/>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9" name="AutoShape 25"/>
          <p:cNvSpPr>
            <a:spLocks noChangeArrowheads="1"/>
          </p:cNvSpPr>
          <p:nvPr/>
        </p:nvSpPr>
        <p:spPr bwMode="auto">
          <a:xfrm>
            <a:off x="3810000" y="174022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0" name="AutoShape 25"/>
          <p:cNvSpPr>
            <a:spLocks noChangeArrowheads="1"/>
          </p:cNvSpPr>
          <p:nvPr/>
        </p:nvSpPr>
        <p:spPr bwMode="auto">
          <a:xfrm>
            <a:off x="4567410" y="1745769"/>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1" name="AutoShape 25"/>
          <p:cNvSpPr>
            <a:spLocks noChangeArrowheads="1"/>
          </p:cNvSpPr>
          <p:nvPr/>
        </p:nvSpPr>
        <p:spPr bwMode="auto">
          <a:xfrm>
            <a:off x="5145338" y="162592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2" name="AutoShape 25"/>
          <p:cNvSpPr>
            <a:spLocks noChangeArrowheads="1"/>
          </p:cNvSpPr>
          <p:nvPr/>
        </p:nvSpPr>
        <p:spPr bwMode="auto">
          <a:xfrm>
            <a:off x="8038665" y="371352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3" name="AutoShape 25"/>
          <p:cNvSpPr>
            <a:spLocks noChangeArrowheads="1"/>
          </p:cNvSpPr>
          <p:nvPr/>
        </p:nvSpPr>
        <p:spPr bwMode="auto">
          <a:xfrm>
            <a:off x="8276929" y="3315395"/>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4" name="AutoShape 25"/>
          <p:cNvSpPr>
            <a:spLocks noChangeArrowheads="1"/>
          </p:cNvSpPr>
          <p:nvPr/>
        </p:nvSpPr>
        <p:spPr bwMode="auto">
          <a:xfrm>
            <a:off x="8684771" y="3923841"/>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5" name="AutoShape 25"/>
          <p:cNvSpPr>
            <a:spLocks noChangeArrowheads="1"/>
          </p:cNvSpPr>
          <p:nvPr/>
        </p:nvSpPr>
        <p:spPr bwMode="auto">
          <a:xfrm>
            <a:off x="8462573" y="426811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grpSp>
        <p:nvGrpSpPr>
          <p:cNvPr id="176" name="Group 175"/>
          <p:cNvGrpSpPr/>
          <p:nvPr/>
        </p:nvGrpSpPr>
        <p:grpSpPr>
          <a:xfrm flipH="1">
            <a:off x="6092424" y="5541962"/>
            <a:ext cx="2311659" cy="1061231"/>
            <a:chOff x="1219200" y="4876799"/>
            <a:chExt cx="5181605" cy="1384995"/>
          </a:xfrm>
        </p:grpSpPr>
        <p:sp>
          <p:nvSpPr>
            <p:cNvPr id="177" name="Rectangular Callout 176"/>
            <p:cNvSpPr/>
            <p:nvPr/>
          </p:nvSpPr>
          <p:spPr>
            <a:xfrm>
              <a:off x="1219200" y="4876799"/>
              <a:ext cx="5181601" cy="1384995"/>
            </a:xfrm>
            <a:prstGeom prst="wedgeRectCallout">
              <a:avLst>
                <a:gd name="adj1" fmla="val 76462"/>
                <a:gd name="adj2" fmla="val 3674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78" name="TextBox 177"/>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Customers get all routes</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179" name="Group 178"/>
          <p:cNvGrpSpPr/>
          <p:nvPr/>
        </p:nvGrpSpPr>
        <p:grpSpPr>
          <a:xfrm flipH="1">
            <a:off x="6400800" y="1747115"/>
            <a:ext cx="2624526" cy="1095238"/>
            <a:chOff x="1219200" y="4876799"/>
            <a:chExt cx="5181605" cy="1384995"/>
          </a:xfrm>
        </p:grpSpPr>
        <p:sp>
          <p:nvSpPr>
            <p:cNvPr id="180" name="Rectangular Callout 179"/>
            <p:cNvSpPr/>
            <p:nvPr/>
          </p:nvSpPr>
          <p:spPr>
            <a:xfrm>
              <a:off x="1219200" y="4876799"/>
              <a:ext cx="5181601" cy="1384995"/>
            </a:xfrm>
            <a:prstGeom prst="wedgeRectCallout">
              <a:avLst>
                <a:gd name="adj1" fmla="val -25526"/>
                <a:gd name="adj2" fmla="val 85540"/>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81" name="TextBox 180"/>
            <p:cNvSpPr txBox="1"/>
            <p:nvPr/>
          </p:nvSpPr>
          <p:spPr>
            <a:xfrm>
              <a:off x="1219204" y="4936467"/>
              <a:ext cx="5181601" cy="11373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Customer and ISP routes only</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182" name="Group 181"/>
          <p:cNvGrpSpPr/>
          <p:nvPr/>
        </p:nvGrpSpPr>
        <p:grpSpPr>
          <a:xfrm flipH="1">
            <a:off x="133821" y="1677372"/>
            <a:ext cx="2624526" cy="1095238"/>
            <a:chOff x="1219200" y="4876799"/>
            <a:chExt cx="5181605" cy="1384995"/>
          </a:xfrm>
        </p:grpSpPr>
        <p:sp>
          <p:nvSpPr>
            <p:cNvPr id="183" name="Rectangular Callout 182"/>
            <p:cNvSpPr/>
            <p:nvPr/>
          </p:nvSpPr>
          <p:spPr>
            <a:xfrm>
              <a:off x="1219200" y="4876799"/>
              <a:ext cx="5181601" cy="1384995"/>
            </a:xfrm>
            <a:prstGeom prst="wedgeRectCallout">
              <a:avLst>
                <a:gd name="adj1" fmla="val -62046"/>
                <a:gd name="adj2" fmla="val -1907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84" name="TextBox 183"/>
            <p:cNvSpPr txBox="1"/>
            <p:nvPr/>
          </p:nvSpPr>
          <p:spPr>
            <a:xfrm>
              <a:off x="1219204" y="4936467"/>
              <a:ext cx="5181601" cy="12065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 generating routes</a:t>
              </a:r>
              <a:endParaRPr kumimoji="0" lang="en-US" sz="2800" b="0" i="0"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8696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up)">
                                      <p:cBhvr>
                                        <p:cTn id="7" dur="500"/>
                                        <p:tgtEl>
                                          <p:spTgt spid="1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anim calcmode="lin" valueType="num">
                                      <p:cBhvr>
                                        <p:cTn id="12" dur="500" fill="hold"/>
                                        <p:tgtEl>
                                          <p:spTgt spid="143"/>
                                        </p:tgtEl>
                                        <p:attrNameLst>
                                          <p:attrName>ppt_x</p:attrName>
                                        </p:attrNameLst>
                                      </p:cBhvr>
                                      <p:tavLst>
                                        <p:tav tm="0">
                                          <p:val>
                                            <p:strVal val="#ppt_x"/>
                                          </p:val>
                                        </p:tav>
                                        <p:tav tm="100000">
                                          <p:val>
                                            <p:strVal val="#ppt_x"/>
                                          </p:val>
                                        </p:tav>
                                      </p:tavLst>
                                    </p:anim>
                                    <p:anim calcmode="lin" valueType="num">
                                      <p:cBhvr>
                                        <p:cTn id="13" dur="500" fill="hold"/>
                                        <p:tgtEl>
                                          <p:spTgt spid="14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anim calcmode="lin" valueType="num">
                                      <p:cBhvr>
                                        <p:cTn id="17" dur="500" fill="hold"/>
                                        <p:tgtEl>
                                          <p:spTgt spid="144"/>
                                        </p:tgtEl>
                                        <p:attrNameLst>
                                          <p:attrName>ppt_x</p:attrName>
                                        </p:attrNameLst>
                                      </p:cBhvr>
                                      <p:tavLst>
                                        <p:tav tm="0">
                                          <p:val>
                                            <p:strVal val="#ppt_x"/>
                                          </p:val>
                                        </p:tav>
                                        <p:tav tm="100000">
                                          <p:val>
                                            <p:strVal val="#ppt_x"/>
                                          </p:val>
                                        </p:tav>
                                      </p:tavLst>
                                    </p:anim>
                                    <p:anim calcmode="lin" valueType="num">
                                      <p:cBhvr>
                                        <p:cTn id="18" dur="5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anim calcmode="lin" valueType="num">
                                      <p:cBhvr>
                                        <p:cTn id="22" dur="500" fill="hold"/>
                                        <p:tgtEl>
                                          <p:spTgt spid="145"/>
                                        </p:tgtEl>
                                        <p:attrNameLst>
                                          <p:attrName>ppt_x</p:attrName>
                                        </p:attrNameLst>
                                      </p:cBhvr>
                                      <p:tavLst>
                                        <p:tav tm="0">
                                          <p:val>
                                            <p:strVal val="#ppt_x"/>
                                          </p:val>
                                        </p:tav>
                                        <p:tav tm="100000">
                                          <p:val>
                                            <p:strVal val="#ppt_x"/>
                                          </p:val>
                                        </p:tav>
                                      </p:tavLst>
                                    </p:anim>
                                    <p:anim calcmode="lin" valueType="num">
                                      <p:cBhvr>
                                        <p:cTn id="23" dur="500" fill="hold"/>
                                        <p:tgtEl>
                                          <p:spTgt spid="14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anim calcmode="lin" valueType="num">
                                      <p:cBhvr>
                                        <p:cTn id="27" dur="500" fill="hold"/>
                                        <p:tgtEl>
                                          <p:spTgt spid="146"/>
                                        </p:tgtEl>
                                        <p:attrNameLst>
                                          <p:attrName>ppt_x</p:attrName>
                                        </p:attrNameLst>
                                      </p:cBhvr>
                                      <p:tavLst>
                                        <p:tav tm="0">
                                          <p:val>
                                            <p:strVal val="#ppt_x"/>
                                          </p:val>
                                        </p:tav>
                                        <p:tav tm="100000">
                                          <p:val>
                                            <p:strVal val="#ppt_x"/>
                                          </p:val>
                                        </p:tav>
                                      </p:tavLst>
                                    </p:anim>
                                    <p:anim calcmode="lin" valueType="num">
                                      <p:cBhvr>
                                        <p:cTn id="28" dur="500" fill="hold"/>
                                        <p:tgtEl>
                                          <p:spTgt spid="14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500"/>
                                        <p:tgtEl>
                                          <p:spTgt spid="147"/>
                                        </p:tgtEl>
                                      </p:cBhvr>
                                    </p:animEffect>
                                    <p:anim calcmode="lin" valueType="num">
                                      <p:cBhvr>
                                        <p:cTn id="32" dur="500" fill="hold"/>
                                        <p:tgtEl>
                                          <p:spTgt spid="147"/>
                                        </p:tgtEl>
                                        <p:attrNameLst>
                                          <p:attrName>ppt_x</p:attrName>
                                        </p:attrNameLst>
                                      </p:cBhvr>
                                      <p:tavLst>
                                        <p:tav tm="0">
                                          <p:val>
                                            <p:strVal val="#ppt_x"/>
                                          </p:val>
                                        </p:tav>
                                        <p:tav tm="100000">
                                          <p:val>
                                            <p:strVal val="#ppt_x"/>
                                          </p:val>
                                        </p:tav>
                                      </p:tavLst>
                                    </p:anim>
                                    <p:anim calcmode="lin" valueType="num">
                                      <p:cBhvr>
                                        <p:cTn id="33" dur="500" fill="hold"/>
                                        <p:tgtEl>
                                          <p:spTgt spid="14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500"/>
                                        <p:tgtEl>
                                          <p:spTgt spid="149"/>
                                        </p:tgtEl>
                                      </p:cBhvr>
                                    </p:animEffect>
                                    <p:anim calcmode="lin" valueType="num">
                                      <p:cBhvr>
                                        <p:cTn id="37" dur="500" fill="hold"/>
                                        <p:tgtEl>
                                          <p:spTgt spid="149"/>
                                        </p:tgtEl>
                                        <p:attrNameLst>
                                          <p:attrName>ppt_x</p:attrName>
                                        </p:attrNameLst>
                                      </p:cBhvr>
                                      <p:tavLst>
                                        <p:tav tm="0">
                                          <p:val>
                                            <p:strVal val="#ppt_x"/>
                                          </p:val>
                                        </p:tav>
                                        <p:tav tm="100000">
                                          <p:val>
                                            <p:strVal val="#ppt_x"/>
                                          </p:val>
                                        </p:tav>
                                      </p:tavLst>
                                    </p:anim>
                                    <p:anim calcmode="lin" valueType="num">
                                      <p:cBhvr>
                                        <p:cTn id="38" dur="500" fill="hold"/>
                                        <p:tgtEl>
                                          <p:spTgt spid="14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500"/>
                                        <p:tgtEl>
                                          <p:spTgt spid="150"/>
                                        </p:tgtEl>
                                      </p:cBhvr>
                                    </p:animEffect>
                                    <p:anim calcmode="lin" valueType="num">
                                      <p:cBhvr>
                                        <p:cTn id="42" dur="500" fill="hold"/>
                                        <p:tgtEl>
                                          <p:spTgt spid="150"/>
                                        </p:tgtEl>
                                        <p:attrNameLst>
                                          <p:attrName>ppt_x</p:attrName>
                                        </p:attrNameLst>
                                      </p:cBhvr>
                                      <p:tavLst>
                                        <p:tav tm="0">
                                          <p:val>
                                            <p:strVal val="#ppt_x"/>
                                          </p:val>
                                        </p:tav>
                                        <p:tav tm="100000">
                                          <p:val>
                                            <p:strVal val="#ppt_x"/>
                                          </p:val>
                                        </p:tav>
                                      </p:tavLst>
                                    </p:anim>
                                    <p:anim calcmode="lin" valueType="num">
                                      <p:cBhvr>
                                        <p:cTn id="43" dur="500" fill="hold"/>
                                        <p:tgtEl>
                                          <p:spTgt spid="15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fade">
                                      <p:cBhvr>
                                        <p:cTn id="46" dur="500"/>
                                        <p:tgtEl>
                                          <p:spTgt spid="151"/>
                                        </p:tgtEl>
                                      </p:cBhvr>
                                    </p:animEffect>
                                    <p:anim calcmode="lin" valueType="num">
                                      <p:cBhvr>
                                        <p:cTn id="47" dur="500" fill="hold"/>
                                        <p:tgtEl>
                                          <p:spTgt spid="151"/>
                                        </p:tgtEl>
                                        <p:attrNameLst>
                                          <p:attrName>ppt_x</p:attrName>
                                        </p:attrNameLst>
                                      </p:cBhvr>
                                      <p:tavLst>
                                        <p:tav tm="0">
                                          <p:val>
                                            <p:strVal val="#ppt_x"/>
                                          </p:val>
                                        </p:tav>
                                        <p:tav tm="100000">
                                          <p:val>
                                            <p:strVal val="#ppt_x"/>
                                          </p:val>
                                        </p:tav>
                                      </p:tavLst>
                                    </p:anim>
                                    <p:anim calcmode="lin" valueType="num">
                                      <p:cBhvr>
                                        <p:cTn id="48" dur="500" fill="hold"/>
                                        <p:tgtEl>
                                          <p:spTgt spid="151"/>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fade">
                                      <p:cBhvr>
                                        <p:cTn id="52" dur="500"/>
                                        <p:tgtEl>
                                          <p:spTgt spid="176"/>
                                        </p:tgtEl>
                                      </p:cBhvr>
                                    </p:animEffect>
                                    <p:anim calcmode="lin" valueType="num">
                                      <p:cBhvr>
                                        <p:cTn id="53" dur="500" fill="hold"/>
                                        <p:tgtEl>
                                          <p:spTgt spid="176"/>
                                        </p:tgtEl>
                                        <p:attrNameLst>
                                          <p:attrName>ppt_x</p:attrName>
                                        </p:attrNameLst>
                                      </p:cBhvr>
                                      <p:tavLst>
                                        <p:tav tm="0">
                                          <p:val>
                                            <p:strVal val="#ppt_x"/>
                                          </p:val>
                                        </p:tav>
                                        <p:tav tm="100000">
                                          <p:val>
                                            <p:strVal val="#ppt_x"/>
                                          </p:val>
                                        </p:tav>
                                      </p:tavLst>
                                    </p:anim>
                                    <p:anim calcmode="lin" valueType="num">
                                      <p:cBhvr>
                                        <p:cTn id="54"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wipe(left)">
                                      <p:cBhvr>
                                        <p:cTn id="59" dur="500"/>
                                        <p:tgtEl>
                                          <p:spTgt spid="14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39"/>
                                        </p:tgtEl>
                                        <p:attrNameLst>
                                          <p:attrName>style.visibility</p:attrName>
                                        </p:attrNameLst>
                                      </p:cBhvr>
                                      <p:to>
                                        <p:strVal val="visible"/>
                                      </p:to>
                                    </p:set>
                                    <p:animEffect transition="in" filter="wipe(right)">
                                      <p:cBhvr>
                                        <p:cTn id="62" dur="500"/>
                                        <p:tgtEl>
                                          <p:spTgt spid="139"/>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fade">
                                      <p:cBhvr>
                                        <p:cTn id="66" dur="500"/>
                                        <p:tgtEl>
                                          <p:spTgt spid="156"/>
                                        </p:tgtEl>
                                      </p:cBhvr>
                                    </p:animEffect>
                                    <p:anim calcmode="lin" valueType="num">
                                      <p:cBhvr>
                                        <p:cTn id="67" dur="500" fill="hold"/>
                                        <p:tgtEl>
                                          <p:spTgt spid="156"/>
                                        </p:tgtEl>
                                        <p:attrNameLst>
                                          <p:attrName>ppt_x</p:attrName>
                                        </p:attrNameLst>
                                      </p:cBhvr>
                                      <p:tavLst>
                                        <p:tav tm="0">
                                          <p:val>
                                            <p:strVal val="#ppt_x"/>
                                          </p:val>
                                        </p:tav>
                                        <p:tav tm="100000">
                                          <p:val>
                                            <p:strVal val="#ppt_x"/>
                                          </p:val>
                                        </p:tav>
                                      </p:tavLst>
                                    </p:anim>
                                    <p:anim calcmode="lin" valueType="num">
                                      <p:cBhvr>
                                        <p:cTn id="68" dur="500" fill="hold"/>
                                        <p:tgtEl>
                                          <p:spTgt spid="1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7"/>
                                        </p:tgtEl>
                                        <p:attrNameLst>
                                          <p:attrName>style.visibility</p:attrName>
                                        </p:attrNameLst>
                                      </p:cBhvr>
                                      <p:to>
                                        <p:strVal val="visible"/>
                                      </p:to>
                                    </p:set>
                                    <p:animEffect transition="in" filter="fade">
                                      <p:cBhvr>
                                        <p:cTn id="71" dur="500"/>
                                        <p:tgtEl>
                                          <p:spTgt spid="157"/>
                                        </p:tgtEl>
                                      </p:cBhvr>
                                    </p:animEffect>
                                    <p:anim calcmode="lin" valueType="num">
                                      <p:cBhvr>
                                        <p:cTn id="72" dur="500" fill="hold"/>
                                        <p:tgtEl>
                                          <p:spTgt spid="157"/>
                                        </p:tgtEl>
                                        <p:attrNameLst>
                                          <p:attrName>ppt_x</p:attrName>
                                        </p:attrNameLst>
                                      </p:cBhvr>
                                      <p:tavLst>
                                        <p:tav tm="0">
                                          <p:val>
                                            <p:strVal val="#ppt_x"/>
                                          </p:val>
                                        </p:tav>
                                        <p:tav tm="100000">
                                          <p:val>
                                            <p:strVal val="#ppt_x"/>
                                          </p:val>
                                        </p:tav>
                                      </p:tavLst>
                                    </p:anim>
                                    <p:anim calcmode="lin" valueType="num">
                                      <p:cBhvr>
                                        <p:cTn id="73" dur="500" fill="hold"/>
                                        <p:tgtEl>
                                          <p:spTgt spid="1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8"/>
                                        </p:tgtEl>
                                        <p:attrNameLst>
                                          <p:attrName>style.visibility</p:attrName>
                                        </p:attrNameLst>
                                      </p:cBhvr>
                                      <p:to>
                                        <p:strVal val="visible"/>
                                      </p:to>
                                    </p:set>
                                    <p:animEffect transition="in" filter="fade">
                                      <p:cBhvr>
                                        <p:cTn id="76" dur="500"/>
                                        <p:tgtEl>
                                          <p:spTgt spid="158"/>
                                        </p:tgtEl>
                                      </p:cBhvr>
                                    </p:animEffect>
                                    <p:anim calcmode="lin" valueType="num">
                                      <p:cBhvr>
                                        <p:cTn id="77" dur="500" fill="hold"/>
                                        <p:tgtEl>
                                          <p:spTgt spid="158"/>
                                        </p:tgtEl>
                                        <p:attrNameLst>
                                          <p:attrName>ppt_x</p:attrName>
                                        </p:attrNameLst>
                                      </p:cBhvr>
                                      <p:tavLst>
                                        <p:tav tm="0">
                                          <p:val>
                                            <p:strVal val="#ppt_x"/>
                                          </p:val>
                                        </p:tav>
                                        <p:tav tm="100000">
                                          <p:val>
                                            <p:strVal val="#ppt_x"/>
                                          </p:val>
                                        </p:tav>
                                      </p:tavLst>
                                    </p:anim>
                                    <p:anim calcmode="lin" valueType="num">
                                      <p:cBhvr>
                                        <p:cTn id="78" dur="500" fill="hold"/>
                                        <p:tgtEl>
                                          <p:spTgt spid="15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9"/>
                                        </p:tgtEl>
                                        <p:attrNameLst>
                                          <p:attrName>style.visibility</p:attrName>
                                        </p:attrNameLst>
                                      </p:cBhvr>
                                      <p:to>
                                        <p:strVal val="visible"/>
                                      </p:to>
                                    </p:set>
                                    <p:animEffect transition="in" filter="fade">
                                      <p:cBhvr>
                                        <p:cTn id="81" dur="500"/>
                                        <p:tgtEl>
                                          <p:spTgt spid="159"/>
                                        </p:tgtEl>
                                      </p:cBhvr>
                                    </p:animEffect>
                                    <p:anim calcmode="lin" valueType="num">
                                      <p:cBhvr>
                                        <p:cTn id="82" dur="500" fill="hold"/>
                                        <p:tgtEl>
                                          <p:spTgt spid="159"/>
                                        </p:tgtEl>
                                        <p:attrNameLst>
                                          <p:attrName>ppt_x</p:attrName>
                                        </p:attrNameLst>
                                      </p:cBhvr>
                                      <p:tavLst>
                                        <p:tav tm="0">
                                          <p:val>
                                            <p:strVal val="#ppt_x"/>
                                          </p:val>
                                        </p:tav>
                                        <p:tav tm="100000">
                                          <p:val>
                                            <p:strVal val="#ppt_x"/>
                                          </p:val>
                                        </p:tav>
                                      </p:tavLst>
                                    </p:anim>
                                    <p:anim calcmode="lin" valueType="num">
                                      <p:cBhvr>
                                        <p:cTn id="83" dur="500" fill="hold"/>
                                        <p:tgtEl>
                                          <p:spTgt spid="15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2"/>
                                        </p:tgtEl>
                                        <p:attrNameLst>
                                          <p:attrName>style.visibility</p:attrName>
                                        </p:attrNameLst>
                                      </p:cBhvr>
                                      <p:to>
                                        <p:strVal val="visible"/>
                                      </p:to>
                                    </p:set>
                                    <p:animEffect transition="in" filter="fade">
                                      <p:cBhvr>
                                        <p:cTn id="86" dur="500"/>
                                        <p:tgtEl>
                                          <p:spTgt spid="172"/>
                                        </p:tgtEl>
                                      </p:cBhvr>
                                    </p:animEffect>
                                    <p:anim calcmode="lin" valueType="num">
                                      <p:cBhvr>
                                        <p:cTn id="87" dur="500" fill="hold"/>
                                        <p:tgtEl>
                                          <p:spTgt spid="172"/>
                                        </p:tgtEl>
                                        <p:attrNameLst>
                                          <p:attrName>ppt_x</p:attrName>
                                        </p:attrNameLst>
                                      </p:cBhvr>
                                      <p:tavLst>
                                        <p:tav tm="0">
                                          <p:val>
                                            <p:strVal val="#ppt_x"/>
                                          </p:val>
                                        </p:tav>
                                        <p:tav tm="100000">
                                          <p:val>
                                            <p:strVal val="#ppt_x"/>
                                          </p:val>
                                        </p:tav>
                                      </p:tavLst>
                                    </p:anim>
                                    <p:anim calcmode="lin" valueType="num">
                                      <p:cBhvr>
                                        <p:cTn id="88" dur="500" fill="hold"/>
                                        <p:tgtEl>
                                          <p:spTgt spid="17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3"/>
                                        </p:tgtEl>
                                        <p:attrNameLst>
                                          <p:attrName>style.visibility</p:attrName>
                                        </p:attrNameLst>
                                      </p:cBhvr>
                                      <p:to>
                                        <p:strVal val="visible"/>
                                      </p:to>
                                    </p:set>
                                    <p:animEffect transition="in" filter="fade">
                                      <p:cBhvr>
                                        <p:cTn id="91" dur="500"/>
                                        <p:tgtEl>
                                          <p:spTgt spid="173"/>
                                        </p:tgtEl>
                                      </p:cBhvr>
                                    </p:animEffect>
                                    <p:anim calcmode="lin" valueType="num">
                                      <p:cBhvr>
                                        <p:cTn id="92" dur="500" fill="hold"/>
                                        <p:tgtEl>
                                          <p:spTgt spid="173"/>
                                        </p:tgtEl>
                                        <p:attrNameLst>
                                          <p:attrName>ppt_x</p:attrName>
                                        </p:attrNameLst>
                                      </p:cBhvr>
                                      <p:tavLst>
                                        <p:tav tm="0">
                                          <p:val>
                                            <p:strVal val="#ppt_x"/>
                                          </p:val>
                                        </p:tav>
                                        <p:tav tm="100000">
                                          <p:val>
                                            <p:strVal val="#ppt_x"/>
                                          </p:val>
                                        </p:tav>
                                      </p:tavLst>
                                    </p:anim>
                                    <p:anim calcmode="lin" valueType="num">
                                      <p:cBhvr>
                                        <p:cTn id="93" dur="500" fill="hold"/>
                                        <p:tgtEl>
                                          <p:spTgt spid="17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4"/>
                                        </p:tgtEl>
                                        <p:attrNameLst>
                                          <p:attrName>style.visibility</p:attrName>
                                        </p:attrNameLst>
                                      </p:cBhvr>
                                      <p:to>
                                        <p:strVal val="visible"/>
                                      </p:to>
                                    </p:set>
                                    <p:animEffect transition="in" filter="fade">
                                      <p:cBhvr>
                                        <p:cTn id="96" dur="500"/>
                                        <p:tgtEl>
                                          <p:spTgt spid="174"/>
                                        </p:tgtEl>
                                      </p:cBhvr>
                                    </p:animEffect>
                                    <p:anim calcmode="lin" valueType="num">
                                      <p:cBhvr>
                                        <p:cTn id="97" dur="500" fill="hold"/>
                                        <p:tgtEl>
                                          <p:spTgt spid="174"/>
                                        </p:tgtEl>
                                        <p:attrNameLst>
                                          <p:attrName>ppt_x</p:attrName>
                                        </p:attrNameLst>
                                      </p:cBhvr>
                                      <p:tavLst>
                                        <p:tav tm="0">
                                          <p:val>
                                            <p:strVal val="#ppt_x"/>
                                          </p:val>
                                        </p:tav>
                                        <p:tav tm="100000">
                                          <p:val>
                                            <p:strVal val="#ppt_x"/>
                                          </p:val>
                                        </p:tav>
                                      </p:tavLst>
                                    </p:anim>
                                    <p:anim calcmode="lin" valueType="num">
                                      <p:cBhvr>
                                        <p:cTn id="98" dur="500" fill="hold"/>
                                        <p:tgtEl>
                                          <p:spTgt spid="17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75"/>
                                        </p:tgtEl>
                                        <p:attrNameLst>
                                          <p:attrName>style.visibility</p:attrName>
                                        </p:attrNameLst>
                                      </p:cBhvr>
                                      <p:to>
                                        <p:strVal val="visible"/>
                                      </p:to>
                                    </p:set>
                                    <p:animEffect transition="in" filter="fade">
                                      <p:cBhvr>
                                        <p:cTn id="101" dur="500"/>
                                        <p:tgtEl>
                                          <p:spTgt spid="175"/>
                                        </p:tgtEl>
                                      </p:cBhvr>
                                    </p:animEffect>
                                    <p:anim calcmode="lin" valueType="num">
                                      <p:cBhvr>
                                        <p:cTn id="102" dur="500" fill="hold"/>
                                        <p:tgtEl>
                                          <p:spTgt spid="175"/>
                                        </p:tgtEl>
                                        <p:attrNameLst>
                                          <p:attrName>ppt_x</p:attrName>
                                        </p:attrNameLst>
                                      </p:cBhvr>
                                      <p:tavLst>
                                        <p:tav tm="0">
                                          <p:val>
                                            <p:strVal val="#ppt_x"/>
                                          </p:val>
                                        </p:tav>
                                        <p:tav tm="100000">
                                          <p:val>
                                            <p:strVal val="#ppt_x"/>
                                          </p:val>
                                        </p:tav>
                                      </p:tavLst>
                                    </p:anim>
                                    <p:anim calcmode="lin" valueType="num">
                                      <p:cBhvr>
                                        <p:cTn id="103" dur="500" fill="hold"/>
                                        <p:tgtEl>
                                          <p:spTgt spid="1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2"/>
                                        </p:tgtEl>
                                        <p:attrNameLst>
                                          <p:attrName>style.visibility</p:attrName>
                                        </p:attrNameLst>
                                      </p:cBhvr>
                                      <p:to>
                                        <p:strVal val="visible"/>
                                      </p:to>
                                    </p:set>
                                    <p:animEffect transition="in" filter="fade">
                                      <p:cBhvr>
                                        <p:cTn id="106" dur="500"/>
                                        <p:tgtEl>
                                          <p:spTgt spid="152"/>
                                        </p:tgtEl>
                                      </p:cBhvr>
                                    </p:animEffect>
                                    <p:anim calcmode="lin" valueType="num">
                                      <p:cBhvr>
                                        <p:cTn id="107" dur="500" fill="hold"/>
                                        <p:tgtEl>
                                          <p:spTgt spid="152"/>
                                        </p:tgtEl>
                                        <p:attrNameLst>
                                          <p:attrName>ppt_x</p:attrName>
                                        </p:attrNameLst>
                                      </p:cBhvr>
                                      <p:tavLst>
                                        <p:tav tm="0">
                                          <p:val>
                                            <p:strVal val="#ppt_x"/>
                                          </p:val>
                                        </p:tav>
                                        <p:tav tm="100000">
                                          <p:val>
                                            <p:strVal val="#ppt_x"/>
                                          </p:val>
                                        </p:tav>
                                      </p:tavLst>
                                    </p:anim>
                                    <p:anim calcmode="lin" valueType="num">
                                      <p:cBhvr>
                                        <p:cTn id="108" dur="500" fill="hold"/>
                                        <p:tgtEl>
                                          <p:spTgt spid="152"/>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53"/>
                                        </p:tgtEl>
                                        <p:attrNameLst>
                                          <p:attrName>style.visibility</p:attrName>
                                        </p:attrNameLst>
                                      </p:cBhvr>
                                      <p:to>
                                        <p:strVal val="visible"/>
                                      </p:to>
                                    </p:set>
                                    <p:animEffect transition="in" filter="fade">
                                      <p:cBhvr>
                                        <p:cTn id="111" dur="500"/>
                                        <p:tgtEl>
                                          <p:spTgt spid="153"/>
                                        </p:tgtEl>
                                      </p:cBhvr>
                                    </p:animEffect>
                                    <p:anim calcmode="lin" valueType="num">
                                      <p:cBhvr>
                                        <p:cTn id="112" dur="500" fill="hold"/>
                                        <p:tgtEl>
                                          <p:spTgt spid="153"/>
                                        </p:tgtEl>
                                        <p:attrNameLst>
                                          <p:attrName>ppt_x</p:attrName>
                                        </p:attrNameLst>
                                      </p:cBhvr>
                                      <p:tavLst>
                                        <p:tav tm="0">
                                          <p:val>
                                            <p:strVal val="#ppt_x"/>
                                          </p:val>
                                        </p:tav>
                                        <p:tav tm="100000">
                                          <p:val>
                                            <p:strVal val="#ppt_x"/>
                                          </p:val>
                                        </p:tav>
                                      </p:tavLst>
                                    </p:anim>
                                    <p:anim calcmode="lin" valueType="num">
                                      <p:cBhvr>
                                        <p:cTn id="113" dur="500" fill="hold"/>
                                        <p:tgtEl>
                                          <p:spTgt spid="15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54"/>
                                        </p:tgtEl>
                                        <p:attrNameLst>
                                          <p:attrName>style.visibility</p:attrName>
                                        </p:attrNameLst>
                                      </p:cBhvr>
                                      <p:to>
                                        <p:strVal val="visible"/>
                                      </p:to>
                                    </p:set>
                                    <p:animEffect transition="in" filter="fade">
                                      <p:cBhvr>
                                        <p:cTn id="116" dur="500"/>
                                        <p:tgtEl>
                                          <p:spTgt spid="154"/>
                                        </p:tgtEl>
                                      </p:cBhvr>
                                    </p:animEffect>
                                    <p:anim calcmode="lin" valueType="num">
                                      <p:cBhvr>
                                        <p:cTn id="117" dur="500" fill="hold"/>
                                        <p:tgtEl>
                                          <p:spTgt spid="154"/>
                                        </p:tgtEl>
                                        <p:attrNameLst>
                                          <p:attrName>ppt_x</p:attrName>
                                        </p:attrNameLst>
                                      </p:cBhvr>
                                      <p:tavLst>
                                        <p:tav tm="0">
                                          <p:val>
                                            <p:strVal val="#ppt_x"/>
                                          </p:val>
                                        </p:tav>
                                        <p:tav tm="100000">
                                          <p:val>
                                            <p:strVal val="#ppt_x"/>
                                          </p:val>
                                        </p:tav>
                                      </p:tavLst>
                                    </p:anim>
                                    <p:anim calcmode="lin" valueType="num">
                                      <p:cBhvr>
                                        <p:cTn id="118" dur="500" fill="hold"/>
                                        <p:tgtEl>
                                          <p:spTgt spid="15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55"/>
                                        </p:tgtEl>
                                        <p:attrNameLst>
                                          <p:attrName>style.visibility</p:attrName>
                                        </p:attrNameLst>
                                      </p:cBhvr>
                                      <p:to>
                                        <p:strVal val="visible"/>
                                      </p:to>
                                    </p:set>
                                    <p:animEffect transition="in" filter="fade">
                                      <p:cBhvr>
                                        <p:cTn id="121" dur="500"/>
                                        <p:tgtEl>
                                          <p:spTgt spid="155"/>
                                        </p:tgtEl>
                                      </p:cBhvr>
                                    </p:animEffect>
                                    <p:anim calcmode="lin" valueType="num">
                                      <p:cBhvr>
                                        <p:cTn id="122" dur="500" fill="hold"/>
                                        <p:tgtEl>
                                          <p:spTgt spid="155"/>
                                        </p:tgtEl>
                                        <p:attrNameLst>
                                          <p:attrName>ppt_x</p:attrName>
                                        </p:attrNameLst>
                                      </p:cBhvr>
                                      <p:tavLst>
                                        <p:tav tm="0">
                                          <p:val>
                                            <p:strVal val="#ppt_x"/>
                                          </p:val>
                                        </p:tav>
                                        <p:tav tm="100000">
                                          <p:val>
                                            <p:strVal val="#ppt_x"/>
                                          </p:val>
                                        </p:tav>
                                      </p:tavLst>
                                    </p:anim>
                                    <p:anim calcmode="lin" valueType="num">
                                      <p:cBhvr>
                                        <p:cTn id="123" dur="500" fill="hold"/>
                                        <p:tgtEl>
                                          <p:spTgt spid="155"/>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64"/>
                                        </p:tgtEl>
                                        <p:attrNameLst>
                                          <p:attrName>style.visibility</p:attrName>
                                        </p:attrNameLst>
                                      </p:cBhvr>
                                      <p:to>
                                        <p:strVal val="visible"/>
                                      </p:to>
                                    </p:set>
                                    <p:animEffect transition="in" filter="fade">
                                      <p:cBhvr>
                                        <p:cTn id="126" dur="500"/>
                                        <p:tgtEl>
                                          <p:spTgt spid="164"/>
                                        </p:tgtEl>
                                      </p:cBhvr>
                                    </p:animEffect>
                                    <p:anim calcmode="lin" valueType="num">
                                      <p:cBhvr>
                                        <p:cTn id="127" dur="500" fill="hold"/>
                                        <p:tgtEl>
                                          <p:spTgt spid="164"/>
                                        </p:tgtEl>
                                        <p:attrNameLst>
                                          <p:attrName>ppt_x</p:attrName>
                                        </p:attrNameLst>
                                      </p:cBhvr>
                                      <p:tavLst>
                                        <p:tav tm="0">
                                          <p:val>
                                            <p:strVal val="#ppt_x"/>
                                          </p:val>
                                        </p:tav>
                                        <p:tav tm="100000">
                                          <p:val>
                                            <p:strVal val="#ppt_x"/>
                                          </p:val>
                                        </p:tav>
                                      </p:tavLst>
                                    </p:anim>
                                    <p:anim calcmode="lin" valueType="num">
                                      <p:cBhvr>
                                        <p:cTn id="128" dur="500" fill="hold"/>
                                        <p:tgtEl>
                                          <p:spTgt spid="164"/>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65"/>
                                        </p:tgtEl>
                                        <p:attrNameLst>
                                          <p:attrName>style.visibility</p:attrName>
                                        </p:attrNameLst>
                                      </p:cBhvr>
                                      <p:to>
                                        <p:strVal val="visible"/>
                                      </p:to>
                                    </p:set>
                                    <p:animEffect transition="in" filter="fade">
                                      <p:cBhvr>
                                        <p:cTn id="131" dur="500"/>
                                        <p:tgtEl>
                                          <p:spTgt spid="165"/>
                                        </p:tgtEl>
                                      </p:cBhvr>
                                    </p:animEffect>
                                    <p:anim calcmode="lin" valueType="num">
                                      <p:cBhvr>
                                        <p:cTn id="132" dur="500" fill="hold"/>
                                        <p:tgtEl>
                                          <p:spTgt spid="165"/>
                                        </p:tgtEl>
                                        <p:attrNameLst>
                                          <p:attrName>ppt_x</p:attrName>
                                        </p:attrNameLst>
                                      </p:cBhvr>
                                      <p:tavLst>
                                        <p:tav tm="0">
                                          <p:val>
                                            <p:strVal val="#ppt_x"/>
                                          </p:val>
                                        </p:tav>
                                        <p:tav tm="100000">
                                          <p:val>
                                            <p:strVal val="#ppt_x"/>
                                          </p:val>
                                        </p:tav>
                                      </p:tavLst>
                                    </p:anim>
                                    <p:anim calcmode="lin" valueType="num">
                                      <p:cBhvr>
                                        <p:cTn id="133" dur="500" fill="hold"/>
                                        <p:tgtEl>
                                          <p:spTgt spid="16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66"/>
                                        </p:tgtEl>
                                        <p:attrNameLst>
                                          <p:attrName>style.visibility</p:attrName>
                                        </p:attrNameLst>
                                      </p:cBhvr>
                                      <p:to>
                                        <p:strVal val="visible"/>
                                      </p:to>
                                    </p:set>
                                    <p:animEffect transition="in" filter="fade">
                                      <p:cBhvr>
                                        <p:cTn id="136" dur="500"/>
                                        <p:tgtEl>
                                          <p:spTgt spid="166"/>
                                        </p:tgtEl>
                                      </p:cBhvr>
                                    </p:animEffect>
                                    <p:anim calcmode="lin" valueType="num">
                                      <p:cBhvr>
                                        <p:cTn id="137" dur="500" fill="hold"/>
                                        <p:tgtEl>
                                          <p:spTgt spid="166"/>
                                        </p:tgtEl>
                                        <p:attrNameLst>
                                          <p:attrName>ppt_x</p:attrName>
                                        </p:attrNameLst>
                                      </p:cBhvr>
                                      <p:tavLst>
                                        <p:tav tm="0">
                                          <p:val>
                                            <p:strVal val="#ppt_x"/>
                                          </p:val>
                                        </p:tav>
                                        <p:tav tm="100000">
                                          <p:val>
                                            <p:strVal val="#ppt_x"/>
                                          </p:val>
                                        </p:tav>
                                      </p:tavLst>
                                    </p:anim>
                                    <p:anim calcmode="lin" valueType="num">
                                      <p:cBhvr>
                                        <p:cTn id="138" dur="500" fill="hold"/>
                                        <p:tgtEl>
                                          <p:spTgt spid="16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67"/>
                                        </p:tgtEl>
                                        <p:attrNameLst>
                                          <p:attrName>style.visibility</p:attrName>
                                        </p:attrNameLst>
                                      </p:cBhvr>
                                      <p:to>
                                        <p:strVal val="visible"/>
                                      </p:to>
                                    </p:set>
                                    <p:animEffect transition="in" filter="fade">
                                      <p:cBhvr>
                                        <p:cTn id="141" dur="500"/>
                                        <p:tgtEl>
                                          <p:spTgt spid="167"/>
                                        </p:tgtEl>
                                      </p:cBhvr>
                                    </p:animEffect>
                                    <p:anim calcmode="lin" valueType="num">
                                      <p:cBhvr>
                                        <p:cTn id="142" dur="500" fill="hold"/>
                                        <p:tgtEl>
                                          <p:spTgt spid="167"/>
                                        </p:tgtEl>
                                        <p:attrNameLst>
                                          <p:attrName>ppt_x</p:attrName>
                                        </p:attrNameLst>
                                      </p:cBhvr>
                                      <p:tavLst>
                                        <p:tav tm="0">
                                          <p:val>
                                            <p:strVal val="#ppt_x"/>
                                          </p:val>
                                        </p:tav>
                                        <p:tav tm="100000">
                                          <p:val>
                                            <p:strVal val="#ppt_x"/>
                                          </p:val>
                                        </p:tav>
                                      </p:tavLst>
                                    </p:anim>
                                    <p:anim calcmode="lin" valueType="num">
                                      <p:cBhvr>
                                        <p:cTn id="143" dur="500" fill="hold"/>
                                        <p:tgtEl>
                                          <p:spTgt spid="167"/>
                                        </p:tgtEl>
                                        <p:attrNameLst>
                                          <p:attrName>ppt_y</p:attrName>
                                        </p:attrNameLst>
                                      </p:cBhvr>
                                      <p:tavLst>
                                        <p:tav tm="0">
                                          <p:val>
                                            <p:strVal val="#ppt_y+.1"/>
                                          </p:val>
                                        </p:tav>
                                        <p:tav tm="100000">
                                          <p:val>
                                            <p:strVal val="#ppt_y"/>
                                          </p:val>
                                        </p:tav>
                                      </p:tavLst>
                                    </p:anim>
                                  </p:childTnLst>
                                </p:cTn>
                              </p:par>
                            </p:childTnLst>
                          </p:cTn>
                        </p:par>
                        <p:par>
                          <p:cTn id="144" fill="hold">
                            <p:stCondLst>
                              <p:cond delay="1000"/>
                            </p:stCondLst>
                            <p:childTnLst>
                              <p:par>
                                <p:cTn id="145" presetID="42" presetClass="entr" presetSubtype="0" fill="hold" nodeType="afterEffect">
                                  <p:stCondLst>
                                    <p:cond delay="0"/>
                                  </p:stCondLst>
                                  <p:childTnLst>
                                    <p:set>
                                      <p:cBhvr>
                                        <p:cTn id="146" dur="1" fill="hold">
                                          <p:stCondLst>
                                            <p:cond delay="0"/>
                                          </p:stCondLst>
                                        </p:cTn>
                                        <p:tgtEl>
                                          <p:spTgt spid="179"/>
                                        </p:tgtEl>
                                        <p:attrNameLst>
                                          <p:attrName>style.visibility</p:attrName>
                                        </p:attrNameLst>
                                      </p:cBhvr>
                                      <p:to>
                                        <p:strVal val="visible"/>
                                      </p:to>
                                    </p:set>
                                    <p:animEffect transition="in" filter="fade">
                                      <p:cBhvr>
                                        <p:cTn id="147" dur="500"/>
                                        <p:tgtEl>
                                          <p:spTgt spid="179"/>
                                        </p:tgtEl>
                                      </p:cBhvr>
                                    </p:animEffect>
                                    <p:anim calcmode="lin" valueType="num">
                                      <p:cBhvr>
                                        <p:cTn id="148" dur="500" fill="hold"/>
                                        <p:tgtEl>
                                          <p:spTgt spid="179"/>
                                        </p:tgtEl>
                                        <p:attrNameLst>
                                          <p:attrName>ppt_x</p:attrName>
                                        </p:attrNameLst>
                                      </p:cBhvr>
                                      <p:tavLst>
                                        <p:tav tm="0">
                                          <p:val>
                                            <p:strVal val="#ppt_x"/>
                                          </p:val>
                                        </p:tav>
                                        <p:tav tm="100000">
                                          <p:val>
                                            <p:strVal val="#ppt_x"/>
                                          </p:val>
                                        </p:tav>
                                      </p:tavLst>
                                    </p:anim>
                                    <p:anim calcmode="lin" valueType="num">
                                      <p:cBhvr>
                                        <p:cTn id="149" dur="5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141"/>
                                        </p:tgtEl>
                                        <p:attrNameLst>
                                          <p:attrName>style.visibility</p:attrName>
                                        </p:attrNameLst>
                                      </p:cBhvr>
                                      <p:to>
                                        <p:strVal val="visible"/>
                                      </p:to>
                                    </p:set>
                                    <p:animEffect transition="in" filter="wipe(down)">
                                      <p:cBhvr>
                                        <p:cTn id="154" dur="500"/>
                                        <p:tgtEl>
                                          <p:spTgt spid="141"/>
                                        </p:tgtEl>
                                      </p:cBhvr>
                                    </p:animEffect>
                                  </p:childTnLst>
                                </p:cTn>
                              </p:par>
                            </p:childTnLst>
                          </p:cTn>
                        </p:par>
                        <p:par>
                          <p:cTn id="155" fill="hold">
                            <p:stCondLst>
                              <p:cond delay="500"/>
                            </p:stCondLst>
                            <p:childTnLst>
                              <p:par>
                                <p:cTn id="156" presetID="42" presetClass="entr" presetSubtype="0" fill="hold" grpId="0" nodeType="afterEffect">
                                  <p:stCondLst>
                                    <p:cond delay="0"/>
                                  </p:stCondLst>
                                  <p:childTnLst>
                                    <p:set>
                                      <p:cBhvr>
                                        <p:cTn id="157" dur="1" fill="hold">
                                          <p:stCondLst>
                                            <p:cond delay="0"/>
                                          </p:stCondLst>
                                        </p:cTn>
                                        <p:tgtEl>
                                          <p:spTgt spid="160"/>
                                        </p:tgtEl>
                                        <p:attrNameLst>
                                          <p:attrName>style.visibility</p:attrName>
                                        </p:attrNameLst>
                                      </p:cBhvr>
                                      <p:to>
                                        <p:strVal val="visible"/>
                                      </p:to>
                                    </p:set>
                                    <p:animEffect transition="in" filter="fade">
                                      <p:cBhvr>
                                        <p:cTn id="158" dur="500"/>
                                        <p:tgtEl>
                                          <p:spTgt spid="160"/>
                                        </p:tgtEl>
                                      </p:cBhvr>
                                    </p:animEffect>
                                    <p:anim calcmode="lin" valueType="num">
                                      <p:cBhvr>
                                        <p:cTn id="159" dur="500" fill="hold"/>
                                        <p:tgtEl>
                                          <p:spTgt spid="160"/>
                                        </p:tgtEl>
                                        <p:attrNameLst>
                                          <p:attrName>ppt_x</p:attrName>
                                        </p:attrNameLst>
                                      </p:cBhvr>
                                      <p:tavLst>
                                        <p:tav tm="0">
                                          <p:val>
                                            <p:strVal val="#ppt_x"/>
                                          </p:val>
                                        </p:tav>
                                        <p:tav tm="100000">
                                          <p:val>
                                            <p:strVal val="#ppt_x"/>
                                          </p:val>
                                        </p:tav>
                                      </p:tavLst>
                                    </p:anim>
                                    <p:anim calcmode="lin" valueType="num">
                                      <p:cBhvr>
                                        <p:cTn id="160" dur="500" fill="hold"/>
                                        <p:tgtEl>
                                          <p:spTgt spid="160"/>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61"/>
                                        </p:tgtEl>
                                        <p:attrNameLst>
                                          <p:attrName>style.visibility</p:attrName>
                                        </p:attrNameLst>
                                      </p:cBhvr>
                                      <p:to>
                                        <p:strVal val="visible"/>
                                      </p:to>
                                    </p:set>
                                    <p:animEffect transition="in" filter="fade">
                                      <p:cBhvr>
                                        <p:cTn id="163" dur="500"/>
                                        <p:tgtEl>
                                          <p:spTgt spid="161"/>
                                        </p:tgtEl>
                                      </p:cBhvr>
                                    </p:animEffect>
                                    <p:anim calcmode="lin" valueType="num">
                                      <p:cBhvr>
                                        <p:cTn id="164" dur="500" fill="hold"/>
                                        <p:tgtEl>
                                          <p:spTgt spid="161"/>
                                        </p:tgtEl>
                                        <p:attrNameLst>
                                          <p:attrName>ppt_x</p:attrName>
                                        </p:attrNameLst>
                                      </p:cBhvr>
                                      <p:tavLst>
                                        <p:tav tm="0">
                                          <p:val>
                                            <p:strVal val="#ppt_x"/>
                                          </p:val>
                                        </p:tav>
                                        <p:tav tm="100000">
                                          <p:val>
                                            <p:strVal val="#ppt_x"/>
                                          </p:val>
                                        </p:tav>
                                      </p:tavLst>
                                    </p:anim>
                                    <p:anim calcmode="lin" valueType="num">
                                      <p:cBhvr>
                                        <p:cTn id="165" dur="500" fill="hold"/>
                                        <p:tgtEl>
                                          <p:spTgt spid="161"/>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162"/>
                                        </p:tgtEl>
                                        <p:attrNameLst>
                                          <p:attrName>style.visibility</p:attrName>
                                        </p:attrNameLst>
                                      </p:cBhvr>
                                      <p:to>
                                        <p:strVal val="visible"/>
                                      </p:to>
                                    </p:set>
                                    <p:animEffect transition="in" filter="fade">
                                      <p:cBhvr>
                                        <p:cTn id="168" dur="500"/>
                                        <p:tgtEl>
                                          <p:spTgt spid="162"/>
                                        </p:tgtEl>
                                      </p:cBhvr>
                                    </p:animEffect>
                                    <p:anim calcmode="lin" valueType="num">
                                      <p:cBhvr>
                                        <p:cTn id="169" dur="500" fill="hold"/>
                                        <p:tgtEl>
                                          <p:spTgt spid="162"/>
                                        </p:tgtEl>
                                        <p:attrNameLst>
                                          <p:attrName>ppt_x</p:attrName>
                                        </p:attrNameLst>
                                      </p:cBhvr>
                                      <p:tavLst>
                                        <p:tav tm="0">
                                          <p:val>
                                            <p:strVal val="#ppt_x"/>
                                          </p:val>
                                        </p:tav>
                                        <p:tav tm="100000">
                                          <p:val>
                                            <p:strVal val="#ppt_x"/>
                                          </p:val>
                                        </p:tav>
                                      </p:tavLst>
                                    </p:anim>
                                    <p:anim calcmode="lin" valueType="num">
                                      <p:cBhvr>
                                        <p:cTn id="170" dur="500" fill="hold"/>
                                        <p:tgtEl>
                                          <p:spTgt spid="162"/>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63"/>
                                        </p:tgtEl>
                                        <p:attrNameLst>
                                          <p:attrName>style.visibility</p:attrName>
                                        </p:attrNameLst>
                                      </p:cBhvr>
                                      <p:to>
                                        <p:strVal val="visible"/>
                                      </p:to>
                                    </p:set>
                                    <p:animEffect transition="in" filter="fade">
                                      <p:cBhvr>
                                        <p:cTn id="173" dur="500"/>
                                        <p:tgtEl>
                                          <p:spTgt spid="163"/>
                                        </p:tgtEl>
                                      </p:cBhvr>
                                    </p:animEffect>
                                    <p:anim calcmode="lin" valueType="num">
                                      <p:cBhvr>
                                        <p:cTn id="174" dur="500" fill="hold"/>
                                        <p:tgtEl>
                                          <p:spTgt spid="163"/>
                                        </p:tgtEl>
                                        <p:attrNameLst>
                                          <p:attrName>ppt_x</p:attrName>
                                        </p:attrNameLst>
                                      </p:cBhvr>
                                      <p:tavLst>
                                        <p:tav tm="0">
                                          <p:val>
                                            <p:strVal val="#ppt_x"/>
                                          </p:val>
                                        </p:tav>
                                        <p:tav tm="100000">
                                          <p:val>
                                            <p:strVal val="#ppt_x"/>
                                          </p:val>
                                        </p:tav>
                                      </p:tavLst>
                                    </p:anim>
                                    <p:anim calcmode="lin" valueType="num">
                                      <p:cBhvr>
                                        <p:cTn id="175" dur="500" fill="hold"/>
                                        <p:tgtEl>
                                          <p:spTgt spid="163"/>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68"/>
                                        </p:tgtEl>
                                        <p:attrNameLst>
                                          <p:attrName>style.visibility</p:attrName>
                                        </p:attrNameLst>
                                      </p:cBhvr>
                                      <p:to>
                                        <p:strVal val="visible"/>
                                      </p:to>
                                    </p:set>
                                    <p:animEffect transition="in" filter="fade">
                                      <p:cBhvr>
                                        <p:cTn id="178" dur="500"/>
                                        <p:tgtEl>
                                          <p:spTgt spid="168"/>
                                        </p:tgtEl>
                                      </p:cBhvr>
                                    </p:animEffect>
                                    <p:anim calcmode="lin" valueType="num">
                                      <p:cBhvr>
                                        <p:cTn id="179" dur="500" fill="hold"/>
                                        <p:tgtEl>
                                          <p:spTgt spid="168"/>
                                        </p:tgtEl>
                                        <p:attrNameLst>
                                          <p:attrName>ppt_x</p:attrName>
                                        </p:attrNameLst>
                                      </p:cBhvr>
                                      <p:tavLst>
                                        <p:tav tm="0">
                                          <p:val>
                                            <p:strVal val="#ppt_x"/>
                                          </p:val>
                                        </p:tav>
                                        <p:tav tm="100000">
                                          <p:val>
                                            <p:strVal val="#ppt_x"/>
                                          </p:val>
                                        </p:tav>
                                      </p:tavLst>
                                    </p:anim>
                                    <p:anim calcmode="lin" valueType="num">
                                      <p:cBhvr>
                                        <p:cTn id="180" dur="500" fill="hold"/>
                                        <p:tgtEl>
                                          <p:spTgt spid="168"/>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169"/>
                                        </p:tgtEl>
                                        <p:attrNameLst>
                                          <p:attrName>style.visibility</p:attrName>
                                        </p:attrNameLst>
                                      </p:cBhvr>
                                      <p:to>
                                        <p:strVal val="visible"/>
                                      </p:to>
                                    </p:set>
                                    <p:animEffect transition="in" filter="fade">
                                      <p:cBhvr>
                                        <p:cTn id="183" dur="500"/>
                                        <p:tgtEl>
                                          <p:spTgt spid="169"/>
                                        </p:tgtEl>
                                      </p:cBhvr>
                                    </p:animEffect>
                                    <p:anim calcmode="lin" valueType="num">
                                      <p:cBhvr>
                                        <p:cTn id="184" dur="500" fill="hold"/>
                                        <p:tgtEl>
                                          <p:spTgt spid="169"/>
                                        </p:tgtEl>
                                        <p:attrNameLst>
                                          <p:attrName>ppt_x</p:attrName>
                                        </p:attrNameLst>
                                      </p:cBhvr>
                                      <p:tavLst>
                                        <p:tav tm="0">
                                          <p:val>
                                            <p:strVal val="#ppt_x"/>
                                          </p:val>
                                        </p:tav>
                                        <p:tav tm="100000">
                                          <p:val>
                                            <p:strVal val="#ppt_x"/>
                                          </p:val>
                                        </p:tav>
                                      </p:tavLst>
                                    </p:anim>
                                    <p:anim calcmode="lin" valueType="num">
                                      <p:cBhvr>
                                        <p:cTn id="185" dur="500" fill="hold"/>
                                        <p:tgtEl>
                                          <p:spTgt spid="169"/>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170"/>
                                        </p:tgtEl>
                                        <p:attrNameLst>
                                          <p:attrName>style.visibility</p:attrName>
                                        </p:attrNameLst>
                                      </p:cBhvr>
                                      <p:to>
                                        <p:strVal val="visible"/>
                                      </p:to>
                                    </p:set>
                                    <p:animEffect transition="in" filter="fade">
                                      <p:cBhvr>
                                        <p:cTn id="188" dur="500"/>
                                        <p:tgtEl>
                                          <p:spTgt spid="170"/>
                                        </p:tgtEl>
                                      </p:cBhvr>
                                    </p:animEffect>
                                    <p:anim calcmode="lin" valueType="num">
                                      <p:cBhvr>
                                        <p:cTn id="189" dur="500" fill="hold"/>
                                        <p:tgtEl>
                                          <p:spTgt spid="170"/>
                                        </p:tgtEl>
                                        <p:attrNameLst>
                                          <p:attrName>ppt_x</p:attrName>
                                        </p:attrNameLst>
                                      </p:cBhvr>
                                      <p:tavLst>
                                        <p:tav tm="0">
                                          <p:val>
                                            <p:strVal val="#ppt_x"/>
                                          </p:val>
                                        </p:tav>
                                        <p:tav tm="100000">
                                          <p:val>
                                            <p:strVal val="#ppt_x"/>
                                          </p:val>
                                        </p:tav>
                                      </p:tavLst>
                                    </p:anim>
                                    <p:anim calcmode="lin" valueType="num">
                                      <p:cBhvr>
                                        <p:cTn id="190" dur="500" fill="hold"/>
                                        <p:tgtEl>
                                          <p:spTgt spid="170"/>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171"/>
                                        </p:tgtEl>
                                        <p:attrNameLst>
                                          <p:attrName>style.visibility</p:attrName>
                                        </p:attrNameLst>
                                      </p:cBhvr>
                                      <p:to>
                                        <p:strVal val="visible"/>
                                      </p:to>
                                    </p:set>
                                    <p:animEffect transition="in" filter="fade">
                                      <p:cBhvr>
                                        <p:cTn id="193" dur="500"/>
                                        <p:tgtEl>
                                          <p:spTgt spid="171"/>
                                        </p:tgtEl>
                                      </p:cBhvr>
                                    </p:animEffect>
                                    <p:anim calcmode="lin" valueType="num">
                                      <p:cBhvr>
                                        <p:cTn id="194" dur="500" fill="hold"/>
                                        <p:tgtEl>
                                          <p:spTgt spid="171"/>
                                        </p:tgtEl>
                                        <p:attrNameLst>
                                          <p:attrName>ppt_x</p:attrName>
                                        </p:attrNameLst>
                                      </p:cBhvr>
                                      <p:tavLst>
                                        <p:tav tm="0">
                                          <p:val>
                                            <p:strVal val="#ppt_x"/>
                                          </p:val>
                                        </p:tav>
                                        <p:tav tm="100000">
                                          <p:val>
                                            <p:strVal val="#ppt_x"/>
                                          </p:val>
                                        </p:tav>
                                      </p:tavLst>
                                    </p:anim>
                                    <p:anim calcmode="lin" valueType="num">
                                      <p:cBhvr>
                                        <p:cTn id="195" dur="5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nodeType="clickEffect">
                                  <p:stCondLst>
                                    <p:cond delay="0"/>
                                  </p:stCondLst>
                                  <p:childTnLst>
                                    <p:set>
                                      <p:cBhvr>
                                        <p:cTn id="199" dur="1" fill="hold">
                                          <p:stCondLst>
                                            <p:cond delay="0"/>
                                          </p:stCondLst>
                                        </p:cTn>
                                        <p:tgtEl>
                                          <p:spTgt spid="182"/>
                                        </p:tgtEl>
                                        <p:attrNameLst>
                                          <p:attrName>style.visibility</p:attrName>
                                        </p:attrNameLst>
                                      </p:cBhvr>
                                      <p:to>
                                        <p:strVal val="visible"/>
                                      </p:to>
                                    </p:set>
                                    <p:animEffect transition="in" filter="fade">
                                      <p:cBhvr>
                                        <p:cTn id="200" dur="500"/>
                                        <p:tgtEl>
                                          <p:spTgt spid="182"/>
                                        </p:tgtEl>
                                      </p:cBhvr>
                                    </p:animEffect>
                                    <p:anim calcmode="lin" valueType="num">
                                      <p:cBhvr>
                                        <p:cTn id="201" dur="500" fill="hold"/>
                                        <p:tgtEl>
                                          <p:spTgt spid="182"/>
                                        </p:tgtEl>
                                        <p:attrNameLst>
                                          <p:attrName>ppt_x</p:attrName>
                                        </p:attrNameLst>
                                      </p:cBhvr>
                                      <p:tavLst>
                                        <p:tav tm="0">
                                          <p:val>
                                            <p:strVal val="#ppt_x"/>
                                          </p:val>
                                        </p:tav>
                                        <p:tav tm="100000">
                                          <p:val>
                                            <p:strVal val="#ppt_x"/>
                                          </p:val>
                                        </p:tav>
                                      </p:tavLst>
                                    </p:anim>
                                    <p:anim calcmode="lin" valueType="num">
                                      <p:cBhvr>
                                        <p:cTn id="202" dur="5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P spid="141" grpId="0" animBg="1"/>
      <p:bldP spid="143" grpId="0" animBg="1"/>
      <p:bldP spid="144" grpId="0" animBg="1"/>
      <p:bldP spid="145" grpId="0" animBg="1"/>
      <p:bldP spid="146" grpId="0" animBg="1"/>
      <p:bldP spid="147"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BGP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27</a:t>
            </a:fld>
            <a:endParaRPr lang="en-US" dirty="0"/>
          </a:p>
        </p:txBody>
      </p:sp>
      <p:sp>
        <p:nvSpPr>
          <p:cNvPr id="33" name="Content Placeholder 3"/>
          <p:cNvSpPr>
            <a:spLocks noGrp="1"/>
          </p:cNvSpPr>
          <p:nvPr>
            <p:ph sz="quarter" idx="1"/>
          </p:nvPr>
        </p:nvSpPr>
        <p:spPr>
          <a:xfrm>
            <a:off x="152400" y="1565475"/>
            <a:ext cx="8839200" cy="4042296"/>
          </a:xfrm>
        </p:spPr>
        <p:txBody>
          <a:bodyPr>
            <a:normAutofit lnSpcReduction="10000"/>
          </a:bodyPr>
          <a:lstStyle/>
          <a:p>
            <a:r>
              <a:rPr lang="en-US" dirty="0"/>
              <a:t>AS relationships</a:t>
            </a:r>
          </a:p>
          <a:p>
            <a:pPr lvl="1"/>
            <a:r>
              <a:rPr lang="en-US" dirty="0"/>
              <a:t>Customer/provider</a:t>
            </a:r>
          </a:p>
          <a:p>
            <a:pPr lvl="1"/>
            <a:r>
              <a:rPr lang="en-US" dirty="0"/>
              <a:t>Peer</a:t>
            </a:r>
          </a:p>
          <a:p>
            <a:pPr lvl="1"/>
            <a:r>
              <a:rPr lang="en-US" dirty="0"/>
              <a:t>Sibling, IXP</a:t>
            </a:r>
          </a:p>
          <a:p>
            <a:r>
              <a:rPr lang="en-US" dirty="0" err="1"/>
              <a:t>Gao</a:t>
            </a:r>
            <a:r>
              <a:rPr lang="en-US" dirty="0"/>
              <a:t>-Rexford model</a:t>
            </a:r>
          </a:p>
          <a:p>
            <a:pPr lvl="1"/>
            <a:r>
              <a:rPr lang="en-US" dirty="0"/>
              <a:t>AS prefers to use customer path, then peer, then provider</a:t>
            </a:r>
          </a:p>
          <a:p>
            <a:pPr lvl="2"/>
            <a:r>
              <a:rPr lang="en-US" dirty="0"/>
              <a:t>Follow the money!</a:t>
            </a:r>
          </a:p>
          <a:p>
            <a:pPr lvl="1"/>
            <a:r>
              <a:rPr lang="en-US" dirty="0"/>
              <a:t>Valley-free routing</a:t>
            </a:r>
          </a:p>
          <a:p>
            <a:pPr lvl="1"/>
            <a:r>
              <a:rPr lang="en-US" dirty="0"/>
              <a:t>Hierarchical view of routing (incorrect but frequently used)</a:t>
            </a:r>
          </a:p>
        </p:txBody>
      </p:sp>
      <p:cxnSp>
        <p:nvCxnSpPr>
          <p:cNvPr id="13" name="Straight Arrow Connector 12"/>
          <p:cNvCxnSpPr/>
          <p:nvPr/>
        </p:nvCxnSpPr>
        <p:spPr>
          <a:xfrm flipV="1">
            <a:off x="730508" y="5933673"/>
            <a:ext cx="809179" cy="707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602178" y="5996169"/>
            <a:ext cx="1110022" cy="1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77992" y="5540342"/>
            <a:ext cx="492443" cy="369332"/>
          </a:xfrm>
          <a:prstGeom prst="rect">
            <a:avLst/>
          </a:prstGeom>
          <a:noFill/>
        </p:spPr>
        <p:txBody>
          <a:bodyPr wrap="none" rtlCol="0">
            <a:spAutoFit/>
          </a:bodyPr>
          <a:lstStyle/>
          <a:p>
            <a:r>
              <a:rPr lang="en-US" dirty="0"/>
              <a:t>P-P</a:t>
            </a:r>
          </a:p>
        </p:txBody>
      </p:sp>
      <p:sp>
        <p:nvSpPr>
          <p:cNvPr id="41" name="TextBox 40"/>
          <p:cNvSpPr txBox="1"/>
          <p:nvPr/>
        </p:nvSpPr>
        <p:spPr>
          <a:xfrm>
            <a:off x="669375" y="5928741"/>
            <a:ext cx="518091" cy="369332"/>
          </a:xfrm>
          <a:prstGeom prst="rect">
            <a:avLst/>
          </a:prstGeom>
          <a:noFill/>
        </p:spPr>
        <p:txBody>
          <a:bodyPr wrap="none" rtlCol="0">
            <a:spAutoFit/>
          </a:bodyPr>
          <a:lstStyle/>
          <a:p>
            <a:r>
              <a:rPr lang="en-US" dirty="0"/>
              <a:t>C-P</a:t>
            </a:r>
          </a:p>
        </p:txBody>
      </p:sp>
      <p:cxnSp>
        <p:nvCxnSpPr>
          <p:cNvPr id="42" name="Straight Arrow Connector 41"/>
          <p:cNvCxnSpPr/>
          <p:nvPr/>
        </p:nvCxnSpPr>
        <p:spPr>
          <a:xfrm>
            <a:off x="4310653" y="6097313"/>
            <a:ext cx="690495" cy="656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170615" y="5979999"/>
            <a:ext cx="1110022" cy="1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546429" y="5524172"/>
            <a:ext cx="492443" cy="369332"/>
          </a:xfrm>
          <a:prstGeom prst="rect">
            <a:avLst/>
          </a:prstGeom>
          <a:noFill/>
        </p:spPr>
        <p:txBody>
          <a:bodyPr wrap="none" rtlCol="0">
            <a:spAutoFit/>
          </a:bodyPr>
          <a:lstStyle/>
          <a:p>
            <a:r>
              <a:rPr lang="en-US" dirty="0"/>
              <a:t>P-P</a:t>
            </a:r>
          </a:p>
        </p:txBody>
      </p:sp>
      <p:sp>
        <p:nvSpPr>
          <p:cNvPr id="47" name="TextBox 46"/>
          <p:cNvSpPr txBox="1"/>
          <p:nvPr/>
        </p:nvSpPr>
        <p:spPr>
          <a:xfrm>
            <a:off x="4642897" y="6002475"/>
            <a:ext cx="516375" cy="369332"/>
          </a:xfrm>
          <a:prstGeom prst="rect">
            <a:avLst/>
          </a:prstGeom>
          <a:noFill/>
        </p:spPr>
        <p:txBody>
          <a:bodyPr wrap="none" rtlCol="0">
            <a:spAutoFit/>
          </a:bodyPr>
          <a:lstStyle/>
          <a:p>
            <a:r>
              <a:rPr lang="en-US" dirty="0"/>
              <a:t>P-C</a:t>
            </a:r>
          </a:p>
        </p:txBody>
      </p:sp>
      <p:cxnSp>
        <p:nvCxnSpPr>
          <p:cNvPr id="48" name="Straight Arrow Connector 47"/>
          <p:cNvCxnSpPr/>
          <p:nvPr/>
        </p:nvCxnSpPr>
        <p:spPr>
          <a:xfrm>
            <a:off x="5463288" y="5980001"/>
            <a:ext cx="690495" cy="656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188857" y="6570682"/>
            <a:ext cx="1110022" cy="1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474762" y="6148569"/>
            <a:ext cx="492443" cy="369332"/>
          </a:xfrm>
          <a:prstGeom prst="rect">
            <a:avLst/>
          </a:prstGeom>
          <a:noFill/>
        </p:spPr>
        <p:txBody>
          <a:bodyPr wrap="none" rtlCol="0">
            <a:spAutoFit/>
          </a:bodyPr>
          <a:lstStyle/>
          <a:p>
            <a:r>
              <a:rPr lang="en-US" dirty="0"/>
              <a:t>P-P</a:t>
            </a:r>
          </a:p>
        </p:txBody>
      </p:sp>
      <p:sp>
        <p:nvSpPr>
          <p:cNvPr id="53" name="TextBox 52"/>
          <p:cNvSpPr txBox="1"/>
          <p:nvPr/>
        </p:nvSpPr>
        <p:spPr>
          <a:xfrm>
            <a:off x="5795532" y="5885163"/>
            <a:ext cx="516375" cy="369332"/>
          </a:xfrm>
          <a:prstGeom prst="rect">
            <a:avLst/>
          </a:prstGeom>
          <a:noFill/>
        </p:spPr>
        <p:txBody>
          <a:bodyPr wrap="none" rtlCol="0">
            <a:spAutoFit/>
          </a:bodyPr>
          <a:lstStyle/>
          <a:p>
            <a:r>
              <a:rPr lang="en-US" dirty="0"/>
              <a:t>P-C</a:t>
            </a:r>
          </a:p>
        </p:txBody>
      </p:sp>
      <p:cxnSp>
        <p:nvCxnSpPr>
          <p:cNvPr id="54" name="Straight Arrow Connector 53"/>
          <p:cNvCxnSpPr/>
          <p:nvPr/>
        </p:nvCxnSpPr>
        <p:spPr>
          <a:xfrm flipV="1">
            <a:off x="7288906" y="5771408"/>
            <a:ext cx="809179" cy="707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a:stretch>
            <a:fillRect/>
          </a:stretch>
        </p:blipFill>
        <p:spPr>
          <a:xfrm>
            <a:off x="1578318" y="5855006"/>
            <a:ext cx="853089" cy="755757"/>
          </a:xfrm>
          <a:prstGeom prst="rect">
            <a:avLst/>
          </a:prstGeom>
        </p:spPr>
      </p:pic>
      <p:pic>
        <p:nvPicPr>
          <p:cNvPr id="56" name="Picture 55"/>
          <p:cNvPicPr>
            <a:picLocks noChangeAspect="1"/>
          </p:cNvPicPr>
          <p:nvPr/>
        </p:nvPicPr>
        <p:blipFill>
          <a:blip r:embed="rId3"/>
          <a:stretch>
            <a:fillRect/>
          </a:stretch>
        </p:blipFill>
        <p:spPr>
          <a:xfrm>
            <a:off x="3787381" y="5906264"/>
            <a:ext cx="853089" cy="755757"/>
          </a:xfrm>
          <a:prstGeom prst="rect">
            <a:avLst/>
          </a:prstGeom>
        </p:spPr>
      </p:pic>
      <p:sp>
        <p:nvSpPr>
          <p:cNvPr id="21" name="Multiply 20"/>
          <p:cNvSpPr/>
          <p:nvPr/>
        </p:nvSpPr>
        <p:spPr>
          <a:xfrm>
            <a:off x="6181226" y="5394248"/>
            <a:ext cx="914400" cy="914400"/>
          </a:xfrm>
          <a:prstGeom prst="mathMultiply">
            <a:avLst/>
          </a:prstGeom>
          <a:solidFill>
            <a:srgbClr val="DA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8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1" grpId="0"/>
      <p:bldP spid="45" grpId="0"/>
      <p:bldP spid="47" grpId="0"/>
      <p:bldP spid="51" grpId="0"/>
      <p:bldP spid="53"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Relationships: It’s Complicated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dirty="0"/>
              <a:t>GR Model is strictly hierarchical</a:t>
            </a:r>
          </a:p>
          <a:p>
            <a:pPr lvl="1"/>
            <a:r>
              <a:rPr lang="en-US" dirty="0"/>
              <a:t>Each AS pair has exactly one relationship</a:t>
            </a:r>
          </a:p>
          <a:p>
            <a:pPr lvl="1"/>
            <a:r>
              <a:rPr lang="en-US" dirty="0"/>
              <a:t>Each relationship is the same for all prefixes</a:t>
            </a:r>
          </a:p>
          <a:p>
            <a:r>
              <a:rPr lang="en-US" dirty="0"/>
              <a:t>In practice it’s much more complicated</a:t>
            </a:r>
          </a:p>
          <a:p>
            <a:pPr lvl="1"/>
            <a:r>
              <a:rPr lang="en-US" dirty="0"/>
              <a:t>Rise of widespread peering</a:t>
            </a:r>
          </a:p>
          <a:p>
            <a:pPr lvl="1"/>
            <a:r>
              <a:rPr lang="en-US" dirty="0"/>
              <a:t>Regional, per-prefix </a:t>
            </a:r>
            <a:r>
              <a:rPr lang="en-US" dirty="0" err="1"/>
              <a:t>peerings</a:t>
            </a:r>
            <a:endParaRPr lang="en-US" dirty="0"/>
          </a:p>
          <a:p>
            <a:pPr lvl="1"/>
            <a:r>
              <a:rPr lang="en-US" dirty="0"/>
              <a:t>Tier-1’s being shoved out by “</a:t>
            </a:r>
            <a:r>
              <a:rPr lang="en-US" dirty="0" err="1"/>
              <a:t>hypergiants</a:t>
            </a:r>
            <a:r>
              <a:rPr lang="en-US" dirty="0"/>
              <a:t>”</a:t>
            </a:r>
          </a:p>
          <a:p>
            <a:pPr lvl="1"/>
            <a:r>
              <a:rPr lang="en-US" dirty="0"/>
              <a:t>IXPs dominating traffic volume</a:t>
            </a:r>
          </a:p>
          <a:p>
            <a:r>
              <a:rPr lang="en-US" dirty="0"/>
              <a:t>Modeling is very hard, very prone to error</a:t>
            </a:r>
          </a:p>
          <a:p>
            <a:pPr lvl="1"/>
            <a:r>
              <a:rPr lang="en-US" dirty="0"/>
              <a:t>Huge potential impact for understanding Internet behavior</a:t>
            </a:r>
          </a:p>
        </p:txBody>
      </p:sp>
    </p:spTree>
    <p:extLst>
      <p:ext uri="{BB962C8B-B14F-4D97-AF65-F5344CB8AC3E}">
        <p14:creationId xmlns:p14="http://schemas.microsoft.com/office/powerpoint/2010/main" val="32760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29</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52665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 Control Plane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a:t>
            </a:fld>
            <a:endParaRPr lang="en-US" dirty="0"/>
          </a:p>
        </p:txBody>
      </p:sp>
      <p:sp>
        <p:nvSpPr>
          <p:cNvPr id="4" name="Content Placeholder 3"/>
          <p:cNvSpPr>
            <a:spLocks noGrp="1"/>
          </p:cNvSpPr>
          <p:nvPr>
            <p:ph sz="quarter" idx="1"/>
          </p:nvPr>
        </p:nvSpPr>
        <p:spPr>
          <a:xfrm>
            <a:off x="2643272" y="1561831"/>
            <a:ext cx="6351970" cy="2702976"/>
          </a:xfrm>
        </p:spPr>
        <p:txBody>
          <a:bodyPr>
            <a:normAutofit/>
          </a:bodyPr>
          <a:lstStyle/>
          <a:p>
            <a:r>
              <a:rPr lang="en-US" dirty="0"/>
              <a:t>Function:</a:t>
            </a:r>
          </a:p>
          <a:p>
            <a:pPr lvl="1"/>
            <a:r>
              <a:rPr lang="en-US" dirty="0"/>
              <a:t>Set up routes between networks</a:t>
            </a:r>
          </a:p>
          <a:p>
            <a:r>
              <a:rPr lang="en-US" dirty="0"/>
              <a:t>Key challenges:</a:t>
            </a:r>
          </a:p>
          <a:p>
            <a:pPr lvl="1"/>
            <a:r>
              <a:rPr lang="en-US" dirty="0"/>
              <a:t>Implementing provider policies</a:t>
            </a:r>
          </a:p>
          <a:p>
            <a:pPr lvl="1"/>
            <a:r>
              <a:rPr lang="en-US" dirty="0"/>
              <a:t>Creating stable paths</a:t>
            </a:r>
          </a:p>
        </p:txBody>
      </p:sp>
      <p:sp>
        <p:nvSpPr>
          <p:cNvPr id="6" name="Content Placeholder 2"/>
          <p:cNvSpPr txBox="1">
            <a:spLocks/>
          </p:cNvSpPr>
          <p:nvPr/>
        </p:nvSpPr>
        <p:spPr>
          <a:xfrm>
            <a:off x="131208" y="3743324"/>
            <a:ext cx="2242663"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12" name="Content Placeholder 2"/>
          <p:cNvSpPr txBox="1">
            <a:spLocks/>
          </p:cNvSpPr>
          <p:nvPr/>
        </p:nvSpPr>
        <p:spPr>
          <a:xfrm>
            <a:off x="131077" y="4351998"/>
            <a:ext cx="2242654"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4" name="Content Placeholder 2"/>
          <p:cNvSpPr txBox="1">
            <a:spLocks/>
          </p:cNvSpPr>
          <p:nvPr/>
        </p:nvSpPr>
        <p:spPr>
          <a:xfrm>
            <a:off x="131077" y="4925175"/>
            <a:ext cx="2242654"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6" name="Content Placeholder 2"/>
          <p:cNvSpPr txBox="1">
            <a:spLocks/>
          </p:cNvSpPr>
          <p:nvPr/>
        </p:nvSpPr>
        <p:spPr>
          <a:xfrm>
            <a:off x="131077" y="5502909"/>
            <a:ext cx="2242654"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8" name="Content Placeholder 2"/>
          <p:cNvSpPr txBox="1">
            <a:spLocks/>
          </p:cNvSpPr>
          <p:nvPr/>
        </p:nvSpPr>
        <p:spPr>
          <a:xfrm>
            <a:off x="131208" y="6076086"/>
            <a:ext cx="2242654"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
        <p:nvSpPr>
          <p:cNvPr id="20" name="Left Brace 19"/>
          <p:cNvSpPr/>
          <p:nvPr/>
        </p:nvSpPr>
        <p:spPr>
          <a:xfrm rot="5400000" flipV="1">
            <a:off x="5487317" y="3875330"/>
            <a:ext cx="559559" cy="1338515"/>
          </a:xfrm>
          <a:prstGeom prst="leftBrace">
            <a:avLst>
              <a:gd name="adj1" fmla="val 8333"/>
              <a:gd name="adj2" fmla="val 49996"/>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5202160" y="4929732"/>
            <a:ext cx="1234195" cy="573177"/>
          </a:xfrm>
          <a:prstGeom prst="rect">
            <a:avLst/>
          </a:prstGeom>
          <a:solidFill>
            <a:schemeClr val="tx2">
              <a:lumMod val="75000"/>
            </a:schemeClr>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BGP</a:t>
            </a:r>
          </a:p>
        </p:txBody>
      </p:sp>
      <p:sp>
        <p:nvSpPr>
          <p:cNvPr id="15" name="Rectangle 14"/>
          <p:cNvSpPr/>
          <p:nvPr/>
        </p:nvSpPr>
        <p:spPr>
          <a:xfrm>
            <a:off x="2510245" y="4929732"/>
            <a:ext cx="1234195" cy="573177"/>
          </a:xfrm>
          <a:prstGeom prst="rect">
            <a:avLst/>
          </a:prstGeom>
          <a:solidFill>
            <a:schemeClr val="tx2">
              <a:lumMod val="60000"/>
              <a:lumOff val="40000"/>
            </a:schemeClr>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RIP</a:t>
            </a:r>
          </a:p>
        </p:txBody>
      </p:sp>
      <p:sp>
        <p:nvSpPr>
          <p:cNvPr id="17" name="Rectangle 16"/>
          <p:cNvSpPr/>
          <p:nvPr/>
        </p:nvSpPr>
        <p:spPr>
          <a:xfrm>
            <a:off x="3863646" y="4929731"/>
            <a:ext cx="1234195" cy="573177"/>
          </a:xfrm>
          <a:prstGeom prst="rect">
            <a:avLst/>
          </a:prstGeom>
          <a:solidFill>
            <a:schemeClr val="tx2"/>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OSPF</a:t>
            </a:r>
          </a:p>
        </p:txBody>
      </p:sp>
      <p:sp>
        <p:nvSpPr>
          <p:cNvPr id="19" name="TextBox 18"/>
          <p:cNvSpPr txBox="1"/>
          <p:nvPr/>
        </p:nvSpPr>
        <p:spPr>
          <a:xfrm>
            <a:off x="6551921" y="4954710"/>
            <a:ext cx="2099486" cy="523220"/>
          </a:xfrm>
          <a:prstGeom prst="rect">
            <a:avLst/>
          </a:prstGeom>
          <a:noFill/>
        </p:spPr>
        <p:txBody>
          <a:bodyPr wrap="none" rtlCol="0">
            <a:spAutoFit/>
          </a:bodyPr>
          <a:lstStyle/>
          <a:p>
            <a:r>
              <a:rPr lang="en-US" sz="2800" dirty="0"/>
              <a:t>Control Plane</a:t>
            </a:r>
          </a:p>
        </p:txBody>
      </p:sp>
      <p:sp>
        <p:nvSpPr>
          <p:cNvPr id="21" name="TextBox 20"/>
          <p:cNvSpPr txBox="1"/>
          <p:nvPr/>
        </p:nvSpPr>
        <p:spPr>
          <a:xfrm>
            <a:off x="270273" y="3211634"/>
            <a:ext cx="1963999" cy="523220"/>
          </a:xfrm>
          <a:prstGeom prst="rect">
            <a:avLst/>
          </a:prstGeom>
          <a:noFill/>
        </p:spPr>
        <p:txBody>
          <a:bodyPr wrap="none" rtlCol="0">
            <a:spAutoFit/>
          </a:bodyPr>
          <a:lstStyle/>
          <a:p>
            <a:r>
              <a:rPr lang="en-US" sz="2800" dirty="0"/>
              <a:t>Data Plane</a:t>
            </a:r>
          </a:p>
        </p:txBody>
      </p:sp>
    </p:spTree>
    <p:extLst>
      <p:ext uri="{BB962C8B-B14F-4D97-AF65-F5344CB8AC3E}">
        <p14:creationId xmlns:p14="http://schemas.microsoft.com/office/powerpoint/2010/main" val="6937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p:spPr>
        <p:txBody>
          <a:bodyPr>
            <a:noAutofit/>
          </a:bodyPr>
          <a:lstStyle/>
          <a:p>
            <a:r>
              <a:rPr lang="en-US" sz="4000" b="1" dirty="0">
                <a:solidFill>
                  <a:schemeClr val="accent4"/>
                </a:solidFill>
                <a:effectLst>
                  <a:outerShdw blurRad="38100" dist="38100" dir="2700000" algn="tl">
                    <a:srgbClr val="000000">
                      <a:alpha val="43137"/>
                    </a:srgbClr>
                  </a:outerShdw>
                </a:effectLst>
              </a:rPr>
              <a:t>BGP</a:t>
            </a:r>
            <a:r>
              <a:rPr lang="en-US" sz="4000" dirty="0"/>
              <a:t>: The Internet’s Routing Protocol</a:t>
            </a:r>
            <a:endParaRPr lang="en-US" sz="4000" dirty="0">
              <a:solidFill>
                <a:srgbClr val="C00000"/>
              </a:solidFill>
            </a:endParaRPr>
          </a:p>
        </p:txBody>
      </p:sp>
      <p:sp>
        <p:nvSpPr>
          <p:cNvPr id="33" name="Cloud 32"/>
          <p:cNvSpPr/>
          <p:nvPr/>
        </p:nvSpPr>
        <p:spPr bwMode="auto">
          <a:xfrm>
            <a:off x="2438400" y="2214202"/>
            <a:ext cx="1828800" cy="951131"/>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ISP 1</a:t>
            </a:r>
          </a:p>
        </p:txBody>
      </p:sp>
      <p:sp>
        <p:nvSpPr>
          <p:cNvPr id="34" name="Cloud 33"/>
          <p:cNvSpPr/>
          <p:nvPr/>
        </p:nvSpPr>
        <p:spPr bwMode="auto">
          <a:xfrm>
            <a:off x="7239000" y="3681196"/>
            <a:ext cx="175260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38" name="Cloud 37"/>
          <p:cNvSpPr/>
          <p:nvPr/>
        </p:nvSpPr>
        <p:spPr bwMode="auto">
          <a:xfrm>
            <a:off x="335633" y="3165334"/>
            <a:ext cx="1494623" cy="685800"/>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stub</a:t>
            </a:r>
          </a:p>
        </p:txBody>
      </p:sp>
      <p:cxnSp>
        <p:nvCxnSpPr>
          <p:cNvPr id="46" name="Straight Connector 160"/>
          <p:cNvCxnSpPr>
            <a:cxnSpLocks noChangeShapeType="1"/>
            <a:stCxn id="38" idx="3"/>
          </p:cNvCxnSpPr>
          <p:nvPr/>
        </p:nvCxnSpPr>
        <p:spPr bwMode="auto">
          <a:xfrm flipV="1">
            <a:off x="1082945" y="2749191"/>
            <a:ext cx="1431656" cy="455354"/>
          </a:xfrm>
          <a:prstGeom prst="line">
            <a:avLst/>
          </a:prstGeom>
          <a:noFill/>
          <a:ln w="57150" algn="ctr">
            <a:solidFill>
              <a:schemeClr val="tx1">
                <a:lumMod val="75000"/>
              </a:schemeClr>
            </a:solidFill>
            <a:round/>
            <a:headEnd/>
            <a:tailEnd type="stealth"/>
          </a:ln>
        </p:spPr>
      </p:cxnSp>
      <p:cxnSp>
        <p:nvCxnSpPr>
          <p:cNvPr id="49" name="Straight Connector 160"/>
          <p:cNvCxnSpPr>
            <a:cxnSpLocks noChangeShapeType="1"/>
            <a:stCxn id="53" idx="0"/>
          </p:cNvCxnSpPr>
          <p:nvPr/>
        </p:nvCxnSpPr>
        <p:spPr bwMode="auto">
          <a:xfrm flipV="1">
            <a:off x="4151377" y="3757400"/>
            <a:ext cx="1106422" cy="590510"/>
          </a:xfrm>
          <a:prstGeom prst="line">
            <a:avLst/>
          </a:prstGeom>
          <a:noFill/>
          <a:ln w="57150" algn="ctr">
            <a:solidFill>
              <a:schemeClr val="tx1">
                <a:lumMod val="75000"/>
              </a:schemeClr>
            </a:solidFill>
            <a:round/>
            <a:headEnd type="none" w="med" len="med"/>
            <a:tailEnd type="none" w="med" len="med"/>
          </a:ln>
        </p:spPr>
      </p:cxnSp>
      <p:cxnSp>
        <p:nvCxnSpPr>
          <p:cNvPr id="52" name="Straight Connector 160"/>
          <p:cNvCxnSpPr>
            <a:cxnSpLocks noChangeShapeType="1"/>
            <a:stCxn id="33" idx="0"/>
          </p:cNvCxnSpPr>
          <p:nvPr/>
        </p:nvCxnSpPr>
        <p:spPr bwMode="auto">
          <a:xfrm>
            <a:off x="4265676" y="2689768"/>
            <a:ext cx="801624" cy="475566"/>
          </a:xfrm>
          <a:prstGeom prst="line">
            <a:avLst/>
          </a:prstGeom>
          <a:noFill/>
          <a:ln w="57150" algn="ctr">
            <a:solidFill>
              <a:schemeClr val="tx1">
                <a:lumMod val="75000"/>
              </a:schemeClr>
            </a:solidFill>
            <a:round/>
            <a:headEnd type="none" w="med" len="med"/>
            <a:tailEnd type="none" w="med" len="med"/>
          </a:ln>
        </p:spPr>
      </p:cxnSp>
      <p:grpSp>
        <p:nvGrpSpPr>
          <p:cNvPr id="59" name="Group 58"/>
          <p:cNvGrpSpPr/>
          <p:nvPr/>
        </p:nvGrpSpPr>
        <p:grpSpPr>
          <a:xfrm>
            <a:off x="1214683" y="4155323"/>
            <a:ext cx="766517" cy="769441"/>
            <a:chOff x="1063740" y="3846120"/>
            <a:chExt cx="766517" cy="769441"/>
          </a:xfrm>
        </p:grpSpPr>
        <p:cxnSp>
          <p:nvCxnSpPr>
            <p:cNvPr id="89" name="Straight Arrow Connector 88"/>
            <p:cNvCxnSpPr/>
            <p:nvPr/>
          </p:nvCxnSpPr>
          <p:spPr bwMode="auto">
            <a:xfrm>
              <a:off x="1254239" y="3848243"/>
              <a:ext cx="576018" cy="299630"/>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90" name="Rectangle 89"/>
            <p:cNvSpPr/>
            <p:nvPr/>
          </p:nvSpPr>
          <p:spPr>
            <a:xfrm rot="1559588">
              <a:off x="1063740" y="3846120"/>
              <a:ext cx="380999" cy="769441"/>
            </a:xfrm>
            <a:prstGeom prst="rect">
              <a:avLst/>
            </a:prstGeom>
          </p:spPr>
          <p:txBody>
            <a:bodyPr wrap="square">
              <a:spAutoFit/>
            </a:bodyPr>
            <a:lstStyle/>
            <a:p>
              <a:r>
                <a:rPr lang="en-US" sz="4400" b="1" dirty="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92" name="Group 163"/>
          <p:cNvGrpSpPr/>
          <p:nvPr/>
        </p:nvGrpSpPr>
        <p:grpSpPr>
          <a:xfrm rot="9249695">
            <a:off x="4644905" y="4213928"/>
            <a:ext cx="762000" cy="763588"/>
            <a:chOff x="2438400" y="3657600"/>
            <a:chExt cx="762000" cy="763588"/>
          </a:xfrm>
        </p:grpSpPr>
        <p:cxnSp>
          <p:nvCxnSpPr>
            <p:cNvPr id="93" name="Straight Arrow Connector 92"/>
            <p:cNvCxnSpPr/>
            <p:nvPr/>
          </p:nvCxnSpPr>
          <p:spPr bwMode="auto">
            <a:xfrm>
              <a:off x="2438400" y="4419600"/>
              <a:ext cx="762000" cy="1588"/>
            </a:xfrm>
            <a:prstGeom prst="straightConnector1">
              <a:avLst/>
            </a:prstGeom>
            <a:solidFill>
              <a:schemeClr val="accent1"/>
            </a:solidFill>
            <a:ln w="57150" cap="flat" cmpd="sng" algn="ctr">
              <a:solidFill>
                <a:srgbClr val="008000"/>
              </a:solidFill>
              <a:prstDash val="sysDot"/>
              <a:round/>
              <a:headEnd type="triangle" w="med" len="med"/>
              <a:tailEnd type="triangle" w="med" len="med"/>
            </a:ln>
            <a:effectLst/>
          </p:spPr>
        </p:cxnSp>
        <p:grpSp>
          <p:nvGrpSpPr>
            <p:cNvPr id="94" name="Group 131"/>
            <p:cNvGrpSpPr/>
            <p:nvPr/>
          </p:nvGrpSpPr>
          <p:grpSpPr>
            <a:xfrm>
              <a:off x="2514600" y="3657600"/>
              <a:ext cx="609600" cy="646331"/>
              <a:chOff x="2667000" y="2743200"/>
              <a:chExt cx="609600" cy="646331"/>
            </a:xfrm>
          </p:grpSpPr>
          <p:sp>
            <p:nvSpPr>
              <p:cNvPr id="95" name="Rectangle 94"/>
              <p:cNvSpPr/>
              <p:nvPr/>
            </p:nvSpPr>
            <p:spPr>
              <a:xfrm>
                <a:off x="2743200" y="2743200"/>
                <a:ext cx="441146" cy="646331"/>
              </a:xfrm>
              <a:prstGeom prst="rect">
                <a:avLst/>
              </a:prstGeom>
            </p:spPr>
            <p:txBody>
              <a:bodyPr wrap="none">
                <a:spAutoFit/>
              </a:bodyPr>
              <a:lstStyle/>
              <a:p>
                <a:r>
                  <a:rPr lang="en-US" sz="3600" b="1" dirty="0">
                    <a:solidFill>
                      <a:srgbClr val="008000"/>
                    </a:solidFill>
                    <a:effectLst>
                      <a:outerShdw blurRad="38100" dist="38100" dir="2700000" algn="tl">
                        <a:srgbClr val="000000">
                          <a:alpha val="43137"/>
                        </a:srgbClr>
                      </a:outerShdw>
                    </a:effectLst>
                    <a:latin typeface="Arial" charset="0"/>
                    <a:sym typeface="Wingdings" pitchFamily="2" charset="2"/>
                  </a:rPr>
                  <a:t>$</a:t>
                </a:r>
                <a:endParaRPr lang="en-US" sz="3600" dirty="0">
                  <a:solidFill>
                    <a:srgbClr val="008000"/>
                  </a:solidFill>
                </a:endParaRPr>
              </a:p>
            </p:txBody>
          </p:sp>
          <p:sp>
            <p:nvSpPr>
              <p:cNvPr id="96" name="&quot;No&quot; Symbol 95"/>
              <p:cNvSpPr/>
              <p:nvPr/>
            </p:nvSpPr>
            <p:spPr bwMode="auto">
              <a:xfrm>
                <a:off x="2667000" y="2819400"/>
                <a:ext cx="609600" cy="533400"/>
              </a:xfrm>
              <a:prstGeom prst="noSmoking">
                <a:avLst>
                  <a:gd name="adj" fmla="val 9150"/>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grpSp>
      <p:grpSp>
        <p:nvGrpSpPr>
          <p:cNvPr id="99" name="Group 163"/>
          <p:cNvGrpSpPr/>
          <p:nvPr/>
        </p:nvGrpSpPr>
        <p:grpSpPr>
          <a:xfrm rot="1869993">
            <a:off x="4619899" y="1992974"/>
            <a:ext cx="762000" cy="763588"/>
            <a:chOff x="2438400" y="3657600"/>
            <a:chExt cx="762000" cy="763588"/>
          </a:xfrm>
        </p:grpSpPr>
        <p:cxnSp>
          <p:nvCxnSpPr>
            <p:cNvPr id="100" name="Straight Arrow Connector 99"/>
            <p:cNvCxnSpPr/>
            <p:nvPr/>
          </p:nvCxnSpPr>
          <p:spPr bwMode="auto">
            <a:xfrm>
              <a:off x="2438400" y="4419600"/>
              <a:ext cx="762000" cy="1588"/>
            </a:xfrm>
            <a:prstGeom prst="straightConnector1">
              <a:avLst/>
            </a:prstGeom>
            <a:solidFill>
              <a:schemeClr val="accent1"/>
            </a:solidFill>
            <a:ln w="57150" cap="flat" cmpd="sng" algn="ctr">
              <a:solidFill>
                <a:srgbClr val="008000"/>
              </a:solidFill>
              <a:prstDash val="sysDot"/>
              <a:round/>
              <a:headEnd type="triangle" w="med" len="med"/>
              <a:tailEnd type="triangle" w="med" len="med"/>
            </a:ln>
            <a:effectLst/>
          </p:spPr>
        </p:cxnSp>
        <p:grpSp>
          <p:nvGrpSpPr>
            <p:cNvPr id="101" name="Group 131"/>
            <p:cNvGrpSpPr/>
            <p:nvPr/>
          </p:nvGrpSpPr>
          <p:grpSpPr>
            <a:xfrm>
              <a:off x="2514600" y="3657600"/>
              <a:ext cx="609600" cy="646331"/>
              <a:chOff x="2667000" y="2743200"/>
              <a:chExt cx="609600" cy="646331"/>
            </a:xfrm>
          </p:grpSpPr>
          <p:sp>
            <p:nvSpPr>
              <p:cNvPr id="102" name="Rectangle 101"/>
              <p:cNvSpPr/>
              <p:nvPr/>
            </p:nvSpPr>
            <p:spPr>
              <a:xfrm>
                <a:off x="2743200" y="2743200"/>
                <a:ext cx="441146" cy="646331"/>
              </a:xfrm>
              <a:prstGeom prst="rect">
                <a:avLst/>
              </a:prstGeom>
            </p:spPr>
            <p:txBody>
              <a:bodyPr wrap="none">
                <a:spAutoFit/>
              </a:bodyPr>
              <a:lstStyle/>
              <a:p>
                <a:r>
                  <a:rPr lang="en-US" sz="3600" b="1" dirty="0">
                    <a:solidFill>
                      <a:srgbClr val="008000"/>
                    </a:solidFill>
                    <a:effectLst>
                      <a:outerShdw blurRad="38100" dist="38100" dir="2700000" algn="tl">
                        <a:srgbClr val="000000">
                          <a:alpha val="43137"/>
                        </a:srgbClr>
                      </a:outerShdw>
                    </a:effectLst>
                    <a:latin typeface="Arial" charset="0"/>
                    <a:sym typeface="Wingdings" pitchFamily="2" charset="2"/>
                  </a:rPr>
                  <a:t>$</a:t>
                </a:r>
                <a:endParaRPr lang="en-US" sz="3600" dirty="0">
                  <a:solidFill>
                    <a:srgbClr val="008000"/>
                  </a:solidFill>
                </a:endParaRPr>
              </a:p>
            </p:txBody>
          </p:sp>
          <p:sp>
            <p:nvSpPr>
              <p:cNvPr id="103" name="&quot;No&quot; Symbol 102"/>
              <p:cNvSpPr/>
              <p:nvPr/>
            </p:nvSpPr>
            <p:spPr bwMode="auto">
              <a:xfrm>
                <a:off x="2667000" y="2819400"/>
                <a:ext cx="609600" cy="533400"/>
              </a:xfrm>
              <a:prstGeom prst="noSmoking">
                <a:avLst>
                  <a:gd name="adj" fmla="val 9150"/>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grpSp>
      <p:sp>
        <p:nvSpPr>
          <p:cNvPr id="53" name="Cloud 52"/>
          <p:cNvSpPr/>
          <p:nvPr/>
        </p:nvSpPr>
        <p:spPr bwMode="auto">
          <a:xfrm>
            <a:off x="2324101" y="3871623"/>
            <a:ext cx="1828800" cy="952573"/>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ISP 2</a:t>
            </a:r>
          </a:p>
        </p:txBody>
      </p:sp>
      <p:sp>
        <p:nvSpPr>
          <p:cNvPr id="54" name="Cloud 53"/>
          <p:cNvSpPr/>
          <p:nvPr/>
        </p:nvSpPr>
        <p:spPr bwMode="auto">
          <a:xfrm>
            <a:off x="4876800" y="2898635"/>
            <a:ext cx="1828800" cy="991968"/>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Level 3</a:t>
            </a:r>
          </a:p>
        </p:txBody>
      </p:sp>
      <p:cxnSp>
        <p:nvCxnSpPr>
          <p:cNvPr id="57" name="Straight Connector 160"/>
          <p:cNvCxnSpPr>
            <a:cxnSpLocks noChangeShapeType="1"/>
            <a:stCxn id="38" idx="1"/>
            <a:endCxn id="53" idx="2"/>
          </p:cNvCxnSpPr>
          <p:nvPr/>
        </p:nvCxnSpPr>
        <p:spPr bwMode="auto">
          <a:xfrm>
            <a:off x="1082945" y="3850404"/>
            <a:ext cx="1246829" cy="497506"/>
          </a:xfrm>
          <a:prstGeom prst="line">
            <a:avLst/>
          </a:prstGeom>
          <a:noFill/>
          <a:ln w="57150" algn="ctr">
            <a:solidFill>
              <a:schemeClr val="tx1">
                <a:lumMod val="75000"/>
              </a:schemeClr>
            </a:solidFill>
            <a:round/>
            <a:headEnd/>
            <a:tailEnd type="stealth"/>
          </a:ln>
        </p:spPr>
      </p:cxnSp>
      <p:grpSp>
        <p:nvGrpSpPr>
          <p:cNvPr id="58" name="Group 57"/>
          <p:cNvGrpSpPr/>
          <p:nvPr/>
        </p:nvGrpSpPr>
        <p:grpSpPr>
          <a:xfrm>
            <a:off x="1260867" y="2103390"/>
            <a:ext cx="828824" cy="802362"/>
            <a:chOff x="1260867" y="1794187"/>
            <a:chExt cx="828824" cy="802362"/>
          </a:xfrm>
        </p:grpSpPr>
        <p:cxnSp>
          <p:nvCxnSpPr>
            <p:cNvPr id="74" name="Straight Arrow Connector 73"/>
            <p:cNvCxnSpPr/>
            <p:nvPr/>
          </p:nvCxnSpPr>
          <p:spPr bwMode="auto">
            <a:xfrm flipV="1">
              <a:off x="1361273" y="2368873"/>
              <a:ext cx="728418" cy="227676"/>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75" name="Rectangle 74"/>
            <p:cNvSpPr/>
            <p:nvPr/>
          </p:nvSpPr>
          <p:spPr>
            <a:xfrm rot="20425739">
              <a:off x="1260867" y="1794187"/>
              <a:ext cx="380999" cy="769441"/>
            </a:xfrm>
            <a:prstGeom prst="rect">
              <a:avLst/>
            </a:prstGeom>
          </p:spPr>
          <p:txBody>
            <a:bodyPr wrap="square">
              <a:spAutoFit/>
            </a:bodyPr>
            <a:lstStyle/>
            <a:p>
              <a:r>
                <a:rPr lang="en-US" sz="4400" b="1" dirty="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86" name="Group 85"/>
          <p:cNvGrpSpPr/>
          <p:nvPr/>
        </p:nvGrpSpPr>
        <p:grpSpPr>
          <a:xfrm>
            <a:off x="6822618" y="3086464"/>
            <a:ext cx="615023" cy="805218"/>
            <a:chOff x="6822618" y="2777261"/>
            <a:chExt cx="615023" cy="805218"/>
          </a:xfrm>
        </p:grpSpPr>
        <p:cxnSp>
          <p:nvCxnSpPr>
            <p:cNvPr id="87" name="Straight Arrow Connector 86"/>
            <p:cNvCxnSpPr/>
            <p:nvPr/>
          </p:nvCxnSpPr>
          <p:spPr bwMode="auto">
            <a:xfrm flipH="1" flipV="1">
              <a:off x="6822618" y="3276600"/>
              <a:ext cx="407724" cy="305879"/>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91" name="Rectangle 90"/>
            <p:cNvSpPr/>
            <p:nvPr/>
          </p:nvSpPr>
          <p:spPr>
            <a:xfrm rot="2320051">
              <a:off x="7056610" y="2777261"/>
              <a:ext cx="381031" cy="769441"/>
            </a:xfrm>
            <a:prstGeom prst="rect">
              <a:avLst/>
            </a:prstGeom>
          </p:spPr>
          <p:txBody>
            <a:bodyPr wrap="square">
              <a:spAutoFit/>
            </a:bodyPr>
            <a:lstStyle/>
            <a:p>
              <a:r>
                <a:rPr lang="en-US" sz="4400" b="1" dirty="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sp>
        <p:nvSpPr>
          <p:cNvPr id="98" name="Cloud 97"/>
          <p:cNvSpPr/>
          <p:nvPr/>
        </p:nvSpPr>
        <p:spPr bwMode="auto">
          <a:xfrm>
            <a:off x="335633" y="3122315"/>
            <a:ext cx="1494623" cy="721801"/>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a:solidFill>
                  <a:schemeClr val="bg2"/>
                </a:solidFill>
                <a:latin typeface="+mj-lt"/>
              </a:rPr>
              <a:t>Stub</a:t>
            </a:r>
          </a:p>
          <a:p>
            <a:pPr algn="ctr">
              <a:defRPr/>
            </a:pPr>
            <a:r>
              <a:rPr lang="en-US" sz="2200" b="1" dirty="0">
                <a:solidFill>
                  <a:schemeClr val="bg2"/>
                </a:solidFill>
                <a:latin typeface="+mj-lt"/>
              </a:rPr>
              <a:t>(customer)</a:t>
            </a:r>
          </a:p>
        </p:txBody>
      </p:sp>
      <p:sp>
        <p:nvSpPr>
          <p:cNvPr id="105" name="Cloud 104"/>
          <p:cNvSpPr/>
          <p:nvPr/>
        </p:nvSpPr>
        <p:spPr bwMode="auto">
          <a:xfrm>
            <a:off x="2329774" y="3825386"/>
            <a:ext cx="1866901" cy="971766"/>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a:solidFill>
                  <a:schemeClr val="bg2"/>
                </a:solidFill>
                <a:latin typeface="+mj-lt"/>
              </a:rPr>
              <a:t>ISP 2</a:t>
            </a:r>
          </a:p>
          <a:p>
            <a:pPr algn="ctr">
              <a:defRPr/>
            </a:pPr>
            <a:r>
              <a:rPr lang="en-US" sz="2200" b="1" dirty="0">
                <a:solidFill>
                  <a:schemeClr val="bg2"/>
                </a:solidFill>
                <a:latin typeface="+mj-lt"/>
              </a:rPr>
              <a:t>(provider)</a:t>
            </a:r>
          </a:p>
        </p:txBody>
      </p:sp>
      <p:sp>
        <p:nvSpPr>
          <p:cNvPr id="107" name="Cloud 106"/>
          <p:cNvSpPr/>
          <p:nvPr/>
        </p:nvSpPr>
        <p:spPr bwMode="auto">
          <a:xfrm>
            <a:off x="2438400" y="2178867"/>
            <a:ext cx="1866901" cy="971766"/>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a:solidFill>
                  <a:schemeClr val="bg2"/>
                </a:solidFill>
                <a:latin typeface="+mj-lt"/>
              </a:rPr>
              <a:t>ISP 1</a:t>
            </a:r>
          </a:p>
          <a:p>
            <a:pPr algn="ctr">
              <a:defRPr/>
            </a:pPr>
            <a:r>
              <a:rPr lang="en-US" sz="2200" b="1" dirty="0">
                <a:solidFill>
                  <a:schemeClr val="bg2"/>
                </a:solidFill>
                <a:latin typeface="+mj-lt"/>
              </a:rPr>
              <a:t>(peer)</a:t>
            </a:r>
          </a:p>
        </p:txBody>
      </p:sp>
      <p:sp>
        <p:nvSpPr>
          <p:cNvPr id="108" name="Cloud 107"/>
          <p:cNvSpPr/>
          <p:nvPr/>
        </p:nvSpPr>
        <p:spPr bwMode="auto">
          <a:xfrm>
            <a:off x="4865302" y="2880734"/>
            <a:ext cx="1828800" cy="991968"/>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a:solidFill>
                  <a:schemeClr val="bg2"/>
                </a:solidFill>
                <a:latin typeface="+mj-lt"/>
              </a:rPr>
              <a:t>Level 3</a:t>
            </a:r>
          </a:p>
          <a:p>
            <a:pPr algn="ctr">
              <a:defRPr/>
            </a:pPr>
            <a:r>
              <a:rPr lang="en-US" sz="2200" b="1" dirty="0">
                <a:solidFill>
                  <a:schemeClr val="bg2"/>
                </a:solidFill>
                <a:latin typeface="+mj-lt"/>
              </a:rPr>
              <a:t>(peer)</a:t>
            </a:r>
          </a:p>
        </p:txBody>
      </p:sp>
      <p:cxnSp>
        <p:nvCxnSpPr>
          <p:cNvPr id="39" name="Straight Connector 160"/>
          <p:cNvCxnSpPr>
            <a:cxnSpLocks noChangeShapeType="1"/>
            <a:stCxn id="34" idx="2"/>
          </p:cNvCxnSpPr>
          <p:nvPr/>
        </p:nvCxnSpPr>
        <p:spPr bwMode="auto">
          <a:xfrm flipH="1" flipV="1">
            <a:off x="6477000" y="3681196"/>
            <a:ext cx="767436" cy="476250"/>
          </a:xfrm>
          <a:prstGeom prst="line">
            <a:avLst/>
          </a:prstGeom>
          <a:noFill/>
          <a:ln w="57150" algn="ctr">
            <a:solidFill>
              <a:schemeClr val="tx1">
                <a:lumMod val="75000"/>
              </a:schemeClr>
            </a:solidFill>
            <a:round/>
            <a:headEnd/>
            <a:tailEnd type="stealth"/>
          </a:ln>
        </p:spPr>
      </p:cxnSp>
      <p:sp>
        <p:nvSpPr>
          <p:cNvPr id="115" name="Cloud 114"/>
          <p:cNvSpPr/>
          <p:nvPr/>
        </p:nvSpPr>
        <p:spPr bwMode="auto">
          <a:xfrm>
            <a:off x="7026480" y="4942778"/>
            <a:ext cx="196512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22394</a:t>
            </a:r>
          </a:p>
          <a:p>
            <a:pPr algn="ctr">
              <a:defRPr/>
            </a:pPr>
            <a:r>
              <a:rPr lang="en-US" sz="2200" b="1" dirty="0">
                <a:latin typeface="+mj-lt"/>
              </a:rPr>
              <a:t>(also VZW)</a:t>
            </a:r>
          </a:p>
        </p:txBody>
      </p:sp>
      <p:cxnSp>
        <p:nvCxnSpPr>
          <p:cNvPr id="116" name="Straight Connector 160"/>
          <p:cNvCxnSpPr>
            <a:cxnSpLocks noChangeShapeType="1"/>
            <a:endCxn id="115" idx="3"/>
          </p:cNvCxnSpPr>
          <p:nvPr/>
        </p:nvCxnSpPr>
        <p:spPr bwMode="auto">
          <a:xfrm flipH="1">
            <a:off x="8009040" y="4620290"/>
            <a:ext cx="107008" cy="376948"/>
          </a:xfrm>
          <a:prstGeom prst="line">
            <a:avLst/>
          </a:prstGeom>
          <a:noFill/>
          <a:ln w="57150" algn="ctr">
            <a:solidFill>
              <a:schemeClr val="tx1">
                <a:lumMod val="75000"/>
              </a:schemeClr>
            </a:solidFill>
            <a:round/>
            <a:headEnd type="none" w="med" len="med"/>
            <a:tailEnd type="none" w="med" len="med"/>
          </a:ln>
        </p:spPr>
      </p:cxnSp>
      <p:sp>
        <p:nvSpPr>
          <p:cNvPr id="118" name="Rectangle 6"/>
          <p:cNvSpPr>
            <a:spLocks noChangeArrowheads="1"/>
          </p:cNvSpPr>
          <p:nvPr/>
        </p:nvSpPr>
        <p:spPr bwMode="auto">
          <a:xfrm>
            <a:off x="762000" y="762000"/>
            <a:ext cx="7620000" cy="430887"/>
          </a:xfrm>
          <a:prstGeom prst="rect">
            <a:avLst/>
          </a:prstGeom>
          <a:noFill/>
          <a:ln w="9525">
            <a:noFill/>
            <a:miter lim="800000"/>
            <a:headEnd/>
            <a:tailEnd/>
          </a:ln>
        </p:spPr>
        <p:txBody>
          <a:bodyPr wrap="square">
            <a:spAutoFit/>
          </a:bodyPr>
          <a:lstStyle/>
          <a:p>
            <a:pPr algn="ctr">
              <a:spcBef>
                <a:spcPct val="20000"/>
              </a:spcBef>
            </a:pPr>
            <a:r>
              <a:rPr lang="en-US" sz="2200" b="1" dirty="0"/>
              <a:t>A simple model of AS-level business relationships.</a:t>
            </a:r>
            <a:endParaRPr lang="en-US" sz="2200" dirty="0"/>
          </a:p>
        </p:txBody>
      </p:sp>
    </p:spTree>
    <p:custDataLst>
      <p:tags r:id="rId1"/>
    </p:custDataLst>
    <p:extLst>
      <p:ext uri="{BB962C8B-B14F-4D97-AF65-F5344CB8AC3E}">
        <p14:creationId xmlns:p14="http://schemas.microsoft.com/office/powerpoint/2010/main" val="1346829651"/>
      </p:ext>
    </p:extLst>
  </p:cSld>
  <p:clrMapOvr>
    <a:masterClrMapping/>
  </p:clrMapOvr>
  <p:transition advTm="857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5"/>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9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2"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right)">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barn(inVertical)">
                                      <p:cBhvr>
                                        <p:cTn id="36" dur="500"/>
                                        <p:tgtEl>
                                          <p:spTgt spid="9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8"/>
                                        </p:tgtEl>
                                        <p:attrNameLst>
                                          <p:attrName>style.visibility</p:attrName>
                                        </p:attrNameLst>
                                      </p:cBhvr>
                                      <p:to>
                                        <p:strVal val="hidden"/>
                                      </p:to>
                                    </p:set>
                                  </p:childTnLst>
                                </p:cTn>
                              </p:par>
                              <p:par>
                                <p:cTn id="43" presetID="16" presetClass="entr" presetSubtype="21"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barn(inVertical)">
                                      <p:cBhvr>
                                        <p:cTn id="4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105" grpId="0" animBg="1"/>
      <p:bldP spid="105" grpId="1" animBg="1"/>
      <p:bldP spid="107" grpId="0" animBg="1"/>
      <p:bldP spid="107" grpId="1" animBg="1"/>
      <p:bldP spid="108" grpId="0" animBg="1"/>
      <p:bldP spid="10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p:spPr>
        <p:txBody>
          <a:bodyPr>
            <a:normAutofit fontScale="90000"/>
          </a:bodyPr>
          <a:lstStyle/>
          <a:p>
            <a:r>
              <a:rPr lang="en-US" b="1" dirty="0">
                <a:solidFill>
                  <a:schemeClr val="accent4"/>
                </a:solidFill>
                <a:effectLst>
                  <a:outerShdw blurRad="38100" dist="38100" dir="2700000" algn="tl">
                    <a:srgbClr val="000000">
                      <a:alpha val="43137"/>
                    </a:srgbClr>
                  </a:outerShdw>
                </a:effectLst>
              </a:rPr>
              <a:t>BGP</a:t>
            </a:r>
            <a:r>
              <a:rPr lang="en-US" dirty="0"/>
              <a:t>: The Internet’s Routing Protocol (2)</a:t>
            </a:r>
            <a:endParaRPr lang="en-US" dirty="0">
              <a:solidFill>
                <a:srgbClr val="C00000"/>
              </a:solidFill>
            </a:endParaRPr>
          </a:p>
        </p:txBody>
      </p:sp>
      <p:sp>
        <p:nvSpPr>
          <p:cNvPr id="33" name="Cloud 32"/>
          <p:cNvSpPr/>
          <p:nvPr/>
        </p:nvSpPr>
        <p:spPr bwMode="auto">
          <a:xfrm>
            <a:off x="2439147" y="2201811"/>
            <a:ext cx="1828800" cy="951131"/>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ISP 1</a:t>
            </a:r>
          </a:p>
        </p:txBody>
      </p:sp>
      <p:sp>
        <p:nvSpPr>
          <p:cNvPr id="34" name="Cloud 33"/>
          <p:cNvSpPr/>
          <p:nvPr/>
        </p:nvSpPr>
        <p:spPr bwMode="auto">
          <a:xfrm>
            <a:off x="7239747" y="3668805"/>
            <a:ext cx="175260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38" name="Cloud 37"/>
          <p:cNvSpPr/>
          <p:nvPr/>
        </p:nvSpPr>
        <p:spPr bwMode="auto">
          <a:xfrm>
            <a:off x="336380" y="3152943"/>
            <a:ext cx="1494623" cy="685800"/>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endParaRPr lang="en-US" sz="2200" b="1" dirty="0">
              <a:solidFill>
                <a:schemeClr val="bg1"/>
              </a:solidFill>
              <a:latin typeface="+mj-lt"/>
            </a:endParaRPr>
          </a:p>
        </p:txBody>
      </p:sp>
      <p:cxnSp>
        <p:nvCxnSpPr>
          <p:cNvPr id="46" name="Straight Connector 160"/>
          <p:cNvCxnSpPr>
            <a:cxnSpLocks noChangeShapeType="1"/>
            <a:stCxn id="38" idx="3"/>
          </p:cNvCxnSpPr>
          <p:nvPr/>
        </p:nvCxnSpPr>
        <p:spPr bwMode="auto">
          <a:xfrm flipV="1">
            <a:off x="1083692" y="2736800"/>
            <a:ext cx="1431656" cy="455354"/>
          </a:xfrm>
          <a:prstGeom prst="line">
            <a:avLst/>
          </a:prstGeom>
          <a:noFill/>
          <a:ln w="57150" algn="ctr">
            <a:solidFill>
              <a:schemeClr val="tx1">
                <a:lumMod val="75000"/>
              </a:schemeClr>
            </a:solidFill>
            <a:round/>
            <a:headEnd/>
            <a:tailEnd type="stealth"/>
          </a:ln>
        </p:spPr>
      </p:cxnSp>
      <p:cxnSp>
        <p:nvCxnSpPr>
          <p:cNvPr id="49" name="Straight Connector 160"/>
          <p:cNvCxnSpPr>
            <a:cxnSpLocks noChangeShapeType="1"/>
            <a:stCxn id="53" idx="0"/>
          </p:cNvCxnSpPr>
          <p:nvPr/>
        </p:nvCxnSpPr>
        <p:spPr bwMode="auto">
          <a:xfrm flipV="1">
            <a:off x="4152124" y="3745009"/>
            <a:ext cx="1106422" cy="590510"/>
          </a:xfrm>
          <a:prstGeom prst="line">
            <a:avLst/>
          </a:prstGeom>
          <a:noFill/>
          <a:ln w="57150" algn="ctr">
            <a:solidFill>
              <a:schemeClr val="tx1">
                <a:lumMod val="75000"/>
              </a:schemeClr>
            </a:solidFill>
            <a:round/>
            <a:headEnd type="none" w="med" len="med"/>
            <a:tailEnd type="none" w="med" len="med"/>
          </a:ln>
        </p:spPr>
      </p:cxnSp>
      <p:cxnSp>
        <p:nvCxnSpPr>
          <p:cNvPr id="52" name="Straight Connector 160"/>
          <p:cNvCxnSpPr>
            <a:cxnSpLocks noChangeShapeType="1"/>
            <a:stCxn id="33" idx="0"/>
          </p:cNvCxnSpPr>
          <p:nvPr/>
        </p:nvCxnSpPr>
        <p:spPr bwMode="auto">
          <a:xfrm>
            <a:off x="4266423" y="2677377"/>
            <a:ext cx="801624" cy="475566"/>
          </a:xfrm>
          <a:prstGeom prst="line">
            <a:avLst/>
          </a:prstGeom>
          <a:noFill/>
          <a:ln w="57150" algn="ctr">
            <a:solidFill>
              <a:schemeClr val="tx1">
                <a:lumMod val="75000"/>
              </a:schemeClr>
            </a:solidFill>
            <a:round/>
            <a:headEnd type="none" w="med" len="med"/>
            <a:tailEnd type="none" w="med" len="med"/>
          </a:ln>
        </p:spPr>
      </p:cxnSp>
      <p:sp>
        <p:nvSpPr>
          <p:cNvPr id="53" name="Cloud 52"/>
          <p:cNvSpPr/>
          <p:nvPr/>
        </p:nvSpPr>
        <p:spPr bwMode="auto">
          <a:xfrm>
            <a:off x="2324848" y="3859232"/>
            <a:ext cx="1828800" cy="952573"/>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ISP 2</a:t>
            </a:r>
          </a:p>
        </p:txBody>
      </p:sp>
      <p:sp>
        <p:nvSpPr>
          <p:cNvPr id="54" name="Cloud 53"/>
          <p:cNvSpPr/>
          <p:nvPr/>
        </p:nvSpPr>
        <p:spPr bwMode="auto">
          <a:xfrm>
            <a:off x="4877547" y="2886244"/>
            <a:ext cx="1828800" cy="991968"/>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Level 3</a:t>
            </a:r>
          </a:p>
        </p:txBody>
      </p:sp>
      <p:cxnSp>
        <p:nvCxnSpPr>
          <p:cNvPr id="57" name="Straight Connector 160"/>
          <p:cNvCxnSpPr>
            <a:cxnSpLocks noChangeShapeType="1"/>
            <a:stCxn id="38" idx="1"/>
            <a:endCxn id="53" idx="2"/>
          </p:cNvCxnSpPr>
          <p:nvPr/>
        </p:nvCxnSpPr>
        <p:spPr bwMode="auto">
          <a:xfrm>
            <a:off x="1083692" y="3838013"/>
            <a:ext cx="1246829" cy="497506"/>
          </a:xfrm>
          <a:prstGeom prst="line">
            <a:avLst/>
          </a:prstGeom>
          <a:noFill/>
          <a:ln w="57150" algn="ctr">
            <a:solidFill>
              <a:schemeClr val="tx1">
                <a:lumMod val="75000"/>
              </a:schemeClr>
            </a:solidFill>
            <a:round/>
            <a:headEnd/>
            <a:tailEnd type="stealth"/>
          </a:ln>
        </p:spPr>
      </p:cxnSp>
      <p:cxnSp>
        <p:nvCxnSpPr>
          <p:cNvPr id="39" name="Straight Connector 160"/>
          <p:cNvCxnSpPr>
            <a:cxnSpLocks noChangeShapeType="1"/>
            <a:stCxn id="34" idx="2"/>
          </p:cNvCxnSpPr>
          <p:nvPr/>
        </p:nvCxnSpPr>
        <p:spPr bwMode="auto">
          <a:xfrm flipH="1" flipV="1">
            <a:off x="6477747" y="3668805"/>
            <a:ext cx="767436" cy="476250"/>
          </a:xfrm>
          <a:prstGeom prst="line">
            <a:avLst/>
          </a:prstGeom>
          <a:noFill/>
          <a:ln w="57150" algn="ctr">
            <a:solidFill>
              <a:schemeClr val="tx1">
                <a:lumMod val="75000"/>
              </a:schemeClr>
            </a:solidFill>
            <a:round/>
            <a:headEnd/>
            <a:tailEnd type="stealth"/>
          </a:ln>
        </p:spPr>
      </p:cxnSp>
      <p:grpSp>
        <p:nvGrpSpPr>
          <p:cNvPr id="19" name="Group 18"/>
          <p:cNvGrpSpPr/>
          <p:nvPr/>
        </p:nvGrpSpPr>
        <p:grpSpPr>
          <a:xfrm>
            <a:off x="1138483" y="4335959"/>
            <a:ext cx="766517" cy="769441"/>
            <a:chOff x="1063740" y="3846120"/>
            <a:chExt cx="766517" cy="769441"/>
          </a:xfrm>
        </p:grpSpPr>
        <p:cxnSp>
          <p:nvCxnSpPr>
            <p:cNvPr id="20" name="Straight Arrow Connector 19"/>
            <p:cNvCxnSpPr/>
            <p:nvPr/>
          </p:nvCxnSpPr>
          <p:spPr bwMode="auto">
            <a:xfrm>
              <a:off x="1254239" y="3848243"/>
              <a:ext cx="576018" cy="299630"/>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21" name="Rectangle 20"/>
            <p:cNvSpPr/>
            <p:nvPr/>
          </p:nvSpPr>
          <p:spPr>
            <a:xfrm rot="1559588">
              <a:off x="1063740" y="3846120"/>
              <a:ext cx="380999" cy="769441"/>
            </a:xfrm>
            <a:prstGeom prst="rect">
              <a:avLst/>
            </a:prstGeom>
          </p:spPr>
          <p:txBody>
            <a:bodyPr wrap="square">
              <a:spAutoFit/>
            </a:bodyPr>
            <a:lstStyle/>
            <a:p>
              <a:r>
                <a:rPr lang="en-US" sz="4400" b="1" dirty="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22" name="Group 21"/>
          <p:cNvGrpSpPr/>
          <p:nvPr/>
        </p:nvGrpSpPr>
        <p:grpSpPr>
          <a:xfrm>
            <a:off x="1260867" y="2103390"/>
            <a:ext cx="828824" cy="802362"/>
            <a:chOff x="1260867" y="1794187"/>
            <a:chExt cx="828824" cy="802362"/>
          </a:xfrm>
        </p:grpSpPr>
        <p:cxnSp>
          <p:nvCxnSpPr>
            <p:cNvPr id="23" name="Straight Arrow Connector 22"/>
            <p:cNvCxnSpPr/>
            <p:nvPr/>
          </p:nvCxnSpPr>
          <p:spPr bwMode="auto">
            <a:xfrm flipV="1">
              <a:off x="1361273" y="2368873"/>
              <a:ext cx="728418" cy="227676"/>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24" name="Rectangle 23"/>
            <p:cNvSpPr/>
            <p:nvPr/>
          </p:nvSpPr>
          <p:spPr>
            <a:xfrm rot="20425739">
              <a:off x="1260867" y="1794187"/>
              <a:ext cx="380999" cy="769441"/>
            </a:xfrm>
            <a:prstGeom prst="rect">
              <a:avLst/>
            </a:prstGeom>
          </p:spPr>
          <p:txBody>
            <a:bodyPr wrap="square">
              <a:spAutoFit/>
            </a:bodyPr>
            <a:lstStyle/>
            <a:p>
              <a:r>
                <a:rPr lang="en-US" sz="4400" b="1" dirty="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sp>
        <p:nvSpPr>
          <p:cNvPr id="45" name="Rounded Rectangle 44"/>
          <p:cNvSpPr/>
          <p:nvPr/>
        </p:nvSpPr>
        <p:spPr bwMode="auto">
          <a:xfrm>
            <a:off x="5502167" y="2427519"/>
            <a:ext cx="974833" cy="620481"/>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defRPr/>
            </a:pPr>
            <a:r>
              <a:rPr lang="en-US" sz="2200" b="1" dirty="0">
                <a:solidFill>
                  <a:schemeClr val="accent4"/>
                </a:solidFill>
                <a:latin typeface="+mj-lt"/>
              </a:rPr>
              <a:t>ISP</a:t>
            </a:r>
            <a:endParaRPr lang="en-US" sz="2200" dirty="0">
              <a:solidFill>
                <a:schemeClr val="accent4"/>
              </a:solidFill>
              <a:latin typeface="+mj-lt"/>
            </a:endParaRPr>
          </a:p>
        </p:txBody>
      </p:sp>
      <p:sp>
        <p:nvSpPr>
          <p:cNvPr id="47" name="Rounded Rectangle 46"/>
          <p:cNvSpPr/>
          <p:nvPr/>
        </p:nvSpPr>
        <p:spPr bwMode="auto">
          <a:xfrm>
            <a:off x="7628630" y="3127502"/>
            <a:ext cx="974833" cy="620481"/>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lgn="ctr">
              <a:defRPr/>
            </a:pPr>
            <a:r>
              <a:rPr lang="en-US" sz="2200" b="1" dirty="0">
                <a:solidFill>
                  <a:schemeClr val="accent4"/>
                </a:solidFill>
                <a:latin typeface="+mj-lt"/>
              </a:rPr>
              <a:t>ISP</a:t>
            </a:r>
            <a:endParaRPr lang="en-US" sz="2200" dirty="0">
              <a:solidFill>
                <a:schemeClr val="accent4"/>
              </a:solidFill>
              <a:latin typeface="+mj-lt"/>
            </a:endParaRPr>
          </a:p>
        </p:txBody>
      </p:sp>
      <p:sp>
        <p:nvSpPr>
          <p:cNvPr id="56" name="Cloud 55"/>
          <p:cNvSpPr/>
          <p:nvPr/>
        </p:nvSpPr>
        <p:spPr bwMode="auto">
          <a:xfrm>
            <a:off x="7026480" y="4942778"/>
            <a:ext cx="196512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22394</a:t>
            </a:r>
          </a:p>
        </p:txBody>
      </p:sp>
      <p:cxnSp>
        <p:nvCxnSpPr>
          <p:cNvPr id="58" name="Straight Connector 160"/>
          <p:cNvCxnSpPr>
            <a:cxnSpLocks noChangeShapeType="1"/>
            <a:endCxn id="56" idx="3"/>
          </p:cNvCxnSpPr>
          <p:nvPr/>
        </p:nvCxnSpPr>
        <p:spPr bwMode="auto">
          <a:xfrm flipH="1">
            <a:off x="8009040" y="4620290"/>
            <a:ext cx="107008" cy="376948"/>
          </a:xfrm>
          <a:prstGeom prst="line">
            <a:avLst/>
          </a:prstGeom>
          <a:noFill/>
          <a:ln w="57150" algn="ctr">
            <a:solidFill>
              <a:schemeClr val="tx1">
                <a:lumMod val="75000"/>
              </a:schemeClr>
            </a:solidFill>
            <a:round/>
            <a:headEnd type="none" w="med" len="med"/>
            <a:tailEnd type="none" w="med" len="med"/>
          </a:ln>
        </p:spPr>
      </p:cxnSp>
      <p:sp>
        <p:nvSpPr>
          <p:cNvPr id="40" name="Rectangle 6"/>
          <p:cNvSpPr>
            <a:spLocks noChangeArrowheads="1"/>
          </p:cNvSpPr>
          <p:nvPr/>
        </p:nvSpPr>
        <p:spPr bwMode="auto">
          <a:xfrm>
            <a:off x="0" y="1392903"/>
            <a:ext cx="9144000" cy="846386"/>
          </a:xfrm>
          <a:prstGeom prst="rect">
            <a:avLst/>
          </a:prstGeom>
          <a:noFill/>
          <a:ln w="9525">
            <a:noFill/>
            <a:miter lim="800000"/>
            <a:headEnd/>
            <a:tailEnd/>
          </a:ln>
        </p:spPr>
        <p:txBody>
          <a:bodyPr wrap="square">
            <a:spAutoFit/>
          </a:bodyPr>
          <a:lstStyle/>
          <a:p>
            <a:pPr marL="0" lvl="1" algn="ctr">
              <a:defRPr/>
            </a:pPr>
            <a:r>
              <a:rPr lang="en-US" sz="2200" b="1" dirty="0"/>
              <a:t>A stub is an AS with no customers that never transits traffic.</a:t>
            </a:r>
          </a:p>
          <a:p>
            <a:pPr marL="0" lvl="1" algn="ctr">
              <a:defRPr/>
            </a:pPr>
            <a:endParaRPr lang="en-US" sz="700" b="1" dirty="0"/>
          </a:p>
          <a:p>
            <a:pPr marL="0" lvl="1" algn="ctr">
              <a:defRPr/>
            </a:pPr>
            <a:r>
              <a:rPr lang="en-US" sz="2000" b="1" dirty="0"/>
              <a:t>(Transit = carry traffic from one neighbor to another) </a:t>
            </a:r>
          </a:p>
        </p:txBody>
      </p:sp>
      <p:sp>
        <p:nvSpPr>
          <p:cNvPr id="41" name="Rectangle 6"/>
          <p:cNvSpPr>
            <a:spLocks noChangeArrowheads="1"/>
          </p:cNvSpPr>
          <p:nvPr/>
        </p:nvSpPr>
        <p:spPr bwMode="auto">
          <a:xfrm>
            <a:off x="0" y="5786241"/>
            <a:ext cx="9144000" cy="769441"/>
          </a:xfrm>
          <a:prstGeom prst="rect">
            <a:avLst/>
          </a:prstGeom>
          <a:noFill/>
          <a:ln w="9525">
            <a:noFill/>
            <a:miter lim="800000"/>
            <a:headEnd/>
            <a:tailEnd/>
          </a:ln>
        </p:spPr>
        <p:txBody>
          <a:bodyPr wrap="square">
            <a:spAutoFit/>
          </a:bodyPr>
          <a:lstStyle/>
          <a:p>
            <a:pPr marL="0" lvl="1" algn="ctr">
              <a:defRPr/>
            </a:pPr>
            <a:r>
              <a:rPr lang="en-US" sz="2200" b="1" dirty="0">
                <a:solidFill>
                  <a:schemeClr val="accent4"/>
                </a:solidFill>
              </a:rPr>
              <a:t>85% of ASes are stubs! </a:t>
            </a:r>
          </a:p>
          <a:p>
            <a:pPr marL="0" lvl="1" algn="ctr">
              <a:defRPr/>
            </a:pPr>
            <a:r>
              <a:rPr lang="en-US" sz="2200" b="1" dirty="0">
                <a:solidFill>
                  <a:schemeClr val="accent4"/>
                </a:solidFill>
              </a:rPr>
              <a:t>We call the rest (15%) ISPs.</a:t>
            </a:r>
          </a:p>
        </p:txBody>
      </p:sp>
      <p:sp>
        <p:nvSpPr>
          <p:cNvPr id="2" name="Freeform 1"/>
          <p:cNvSpPr/>
          <p:nvPr/>
        </p:nvSpPr>
        <p:spPr>
          <a:xfrm>
            <a:off x="1065343" y="2791914"/>
            <a:ext cx="1623223" cy="1589314"/>
          </a:xfrm>
          <a:custGeom>
            <a:avLst/>
            <a:gdLst>
              <a:gd name="connsiteX0" fmla="*/ 1427280 w 1623223"/>
              <a:gd name="connsiteY0" fmla="*/ 1589314 h 1589314"/>
              <a:gd name="connsiteX1" fmla="*/ 175423 w 1623223"/>
              <a:gd name="connsiteY1" fmla="*/ 1001486 h 1589314"/>
              <a:gd name="connsiteX2" fmla="*/ 164537 w 1623223"/>
              <a:gd name="connsiteY2" fmla="*/ 435429 h 1589314"/>
              <a:gd name="connsiteX3" fmla="*/ 1623223 w 1623223"/>
              <a:gd name="connsiteY3" fmla="*/ 0 h 1589314"/>
            </a:gdLst>
            <a:ahLst/>
            <a:cxnLst>
              <a:cxn ang="0">
                <a:pos x="connsiteX0" y="connsiteY0"/>
              </a:cxn>
              <a:cxn ang="0">
                <a:pos x="connsiteX1" y="connsiteY1"/>
              </a:cxn>
              <a:cxn ang="0">
                <a:pos x="connsiteX2" y="connsiteY2"/>
              </a:cxn>
              <a:cxn ang="0">
                <a:pos x="connsiteX3" y="connsiteY3"/>
              </a:cxn>
            </a:cxnLst>
            <a:rect l="l" t="t" r="r" b="b"/>
            <a:pathLst>
              <a:path w="1623223" h="1589314">
                <a:moveTo>
                  <a:pt x="1427280" y="1589314"/>
                </a:moveTo>
                <a:cubicBezTo>
                  <a:pt x="906580" y="1391557"/>
                  <a:pt x="385880" y="1193800"/>
                  <a:pt x="175423" y="1001486"/>
                </a:cubicBezTo>
                <a:cubicBezTo>
                  <a:pt x="-35034" y="809172"/>
                  <a:pt x="-76763" y="602343"/>
                  <a:pt x="164537" y="435429"/>
                </a:cubicBezTo>
                <a:cubicBezTo>
                  <a:pt x="405837" y="268515"/>
                  <a:pt x="1014530" y="134257"/>
                  <a:pt x="1623223" y="0"/>
                </a:cubicBezTo>
              </a:path>
            </a:pathLst>
          </a:custGeom>
          <a:ln w="127000">
            <a:solidFill>
              <a:schemeClr val="accent3"/>
            </a:solidFill>
            <a:headEnd type="none" w="med" len="med"/>
            <a:tailEnd type="triangle" w="med" len="med"/>
          </a:ln>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nvGrpSpPr>
          <p:cNvPr id="25" name="Group 24"/>
          <p:cNvGrpSpPr/>
          <p:nvPr/>
        </p:nvGrpSpPr>
        <p:grpSpPr>
          <a:xfrm>
            <a:off x="1419971" y="3272135"/>
            <a:ext cx="1232088" cy="1386800"/>
            <a:chOff x="7909949" y="5321079"/>
            <a:chExt cx="1232088" cy="1386800"/>
          </a:xfrm>
        </p:grpSpPr>
        <p:sp>
          <p:nvSpPr>
            <p:cNvPr id="26" name="Rectangle 25"/>
            <p:cNvSpPr/>
            <p:nvPr/>
          </p:nvSpPr>
          <p:spPr>
            <a:xfrm rot="1272581">
              <a:off x="7909949" y="5599883"/>
              <a:ext cx="990600" cy="1107996"/>
            </a:xfrm>
            <a:prstGeom prst="rect">
              <a:avLst/>
            </a:prstGeom>
          </p:spPr>
          <p:txBody>
            <a:bodyPr wrap="square">
              <a:spAutoFit/>
            </a:bodyPr>
            <a:lstStyle/>
            <a:p>
              <a:r>
                <a:rPr lang="en-US" sz="6600" b="1" dirty="0">
                  <a:solidFill>
                    <a:srgbClr val="C00000"/>
                  </a:solidFill>
                  <a:effectLst>
                    <a:outerShdw blurRad="38100" dist="38100" dir="2700000" algn="tl">
                      <a:srgbClr val="000000">
                        <a:alpha val="43137"/>
                      </a:srgbClr>
                    </a:outerShdw>
                  </a:effectLst>
                  <a:latin typeface="+mj-lt"/>
                </a:rPr>
                <a:t>X</a:t>
              </a:r>
              <a:endParaRPr lang="en-US" sz="6600" dirty="0">
                <a:solidFill>
                  <a:srgbClr val="C00000"/>
                </a:solidFill>
                <a:effectLst>
                  <a:outerShdw blurRad="38100" dist="38100" dir="2700000" algn="tl">
                    <a:srgbClr val="000000">
                      <a:alpha val="43137"/>
                    </a:srgbClr>
                  </a:outerShdw>
                </a:effectLst>
                <a:latin typeface="+mj-lt"/>
              </a:endParaRPr>
            </a:p>
          </p:txBody>
        </p:sp>
        <p:sp>
          <p:nvSpPr>
            <p:cNvPr id="28" name="Rectangle 27"/>
            <p:cNvSpPr/>
            <p:nvPr/>
          </p:nvSpPr>
          <p:spPr>
            <a:xfrm>
              <a:off x="8035644" y="5321079"/>
              <a:ext cx="1106393" cy="461665"/>
            </a:xfrm>
            <a:prstGeom prst="rect">
              <a:avLst/>
            </a:prstGeom>
          </p:spPr>
          <p:txBody>
            <a:bodyPr wrap="none">
              <a:spAutoFit/>
            </a:bodyPr>
            <a:lstStyle/>
            <a:p>
              <a:r>
                <a:rPr lang="en-US" sz="2400" b="1" dirty="0">
                  <a:solidFill>
                    <a:srgbClr val="C00000"/>
                  </a:solidFill>
                  <a:effectLst>
                    <a:outerShdw blurRad="38100" dist="38100" dir="2700000" algn="tl">
                      <a:srgbClr val="000000">
                        <a:alpha val="43137"/>
                      </a:srgbClr>
                    </a:outerShdw>
                  </a:effectLst>
                  <a:latin typeface="+mj-lt"/>
                </a:rPr>
                <a:t>Loses $</a:t>
              </a:r>
              <a:endParaRPr lang="en-US" sz="2400" dirty="0">
                <a:solidFill>
                  <a:srgbClr val="C00000"/>
                </a:solidFill>
                <a:latin typeface="+mj-lt"/>
              </a:endParaRPr>
            </a:p>
          </p:txBody>
        </p:sp>
      </p:grpSp>
      <p:sp>
        <p:nvSpPr>
          <p:cNvPr id="3" name="Rectangle 2"/>
          <p:cNvSpPr/>
          <p:nvPr/>
        </p:nvSpPr>
        <p:spPr>
          <a:xfrm>
            <a:off x="710065" y="3276600"/>
            <a:ext cx="692882" cy="430887"/>
          </a:xfrm>
          <a:prstGeom prst="rect">
            <a:avLst/>
          </a:prstGeom>
        </p:spPr>
        <p:txBody>
          <a:bodyPr wrap="none">
            <a:spAutoFit/>
          </a:bodyPr>
          <a:lstStyle/>
          <a:p>
            <a:pPr algn="ctr">
              <a:defRPr/>
            </a:pPr>
            <a:r>
              <a:rPr lang="en-US" sz="2200" b="1" dirty="0">
                <a:solidFill>
                  <a:schemeClr val="bg1"/>
                </a:solidFill>
                <a:latin typeface="+mj-lt"/>
              </a:rPr>
              <a:t>stub</a:t>
            </a:r>
          </a:p>
        </p:txBody>
      </p:sp>
    </p:spTree>
    <p:custDataLst>
      <p:tags r:id="rId1"/>
    </p:custDataLst>
    <p:extLst>
      <p:ext uri="{BB962C8B-B14F-4D97-AF65-F5344CB8AC3E}">
        <p14:creationId xmlns:p14="http://schemas.microsoft.com/office/powerpoint/2010/main" val="3333545364"/>
      </p:ext>
    </p:extLst>
  </p:cSld>
  <p:clrMapOvr>
    <a:masterClrMapping/>
  </p:clrMapOvr>
  <p:transition advTm="857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1"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p:spPr>
        <p:txBody>
          <a:bodyPr>
            <a:normAutofit fontScale="90000"/>
          </a:bodyPr>
          <a:lstStyle/>
          <a:p>
            <a:r>
              <a:rPr lang="en-US" b="1" dirty="0">
                <a:solidFill>
                  <a:schemeClr val="accent4"/>
                </a:solidFill>
                <a:effectLst>
                  <a:outerShdw blurRad="38100" dist="38100" dir="2700000" algn="tl">
                    <a:srgbClr val="000000">
                      <a:alpha val="43137"/>
                    </a:srgbClr>
                  </a:outerShdw>
                </a:effectLst>
              </a:rPr>
              <a:t>BGP</a:t>
            </a:r>
            <a:r>
              <a:rPr lang="en-US" dirty="0"/>
              <a:t>: The Internet’s Routing Protocol (3)</a:t>
            </a:r>
            <a:endParaRPr lang="en-US" dirty="0">
              <a:solidFill>
                <a:srgbClr val="C00000"/>
              </a:solidFill>
            </a:endParaRPr>
          </a:p>
        </p:txBody>
      </p:sp>
      <p:sp>
        <p:nvSpPr>
          <p:cNvPr id="33" name="Cloud 32"/>
          <p:cNvSpPr/>
          <p:nvPr/>
        </p:nvSpPr>
        <p:spPr bwMode="auto">
          <a:xfrm>
            <a:off x="2439147" y="2201811"/>
            <a:ext cx="1828800" cy="951131"/>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a:latin typeface="+mj-lt"/>
              </a:rPr>
              <a:t>ISP 1</a:t>
            </a:r>
          </a:p>
        </p:txBody>
      </p:sp>
      <p:sp>
        <p:nvSpPr>
          <p:cNvPr id="34" name="Cloud 33"/>
          <p:cNvSpPr/>
          <p:nvPr/>
        </p:nvSpPr>
        <p:spPr bwMode="auto">
          <a:xfrm>
            <a:off x="7239747" y="3668805"/>
            <a:ext cx="1752600" cy="952499"/>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38" name="Cloud 37"/>
          <p:cNvSpPr/>
          <p:nvPr/>
        </p:nvSpPr>
        <p:spPr bwMode="auto">
          <a:xfrm>
            <a:off x="336380" y="3152943"/>
            <a:ext cx="1494623" cy="685800"/>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a:latin typeface="+mj-lt"/>
              </a:rPr>
              <a:t>stub</a:t>
            </a:r>
          </a:p>
        </p:txBody>
      </p:sp>
      <p:cxnSp>
        <p:nvCxnSpPr>
          <p:cNvPr id="46" name="Straight Connector 160"/>
          <p:cNvCxnSpPr>
            <a:cxnSpLocks noChangeShapeType="1"/>
            <a:stCxn id="38" idx="3"/>
          </p:cNvCxnSpPr>
          <p:nvPr/>
        </p:nvCxnSpPr>
        <p:spPr bwMode="auto">
          <a:xfrm flipV="1">
            <a:off x="1083692" y="2736800"/>
            <a:ext cx="1431656" cy="455354"/>
          </a:xfrm>
          <a:prstGeom prst="line">
            <a:avLst/>
          </a:prstGeom>
          <a:noFill/>
          <a:ln w="57150" algn="ctr">
            <a:solidFill>
              <a:schemeClr val="accent1">
                <a:lumMod val="75000"/>
              </a:schemeClr>
            </a:solidFill>
            <a:round/>
            <a:headEnd/>
            <a:tailEnd type="stealth"/>
          </a:ln>
        </p:spPr>
      </p:cxnSp>
      <p:cxnSp>
        <p:nvCxnSpPr>
          <p:cNvPr id="49" name="Straight Connector 160"/>
          <p:cNvCxnSpPr>
            <a:cxnSpLocks noChangeShapeType="1"/>
            <a:stCxn id="53" idx="0"/>
          </p:cNvCxnSpPr>
          <p:nvPr/>
        </p:nvCxnSpPr>
        <p:spPr bwMode="auto">
          <a:xfrm flipV="1">
            <a:off x="4152124" y="3745009"/>
            <a:ext cx="1106422" cy="590510"/>
          </a:xfrm>
          <a:prstGeom prst="line">
            <a:avLst/>
          </a:prstGeom>
          <a:noFill/>
          <a:ln w="57150" algn="ctr">
            <a:solidFill>
              <a:schemeClr val="accent1">
                <a:lumMod val="75000"/>
              </a:schemeClr>
            </a:solidFill>
            <a:round/>
            <a:headEnd type="none" w="med" len="med"/>
            <a:tailEnd type="none" w="med" len="med"/>
          </a:ln>
        </p:spPr>
      </p:cxnSp>
      <p:cxnSp>
        <p:nvCxnSpPr>
          <p:cNvPr id="52" name="Straight Connector 160"/>
          <p:cNvCxnSpPr>
            <a:cxnSpLocks noChangeShapeType="1"/>
            <a:stCxn id="33" idx="0"/>
          </p:cNvCxnSpPr>
          <p:nvPr/>
        </p:nvCxnSpPr>
        <p:spPr bwMode="auto">
          <a:xfrm>
            <a:off x="4266423" y="2677377"/>
            <a:ext cx="801624" cy="475566"/>
          </a:xfrm>
          <a:prstGeom prst="line">
            <a:avLst/>
          </a:prstGeom>
          <a:noFill/>
          <a:ln w="57150" algn="ctr">
            <a:solidFill>
              <a:schemeClr val="accent1">
                <a:lumMod val="75000"/>
              </a:schemeClr>
            </a:solidFill>
            <a:round/>
            <a:headEnd type="none" w="med" len="med"/>
            <a:tailEnd type="none" w="med" len="med"/>
          </a:ln>
        </p:spPr>
      </p:cxnSp>
      <p:sp>
        <p:nvSpPr>
          <p:cNvPr id="53" name="Cloud 52"/>
          <p:cNvSpPr/>
          <p:nvPr/>
        </p:nvSpPr>
        <p:spPr bwMode="auto">
          <a:xfrm>
            <a:off x="2324848" y="3859232"/>
            <a:ext cx="1828800" cy="952573"/>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a:latin typeface="+mj-lt"/>
              </a:rPr>
              <a:t>ISP 2</a:t>
            </a:r>
          </a:p>
        </p:txBody>
      </p:sp>
      <p:sp>
        <p:nvSpPr>
          <p:cNvPr id="54" name="Cloud 53"/>
          <p:cNvSpPr/>
          <p:nvPr/>
        </p:nvSpPr>
        <p:spPr bwMode="auto">
          <a:xfrm>
            <a:off x="4877547" y="2886244"/>
            <a:ext cx="1828800" cy="991968"/>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a:latin typeface="+mj-lt"/>
              </a:rPr>
              <a:t>Level 3</a:t>
            </a:r>
          </a:p>
        </p:txBody>
      </p:sp>
      <p:cxnSp>
        <p:nvCxnSpPr>
          <p:cNvPr id="57" name="Straight Connector 160"/>
          <p:cNvCxnSpPr>
            <a:cxnSpLocks noChangeShapeType="1"/>
            <a:stCxn id="38" idx="1"/>
            <a:endCxn id="53" idx="2"/>
          </p:cNvCxnSpPr>
          <p:nvPr/>
        </p:nvCxnSpPr>
        <p:spPr bwMode="auto">
          <a:xfrm>
            <a:off x="1083692" y="3838013"/>
            <a:ext cx="1246829" cy="497506"/>
          </a:xfrm>
          <a:prstGeom prst="line">
            <a:avLst/>
          </a:prstGeom>
          <a:noFill/>
          <a:ln w="57150" algn="ctr">
            <a:solidFill>
              <a:schemeClr val="accent1">
                <a:lumMod val="75000"/>
              </a:schemeClr>
            </a:solidFill>
            <a:round/>
            <a:headEnd/>
            <a:tailEnd type="stealth"/>
          </a:ln>
        </p:spPr>
      </p:cxnSp>
      <p:cxnSp>
        <p:nvCxnSpPr>
          <p:cNvPr id="39" name="Straight Connector 160"/>
          <p:cNvCxnSpPr>
            <a:cxnSpLocks noChangeShapeType="1"/>
            <a:stCxn id="34" idx="2"/>
          </p:cNvCxnSpPr>
          <p:nvPr/>
        </p:nvCxnSpPr>
        <p:spPr bwMode="auto">
          <a:xfrm flipH="1" flipV="1">
            <a:off x="6477747" y="3668805"/>
            <a:ext cx="767436" cy="476250"/>
          </a:xfrm>
          <a:prstGeom prst="line">
            <a:avLst/>
          </a:prstGeom>
          <a:noFill/>
          <a:ln w="57150" algn="ctr">
            <a:solidFill>
              <a:schemeClr val="accent1">
                <a:lumMod val="75000"/>
              </a:schemeClr>
            </a:solidFill>
            <a:round/>
            <a:headEnd/>
            <a:tailEnd type="stealth"/>
          </a:ln>
        </p:spPr>
      </p:cxnSp>
      <p:sp>
        <p:nvSpPr>
          <p:cNvPr id="40" name="AutoShape 149"/>
          <p:cNvSpPr>
            <a:spLocks noChangeArrowheads="1"/>
          </p:cNvSpPr>
          <p:nvPr/>
        </p:nvSpPr>
        <p:spPr bwMode="auto">
          <a:xfrm>
            <a:off x="6706347" y="2582812"/>
            <a:ext cx="2133600" cy="720275"/>
          </a:xfrm>
          <a:prstGeom prst="wedgeRoundRectCallout">
            <a:avLst>
              <a:gd name="adj1" fmla="val -30302"/>
              <a:gd name="adj2" fmla="val 14522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sz="1800" b="1" dirty="0"/>
              <a:t> </a:t>
            </a:r>
            <a:r>
              <a:rPr lang="en-US" sz="1800" dirty="0"/>
              <a:t>66.174.161.0/24</a:t>
            </a:r>
            <a:r>
              <a:rPr lang="en-US" sz="1800" b="1" dirty="0"/>
              <a:t> </a:t>
            </a:r>
          </a:p>
        </p:txBody>
      </p:sp>
      <p:sp>
        <p:nvSpPr>
          <p:cNvPr id="41" name="AutoShape 149"/>
          <p:cNvSpPr>
            <a:spLocks noChangeArrowheads="1"/>
          </p:cNvSpPr>
          <p:nvPr/>
        </p:nvSpPr>
        <p:spPr bwMode="auto">
          <a:xfrm>
            <a:off x="4419600" y="1841673"/>
            <a:ext cx="2590799" cy="720275"/>
          </a:xfrm>
          <a:prstGeom prst="wedgeRoundRectCallout">
            <a:avLst>
              <a:gd name="adj1" fmla="val -28205"/>
              <a:gd name="adj2" fmla="val 11781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sz="1800" b="1" dirty="0"/>
              <a:t> </a:t>
            </a:r>
            <a:r>
              <a:rPr lang="en-US" sz="1800" dirty="0"/>
              <a:t>66.174.161.0/24 </a:t>
            </a:r>
          </a:p>
        </p:txBody>
      </p:sp>
      <p:sp>
        <p:nvSpPr>
          <p:cNvPr id="42" name="AutoShape 149"/>
          <p:cNvSpPr>
            <a:spLocks noChangeArrowheads="1"/>
          </p:cNvSpPr>
          <p:nvPr/>
        </p:nvSpPr>
        <p:spPr bwMode="auto">
          <a:xfrm>
            <a:off x="685800" y="1413325"/>
            <a:ext cx="3505200" cy="720275"/>
          </a:xfrm>
          <a:prstGeom prst="wedgeRoundRectCallout">
            <a:avLst>
              <a:gd name="adj1" fmla="val -1424"/>
              <a:gd name="adj2" fmla="val 11761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ISP1, Level3, VZW, 22394</a:t>
            </a:r>
          </a:p>
          <a:p>
            <a:pPr algn="ctr">
              <a:defRPr/>
            </a:pPr>
            <a:r>
              <a:rPr lang="en-US" sz="1800" b="1" dirty="0"/>
              <a:t> </a:t>
            </a:r>
            <a:r>
              <a:rPr lang="en-US" sz="1800" dirty="0"/>
              <a:t>66.174.161.0/24</a:t>
            </a:r>
            <a:r>
              <a:rPr lang="en-US" sz="1800" b="1" dirty="0"/>
              <a:t> </a:t>
            </a:r>
          </a:p>
        </p:txBody>
      </p:sp>
      <p:sp>
        <p:nvSpPr>
          <p:cNvPr id="43" name="AutoShape 149"/>
          <p:cNvSpPr>
            <a:spLocks noChangeArrowheads="1"/>
          </p:cNvSpPr>
          <p:nvPr/>
        </p:nvSpPr>
        <p:spPr bwMode="auto">
          <a:xfrm>
            <a:off x="609600" y="4876800"/>
            <a:ext cx="3352800" cy="720275"/>
          </a:xfrm>
          <a:prstGeom prst="wedgeRoundRectCallout">
            <a:avLst>
              <a:gd name="adj1" fmla="val -2267"/>
              <a:gd name="adj2" fmla="val -11595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ISP2, Level3, VZW, 22394</a:t>
            </a:r>
            <a:r>
              <a:rPr lang="en-US" sz="1800" b="1" dirty="0"/>
              <a:t> </a:t>
            </a:r>
            <a:r>
              <a:rPr lang="en-US" sz="1800" dirty="0"/>
              <a:t>66.174.161.0/24 </a:t>
            </a:r>
          </a:p>
        </p:txBody>
      </p:sp>
      <p:grpSp>
        <p:nvGrpSpPr>
          <p:cNvPr id="44" name="Group 43"/>
          <p:cNvGrpSpPr/>
          <p:nvPr/>
        </p:nvGrpSpPr>
        <p:grpSpPr>
          <a:xfrm>
            <a:off x="1143000" y="4114800"/>
            <a:ext cx="766517" cy="769441"/>
            <a:chOff x="1063740" y="3846120"/>
            <a:chExt cx="766517" cy="769441"/>
          </a:xfrm>
        </p:grpSpPr>
        <p:cxnSp>
          <p:nvCxnSpPr>
            <p:cNvPr id="45" name="Straight Arrow Connector 44"/>
            <p:cNvCxnSpPr/>
            <p:nvPr/>
          </p:nvCxnSpPr>
          <p:spPr bwMode="auto">
            <a:xfrm>
              <a:off x="1254239" y="3848243"/>
              <a:ext cx="576018" cy="299630"/>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47" name="Rectangle 46"/>
            <p:cNvSpPr/>
            <p:nvPr/>
          </p:nvSpPr>
          <p:spPr>
            <a:xfrm rot="1559588">
              <a:off x="1063740" y="3846120"/>
              <a:ext cx="380999" cy="769441"/>
            </a:xfrm>
            <a:prstGeom prst="rect">
              <a:avLst/>
            </a:prstGeom>
          </p:spPr>
          <p:txBody>
            <a:bodyPr wrap="square">
              <a:spAutoFit/>
            </a:bodyPr>
            <a:lstStyle/>
            <a:p>
              <a:r>
                <a:rPr lang="en-US" sz="4400" b="1" dirty="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48" name="Group 47"/>
          <p:cNvGrpSpPr/>
          <p:nvPr/>
        </p:nvGrpSpPr>
        <p:grpSpPr>
          <a:xfrm>
            <a:off x="1260867" y="2103390"/>
            <a:ext cx="828824" cy="802362"/>
            <a:chOff x="1260867" y="1794187"/>
            <a:chExt cx="828824" cy="802362"/>
          </a:xfrm>
        </p:grpSpPr>
        <p:cxnSp>
          <p:nvCxnSpPr>
            <p:cNvPr id="50" name="Straight Arrow Connector 49"/>
            <p:cNvCxnSpPr/>
            <p:nvPr/>
          </p:nvCxnSpPr>
          <p:spPr bwMode="auto">
            <a:xfrm flipV="1">
              <a:off x="1361273" y="2368873"/>
              <a:ext cx="728418" cy="227676"/>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55" name="Rectangle 54"/>
            <p:cNvSpPr/>
            <p:nvPr/>
          </p:nvSpPr>
          <p:spPr>
            <a:xfrm rot="20425739">
              <a:off x="1260867" y="1794187"/>
              <a:ext cx="380999" cy="769441"/>
            </a:xfrm>
            <a:prstGeom prst="rect">
              <a:avLst/>
            </a:prstGeom>
          </p:spPr>
          <p:txBody>
            <a:bodyPr wrap="square">
              <a:spAutoFit/>
            </a:bodyPr>
            <a:lstStyle/>
            <a:p>
              <a:r>
                <a:rPr lang="en-US" sz="4400" b="1" dirty="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sp>
        <p:nvSpPr>
          <p:cNvPr id="56" name="Line 151"/>
          <p:cNvSpPr>
            <a:spLocks noChangeShapeType="1"/>
          </p:cNvSpPr>
          <p:nvPr/>
        </p:nvSpPr>
        <p:spPr bwMode="auto">
          <a:xfrm flipH="1" flipV="1">
            <a:off x="6486649" y="3662609"/>
            <a:ext cx="761999" cy="488641"/>
          </a:xfrm>
          <a:prstGeom prst="line">
            <a:avLst/>
          </a:prstGeom>
          <a:noFill/>
          <a:ln w="127000">
            <a:solidFill>
              <a:schemeClr val="accent3"/>
            </a:solidFill>
            <a:round/>
            <a:headEnd type="triangle" w="med" len="med"/>
            <a:tailEnd/>
          </a:ln>
        </p:spPr>
        <p:txBody>
          <a:bodyPr/>
          <a:lstStyle/>
          <a:p>
            <a:pPr>
              <a:defRPr/>
            </a:pPr>
            <a:endParaRPr lang="en-US"/>
          </a:p>
        </p:txBody>
      </p:sp>
      <p:sp>
        <p:nvSpPr>
          <p:cNvPr id="60" name="Line 151"/>
          <p:cNvSpPr>
            <a:spLocks noChangeShapeType="1"/>
          </p:cNvSpPr>
          <p:nvPr/>
        </p:nvSpPr>
        <p:spPr bwMode="auto">
          <a:xfrm flipH="1">
            <a:off x="4152124" y="3729313"/>
            <a:ext cx="1104898" cy="590509"/>
          </a:xfrm>
          <a:prstGeom prst="line">
            <a:avLst/>
          </a:prstGeom>
          <a:noFill/>
          <a:ln w="127000">
            <a:solidFill>
              <a:schemeClr val="accent3"/>
            </a:solidFill>
            <a:round/>
            <a:headEnd type="triangle" w="med" len="med"/>
            <a:tailEnd/>
          </a:ln>
        </p:spPr>
        <p:txBody>
          <a:bodyPr/>
          <a:lstStyle/>
          <a:p>
            <a:pPr>
              <a:defRPr/>
            </a:pPr>
            <a:endParaRPr lang="en-US"/>
          </a:p>
        </p:txBody>
      </p:sp>
      <p:sp>
        <p:nvSpPr>
          <p:cNvPr id="61" name="Line 151"/>
          <p:cNvSpPr>
            <a:spLocks noChangeShapeType="1"/>
          </p:cNvSpPr>
          <p:nvPr/>
        </p:nvSpPr>
        <p:spPr bwMode="auto">
          <a:xfrm flipH="1" flipV="1">
            <a:off x="4304523" y="2648811"/>
            <a:ext cx="800100" cy="474866"/>
          </a:xfrm>
          <a:prstGeom prst="line">
            <a:avLst/>
          </a:prstGeom>
          <a:noFill/>
          <a:ln w="127000">
            <a:solidFill>
              <a:schemeClr val="accent3"/>
            </a:solidFill>
            <a:round/>
            <a:headEnd type="triangle" w="med" len="med"/>
            <a:tailEnd/>
          </a:ln>
        </p:spPr>
        <p:txBody>
          <a:bodyPr/>
          <a:lstStyle/>
          <a:p>
            <a:pPr>
              <a:defRPr/>
            </a:pPr>
            <a:endParaRPr lang="en-US"/>
          </a:p>
        </p:txBody>
      </p:sp>
      <p:sp>
        <p:nvSpPr>
          <p:cNvPr id="62" name="Line 151"/>
          <p:cNvSpPr>
            <a:spLocks noChangeShapeType="1"/>
          </p:cNvSpPr>
          <p:nvPr/>
        </p:nvSpPr>
        <p:spPr bwMode="auto">
          <a:xfrm flipH="1">
            <a:off x="1083692" y="2720369"/>
            <a:ext cx="1448227" cy="431030"/>
          </a:xfrm>
          <a:prstGeom prst="line">
            <a:avLst/>
          </a:prstGeom>
          <a:noFill/>
          <a:ln w="127000">
            <a:solidFill>
              <a:schemeClr val="accent3"/>
            </a:solidFill>
            <a:round/>
            <a:headEnd type="triangle" w="med" len="med"/>
            <a:tailEnd/>
          </a:ln>
        </p:spPr>
        <p:txBody>
          <a:bodyPr/>
          <a:lstStyle/>
          <a:p>
            <a:pPr>
              <a:defRPr/>
            </a:pPr>
            <a:endParaRPr lang="en-US"/>
          </a:p>
        </p:txBody>
      </p:sp>
      <p:sp>
        <p:nvSpPr>
          <p:cNvPr id="66" name="Cloud 65"/>
          <p:cNvSpPr/>
          <p:nvPr/>
        </p:nvSpPr>
        <p:spPr bwMode="auto">
          <a:xfrm>
            <a:off x="7026480" y="4942778"/>
            <a:ext cx="1965120" cy="952499"/>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a:latin typeface="+mj-lt"/>
              </a:rPr>
              <a:t>22394</a:t>
            </a:r>
          </a:p>
          <a:p>
            <a:pPr algn="ctr">
              <a:defRPr/>
            </a:pPr>
            <a:r>
              <a:rPr lang="en-US" sz="2200" b="1" dirty="0">
                <a:latin typeface="+mj-lt"/>
              </a:rPr>
              <a:t>(also VZW)</a:t>
            </a:r>
          </a:p>
        </p:txBody>
      </p:sp>
      <p:cxnSp>
        <p:nvCxnSpPr>
          <p:cNvPr id="67" name="Straight Connector 160"/>
          <p:cNvCxnSpPr>
            <a:cxnSpLocks noChangeShapeType="1"/>
            <a:endCxn id="66" idx="3"/>
          </p:cNvCxnSpPr>
          <p:nvPr/>
        </p:nvCxnSpPr>
        <p:spPr bwMode="auto">
          <a:xfrm flipH="1">
            <a:off x="8009040" y="4620290"/>
            <a:ext cx="107008" cy="376948"/>
          </a:xfrm>
          <a:prstGeom prst="line">
            <a:avLst/>
          </a:prstGeom>
          <a:noFill/>
          <a:ln w="57150" algn="ctr">
            <a:solidFill>
              <a:schemeClr val="accent1">
                <a:lumMod val="75000"/>
              </a:schemeClr>
            </a:solidFill>
            <a:round/>
            <a:headEnd type="none" w="med" len="med"/>
            <a:tailEnd type="none" w="med" len="med"/>
          </a:ln>
        </p:spPr>
      </p:cxnSp>
      <p:sp>
        <p:nvSpPr>
          <p:cNvPr id="65" name="Line 151"/>
          <p:cNvSpPr>
            <a:spLocks noChangeShapeType="1"/>
          </p:cNvSpPr>
          <p:nvPr/>
        </p:nvSpPr>
        <p:spPr bwMode="auto">
          <a:xfrm flipV="1">
            <a:off x="7932149" y="4605770"/>
            <a:ext cx="191248" cy="484097"/>
          </a:xfrm>
          <a:prstGeom prst="line">
            <a:avLst/>
          </a:prstGeom>
          <a:noFill/>
          <a:ln w="127000">
            <a:solidFill>
              <a:schemeClr val="accent3"/>
            </a:solidFill>
            <a:round/>
            <a:headEnd type="triangle" w="med" len="med"/>
            <a:tailEnd/>
          </a:ln>
        </p:spPr>
        <p:txBody>
          <a:bodyPr/>
          <a:lstStyle/>
          <a:p>
            <a:pPr>
              <a:defRPr/>
            </a:pPr>
            <a:endParaRPr lang="en-US"/>
          </a:p>
        </p:txBody>
      </p:sp>
      <p:sp>
        <p:nvSpPr>
          <p:cNvPr id="68" name="Rectangle 6"/>
          <p:cNvSpPr>
            <a:spLocks noChangeArrowheads="1"/>
          </p:cNvSpPr>
          <p:nvPr/>
        </p:nvSpPr>
        <p:spPr bwMode="auto">
          <a:xfrm>
            <a:off x="1143000" y="6019800"/>
            <a:ext cx="6858000" cy="837152"/>
          </a:xfrm>
          <a:prstGeom prst="rect">
            <a:avLst/>
          </a:prstGeom>
          <a:noFill/>
          <a:ln w="9525">
            <a:noFill/>
            <a:miter lim="800000"/>
            <a:headEnd/>
            <a:tailEnd/>
          </a:ln>
        </p:spPr>
        <p:txBody>
          <a:bodyPr wrap="square">
            <a:spAutoFit/>
          </a:bodyPr>
          <a:lstStyle/>
          <a:p>
            <a:pPr algn="ctr">
              <a:spcBef>
                <a:spcPct val="20000"/>
              </a:spcBef>
            </a:pPr>
            <a:r>
              <a:rPr lang="en-US" sz="2200" b="1" dirty="0"/>
              <a:t>A model of BGP routing policies:</a:t>
            </a:r>
          </a:p>
          <a:p>
            <a:pPr algn="ctr">
              <a:spcBef>
                <a:spcPct val="20000"/>
              </a:spcBef>
            </a:pPr>
            <a:r>
              <a:rPr lang="en-US" sz="2200" dirty="0"/>
              <a:t>Prefer cheaper paths.  Then, prefer shorter paths.</a:t>
            </a:r>
          </a:p>
        </p:txBody>
      </p:sp>
      <p:sp>
        <p:nvSpPr>
          <p:cNvPr id="32" name="Rectangle 6"/>
          <p:cNvSpPr>
            <a:spLocks noChangeArrowheads="1"/>
          </p:cNvSpPr>
          <p:nvPr/>
        </p:nvSpPr>
        <p:spPr bwMode="auto">
          <a:xfrm>
            <a:off x="762000" y="762000"/>
            <a:ext cx="7620000" cy="430887"/>
          </a:xfrm>
          <a:prstGeom prst="rect">
            <a:avLst/>
          </a:prstGeom>
          <a:noFill/>
          <a:ln w="9525">
            <a:noFill/>
            <a:miter lim="800000"/>
            <a:headEnd/>
            <a:tailEnd/>
          </a:ln>
        </p:spPr>
        <p:txBody>
          <a:bodyPr wrap="square">
            <a:spAutoFit/>
          </a:bodyPr>
          <a:lstStyle/>
          <a:p>
            <a:pPr marL="0" lvl="1" algn="ctr">
              <a:defRPr/>
            </a:pPr>
            <a:r>
              <a:rPr lang="en-US" sz="2200" b="1" dirty="0"/>
              <a:t>BGP sets up paths from ASes to destination IP prefixes.</a:t>
            </a:r>
          </a:p>
        </p:txBody>
      </p:sp>
    </p:spTree>
    <p:custDataLst>
      <p:tags r:id="rId1"/>
    </p:custDataLst>
    <p:extLst>
      <p:ext uri="{BB962C8B-B14F-4D97-AF65-F5344CB8AC3E}">
        <p14:creationId xmlns:p14="http://schemas.microsoft.com/office/powerpoint/2010/main" val="4205152290"/>
      </p:ext>
    </p:extLst>
  </p:cSld>
  <p:clrMapOvr>
    <a:masterClrMapping/>
  </p:clrMapOvr>
  <p:transition advTm="857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 calcmode="lin" valueType="num">
                                      <p:cBhvr>
                                        <p:cTn id="9" dur="500" fill="hold"/>
                                        <p:tgtEl>
                                          <p:spTgt spid="40"/>
                                        </p:tgtEl>
                                        <p:attrNameLst>
                                          <p:attrName>ppt_w</p:attrName>
                                        </p:attrNameLst>
                                      </p:cBhvr>
                                      <p:tavLst>
                                        <p:tav tm="0">
                                          <p:val>
                                            <p:fltVal val="0"/>
                                          </p:val>
                                        </p:tav>
                                        <p:tav tm="100000">
                                          <p:val>
                                            <p:strVal val="#ppt_w"/>
                                          </p:val>
                                        </p:tav>
                                      </p:tavLst>
                                    </p:anim>
                                    <p:anim calcmode="lin" valueType="num">
                                      <p:cBhvr>
                                        <p:cTn id="10"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childTnLst>
                                </p:cTn>
                              </p:par>
                              <p:par>
                                <p:cTn id="22" presetID="1" presetClass="exit"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childTnLst>
                                </p:cTn>
                              </p:par>
                              <p:par>
                                <p:cTn id="42" presetID="1" presetClass="exit"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56" grpId="0" animBg="1"/>
      <p:bldP spid="60" grpId="0" animBg="1"/>
      <p:bldP spid="61" grpId="0" animBg="1"/>
      <p:bldP spid="62" grpId="0" animBg="1"/>
      <p:bldP spid="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Standard model of Internet routing</a:t>
            </a:r>
          </a:p>
        </p:txBody>
      </p:sp>
      <p:sp>
        <p:nvSpPr>
          <p:cNvPr id="3" name="Content Placeholder 2"/>
          <p:cNvSpPr>
            <a:spLocks noGrp="1"/>
          </p:cNvSpPr>
          <p:nvPr>
            <p:ph idx="1"/>
          </p:nvPr>
        </p:nvSpPr>
        <p:spPr/>
        <p:txBody>
          <a:bodyPr/>
          <a:lstStyle/>
          <a:p>
            <a:r>
              <a:rPr lang="en-CA" dirty="0"/>
              <a:t>Proposed by Gao &amp; Rexford 20 years ago</a:t>
            </a:r>
          </a:p>
          <a:p>
            <a:r>
              <a:rPr lang="en-CA" dirty="0"/>
              <a:t>Based on practices employed by a large ISP</a:t>
            </a:r>
          </a:p>
          <a:p>
            <a:r>
              <a:rPr lang="en-CA" dirty="0"/>
              <a:t>Provide an intuitive model of path selection and export policy</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33</a:t>
            </a:fld>
            <a:endParaRPr lang="en-US">
              <a:solidFill>
                <a:prstClr val="black">
                  <a:tint val="75000"/>
                </a:prstClr>
              </a:solidFill>
              <a:latin typeface="Corbel"/>
            </a:endParaRPr>
          </a:p>
        </p:txBody>
      </p:sp>
    </p:spTree>
    <p:extLst>
      <p:ext uri="{BB962C8B-B14F-4D97-AF65-F5344CB8AC3E}">
        <p14:creationId xmlns:p14="http://schemas.microsoft.com/office/powerpoint/2010/main" val="3868201016"/>
      </p:ext>
    </p:extLst>
  </p:cSld>
  <p:clrMapOvr>
    <a:masterClrMapping/>
  </p:clrMapOvr>
  <mc:AlternateContent xmlns:mc="http://schemas.openxmlformats.org/markup-compatibility/2006" xmlns:p14="http://schemas.microsoft.com/office/powerpoint/2010/main">
    <mc:Choice Requires="p14">
      <p:transition spd="slow" p14:dur="2000" advTm="108419"/>
    </mc:Choice>
    <mc:Fallback xmlns="">
      <p:transition spd="slow" advTm="10841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H="1">
            <a:off x="1447800" y="2705100"/>
            <a:ext cx="1066800" cy="127025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1184511" y="3975351"/>
            <a:ext cx="1763973" cy="464762"/>
          </a:xfrm>
          <a:prstGeom prst="straightConnector1">
            <a:avLst/>
          </a:prstGeom>
          <a:ln w="7620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Arrow Connector 9"/>
          <p:cNvCxnSpPr>
            <a:endCxn id="20" idx="2"/>
          </p:cNvCxnSpPr>
          <p:nvPr/>
        </p:nvCxnSpPr>
        <p:spPr>
          <a:xfrm>
            <a:off x="1184511" y="4648200"/>
            <a:ext cx="1078487" cy="49530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CA" sz="3600" dirty="0"/>
              <a:t>Standard model of Internet routing</a:t>
            </a:r>
          </a:p>
        </p:txBody>
      </p:sp>
      <p:sp>
        <p:nvSpPr>
          <p:cNvPr id="3" name="Content Placeholder 2"/>
          <p:cNvSpPr>
            <a:spLocks noGrp="1"/>
          </p:cNvSpPr>
          <p:nvPr>
            <p:ph idx="1"/>
          </p:nvPr>
        </p:nvSpPr>
        <p:spPr/>
        <p:txBody>
          <a:bodyPr/>
          <a:lstStyle/>
          <a:p>
            <a:r>
              <a:rPr lang="en-CA" dirty="0"/>
              <a:t>Proposed by Gao &amp; Rexford 20 years ago</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34</a:t>
            </a:fld>
            <a:endParaRPr lang="en-US">
              <a:solidFill>
                <a:prstClr val="black">
                  <a:tint val="75000"/>
                </a:prstClr>
              </a:solidFill>
              <a:latin typeface="Corbel"/>
            </a:endParaRPr>
          </a:p>
        </p:txBody>
      </p:sp>
      <p:sp>
        <p:nvSpPr>
          <p:cNvPr id="5" name="TextBox 4"/>
          <p:cNvSpPr txBox="1"/>
          <p:nvPr/>
        </p:nvSpPr>
        <p:spPr>
          <a:xfrm>
            <a:off x="4114800" y="2286000"/>
            <a:ext cx="5029200" cy="223138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2000" b="1" dirty="0">
                <a:solidFill>
                  <a:prstClr val="white"/>
                </a:solidFill>
                <a:effectLst>
                  <a:outerShdw blurRad="38100" dist="38100" dir="2700000" algn="tl">
                    <a:srgbClr val="000000">
                      <a:alpha val="43137"/>
                    </a:srgbClr>
                  </a:outerShdw>
                </a:effectLst>
                <a:latin typeface="Gill Sans MT" pitchFamily="34" charset="0"/>
              </a:rPr>
              <a:t>Path Selection:</a:t>
            </a:r>
          </a:p>
          <a:p>
            <a:pPr fontAlgn="base">
              <a:spcBef>
                <a:spcPct val="0"/>
              </a:spcBef>
              <a:spcAft>
                <a:spcPct val="0"/>
              </a:spcAft>
            </a:pPr>
            <a:r>
              <a:rPr lang="en-US" b="1" dirty="0">
                <a:solidFill>
                  <a:prstClr val="white"/>
                </a:solidFill>
                <a:latin typeface="Gill Sans MT" pitchFamily="34" charset="0"/>
              </a:rPr>
              <a:t>1.</a:t>
            </a:r>
            <a:r>
              <a:rPr lang="en-US" dirty="0">
                <a:solidFill>
                  <a:prstClr val="white"/>
                </a:solidFill>
                <a:latin typeface="Gill Sans MT" pitchFamily="34" charset="0"/>
              </a:rPr>
              <a:t>	</a:t>
            </a:r>
            <a:r>
              <a:rPr lang="en-US" dirty="0" err="1">
                <a:solidFill>
                  <a:prstClr val="white"/>
                </a:solidFill>
                <a:latin typeface="Gill Sans MT" pitchFamily="34" charset="0"/>
              </a:rPr>
              <a:t>LocalPref</a:t>
            </a:r>
            <a:r>
              <a:rPr lang="en-US" dirty="0">
                <a:solidFill>
                  <a:prstClr val="white"/>
                </a:solidFill>
                <a:latin typeface="Gill Sans MT" pitchFamily="34" charset="0"/>
              </a:rPr>
              <a:t>:  Prefer customer paths</a:t>
            </a:r>
          </a:p>
          <a:p>
            <a:pPr fontAlgn="base">
              <a:spcBef>
                <a:spcPct val="0"/>
              </a:spcBef>
              <a:spcAft>
                <a:spcPct val="0"/>
              </a:spcAft>
            </a:pPr>
            <a:r>
              <a:rPr lang="en-US" dirty="0">
                <a:solidFill>
                  <a:prstClr val="white"/>
                </a:solidFill>
                <a:latin typeface="Gill Sans MT" pitchFamily="34" charset="0"/>
              </a:rPr>
              <a:t>  	                over peer paths</a:t>
            </a:r>
          </a:p>
          <a:p>
            <a:pPr fontAlgn="base">
              <a:spcBef>
                <a:spcPct val="0"/>
              </a:spcBef>
              <a:spcAft>
                <a:spcPct val="0"/>
              </a:spcAft>
            </a:pPr>
            <a:r>
              <a:rPr lang="en-US" dirty="0">
                <a:solidFill>
                  <a:prstClr val="white"/>
                </a:solidFill>
                <a:latin typeface="Gill Sans MT" pitchFamily="34" charset="0"/>
              </a:rPr>
              <a:t>  	                over provider paths</a:t>
            </a:r>
          </a:p>
          <a:p>
            <a:pPr fontAlgn="base">
              <a:spcBef>
                <a:spcPct val="0"/>
              </a:spcBef>
              <a:spcAft>
                <a:spcPct val="0"/>
              </a:spcAft>
            </a:pPr>
            <a:endParaRPr lang="en-US" sz="4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2.</a:t>
            </a:r>
            <a:r>
              <a:rPr lang="en-US" dirty="0">
                <a:solidFill>
                  <a:prstClr val="white"/>
                </a:solidFill>
                <a:latin typeface="Gill Sans MT" pitchFamily="34" charset="0"/>
              </a:rPr>
              <a:t>	Prefer shorter paths</a:t>
            </a:r>
          </a:p>
          <a:p>
            <a:pPr fontAlgn="base">
              <a:spcBef>
                <a:spcPct val="0"/>
              </a:spcBef>
              <a:spcAft>
                <a:spcPct val="0"/>
              </a:spcAft>
            </a:pPr>
            <a:endParaRPr lang="en-US" sz="7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3.</a:t>
            </a:r>
            <a:r>
              <a:rPr lang="en-US" dirty="0">
                <a:solidFill>
                  <a:prstClr val="white"/>
                </a:solidFill>
                <a:latin typeface="Gill Sans MT" pitchFamily="34" charset="0"/>
              </a:rPr>
              <a:t>	Arbitrary tiebreak</a:t>
            </a:r>
          </a:p>
          <a:p>
            <a:endParaRPr lang="en-CA" dirty="0">
              <a:solidFill>
                <a:prstClr val="white"/>
              </a:solidFill>
              <a:latin typeface="Gill Sans MT" pitchFamily="34" charset="0"/>
            </a:endParaRPr>
          </a:p>
        </p:txBody>
      </p:sp>
      <p:sp>
        <p:nvSpPr>
          <p:cNvPr id="7" name="Cloud 6"/>
          <p:cNvSpPr/>
          <p:nvPr/>
        </p:nvSpPr>
        <p:spPr>
          <a:xfrm>
            <a:off x="223198" y="3975350"/>
            <a:ext cx="1524000" cy="990600"/>
          </a:xfrm>
          <a:prstGeom prst="cloud">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a:solidFill>
                  <a:prstClr val="white"/>
                </a:solidFill>
                <a:latin typeface="Gill Sans MT" pitchFamily="34" charset="0"/>
              </a:rPr>
              <a:t>ISP</a:t>
            </a:r>
          </a:p>
        </p:txBody>
      </p:sp>
      <p:sp>
        <p:nvSpPr>
          <p:cNvPr id="8" name="Cloud 7"/>
          <p:cNvSpPr/>
          <p:nvPr/>
        </p:nvSpPr>
        <p:spPr>
          <a:xfrm>
            <a:off x="1901019" y="2209800"/>
            <a:ext cx="2130188" cy="990600"/>
          </a:xfrm>
          <a:prstGeom prst="cloud">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a:solidFill>
                  <a:prstClr val="white"/>
                </a:solidFill>
                <a:latin typeface="Gill Sans MT" pitchFamily="34" charset="0"/>
              </a:rPr>
              <a:t>Customer</a:t>
            </a:r>
          </a:p>
        </p:txBody>
      </p:sp>
      <p:sp>
        <p:nvSpPr>
          <p:cNvPr id="19" name="Cloud 18"/>
          <p:cNvSpPr/>
          <p:nvPr/>
        </p:nvSpPr>
        <p:spPr>
          <a:xfrm>
            <a:off x="2735807" y="3505986"/>
            <a:ext cx="1295400" cy="837413"/>
          </a:xfrm>
          <a:prstGeom prst="cloud">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a:solidFill>
                  <a:prstClr val="white"/>
                </a:solidFill>
                <a:latin typeface="Gill Sans MT" pitchFamily="34" charset="0"/>
              </a:rPr>
              <a:t>Peer</a:t>
            </a:r>
          </a:p>
        </p:txBody>
      </p:sp>
      <p:sp>
        <p:nvSpPr>
          <p:cNvPr id="20" name="Cloud 19"/>
          <p:cNvSpPr/>
          <p:nvPr/>
        </p:nvSpPr>
        <p:spPr>
          <a:xfrm>
            <a:off x="2256999" y="4648200"/>
            <a:ext cx="1934001" cy="990600"/>
          </a:xfrm>
          <a:prstGeom prst="cloud">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a:solidFill>
                  <a:prstClr val="white"/>
                </a:solidFill>
                <a:latin typeface="Gill Sans MT" pitchFamily="34" charset="0"/>
              </a:rPr>
              <a:t>Provider</a:t>
            </a:r>
          </a:p>
        </p:txBody>
      </p:sp>
      <p:grpSp>
        <p:nvGrpSpPr>
          <p:cNvPr id="26" name="Group 25"/>
          <p:cNvGrpSpPr/>
          <p:nvPr/>
        </p:nvGrpSpPr>
        <p:grpSpPr>
          <a:xfrm>
            <a:off x="2055125" y="3357724"/>
            <a:ext cx="609600" cy="769441"/>
            <a:chOff x="-2057400" y="3695700"/>
            <a:chExt cx="609600" cy="769441"/>
          </a:xfrm>
        </p:grpSpPr>
        <p:sp>
          <p:nvSpPr>
            <p:cNvPr id="23" name="TextBox 22"/>
            <p:cNvSpPr txBox="1"/>
            <p:nvPr/>
          </p:nvSpPr>
          <p:spPr>
            <a:xfrm>
              <a:off x="-2057400" y="3695700"/>
              <a:ext cx="609600" cy="769441"/>
            </a:xfrm>
            <a:prstGeom prst="rect">
              <a:avLst/>
            </a:prstGeom>
            <a:noFill/>
          </p:spPr>
          <p:txBody>
            <a:bodyPr wrap="square" rtlCol="0">
              <a:spAutoFit/>
            </a:bodyPr>
            <a:lstStyle/>
            <a:p>
              <a:r>
                <a:rPr lang="en-CA" sz="4400" dirty="0">
                  <a:solidFill>
                    <a:srgbClr val="4A9900">
                      <a:lumMod val="75000"/>
                    </a:srgbClr>
                  </a:solidFill>
                  <a:latin typeface="Aharoni" pitchFamily="2" charset="-79"/>
                  <a:cs typeface="Aharoni" pitchFamily="2" charset="-79"/>
                </a:rPr>
                <a:t>$</a:t>
              </a:r>
            </a:p>
          </p:txBody>
        </p:sp>
        <p:sp>
          <p:nvSpPr>
            <p:cNvPr id="25" name="&quot;No&quot; Symbol 24"/>
            <p:cNvSpPr/>
            <p:nvPr/>
          </p:nvSpPr>
          <p:spPr>
            <a:xfrm>
              <a:off x="-2055125" y="3843176"/>
              <a:ext cx="457200" cy="510303"/>
            </a:xfrm>
            <a:prstGeom prst="noSmoking">
              <a:avLst>
                <a:gd name="adj" fmla="val 954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solidFill>
                  <a:prstClr val="black"/>
                </a:solidFill>
                <a:latin typeface="Corbel"/>
              </a:endParaRPr>
            </a:p>
          </p:txBody>
        </p:sp>
      </p:grpSp>
      <p:sp>
        <p:nvSpPr>
          <p:cNvPr id="44" name="TextBox 43"/>
          <p:cNvSpPr txBox="1"/>
          <p:nvPr/>
        </p:nvSpPr>
        <p:spPr>
          <a:xfrm>
            <a:off x="1295400" y="3124200"/>
            <a:ext cx="381000" cy="769441"/>
          </a:xfrm>
          <a:prstGeom prst="rect">
            <a:avLst/>
          </a:prstGeom>
          <a:noFill/>
        </p:spPr>
        <p:txBody>
          <a:bodyPr wrap="square" rtlCol="0">
            <a:spAutoFit/>
          </a:bodyPr>
          <a:lstStyle/>
          <a:p>
            <a:r>
              <a:rPr lang="en-CA" sz="4400" dirty="0">
                <a:solidFill>
                  <a:srgbClr val="4A9900">
                    <a:lumMod val="75000"/>
                  </a:srgbClr>
                </a:solidFill>
                <a:latin typeface="Aharoni" pitchFamily="2" charset="-79"/>
                <a:cs typeface="Aharoni" pitchFamily="2" charset="-79"/>
              </a:rPr>
              <a:t>$</a:t>
            </a:r>
          </a:p>
        </p:txBody>
      </p:sp>
      <p:sp>
        <p:nvSpPr>
          <p:cNvPr id="46" name="TextBox 45"/>
          <p:cNvSpPr txBox="1"/>
          <p:nvPr/>
        </p:nvSpPr>
        <p:spPr>
          <a:xfrm>
            <a:off x="1981200" y="4412159"/>
            <a:ext cx="381000" cy="769441"/>
          </a:xfrm>
          <a:prstGeom prst="rect">
            <a:avLst/>
          </a:prstGeom>
          <a:noFill/>
        </p:spPr>
        <p:txBody>
          <a:bodyPr wrap="square" rtlCol="0">
            <a:spAutoFit/>
          </a:bodyPr>
          <a:lstStyle/>
          <a:p>
            <a:r>
              <a:rPr lang="en-CA" sz="4400" dirty="0">
                <a:solidFill>
                  <a:srgbClr val="4A9900">
                    <a:lumMod val="75000"/>
                  </a:srgbClr>
                </a:solidFill>
                <a:latin typeface="Aharoni" pitchFamily="2" charset="-79"/>
                <a:cs typeface="Aharoni" pitchFamily="2" charset="-79"/>
              </a:rPr>
              <a:t>$</a:t>
            </a:r>
          </a:p>
        </p:txBody>
      </p:sp>
    </p:spTree>
    <p:extLst>
      <p:ext uri="{BB962C8B-B14F-4D97-AF65-F5344CB8AC3E}">
        <p14:creationId xmlns:p14="http://schemas.microsoft.com/office/powerpoint/2010/main" val="757440027"/>
      </p:ext>
    </p:extLst>
  </p:cSld>
  <p:clrMapOvr>
    <a:masterClrMapping/>
  </p:clrMapOvr>
  <mc:AlternateContent xmlns:mc="http://schemas.openxmlformats.org/markup-compatibility/2006" xmlns:p14="http://schemas.microsoft.com/office/powerpoint/2010/main">
    <mc:Choice Requires="p14">
      <p:transition spd="slow" p14:dur="2000" advTm="108419"/>
    </mc:Choice>
    <mc:Fallback xmlns="">
      <p:transition spd="slow" advTm="10841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Standard model of Internet routing</a:t>
            </a:r>
          </a:p>
        </p:txBody>
      </p:sp>
      <p:sp>
        <p:nvSpPr>
          <p:cNvPr id="3" name="Content Placeholder 2"/>
          <p:cNvSpPr>
            <a:spLocks noGrp="1"/>
          </p:cNvSpPr>
          <p:nvPr>
            <p:ph idx="1"/>
          </p:nvPr>
        </p:nvSpPr>
        <p:spPr/>
        <p:txBody>
          <a:bodyPr/>
          <a:lstStyle/>
          <a:p>
            <a:r>
              <a:rPr lang="en-CA" dirty="0"/>
              <a:t>Proposed by Gao &amp; Rexford 20 years ago</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35</a:t>
            </a:fld>
            <a:endParaRPr lang="en-US">
              <a:solidFill>
                <a:prstClr val="black">
                  <a:tint val="75000"/>
                </a:prstClr>
              </a:solidFill>
              <a:latin typeface="Corbel"/>
            </a:endParaRPr>
          </a:p>
        </p:txBody>
      </p:sp>
      <p:sp>
        <p:nvSpPr>
          <p:cNvPr id="5" name="TextBox 4"/>
          <p:cNvSpPr txBox="1"/>
          <p:nvPr/>
        </p:nvSpPr>
        <p:spPr>
          <a:xfrm>
            <a:off x="4114800" y="2286000"/>
            <a:ext cx="5029200" cy="223138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2000" b="1" dirty="0">
                <a:solidFill>
                  <a:prstClr val="white"/>
                </a:solidFill>
                <a:effectLst>
                  <a:outerShdw blurRad="38100" dist="38100" dir="2700000" algn="tl">
                    <a:srgbClr val="000000">
                      <a:alpha val="43137"/>
                    </a:srgbClr>
                  </a:outerShdw>
                </a:effectLst>
                <a:latin typeface="Gill Sans MT" pitchFamily="34" charset="0"/>
              </a:rPr>
              <a:t>Path Selection:</a:t>
            </a:r>
          </a:p>
          <a:p>
            <a:pPr fontAlgn="base">
              <a:spcBef>
                <a:spcPct val="0"/>
              </a:spcBef>
              <a:spcAft>
                <a:spcPct val="0"/>
              </a:spcAft>
            </a:pPr>
            <a:r>
              <a:rPr lang="en-US" b="1" dirty="0">
                <a:solidFill>
                  <a:prstClr val="white"/>
                </a:solidFill>
                <a:latin typeface="Gill Sans MT" pitchFamily="34" charset="0"/>
              </a:rPr>
              <a:t>1.</a:t>
            </a:r>
            <a:r>
              <a:rPr lang="en-US" dirty="0">
                <a:solidFill>
                  <a:prstClr val="white"/>
                </a:solidFill>
                <a:latin typeface="Gill Sans MT" pitchFamily="34" charset="0"/>
              </a:rPr>
              <a:t>	</a:t>
            </a:r>
            <a:r>
              <a:rPr lang="en-US" dirty="0" err="1">
                <a:solidFill>
                  <a:prstClr val="white"/>
                </a:solidFill>
                <a:latin typeface="Gill Sans MT" pitchFamily="34" charset="0"/>
              </a:rPr>
              <a:t>LocalPref</a:t>
            </a:r>
            <a:r>
              <a:rPr lang="en-US" dirty="0">
                <a:solidFill>
                  <a:prstClr val="white"/>
                </a:solidFill>
                <a:latin typeface="Gill Sans MT" pitchFamily="34" charset="0"/>
              </a:rPr>
              <a:t>:  Prefer customer paths</a:t>
            </a:r>
          </a:p>
          <a:p>
            <a:pPr fontAlgn="base">
              <a:spcBef>
                <a:spcPct val="0"/>
              </a:spcBef>
              <a:spcAft>
                <a:spcPct val="0"/>
              </a:spcAft>
            </a:pPr>
            <a:r>
              <a:rPr lang="en-US" dirty="0">
                <a:solidFill>
                  <a:prstClr val="white"/>
                </a:solidFill>
                <a:latin typeface="Gill Sans MT" pitchFamily="34" charset="0"/>
              </a:rPr>
              <a:t>  	                over peer paths</a:t>
            </a:r>
          </a:p>
          <a:p>
            <a:pPr fontAlgn="base">
              <a:spcBef>
                <a:spcPct val="0"/>
              </a:spcBef>
              <a:spcAft>
                <a:spcPct val="0"/>
              </a:spcAft>
            </a:pPr>
            <a:r>
              <a:rPr lang="en-US" dirty="0">
                <a:solidFill>
                  <a:prstClr val="white"/>
                </a:solidFill>
                <a:latin typeface="Gill Sans MT" pitchFamily="34" charset="0"/>
              </a:rPr>
              <a:t>  	                over provider paths</a:t>
            </a:r>
          </a:p>
          <a:p>
            <a:pPr fontAlgn="base">
              <a:spcBef>
                <a:spcPct val="0"/>
              </a:spcBef>
              <a:spcAft>
                <a:spcPct val="0"/>
              </a:spcAft>
            </a:pPr>
            <a:endParaRPr lang="en-US" sz="4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2.</a:t>
            </a:r>
            <a:r>
              <a:rPr lang="en-US" dirty="0">
                <a:solidFill>
                  <a:prstClr val="white"/>
                </a:solidFill>
                <a:latin typeface="Gill Sans MT" pitchFamily="34" charset="0"/>
              </a:rPr>
              <a:t>	Prefer shorter paths</a:t>
            </a:r>
          </a:p>
          <a:p>
            <a:pPr fontAlgn="base">
              <a:spcBef>
                <a:spcPct val="0"/>
              </a:spcBef>
              <a:spcAft>
                <a:spcPct val="0"/>
              </a:spcAft>
            </a:pPr>
            <a:endParaRPr lang="en-US" sz="7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3.</a:t>
            </a:r>
            <a:r>
              <a:rPr lang="en-US" dirty="0">
                <a:solidFill>
                  <a:prstClr val="white"/>
                </a:solidFill>
                <a:latin typeface="Gill Sans MT" pitchFamily="34" charset="0"/>
              </a:rPr>
              <a:t>	Arbitrary tiebreak</a:t>
            </a:r>
          </a:p>
          <a:p>
            <a:endParaRPr lang="en-CA" dirty="0">
              <a:solidFill>
                <a:prstClr val="white"/>
              </a:solidFill>
              <a:latin typeface="Gill Sans MT" pitchFamily="34" charset="0"/>
            </a:endParaRPr>
          </a:p>
        </p:txBody>
      </p:sp>
      <p:sp>
        <p:nvSpPr>
          <p:cNvPr id="6" name="Rectangle 5"/>
          <p:cNvSpPr/>
          <p:nvPr/>
        </p:nvSpPr>
        <p:spPr bwMode="auto">
          <a:xfrm>
            <a:off x="4114800" y="4625102"/>
            <a:ext cx="5029200" cy="1752600"/>
          </a:xfrm>
          <a:prstGeom prst="rect">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000" b="1" dirty="0">
                <a:solidFill>
                  <a:prstClr val="white"/>
                </a:solidFill>
                <a:effectLst>
                  <a:outerShdw blurRad="38100" dist="38100" dir="2700000" algn="tl">
                    <a:srgbClr val="000000">
                      <a:alpha val="43137"/>
                    </a:srgbClr>
                  </a:outerShdw>
                </a:effectLst>
                <a:latin typeface="Gill Sans MT" pitchFamily="34" charset="0"/>
              </a:rPr>
              <a:t>Export Policy:</a:t>
            </a:r>
          </a:p>
          <a:p>
            <a:pPr fontAlgn="base">
              <a:spcBef>
                <a:spcPct val="0"/>
              </a:spcBef>
              <a:spcAft>
                <a:spcPct val="0"/>
              </a:spcAft>
            </a:pPr>
            <a:endParaRPr lang="en-US" sz="300" dirty="0">
              <a:solidFill>
                <a:prstClr val="black"/>
              </a:solidFill>
              <a:latin typeface="Gill Sans MT" pitchFamily="34" charset="0"/>
            </a:endParaRPr>
          </a:p>
          <a:p>
            <a:pPr marL="457200" indent="-457200" fontAlgn="base">
              <a:spcBef>
                <a:spcPct val="0"/>
              </a:spcBef>
              <a:spcAft>
                <a:spcPct val="0"/>
              </a:spcAft>
              <a:buFontTx/>
              <a:buAutoNum type="arabicPeriod"/>
            </a:pPr>
            <a:r>
              <a:rPr lang="en-US" sz="2000" dirty="0">
                <a:solidFill>
                  <a:prstClr val="white"/>
                </a:solidFill>
                <a:latin typeface="Gill Sans MT" pitchFamily="34" charset="0"/>
              </a:rPr>
              <a:t>Export customer path</a:t>
            </a:r>
          </a:p>
          <a:p>
            <a:pPr lvl="1"/>
            <a:r>
              <a:rPr lang="en-US" sz="2000" dirty="0">
                <a:solidFill>
                  <a:prstClr val="white"/>
                </a:solidFill>
                <a:latin typeface="Gill Sans MT" pitchFamily="34" charset="0"/>
              </a:rPr>
              <a:t>	 to all neighbors.</a:t>
            </a:r>
            <a:endParaRPr lang="en-US" sz="500" dirty="0">
              <a:solidFill>
                <a:prstClr val="black"/>
              </a:solidFill>
              <a:latin typeface="Gill Sans MT" pitchFamily="34" charset="0"/>
            </a:endParaRPr>
          </a:p>
          <a:p>
            <a:pPr marL="457200" indent="-457200" fontAlgn="base">
              <a:spcBef>
                <a:spcPct val="0"/>
              </a:spcBef>
              <a:spcAft>
                <a:spcPct val="0"/>
              </a:spcAft>
              <a:buFontTx/>
              <a:buAutoNum type="arabicPeriod" startAt="2"/>
            </a:pPr>
            <a:r>
              <a:rPr lang="en-US" sz="2000" dirty="0">
                <a:solidFill>
                  <a:prstClr val="white"/>
                </a:solidFill>
                <a:latin typeface="Gill Sans MT" pitchFamily="34" charset="0"/>
              </a:rPr>
              <a:t>Export peer/provider path</a:t>
            </a:r>
          </a:p>
          <a:p>
            <a:pPr fontAlgn="base">
              <a:spcBef>
                <a:spcPct val="0"/>
              </a:spcBef>
              <a:spcAft>
                <a:spcPct val="0"/>
              </a:spcAft>
            </a:pPr>
            <a:r>
              <a:rPr lang="en-US" sz="2000" dirty="0">
                <a:solidFill>
                  <a:prstClr val="white"/>
                </a:solidFill>
                <a:latin typeface="Gill Sans MT" pitchFamily="34" charset="0"/>
              </a:rPr>
              <a:t>	to all customers.</a:t>
            </a:r>
          </a:p>
        </p:txBody>
      </p:sp>
      <p:sp>
        <p:nvSpPr>
          <p:cNvPr id="24" name="Cloud 23"/>
          <p:cNvSpPr/>
          <p:nvPr/>
        </p:nvSpPr>
        <p:spPr>
          <a:xfrm>
            <a:off x="149414" y="5638800"/>
            <a:ext cx="1984186"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prstClr val="white"/>
                </a:solidFill>
                <a:latin typeface="Gill Sans MT" pitchFamily="34" charset="0"/>
              </a:rPr>
              <a:t>Customer</a:t>
            </a:r>
          </a:p>
        </p:txBody>
      </p:sp>
      <p:cxnSp>
        <p:nvCxnSpPr>
          <p:cNvPr id="31" name="Straight Arrow Connector 30"/>
          <p:cNvCxnSpPr/>
          <p:nvPr/>
        </p:nvCxnSpPr>
        <p:spPr>
          <a:xfrm>
            <a:off x="1618824" y="4408519"/>
            <a:ext cx="914400" cy="45720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527974" y="3029634"/>
            <a:ext cx="377026" cy="646331"/>
          </a:xfrm>
          <a:prstGeom prst="rect">
            <a:avLst/>
          </a:prstGeom>
          <a:noFill/>
        </p:spPr>
        <p:txBody>
          <a:bodyPr wrap="none" rtlCol="0">
            <a:spAutoFit/>
          </a:bodyPr>
          <a:lstStyle/>
          <a:p>
            <a:r>
              <a:rPr lang="en-CA" sz="3600" dirty="0">
                <a:solidFill>
                  <a:srgbClr val="4A9900">
                    <a:lumMod val="75000"/>
                  </a:srgbClr>
                </a:solidFill>
                <a:latin typeface="Aharoni" pitchFamily="2" charset="-79"/>
                <a:cs typeface="Aharoni" pitchFamily="2" charset="-79"/>
              </a:rPr>
              <a:t>$</a:t>
            </a:r>
          </a:p>
        </p:txBody>
      </p:sp>
      <p:sp>
        <p:nvSpPr>
          <p:cNvPr id="32" name="TextBox 31"/>
          <p:cNvSpPr txBox="1"/>
          <p:nvPr/>
        </p:nvSpPr>
        <p:spPr>
          <a:xfrm>
            <a:off x="1699600" y="4419600"/>
            <a:ext cx="377026" cy="646331"/>
          </a:xfrm>
          <a:prstGeom prst="rect">
            <a:avLst/>
          </a:prstGeom>
          <a:noFill/>
        </p:spPr>
        <p:txBody>
          <a:bodyPr wrap="none" rtlCol="0">
            <a:spAutoFit/>
          </a:bodyPr>
          <a:lstStyle/>
          <a:p>
            <a:r>
              <a:rPr lang="en-CA" sz="3600" dirty="0">
                <a:solidFill>
                  <a:srgbClr val="4A9900">
                    <a:lumMod val="75000"/>
                  </a:srgbClr>
                </a:solidFill>
                <a:latin typeface="Aharoni" pitchFamily="2" charset="-79"/>
                <a:cs typeface="Aharoni" pitchFamily="2" charset="-79"/>
              </a:rPr>
              <a:t>$</a:t>
            </a:r>
          </a:p>
        </p:txBody>
      </p:sp>
      <p:sp>
        <p:nvSpPr>
          <p:cNvPr id="26" name="Cloud 25"/>
          <p:cNvSpPr/>
          <p:nvPr/>
        </p:nvSpPr>
        <p:spPr>
          <a:xfrm>
            <a:off x="1831787" y="2257523"/>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prstClr val="white"/>
                </a:solidFill>
                <a:latin typeface="Gill Sans MT" pitchFamily="34" charset="0"/>
              </a:rPr>
              <a:t>Provider</a:t>
            </a:r>
          </a:p>
        </p:txBody>
      </p:sp>
      <p:sp>
        <p:nvSpPr>
          <p:cNvPr id="27" name="Cloud 26"/>
          <p:cNvSpPr/>
          <p:nvPr/>
        </p:nvSpPr>
        <p:spPr>
          <a:xfrm>
            <a:off x="990600" y="3687126"/>
            <a:ext cx="1123666" cy="738116"/>
          </a:xfrm>
          <a:prstGeom prst="cloud">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a:solidFill>
                  <a:prstClr val="white"/>
                </a:solidFill>
                <a:latin typeface="Gill Sans MT" pitchFamily="34" charset="0"/>
              </a:rPr>
              <a:t>ISP</a:t>
            </a:r>
          </a:p>
        </p:txBody>
      </p:sp>
      <p:sp>
        <p:nvSpPr>
          <p:cNvPr id="36" name="Cloud 35"/>
          <p:cNvSpPr/>
          <p:nvPr/>
        </p:nvSpPr>
        <p:spPr>
          <a:xfrm>
            <a:off x="1984187" y="4772172"/>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prstClr val="white"/>
                </a:solidFill>
                <a:latin typeface="Gill Sans MT" pitchFamily="34" charset="0"/>
              </a:rPr>
              <a:t>Provider</a:t>
            </a:r>
          </a:p>
        </p:txBody>
      </p:sp>
      <p:cxnSp>
        <p:nvCxnSpPr>
          <p:cNvPr id="30" name="Straight Arrow Connector 29"/>
          <p:cNvCxnSpPr/>
          <p:nvPr/>
        </p:nvCxnSpPr>
        <p:spPr>
          <a:xfrm flipV="1">
            <a:off x="1562244" y="3072445"/>
            <a:ext cx="589128" cy="71310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9" name="Straight Arrow Connector 38"/>
          <p:cNvCxnSpPr>
            <a:stCxn id="24" idx="3"/>
          </p:cNvCxnSpPr>
          <p:nvPr/>
        </p:nvCxnSpPr>
        <p:spPr>
          <a:xfrm flipV="1">
            <a:off x="1141507" y="4349259"/>
            <a:ext cx="373537" cy="134617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90600" y="4666276"/>
            <a:ext cx="377026" cy="646331"/>
          </a:xfrm>
          <a:prstGeom prst="rect">
            <a:avLst/>
          </a:prstGeom>
          <a:noFill/>
        </p:spPr>
        <p:txBody>
          <a:bodyPr wrap="none" rtlCol="0">
            <a:spAutoFit/>
          </a:bodyPr>
          <a:lstStyle/>
          <a:p>
            <a:r>
              <a:rPr lang="en-CA" sz="3600" dirty="0">
                <a:solidFill>
                  <a:srgbClr val="4A9900">
                    <a:lumMod val="75000"/>
                  </a:srgbClr>
                </a:solidFill>
                <a:latin typeface="Aharoni" pitchFamily="2" charset="-79"/>
                <a:cs typeface="Aharoni" pitchFamily="2" charset="-79"/>
              </a:rPr>
              <a:t>$</a:t>
            </a:r>
          </a:p>
        </p:txBody>
      </p:sp>
      <p:grpSp>
        <p:nvGrpSpPr>
          <p:cNvPr id="41" name="Group 40"/>
          <p:cNvGrpSpPr/>
          <p:nvPr/>
        </p:nvGrpSpPr>
        <p:grpSpPr>
          <a:xfrm>
            <a:off x="914400" y="2879678"/>
            <a:ext cx="1897039" cy="2838734"/>
            <a:chOff x="914400" y="2879678"/>
            <a:chExt cx="1897039" cy="2838734"/>
          </a:xfrm>
        </p:grpSpPr>
        <p:sp>
          <p:nvSpPr>
            <p:cNvPr id="19" name="Freeform 18"/>
            <p:cNvSpPr/>
            <p:nvPr/>
          </p:nvSpPr>
          <p:spPr>
            <a:xfrm>
              <a:off x="914400" y="2879678"/>
              <a:ext cx="1037230" cy="2838734"/>
            </a:xfrm>
            <a:custGeom>
              <a:avLst/>
              <a:gdLst>
                <a:gd name="connsiteX0" fmla="*/ 0 w 1037230"/>
                <a:gd name="connsiteY0" fmla="*/ 2838734 h 2838734"/>
                <a:gd name="connsiteX1" fmla="*/ 423081 w 1037230"/>
                <a:gd name="connsiteY1" fmla="*/ 955343 h 2838734"/>
                <a:gd name="connsiteX2" fmla="*/ 1037230 w 1037230"/>
                <a:gd name="connsiteY2" fmla="*/ 0 h 2838734"/>
                <a:gd name="connsiteX3" fmla="*/ 1037230 w 1037230"/>
                <a:gd name="connsiteY3" fmla="*/ 0 h 2838734"/>
              </a:gdLst>
              <a:ahLst/>
              <a:cxnLst>
                <a:cxn ang="0">
                  <a:pos x="connsiteX0" y="connsiteY0"/>
                </a:cxn>
                <a:cxn ang="0">
                  <a:pos x="connsiteX1" y="connsiteY1"/>
                </a:cxn>
                <a:cxn ang="0">
                  <a:pos x="connsiteX2" y="connsiteY2"/>
                </a:cxn>
                <a:cxn ang="0">
                  <a:pos x="connsiteX3" y="connsiteY3"/>
                </a:cxn>
              </a:cxnLst>
              <a:rect l="l" t="t" r="r" b="b"/>
              <a:pathLst>
                <a:path w="1037230" h="2838734">
                  <a:moveTo>
                    <a:pt x="0" y="2838734"/>
                  </a:moveTo>
                  <a:cubicBezTo>
                    <a:pt x="125104" y="2133599"/>
                    <a:pt x="250209" y="1428465"/>
                    <a:pt x="423081" y="955343"/>
                  </a:cubicBezTo>
                  <a:cubicBezTo>
                    <a:pt x="595953" y="482221"/>
                    <a:pt x="1037230" y="0"/>
                    <a:pt x="1037230" y="0"/>
                  </a:cubicBezTo>
                  <a:lnTo>
                    <a:pt x="1037230" y="0"/>
                  </a:ln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sp>
          <p:nvSpPr>
            <p:cNvPr id="20" name="Freeform 19"/>
            <p:cNvSpPr/>
            <p:nvPr/>
          </p:nvSpPr>
          <p:spPr>
            <a:xfrm>
              <a:off x="1173707" y="4082844"/>
              <a:ext cx="1637732" cy="666577"/>
            </a:xfrm>
            <a:custGeom>
              <a:avLst/>
              <a:gdLst>
                <a:gd name="connsiteX0" fmla="*/ 0 w 1637732"/>
                <a:gd name="connsiteY0" fmla="*/ 311735 h 666577"/>
                <a:gd name="connsiteX1" fmla="*/ 491320 w 1637732"/>
                <a:gd name="connsiteY1" fmla="*/ 11484 h 666577"/>
                <a:gd name="connsiteX2" fmla="*/ 1637732 w 1637732"/>
                <a:gd name="connsiteY2" fmla="*/ 666577 h 666577"/>
                <a:gd name="connsiteX3" fmla="*/ 1637732 w 1637732"/>
                <a:gd name="connsiteY3" fmla="*/ 666577 h 666577"/>
              </a:gdLst>
              <a:ahLst/>
              <a:cxnLst>
                <a:cxn ang="0">
                  <a:pos x="connsiteX0" y="connsiteY0"/>
                </a:cxn>
                <a:cxn ang="0">
                  <a:pos x="connsiteX1" y="connsiteY1"/>
                </a:cxn>
                <a:cxn ang="0">
                  <a:pos x="connsiteX2" y="connsiteY2"/>
                </a:cxn>
                <a:cxn ang="0">
                  <a:pos x="connsiteX3" y="connsiteY3"/>
                </a:cxn>
              </a:cxnLst>
              <a:rect l="l" t="t" r="r" b="b"/>
              <a:pathLst>
                <a:path w="1637732" h="666577">
                  <a:moveTo>
                    <a:pt x="0" y="311735"/>
                  </a:moveTo>
                  <a:cubicBezTo>
                    <a:pt x="109182" y="132039"/>
                    <a:pt x="218365" y="-47656"/>
                    <a:pt x="491320" y="11484"/>
                  </a:cubicBezTo>
                  <a:cubicBezTo>
                    <a:pt x="764275" y="70624"/>
                    <a:pt x="1637732" y="666577"/>
                    <a:pt x="1637732" y="666577"/>
                  </a:cubicBezTo>
                  <a:lnTo>
                    <a:pt x="1637732" y="666577"/>
                  </a:ln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grpSp>
      <p:cxnSp>
        <p:nvCxnSpPr>
          <p:cNvPr id="9" name="Straight Arrow Connector 8"/>
          <p:cNvCxnSpPr/>
          <p:nvPr/>
        </p:nvCxnSpPr>
        <p:spPr>
          <a:xfrm>
            <a:off x="228600" y="2462579"/>
            <a:ext cx="1099675"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693" y="2510346"/>
            <a:ext cx="1707519" cy="369332"/>
          </a:xfrm>
          <a:prstGeom prst="rect">
            <a:avLst/>
          </a:prstGeom>
          <a:noFill/>
        </p:spPr>
        <p:txBody>
          <a:bodyPr wrap="none" rtlCol="0">
            <a:spAutoFit/>
          </a:bodyPr>
          <a:lstStyle/>
          <a:p>
            <a:r>
              <a:rPr lang="en-CA" dirty="0">
                <a:solidFill>
                  <a:prstClr val="black"/>
                </a:solidFill>
                <a:latin typeface="Gill Sans MT" pitchFamily="34" charset="0"/>
              </a:rPr>
              <a:t>Announcements</a:t>
            </a:r>
          </a:p>
        </p:txBody>
      </p:sp>
    </p:spTree>
    <p:custDataLst>
      <p:tags r:id="rId1"/>
    </p:custDataLst>
    <p:extLst>
      <p:ext uri="{BB962C8B-B14F-4D97-AF65-F5344CB8AC3E}">
        <p14:creationId xmlns:p14="http://schemas.microsoft.com/office/powerpoint/2010/main" val="1462918641"/>
      </p:ext>
    </p:extLst>
  </p:cSld>
  <p:clrMapOvr>
    <a:masterClrMapping/>
  </p:clrMapOvr>
  <mc:AlternateContent xmlns:mc="http://schemas.openxmlformats.org/markup-compatibility/2006" xmlns:p14="http://schemas.microsoft.com/office/powerpoint/2010/main">
    <mc:Choice Requires="p14">
      <p:transition spd="slow" p14:dur="2000" advTm="32710"/>
    </mc:Choice>
    <mc:Fallback xmlns="">
      <p:transition spd="slow" advTm="32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Standard model of Internet routing</a:t>
            </a:r>
          </a:p>
        </p:txBody>
      </p:sp>
      <p:sp>
        <p:nvSpPr>
          <p:cNvPr id="3" name="Content Placeholder 2"/>
          <p:cNvSpPr>
            <a:spLocks noGrp="1"/>
          </p:cNvSpPr>
          <p:nvPr>
            <p:ph idx="1"/>
          </p:nvPr>
        </p:nvSpPr>
        <p:spPr/>
        <p:txBody>
          <a:bodyPr/>
          <a:lstStyle/>
          <a:p>
            <a:r>
              <a:rPr lang="en-CA" dirty="0"/>
              <a:t>Proposed by Gao &amp; Rexford 20 years ago</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36</a:t>
            </a:fld>
            <a:endParaRPr lang="en-US">
              <a:solidFill>
                <a:prstClr val="black">
                  <a:tint val="75000"/>
                </a:prstClr>
              </a:solidFill>
              <a:latin typeface="Corbel"/>
            </a:endParaRPr>
          </a:p>
        </p:txBody>
      </p:sp>
      <p:sp>
        <p:nvSpPr>
          <p:cNvPr id="5" name="TextBox 4"/>
          <p:cNvSpPr txBox="1"/>
          <p:nvPr/>
        </p:nvSpPr>
        <p:spPr>
          <a:xfrm>
            <a:off x="4114800" y="2286000"/>
            <a:ext cx="5029200" cy="223138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2000" b="1" dirty="0">
                <a:solidFill>
                  <a:prstClr val="white"/>
                </a:solidFill>
                <a:effectLst>
                  <a:outerShdw blurRad="38100" dist="38100" dir="2700000" algn="tl">
                    <a:srgbClr val="000000">
                      <a:alpha val="43137"/>
                    </a:srgbClr>
                  </a:outerShdw>
                </a:effectLst>
                <a:latin typeface="Gill Sans MT" pitchFamily="34" charset="0"/>
              </a:rPr>
              <a:t>Path Selection:</a:t>
            </a:r>
          </a:p>
          <a:p>
            <a:pPr fontAlgn="base">
              <a:spcBef>
                <a:spcPct val="0"/>
              </a:spcBef>
              <a:spcAft>
                <a:spcPct val="0"/>
              </a:spcAft>
            </a:pPr>
            <a:r>
              <a:rPr lang="en-US" b="1" dirty="0">
                <a:solidFill>
                  <a:prstClr val="white"/>
                </a:solidFill>
                <a:latin typeface="Gill Sans MT" pitchFamily="34" charset="0"/>
              </a:rPr>
              <a:t>1.</a:t>
            </a:r>
            <a:r>
              <a:rPr lang="en-US" dirty="0">
                <a:solidFill>
                  <a:prstClr val="white"/>
                </a:solidFill>
                <a:latin typeface="Gill Sans MT" pitchFamily="34" charset="0"/>
              </a:rPr>
              <a:t>	</a:t>
            </a:r>
            <a:r>
              <a:rPr lang="en-US" dirty="0" err="1">
                <a:solidFill>
                  <a:prstClr val="white"/>
                </a:solidFill>
                <a:latin typeface="Gill Sans MT" pitchFamily="34" charset="0"/>
              </a:rPr>
              <a:t>LocalPref</a:t>
            </a:r>
            <a:r>
              <a:rPr lang="en-US" dirty="0">
                <a:solidFill>
                  <a:prstClr val="white"/>
                </a:solidFill>
                <a:latin typeface="Gill Sans MT" pitchFamily="34" charset="0"/>
              </a:rPr>
              <a:t>:  Prefer customer paths</a:t>
            </a:r>
          </a:p>
          <a:p>
            <a:pPr fontAlgn="base">
              <a:spcBef>
                <a:spcPct val="0"/>
              </a:spcBef>
              <a:spcAft>
                <a:spcPct val="0"/>
              </a:spcAft>
            </a:pPr>
            <a:r>
              <a:rPr lang="en-US" dirty="0">
                <a:solidFill>
                  <a:prstClr val="white"/>
                </a:solidFill>
                <a:latin typeface="Gill Sans MT" pitchFamily="34" charset="0"/>
              </a:rPr>
              <a:t>  	                over peer paths</a:t>
            </a:r>
          </a:p>
          <a:p>
            <a:pPr fontAlgn="base">
              <a:spcBef>
                <a:spcPct val="0"/>
              </a:spcBef>
              <a:spcAft>
                <a:spcPct val="0"/>
              </a:spcAft>
            </a:pPr>
            <a:r>
              <a:rPr lang="en-US" dirty="0">
                <a:solidFill>
                  <a:prstClr val="white"/>
                </a:solidFill>
                <a:latin typeface="Gill Sans MT" pitchFamily="34" charset="0"/>
              </a:rPr>
              <a:t>  	                over provider paths</a:t>
            </a:r>
          </a:p>
          <a:p>
            <a:pPr fontAlgn="base">
              <a:spcBef>
                <a:spcPct val="0"/>
              </a:spcBef>
              <a:spcAft>
                <a:spcPct val="0"/>
              </a:spcAft>
            </a:pPr>
            <a:endParaRPr lang="en-US" sz="4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2.</a:t>
            </a:r>
            <a:r>
              <a:rPr lang="en-US" dirty="0">
                <a:solidFill>
                  <a:prstClr val="white"/>
                </a:solidFill>
                <a:latin typeface="Gill Sans MT" pitchFamily="34" charset="0"/>
              </a:rPr>
              <a:t>	Prefer shorter paths</a:t>
            </a:r>
          </a:p>
          <a:p>
            <a:pPr fontAlgn="base">
              <a:spcBef>
                <a:spcPct val="0"/>
              </a:spcBef>
              <a:spcAft>
                <a:spcPct val="0"/>
              </a:spcAft>
            </a:pPr>
            <a:endParaRPr lang="en-US" sz="7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3.</a:t>
            </a:r>
            <a:r>
              <a:rPr lang="en-US" dirty="0">
                <a:solidFill>
                  <a:prstClr val="white"/>
                </a:solidFill>
                <a:latin typeface="Gill Sans MT" pitchFamily="34" charset="0"/>
              </a:rPr>
              <a:t>	Arbitrary tiebreak</a:t>
            </a:r>
          </a:p>
          <a:p>
            <a:endParaRPr lang="en-CA" dirty="0">
              <a:solidFill>
                <a:prstClr val="white"/>
              </a:solidFill>
              <a:latin typeface="Gill Sans MT" pitchFamily="34" charset="0"/>
            </a:endParaRPr>
          </a:p>
        </p:txBody>
      </p:sp>
      <p:sp>
        <p:nvSpPr>
          <p:cNvPr id="6" name="Rectangle 5"/>
          <p:cNvSpPr/>
          <p:nvPr/>
        </p:nvSpPr>
        <p:spPr bwMode="auto">
          <a:xfrm>
            <a:off x="4114800" y="4625102"/>
            <a:ext cx="5029200" cy="1752600"/>
          </a:xfrm>
          <a:prstGeom prst="rect">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000" b="1" dirty="0">
                <a:solidFill>
                  <a:prstClr val="white"/>
                </a:solidFill>
                <a:effectLst>
                  <a:outerShdw blurRad="38100" dist="38100" dir="2700000" algn="tl">
                    <a:srgbClr val="000000">
                      <a:alpha val="43137"/>
                    </a:srgbClr>
                  </a:outerShdw>
                </a:effectLst>
                <a:latin typeface="Gill Sans MT" pitchFamily="34" charset="0"/>
              </a:rPr>
              <a:t>Export Policy:</a:t>
            </a:r>
          </a:p>
          <a:p>
            <a:pPr fontAlgn="base">
              <a:spcBef>
                <a:spcPct val="0"/>
              </a:spcBef>
              <a:spcAft>
                <a:spcPct val="0"/>
              </a:spcAft>
            </a:pPr>
            <a:endParaRPr lang="en-US" sz="300" dirty="0">
              <a:solidFill>
                <a:prstClr val="black"/>
              </a:solidFill>
              <a:latin typeface="Gill Sans MT" pitchFamily="34" charset="0"/>
            </a:endParaRPr>
          </a:p>
          <a:p>
            <a:pPr marL="457200" indent="-457200" fontAlgn="base">
              <a:spcBef>
                <a:spcPct val="0"/>
              </a:spcBef>
              <a:spcAft>
                <a:spcPct val="0"/>
              </a:spcAft>
              <a:buFontTx/>
              <a:buAutoNum type="arabicPeriod"/>
            </a:pPr>
            <a:r>
              <a:rPr lang="en-US" sz="2000" dirty="0">
                <a:solidFill>
                  <a:prstClr val="white"/>
                </a:solidFill>
                <a:latin typeface="Gill Sans MT" pitchFamily="34" charset="0"/>
              </a:rPr>
              <a:t>Export customer path</a:t>
            </a:r>
          </a:p>
          <a:p>
            <a:pPr lvl="1"/>
            <a:r>
              <a:rPr lang="en-US" sz="2000" dirty="0">
                <a:solidFill>
                  <a:prstClr val="white"/>
                </a:solidFill>
                <a:latin typeface="Gill Sans MT" pitchFamily="34" charset="0"/>
              </a:rPr>
              <a:t>	 to all neighbors.</a:t>
            </a:r>
            <a:endParaRPr lang="en-US" sz="500" dirty="0">
              <a:solidFill>
                <a:prstClr val="black"/>
              </a:solidFill>
              <a:latin typeface="Gill Sans MT" pitchFamily="34" charset="0"/>
            </a:endParaRPr>
          </a:p>
          <a:p>
            <a:pPr marL="457200" indent="-457200" fontAlgn="base">
              <a:spcBef>
                <a:spcPct val="0"/>
              </a:spcBef>
              <a:spcAft>
                <a:spcPct val="0"/>
              </a:spcAft>
              <a:buFontTx/>
              <a:buAutoNum type="arabicPeriod" startAt="2"/>
            </a:pPr>
            <a:r>
              <a:rPr lang="en-US" sz="2000" dirty="0">
                <a:solidFill>
                  <a:prstClr val="white"/>
                </a:solidFill>
                <a:latin typeface="Gill Sans MT" pitchFamily="34" charset="0"/>
              </a:rPr>
              <a:t>Export peer/provider path</a:t>
            </a:r>
          </a:p>
          <a:p>
            <a:pPr fontAlgn="base">
              <a:spcBef>
                <a:spcPct val="0"/>
              </a:spcBef>
              <a:spcAft>
                <a:spcPct val="0"/>
              </a:spcAft>
            </a:pPr>
            <a:r>
              <a:rPr lang="en-US" sz="2000" dirty="0">
                <a:solidFill>
                  <a:prstClr val="white"/>
                </a:solidFill>
                <a:latin typeface="Gill Sans MT" pitchFamily="34" charset="0"/>
              </a:rPr>
              <a:t>	to all customers.</a:t>
            </a:r>
          </a:p>
        </p:txBody>
      </p:sp>
      <p:sp>
        <p:nvSpPr>
          <p:cNvPr id="24" name="Cloud 23"/>
          <p:cNvSpPr/>
          <p:nvPr/>
        </p:nvSpPr>
        <p:spPr>
          <a:xfrm>
            <a:off x="149414" y="5638800"/>
            <a:ext cx="1984186"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prstClr val="white"/>
                </a:solidFill>
                <a:latin typeface="Gill Sans MT" pitchFamily="34" charset="0"/>
              </a:rPr>
              <a:t>Customer</a:t>
            </a:r>
          </a:p>
        </p:txBody>
      </p:sp>
      <p:cxnSp>
        <p:nvCxnSpPr>
          <p:cNvPr id="31" name="Straight Arrow Connector 30"/>
          <p:cNvCxnSpPr/>
          <p:nvPr/>
        </p:nvCxnSpPr>
        <p:spPr>
          <a:xfrm>
            <a:off x="1618824" y="4408519"/>
            <a:ext cx="914400" cy="45720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527974" y="3029634"/>
            <a:ext cx="377026" cy="646331"/>
          </a:xfrm>
          <a:prstGeom prst="rect">
            <a:avLst/>
          </a:prstGeom>
          <a:noFill/>
        </p:spPr>
        <p:txBody>
          <a:bodyPr wrap="none" rtlCol="0">
            <a:spAutoFit/>
          </a:bodyPr>
          <a:lstStyle/>
          <a:p>
            <a:r>
              <a:rPr lang="en-CA" sz="3600" dirty="0">
                <a:solidFill>
                  <a:srgbClr val="4A9900">
                    <a:lumMod val="75000"/>
                  </a:srgbClr>
                </a:solidFill>
                <a:latin typeface="Aharoni" pitchFamily="2" charset="-79"/>
                <a:cs typeface="Aharoni" pitchFamily="2" charset="-79"/>
              </a:rPr>
              <a:t>$</a:t>
            </a:r>
          </a:p>
        </p:txBody>
      </p:sp>
      <p:sp>
        <p:nvSpPr>
          <p:cNvPr id="32" name="TextBox 31"/>
          <p:cNvSpPr txBox="1"/>
          <p:nvPr/>
        </p:nvSpPr>
        <p:spPr>
          <a:xfrm>
            <a:off x="1699600" y="4419600"/>
            <a:ext cx="377026" cy="646331"/>
          </a:xfrm>
          <a:prstGeom prst="rect">
            <a:avLst/>
          </a:prstGeom>
          <a:noFill/>
        </p:spPr>
        <p:txBody>
          <a:bodyPr wrap="none" rtlCol="0">
            <a:spAutoFit/>
          </a:bodyPr>
          <a:lstStyle/>
          <a:p>
            <a:r>
              <a:rPr lang="en-CA" sz="3600" dirty="0">
                <a:solidFill>
                  <a:srgbClr val="4A9900">
                    <a:lumMod val="75000"/>
                  </a:srgbClr>
                </a:solidFill>
                <a:latin typeface="Aharoni" pitchFamily="2" charset="-79"/>
                <a:cs typeface="Aharoni" pitchFamily="2" charset="-79"/>
              </a:rPr>
              <a:t>$</a:t>
            </a:r>
          </a:p>
        </p:txBody>
      </p:sp>
      <p:sp>
        <p:nvSpPr>
          <p:cNvPr id="26" name="Cloud 25"/>
          <p:cNvSpPr/>
          <p:nvPr/>
        </p:nvSpPr>
        <p:spPr>
          <a:xfrm>
            <a:off x="1831787" y="2257523"/>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prstClr val="white"/>
                </a:solidFill>
                <a:latin typeface="Gill Sans MT" pitchFamily="34" charset="0"/>
              </a:rPr>
              <a:t>Provider</a:t>
            </a:r>
          </a:p>
        </p:txBody>
      </p:sp>
      <p:sp>
        <p:nvSpPr>
          <p:cNvPr id="27" name="Cloud 26"/>
          <p:cNvSpPr/>
          <p:nvPr/>
        </p:nvSpPr>
        <p:spPr>
          <a:xfrm>
            <a:off x="990600" y="3687126"/>
            <a:ext cx="1123666" cy="738116"/>
          </a:xfrm>
          <a:prstGeom prst="cloud">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a:solidFill>
                  <a:prstClr val="white"/>
                </a:solidFill>
                <a:latin typeface="Gill Sans MT" pitchFamily="34" charset="0"/>
              </a:rPr>
              <a:t>ISP</a:t>
            </a:r>
          </a:p>
        </p:txBody>
      </p:sp>
      <p:sp>
        <p:nvSpPr>
          <p:cNvPr id="36" name="Cloud 35"/>
          <p:cNvSpPr/>
          <p:nvPr/>
        </p:nvSpPr>
        <p:spPr>
          <a:xfrm>
            <a:off x="1984187" y="4772172"/>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prstClr val="white"/>
                </a:solidFill>
                <a:latin typeface="Gill Sans MT" pitchFamily="34" charset="0"/>
              </a:rPr>
              <a:t>Provider</a:t>
            </a:r>
          </a:p>
        </p:txBody>
      </p:sp>
      <p:cxnSp>
        <p:nvCxnSpPr>
          <p:cNvPr id="30" name="Straight Arrow Connector 29"/>
          <p:cNvCxnSpPr/>
          <p:nvPr/>
        </p:nvCxnSpPr>
        <p:spPr>
          <a:xfrm flipV="1">
            <a:off x="1562244" y="3072445"/>
            <a:ext cx="589128" cy="71310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37" name="Freeform 36"/>
          <p:cNvSpPr/>
          <p:nvPr/>
        </p:nvSpPr>
        <p:spPr>
          <a:xfrm>
            <a:off x="1690220" y="3037764"/>
            <a:ext cx="1175854" cy="1815152"/>
          </a:xfrm>
          <a:custGeom>
            <a:avLst/>
            <a:gdLst>
              <a:gd name="connsiteX0" fmla="*/ 943842 w 1175854"/>
              <a:gd name="connsiteY0" fmla="*/ 0 h 1815152"/>
              <a:gd name="connsiteX1" fmla="*/ 2147 w 1175854"/>
              <a:gd name="connsiteY1" fmla="*/ 914400 h 1815152"/>
              <a:gd name="connsiteX2" fmla="*/ 1175854 w 1175854"/>
              <a:gd name="connsiteY2" fmla="*/ 1815152 h 1815152"/>
              <a:gd name="connsiteX3" fmla="*/ 1175854 w 1175854"/>
              <a:gd name="connsiteY3" fmla="*/ 1815152 h 1815152"/>
            </a:gdLst>
            <a:ahLst/>
            <a:cxnLst>
              <a:cxn ang="0">
                <a:pos x="connsiteX0" y="connsiteY0"/>
              </a:cxn>
              <a:cxn ang="0">
                <a:pos x="connsiteX1" y="connsiteY1"/>
              </a:cxn>
              <a:cxn ang="0">
                <a:pos x="connsiteX2" y="connsiteY2"/>
              </a:cxn>
              <a:cxn ang="0">
                <a:pos x="connsiteX3" y="connsiteY3"/>
              </a:cxn>
            </a:cxnLst>
            <a:rect l="l" t="t" r="r" b="b"/>
            <a:pathLst>
              <a:path w="1175854" h="1815152">
                <a:moveTo>
                  <a:pt x="943842" y="0"/>
                </a:moveTo>
                <a:cubicBezTo>
                  <a:pt x="453660" y="305937"/>
                  <a:pt x="-36522" y="611875"/>
                  <a:pt x="2147" y="914400"/>
                </a:cubicBezTo>
                <a:cubicBezTo>
                  <a:pt x="40816" y="1216925"/>
                  <a:pt x="1175854" y="1815152"/>
                  <a:pt x="1175854" y="1815152"/>
                </a:cubicBezTo>
                <a:lnTo>
                  <a:pt x="1175854" y="1815152"/>
                </a:ln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sp>
        <p:nvSpPr>
          <p:cNvPr id="38" name="Multiply 37"/>
          <p:cNvSpPr/>
          <p:nvPr/>
        </p:nvSpPr>
        <p:spPr>
          <a:xfrm>
            <a:off x="1543192" y="3821895"/>
            <a:ext cx="532832" cy="527363"/>
          </a:xfrm>
          <a:prstGeom prst="mathMultiply">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solidFill>
                <a:prstClr val="white"/>
              </a:solidFill>
              <a:latin typeface="Corbel"/>
            </a:endParaRPr>
          </a:p>
        </p:txBody>
      </p:sp>
      <p:cxnSp>
        <p:nvCxnSpPr>
          <p:cNvPr id="39" name="Straight Arrow Connector 38"/>
          <p:cNvCxnSpPr>
            <a:stCxn id="24" idx="3"/>
          </p:cNvCxnSpPr>
          <p:nvPr/>
        </p:nvCxnSpPr>
        <p:spPr>
          <a:xfrm flipV="1">
            <a:off x="1141507" y="4349259"/>
            <a:ext cx="373537" cy="134617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90600" y="4666276"/>
            <a:ext cx="377026" cy="646331"/>
          </a:xfrm>
          <a:prstGeom prst="rect">
            <a:avLst/>
          </a:prstGeom>
          <a:noFill/>
        </p:spPr>
        <p:txBody>
          <a:bodyPr wrap="none" rtlCol="0">
            <a:spAutoFit/>
          </a:bodyPr>
          <a:lstStyle/>
          <a:p>
            <a:r>
              <a:rPr lang="en-CA" sz="3600" dirty="0">
                <a:solidFill>
                  <a:srgbClr val="4A9900">
                    <a:lumMod val="75000"/>
                  </a:srgbClr>
                </a:solidFill>
                <a:latin typeface="Aharoni" pitchFamily="2" charset="-79"/>
                <a:cs typeface="Aharoni" pitchFamily="2" charset="-79"/>
              </a:rPr>
              <a:t>$</a:t>
            </a:r>
          </a:p>
        </p:txBody>
      </p:sp>
      <p:sp>
        <p:nvSpPr>
          <p:cNvPr id="7" name="Freeform 6"/>
          <p:cNvSpPr/>
          <p:nvPr/>
        </p:nvSpPr>
        <p:spPr>
          <a:xfrm>
            <a:off x="846161" y="3029803"/>
            <a:ext cx="1132764" cy="2579427"/>
          </a:xfrm>
          <a:custGeom>
            <a:avLst/>
            <a:gdLst>
              <a:gd name="connsiteX0" fmla="*/ 1132764 w 1132764"/>
              <a:gd name="connsiteY0" fmla="*/ 0 h 2579427"/>
              <a:gd name="connsiteX1" fmla="*/ 354842 w 1132764"/>
              <a:gd name="connsiteY1" fmla="*/ 1064525 h 2579427"/>
              <a:gd name="connsiteX2" fmla="*/ 0 w 1132764"/>
              <a:gd name="connsiteY2" fmla="*/ 2579427 h 2579427"/>
              <a:gd name="connsiteX3" fmla="*/ 0 w 1132764"/>
              <a:gd name="connsiteY3" fmla="*/ 2579427 h 2579427"/>
            </a:gdLst>
            <a:ahLst/>
            <a:cxnLst>
              <a:cxn ang="0">
                <a:pos x="connsiteX0" y="connsiteY0"/>
              </a:cxn>
              <a:cxn ang="0">
                <a:pos x="connsiteX1" y="connsiteY1"/>
              </a:cxn>
              <a:cxn ang="0">
                <a:pos x="connsiteX2" y="connsiteY2"/>
              </a:cxn>
              <a:cxn ang="0">
                <a:pos x="connsiteX3" y="connsiteY3"/>
              </a:cxn>
            </a:cxnLst>
            <a:rect l="l" t="t" r="r" b="b"/>
            <a:pathLst>
              <a:path w="1132764" h="2579427">
                <a:moveTo>
                  <a:pt x="1132764" y="0"/>
                </a:moveTo>
                <a:cubicBezTo>
                  <a:pt x="838200" y="317310"/>
                  <a:pt x="543636" y="634621"/>
                  <a:pt x="354842" y="1064525"/>
                </a:cubicBezTo>
                <a:cubicBezTo>
                  <a:pt x="166048" y="1494429"/>
                  <a:pt x="0" y="2579427"/>
                  <a:pt x="0" y="2579427"/>
                </a:cubicBezTo>
                <a:lnTo>
                  <a:pt x="0" y="2579427"/>
                </a:ln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cxnSp>
        <p:nvCxnSpPr>
          <p:cNvPr id="9" name="Straight Arrow Connector 8"/>
          <p:cNvCxnSpPr/>
          <p:nvPr/>
        </p:nvCxnSpPr>
        <p:spPr>
          <a:xfrm>
            <a:off x="228600" y="2462579"/>
            <a:ext cx="1099675"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693" y="2510346"/>
            <a:ext cx="1707519" cy="369332"/>
          </a:xfrm>
          <a:prstGeom prst="rect">
            <a:avLst/>
          </a:prstGeom>
          <a:noFill/>
        </p:spPr>
        <p:txBody>
          <a:bodyPr wrap="none" rtlCol="0">
            <a:spAutoFit/>
          </a:bodyPr>
          <a:lstStyle/>
          <a:p>
            <a:r>
              <a:rPr lang="en-CA" dirty="0">
                <a:solidFill>
                  <a:prstClr val="black"/>
                </a:solidFill>
                <a:latin typeface="Gill Sans MT" pitchFamily="34" charset="0"/>
              </a:rPr>
              <a:t>Announcements</a:t>
            </a:r>
          </a:p>
        </p:txBody>
      </p:sp>
    </p:spTree>
    <p:custDataLst>
      <p:tags r:id="rId1"/>
    </p:custDataLst>
    <p:extLst>
      <p:ext uri="{BB962C8B-B14F-4D97-AF65-F5344CB8AC3E}">
        <p14:creationId xmlns:p14="http://schemas.microsoft.com/office/powerpoint/2010/main" val="2545454659"/>
      </p:ext>
    </p:extLst>
  </p:cSld>
  <p:clrMapOvr>
    <a:masterClrMapping/>
  </p:clrMapOvr>
  <mc:AlternateContent xmlns:mc="http://schemas.openxmlformats.org/markup-compatibility/2006" xmlns:p14="http://schemas.microsoft.com/office/powerpoint/2010/main">
    <mc:Choice Requires="p14">
      <p:transition spd="slow" p14:dur="2000" advTm="32710"/>
    </mc:Choice>
    <mc:Fallback xmlns="">
      <p:transition spd="slow" advTm="32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38" grpId="0" animBg="1"/>
      <p:bldP spid="7"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3303762"/>
            <a:ext cx="6700500" cy="2258840"/>
            <a:chOff x="1244600" y="3665589"/>
            <a:chExt cx="7747000" cy="2563813"/>
          </a:xfrm>
        </p:grpSpPr>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rgbClr val="00B050"/>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solidFill>
                  <a:srgbClr val="FF0000"/>
                </a:solidFill>
              </a:rPr>
              <a:t>Origin AS announces prefix</a:t>
            </a:r>
          </a:p>
          <a:p>
            <a:pPr marL="0" lvl="1"/>
            <a:r>
              <a:rPr lang="en-US" sz="2000" dirty="0"/>
              <a:t>Route announcements propagate between </a:t>
            </a:r>
            <a:r>
              <a:rPr lang="en-US" sz="2000" dirty="0" err="1"/>
              <a:t>ASes</a:t>
            </a:r>
            <a:endParaRPr lang="en-US" sz="2000" dirty="0"/>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Tree>
    <p:extLst>
      <p:ext uri="{BB962C8B-B14F-4D97-AF65-F5344CB8AC3E}">
        <p14:creationId xmlns:p14="http://schemas.microsoft.com/office/powerpoint/2010/main" val="2646822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3045091"/>
            <a:ext cx="6700500" cy="2517511"/>
            <a:chOff x="1244600" y="3371994"/>
            <a:chExt cx="7747000" cy="2857408"/>
          </a:xfrm>
        </p:grpSpPr>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rgbClr val="00B050"/>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solidFill>
                  <a:srgbClr val="FF0000"/>
                </a:solidFill>
              </a:rPr>
              <a:t>Origin AS announces prefix</a:t>
            </a:r>
          </a:p>
          <a:p>
            <a:pPr marL="0" lvl="1"/>
            <a:r>
              <a:rPr lang="en-US" sz="2000" dirty="0"/>
              <a:t>Route announcements propagate between </a:t>
            </a:r>
            <a:r>
              <a:rPr lang="en-US" sz="2000" dirty="0" err="1"/>
              <a:t>ASes</a:t>
            </a:r>
            <a:endParaRPr lang="en-US" sz="2000" dirty="0"/>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
        <p:nvSpPr>
          <p:cNvPr id="22" name="Cloud 21"/>
          <p:cNvSpPr/>
          <p:nvPr/>
        </p:nvSpPr>
        <p:spPr bwMode="auto">
          <a:xfrm>
            <a:off x="3429000" y="3656604"/>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X</a:t>
            </a:r>
          </a:p>
        </p:txBody>
      </p:sp>
      <p:cxnSp>
        <p:nvCxnSpPr>
          <p:cNvPr id="23" name="Straight Connector 160"/>
          <p:cNvCxnSpPr>
            <a:cxnSpLocks noChangeShapeType="1"/>
          </p:cNvCxnSpPr>
          <p:nvPr/>
        </p:nvCxnSpPr>
        <p:spPr bwMode="auto">
          <a:xfrm flipH="1" flipV="1">
            <a:off x="4944851" y="4167520"/>
            <a:ext cx="917093" cy="480681"/>
          </a:xfrm>
          <a:prstGeom prst="line">
            <a:avLst/>
          </a:prstGeom>
          <a:noFill/>
          <a:ln w="57150" algn="ctr">
            <a:solidFill>
              <a:schemeClr val="tx1"/>
            </a:solidFill>
            <a:round/>
            <a:headEnd type="none"/>
            <a:tailEnd type="none"/>
          </a:ln>
        </p:spPr>
      </p:cxnSp>
    </p:spTree>
    <p:extLst>
      <p:ext uri="{BB962C8B-B14F-4D97-AF65-F5344CB8AC3E}">
        <p14:creationId xmlns:p14="http://schemas.microsoft.com/office/powerpoint/2010/main" val="1092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3045091"/>
            <a:ext cx="8209752" cy="2517511"/>
            <a:chOff x="1244600" y="3371994"/>
            <a:chExt cx="9491971" cy="2857408"/>
          </a:xfrm>
        </p:grpSpPr>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solidFill>
                  <a:srgbClr val="FF0000"/>
                </a:solidFill>
              </a:rPr>
              <a:t>Origin AS announces prefix</a:t>
            </a:r>
          </a:p>
          <a:p>
            <a:pPr marL="0" lvl="1"/>
            <a:r>
              <a:rPr lang="en-US" sz="2000" dirty="0"/>
              <a:t>Route announcements propagate between </a:t>
            </a:r>
            <a:r>
              <a:rPr lang="en-US" sz="2000" dirty="0" err="1"/>
              <a:t>ASes</a:t>
            </a:r>
            <a:endParaRPr lang="en-US" sz="2000" dirty="0"/>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
        <p:nvSpPr>
          <p:cNvPr id="22" name="Cloud 21"/>
          <p:cNvSpPr/>
          <p:nvPr/>
        </p:nvSpPr>
        <p:spPr bwMode="auto">
          <a:xfrm>
            <a:off x="3429000" y="3656604"/>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X</a:t>
            </a:r>
          </a:p>
        </p:txBody>
      </p:sp>
      <p:cxnSp>
        <p:nvCxnSpPr>
          <p:cNvPr id="23" name="Straight Connector 160"/>
          <p:cNvCxnSpPr>
            <a:cxnSpLocks noChangeShapeType="1"/>
          </p:cNvCxnSpPr>
          <p:nvPr/>
        </p:nvCxnSpPr>
        <p:spPr bwMode="auto">
          <a:xfrm flipH="1" flipV="1">
            <a:off x="4944851" y="4167520"/>
            <a:ext cx="917093" cy="480681"/>
          </a:xfrm>
          <a:prstGeom prst="line">
            <a:avLst/>
          </a:prstGeom>
          <a:noFill/>
          <a:ln w="57150" algn="ctr">
            <a:solidFill>
              <a:srgbClr val="00B050"/>
            </a:solidFill>
            <a:round/>
            <a:headEnd type="none"/>
            <a:tailEnd type="stealth"/>
          </a:ln>
        </p:spPr>
      </p:cxnSp>
      <p:sp>
        <p:nvSpPr>
          <p:cNvPr id="25" name="AutoShape 149"/>
          <p:cNvSpPr>
            <a:spLocks noChangeArrowheads="1"/>
          </p:cNvSpPr>
          <p:nvPr/>
        </p:nvSpPr>
        <p:spPr bwMode="auto">
          <a:xfrm flipH="1">
            <a:off x="3980410" y="2325247"/>
            <a:ext cx="1697467" cy="754216"/>
          </a:xfrm>
          <a:prstGeom prst="wedgeRoundRectCallout">
            <a:avLst>
              <a:gd name="adj1" fmla="val -57238"/>
              <a:gd name="adj2" fmla="val 24380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304631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218720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3045091"/>
            <a:ext cx="8209752" cy="2517511"/>
            <a:chOff x="1244600" y="3371994"/>
            <a:chExt cx="9491971" cy="2857408"/>
          </a:xfrm>
        </p:grpSpPr>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solidFill>
                  <a:srgbClr val="FF0000"/>
                </a:solidFill>
              </a:rPr>
              <a:t>Origin AS announces prefix</a:t>
            </a:r>
          </a:p>
          <a:p>
            <a:pPr marL="0" lvl="1"/>
            <a:r>
              <a:rPr lang="en-US" sz="2000" dirty="0"/>
              <a:t>Route announcements propagate between </a:t>
            </a:r>
            <a:r>
              <a:rPr lang="en-US" sz="2000" dirty="0" err="1"/>
              <a:t>ASes</a:t>
            </a:r>
            <a:endParaRPr lang="en-US" sz="2000" dirty="0"/>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Tree>
    <p:extLst>
      <p:ext uri="{BB962C8B-B14F-4D97-AF65-F5344CB8AC3E}">
        <p14:creationId xmlns:p14="http://schemas.microsoft.com/office/powerpoint/2010/main" val="1915027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solidFill>
                  <a:srgbClr val="FF0000"/>
                </a:solidFill>
              </a:rPr>
              <a:t>Origin AS announces prefix</a:t>
            </a:r>
          </a:p>
          <a:p>
            <a:pPr marL="0" lvl="1"/>
            <a:r>
              <a:rPr lang="en-US" sz="2000" dirty="0"/>
              <a:t>Route announcements propagate between </a:t>
            </a:r>
            <a:r>
              <a:rPr lang="en-US" sz="2000" dirty="0" err="1"/>
              <a:t>ASes</a:t>
            </a:r>
            <a:endParaRPr lang="en-US" sz="2000" dirty="0"/>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Tree>
    <p:extLst>
      <p:ext uri="{BB962C8B-B14F-4D97-AF65-F5344CB8AC3E}">
        <p14:creationId xmlns:p14="http://schemas.microsoft.com/office/powerpoint/2010/main" val="3813286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solidFill>
                  <a:srgbClr val="FF0000"/>
                </a:solidFill>
              </a:rPr>
              <a:t>Route announcements propagate between </a:t>
            </a:r>
            <a:r>
              <a:rPr lang="en-US" sz="2000" dirty="0" err="1">
                <a:solidFill>
                  <a:srgbClr val="FF0000"/>
                </a:solidFill>
              </a:rPr>
              <a:t>ASes</a:t>
            </a:r>
            <a:endParaRPr lang="en-US" sz="2000" dirty="0">
              <a:solidFill>
                <a:srgbClr val="FF0000"/>
              </a:solidFill>
            </a:endParaRPr>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Tree>
    <p:extLst>
      <p:ext uri="{BB962C8B-B14F-4D97-AF65-F5344CB8AC3E}">
        <p14:creationId xmlns:p14="http://schemas.microsoft.com/office/powerpoint/2010/main" val="1580297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Verizon</a:t>
              </a:r>
            </a:p>
            <a:p>
              <a:pPr algn="ctr">
                <a:defRPr/>
              </a:pPr>
              <a:r>
                <a:rPr lang="en-US" sz="2200" b="1" dirty="0">
                  <a:solidFill>
                    <a:srgbClr val="00B050"/>
                  </a:solidFill>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solidFill>
                  <a:srgbClr val="FF0000"/>
                </a:solidFill>
              </a:rPr>
              <a:t>Route announcements propagate between </a:t>
            </a:r>
            <a:r>
              <a:rPr lang="en-US" sz="2000" dirty="0" err="1">
                <a:solidFill>
                  <a:srgbClr val="FF0000"/>
                </a:solidFill>
              </a:rPr>
              <a:t>ASes</a:t>
            </a:r>
            <a:endParaRPr lang="en-US" sz="2000" dirty="0">
              <a:solidFill>
                <a:srgbClr val="FF0000"/>
              </a:solidFill>
            </a:endParaRPr>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VZW</a:t>
            </a:r>
            <a:r>
              <a:rPr lang="en-US" sz="2000" b="1" dirty="0"/>
              <a:t>, 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2905171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solidFill>
                  <a:srgbClr val="FF0000"/>
                </a:solidFill>
              </a:rPr>
              <a:t>Route announcements propagate between </a:t>
            </a:r>
            <a:r>
              <a:rPr lang="en-US" sz="2000" dirty="0" err="1">
                <a:solidFill>
                  <a:srgbClr val="FF0000"/>
                </a:solidFill>
              </a:rPr>
              <a:t>ASes</a:t>
            </a:r>
            <a:endParaRPr lang="en-US" sz="2000" dirty="0">
              <a:solidFill>
                <a:srgbClr val="FF0000"/>
              </a:solidFill>
            </a:endParaRPr>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Level3</a:t>
            </a:r>
            <a:r>
              <a:rPr lang="en-US" sz="2000" b="1" dirty="0"/>
              <a:t>, VZW, 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1222174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solidFill>
                  <a:srgbClr val="FF0000"/>
                </a:solidFill>
              </a:rPr>
              <a:t>Route announcements propagate between </a:t>
            </a:r>
            <a:r>
              <a:rPr lang="en-US" sz="2000" dirty="0" err="1">
                <a:solidFill>
                  <a:srgbClr val="FF0000"/>
                </a:solidFill>
              </a:rPr>
              <a:t>ASes</a:t>
            </a:r>
            <a:endParaRPr lang="en-US" sz="2000" dirty="0">
              <a:solidFill>
                <a:srgbClr val="FF0000"/>
              </a:solidFill>
            </a:endParaRPr>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chemeClr val="tx1"/>
                </a:solidFill>
              </a:rPr>
              <a:t>Level3</a:t>
            </a:r>
            <a:r>
              <a:rPr lang="en-US" sz="2000" b="1" dirty="0"/>
              <a:t>, VZW, 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2246061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t>Route announcements propagate between </a:t>
            </a:r>
            <a:r>
              <a:rPr lang="en-US" sz="2000" dirty="0" err="1"/>
              <a:t>ASes</a:t>
            </a:r>
            <a:endParaRPr lang="en-US" sz="2000" dirty="0"/>
          </a:p>
          <a:p>
            <a:pPr marL="0" lvl="1"/>
            <a:r>
              <a:rPr lang="en-US" sz="2000" dirty="0">
                <a:solidFill>
                  <a:srgbClr val="FF0000"/>
                </a:solidFill>
              </a:rPr>
              <a:t>Helps </a:t>
            </a:r>
            <a:r>
              <a:rPr lang="en-US" sz="2000" dirty="0" err="1">
                <a:solidFill>
                  <a:srgbClr val="FF0000"/>
                </a:solidFill>
              </a:rPr>
              <a:t>ASes</a:t>
            </a:r>
            <a:r>
              <a:rPr lang="en-US" sz="2000" dirty="0">
                <a:solidFill>
                  <a:srgbClr val="FF0000"/>
                </a:solidFill>
              </a:rPr>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chemeClr val="tx1"/>
                </a:solidFill>
              </a:rPr>
              <a:t>Level3</a:t>
            </a:r>
            <a:r>
              <a:rPr lang="en-US" sz="2000" b="1" dirty="0"/>
              <a:t>, VZW, 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3361276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t>Route announcements propagate between </a:t>
            </a:r>
            <a:r>
              <a:rPr lang="en-US" sz="2000" dirty="0" err="1"/>
              <a:t>ASes</a:t>
            </a:r>
            <a:endParaRPr lang="en-US" sz="2000" dirty="0"/>
          </a:p>
          <a:p>
            <a:pPr marL="0" lvl="1"/>
            <a:r>
              <a:rPr lang="en-US" sz="2000" dirty="0">
                <a:solidFill>
                  <a:srgbClr val="FF0000"/>
                </a:solidFill>
              </a:rPr>
              <a:t>Helps </a:t>
            </a:r>
            <a:r>
              <a:rPr lang="en-US" sz="2000" dirty="0" err="1">
                <a:solidFill>
                  <a:srgbClr val="FF0000"/>
                </a:solidFill>
              </a:rPr>
              <a:t>ASes</a:t>
            </a:r>
            <a:r>
              <a:rPr lang="en-US" sz="2000" dirty="0">
                <a:solidFill>
                  <a:srgbClr val="FF0000"/>
                </a:solidFill>
              </a:rPr>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chemeClr val="tx1"/>
                </a:solidFill>
              </a:rPr>
              <a:t>Level3</a:t>
            </a:r>
            <a:r>
              <a:rPr lang="en-US" sz="2000" b="1" dirty="0"/>
              <a:t>, VZW, 22394</a:t>
            </a:r>
            <a:r>
              <a:rPr lang="en-US" b="1" dirty="0"/>
              <a:t> </a:t>
            </a:r>
            <a:r>
              <a:rPr lang="en-CA" b="1" dirty="0">
                <a:solidFill>
                  <a:schemeClr val="tx1"/>
                </a:solidFill>
              </a:rPr>
              <a:t>66.174.0.0/16</a:t>
            </a:r>
          </a:p>
          <a:p>
            <a:pPr algn="ctr">
              <a:defRPr/>
            </a:pPr>
            <a:endParaRPr lang="en-US" b="1" dirty="0"/>
          </a:p>
        </p:txBody>
      </p:sp>
      <p:sp>
        <p:nvSpPr>
          <p:cNvPr id="5" name="Freeform 4"/>
          <p:cNvSpPr/>
          <p:nvPr/>
        </p:nvSpPr>
        <p:spPr>
          <a:xfrm>
            <a:off x="2875935" y="2239724"/>
            <a:ext cx="3751562" cy="2155295"/>
          </a:xfrm>
          <a:custGeom>
            <a:avLst/>
            <a:gdLst>
              <a:gd name="connsiteX0" fmla="*/ 0 w 3751562"/>
              <a:gd name="connsiteY0" fmla="*/ 61024 h 2155295"/>
              <a:gd name="connsiteX1" fmla="*/ 457200 w 3751562"/>
              <a:gd name="connsiteY1" fmla="*/ 61024 h 2155295"/>
              <a:gd name="connsiteX2" fmla="*/ 1445342 w 3751562"/>
              <a:gd name="connsiteY2" fmla="*/ 695205 h 2155295"/>
              <a:gd name="connsiteX3" fmla="*/ 2462981 w 3751562"/>
              <a:gd name="connsiteY3" fmla="*/ 739450 h 2155295"/>
              <a:gd name="connsiteX4" fmla="*/ 3583859 w 3751562"/>
              <a:gd name="connsiteY4" fmla="*/ 1240895 h 2155295"/>
              <a:gd name="connsiteX5" fmla="*/ 3746091 w 3751562"/>
              <a:gd name="connsiteY5" fmla="*/ 2155295 h 2155295"/>
              <a:gd name="connsiteX6" fmla="*/ 3746091 w 3751562"/>
              <a:gd name="connsiteY6" fmla="*/ 2155295 h 21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562" h="2155295">
                <a:moveTo>
                  <a:pt x="0" y="61024"/>
                </a:moveTo>
                <a:cubicBezTo>
                  <a:pt x="108155" y="8175"/>
                  <a:pt x="216310" y="-44673"/>
                  <a:pt x="457200" y="61024"/>
                </a:cubicBezTo>
                <a:cubicBezTo>
                  <a:pt x="698090" y="166721"/>
                  <a:pt x="1111045" y="582134"/>
                  <a:pt x="1445342" y="695205"/>
                </a:cubicBezTo>
                <a:cubicBezTo>
                  <a:pt x="1779639" y="808276"/>
                  <a:pt x="2106562" y="648502"/>
                  <a:pt x="2462981" y="739450"/>
                </a:cubicBezTo>
                <a:cubicBezTo>
                  <a:pt x="2819401" y="830398"/>
                  <a:pt x="3370007" y="1004921"/>
                  <a:pt x="3583859" y="1240895"/>
                </a:cubicBezTo>
                <a:cubicBezTo>
                  <a:pt x="3797711" y="1476869"/>
                  <a:pt x="3746091" y="2155295"/>
                  <a:pt x="3746091" y="2155295"/>
                </a:cubicBezTo>
                <a:lnTo>
                  <a:pt x="3746091" y="2155295"/>
                </a:ln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78607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t>Route announcements propagate between </a:t>
            </a:r>
            <a:r>
              <a:rPr lang="en-US" sz="2000" dirty="0" err="1"/>
              <a:t>ASes</a:t>
            </a:r>
            <a:endParaRPr lang="en-US" sz="2000" dirty="0"/>
          </a:p>
          <a:p>
            <a:pPr marL="0" lvl="1"/>
            <a:r>
              <a:rPr lang="en-US" sz="2000" dirty="0">
                <a:solidFill>
                  <a:srgbClr val="FF0000"/>
                </a:solidFill>
              </a:rPr>
              <a:t>Helps </a:t>
            </a:r>
            <a:r>
              <a:rPr lang="en-US" sz="2000" dirty="0" err="1">
                <a:solidFill>
                  <a:srgbClr val="FF0000"/>
                </a:solidFill>
              </a:rPr>
              <a:t>ASes</a:t>
            </a:r>
            <a:r>
              <a:rPr lang="en-US" sz="2000" dirty="0">
                <a:solidFill>
                  <a:srgbClr val="FF0000"/>
                </a:solidFill>
              </a:rPr>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3233538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a:t>Normal operation</a:t>
            </a:r>
          </a:p>
          <a:p>
            <a:pPr marL="0" lvl="1"/>
            <a:r>
              <a:rPr lang="en-US" sz="2000" dirty="0"/>
              <a:t>Origin AS announces prefix</a:t>
            </a:r>
          </a:p>
          <a:p>
            <a:pPr marL="0" lvl="1"/>
            <a:r>
              <a:rPr lang="en-US" sz="2000" dirty="0"/>
              <a:t>Route announcements propagate between </a:t>
            </a:r>
            <a:r>
              <a:rPr lang="en-US" sz="2000" dirty="0" err="1"/>
              <a:t>ASes</a:t>
            </a:r>
            <a:endParaRPr lang="en-US" sz="2000" dirty="0"/>
          </a:p>
          <a:p>
            <a:pPr marL="0" lvl="1"/>
            <a:r>
              <a:rPr lang="en-US" sz="2000" dirty="0"/>
              <a:t>Helps </a:t>
            </a:r>
            <a:r>
              <a:rPr lang="en-US" sz="2000" dirty="0" err="1"/>
              <a:t>ASes</a:t>
            </a:r>
            <a:r>
              <a:rPr lang="en-US" sz="2000" dirty="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223836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 Revisited</a:t>
            </a:r>
          </a:p>
        </p:txBody>
      </p:sp>
      <p:sp>
        <p:nvSpPr>
          <p:cNvPr id="3" name="Slide Number Placeholder 2"/>
          <p:cNvSpPr>
            <a:spLocks noGrp="1"/>
          </p:cNvSpPr>
          <p:nvPr>
            <p:ph type="sldNum" sz="quarter" idx="12"/>
          </p:nvPr>
        </p:nvSpPr>
        <p:spPr>
          <a:xfrm>
            <a:off x="0" y="1267318"/>
            <a:ext cx="533400" cy="304800"/>
          </a:xfrm>
        </p:spPr>
        <p:txBody>
          <a:bodyPr>
            <a:normAutofit fontScale="92500" lnSpcReduction="20000"/>
          </a:bodyPr>
          <a:lstStyle/>
          <a:p>
            <a:fld id="{283B9EA5-CE9A-4950-A80C-5ADF06B45BB8}" type="slidenum">
              <a:rPr lang="en-US" smtClean="0"/>
              <a:pPr/>
              <a:t>5</a:t>
            </a:fld>
            <a:endParaRPr lang="en-US" dirty="0"/>
          </a:p>
        </p:txBody>
      </p:sp>
      <p:sp>
        <p:nvSpPr>
          <p:cNvPr id="5" name="Cloud 4"/>
          <p:cNvSpPr/>
          <p:nvPr/>
        </p:nvSpPr>
        <p:spPr>
          <a:xfrm>
            <a:off x="827028" y="1864805"/>
            <a:ext cx="2762494" cy="1986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AS-1</a:t>
            </a:r>
          </a:p>
        </p:txBody>
      </p:sp>
      <p:sp>
        <p:nvSpPr>
          <p:cNvPr id="6" name="Cloud 5"/>
          <p:cNvSpPr/>
          <p:nvPr/>
        </p:nvSpPr>
        <p:spPr>
          <a:xfrm>
            <a:off x="5860918" y="2334681"/>
            <a:ext cx="2762494" cy="1986272"/>
          </a:xfrm>
          <a:prstGeom prst="cloud">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2930885" y="4150829"/>
            <a:ext cx="2762494" cy="1986272"/>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0" name="Straight Connector 9"/>
          <p:cNvCxnSpPr>
            <a:endCxn id="14" idx="2"/>
          </p:cNvCxnSpPr>
          <p:nvPr/>
        </p:nvCxnSpPr>
        <p:spPr>
          <a:xfrm flipV="1">
            <a:off x="2942725" y="5890230"/>
            <a:ext cx="762432" cy="48644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3" idx="1"/>
          </p:cNvCxnSpPr>
          <p:nvPr/>
        </p:nvCxnSpPr>
        <p:spPr>
          <a:xfrm flipV="1">
            <a:off x="2208275" y="5135206"/>
            <a:ext cx="722610" cy="1901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775" y="5021903"/>
            <a:ext cx="607000" cy="607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260" y="6117933"/>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H="1">
            <a:off x="3219260" y="1986420"/>
            <a:ext cx="775522" cy="3034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33"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317" y="1727681"/>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a:endCxn id="42" idx="1"/>
          </p:cNvCxnSpPr>
          <p:nvPr/>
        </p:nvCxnSpPr>
        <p:spPr>
          <a:xfrm>
            <a:off x="469192" y="2123544"/>
            <a:ext cx="439874" cy="65564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35"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27" y="1864805"/>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p:cNvCxnSpPr>
            <a:endCxn id="51" idx="2"/>
          </p:cNvCxnSpPr>
          <p:nvPr/>
        </p:nvCxnSpPr>
        <p:spPr>
          <a:xfrm flipV="1">
            <a:off x="6965630" y="4183624"/>
            <a:ext cx="55801" cy="64560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38"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165" y="4570489"/>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a:endCxn id="49" idx="0"/>
          </p:cNvCxnSpPr>
          <p:nvPr/>
        </p:nvCxnSpPr>
        <p:spPr>
          <a:xfrm flipH="1">
            <a:off x="8218241" y="2366764"/>
            <a:ext cx="649224" cy="49117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4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000" y="1986419"/>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p:cNvCxnSpPr>
            <a:stCxn id="134" idx="1"/>
            <a:endCxn id="12" idx="3"/>
          </p:cNvCxnSpPr>
          <p:nvPr/>
        </p:nvCxnSpPr>
        <p:spPr>
          <a:xfrm flipH="1">
            <a:off x="3214695" y="2783617"/>
            <a:ext cx="2750725" cy="74980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33" idx="0"/>
            <a:endCxn id="12" idx="2"/>
          </p:cNvCxnSpPr>
          <p:nvPr/>
        </p:nvCxnSpPr>
        <p:spPr>
          <a:xfrm flipH="1" flipV="1">
            <a:off x="2892138" y="3723623"/>
            <a:ext cx="683863" cy="57562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31" idx="2"/>
            <a:endCxn id="132" idx="3"/>
          </p:cNvCxnSpPr>
          <p:nvPr/>
        </p:nvCxnSpPr>
        <p:spPr>
          <a:xfrm flipH="1">
            <a:off x="5788742" y="4104018"/>
            <a:ext cx="227195" cy="72768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5" idx="0"/>
            <a:endCxn id="44" idx="2"/>
          </p:cNvCxnSpPr>
          <p:nvPr/>
        </p:nvCxnSpPr>
        <p:spPr>
          <a:xfrm flipH="1" flipV="1">
            <a:off x="2892138" y="2480116"/>
            <a:ext cx="307373" cy="29906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3" idx="3"/>
          </p:cNvCxnSpPr>
          <p:nvPr/>
        </p:nvCxnSpPr>
        <p:spPr>
          <a:xfrm flipV="1">
            <a:off x="2208275" y="2334680"/>
            <a:ext cx="361305"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1" idx="3"/>
            <a:endCxn id="44" idx="2"/>
          </p:cNvCxnSpPr>
          <p:nvPr/>
        </p:nvCxnSpPr>
        <p:spPr>
          <a:xfrm flipV="1">
            <a:off x="2049923" y="2480116"/>
            <a:ext cx="842215" cy="10155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2" idx="0"/>
            <a:endCxn id="45" idx="2"/>
          </p:cNvCxnSpPr>
          <p:nvPr/>
        </p:nvCxnSpPr>
        <p:spPr>
          <a:xfrm flipV="1">
            <a:off x="2892138" y="3159579"/>
            <a:ext cx="307373" cy="18364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1" idx="3"/>
            <a:endCxn id="12" idx="1"/>
          </p:cNvCxnSpPr>
          <p:nvPr/>
        </p:nvCxnSpPr>
        <p:spPr>
          <a:xfrm>
            <a:off x="2049923" y="3495628"/>
            <a:ext cx="519657" cy="377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2" idx="0"/>
            <a:endCxn id="43" idx="1"/>
          </p:cNvCxnSpPr>
          <p:nvPr/>
        </p:nvCxnSpPr>
        <p:spPr>
          <a:xfrm flipV="1">
            <a:off x="1231624" y="2334681"/>
            <a:ext cx="331536" cy="25430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1" idx="0"/>
            <a:endCxn id="42" idx="2"/>
          </p:cNvCxnSpPr>
          <p:nvPr/>
        </p:nvCxnSpPr>
        <p:spPr>
          <a:xfrm flipH="1" flipV="1">
            <a:off x="1231624" y="2969382"/>
            <a:ext cx="495742" cy="3360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33" idx="2"/>
            <a:endCxn id="13" idx="0"/>
          </p:cNvCxnSpPr>
          <p:nvPr/>
        </p:nvCxnSpPr>
        <p:spPr>
          <a:xfrm flipH="1">
            <a:off x="3253443" y="4679638"/>
            <a:ext cx="322558" cy="26537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7" idx="1"/>
            <a:endCxn id="133" idx="3"/>
          </p:cNvCxnSpPr>
          <p:nvPr/>
        </p:nvCxnSpPr>
        <p:spPr>
          <a:xfrm flipH="1">
            <a:off x="3898558" y="4489441"/>
            <a:ext cx="37275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132" idx="0"/>
          </p:cNvCxnSpPr>
          <p:nvPr/>
        </p:nvCxnSpPr>
        <p:spPr>
          <a:xfrm>
            <a:off x="4916433" y="4506426"/>
            <a:ext cx="549752" cy="13508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4" idx="1"/>
            <a:endCxn id="13" idx="2"/>
          </p:cNvCxnSpPr>
          <p:nvPr/>
        </p:nvCxnSpPr>
        <p:spPr>
          <a:xfrm flipH="1" flipV="1">
            <a:off x="3253443" y="5325403"/>
            <a:ext cx="129156" cy="374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5" idx="1"/>
            <a:endCxn id="14" idx="3"/>
          </p:cNvCxnSpPr>
          <p:nvPr/>
        </p:nvCxnSpPr>
        <p:spPr>
          <a:xfrm flipH="1">
            <a:off x="4027714" y="5700033"/>
            <a:ext cx="3170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32" idx="2"/>
            <a:endCxn id="15" idx="3"/>
          </p:cNvCxnSpPr>
          <p:nvPr/>
        </p:nvCxnSpPr>
        <p:spPr>
          <a:xfrm flipH="1">
            <a:off x="4989904" y="5021903"/>
            <a:ext cx="476281" cy="6781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5" idx="0"/>
            <a:endCxn id="133" idx="2"/>
          </p:cNvCxnSpPr>
          <p:nvPr/>
        </p:nvCxnSpPr>
        <p:spPr>
          <a:xfrm flipH="1" flipV="1">
            <a:off x="3576001" y="4679638"/>
            <a:ext cx="1091346" cy="8301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51" idx="1"/>
            <a:endCxn id="131" idx="3"/>
          </p:cNvCxnSpPr>
          <p:nvPr/>
        </p:nvCxnSpPr>
        <p:spPr>
          <a:xfrm flipH="1" flipV="1">
            <a:off x="6338494" y="3913821"/>
            <a:ext cx="360379" cy="7960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34" idx="2"/>
            <a:endCxn id="131" idx="0"/>
          </p:cNvCxnSpPr>
          <p:nvPr/>
        </p:nvCxnSpPr>
        <p:spPr>
          <a:xfrm flipH="1">
            <a:off x="6015937" y="2973814"/>
            <a:ext cx="272041" cy="74980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48" idx="1"/>
            <a:endCxn id="134" idx="3"/>
          </p:cNvCxnSpPr>
          <p:nvPr/>
        </p:nvCxnSpPr>
        <p:spPr>
          <a:xfrm flipH="1">
            <a:off x="6610535" y="2697982"/>
            <a:ext cx="415506" cy="8563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48" idx="2"/>
            <a:endCxn id="51" idx="0"/>
          </p:cNvCxnSpPr>
          <p:nvPr/>
        </p:nvCxnSpPr>
        <p:spPr>
          <a:xfrm flipH="1">
            <a:off x="7021431" y="2888179"/>
            <a:ext cx="327168" cy="9150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48" idx="3"/>
            <a:endCxn id="49" idx="1"/>
          </p:cNvCxnSpPr>
          <p:nvPr/>
        </p:nvCxnSpPr>
        <p:spPr>
          <a:xfrm>
            <a:off x="7671156" y="2697982"/>
            <a:ext cx="224527" cy="35015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49" idx="2"/>
            <a:endCxn id="50" idx="0"/>
          </p:cNvCxnSpPr>
          <p:nvPr/>
        </p:nvCxnSpPr>
        <p:spPr>
          <a:xfrm flipH="1">
            <a:off x="7892825" y="3238336"/>
            <a:ext cx="325416" cy="42254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50" idx="1"/>
            <a:endCxn id="51" idx="3"/>
          </p:cNvCxnSpPr>
          <p:nvPr/>
        </p:nvCxnSpPr>
        <p:spPr>
          <a:xfrm flipH="1">
            <a:off x="7343988" y="3851077"/>
            <a:ext cx="226279" cy="1423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150862" y="4735981"/>
            <a:ext cx="869149" cy="461665"/>
          </a:xfrm>
          <a:prstGeom prst="rect">
            <a:avLst/>
          </a:prstGeom>
          <a:noFill/>
        </p:spPr>
        <p:txBody>
          <a:bodyPr wrap="none" rtlCol="0">
            <a:spAutoFit/>
          </a:bodyPr>
          <a:lstStyle/>
          <a:p>
            <a:pPr algn="ctr"/>
            <a:r>
              <a:rPr lang="en-US" sz="2400" dirty="0">
                <a:solidFill>
                  <a:schemeClr val="bg1"/>
                </a:solidFill>
              </a:rPr>
              <a:t>AS-2</a:t>
            </a:r>
          </a:p>
        </p:txBody>
      </p:sp>
      <p:sp>
        <p:nvSpPr>
          <p:cNvPr id="130" name="TextBox 129"/>
          <p:cNvSpPr txBox="1"/>
          <p:nvPr/>
        </p:nvSpPr>
        <p:spPr>
          <a:xfrm>
            <a:off x="6264298" y="3058022"/>
            <a:ext cx="869149" cy="461665"/>
          </a:xfrm>
          <a:prstGeom prst="rect">
            <a:avLst/>
          </a:prstGeom>
          <a:noFill/>
        </p:spPr>
        <p:txBody>
          <a:bodyPr wrap="none" rtlCol="0">
            <a:spAutoFit/>
          </a:bodyPr>
          <a:lstStyle/>
          <a:p>
            <a:pPr algn="ctr"/>
            <a:r>
              <a:rPr lang="en-US" sz="2400" dirty="0">
                <a:solidFill>
                  <a:schemeClr val="bg1"/>
                </a:solidFill>
              </a:rPr>
              <a:t>AS-3</a:t>
            </a:r>
          </a:p>
        </p:txBody>
      </p:sp>
      <p:pic>
        <p:nvPicPr>
          <p:cNvPr id="12"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569580" y="3343228"/>
            <a:ext cx="645115" cy="380395"/>
          </a:xfrm>
          <a:prstGeom prst="rect">
            <a:avLst/>
          </a:prstGeom>
          <a:noFill/>
        </p:spPr>
      </p:pic>
      <p:pic>
        <p:nvPicPr>
          <p:cNvPr id="13"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885" y="4945008"/>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599" y="550983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789" y="550983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317" y="429924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808" y="3305430"/>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66" y="2588987"/>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160" y="214448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580" y="209972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953" y="2779184"/>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041" y="2507784"/>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5683" y="285794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267" y="3660879"/>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873" y="3803229"/>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693379" y="3723623"/>
            <a:ext cx="645115" cy="380395"/>
          </a:xfrm>
          <a:prstGeom prst="rect">
            <a:avLst/>
          </a:prstGeom>
          <a:noFill/>
        </p:spPr>
      </p:pic>
      <p:pic>
        <p:nvPicPr>
          <p:cNvPr id="132"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143627" y="4641508"/>
            <a:ext cx="645115" cy="380395"/>
          </a:xfrm>
          <a:prstGeom prst="rect">
            <a:avLst/>
          </a:prstGeom>
          <a:noFill/>
        </p:spPr>
      </p:pic>
      <p:pic>
        <p:nvPicPr>
          <p:cNvPr id="133"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3253443" y="4299243"/>
            <a:ext cx="645115" cy="380395"/>
          </a:xfrm>
          <a:prstGeom prst="rect">
            <a:avLst/>
          </a:prstGeom>
          <a:noFill/>
        </p:spPr>
      </p:pic>
      <p:pic>
        <p:nvPicPr>
          <p:cNvPr id="134"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965420" y="2593419"/>
            <a:ext cx="645115" cy="380395"/>
          </a:xfrm>
          <a:prstGeom prst="rect">
            <a:avLst/>
          </a:prstGeom>
          <a:noFill/>
        </p:spPr>
      </p:pic>
      <p:grpSp>
        <p:nvGrpSpPr>
          <p:cNvPr id="148" name="Group 147"/>
          <p:cNvGrpSpPr/>
          <p:nvPr/>
        </p:nvGrpSpPr>
        <p:grpSpPr>
          <a:xfrm flipH="1">
            <a:off x="157064" y="3953624"/>
            <a:ext cx="1582577" cy="954107"/>
            <a:chOff x="1219200" y="4876799"/>
            <a:chExt cx="5181605" cy="1384995"/>
          </a:xfrm>
        </p:grpSpPr>
        <p:sp>
          <p:nvSpPr>
            <p:cNvPr id="149" name="Rectangular Callout 148"/>
            <p:cNvSpPr/>
            <p:nvPr/>
          </p:nvSpPr>
          <p:spPr>
            <a:xfrm>
              <a:off x="1219200" y="4876799"/>
              <a:ext cx="5181602" cy="1384995"/>
            </a:xfrm>
            <a:prstGeom prst="wedgeRectCallout">
              <a:avLst>
                <a:gd name="adj1" fmla="val -37261"/>
                <a:gd name="adj2" fmla="val -8781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0" name="TextBox 149"/>
            <p:cNvSpPr txBox="1"/>
            <p:nvPr/>
          </p:nvSpPr>
          <p:spPr>
            <a:xfrm>
              <a:off x="1219204" y="4876799"/>
              <a:ext cx="5181601"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Interior</a:t>
              </a:r>
              <a:r>
                <a:rPr kumimoji="0" lang="en-US" sz="2800" b="0" i="0" u="none" strike="noStrike" kern="0" cap="none" spc="0" normalizeH="0" noProof="0" dirty="0">
                  <a:ln>
                    <a:noFill/>
                  </a:ln>
                  <a:solidFill>
                    <a:sysClr val="window" lastClr="FFFFFF"/>
                  </a:solidFill>
                  <a:effectLst/>
                  <a:uLnTx/>
                  <a:uFillTx/>
                </a:rPr>
                <a:t> Routers</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151" name="Group 150"/>
          <p:cNvGrpSpPr/>
          <p:nvPr/>
        </p:nvGrpSpPr>
        <p:grpSpPr>
          <a:xfrm flipH="1">
            <a:off x="5438853" y="5467326"/>
            <a:ext cx="1582577" cy="954107"/>
            <a:chOff x="1219200" y="4876799"/>
            <a:chExt cx="5181605" cy="1384995"/>
          </a:xfrm>
        </p:grpSpPr>
        <p:sp>
          <p:nvSpPr>
            <p:cNvPr id="152" name="Rectangular Callout 151"/>
            <p:cNvSpPr/>
            <p:nvPr/>
          </p:nvSpPr>
          <p:spPr>
            <a:xfrm>
              <a:off x="1219200" y="4876799"/>
              <a:ext cx="5181602" cy="1384995"/>
            </a:xfrm>
            <a:prstGeom prst="wedgeRectCallout">
              <a:avLst>
                <a:gd name="adj1" fmla="val 37714"/>
                <a:gd name="adj2" fmla="val -10720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3" name="TextBox 152"/>
            <p:cNvSpPr txBox="1"/>
            <p:nvPr/>
          </p:nvSpPr>
          <p:spPr>
            <a:xfrm>
              <a:off x="1219204" y="4876799"/>
              <a:ext cx="5181601"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BGP</a:t>
              </a:r>
              <a:r>
                <a:rPr kumimoji="0" lang="en-US" sz="2800" b="0" i="0" u="none" strike="noStrike" kern="0" cap="none" spc="0" normalizeH="0" noProof="0" dirty="0">
                  <a:ln>
                    <a:noFill/>
                  </a:ln>
                  <a:solidFill>
                    <a:sysClr val="window" lastClr="FFFFFF"/>
                  </a:solidFill>
                  <a:effectLst/>
                  <a:uLnTx/>
                  <a:uFillTx/>
                </a:rPr>
                <a:t> Routers</a:t>
              </a:r>
              <a:endParaRPr kumimoji="0" lang="en-US" sz="2800" b="0" i="0"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1073001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4112104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Tree>
    <p:extLst>
      <p:ext uri="{BB962C8B-B14F-4D97-AF65-F5344CB8AC3E}">
        <p14:creationId xmlns:p14="http://schemas.microsoft.com/office/powerpoint/2010/main" val="183562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Tree>
    <p:extLst>
      <p:ext uri="{BB962C8B-B14F-4D97-AF65-F5344CB8AC3E}">
        <p14:creationId xmlns:p14="http://schemas.microsoft.com/office/powerpoint/2010/main" val="3787382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r>
              <a:rPr lang="en-US" sz="2200" dirty="0">
                <a:solidFill>
                  <a:srgbClr val="FF0000"/>
                </a:solidFill>
              </a:rPr>
              <a:t>When business agreements (money flow) of same type, typically pick “shorter” path</a:t>
            </a:r>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
        <p:nvSpPr>
          <p:cNvPr id="78" name="Rectangle 77"/>
          <p:cNvSpPr/>
          <p:nvPr/>
        </p:nvSpPr>
        <p:spPr>
          <a:xfrm>
            <a:off x="228600" y="1462548"/>
            <a:ext cx="1371600" cy="406420"/>
          </a:xfrm>
          <a:prstGeom prst="rect">
            <a:avLst/>
          </a:prstGeom>
          <a:solidFill>
            <a:srgbClr val="FF0000">
              <a:alpha val="20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95799" y="1422380"/>
            <a:ext cx="2198169" cy="406420"/>
          </a:xfrm>
          <a:prstGeom prst="rect">
            <a:avLst/>
          </a:prstGeom>
          <a:solidFill>
            <a:srgbClr val="FF0000">
              <a:alpha val="20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60"/>
          <p:cNvCxnSpPr>
            <a:cxnSpLocks noChangeShapeType="1"/>
          </p:cNvCxnSpPr>
          <p:nvPr/>
        </p:nvCxnSpPr>
        <p:spPr bwMode="auto">
          <a:xfrm flipH="1">
            <a:off x="1295400" y="2324644"/>
            <a:ext cx="914400" cy="904943"/>
          </a:xfrm>
          <a:prstGeom prst="line">
            <a:avLst/>
          </a:prstGeom>
          <a:noFill/>
          <a:ln w="57150" algn="ctr">
            <a:solidFill>
              <a:srgbClr val="FF0000"/>
            </a:solidFill>
            <a:round/>
            <a:headEnd type="none" w="med" len="med"/>
            <a:tailEnd type="stealth" w="med" len="med"/>
          </a:ln>
        </p:spPr>
      </p:cxnSp>
    </p:spTree>
    <p:extLst>
      <p:ext uri="{BB962C8B-B14F-4D97-AF65-F5344CB8AC3E}">
        <p14:creationId xmlns:p14="http://schemas.microsoft.com/office/powerpoint/2010/main" val="382339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dirty="0"/>
              <a:t>Prefix and </a:t>
            </a:r>
            <a:r>
              <a:rPr lang="en-US" sz="2400" dirty="0" err="1"/>
              <a:t>subprefix</a:t>
            </a:r>
            <a:r>
              <a:rPr lang="en-US" sz="2400" dirty="0"/>
              <a:t> attacks</a:t>
            </a:r>
          </a:p>
          <a:p>
            <a:pPr marL="0" lvl="1"/>
            <a:r>
              <a:rPr lang="en-US" sz="2400" dirty="0"/>
              <a:t>Difficult to check true ownership of prefixes</a:t>
            </a:r>
          </a:p>
          <a:p>
            <a:pPr marL="0" lvl="1"/>
            <a:r>
              <a:rPr lang="en-US" sz="2400" dirty="0"/>
              <a:t>When business agreements (money flow) of same type, typically pick “shorter” path</a:t>
            </a:r>
          </a:p>
          <a:p>
            <a:pPr marL="0" lvl="1"/>
            <a:r>
              <a:rPr lang="en-US" sz="2400" dirty="0">
                <a:solidFill>
                  <a:srgbClr val="FF0000"/>
                </a:solidFill>
              </a:rPr>
              <a:t>Or more specific prefix (</a:t>
            </a:r>
            <a:r>
              <a:rPr lang="en-US" sz="2400" dirty="0" err="1">
                <a:solidFill>
                  <a:srgbClr val="FF0000"/>
                </a:solidFill>
              </a:rPr>
              <a:t>subprefix</a:t>
            </a:r>
            <a:r>
              <a:rPr lang="en-US" sz="2400" dirty="0">
                <a:solidFill>
                  <a:srgbClr val="FF0000"/>
                </a:solidFill>
              </a:rPr>
              <a:t> attack)</a:t>
            </a: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66.174.0.0/24</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
        <p:nvSpPr>
          <p:cNvPr id="3" name="Oval 2"/>
          <p:cNvSpPr/>
          <p:nvPr/>
        </p:nvSpPr>
        <p:spPr>
          <a:xfrm>
            <a:off x="1114232" y="17526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Oval 24"/>
          <p:cNvSpPr/>
          <p:nvPr/>
        </p:nvSpPr>
        <p:spPr>
          <a:xfrm>
            <a:off x="6178378" y="16764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46606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dirty="0"/>
              <a:t>Prefix and </a:t>
            </a:r>
            <a:r>
              <a:rPr lang="en-US" sz="2400" dirty="0" err="1"/>
              <a:t>subprefix</a:t>
            </a:r>
            <a:r>
              <a:rPr lang="en-US" sz="2400" dirty="0"/>
              <a:t> attacks</a:t>
            </a:r>
          </a:p>
          <a:p>
            <a:pPr marL="0" lvl="1"/>
            <a:r>
              <a:rPr lang="en-US" sz="2400" dirty="0"/>
              <a:t>Difficult to check true ownership of prefixes</a:t>
            </a:r>
          </a:p>
          <a:p>
            <a:pPr marL="0" lvl="1"/>
            <a:r>
              <a:rPr lang="en-US" sz="2400" dirty="0"/>
              <a:t>When business agreements (money flow) of same type, typically pick “shorter” path</a:t>
            </a:r>
          </a:p>
          <a:p>
            <a:pPr marL="0" lvl="1"/>
            <a:r>
              <a:rPr lang="en-US" sz="2400" dirty="0">
                <a:solidFill>
                  <a:srgbClr val="FF0000"/>
                </a:solidFill>
              </a:rPr>
              <a:t>Or more specific prefix (</a:t>
            </a:r>
            <a:r>
              <a:rPr lang="en-US" sz="2400" dirty="0" err="1">
                <a:solidFill>
                  <a:srgbClr val="FF0000"/>
                </a:solidFill>
              </a:rPr>
              <a:t>subprefix</a:t>
            </a:r>
            <a:r>
              <a:rPr lang="en-US" sz="2400" dirty="0">
                <a:solidFill>
                  <a:srgbClr val="FF0000"/>
                </a:solidFill>
              </a:rPr>
              <a:t> attack)</a:t>
            </a: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66.174.0.0/24</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
        <p:nvSpPr>
          <p:cNvPr id="3" name="Oval 2"/>
          <p:cNvSpPr/>
          <p:nvPr/>
        </p:nvSpPr>
        <p:spPr>
          <a:xfrm>
            <a:off x="1114232" y="17526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Straight Connector 160"/>
          <p:cNvCxnSpPr>
            <a:cxnSpLocks noChangeShapeType="1"/>
          </p:cNvCxnSpPr>
          <p:nvPr/>
        </p:nvCxnSpPr>
        <p:spPr bwMode="auto">
          <a:xfrm flipH="1">
            <a:off x="1295400" y="2324644"/>
            <a:ext cx="914400" cy="904943"/>
          </a:xfrm>
          <a:prstGeom prst="line">
            <a:avLst/>
          </a:prstGeom>
          <a:noFill/>
          <a:ln w="57150" algn="ctr">
            <a:solidFill>
              <a:srgbClr val="FF0000"/>
            </a:solidFill>
            <a:round/>
            <a:headEnd type="none" w="med" len="med"/>
            <a:tailEnd type="stealth" w="med" len="med"/>
          </a:ln>
        </p:spPr>
      </p:cxnSp>
      <p:sp>
        <p:nvSpPr>
          <p:cNvPr id="26" name="Oval 25"/>
          <p:cNvSpPr/>
          <p:nvPr/>
        </p:nvSpPr>
        <p:spPr>
          <a:xfrm>
            <a:off x="6178378" y="16764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8569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510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r>
              <a:rPr lang="en-US" sz="2200" dirty="0"/>
              <a:t>When business agreements (money flow) of same type, typically pick “shorter” path</a:t>
            </a:r>
          </a:p>
          <a:p>
            <a:pPr marL="0" lvl="1"/>
            <a:r>
              <a:rPr lang="en-US" sz="2200" dirty="0"/>
              <a:t>Or more specific prefix (</a:t>
            </a:r>
            <a:r>
              <a:rPr lang="en-US" sz="2200" dirty="0" err="1"/>
              <a:t>subprefix</a:t>
            </a:r>
            <a:r>
              <a:rPr lang="en-US" sz="2200" dirty="0"/>
              <a:t> attack)</a:t>
            </a:r>
          </a:p>
          <a:p>
            <a:pPr marL="0" lvl="1"/>
            <a:r>
              <a:rPr lang="en-US" sz="2200" dirty="0">
                <a:solidFill>
                  <a:srgbClr val="FF0000"/>
                </a:solidFill>
              </a:rPr>
              <a:t>Apr. 2010: </a:t>
            </a:r>
            <a:r>
              <a:rPr lang="en-US" sz="2200" dirty="0" err="1">
                <a:solidFill>
                  <a:srgbClr val="FF0000"/>
                </a:solidFill>
              </a:rPr>
              <a:t>ChinaTel</a:t>
            </a:r>
            <a:r>
              <a:rPr lang="en-US" sz="2200" dirty="0">
                <a:solidFill>
                  <a:srgbClr val="FF0000"/>
                </a:solidFill>
              </a:rPr>
              <a:t> announces 50K prefixes </a:t>
            </a:r>
          </a:p>
          <a:p>
            <a:pPr marL="0" lvl="1"/>
            <a:endParaRPr lang="en-US" sz="2400" dirty="0">
              <a:solidFill>
                <a:srgbClr val="FF0000"/>
              </a:solidFill>
            </a:endParaRPr>
          </a:p>
          <a:p>
            <a:pPr marL="0" lvl="1"/>
            <a:endParaRPr lang="en-US" sz="2400" dirty="0">
              <a:solidFill>
                <a:srgbClr val="FF0000"/>
              </a:solidFill>
            </a:endParaRP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53" name="Group 212"/>
          <p:cNvGrpSpPr>
            <a:grpSpLocks/>
          </p:cNvGrpSpPr>
          <p:nvPr/>
        </p:nvGrpSpPr>
        <p:grpSpPr bwMode="auto">
          <a:xfrm>
            <a:off x="788379" y="2833811"/>
            <a:ext cx="593159" cy="822413"/>
            <a:chOff x="2736" y="1968"/>
            <a:chExt cx="432" cy="588"/>
          </a:xfrm>
        </p:grpSpPr>
        <p:grpSp>
          <p:nvGrpSpPr>
            <p:cNvPr id="54" name="Group 213"/>
            <p:cNvGrpSpPr>
              <a:grpSpLocks/>
            </p:cNvGrpSpPr>
            <p:nvPr/>
          </p:nvGrpSpPr>
          <p:grpSpPr bwMode="auto">
            <a:xfrm>
              <a:off x="2736" y="1968"/>
              <a:ext cx="432" cy="354"/>
              <a:chOff x="4224" y="3216"/>
              <a:chExt cx="432" cy="354"/>
            </a:xfrm>
          </p:grpSpPr>
          <p:sp>
            <p:nvSpPr>
              <p:cNvPr id="56"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57"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58"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59"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60"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61"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62"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63"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64"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5"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6"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7"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8"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9"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78"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81"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83"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84"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85"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86"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7"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8"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89"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90"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55"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Tree>
    <p:extLst>
      <p:ext uri="{BB962C8B-B14F-4D97-AF65-F5344CB8AC3E}">
        <p14:creationId xmlns:p14="http://schemas.microsoft.com/office/powerpoint/2010/main" val="3609636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Tree>
    <p:extLst>
      <p:ext uri="{BB962C8B-B14F-4D97-AF65-F5344CB8AC3E}">
        <p14:creationId xmlns:p14="http://schemas.microsoft.com/office/powerpoint/2010/main" val="1856451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Interception attacks</a:t>
            </a:r>
          </a:p>
          <a:p>
            <a:pPr marL="0" lvl="1"/>
            <a:r>
              <a:rPr lang="en-US" sz="2200" dirty="0">
                <a:solidFill>
                  <a:srgbClr val="FF0000"/>
                </a:solidFill>
              </a:rPr>
              <a:t>Traffic relayed</a:t>
            </a:r>
          </a:p>
          <a:p>
            <a:pPr marL="0" lvl="1"/>
            <a:endParaRPr lang="en-US" sz="2200" dirty="0"/>
          </a:p>
          <a:p>
            <a:pPr marL="0" lvl="1"/>
            <a:endParaRPr lang="en-US" sz="2200" b="1" dirty="0"/>
          </a:p>
        </p:txBody>
      </p:sp>
    </p:spTree>
    <p:extLst>
      <p:ext uri="{BB962C8B-B14F-4D97-AF65-F5344CB8AC3E}">
        <p14:creationId xmlns:p14="http://schemas.microsoft.com/office/powerpoint/2010/main" val="357543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Interception attacks</a:t>
            </a:r>
          </a:p>
          <a:p>
            <a:pPr marL="0" lvl="1"/>
            <a:r>
              <a:rPr lang="en-US" sz="2200" dirty="0">
                <a:solidFill>
                  <a:srgbClr val="FF0000"/>
                </a:solidFill>
              </a:rPr>
              <a:t>Traffic relayed</a:t>
            </a:r>
          </a:p>
          <a:p>
            <a:pPr marL="0" lvl="1"/>
            <a:endParaRPr lang="en-US" sz="2200" dirty="0"/>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Tree>
    <p:extLst>
      <p:ext uri="{BB962C8B-B14F-4D97-AF65-F5344CB8AC3E}">
        <p14:creationId xmlns:p14="http://schemas.microsoft.com/office/powerpoint/2010/main" val="52937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r>
              <a:rPr lang="en-US" dirty="0"/>
              <a:t>AS Numbers</a:t>
            </a:r>
          </a:p>
        </p:txBody>
      </p:sp>
      <p:sp>
        <p:nvSpPr>
          <p:cNvPr id="784387" name="Rectangle 3"/>
          <p:cNvSpPr>
            <a:spLocks noGrp="1" noChangeArrowheads="1"/>
          </p:cNvSpPr>
          <p:nvPr>
            <p:ph idx="1"/>
          </p:nvPr>
        </p:nvSpPr>
        <p:spPr>
          <a:xfrm>
            <a:off x="65312" y="1600200"/>
            <a:ext cx="8991600" cy="5105400"/>
          </a:xfrm>
        </p:spPr>
        <p:txBody>
          <a:bodyPr>
            <a:normAutofit/>
          </a:bodyPr>
          <a:lstStyle/>
          <a:p>
            <a:r>
              <a:rPr lang="en-US" dirty="0"/>
              <a:t>Each AS identified by an ASN number</a:t>
            </a:r>
          </a:p>
          <a:p>
            <a:pPr lvl="1"/>
            <a:r>
              <a:rPr lang="en-US" dirty="0"/>
              <a:t>16-bit values (latest protocol supports 32-bit ones)</a:t>
            </a:r>
          </a:p>
          <a:p>
            <a:pPr lvl="1"/>
            <a:r>
              <a:rPr lang="en-US" dirty="0"/>
              <a:t>Some blocks (e.g., 64512 – 65535) are reserved</a:t>
            </a:r>
          </a:p>
          <a:p>
            <a:r>
              <a:rPr lang="en-US" dirty="0"/>
              <a:t>Currently, there are ~ 100,000 ASNs</a:t>
            </a:r>
          </a:p>
          <a:p>
            <a:pPr lvl="1"/>
            <a:r>
              <a:rPr lang="en-US" dirty="0"/>
              <a:t>AT&amp;T: 5074, 6341, 7018, …</a:t>
            </a:r>
          </a:p>
          <a:p>
            <a:pPr lvl="1"/>
            <a:r>
              <a:rPr lang="en-US" dirty="0"/>
              <a:t>Sprint: 1239, 1240, 6211, 6242, …</a:t>
            </a:r>
          </a:p>
          <a:p>
            <a:pPr lvl="1"/>
            <a:r>
              <a:rPr lang="en-US" dirty="0"/>
              <a:t>LIUNET: 2843   (prefix: 130.236.0.0/16)</a:t>
            </a:r>
          </a:p>
          <a:p>
            <a:pPr lvl="1"/>
            <a:r>
              <a:rPr lang="en-US" dirty="0"/>
              <a:t>Google 15169, 36561 (formerly YT), + others</a:t>
            </a:r>
          </a:p>
          <a:p>
            <a:pPr lvl="1"/>
            <a:r>
              <a:rPr lang="en-US" dirty="0"/>
              <a:t>Facebook 32934</a:t>
            </a:r>
          </a:p>
          <a:p>
            <a:pPr lvl="1"/>
            <a:r>
              <a:rPr lang="en-US" dirty="0"/>
              <a:t>North America ASs </a:t>
            </a:r>
            <a:r>
              <a:rPr lang="en-US" dirty="0">
                <a:sym typeface="Wingdings" pitchFamily="2" charset="2"/>
              </a:rPr>
              <a:t> </a:t>
            </a:r>
            <a:r>
              <a:rPr lang="en-US" dirty="0">
                <a:hlinkClick r:id="rId3"/>
              </a:rPr>
              <a:t>ftp://ftp.arin.net/info/asn.txt</a:t>
            </a:r>
            <a:endParaRPr lang="en-US" dirty="0"/>
          </a:p>
          <a:p>
            <a:pPr lvl="1"/>
            <a:endParaRPr lang="en-US" dirty="0"/>
          </a:p>
        </p:txBody>
      </p:sp>
      <p:sp>
        <p:nvSpPr>
          <p:cNvPr id="6"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6</a:t>
            </a:fld>
            <a:endParaRPr lang="en-US" dirty="0"/>
          </a:p>
        </p:txBody>
      </p:sp>
    </p:spTree>
    <p:extLst>
      <p:ext uri="{BB962C8B-B14F-4D97-AF65-F5344CB8AC3E}">
        <p14:creationId xmlns:p14="http://schemas.microsoft.com/office/powerpoint/2010/main" val="637596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Interception attacks</a:t>
            </a:r>
          </a:p>
          <a:p>
            <a:pPr marL="0" lvl="1"/>
            <a:r>
              <a:rPr lang="en-US" sz="2200" dirty="0">
                <a:solidFill>
                  <a:srgbClr val="FF0000"/>
                </a:solidFill>
              </a:rPr>
              <a:t>Traffic relayed</a:t>
            </a:r>
          </a:p>
          <a:p>
            <a:pPr marL="0" lvl="1"/>
            <a:endParaRPr lang="en-US" sz="2200" dirty="0"/>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56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209800" y="1211759"/>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Interception attacks</a:t>
            </a:r>
          </a:p>
          <a:p>
            <a:pPr marL="0" lvl="1"/>
            <a:r>
              <a:rPr lang="en-US" sz="2200" dirty="0"/>
              <a:t>Traffic relayed</a:t>
            </a:r>
          </a:p>
          <a:p>
            <a:pPr marL="0" lvl="1"/>
            <a:r>
              <a:rPr lang="en-US" sz="2200" dirty="0">
                <a:solidFill>
                  <a:srgbClr val="FF0000"/>
                </a:solidFill>
              </a:rPr>
              <a:t>Decisions of </a:t>
            </a:r>
            <a:r>
              <a:rPr lang="en-US" sz="2200" dirty="0" err="1">
                <a:solidFill>
                  <a:srgbClr val="FF0000"/>
                </a:solidFill>
              </a:rPr>
              <a:t>ASes</a:t>
            </a:r>
            <a:r>
              <a:rPr lang="en-US" sz="2200" dirty="0">
                <a:solidFill>
                  <a:srgbClr val="FF0000"/>
                </a:solidFill>
              </a:rPr>
              <a:t> matters</a:t>
            </a:r>
          </a:p>
          <a:p>
            <a:pPr marL="400050" lvl="2"/>
            <a:r>
              <a:rPr lang="en-US" sz="1800" dirty="0">
                <a:solidFill>
                  <a:srgbClr val="FF0000"/>
                </a:solidFill>
              </a:rPr>
              <a:t>E.g., selection of </a:t>
            </a:r>
            <a:r>
              <a:rPr lang="en-US" sz="1800" dirty="0" err="1">
                <a:solidFill>
                  <a:srgbClr val="FF0000"/>
                </a:solidFill>
              </a:rPr>
              <a:t>ChinaTel</a:t>
            </a:r>
            <a:r>
              <a:rPr lang="en-US" sz="1800" dirty="0">
                <a:solidFill>
                  <a:srgbClr val="FF0000"/>
                </a:solidFill>
              </a:rPr>
              <a:t> path</a:t>
            </a:r>
          </a:p>
          <a:p>
            <a:pPr marL="0" lvl="1"/>
            <a:r>
              <a:rPr lang="en-US" sz="2200" dirty="0"/>
              <a:t>Collaboration important</a:t>
            </a:r>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Box 83"/>
          <p:cNvSpPr txBox="1"/>
          <p:nvPr/>
        </p:nvSpPr>
        <p:spPr>
          <a:xfrm>
            <a:off x="4316837" y="1905000"/>
            <a:ext cx="707245" cy="769441"/>
          </a:xfrm>
          <a:prstGeom prst="rect">
            <a:avLst/>
          </a:prstGeom>
          <a:noFill/>
        </p:spPr>
        <p:txBody>
          <a:bodyPr wrap="none" rtlCol="0">
            <a:spAutoFit/>
          </a:bodyPr>
          <a:lstStyle/>
          <a:p>
            <a:r>
              <a:rPr lang="en-US" sz="4400" b="1" dirty="0">
                <a:solidFill>
                  <a:srgbClr val="FF0000"/>
                </a:solidFill>
              </a:rPr>
              <a:t>??</a:t>
            </a:r>
            <a:endParaRPr lang="sv-SE" sz="4400" b="1" dirty="0">
              <a:solidFill>
                <a:srgbClr val="FF0000"/>
              </a:solidFill>
            </a:endParaRPr>
          </a:p>
        </p:txBody>
      </p:sp>
    </p:spTree>
    <p:extLst>
      <p:ext uri="{BB962C8B-B14F-4D97-AF65-F5344CB8AC3E}">
        <p14:creationId xmlns:p14="http://schemas.microsoft.com/office/powerpoint/2010/main" val="729732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209800" y="1211759"/>
            <a:ext cx="1125308" cy="769441"/>
          </a:xfrm>
          <a:prstGeom prst="rect">
            <a:avLst/>
          </a:prstGeom>
          <a:noFill/>
        </p:spPr>
        <p:txBody>
          <a:bodyPr wrap="none" rtlCol="0">
            <a:spAutoFit/>
          </a:bodyPr>
          <a:lstStyle/>
          <a:p>
            <a:r>
              <a:rPr lang="en-US" sz="4400" b="1" dirty="0">
                <a:solidFill>
                  <a:srgbClr val="FF0000"/>
                </a:solidFill>
              </a:rPr>
              <a:t>Yes!</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Interception attacks</a:t>
            </a:r>
          </a:p>
          <a:p>
            <a:pPr marL="0" lvl="1"/>
            <a:r>
              <a:rPr lang="en-US" sz="2200" dirty="0"/>
              <a:t>Traffic relayed</a:t>
            </a:r>
          </a:p>
          <a:p>
            <a:pPr marL="0" lvl="1"/>
            <a:r>
              <a:rPr lang="en-US" sz="2200" dirty="0">
                <a:solidFill>
                  <a:srgbClr val="FF0000"/>
                </a:solidFill>
              </a:rPr>
              <a:t>Decisions of </a:t>
            </a:r>
            <a:r>
              <a:rPr lang="en-US" sz="2200" dirty="0" err="1">
                <a:solidFill>
                  <a:srgbClr val="FF0000"/>
                </a:solidFill>
              </a:rPr>
              <a:t>ASes</a:t>
            </a:r>
            <a:r>
              <a:rPr lang="en-US" sz="2200" dirty="0">
                <a:solidFill>
                  <a:srgbClr val="FF0000"/>
                </a:solidFill>
              </a:rPr>
              <a:t> matters</a:t>
            </a:r>
          </a:p>
          <a:p>
            <a:pPr marL="400050" lvl="2"/>
            <a:r>
              <a:rPr lang="en-US" sz="1800" dirty="0">
                <a:solidFill>
                  <a:srgbClr val="FF0000"/>
                </a:solidFill>
              </a:rPr>
              <a:t>E.g., selection of </a:t>
            </a:r>
            <a:r>
              <a:rPr lang="en-US" sz="1800" dirty="0" err="1">
                <a:solidFill>
                  <a:srgbClr val="FF0000"/>
                </a:solidFill>
              </a:rPr>
              <a:t>ChinaTel</a:t>
            </a:r>
            <a:r>
              <a:rPr lang="en-US" sz="1800" dirty="0">
                <a:solidFill>
                  <a:srgbClr val="FF0000"/>
                </a:solidFill>
              </a:rPr>
              <a:t> path</a:t>
            </a:r>
          </a:p>
          <a:p>
            <a:pPr marL="0" lvl="1"/>
            <a:r>
              <a:rPr lang="en-US" sz="2200" dirty="0"/>
              <a:t>Collaboration important</a:t>
            </a:r>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Box 83"/>
          <p:cNvSpPr txBox="1"/>
          <p:nvPr/>
        </p:nvSpPr>
        <p:spPr>
          <a:xfrm>
            <a:off x="4316837" y="1905000"/>
            <a:ext cx="1043876" cy="769441"/>
          </a:xfrm>
          <a:prstGeom prst="rect">
            <a:avLst/>
          </a:prstGeom>
          <a:noFill/>
        </p:spPr>
        <p:txBody>
          <a:bodyPr wrap="none" rtlCol="0">
            <a:spAutoFit/>
          </a:bodyPr>
          <a:lstStyle/>
          <a:p>
            <a:r>
              <a:rPr lang="en-US" sz="4400" b="1" dirty="0">
                <a:solidFill>
                  <a:srgbClr val="FF0000"/>
                </a:solidFill>
              </a:rPr>
              <a:t>No!</a:t>
            </a:r>
            <a:endParaRPr lang="sv-SE" sz="4400" b="1" dirty="0">
              <a:solidFill>
                <a:srgbClr val="FF0000"/>
              </a:solidFill>
            </a:endParaRPr>
          </a:p>
        </p:txBody>
      </p:sp>
    </p:spTree>
    <p:extLst>
      <p:ext uri="{BB962C8B-B14F-4D97-AF65-F5344CB8AC3E}">
        <p14:creationId xmlns:p14="http://schemas.microsoft.com/office/powerpoint/2010/main" val="3855589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BGP-related Hijacks</a:t>
            </a:r>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a:t>ChinaTel</a:t>
            </a:r>
            <a:r>
              <a:rPr lang="en-US" b="1" dirty="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209800" y="1211759"/>
            <a:ext cx="1125308" cy="769441"/>
          </a:xfrm>
          <a:prstGeom prst="rect">
            <a:avLst/>
          </a:prstGeom>
          <a:noFill/>
        </p:spPr>
        <p:txBody>
          <a:bodyPr wrap="none" rtlCol="0">
            <a:spAutoFit/>
          </a:bodyPr>
          <a:lstStyle/>
          <a:p>
            <a:r>
              <a:rPr lang="en-US" sz="4400" b="1" dirty="0">
                <a:solidFill>
                  <a:srgbClr val="FF0000"/>
                </a:solidFill>
              </a:rPr>
              <a:t>Yes!</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Interception attacks</a:t>
            </a:r>
          </a:p>
          <a:p>
            <a:pPr marL="0" lvl="1"/>
            <a:r>
              <a:rPr lang="en-US" sz="2200" dirty="0"/>
              <a:t>Traffic relayed</a:t>
            </a:r>
          </a:p>
          <a:p>
            <a:pPr marL="0" lvl="1"/>
            <a:r>
              <a:rPr lang="en-US" sz="2200" dirty="0"/>
              <a:t>Decisions of </a:t>
            </a:r>
            <a:r>
              <a:rPr lang="en-US" sz="2200" dirty="0" err="1"/>
              <a:t>ASes</a:t>
            </a:r>
            <a:r>
              <a:rPr lang="en-US" sz="2200" dirty="0"/>
              <a:t> matters</a:t>
            </a:r>
          </a:p>
          <a:p>
            <a:pPr marL="400050" lvl="2"/>
            <a:r>
              <a:rPr lang="en-US" sz="1800" dirty="0"/>
              <a:t>E.g., selection of </a:t>
            </a:r>
            <a:r>
              <a:rPr lang="en-US" sz="1800" dirty="0" err="1"/>
              <a:t>ChinaTel</a:t>
            </a:r>
            <a:r>
              <a:rPr lang="en-US" sz="1800" dirty="0"/>
              <a:t> path</a:t>
            </a:r>
          </a:p>
          <a:p>
            <a:pPr marL="0" lvl="1"/>
            <a:r>
              <a:rPr lang="en-US" sz="2200" dirty="0">
                <a:solidFill>
                  <a:srgbClr val="FF0000"/>
                </a:solidFill>
              </a:rPr>
              <a:t>Collaboration important</a:t>
            </a:r>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Box 83"/>
          <p:cNvSpPr txBox="1"/>
          <p:nvPr/>
        </p:nvSpPr>
        <p:spPr>
          <a:xfrm>
            <a:off x="4316837" y="1905000"/>
            <a:ext cx="1043876" cy="769441"/>
          </a:xfrm>
          <a:prstGeom prst="rect">
            <a:avLst/>
          </a:prstGeom>
          <a:noFill/>
        </p:spPr>
        <p:txBody>
          <a:bodyPr wrap="none" rtlCol="0">
            <a:spAutoFit/>
          </a:bodyPr>
          <a:lstStyle/>
          <a:p>
            <a:r>
              <a:rPr lang="en-US" sz="4400" b="1" dirty="0">
                <a:solidFill>
                  <a:srgbClr val="FF0000"/>
                </a:solidFill>
              </a:rPr>
              <a:t>No!</a:t>
            </a:r>
            <a:endParaRPr lang="sv-SE" sz="4400" b="1" dirty="0">
              <a:solidFill>
                <a:srgbClr val="FF0000"/>
              </a:solidFill>
            </a:endParaRPr>
          </a:p>
        </p:txBody>
      </p:sp>
    </p:spTree>
    <p:extLst>
      <p:ext uri="{BB962C8B-B14F-4D97-AF65-F5344CB8AC3E}">
        <p14:creationId xmlns:p14="http://schemas.microsoft.com/office/powerpoint/2010/main" val="3710114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attacks</a:t>
            </a:r>
            <a:endParaRPr lang="sv-SE"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64</a:t>
            </a:fld>
            <a:endParaRPr lang="en-US" dirty="0"/>
          </a:p>
        </p:txBody>
      </p:sp>
      <p:sp>
        <p:nvSpPr>
          <p:cNvPr id="4" name="Content Placeholder 3"/>
          <p:cNvSpPr>
            <a:spLocks noGrp="1"/>
          </p:cNvSpPr>
          <p:nvPr>
            <p:ph sz="quarter" idx="1"/>
          </p:nvPr>
        </p:nvSpPr>
        <p:spPr>
          <a:xfrm>
            <a:off x="152400" y="6042990"/>
            <a:ext cx="8839200" cy="662609"/>
          </a:xfrm>
        </p:spPr>
        <p:txBody>
          <a:bodyPr>
            <a:normAutofit fontScale="77500" lnSpcReduction="20000"/>
          </a:bodyPr>
          <a:lstStyle/>
          <a:p>
            <a:r>
              <a:rPr lang="en-US" dirty="0"/>
              <a:t>“Characterizing Large-scale Routing Anomalies: A Case Study of the China Telecom Incident”, </a:t>
            </a:r>
            <a:r>
              <a:rPr lang="en-US" dirty="0" err="1"/>
              <a:t>Hiran</a:t>
            </a:r>
            <a:r>
              <a:rPr lang="en-US"/>
              <a:t> et al., </a:t>
            </a:r>
            <a:r>
              <a:rPr lang="en-US" dirty="0"/>
              <a:t>Proc. PAM 2013</a:t>
            </a:r>
            <a:endParaRPr lang="sv-SE" dirty="0"/>
          </a:p>
        </p:txBody>
      </p:sp>
      <p:pic>
        <p:nvPicPr>
          <p:cNvPr id="5" name="Picture 4"/>
          <p:cNvPicPr>
            <a:picLocks noChangeAspect="1"/>
          </p:cNvPicPr>
          <p:nvPr/>
        </p:nvPicPr>
        <p:blipFill>
          <a:blip r:embed="rId2"/>
          <a:stretch>
            <a:fillRect/>
          </a:stretch>
        </p:blipFill>
        <p:spPr>
          <a:xfrm>
            <a:off x="495993" y="1436421"/>
            <a:ext cx="6047267" cy="3262914"/>
          </a:xfrm>
          <a:prstGeom prst="rect">
            <a:avLst/>
          </a:prstGeom>
          <a:ln w="47625">
            <a:solidFill>
              <a:schemeClr val="tx2">
                <a:lumMod val="75000"/>
              </a:schemeClr>
            </a:solidFill>
          </a:ln>
        </p:spPr>
      </p:pic>
      <p:pic>
        <p:nvPicPr>
          <p:cNvPr id="7" name="Picture 6" descr="Foxnews.PNG"/>
          <p:cNvPicPr>
            <a:picLocks noChangeAspect="1"/>
          </p:cNvPicPr>
          <p:nvPr/>
        </p:nvPicPr>
        <p:blipFill>
          <a:blip r:embed="rId3" cstate="print"/>
          <a:srcRect/>
          <a:stretch>
            <a:fillRect/>
          </a:stretch>
        </p:blipFill>
        <p:spPr bwMode="auto">
          <a:xfrm>
            <a:off x="2056416" y="2917332"/>
            <a:ext cx="6650037" cy="2867025"/>
          </a:xfrm>
          <a:prstGeom prst="rect">
            <a:avLst/>
          </a:prstGeom>
          <a:noFill/>
          <a:ln w="47625">
            <a:solidFill>
              <a:schemeClr val="tx2">
                <a:lumMod val="75000"/>
              </a:schemeClr>
            </a:solidFill>
            <a:miter lim="800000"/>
            <a:headEnd/>
            <a:tailEnd/>
          </a:ln>
        </p:spPr>
      </p:pic>
    </p:spTree>
    <p:extLst>
      <p:ext uri="{BB962C8B-B14F-4D97-AF65-F5344CB8AC3E}">
        <p14:creationId xmlns:p14="http://schemas.microsoft.com/office/powerpoint/2010/main" val="3344717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65</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3195480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Wisdom (i.e., lies)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66</a:t>
            </a:fld>
            <a:endParaRPr lang="en-US" dirty="0"/>
          </a:p>
        </p:txBody>
      </p:sp>
      <p:sp>
        <p:nvSpPr>
          <p:cNvPr id="4" name="Content Placeholder 3"/>
          <p:cNvSpPr>
            <a:spLocks noGrp="1"/>
          </p:cNvSpPr>
          <p:nvPr>
            <p:ph sz="quarter" idx="1"/>
          </p:nvPr>
        </p:nvSpPr>
        <p:spPr/>
        <p:txBody>
          <a:bodyPr/>
          <a:lstStyle/>
          <a:p>
            <a:r>
              <a:rPr lang="en-US" dirty="0"/>
              <a:t>Internet is a global scale end-to-end network </a:t>
            </a:r>
          </a:p>
          <a:p>
            <a:pPr lvl="1"/>
            <a:r>
              <a:rPr lang="en-US" dirty="0"/>
              <a:t>Packets transit (mostly) unmodified</a:t>
            </a:r>
          </a:p>
          <a:p>
            <a:pPr lvl="1"/>
            <a:r>
              <a:rPr lang="en-US" dirty="0"/>
              <a:t>Value of network is global addressability /reachability </a:t>
            </a:r>
          </a:p>
          <a:p>
            <a:pPr lvl="1"/>
            <a:endParaRPr lang="en-US" dirty="0"/>
          </a:p>
          <a:p>
            <a:r>
              <a:rPr lang="en-US" dirty="0"/>
              <a:t>Broad distribution of traffic sources / sinks</a:t>
            </a:r>
          </a:p>
          <a:p>
            <a:endParaRPr lang="en-US" dirty="0"/>
          </a:p>
          <a:p>
            <a:r>
              <a:rPr lang="en-US" dirty="0"/>
              <a:t>An Internet “core” exists</a:t>
            </a:r>
          </a:p>
          <a:p>
            <a:pPr lvl="1"/>
            <a:r>
              <a:rPr lang="en-US" dirty="0"/>
              <a:t>Dominated by a dozen global transit providers (tier 1)</a:t>
            </a:r>
          </a:p>
          <a:p>
            <a:pPr lvl="1"/>
            <a:r>
              <a:rPr lang="en-US" dirty="0"/>
              <a:t>Interconnecting content, consumer and regional providers</a:t>
            </a:r>
          </a:p>
        </p:txBody>
      </p:sp>
    </p:spTree>
    <p:extLst>
      <p:ext uri="{BB962C8B-B14F-4D97-AF65-F5344CB8AC3E}">
        <p14:creationId xmlns:p14="http://schemas.microsoft.com/office/powerpoint/2010/main" val="3915080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still hold?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67</a:t>
            </a:fld>
            <a:endParaRPr lang="en-US" dirty="0"/>
          </a:p>
        </p:txBody>
      </p:sp>
      <p:sp>
        <p:nvSpPr>
          <p:cNvPr id="4" name="Content Placeholder 3"/>
          <p:cNvSpPr>
            <a:spLocks noGrp="1"/>
          </p:cNvSpPr>
          <p:nvPr>
            <p:ph sz="quarter" idx="1"/>
          </p:nvPr>
        </p:nvSpPr>
        <p:spPr/>
        <p:txBody>
          <a:bodyPr/>
          <a:lstStyle/>
          <a:p>
            <a:r>
              <a:rPr lang="en-US" dirty="0"/>
              <a:t>Emergence of ‘hyper giant’ services</a:t>
            </a:r>
          </a:p>
          <a:p>
            <a:endParaRPr lang="en-US" dirty="0"/>
          </a:p>
          <a:p>
            <a:endParaRPr lang="en-US" dirty="0"/>
          </a:p>
          <a:p>
            <a:r>
              <a:rPr lang="en-US" dirty="0"/>
              <a:t>How much traffic do these services contribute?</a:t>
            </a:r>
          </a:p>
          <a:p>
            <a:r>
              <a:rPr lang="en-US" dirty="0"/>
              <a:t>Hard to answer!</a:t>
            </a:r>
          </a:p>
          <a:p>
            <a:pPr lvl="1"/>
            <a:r>
              <a:rPr lang="en-US" dirty="0"/>
              <a:t>Reading on Web page: </a:t>
            </a:r>
            <a:r>
              <a:rPr lang="en-US" dirty="0" err="1"/>
              <a:t>Labovitz</a:t>
            </a:r>
            <a:r>
              <a:rPr lang="en-US" dirty="0"/>
              <a:t> 2010 tries to look at this.</a:t>
            </a:r>
          </a:p>
        </p:txBody>
      </p:sp>
      <p:pic>
        <p:nvPicPr>
          <p:cNvPr id="5" name="Picture 4" descr="http://www.forerunnerskishop.com/Portals/0/FullFacebook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39" y="2416415"/>
            <a:ext cx="1934318" cy="60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37" y="2281229"/>
            <a:ext cx="1975895" cy="81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4346" y="2179125"/>
            <a:ext cx="1676400" cy="118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Carrier Traffic Demands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400" dirty="0"/>
              <a:t>In 2007 top ten match “Tier 1” ISPs </a:t>
            </a:r>
          </a:p>
          <a:p>
            <a:r>
              <a:rPr lang="en-US" sz="2400" dirty="0"/>
              <a:t>In 2009 global transit carry significant volumes</a:t>
            </a:r>
          </a:p>
          <a:p>
            <a:pPr lvl="1"/>
            <a:r>
              <a:rPr lang="en-US" sz="2000" dirty="0"/>
              <a:t>But Google and Comcast join the list</a:t>
            </a:r>
          </a:p>
          <a:p>
            <a:pPr lvl="1"/>
            <a:r>
              <a:rPr lang="en-US" sz="2000" dirty="0"/>
              <a:t>Significant fraction of ISP A traffic is Google transit</a:t>
            </a:r>
          </a:p>
        </p:txBody>
      </p:sp>
      <p:pic>
        <p:nvPicPr>
          <p:cNvPr id="5" name="Picture 4"/>
          <p:cNvPicPr>
            <a:picLocks noChangeAspect="1"/>
          </p:cNvPicPr>
          <p:nvPr/>
        </p:nvPicPr>
        <p:blipFill>
          <a:blip r:embed="rId2"/>
          <a:stretch>
            <a:fillRect/>
          </a:stretch>
        </p:blipFill>
        <p:spPr>
          <a:xfrm>
            <a:off x="1797568" y="3251844"/>
            <a:ext cx="7346432" cy="3734991"/>
          </a:xfrm>
          <a:prstGeom prst="rect">
            <a:avLst/>
          </a:prstGeom>
        </p:spPr>
      </p:pic>
    </p:spTree>
    <p:extLst>
      <p:ext uri="{BB962C8B-B14F-4D97-AF65-F5344CB8AC3E}">
        <p14:creationId xmlns:p14="http://schemas.microsoft.com/office/powerpoint/2010/main" val="184687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intuition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69</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Commoditization of IP and hosting/CDN</a:t>
            </a:r>
          </a:p>
          <a:p>
            <a:pPr lvl="1"/>
            <a:r>
              <a:rPr lang="en-US" dirty="0"/>
              <a:t>Drop in price of transit</a:t>
            </a:r>
          </a:p>
          <a:p>
            <a:pPr lvl="1"/>
            <a:r>
              <a:rPr lang="en-US" dirty="0"/>
              <a:t>Drop in price of video/CDN</a:t>
            </a:r>
          </a:p>
          <a:p>
            <a:pPr lvl="1"/>
            <a:r>
              <a:rPr lang="en-US" dirty="0"/>
              <a:t>Economics of scale </a:t>
            </a:r>
            <a:r>
              <a:rPr lang="en-US" dirty="0">
                <a:sym typeface="Wingdings"/>
              </a:rPr>
              <a:t> Cloud computing</a:t>
            </a:r>
          </a:p>
          <a:p>
            <a:r>
              <a:rPr lang="en-US" dirty="0">
                <a:sym typeface="Wingdings"/>
              </a:rPr>
              <a:t>Consolidation</a:t>
            </a:r>
          </a:p>
          <a:p>
            <a:pPr lvl="1"/>
            <a:r>
              <a:rPr lang="en-US" dirty="0">
                <a:sym typeface="Wingdings"/>
              </a:rPr>
              <a:t>Big get bigger (economics of scale)</a:t>
            </a:r>
          </a:p>
          <a:p>
            <a:pPr lvl="1"/>
            <a:r>
              <a:rPr lang="en-US" dirty="0">
                <a:sym typeface="Wingdings"/>
              </a:rPr>
              <a:t>Acquisitions (e.g., Google + YT)</a:t>
            </a:r>
          </a:p>
          <a:p>
            <a:r>
              <a:rPr lang="en-US" dirty="0">
                <a:sym typeface="Wingdings"/>
              </a:rPr>
              <a:t>New economic models</a:t>
            </a:r>
          </a:p>
          <a:p>
            <a:pPr lvl="1"/>
            <a:r>
              <a:rPr lang="en-US" dirty="0">
                <a:sym typeface="Wingdings"/>
              </a:rPr>
              <a:t>Paid peering, paid content</a:t>
            </a:r>
          </a:p>
          <a:p>
            <a:r>
              <a:rPr lang="en-US" dirty="0">
                <a:sym typeface="Wingdings"/>
              </a:rPr>
              <a:t>Disintermediation</a:t>
            </a:r>
          </a:p>
          <a:p>
            <a:pPr lvl="1"/>
            <a:r>
              <a:rPr lang="en-US" dirty="0">
                <a:sym typeface="Wingdings"/>
              </a:rPr>
              <a:t>Direct connections between content + consumer</a:t>
            </a:r>
          </a:p>
          <a:p>
            <a:pPr lvl="1"/>
            <a:r>
              <a:rPr lang="en-US" dirty="0">
                <a:sym typeface="Wingdings"/>
              </a:rPr>
              <a:t>Cost + performance considerations</a:t>
            </a:r>
            <a:endParaRPr lang="en-US" dirty="0"/>
          </a:p>
        </p:txBody>
      </p:sp>
    </p:spTree>
    <p:extLst>
      <p:ext uri="{BB962C8B-B14F-4D97-AF65-F5344CB8AC3E}">
        <p14:creationId xmlns:p14="http://schemas.microsoft.com/office/powerpoint/2010/main" val="34624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Inter-Domain Routing</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a:t>
            </a:fld>
            <a:endParaRPr lang="en-US" dirty="0"/>
          </a:p>
        </p:txBody>
      </p:sp>
      <p:sp>
        <p:nvSpPr>
          <p:cNvPr id="4" name="Content Placeholder 3"/>
          <p:cNvSpPr>
            <a:spLocks noGrp="1"/>
          </p:cNvSpPr>
          <p:nvPr>
            <p:ph sz="quarter" idx="1"/>
          </p:nvPr>
        </p:nvSpPr>
        <p:spPr/>
        <p:txBody>
          <a:bodyPr/>
          <a:lstStyle/>
          <a:p>
            <a:r>
              <a:rPr lang="en-US" dirty="0"/>
              <a:t>Global connectivity is at stake!</a:t>
            </a:r>
          </a:p>
          <a:p>
            <a:pPr lvl="1"/>
            <a:r>
              <a:rPr lang="en-US" dirty="0"/>
              <a:t>Thus, all ASs must use the same protocol</a:t>
            </a:r>
          </a:p>
          <a:p>
            <a:pPr lvl="1"/>
            <a:r>
              <a:rPr lang="en-US" dirty="0"/>
              <a:t>Contrast with intra-domain routing</a:t>
            </a:r>
          </a:p>
          <a:p>
            <a:r>
              <a:rPr lang="en-US" dirty="0"/>
              <a:t>What are the requirements?</a:t>
            </a:r>
          </a:p>
          <a:p>
            <a:pPr lvl="1"/>
            <a:r>
              <a:rPr lang="en-US" dirty="0"/>
              <a:t>Scalability</a:t>
            </a:r>
          </a:p>
          <a:p>
            <a:pPr lvl="1"/>
            <a:r>
              <a:rPr lang="en-US" dirty="0"/>
              <a:t>Flexibility in choosing routes</a:t>
            </a:r>
          </a:p>
          <a:p>
            <a:pPr lvl="2"/>
            <a:r>
              <a:rPr lang="en-US" dirty="0"/>
              <a:t>Cost</a:t>
            </a:r>
          </a:p>
          <a:p>
            <a:pPr lvl="2"/>
            <a:r>
              <a:rPr lang="en-US" dirty="0"/>
              <a:t>Routing around failures</a:t>
            </a:r>
          </a:p>
          <a:p>
            <a:r>
              <a:rPr lang="en-US" dirty="0"/>
              <a:t>Question: link state or distance vector?</a:t>
            </a:r>
          </a:p>
          <a:p>
            <a:pPr lvl="1"/>
            <a:r>
              <a:rPr lang="en-US" dirty="0"/>
              <a:t>Trick question: BGP is a </a:t>
            </a:r>
            <a:r>
              <a:rPr lang="en-US" dirty="0">
                <a:solidFill>
                  <a:schemeClr val="accent1"/>
                </a:solidFill>
              </a:rPr>
              <a:t>path vector </a:t>
            </a:r>
            <a:r>
              <a:rPr lang="en-US" dirty="0"/>
              <a:t>protocol</a:t>
            </a:r>
          </a:p>
        </p:txBody>
      </p:sp>
    </p:spTree>
    <p:extLst>
      <p:ext uri="{BB962C8B-B14F-4D97-AF65-F5344CB8AC3E}">
        <p14:creationId xmlns:p14="http://schemas.microsoft.com/office/powerpoint/2010/main" val="27502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anim calcmode="lin" valueType="num">
                                      <p:cBhvr>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500"/>
                                        <p:tgtEl>
                                          <p:spTgt spid="4">
                                            <p:txEl>
                                              <p:pRg st="9" end="9"/>
                                            </p:txEl>
                                          </p:spTgt>
                                        </p:tgtEl>
                                      </p:cBhvr>
                                    </p:animEffect>
                                    <p:anim calcmode="lin" valueType="num">
                                      <p:cBhvr>
                                        <p:cTn id="42"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applications + ways to access them</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70</a:t>
            </a:fld>
            <a:endParaRPr lang="en-US" dirty="0"/>
          </a:p>
        </p:txBody>
      </p:sp>
      <p:pic>
        <p:nvPicPr>
          <p:cNvPr id="5" name="Content Placeholder 4"/>
          <p:cNvPicPr>
            <a:picLocks noGrp="1" noChangeAspect="1"/>
          </p:cNvPicPr>
          <p:nvPr>
            <p:ph sz="quarter" idx="1"/>
          </p:nvPr>
        </p:nvPicPr>
        <p:blipFill>
          <a:blip r:embed="rId2"/>
          <a:srcRect l="-1580" r="-1580"/>
          <a:stretch>
            <a:fillRect/>
          </a:stretch>
        </p:blipFill>
        <p:spPr>
          <a:xfrm>
            <a:off x="526920" y="1651000"/>
            <a:ext cx="7096145" cy="4098636"/>
          </a:xfrm>
        </p:spPr>
      </p:pic>
      <p:pic>
        <p:nvPicPr>
          <p:cNvPr id="6" name="Picture 5"/>
          <p:cNvPicPr>
            <a:picLocks noChangeAspect="1"/>
          </p:cNvPicPr>
          <p:nvPr/>
        </p:nvPicPr>
        <p:blipFill>
          <a:blip r:embed="rId3"/>
          <a:stretch>
            <a:fillRect/>
          </a:stretch>
        </p:blipFill>
        <p:spPr>
          <a:xfrm>
            <a:off x="1908462" y="2310245"/>
            <a:ext cx="6640185" cy="3947391"/>
          </a:xfrm>
          <a:prstGeom prst="rect">
            <a:avLst/>
          </a:prstGeom>
        </p:spPr>
      </p:pic>
      <p:sp>
        <p:nvSpPr>
          <p:cNvPr id="7" name="TextBox 6"/>
          <p:cNvSpPr txBox="1"/>
          <p:nvPr/>
        </p:nvSpPr>
        <p:spPr>
          <a:xfrm>
            <a:off x="334819" y="6188364"/>
            <a:ext cx="3516432"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dirty="0"/>
              <a:t>Fixed vs. Mobile Usage</a:t>
            </a:r>
          </a:p>
        </p:txBody>
      </p:sp>
    </p:spTree>
    <p:extLst>
      <p:ext uri="{BB962C8B-B14F-4D97-AF65-F5344CB8AC3E}">
        <p14:creationId xmlns:p14="http://schemas.microsoft.com/office/powerpoint/2010/main" val="8305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46727"/>
            <a:ext cx="9144000" cy="7158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28600"/>
            <a:ext cx="8839200" cy="765867"/>
          </a:xfrm>
        </p:spPr>
        <p:txBody>
          <a:bodyPr>
            <a:normAutofit/>
          </a:bodyPr>
          <a:lstStyle/>
          <a:p>
            <a:r>
              <a:rPr lang="en-CA" dirty="0"/>
              <a:t>The shift from hierarchy to flat</a:t>
            </a:r>
          </a:p>
        </p:txBody>
      </p:sp>
      <p:sp>
        <p:nvSpPr>
          <p:cNvPr id="4" name="Cloud 3"/>
          <p:cNvSpPr/>
          <p:nvPr/>
        </p:nvSpPr>
        <p:spPr bwMode="auto">
          <a:xfrm>
            <a:off x="971600"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Local Access </a:t>
            </a:r>
          </a:p>
          <a:p>
            <a:pPr algn="ctr">
              <a:defRPr/>
            </a:pPr>
            <a:r>
              <a:rPr lang="en-US" sz="2000" b="1" dirty="0">
                <a:latin typeface="+mj-lt"/>
              </a:rPr>
              <a:t>Provider</a:t>
            </a:r>
          </a:p>
        </p:txBody>
      </p:sp>
      <p:sp>
        <p:nvSpPr>
          <p:cNvPr id="5" name="Cloud 4"/>
          <p:cNvSpPr/>
          <p:nvPr/>
        </p:nvSpPr>
        <p:spPr bwMode="auto">
          <a:xfrm>
            <a:off x="1035299" y="3084672"/>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Regional Access </a:t>
            </a:r>
          </a:p>
          <a:p>
            <a:pPr algn="ctr">
              <a:defRPr/>
            </a:pPr>
            <a:r>
              <a:rPr lang="en-US" sz="2000" b="1" dirty="0">
                <a:latin typeface="+mj-lt"/>
              </a:rPr>
              <a:t>Provider</a:t>
            </a:r>
          </a:p>
        </p:txBody>
      </p:sp>
      <p:sp>
        <p:nvSpPr>
          <p:cNvPr id="6" name="Cloud 5"/>
          <p:cNvSpPr/>
          <p:nvPr/>
        </p:nvSpPr>
        <p:spPr bwMode="auto">
          <a:xfrm>
            <a:off x="4886936" y="980728"/>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a:latin typeface="+mj-lt"/>
              </a:rPr>
              <a:t>AT&amp;T</a:t>
            </a:r>
          </a:p>
        </p:txBody>
      </p:sp>
      <p:sp>
        <p:nvSpPr>
          <p:cNvPr id="7" name="Cloud 6"/>
          <p:cNvSpPr/>
          <p:nvPr/>
        </p:nvSpPr>
        <p:spPr bwMode="auto">
          <a:xfrm>
            <a:off x="3491880" y="1844824"/>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a:latin typeface="+mj-lt"/>
              </a:rPr>
              <a:t>Sprint</a:t>
            </a:r>
          </a:p>
        </p:txBody>
      </p:sp>
      <p:sp>
        <p:nvSpPr>
          <p:cNvPr id="8" name="Cloud 7"/>
          <p:cNvSpPr/>
          <p:nvPr/>
        </p:nvSpPr>
        <p:spPr bwMode="auto">
          <a:xfrm>
            <a:off x="2119118" y="925500"/>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a:latin typeface="+mj-lt"/>
              </a:rPr>
              <a:t>Verizon</a:t>
            </a:r>
          </a:p>
        </p:txBody>
      </p:sp>
      <p:sp>
        <p:nvSpPr>
          <p:cNvPr id="11" name="Cloud 10"/>
          <p:cNvSpPr/>
          <p:nvPr/>
        </p:nvSpPr>
        <p:spPr bwMode="auto">
          <a:xfrm>
            <a:off x="5218031" y="2852936"/>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Regional Access </a:t>
            </a:r>
          </a:p>
          <a:p>
            <a:pPr algn="ctr">
              <a:defRPr/>
            </a:pPr>
            <a:r>
              <a:rPr lang="en-US" sz="2000" b="1" dirty="0">
                <a:latin typeface="+mj-lt"/>
              </a:rPr>
              <a:t>Provider</a:t>
            </a:r>
          </a:p>
        </p:txBody>
      </p:sp>
      <p:sp>
        <p:nvSpPr>
          <p:cNvPr id="12" name="TextBox 11"/>
          <p:cNvSpPr txBox="1"/>
          <p:nvPr/>
        </p:nvSpPr>
        <p:spPr>
          <a:xfrm>
            <a:off x="6482887" y="925500"/>
            <a:ext cx="2661113" cy="646331"/>
          </a:xfrm>
          <a:prstGeom prst="rect">
            <a:avLst/>
          </a:prstGeom>
          <a:noFill/>
        </p:spPr>
        <p:txBody>
          <a:bodyPr wrap="none" rtlCol="0">
            <a:spAutoFit/>
          </a:bodyPr>
          <a:lstStyle/>
          <a:p>
            <a:pPr algn="ctr"/>
            <a:r>
              <a:rPr lang="en-CA" dirty="0"/>
              <a:t>Tier 1 ISPs</a:t>
            </a:r>
          </a:p>
          <a:p>
            <a:pPr algn="ctr"/>
            <a:r>
              <a:rPr lang="en-CA" dirty="0"/>
              <a:t>(settlement free peering)</a:t>
            </a:r>
          </a:p>
        </p:txBody>
      </p:sp>
      <p:sp>
        <p:nvSpPr>
          <p:cNvPr id="13" name="TextBox 12"/>
          <p:cNvSpPr txBox="1"/>
          <p:nvPr/>
        </p:nvSpPr>
        <p:spPr>
          <a:xfrm>
            <a:off x="7452320" y="2715340"/>
            <a:ext cx="1242584" cy="369332"/>
          </a:xfrm>
          <a:prstGeom prst="rect">
            <a:avLst/>
          </a:prstGeom>
          <a:noFill/>
        </p:spPr>
        <p:txBody>
          <a:bodyPr wrap="none" rtlCol="0">
            <a:spAutoFit/>
          </a:bodyPr>
          <a:lstStyle/>
          <a:p>
            <a:r>
              <a:rPr lang="en-CA" dirty="0"/>
              <a:t>Tier 2 ISPs</a:t>
            </a:r>
          </a:p>
        </p:txBody>
      </p:sp>
      <p:sp>
        <p:nvSpPr>
          <p:cNvPr id="14" name="TextBox 13"/>
          <p:cNvSpPr txBox="1"/>
          <p:nvPr/>
        </p:nvSpPr>
        <p:spPr>
          <a:xfrm>
            <a:off x="7746996" y="4067780"/>
            <a:ext cx="1242584" cy="369332"/>
          </a:xfrm>
          <a:prstGeom prst="rect">
            <a:avLst/>
          </a:prstGeom>
          <a:noFill/>
        </p:spPr>
        <p:txBody>
          <a:bodyPr wrap="none" rtlCol="0">
            <a:spAutoFit/>
          </a:bodyPr>
          <a:lstStyle/>
          <a:p>
            <a:r>
              <a:rPr lang="en-CA" dirty="0"/>
              <a:t>Tier 3 ISPs</a:t>
            </a:r>
          </a:p>
        </p:txBody>
      </p:sp>
      <p:sp>
        <p:nvSpPr>
          <p:cNvPr id="15" name="Cloud 14"/>
          <p:cNvSpPr/>
          <p:nvPr/>
        </p:nvSpPr>
        <p:spPr bwMode="auto">
          <a:xfrm>
            <a:off x="5567107"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Local Access </a:t>
            </a:r>
          </a:p>
          <a:p>
            <a:pPr algn="ctr">
              <a:defRPr/>
            </a:pPr>
            <a:r>
              <a:rPr lang="en-US" sz="2000" b="1" dirty="0">
                <a:latin typeface="+mj-lt"/>
              </a:rPr>
              <a:t>Provider</a:t>
            </a:r>
          </a:p>
        </p:txBody>
      </p:sp>
      <p:sp>
        <p:nvSpPr>
          <p:cNvPr id="16" name="TextBox 15"/>
          <p:cNvSpPr txBox="1"/>
          <p:nvPr/>
        </p:nvSpPr>
        <p:spPr>
          <a:xfrm>
            <a:off x="6388477" y="6021288"/>
            <a:ext cx="2460930" cy="369332"/>
          </a:xfrm>
          <a:prstGeom prst="rect">
            <a:avLst/>
          </a:prstGeom>
          <a:noFill/>
        </p:spPr>
        <p:txBody>
          <a:bodyPr wrap="none" rtlCol="0">
            <a:spAutoFit/>
          </a:bodyPr>
          <a:lstStyle/>
          <a:p>
            <a:r>
              <a:rPr lang="en-CA" dirty="0"/>
              <a:t>Businesses/consumers</a:t>
            </a:r>
          </a:p>
        </p:txBody>
      </p:sp>
      <p:cxnSp>
        <p:nvCxnSpPr>
          <p:cNvPr id="18" name="Straight Arrow Connector 17"/>
          <p:cNvCxnSpPr>
            <a:stCxn id="5" idx="3"/>
            <a:endCxn id="8" idx="1"/>
          </p:cNvCxnSpPr>
          <p:nvPr/>
        </p:nvCxnSpPr>
        <p:spPr>
          <a:xfrm flipV="1">
            <a:off x="2140459" y="1644813"/>
            <a:ext cx="579763" cy="150161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2"/>
          </p:cNvCxnSpPr>
          <p:nvPr/>
        </p:nvCxnSpPr>
        <p:spPr>
          <a:xfrm flipV="1">
            <a:off x="2140459" y="2204864"/>
            <a:ext cx="1355150" cy="94156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3"/>
            <a:endCxn id="5" idx="1"/>
          </p:cNvCxnSpPr>
          <p:nvPr/>
        </p:nvCxnSpPr>
        <p:spPr>
          <a:xfrm flipV="1">
            <a:off x="1727684" y="4163642"/>
            <a:ext cx="412775" cy="606790"/>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7" idx="0"/>
          </p:cNvCxnSpPr>
          <p:nvPr/>
        </p:nvCxnSpPr>
        <p:spPr>
          <a:xfrm flipH="1" flipV="1">
            <a:off x="4693086" y="2204864"/>
            <a:ext cx="1630105" cy="70982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3"/>
            <a:endCxn id="6" idx="1"/>
          </p:cNvCxnSpPr>
          <p:nvPr/>
        </p:nvCxnSpPr>
        <p:spPr>
          <a:xfrm flipH="1" flipV="1">
            <a:off x="5488040" y="1700041"/>
            <a:ext cx="835151" cy="1214652"/>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1" idx="1"/>
          </p:cNvCxnSpPr>
          <p:nvPr/>
        </p:nvCxnSpPr>
        <p:spPr>
          <a:xfrm flipV="1">
            <a:off x="6323191" y="3931906"/>
            <a:ext cx="0" cy="83852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0"/>
            <a:endCxn id="6" idx="2"/>
          </p:cNvCxnSpPr>
          <p:nvPr/>
        </p:nvCxnSpPr>
        <p:spPr>
          <a:xfrm>
            <a:off x="3320324" y="1285540"/>
            <a:ext cx="1570341" cy="55228"/>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1"/>
          </p:cNvCxnSpPr>
          <p:nvPr/>
        </p:nvCxnSpPr>
        <p:spPr>
          <a:xfrm>
            <a:off x="2720222" y="1644813"/>
            <a:ext cx="915674" cy="416035"/>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1"/>
          </p:cNvCxnSpPr>
          <p:nvPr/>
        </p:nvCxnSpPr>
        <p:spPr>
          <a:xfrm flipH="1">
            <a:off x="4572000" y="1700041"/>
            <a:ext cx="916040" cy="252411"/>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08" y="6021288"/>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715" y="5805784"/>
            <a:ext cx="897732" cy="91678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a:stCxn id="44" idx="0"/>
            <a:endCxn id="4" idx="1"/>
          </p:cNvCxnSpPr>
          <p:nvPr/>
        </p:nvCxnSpPr>
        <p:spPr>
          <a:xfrm flipV="1">
            <a:off x="1484796" y="5516389"/>
            <a:ext cx="242888" cy="50489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74" idx="0"/>
          </p:cNvCxnSpPr>
          <p:nvPr/>
        </p:nvCxnSpPr>
        <p:spPr>
          <a:xfrm flipV="1">
            <a:off x="6048581" y="5516389"/>
            <a:ext cx="91847" cy="28939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 idx="1"/>
          </p:cNvCxnSpPr>
          <p:nvPr/>
        </p:nvCxnSpPr>
        <p:spPr>
          <a:xfrm flipV="1">
            <a:off x="1484796" y="5516389"/>
            <a:ext cx="242888" cy="486727"/>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5" idx="1"/>
          </p:cNvCxnSpPr>
          <p:nvPr/>
        </p:nvCxnSpPr>
        <p:spPr>
          <a:xfrm flipV="1">
            <a:off x="1724973" y="4163642"/>
            <a:ext cx="415486" cy="65391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7" idx="2"/>
          </p:cNvCxnSpPr>
          <p:nvPr/>
        </p:nvCxnSpPr>
        <p:spPr>
          <a:xfrm flipV="1">
            <a:off x="2140459" y="2204864"/>
            <a:ext cx="1355150" cy="941565"/>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048581" y="5373216"/>
            <a:ext cx="137304" cy="445234"/>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1" idx="1"/>
          </p:cNvCxnSpPr>
          <p:nvPr/>
        </p:nvCxnSpPr>
        <p:spPr>
          <a:xfrm flipV="1">
            <a:off x="6319825" y="3931906"/>
            <a:ext cx="3366" cy="838526"/>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694088" y="2204864"/>
            <a:ext cx="1629103" cy="709829"/>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16908" y="5633784"/>
            <a:ext cx="309700" cy="369332"/>
          </a:xfrm>
          <a:prstGeom prst="rect">
            <a:avLst/>
          </a:prstGeom>
          <a:noFill/>
          <a:ln>
            <a:noFill/>
          </a:ln>
        </p:spPr>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sp>
        <p:nvSpPr>
          <p:cNvPr id="67" name="TextBox 66"/>
          <p:cNvSpPr txBox="1"/>
          <p:nvPr/>
        </p:nvSpPr>
        <p:spPr>
          <a:xfrm>
            <a:off x="2062277" y="4359235"/>
            <a:ext cx="309700" cy="369332"/>
          </a:xfrm>
          <a:prstGeom prst="rect">
            <a:avLst/>
          </a:prstGeom>
          <a:noFill/>
          <a:ln>
            <a:noFill/>
          </a:ln>
        </p:spPr>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sp>
        <p:nvSpPr>
          <p:cNvPr id="68" name="TextBox 67"/>
          <p:cNvSpPr txBox="1"/>
          <p:nvPr/>
        </p:nvSpPr>
        <p:spPr>
          <a:xfrm>
            <a:off x="2663184" y="2307367"/>
            <a:ext cx="309700" cy="369332"/>
          </a:xfrm>
          <a:prstGeom prst="rect">
            <a:avLst/>
          </a:prstGeom>
          <a:noFill/>
          <a:ln>
            <a:noFill/>
          </a:ln>
        </p:spPr>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sp>
        <p:nvSpPr>
          <p:cNvPr id="69" name="TextBox 68"/>
          <p:cNvSpPr txBox="1"/>
          <p:nvPr/>
        </p:nvSpPr>
        <p:spPr>
          <a:xfrm>
            <a:off x="5290015" y="2122701"/>
            <a:ext cx="309700" cy="369332"/>
          </a:xfrm>
          <a:prstGeom prst="rect">
            <a:avLst/>
          </a:prstGeom>
          <a:noFill/>
          <a:ln>
            <a:noFill/>
          </a:ln>
        </p:spPr>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sp>
        <p:nvSpPr>
          <p:cNvPr id="70" name="TextBox 69"/>
          <p:cNvSpPr txBox="1"/>
          <p:nvPr/>
        </p:nvSpPr>
        <p:spPr>
          <a:xfrm>
            <a:off x="6052232" y="4177992"/>
            <a:ext cx="309700" cy="369332"/>
          </a:xfrm>
          <a:prstGeom prst="rect">
            <a:avLst/>
          </a:prstGeom>
          <a:noFill/>
          <a:ln>
            <a:noFill/>
          </a:ln>
        </p:spPr>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5738881" y="5411167"/>
            <a:ext cx="309700" cy="369332"/>
          </a:xfrm>
          <a:prstGeom prst="rect">
            <a:avLst/>
          </a:prstGeom>
          <a:noFill/>
          <a:ln>
            <a:noFill/>
          </a:ln>
        </p:spPr>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sp>
        <p:nvSpPr>
          <p:cNvPr id="73" name="TextBox 72"/>
          <p:cNvSpPr txBox="1"/>
          <p:nvPr/>
        </p:nvSpPr>
        <p:spPr>
          <a:xfrm>
            <a:off x="3813099" y="1571831"/>
            <a:ext cx="559769" cy="369332"/>
          </a:xfrm>
          <a:prstGeom prst="rect">
            <a:avLst/>
          </a:prstGeom>
          <a:noFill/>
          <a:ln>
            <a:solidFill>
              <a:srgbClr val="FFFFFF"/>
            </a:solidFill>
          </a:ln>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grpSp>
        <p:nvGrpSpPr>
          <p:cNvPr id="74" name="Group 73"/>
          <p:cNvGrpSpPr/>
          <p:nvPr/>
        </p:nvGrpSpPr>
        <p:grpSpPr>
          <a:xfrm>
            <a:off x="3766187" y="735303"/>
            <a:ext cx="589849" cy="546546"/>
            <a:chOff x="2176591" y="1196752"/>
            <a:chExt cx="589849" cy="546546"/>
          </a:xfrm>
        </p:grpSpPr>
        <p:grpSp>
          <p:nvGrpSpPr>
            <p:cNvPr id="75" name="Group 74"/>
            <p:cNvGrpSpPr/>
            <p:nvPr/>
          </p:nvGrpSpPr>
          <p:grpSpPr>
            <a:xfrm>
              <a:off x="2176591" y="1196752"/>
              <a:ext cx="557978" cy="546546"/>
              <a:chOff x="3124200" y="2795367"/>
              <a:chExt cx="828025" cy="760786"/>
            </a:xfrm>
          </p:grpSpPr>
          <p:sp>
            <p:nvSpPr>
              <p:cNvPr id="77" name="TextBox 76"/>
              <p:cNvSpPr txBox="1"/>
              <p:nvPr/>
            </p:nvSpPr>
            <p:spPr>
              <a:xfrm>
                <a:off x="3259469" y="2795367"/>
                <a:ext cx="461983" cy="613949"/>
              </a:xfrm>
              <a:prstGeom prst="rect">
                <a:avLst/>
              </a:prstGeom>
              <a:noFill/>
            </p:spPr>
            <p:txBody>
              <a:bodyPr wrap="none" rtlCol="0">
                <a:spAutoFit/>
              </a:bodyPr>
              <a:lstStyle/>
              <a:p>
                <a:r>
                  <a:rPr lang="en-US" sz="3200" dirty="0">
                    <a:solidFill>
                      <a:srgbClr val="008000"/>
                    </a:solidFill>
                    <a:effectLst>
                      <a:outerShdw blurRad="38100" dist="38100" dir="2700000" algn="tl">
                        <a:srgbClr val="000000">
                          <a:alpha val="43137"/>
                        </a:srgbClr>
                      </a:outerShdw>
                    </a:effectLst>
                  </a:rPr>
                  <a:t>$</a:t>
                </a:r>
              </a:p>
            </p:txBody>
          </p:sp>
          <p:sp>
            <p:nvSpPr>
              <p:cNvPr id="78" name="&quot;No&quot; Symbol 77"/>
              <p:cNvSpPr/>
              <p:nvPr/>
            </p:nvSpPr>
            <p:spPr bwMode="auto">
              <a:xfrm>
                <a:off x="3124200" y="2895600"/>
                <a:ext cx="828025" cy="660553"/>
              </a:xfrm>
              <a:prstGeom prst="noSmoking">
                <a:avLst>
                  <a:gd name="adj" fmla="val 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sp>
          <p:nvSpPr>
            <p:cNvPr id="76" name="&quot;No&quot; Symbol 75"/>
            <p:cNvSpPr/>
            <p:nvPr/>
          </p:nvSpPr>
          <p:spPr bwMode="auto">
            <a:xfrm>
              <a:off x="2208462" y="1268759"/>
              <a:ext cx="557978" cy="474539"/>
            </a:xfrm>
            <a:prstGeom prst="noSmoking">
              <a:avLst>
                <a:gd name="adj" fmla="val 7037"/>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sp>
        <p:nvSpPr>
          <p:cNvPr id="79" name="Smiley Face 78"/>
          <p:cNvSpPr/>
          <p:nvPr/>
        </p:nvSpPr>
        <p:spPr bwMode="auto">
          <a:xfrm>
            <a:off x="3766187" y="2404556"/>
            <a:ext cx="631136" cy="544286"/>
          </a:xfrm>
          <a:prstGeom prst="smileyFace">
            <a:avLst/>
          </a:prstGeom>
          <a:solidFill>
            <a:schemeClr val="bg1"/>
          </a:solidFill>
          <a:ln w="571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8000"/>
              </a:solidFill>
              <a:effectLst/>
              <a:latin typeface="Times New Roman" pitchFamily="18" charset="0"/>
            </a:endParaRPr>
          </a:p>
        </p:txBody>
      </p:sp>
      <p:sp>
        <p:nvSpPr>
          <p:cNvPr id="3075" name="TextBox 3074"/>
          <p:cNvSpPr txBox="1"/>
          <p:nvPr/>
        </p:nvSpPr>
        <p:spPr>
          <a:xfrm>
            <a:off x="94927" y="1645580"/>
            <a:ext cx="2779735"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a:t>Money follows the arrows.</a:t>
            </a:r>
          </a:p>
        </p:txBody>
      </p:sp>
      <p:sp>
        <p:nvSpPr>
          <p:cNvPr id="3076" name="TextBox 3075"/>
          <p:cNvSpPr txBox="1"/>
          <p:nvPr/>
        </p:nvSpPr>
        <p:spPr>
          <a:xfrm>
            <a:off x="2044022" y="5618247"/>
            <a:ext cx="3465663"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CA" dirty="0"/>
              <a:t>Autonomous systems (</a:t>
            </a:r>
            <a:r>
              <a:rPr lang="en-CA" dirty="0" err="1"/>
              <a:t>ASes</a:t>
            </a:r>
            <a:r>
              <a:rPr lang="en-CA" dirty="0"/>
              <a:t>) connect to each other based on business relationships.</a:t>
            </a:r>
          </a:p>
        </p:txBody>
      </p:sp>
    </p:spTree>
    <p:extLst>
      <p:ext uri="{BB962C8B-B14F-4D97-AF65-F5344CB8AC3E}">
        <p14:creationId xmlns:p14="http://schemas.microsoft.com/office/powerpoint/2010/main" val="27566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par>
                                <p:cTn id="11" presetID="22" presetClass="exit" presetSubtype="4" fill="hold" grpId="1" nodeType="withEffect">
                                  <p:stCondLst>
                                    <p:cond delay="0"/>
                                  </p:stCondLst>
                                  <p:childTnLst>
                                    <p:animEffect transition="out" filter="wipe(down)">
                                      <p:cBhvr>
                                        <p:cTn id="12" dur="500"/>
                                        <p:tgtEl>
                                          <p:spTgt spid="3076"/>
                                        </p:tgtEl>
                                      </p:cBhvr>
                                    </p:animEffect>
                                    <p:set>
                                      <p:cBhvr>
                                        <p:cTn id="13" dur="1" fill="hold">
                                          <p:stCondLst>
                                            <p:cond delay="499"/>
                                          </p:stCondLst>
                                        </p:cTn>
                                        <p:tgtEl>
                                          <p:spTgt spid="307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3075"/>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3" grpId="0" animBg="1"/>
      <p:bldP spid="79" grpId="0" animBg="1"/>
      <p:bldP spid="3075" grpId="0" animBg="1"/>
      <p:bldP spid="3075" grpId="1" animBg="1"/>
      <p:bldP spid="3076" grpId="0" animBg="1"/>
      <p:bldP spid="307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946727"/>
            <a:ext cx="9144000" cy="7158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28600"/>
            <a:ext cx="8839200" cy="902855"/>
          </a:xfrm>
        </p:spPr>
        <p:txBody>
          <a:bodyPr>
            <a:normAutofit/>
          </a:bodyPr>
          <a:lstStyle/>
          <a:p>
            <a:r>
              <a:rPr lang="en-CA" dirty="0"/>
              <a:t>The shift from hierarchy to flat</a:t>
            </a:r>
          </a:p>
        </p:txBody>
      </p:sp>
      <p:sp>
        <p:nvSpPr>
          <p:cNvPr id="4" name="Cloud 3"/>
          <p:cNvSpPr/>
          <p:nvPr/>
        </p:nvSpPr>
        <p:spPr bwMode="auto">
          <a:xfrm>
            <a:off x="971600"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Local Access </a:t>
            </a:r>
          </a:p>
          <a:p>
            <a:pPr algn="ctr">
              <a:defRPr/>
            </a:pPr>
            <a:r>
              <a:rPr lang="en-US" sz="2000" b="1" dirty="0">
                <a:latin typeface="+mj-lt"/>
              </a:rPr>
              <a:t>Provider</a:t>
            </a:r>
          </a:p>
        </p:txBody>
      </p:sp>
      <p:sp>
        <p:nvSpPr>
          <p:cNvPr id="5" name="Cloud 4"/>
          <p:cNvSpPr/>
          <p:nvPr/>
        </p:nvSpPr>
        <p:spPr bwMode="auto">
          <a:xfrm>
            <a:off x="1035299" y="3084672"/>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Regional Access </a:t>
            </a:r>
          </a:p>
          <a:p>
            <a:pPr algn="ctr">
              <a:defRPr/>
            </a:pPr>
            <a:r>
              <a:rPr lang="en-US" sz="2000" b="1" dirty="0">
                <a:latin typeface="+mj-lt"/>
              </a:rPr>
              <a:t>Provider</a:t>
            </a:r>
          </a:p>
        </p:txBody>
      </p:sp>
      <p:sp>
        <p:nvSpPr>
          <p:cNvPr id="6" name="Cloud 5"/>
          <p:cNvSpPr/>
          <p:nvPr/>
        </p:nvSpPr>
        <p:spPr bwMode="auto">
          <a:xfrm>
            <a:off x="4886936" y="980728"/>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a:latin typeface="+mj-lt"/>
              </a:rPr>
              <a:t>AT&amp;T</a:t>
            </a:r>
          </a:p>
        </p:txBody>
      </p:sp>
      <p:sp>
        <p:nvSpPr>
          <p:cNvPr id="7" name="Cloud 6"/>
          <p:cNvSpPr/>
          <p:nvPr/>
        </p:nvSpPr>
        <p:spPr bwMode="auto">
          <a:xfrm>
            <a:off x="3491880" y="1844824"/>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a:latin typeface="+mj-lt"/>
              </a:rPr>
              <a:t>Sprint</a:t>
            </a:r>
          </a:p>
        </p:txBody>
      </p:sp>
      <p:sp>
        <p:nvSpPr>
          <p:cNvPr id="8" name="Cloud 7"/>
          <p:cNvSpPr/>
          <p:nvPr/>
        </p:nvSpPr>
        <p:spPr bwMode="auto">
          <a:xfrm>
            <a:off x="2119118" y="925500"/>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a:latin typeface="+mj-lt"/>
              </a:rPr>
              <a:t>Verizon</a:t>
            </a:r>
          </a:p>
        </p:txBody>
      </p:sp>
      <p:sp>
        <p:nvSpPr>
          <p:cNvPr id="11" name="Cloud 10"/>
          <p:cNvSpPr/>
          <p:nvPr/>
        </p:nvSpPr>
        <p:spPr bwMode="auto">
          <a:xfrm>
            <a:off x="5218031" y="2852936"/>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Regional Access </a:t>
            </a:r>
          </a:p>
          <a:p>
            <a:pPr algn="ctr">
              <a:defRPr/>
            </a:pPr>
            <a:r>
              <a:rPr lang="en-US" sz="2000" b="1" dirty="0">
                <a:latin typeface="+mj-lt"/>
              </a:rPr>
              <a:t>Provider</a:t>
            </a:r>
          </a:p>
        </p:txBody>
      </p:sp>
      <p:sp>
        <p:nvSpPr>
          <p:cNvPr id="12" name="TextBox 11"/>
          <p:cNvSpPr txBox="1"/>
          <p:nvPr/>
        </p:nvSpPr>
        <p:spPr>
          <a:xfrm>
            <a:off x="6482887" y="925500"/>
            <a:ext cx="2661113" cy="646331"/>
          </a:xfrm>
          <a:prstGeom prst="rect">
            <a:avLst/>
          </a:prstGeom>
          <a:noFill/>
        </p:spPr>
        <p:txBody>
          <a:bodyPr wrap="none" rtlCol="0">
            <a:spAutoFit/>
          </a:bodyPr>
          <a:lstStyle/>
          <a:p>
            <a:pPr algn="ctr"/>
            <a:r>
              <a:rPr lang="en-CA" dirty="0"/>
              <a:t>Tier 1 ISPs</a:t>
            </a:r>
          </a:p>
          <a:p>
            <a:pPr algn="ctr"/>
            <a:r>
              <a:rPr lang="en-CA" dirty="0"/>
              <a:t>(settlement free peering)</a:t>
            </a:r>
          </a:p>
        </p:txBody>
      </p:sp>
      <p:sp>
        <p:nvSpPr>
          <p:cNvPr id="13" name="TextBox 12"/>
          <p:cNvSpPr txBox="1"/>
          <p:nvPr/>
        </p:nvSpPr>
        <p:spPr>
          <a:xfrm>
            <a:off x="7452320" y="2715340"/>
            <a:ext cx="1242584" cy="369332"/>
          </a:xfrm>
          <a:prstGeom prst="rect">
            <a:avLst/>
          </a:prstGeom>
          <a:noFill/>
        </p:spPr>
        <p:txBody>
          <a:bodyPr wrap="none" rtlCol="0">
            <a:spAutoFit/>
          </a:bodyPr>
          <a:lstStyle/>
          <a:p>
            <a:r>
              <a:rPr lang="en-CA" dirty="0"/>
              <a:t>Tier 2 ISPs</a:t>
            </a:r>
          </a:p>
        </p:txBody>
      </p:sp>
      <p:sp>
        <p:nvSpPr>
          <p:cNvPr id="14" name="TextBox 13"/>
          <p:cNvSpPr txBox="1"/>
          <p:nvPr/>
        </p:nvSpPr>
        <p:spPr>
          <a:xfrm>
            <a:off x="7746996" y="4067780"/>
            <a:ext cx="1242584" cy="369332"/>
          </a:xfrm>
          <a:prstGeom prst="rect">
            <a:avLst/>
          </a:prstGeom>
          <a:noFill/>
        </p:spPr>
        <p:txBody>
          <a:bodyPr wrap="none" rtlCol="0">
            <a:spAutoFit/>
          </a:bodyPr>
          <a:lstStyle/>
          <a:p>
            <a:r>
              <a:rPr lang="en-CA" dirty="0"/>
              <a:t>Tier 3 ISPs</a:t>
            </a:r>
          </a:p>
        </p:txBody>
      </p:sp>
      <p:sp>
        <p:nvSpPr>
          <p:cNvPr id="15" name="Cloud 14"/>
          <p:cNvSpPr/>
          <p:nvPr/>
        </p:nvSpPr>
        <p:spPr bwMode="auto">
          <a:xfrm>
            <a:off x="5567107"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latin typeface="+mj-lt"/>
              </a:rPr>
              <a:t>Local Access </a:t>
            </a:r>
          </a:p>
          <a:p>
            <a:pPr algn="ctr">
              <a:defRPr/>
            </a:pPr>
            <a:r>
              <a:rPr lang="en-US" sz="2000" b="1" dirty="0">
                <a:latin typeface="+mj-lt"/>
              </a:rPr>
              <a:t>Provider</a:t>
            </a:r>
          </a:p>
        </p:txBody>
      </p:sp>
      <p:sp>
        <p:nvSpPr>
          <p:cNvPr id="16" name="TextBox 15"/>
          <p:cNvSpPr txBox="1"/>
          <p:nvPr/>
        </p:nvSpPr>
        <p:spPr>
          <a:xfrm>
            <a:off x="6388477" y="6021288"/>
            <a:ext cx="2460930" cy="369332"/>
          </a:xfrm>
          <a:prstGeom prst="rect">
            <a:avLst/>
          </a:prstGeom>
          <a:noFill/>
        </p:spPr>
        <p:txBody>
          <a:bodyPr wrap="none" rtlCol="0">
            <a:spAutoFit/>
          </a:bodyPr>
          <a:lstStyle/>
          <a:p>
            <a:r>
              <a:rPr lang="en-CA" dirty="0"/>
              <a:t>Businesses/consumers</a:t>
            </a:r>
          </a:p>
        </p:txBody>
      </p:sp>
      <p:cxnSp>
        <p:nvCxnSpPr>
          <p:cNvPr id="18" name="Straight Arrow Connector 17"/>
          <p:cNvCxnSpPr>
            <a:stCxn id="5" idx="3"/>
            <a:endCxn id="8" idx="1"/>
          </p:cNvCxnSpPr>
          <p:nvPr/>
        </p:nvCxnSpPr>
        <p:spPr>
          <a:xfrm flipV="1">
            <a:off x="2140459" y="1644813"/>
            <a:ext cx="579763" cy="150161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2"/>
          </p:cNvCxnSpPr>
          <p:nvPr/>
        </p:nvCxnSpPr>
        <p:spPr>
          <a:xfrm flipV="1">
            <a:off x="2140459" y="2204864"/>
            <a:ext cx="1355150" cy="94156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3"/>
            <a:endCxn id="5" idx="1"/>
          </p:cNvCxnSpPr>
          <p:nvPr/>
        </p:nvCxnSpPr>
        <p:spPr>
          <a:xfrm flipV="1">
            <a:off x="1727684" y="4163642"/>
            <a:ext cx="412775" cy="606790"/>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7" idx="0"/>
          </p:cNvCxnSpPr>
          <p:nvPr/>
        </p:nvCxnSpPr>
        <p:spPr>
          <a:xfrm flipH="1" flipV="1">
            <a:off x="4693086" y="2204864"/>
            <a:ext cx="1630105" cy="70982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3"/>
            <a:endCxn id="6" idx="1"/>
          </p:cNvCxnSpPr>
          <p:nvPr/>
        </p:nvCxnSpPr>
        <p:spPr>
          <a:xfrm flipH="1" flipV="1">
            <a:off x="5488040" y="1700041"/>
            <a:ext cx="835151" cy="1214652"/>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1" idx="1"/>
          </p:cNvCxnSpPr>
          <p:nvPr/>
        </p:nvCxnSpPr>
        <p:spPr>
          <a:xfrm flipV="1">
            <a:off x="6323191" y="3931906"/>
            <a:ext cx="0" cy="83852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0"/>
            <a:endCxn id="6" idx="2"/>
          </p:cNvCxnSpPr>
          <p:nvPr/>
        </p:nvCxnSpPr>
        <p:spPr>
          <a:xfrm>
            <a:off x="3320324" y="1285540"/>
            <a:ext cx="1570341" cy="55228"/>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1"/>
          </p:cNvCxnSpPr>
          <p:nvPr/>
        </p:nvCxnSpPr>
        <p:spPr>
          <a:xfrm>
            <a:off x="2720222" y="1644813"/>
            <a:ext cx="915674" cy="416035"/>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1"/>
          </p:cNvCxnSpPr>
          <p:nvPr/>
        </p:nvCxnSpPr>
        <p:spPr>
          <a:xfrm flipH="1">
            <a:off x="4572000" y="1700041"/>
            <a:ext cx="916040" cy="252411"/>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08" y="6021288"/>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715" y="5805784"/>
            <a:ext cx="897732" cy="91678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a:stCxn id="44" idx="0"/>
            <a:endCxn id="4" idx="1"/>
          </p:cNvCxnSpPr>
          <p:nvPr/>
        </p:nvCxnSpPr>
        <p:spPr>
          <a:xfrm flipV="1">
            <a:off x="1484796" y="5516389"/>
            <a:ext cx="242888" cy="50489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74" idx="0"/>
          </p:cNvCxnSpPr>
          <p:nvPr/>
        </p:nvCxnSpPr>
        <p:spPr>
          <a:xfrm flipV="1">
            <a:off x="6048581" y="5516389"/>
            <a:ext cx="91847" cy="28939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048581" y="5373216"/>
            <a:ext cx="137304" cy="445234"/>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738881" y="5411167"/>
            <a:ext cx="309700" cy="369332"/>
          </a:xfrm>
          <a:prstGeom prst="rect">
            <a:avLst/>
          </a:prstGeom>
          <a:noFill/>
          <a:ln>
            <a:noFill/>
          </a:ln>
        </p:spPr>
        <p:txBody>
          <a:bodyPr wrap="none" rtlCol="0">
            <a:spAutoFit/>
          </a:bodyPr>
          <a:lstStyle/>
          <a:p>
            <a:r>
              <a:rPr lang="en-CA" b="1" dirty="0">
                <a:solidFill>
                  <a:srgbClr val="00B050"/>
                </a:solidFill>
                <a:effectLst>
                  <a:outerShdw blurRad="38100" dist="38100" dir="2700000" algn="tl">
                    <a:srgbClr val="000000">
                      <a:alpha val="43137"/>
                    </a:srgbClr>
                  </a:outerShdw>
                </a:effectLst>
              </a:rPr>
              <a:t>$</a:t>
            </a:r>
          </a:p>
        </p:txBody>
      </p:sp>
      <p:cxnSp>
        <p:nvCxnSpPr>
          <p:cNvPr id="47" name="Straight Connector 46"/>
          <p:cNvCxnSpPr>
            <a:endCxn id="15" idx="2"/>
          </p:cNvCxnSpPr>
          <p:nvPr/>
        </p:nvCxnSpPr>
        <p:spPr>
          <a:xfrm flipV="1">
            <a:off x="1682622" y="5121188"/>
            <a:ext cx="3889176" cy="1164616"/>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91880" y="5373216"/>
            <a:ext cx="716351" cy="474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IXP</a:t>
            </a:r>
          </a:p>
        </p:txBody>
      </p:sp>
      <p:grpSp>
        <p:nvGrpSpPr>
          <p:cNvPr id="52" name="Group 51"/>
          <p:cNvGrpSpPr/>
          <p:nvPr/>
        </p:nvGrpSpPr>
        <p:grpSpPr>
          <a:xfrm>
            <a:off x="2639834" y="5337265"/>
            <a:ext cx="589849" cy="546546"/>
            <a:chOff x="2176591" y="1196752"/>
            <a:chExt cx="589849" cy="546546"/>
          </a:xfrm>
        </p:grpSpPr>
        <p:grpSp>
          <p:nvGrpSpPr>
            <p:cNvPr id="54" name="Group 53"/>
            <p:cNvGrpSpPr/>
            <p:nvPr/>
          </p:nvGrpSpPr>
          <p:grpSpPr>
            <a:xfrm>
              <a:off x="2176591" y="1196752"/>
              <a:ext cx="557978" cy="546546"/>
              <a:chOff x="3124200" y="2795367"/>
              <a:chExt cx="828025" cy="760786"/>
            </a:xfrm>
          </p:grpSpPr>
          <p:sp>
            <p:nvSpPr>
              <p:cNvPr id="58" name="TextBox 57"/>
              <p:cNvSpPr txBox="1"/>
              <p:nvPr/>
            </p:nvSpPr>
            <p:spPr>
              <a:xfrm>
                <a:off x="3259469" y="2795367"/>
                <a:ext cx="461983" cy="613949"/>
              </a:xfrm>
              <a:prstGeom prst="rect">
                <a:avLst/>
              </a:prstGeom>
              <a:noFill/>
            </p:spPr>
            <p:txBody>
              <a:bodyPr wrap="none" rtlCol="0">
                <a:spAutoFit/>
              </a:bodyPr>
              <a:lstStyle/>
              <a:p>
                <a:r>
                  <a:rPr lang="en-US" sz="3200" dirty="0">
                    <a:solidFill>
                      <a:srgbClr val="008000"/>
                    </a:solidFill>
                    <a:effectLst>
                      <a:outerShdw blurRad="38100" dist="38100" dir="2700000" algn="tl">
                        <a:srgbClr val="000000">
                          <a:alpha val="43137"/>
                        </a:srgbClr>
                      </a:outerShdw>
                    </a:effectLst>
                  </a:rPr>
                  <a:t>$</a:t>
                </a:r>
              </a:p>
            </p:txBody>
          </p:sp>
          <p:sp>
            <p:nvSpPr>
              <p:cNvPr id="59" name="&quot;No&quot; Symbol 58"/>
              <p:cNvSpPr/>
              <p:nvPr/>
            </p:nvSpPr>
            <p:spPr bwMode="auto">
              <a:xfrm>
                <a:off x="3124200" y="2895600"/>
                <a:ext cx="828025" cy="660553"/>
              </a:xfrm>
              <a:prstGeom prst="noSmoking">
                <a:avLst>
                  <a:gd name="adj" fmla="val 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sp>
          <p:nvSpPr>
            <p:cNvPr id="56" name="&quot;No&quot; Symbol 55"/>
            <p:cNvSpPr/>
            <p:nvPr/>
          </p:nvSpPr>
          <p:spPr bwMode="auto">
            <a:xfrm>
              <a:off x="2208462" y="1268759"/>
              <a:ext cx="557978" cy="474539"/>
            </a:xfrm>
            <a:prstGeom prst="noSmoking">
              <a:avLst>
                <a:gd name="adj" fmla="val 7037"/>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grpSp>
        <p:nvGrpSpPr>
          <p:cNvPr id="61" name="Group 60"/>
          <p:cNvGrpSpPr/>
          <p:nvPr/>
        </p:nvGrpSpPr>
        <p:grpSpPr>
          <a:xfrm>
            <a:off x="4398161" y="4790719"/>
            <a:ext cx="589849" cy="546546"/>
            <a:chOff x="2176591" y="1196752"/>
            <a:chExt cx="589849" cy="546546"/>
          </a:xfrm>
        </p:grpSpPr>
        <p:grpSp>
          <p:nvGrpSpPr>
            <p:cNvPr id="63" name="Group 62"/>
            <p:cNvGrpSpPr/>
            <p:nvPr/>
          </p:nvGrpSpPr>
          <p:grpSpPr>
            <a:xfrm>
              <a:off x="2176591" y="1196752"/>
              <a:ext cx="557978" cy="546546"/>
              <a:chOff x="3124200" y="2795367"/>
              <a:chExt cx="828025" cy="760786"/>
            </a:xfrm>
          </p:grpSpPr>
          <p:sp>
            <p:nvSpPr>
              <p:cNvPr id="65" name="TextBox 64"/>
              <p:cNvSpPr txBox="1"/>
              <p:nvPr/>
            </p:nvSpPr>
            <p:spPr>
              <a:xfrm>
                <a:off x="3259469" y="2795367"/>
                <a:ext cx="461983" cy="613949"/>
              </a:xfrm>
              <a:prstGeom prst="rect">
                <a:avLst/>
              </a:prstGeom>
              <a:noFill/>
            </p:spPr>
            <p:txBody>
              <a:bodyPr wrap="none" rtlCol="0">
                <a:spAutoFit/>
              </a:bodyPr>
              <a:lstStyle/>
              <a:p>
                <a:r>
                  <a:rPr lang="en-US" sz="3200" dirty="0">
                    <a:solidFill>
                      <a:srgbClr val="008000"/>
                    </a:solidFill>
                    <a:effectLst>
                      <a:outerShdw blurRad="38100" dist="38100" dir="2700000" algn="tl">
                        <a:srgbClr val="000000">
                          <a:alpha val="43137"/>
                        </a:srgbClr>
                      </a:outerShdw>
                    </a:effectLst>
                  </a:rPr>
                  <a:t>$</a:t>
                </a:r>
              </a:p>
            </p:txBody>
          </p:sp>
          <p:sp>
            <p:nvSpPr>
              <p:cNvPr id="72" name="&quot;No&quot; Symbol 71"/>
              <p:cNvSpPr/>
              <p:nvPr/>
            </p:nvSpPr>
            <p:spPr bwMode="auto">
              <a:xfrm>
                <a:off x="3124200" y="2895600"/>
                <a:ext cx="828025" cy="660553"/>
              </a:xfrm>
              <a:prstGeom prst="noSmoking">
                <a:avLst>
                  <a:gd name="adj" fmla="val 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sp>
          <p:nvSpPr>
            <p:cNvPr id="64" name="&quot;No&quot; Symbol 63"/>
            <p:cNvSpPr/>
            <p:nvPr/>
          </p:nvSpPr>
          <p:spPr bwMode="auto">
            <a:xfrm>
              <a:off x="2208462" y="1268759"/>
              <a:ext cx="557978" cy="474539"/>
            </a:xfrm>
            <a:prstGeom prst="noSmoking">
              <a:avLst>
                <a:gd name="adj" fmla="val 7037"/>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grpSp>
      <p:sp>
        <p:nvSpPr>
          <p:cNvPr id="17" name="TextBox 16"/>
          <p:cNvSpPr txBox="1"/>
          <p:nvPr/>
        </p:nvSpPr>
        <p:spPr>
          <a:xfrm>
            <a:off x="462934" y="3606115"/>
            <a:ext cx="3312368"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CA" dirty="0"/>
              <a:t>Content provider no longer needs to pay for transit!</a:t>
            </a:r>
          </a:p>
          <a:p>
            <a:pPr algn="ctr"/>
            <a:r>
              <a:rPr lang="en-CA" dirty="0"/>
              <a:t>More “eyeballs” less $$</a:t>
            </a:r>
          </a:p>
        </p:txBody>
      </p:sp>
      <p:sp>
        <p:nvSpPr>
          <p:cNvPr id="80" name="TextBox 79"/>
          <p:cNvSpPr txBox="1"/>
          <p:nvPr/>
        </p:nvSpPr>
        <p:spPr>
          <a:xfrm>
            <a:off x="4784042" y="3541113"/>
            <a:ext cx="4049933"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CA" dirty="0"/>
              <a:t>Local Access Provider doesn’t have to pay for consumer access to content!</a:t>
            </a:r>
          </a:p>
        </p:txBody>
      </p:sp>
      <p:sp>
        <p:nvSpPr>
          <p:cNvPr id="81" name="Smiley Face 80"/>
          <p:cNvSpPr/>
          <p:nvPr/>
        </p:nvSpPr>
        <p:spPr bwMode="auto">
          <a:xfrm>
            <a:off x="610772" y="5051005"/>
            <a:ext cx="631136" cy="544286"/>
          </a:xfrm>
          <a:prstGeom prst="smileyFace">
            <a:avLst/>
          </a:prstGeom>
          <a:solidFill>
            <a:schemeClr val="bg1"/>
          </a:solidFill>
          <a:ln w="571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8000"/>
              </a:solidFill>
              <a:effectLst/>
              <a:latin typeface="Times New Roman" pitchFamily="18" charset="0"/>
            </a:endParaRPr>
          </a:p>
        </p:txBody>
      </p:sp>
      <p:sp>
        <p:nvSpPr>
          <p:cNvPr id="82" name="Smiley Face 81"/>
          <p:cNvSpPr/>
          <p:nvPr/>
        </p:nvSpPr>
        <p:spPr bwMode="auto">
          <a:xfrm>
            <a:off x="6952081" y="4866881"/>
            <a:ext cx="631136" cy="544286"/>
          </a:xfrm>
          <a:prstGeom prst="smileyFace">
            <a:avLst/>
          </a:prstGeom>
          <a:solidFill>
            <a:schemeClr val="bg1"/>
          </a:solidFill>
          <a:ln w="571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8000"/>
              </a:solidFill>
              <a:effectLst/>
              <a:latin typeface="Times New Roman" pitchFamily="18" charset="0"/>
            </a:endParaRPr>
          </a:p>
        </p:txBody>
      </p:sp>
    </p:spTree>
    <p:extLst>
      <p:ext uri="{BB962C8B-B14F-4D97-AF65-F5344CB8AC3E}">
        <p14:creationId xmlns:p14="http://schemas.microsoft.com/office/powerpoint/2010/main" val="6761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80" grpId="0" animBg="1"/>
      <p:bldP spid="81" grpId="0" animBg="1"/>
      <p:bldP spid="8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Internet model</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73</a:t>
            </a:fld>
            <a:endParaRPr lang="en-US" dirty="0"/>
          </a:p>
        </p:txBody>
      </p:sp>
      <p:sp>
        <p:nvSpPr>
          <p:cNvPr id="4" name="Content Placeholder 3"/>
          <p:cNvSpPr>
            <a:spLocks noGrp="1"/>
          </p:cNvSpPr>
          <p:nvPr>
            <p:ph sz="quarter" idx="1"/>
          </p:nvPr>
        </p:nvSpPr>
        <p:spPr/>
        <p:txBody>
          <a:bodyPr/>
          <a:lstStyle/>
          <a:p>
            <a:endParaRPr lang="en-US"/>
          </a:p>
        </p:txBody>
      </p:sp>
      <p:pic>
        <p:nvPicPr>
          <p:cNvPr id="6" name="Content Placeholder 4"/>
          <p:cNvPicPr>
            <a:picLocks noChangeAspect="1"/>
          </p:cNvPicPr>
          <p:nvPr/>
        </p:nvPicPr>
        <p:blipFill>
          <a:blip r:embed="rId2"/>
          <a:srcRect t="-2900" b="-2900"/>
          <a:stretch>
            <a:fillRect/>
          </a:stretch>
        </p:blipFill>
        <p:spPr>
          <a:xfrm>
            <a:off x="157747" y="1511968"/>
            <a:ext cx="8839200" cy="5105400"/>
          </a:xfrm>
          <a:prstGeom prst="rect">
            <a:avLst/>
          </a:prstGeom>
        </p:spPr>
      </p:pic>
    </p:spTree>
    <p:extLst>
      <p:ext uri="{BB962C8B-B14F-4D97-AF65-F5344CB8AC3E}">
        <p14:creationId xmlns:p14="http://schemas.microsoft.com/office/powerpoint/2010/main" val="539013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initial map of connectivity</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74</a:t>
            </a:fld>
            <a:endParaRPr lang="en-US" dirty="0"/>
          </a:p>
        </p:txBody>
      </p:sp>
      <p:pic>
        <p:nvPicPr>
          <p:cNvPr id="5" name="Content Placeholder 4"/>
          <p:cNvPicPr>
            <a:picLocks noGrp="1" noChangeAspect="1"/>
          </p:cNvPicPr>
          <p:nvPr>
            <p:ph sz="quarter" idx="1"/>
          </p:nvPr>
        </p:nvPicPr>
        <p:blipFill>
          <a:blip r:embed="rId2"/>
          <a:srcRect l="-15677" r="-15677"/>
          <a:stretch>
            <a:fillRect/>
          </a:stretch>
        </p:blipFill>
        <p:spPr/>
      </p:pic>
      <p:pic>
        <p:nvPicPr>
          <p:cNvPr id="6" name="Picture 5"/>
          <p:cNvPicPr>
            <a:picLocks noChangeAspect="1"/>
          </p:cNvPicPr>
          <p:nvPr/>
        </p:nvPicPr>
        <p:blipFill>
          <a:blip r:embed="rId3"/>
          <a:stretch>
            <a:fillRect/>
          </a:stretch>
        </p:blipFill>
        <p:spPr>
          <a:xfrm>
            <a:off x="0" y="1855537"/>
            <a:ext cx="9144000" cy="4702034"/>
          </a:xfrm>
          <a:prstGeom prst="rect">
            <a:avLst/>
          </a:prstGeom>
        </p:spPr>
      </p:pic>
      <p:sp>
        <p:nvSpPr>
          <p:cNvPr id="7" name="TextBox 6"/>
          <p:cNvSpPr txBox="1"/>
          <p:nvPr/>
        </p:nvSpPr>
        <p:spPr>
          <a:xfrm>
            <a:off x="6002420" y="5842000"/>
            <a:ext cx="88685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a:t>Google </a:t>
            </a:r>
          </a:p>
        </p:txBody>
      </p:sp>
      <p:sp>
        <p:nvSpPr>
          <p:cNvPr id="8" name="TextBox 7"/>
          <p:cNvSpPr txBox="1"/>
          <p:nvPr/>
        </p:nvSpPr>
        <p:spPr>
          <a:xfrm>
            <a:off x="4691262" y="574521"/>
            <a:ext cx="4558812" cy="800219"/>
          </a:xfrm>
          <a:prstGeom prst="rect">
            <a:avLst/>
          </a:prstGeom>
          <a:noFill/>
        </p:spPr>
        <p:txBody>
          <a:bodyPr wrap="none" rtlCol="0">
            <a:spAutoFit/>
          </a:bodyPr>
          <a:lstStyle/>
          <a:p>
            <a:endParaRPr lang="en-US" dirty="0"/>
          </a:p>
          <a:p>
            <a:r>
              <a:rPr lang="en-US" sz="1400" dirty="0"/>
              <a:t>The Flattening Internet Topology: Natural Evolution, Unsightly </a:t>
            </a:r>
          </a:p>
          <a:p>
            <a:r>
              <a:rPr lang="en-US" sz="1400" dirty="0"/>
              <a:t>Barnacles or Contrived Collapse?,  Proc. PAM 2008</a:t>
            </a:r>
            <a:endParaRPr lang="sv-SE" sz="1400" dirty="0"/>
          </a:p>
        </p:txBody>
      </p:sp>
    </p:spTree>
    <p:extLst>
      <p:ext uri="{BB962C8B-B14F-4D97-AF65-F5344CB8AC3E}">
        <p14:creationId xmlns:p14="http://schemas.microsoft.com/office/powerpoint/2010/main" val="16596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75</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1128306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
            </a:r>
            <a:r>
              <a:rPr lang="en-US" dirty="0" err="1"/>
              <a:t>ASes</a:t>
            </a:r>
            <a:r>
              <a:rPr lang="en-US" dirty="0"/>
              <a:t> connect?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76</a:t>
            </a:fld>
            <a:endParaRPr lang="en-US" dirty="0"/>
          </a:p>
        </p:txBody>
      </p:sp>
      <p:sp>
        <p:nvSpPr>
          <p:cNvPr id="4" name="Content Placeholder 3"/>
          <p:cNvSpPr>
            <a:spLocks noGrp="1"/>
          </p:cNvSpPr>
          <p:nvPr>
            <p:ph sz="quarter" idx="1"/>
          </p:nvPr>
        </p:nvSpPr>
        <p:spPr/>
        <p:txBody>
          <a:bodyPr>
            <a:normAutofit lnSpcReduction="10000"/>
          </a:bodyPr>
          <a:lstStyle/>
          <a:p>
            <a:r>
              <a:rPr lang="en-US" dirty="0"/>
              <a:t>Point of Presence (</a:t>
            </a:r>
            <a:r>
              <a:rPr lang="en-US" dirty="0" err="1"/>
              <a:t>PoP</a:t>
            </a:r>
            <a:r>
              <a:rPr lang="en-US" dirty="0"/>
              <a:t>)</a:t>
            </a:r>
          </a:p>
          <a:p>
            <a:pPr lvl="1"/>
            <a:r>
              <a:rPr lang="en-US" dirty="0"/>
              <a:t>Usually a room or a building (windowless)</a:t>
            </a:r>
          </a:p>
          <a:p>
            <a:pPr lvl="1"/>
            <a:r>
              <a:rPr lang="en-US" dirty="0"/>
              <a:t>One router from one AS is physically connected to the other</a:t>
            </a:r>
          </a:p>
          <a:p>
            <a:pPr lvl="1"/>
            <a:r>
              <a:rPr lang="en-US" dirty="0"/>
              <a:t>Often in big cities</a:t>
            </a:r>
          </a:p>
          <a:p>
            <a:pPr lvl="1"/>
            <a:r>
              <a:rPr lang="en-US" dirty="0"/>
              <a:t>Establishing a new connection at </a:t>
            </a:r>
            <a:r>
              <a:rPr lang="en-US" dirty="0" err="1"/>
              <a:t>PoPs</a:t>
            </a:r>
            <a:r>
              <a:rPr lang="en-US" dirty="0"/>
              <a:t> can be expensive</a:t>
            </a:r>
          </a:p>
          <a:p>
            <a:pPr lvl="1"/>
            <a:endParaRPr lang="en-US" dirty="0"/>
          </a:p>
          <a:p>
            <a:r>
              <a:rPr lang="en-US" dirty="0"/>
              <a:t>Internet </a:t>
            </a:r>
            <a:r>
              <a:rPr lang="en-US" dirty="0" err="1"/>
              <a:t>eXchange</a:t>
            </a:r>
            <a:r>
              <a:rPr lang="en-US" dirty="0"/>
              <a:t> Points</a:t>
            </a:r>
          </a:p>
          <a:p>
            <a:pPr lvl="1"/>
            <a:r>
              <a:rPr lang="en-US" dirty="0"/>
              <a:t>Facilities dedicated to providing presence and connectivity for large numbers of </a:t>
            </a:r>
            <a:r>
              <a:rPr lang="en-US" dirty="0" err="1"/>
              <a:t>ASes</a:t>
            </a:r>
            <a:endParaRPr lang="en-US" dirty="0"/>
          </a:p>
          <a:p>
            <a:pPr lvl="1"/>
            <a:r>
              <a:rPr lang="en-US" dirty="0"/>
              <a:t>Many fewer IXPs than </a:t>
            </a:r>
            <a:r>
              <a:rPr lang="en-US" dirty="0" err="1"/>
              <a:t>PoPs</a:t>
            </a:r>
            <a:r>
              <a:rPr lang="en-US" dirty="0"/>
              <a:t> </a:t>
            </a:r>
          </a:p>
          <a:p>
            <a:pPr lvl="1"/>
            <a:r>
              <a:rPr lang="en-US" dirty="0"/>
              <a:t>Economies of scale</a:t>
            </a:r>
          </a:p>
        </p:txBody>
      </p:sp>
    </p:spTree>
    <p:extLst>
      <p:ext uri="{BB962C8B-B14F-4D97-AF65-F5344CB8AC3E}">
        <p14:creationId xmlns:p14="http://schemas.microsoft.com/office/powerpoint/2010/main" val="2667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IXPs Definition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77</a:t>
            </a:fld>
            <a:endParaRPr lang="en-US" dirty="0"/>
          </a:p>
        </p:txBody>
      </p:sp>
      <p:sp>
        <p:nvSpPr>
          <p:cNvPr id="4" name="Content Placeholder 3"/>
          <p:cNvSpPr>
            <a:spLocks noGrp="1"/>
          </p:cNvSpPr>
          <p:nvPr>
            <p:ph sz="quarter" idx="1"/>
          </p:nvPr>
        </p:nvSpPr>
        <p:spPr/>
        <p:txBody>
          <a:bodyPr/>
          <a:lstStyle/>
          <a:p>
            <a:r>
              <a:rPr lang="en-US" dirty="0"/>
              <a:t>Industry definition (according to Euro-IX)</a:t>
            </a:r>
          </a:p>
          <a:p>
            <a:endParaRPr lang="en-US" sz="400" dirty="0"/>
          </a:p>
          <a:p>
            <a:pPr marL="365760" lvl="1" indent="0" algn="ctr">
              <a:buNone/>
            </a:pPr>
            <a:r>
              <a:rPr lang="en-US" sz="2800" dirty="0"/>
              <a:t>A physical network infrastructure operated by a single entity with the purpose to </a:t>
            </a:r>
            <a:r>
              <a:rPr lang="en-US" sz="2800" b="1" dirty="0">
                <a:solidFill>
                  <a:srgbClr val="FF0000"/>
                </a:solidFill>
              </a:rPr>
              <a:t>facilitate</a:t>
            </a:r>
            <a:r>
              <a:rPr lang="en-US" sz="2800" dirty="0">
                <a:solidFill>
                  <a:srgbClr val="FF0000"/>
                </a:solidFill>
              </a:rPr>
              <a:t> </a:t>
            </a:r>
            <a:r>
              <a:rPr lang="en-US" sz="2800" dirty="0"/>
              <a:t>the </a:t>
            </a:r>
            <a:r>
              <a:rPr lang="en-US" sz="2800" b="1" dirty="0">
                <a:solidFill>
                  <a:srgbClr val="FF0000"/>
                </a:solidFill>
              </a:rPr>
              <a:t>exchange</a:t>
            </a:r>
            <a:r>
              <a:rPr lang="en-US" sz="2800" dirty="0">
                <a:solidFill>
                  <a:srgbClr val="FF0000"/>
                </a:solidFill>
              </a:rPr>
              <a:t> </a:t>
            </a:r>
            <a:r>
              <a:rPr lang="en-US" sz="2800" dirty="0"/>
              <a:t>of Internet traffic between </a:t>
            </a:r>
            <a:r>
              <a:rPr lang="en-US" sz="2800" b="1" dirty="0">
                <a:solidFill>
                  <a:srgbClr val="FF0000"/>
                </a:solidFill>
              </a:rPr>
              <a:t>Autonomous Systems</a:t>
            </a:r>
          </a:p>
          <a:p>
            <a:pPr marL="365760" lvl="1" indent="0" algn="ctr">
              <a:buNone/>
            </a:pPr>
            <a:endParaRPr lang="en-US" sz="2800" b="1" dirty="0">
              <a:solidFill>
                <a:srgbClr val="FF0000"/>
              </a:solidFill>
            </a:endParaRPr>
          </a:p>
          <a:p>
            <a:pPr marL="365760" lvl="1" indent="0" algn="ctr">
              <a:buNone/>
            </a:pPr>
            <a:r>
              <a:rPr lang="en-US" sz="2800" dirty="0"/>
              <a:t>The number of Autonomous Systems connected should be at least three and there </a:t>
            </a:r>
            <a:r>
              <a:rPr lang="en-US" sz="2800" b="1" dirty="0">
                <a:solidFill>
                  <a:srgbClr val="FF0000"/>
                </a:solidFill>
              </a:rPr>
              <a:t>must</a:t>
            </a:r>
            <a:r>
              <a:rPr lang="en-US" sz="2800" dirty="0">
                <a:solidFill>
                  <a:srgbClr val="FF0000"/>
                </a:solidFill>
              </a:rPr>
              <a:t> </a:t>
            </a:r>
            <a:r>
              <a:rPr lang="en-US" sz="2800" dirty="0"/>
              <a:t>be a </a:t>
            </a:r>
            <a:r>
              <a:rPr lang="en-US" sz="2800" b="1" dirty="0">
                <a:solidFill>
                  <a:srgbClr val="FF0000"/>
                </a:solidFill>
              </a:rPr>
              <a:t>clear</a:t>
            </a:r>
            <a:r>
              <a:rPr lang="en-US" sz="2800" dirty="0">
                <a:solidFill>
                  <a:srgbClr val="FF0000"/>
                </a:solidFill>
              </a:rPr>
              <a:t> </a:t>
            </a:r>
            <a:r>
              <a:rPr lang="en-US" sz="2800" dirty="0"/>
              <a:t>and </a:t>
            </a:r>
            <a:r>
              <a:rPr lang="en-US" sz="2800" b="1" dirty="0">
                <a:solidFill>
                  <a:srgbClr val="FF0000"/>
                </a:solidFill>
              </a:rPr>
              <a:t>open policy </a:t>
            </a:r>
            <a:r>
              <a:rPr lang="en-US" sz="2800" dirty="0"/>
              <a:t>for others to </a:t>
            </a:r>
            <a:r>
              <a:rPr lang="en-US" sz="2800" b="1" dirty="0">
                <a:solidFill>
                  <a:srgbClr val="FF0000"/>
                </a:solidFill>
              </a:rPr>
              <a:t>join</a:t>
            </a:r>
            <a:r>
              <a:rPr lang="en-US" sz="2800" dirty="0"/>
              <a:t>.</a:t>
            </a:r>
          </a:p>
          <a:p>
            <a:pPr marL="365760" lvl="1" indent="0" algn="ctr">
              <a:buNone/>
            </a:pPr>
            <a:endParaRPr lang="en-US" sz="2800" dirty="0"/>
          </a:p>
          <a:p>
            <a:pPr marL="365760" lvl="1" indent="0" algn="r">
              <a:buNone/>
            </a:pPr>
            <a:r>
              <a:rPr lang="en-US" sz="2000" dirty="0"/>
              <a:t>https://</a:t>
            </a:r>
            <a:r>
              <a:rPr lang="en-US" sz="2000" dirty="0" err="1"/>
              <a:t>www.euro-ix.net</a:t>
            </a:r>
            <a:r>
              <a:rPr lang="en-US" sz="2000" dirty="0"/>
              <a:t>/what-is-an-</a:t>
            </a:r>
            <a:r>
              <a:rPr lang="en-US" sz="2000" dirty="0" err="1"/>
              <a:t>ixp</a:t>
            </a:r>
            <a:endParaRPr lang="en-US" sz="2000" dirty="0"/>
          </a:p>
        </p:txBody>
      </p:sp>
    </p:spTree>
    <p:extLst>
      <p:ext uri="{BB962C8B-B14F-4D97-AF65-F5344CB8AC3E}">
        <p14:creationId xmlns:p14="http://schemas.microsoft.com/office/powerpoint/2010/main" val="17784124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err="1"/>
              <a:t>eXchange</a:t>
            </a:r>
            <a:r>
              <a:rPr lang="en-US" dirty="0"/>
              <a:t> Points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78</a:t>
            </a:fld>
            <a:endParaRPr lang="en-US" dirty="0"/>
          </a:p>
        </p:txBody>
      </p:sp>
      <p:pic>
        <p:nvPicPr>
          <p:cNvPr id="12" name="Content Placeholder 11"/>
          <p:cNvPicPr>
            <a:picLocks noGrp="1" noChangeAspect="1"/>
          </p:cNvPicPr>
          <p:nvPr>
            <p:ph sz="quarter" idx="1"/>
          </p:nvPr>
        </p:nvPicPr>
        <p:blipFill>
          <a:blip r:embed="rId2"/>
          <a:srcRect l="12603" r="12603"/>
          <a:stretch>
            <a:fillRect/>
          </a:stretch>
        </p:blipFill>
        <p:spPr/>
      </p:pic>
      <p:pic>
        <p:nvPicPr>
          <p:cNvPr id="10" name="Picture 9"/>
          <p:cNvPicPr>
            <a:picLocks noChangeAspect="1"/>
          </p:cNvPicPr>
          <p:nvPr/>
        </p:nvPicPr>
        <p:blipFill>
          <a:blip r:embed="rId3"/>
          <a:stretch>
            <a:fillRect/>
          </a:stretch>
        </p:blipFill>
        <p:spPr>
          <a:xfrm>
            <a:off x="5868737" y="1684422"/>
            <a:ext cx="2540000" cy="1231900"/>
          </a:xfrm>
          <a:prstGeom prst="rect">
            <a:avLst/>
          </a:prstGeom>
        </p:spPr>
      </p:pic>
    </p:spTree>
    <p:extLst>
      <p:ext uri="{BB962C8B-B14F-4D97-AF65-F5344CB8AC3E}">
        <p14:creationId xmlns:p14="http://schemas.microsoft.com/office/powerpoint/2010/main" val="29481925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an IXP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79</a:t>
            </a:fld>
            <a:endParaRPr lang="en-US" dirty="0"/>
          </a:p>
        </p:txBody>
      </p:sp>
      <p:pic>
        <p:nvPicPr>
          <p:cNvPr id="5" name="Content Placeholder 4"/>
          <p:cNvPicPr>
            <a:picLocks noGrp="1" noChangeAspect="1"/>
          </p:cNvPicPr>
          <p:nvPr>
            <p:ph sz="quarter" idx="1"/>
          </p:nvPr>
        </p:nvPicPr>
        <p:blipFill>
          <a:blip r:embed="rId2"/>
          <a:srcRect l="-4896" r="-4896"/>
          <a:stretch>
            <a:fillRect/>
          </a:stretch>
        </p:blipFill>
        <p:spPr/>
      </p:pic>
    </p:spTree>
    <p:extLst>
      <p:ext uri="{BB962C8B-B14F-4D97-AF65-F5344CB8AC3E}">
        <p14:creationId xmlns:p14="http://schemas.microsoft.com/office/powerpoint/2010/main" val="38229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
        <p:nvSpPr>
          <p:cNvPr id="4" name="Content Placeholder 3"/>
          <p:cNvSpPr>
            <a:spLocks noGrp="1"/>
          </p:cNvSpPr>
          <p:nvPr>
            <p:ph sz="quarter" idx="1"/>
          </p:nvPr>
        </p:nvSpPr>
        <p:spPr>
          <a:xfrm>
            <a:off x="152400" y="1565475"/>
            <a:ext cx="8839200" cy="5257800"/>
          </a:xfrm>
        </p:spPr>
        <p:txBody>
          <a:bodyPr>
            <a:normAutofit/>
          </a:bodyPr>
          <a:lstStyle/>
          <a:p>
            <a:r>
              <a:rPr lang="en-US" dirty="0"/>
              <a:t>Border Gateway Protocol</a:t>
            </a:r>
          </a:p>
          <a:p>
            <a:pPr lvl="1"/>
            <a:r>
              <a:rPr lang="en-US" dirty="0"/>
              <a:t>De facto inter-domain protocol of the Internet </a:t>
            </a:r>
          </a:p>
          <a:p>
            <a:pPr lvl="1"/>
            <a:r>
              <a:rPr lang="en-US" dirty="0">
                <a:solidFill>
                  <a:schemeClr val="accent1"/>
                </a:solidFill>
              </a:rPr>
              <a:t>Policy based </a:t>
            </a:r>
            <a:r>
              <a:rPr lang="en-US" dirty="0"/>
              <a:t>routing protocol</a:t>
            </a:r>
          </a:p>
          <a:p>
            <a:pPr lvl="1"/>
            <a:r>
              <a:rPr lang="en-US" dirty="0"/>
              <a:t>Uses a Bellman-Ford path vector protocol</a:t>
            </a:r>
          </a:p>
          <a:p>
            <a:r>
              <a:rPr lang="en-US" dirty="0"/>
              <a:t>Relatively simple protocol, but…</a:t>
            </a:r>
          </a:p>
          <a:p>
            <a:pPr lvl="1"/>
            <a:r>
              <a:rPr lang="en-US" dirty="0"/>
              <a:t>Complex, manual configuration</a:t>
            </a:r>
          </a:p>
          <a:p>
            <a:pPr lvl="1"/>
            <a:r>
              <a:rPr lang="en-US" dirty="0"/>
              <a:t>Entire world sees advertisements</a:t>
            </a:r>
          </a:p>
          <a:p>
            <a:pPr lvl="2"/>
            <a:r>
              <a:rPr lang="en-US" dirty="0"/>
              <a:t>Errors can screw up traffic </a:t>
            </a:r>
            <a:r>
              <a:rPr lang="en-US" dirty="0">
                <a:solidFill>
                  <a:schemeClr val="accent1"/>
                </a:solidFill>
              </a:rPr>
              <a:t>globally</a:t>
            </a:r>
          </a:p>
          <a:p>
            <a:pPr lvl="1"/>
            <a:r>
              <a:rPr lang="en-US" dirty="0"/>
              <a:t>Policies driven by </a:t>
            </a:r>
            <a:r>
              <a:rPr lang="en-US" dirty="0">
                <a:solidFill>
                  <a:schemeClr val="accent1"/>
                </a:solidFill>
              </a:rPr>
              <a:t>economics</a:t>
            </a:r>
          </a:p>
          <a:p>
            <a:pPr lvl="2"/>
            <a:r>
              <a:rPr lang="en-US" dirty="0"/>
              <a:t>How much $$$ does it cost to route along a given path?</a:t>
            </a:r>
          </a:p>
          <a:p>
            <a:pPr lvl="2"/>
            <a:r>
              <a:rPr lang="en-US" dirty="0"/>
              <a:t>Not by performance (e.g. shortest paths)</a:t>
            </a:r>
          </a:p>
        </p:txBody>
      </p:sp>
    </p:spTree>
    <p:extLst>
      <p:ext uri="{BB962C8B-B14F-4D97-AF65-F5344CB8AC3E}">
        <p14:creationId xmlns:p14="http://schemas.microsoft.com/office/powerpoint/2010/main" val="19139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anim calcmode="lin" valueType="num">
                                      <p:cBhvr>
                                        <p:cTn id="2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anim calcmode="lin" valueType="num">
                                      <p:cBhvr>
                                        <p:cTn id="3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anim calcmode="lin" valueType="num">
                                      <p:cBhvr>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anim calcmode="lin" valueType="num">
                                      <p:cBhvr>
                                        <p:cTn id="4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IXPs worldwide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80</a:t>
            </a:fld>
            <a:endParaRPr lang="en-US" dirty="0"/>
          </a:p>
        </p:txBody>
      </p:sp>
      <p:pic>
        <p:nvPicPr>
          <p:cNvPr id="5" name="Content Placeholder 4"/>
          <p:cNvPicPr>
            <a:picLocks noGrp="1" noChangeAspect="1"/>
          </p:cNvPicPr>
          <p:nvPr>
            <p:ph sz="quarter" idx="1"/>
          </p:nvPr>
        </p:nvPicPr>
        <p:blipFill>
          <a:blip r:embed="rId2"/>
          <a:srcRect t="-18219" b="-18219"/>
          <a:stretch>
            <a:fillRect/>
          </a:stretch>
        </p:blipFill>
        <p:spPr/>
      </p:pic>
      <p:sp>
        <p:nvSpPr>
          <p:cNvPr id="6" name="TextBox 5"/>
          <p:cNvSpPr txBox="1"/>
          <p:nvPr/>
        </p:nvSpPr>
        <p:spPr>
          <a:xfrm>
            <a:off x="908652" y="1894127"/>
            <a:ext cx="4166413" cy="369332"/>
          </a:xfrm>
          <a:prstGeom prst="rect">
            <a:avLst/>
          </a:prstGeom>
          <a:noFill/>
        </p:spPr>
        <p:txBody>
          <a:bodyPr wrap="none" rtlCol="0">
            <a:spAutoFit/>
          </a:bodyPr>
          <a:lstStyle/>
          <a:p>
            <a:r>
              <a:rPr lang="en-US" dirty="0"/>
              <a:t>https://</a:t>
            </a:r>
            <a:r>
              <a:rPr lang="en-US" dirty="0" err="1"/>
              <a:t>prefix.pch.net</a:t>
            </a:r>
            <a:r>
              <a:rPr lang="en-US" dirty="0"/>
              <a:t>/applications/</a:t>
            </a:r>
            <a:r>
              <a:rPr lang="en-US" dirty="0" err="1"/>
              <a:t>ixpdir</a:t>
            </a:r>
            <a:r>
              <a:rPr lang="en-US" dirty="0"/>
              <a:t>/</a:t>
            </a:r>
          </a:p>
        </p:txBody>
      </p:sp>
    </p:spTree>
    <p:extLst>
      <p:ext uri="{BB962C8B-B14F-4D97-AF65-F5344CB8AC3E}">
        <p14:creationId xmlns:p14="http://schemas.microsoft.com/office/powerpoint/2010/main" val="27292504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81</a:t>
            </a:fld>
            <a:endParaRPr lang="en-US" dirty="0"/>
          </a:p>
        </p:txBody>
      </p:sp>
      <p:pic>
        <p:nvPicPr>
          <p:cNvPr id="5" name="Content Placeholder 4"/>
          <p:cNvPicPr>
            <a:picLocks noGrp="1" noChangeAspect="1"/>
          </p:cNvPicPr>
          <p:nvPr>
            <p:ph sz="quarter" idx="1"/>
          </p:nvPr>
        </p:nvPicPr>
        <p:blipFill>
          <a:blip r:embed="rId2"/>
          <a:srcRect t="3340" b="3340"/>
          <a:stretch>
            <a:fillRect/>
          </a:stretch>
        </p:blipFill>
        <p:spPr/>
      </p:pic>
      <p:sp>
        <p:nvSpPr>
          <p:cNvPr id="6" name="Rectangle 5"/>
          <p:cNvSpPr/>
          <p:nvPr/>
        </p:nvSpPr>
        <p:spPr>
          <a:xfrm>
            <a:off x="4438315" y="5213684"/>
            <a:ext cx="4443664" cy="1470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IXPs offer connectivity to ASes enable peering</a:t>
            </a:r>
          </a:p>
        </p:txBody>
      </p:sp>
    </p:spTree>
    <p:extLst>
      <p:ext uri="{BB962C8B-B14F-4D97-AF65-F5344CB8AC3E}">
        <p14:creationId xmlns:p14="http://schemas.microsoft.com/office/powerpoint/2010/main" val="42625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IXPs -- Peering</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a:t>Peering – Why? E.g., </a:t>
            </a:r>
            <a:r>
              <a:rPr lang="en-US" dirty="0" err="1"/>
              <a:t>Giganews</a:t>
            </a:r>
            <a:r>
              <a:rPr lang="en-US" dirty="0"/>
              <a:t>:</a:t>
            </a:r>
          </a:p>
          <a:p>
            <a:pPr lvl="1"/>
            <a:r>
              <a:rPr lang="en-US" dirty="0"/>
              <a:t>“Establishing open peering arrangements at </a:t>
            </a:r>
            <a:r>
              <a:rPr lang="en-US" b="1" dirty="0">
                <a:solidFill>
                  <a:srgbClr val="EB641B"/>
                </a:solidFill>
              </a:rPr>
              <a:t>neutral Internet Exchange Points</a:t>
            </a:r>
            <a:r>
              <a:rPr lang="en-US" dirty="0">
                <a:solidFill>
                  <a:srgbClr val="EB641B"/>
                </a:solidFill>
              </a:rPr>
              <a:t> </a:t>
            </a:r>
            <a:r>
              <a:rPr lang="en-US" dirty="0"/>
              <a:t>is a </a:t>
            </a:r>
            <a:r>
              <a:rPr lang="en-US" b="1" dirty="0">
                <a:solidFill>
                  <a:schemeClr val="accent3"/>
                </a:solidFill>
              </a:rPr>
              <a:t>highly desirable</a:t>
            </a:r>
            <a:r>
              <a:rPr lang="en-US" dirty="0">
                <a:solidFill>
                  <a:schemeClr val="accent3"/>
                </a:solidFill>
              </a:rPr>
              <a:t> </a:t>
            </a:r>
            <a:r>
              <a:rPr lang="en-US" dirty="0"/>
              <a:t>practice because the Internet Exchange members are able to </a:t>
            </a:r>
            <a:r>
              <a:rPr lang="en-US" b="1" dirty="0">
                <a:solidFill>
                  <a:schemeClr val="accent1"/>
                </a:solidFill>
              </a:rPr>
              <a:t>significantly improve latency, bandwidth, fault-tolerance, and the routing of traffic </a:t>
            </a:r>
            <a:r>
              <a:rPr lang="en-US" dirty="0"/>
              <a:t>between themselves at </a:t>
            </a:r>
            <a:r>
              <a:rPr lang="en-US" b="1" dirty="0">
                <a:solidFill>
                  <a:srgbClr val="EB641B"/>
                </a:solidFill>
              </a:rPr>
              <a:t>no additional costs.”</a:t>
            </a:r>
          </a:p>
          <a:p>
            <a:r>
              <a:rPr lang="en-US" dirty="0"/>
              <a:t>IXPs – Four types of peering policies</a:t>
            </a:r>
          </a:p>
          <a:p>
            <a:pPr lvl="1"/>
            <a:r>
              <a:rPr lang="en-US" dirty="0"/>
              <a:t>Open Peering – inclination to peer with anyone, anywhere</a:t>
            </a:r>
          </a:p>
          <a:p>
            <a:pPr lvl="2"/>
            <a:r>
              <a:rPr lang="en-US" dirty="0"/>
              <a:t>Most common!</a:t>
            </a:r>
          </a:p>
          <a:p>
            <a:pPr lvl="1"/>
            <a:r>
              <a:rPr lang="en-US" dirty="0"/>
              <a:t>Selective Peering – Inclination to peer, with some conditions</a:t>
            </a:r>
          </a:p>
          <a:p>
            <a:pPr lvl="1"/>
            <a:r>
              <a:rPr lang="en-US" dirty="0"/>
              <a:t>Restrictive Peering – Inclination not to peer with any more entities</a:t>
            </a:r>
          </a:p>
          <a:p>
            <a:pPr lvl="1"/>
            <a:r>
              <a:rPr lang="en-US" dirty="0"/>
              <a:t>No Peering – No, prefer to sell transit</a:t>
            </a:r>
          </a:p>
          <a:p>
            <a:pPr lvl="1"/>
            <a:r>
              <a:rPr lang="en-US" dirty="0"/>
              <a:t>http://</a:t>
            </a:r>
            <a:r>
              <a:rPr lang="en-US" dirty="0" err="1"/>
              <a:t>drpeering.net</a:t>
            </a:r>
            <a:r>
              <a:rPr lang="en-US" dirty="0"/>
              <a:t>/white-papers/Peering-Policies/Peering-</a:t>
            </a:r>
            <a:r>
              <a:rPr lang="en-US" dirty="0" err="1"/>
              <a:t>Policy.html</a:t>
            </a:r>
            <a:endParaRPr lang="en-US" dirty="0"/>
          </a:p>
        </p:txBody>
      </p:sp>
    </p:spTree>
    <p:extLst>
      <p:ext uri="{BB962C8B-B14F-4D97-AF65-F5344CB8AC3E}">
        <p14:creationId xmlns:p14="http://schemas.microsoft.com/office/powerpoint/2010/main" val="114234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IXPs – Publicly available information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83</a:t>
            </a:fld>
            <a:endParaRPr lang="en-US" dirty="0"/>
          </a:p>
        </p:txBody>
      </p:sp>
      <p:pic>
        <p:nvPicPr>
          <p:cNvPr id="5" name="Content Placeholder 4"/>
          <p:cNvPicPr>
            <a:picLocks noGrp="1" noChangeAspect="1"/>
          </p:cNvPicPr>
          <p:nvPr>
            <p:ph sz="quarter" idx="1"/>
          </p:nvPr>
        </p:nvPicPr>
        <p:blipFill>
          <a:blip r:embed="rId2"/>
          <a:srcRect l="-7008" r="-7008"/>
          <a:stretch>
            <a:fillRect/>
          </a:stretch>
        </p:blipFill>
        <p:spPr/>
      </p:pic>
    </p:spTree>
    <p:extLst>
      <p:ext uri="{BB962C8B-B14F-4D97-AF65-F5344CB8AC3E}">
        <p14:creationId xmlns:p14="http://schemas.microsoft.com/office/powerpoint/2010/main" val="25241194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IXPs- Publicly available information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84</a:t>
            </a:fld>
            <a:endParaRPr lang="en-US" dirty="0"/>
          </a:p>
        </p:txBody>
      </p:sp>
      <p:pic>
        <p:nvPicPr>
          <p:cNvPr id="5" name="Content Placeholder 4"/>
          <p:cNvPicPr>
            <a:picLocks noGrp="1" noChangeAspect="1"/>
          </p:cNvPicPr>
          <p:nvPr>
            <p:ph sz="quarter" idx="1"/>
          </p:nvPr>
        </p:nvPicPr>
        <p:blipFill>
          <a:blip r:embed="rId2"/>
          <a:srcRect l="-6075" r="-6075"/>
          <a:stretch>
            <a:fillRect/>
          </a:stretch>
        </p:blipFill>
        <p:spPr/>
      </p:pic>
      <p:sp>
        <p:nvSpPr>
          <p:cNvPr id="6" name="Rectangle 5"/>
          <p:cNvSpPr/>
          <p:nvPr/>
        </p:nvSpPr>
        <p:spPr>
          <a:xfrm>
            <a:off x="240632" y="4759158"/>
            <a:ext cx="8555789" cy="11897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t>Unknown: # of </a:t>
            </a:r>
            <a:r>
              <a:rPr lang="en-US" sz="3600" b="1" dirty="0" err="1"/>
              <a:t>peerings</a:t>
            </a:r>
            <a:r>
              <a:rPr lang="en-US" sz="3600" b="1" dirty="0"/>
              <a:t> at IXPs</a:t>
            </a:r>
          </a:p>
        </p:txBody>
      </p:sp>
    </p:spTree>
    <p:extLst>
      <p:ext uri="{BB962C8B-B14F-4D97-AF65-F5344CB8AC3E}">
        <p14:creationId xmlns:p14="http://schemas.microsoft.com/office/powerpoint/2010/main" val="16721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observations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85</a:t>
            </a:fld>
            <a:endParaRPr lang="en-US" dirty="0"/>
          </a:p>
        </p:txBody>
      </p:sp>
      <p:pic>
        <p:nvPicPr>
          <p:cNvPr id="5" name="Content Placeholder 4"/>
          <p:cNvPicPr>
            <a:picLocks noGrp="1" noChangeAspect="1"/>
          </p:cNvPicPr>
          <p:nvPr>
            <p:ph sz="quarter" idx="1"/>
          </p:nvPr>
        </p:nvPicPr>
        <p:blipFill>
          <a:blip r:embed="rId2"/>
          <a:srcRect l="-4338" r="-4338"/>
          <a:stretch>
            <a:fillRect/>
          </a:stretch>
        </p:blipFill>
        <p:spPr/>
      </p:pic>
      <p:sp>
        <p:nvSpPr>
          <p:cNvPr id="4" name="Rectangle 3"/>
          <p:cNvSpPr/>
          <p:nvPr/>
        </p:nvSpPr>
        <p:spPr>
          <a:xfrm>
            <a:off x="8542421" y="1537368"/>
            <a:ext cx="254000" cy="52270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5236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observations (2)</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86</a:t>
            </a:fld>
            <a:endParaRPr lang="en-US" dirty="0"/>
          </a:p>
        </p:txBody>
      </p:sp>
      <p:pic>
        <p:nvPicPr>
          <p:cNvPr id="5" name="Content Placeholder 4"/>
          <p:cNvPicPr>
            <a:picLocks noGrp="1" noChangeAspect="1"/>
          </p:cNvPicPr>
          <p:nvPr>
            <p:ph sz="quarter" idx="1"/>
          </p:nvPr>
        </p:nvPicPr>
        <p:blipFill>
          <a:blip r:embed="rId2"/>
          <a:srcRect l="1151" r="1151"/>
          <a:stretch>
            <a:fillRect/>
          </a:stretch>
        </p:blipFill>
        <p:spPr/>
      </p:pic>
    </p:spTree>
    <p:extLst>
      <p:ext uri="{BB962C8B-B14F-4D97-AF65-F5344CB8AC3E}">
        <p14:creationId xmlns:p14="http://schemas.microsoft.com/office/powerpoint/2010/main" val="41887678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model 2012+</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87</a:t>
            </a:fld>
            <a:endParaRPr lang="en-US" dirty="0"/>
          </a:p>
        </p:txBody>
      </p:sp>
      <p:pic>
        <p:nvPicPr>
          <p:cNvPr id="5" name="Content Placeholder 4"/>
          <p:cNvPicPr>
            <a:picLocks noGrp="1" noChangeAspect="1"/>
          </p:cNvPicPr>
          <p:nvPr>
            <p:ph sz="quarter" idx="1"/>
          </p:nvPr>
        </p:nvPicPr>
        <p:blipFill>
          <a:blip r:embed="rId2"/>
          <a:srcRect t="-7240" b="-7240"/>
          <a:stretch>
            <a:fillRect/>
          </a:stretch>
        </p:blipFill>
        <p:spPr/>
      </p:pic>
    </p:spTree>
    <p:extLst>
      <p:ext uri="{BB962C8B-B14F-4D97-AF65-F5344CB8AC3E}">
        <p14:creationId xmlns:p14="http://schemas.microsoft.com/office/powerpoint/2010/main" val="22826184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sv-SE"/>
          </a:p>
        </p:txBody>
      </p:sp>
      <p:sp>
        <p:nvSpPr>
          <p:cNvPr id="3" name="Title 2"/>
          <p:cNvSpPr>
            <a:spLocks noGrp="1"/>
          </p:cNvSpPr>
          <p:nvPr>
            <p:ph type="title"/>
          </p:nvPr>
        </p:nvSpPr>
        <p:spPr/>
        <p:txBody>
          <a:bodyPr/>
          <a:lstStyle/>
          <a:p>
            <a:endParaRPr lang="sv-SE"/>
          </a:p>
        </p:txBody>
      </p:sp>
      <p:sp>
        <p:nvSpPr>
          <p:cNvPr id="4" name="Slide Number Placeholder 3"/>
          <p:cNvSpPr>
            <a:spLocks noGrp="1"/>
          </p:cNvSpPr>
          <p:nvPr>
            <p:ph type="sldNum" sz="quarter" idx="11"/>
          </p:nvPr>
        </p:nvSpPr>
        <p:spPr/>
        <p:txBody>
          <a:bodyPr/>
          <a:lstStyle/>
          <a:p>
            <a:fld id="{283B9EA5-CE9A-4950-A80C-5ADF06B45BB8}" type="slidenum">
              <a:rPr lang="en-US" smtClean="0"/>
              <a:t>88</a:t>
            </a:fld>
            <a:endParaRPr lang="en-US"/>
          </a:p>
        </p:txBody>
      </p:sp>
    </p:spTree>
    <p:extLst>
      <p:ext uri="{BB962C8B-B14F-4D97-AF65-F5344CB8AC3E}">
        <p14:creationId xmlns:p14="http://schemas.microsoft.com/office/powerpoint/2010/main" val="40675855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Inter-Domain Routing Summary</a:t>
            </a:r>
          </a:p>
        </p:txBody>
      </p:sp>
      <p:sp>
        <p:nvSpPr>
          <p:cNvPr id="2" name="Content Placeholder 1"/>
          <p:cNvSpPr>
            <a:spLocks noGrp="1"/>
          </p:cNvSpPr>
          <p:nvPr>
            <p:ph idx="1"/>
          </p:nvPr>
        </p:nvSpPr>
        <p:spPr/>
        <p:txBody>
          <a:bodyPr>
            <a:normAutofit/>
          </a:bodyPr>
          <a:lstStyle/>
          <a:p>
            <a:r>
              <a:rPr lang="en-US" dirty="0"/>
              <a:t>BGP4 is the only inter-domain routing protocol currently in use world-wide</a:t>
            </a:r>
          </a:p>
          <a:p>
            <a:r>
              <a:rPr lang="en-US" dirty="0"/>
              <a:t>Issues?</a:t>
            </a:r>
          </a:p>
          <a:p>
            <a:pPr lvl="1"/>
            <a:r>
              <a:rPr lang="en-US" dirty="0"/>
              <a:t>Lack of security</a:t>
            </a:r>
          </a:p>
          <a:p>
            <a:pPr lvl="1"/>
            <a:r>
              <a:rPr lang="en-US" dirty="0"/>
              <a:t>Ease of </a:t>
            </a:r>
            <a:r>
              <a:rPr lang="en-US" dirty="0" err="1"/>
              <a:t>misconfiguration</a:t>
            </a:r>
            <a:endParaRPr lang="en-US" dirty="0"/>
          </a:p>
          <a:p>
            <a:pPr lvl="1"/>
            <a:r>
              <a:rPr lang="en-US" dirty="0"/>
              <a:t>Poorly understood interaction between local policies</a:t>
            </a:r>
          </a:p>
          <a:p>
            <a:pPr lvl="1"/>
            <a:r>
              <a:rPr lang="en-US" dirty="0"/>
              <a:t>Poor convergence</a:t>
            </a:r>
          </a:p>
          <a:p>
            <a:pPr lvl="1"/>
            <a:r>
              <a:rPr lang="en-US" dirty="0"/>
              <a:t>Lack of appropriate information hiding</a:t>
            </a:r>
          </a:p>
          <a:p>
            <a:pPr lvl="1"/>
            <a:r>
              <a:rPr lang="en-US" dirty="0"/>
              <a:t>Non-determinism</a:t>
            </a:r>
          </a:p>
          <a:p>
            <a:pPr lvl="1"/>
            <a:r>
              <a:rPr lang="en-US" dirty="0"/>
              <a:t>Poor overload behavior</a:t>
            </a:r>
          </a:p>
        </p:txBody>
      </p:sp>
      <p:sp>
        <p:nvSpPr>
          <p:cNvPr id="4"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89</a:t>
            </a:fld>
            <a:endParaRPr lang="en-US" sz="900" dirty="0"/>
          </a:p>
        </p:txBody>
      </p:sp>
    </p:spTree>
    <p:extLst>
      <p:ext uri="{BB962C8B-B14F-4D97-AF65-F5344CB8AC3E}">
        <p14:creationId xmlns:p14="http://schemas.microsoft.com/office/powerpoint/2010/main" val="2115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BGP Relationships</a:t>
            </a:r>
            <a:endParaRPr lang="en-US" dirty="0"/>
          </a:p>
        </p:txBody>
      </p:sp>
      <p:sp>
        <p:nvSpPr>
          <p:cNvPr id="3" name="Slide Number Placeholder 2"/>
          <p:cNvSpPr>
            <a:spLocks noGrp="1"/>
          </p:cNvSpPr>
          <p:nvPr>
            <p:ph type="sldNum" sz="quarter" idx="12"/>
          </p:nvPr>
        </p:nvSpPr>
        <p:spPr>
          <a:xfrm>
            <a:off x="0" y="1267318"/>
            <a:ext cx="533400" cy="304800"/>
          </a:xfrm>
        </p:spPr>
        <p:txBody>
          <a:bodyPr>
            <a:normAutofit fontScale="92500" lnSpcReduction="20000"/>
          </a:bodyPr>
          <a:lstStyle/>
          <a:p>
            <a:fld id="{283B9EA5-CE9A-4950-A80C-5ADF06B45BB8}" type="slidenum">
              <a:rPr lang="en-US" smtClean="0"/>
              <a:pPr/>
              <a:t>9</a:t>
            </a:fld>
            <a:endParaRPr lang="en-US" dirty="0"/>
          </a:p>
        </p:txBody>
      </p:sp>
      <p:sp>
        <p:nvSpPr>
          <p:cNvPr id="4" name="Cloud 3"/>
          <p:cNvSpPr/>
          <p:nvPr/>
        </p:nvSpPr>
        <p:spPr>
          <a:xfrm>
            <a:off x="3544193" y="5611871"/>
            <a:ext cx="1779380" cy="1202534"/>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p:cNvSpPr txBox="1"/>
          <p:nvPr/>
        </p:nvSpPr>
        <p:spPr>
          <a:xfrm>
            <a:off x="3673899" y="5982305"/>
            <a:ext cx="1519968" cy="461665"/>
          </a:xfrm>
          <a:prstGeom prst="rect">
            <a:avLst/>
          </a:prstGeom>
          <a:noFill/>
        </p:spPr>
        <p:txBody>
          <a:bodyPr wrap="none" rtlCol="0">
            <a:spAutoFit/>
          </a:bodyPr>
          <a:lstStyle/>
          <a:p>
            <a:pPr algn="ctr"/>
            <a:r>
              <a:rPr lang="en-US" sz="2400" dirty="0"/>
              <a:t>Customer</a:t>
            </a:r>
          </a:p>
        </p:txBody>
      </p:sp>
      <p:sp>
        <p:nvSpPr>
          <p:cNvPr id="6" name="Cloud 5"/>
          <p:cNvSpPr/>
          <p:nvPr/>
        </p:nvSpPr>
        <p:spPr>
          <a:xfrm>
            <a:off x="7134273" y="5611870"/>
            <a:ext cx="1779380" cy="1202534"/>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237695" y="5611870"/>
            <a:ext cx="1779380" cy="1202534"/>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Cloud 7"/>
          <p:cNvSpPr/>
          <p:nvPr/>
        </p:nvSpPr>
        <p:spPr>
          <a:xfrm>
            <a:off x="74932" y="3483980"/>
            <a:ext cx="2104906" cy="14225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Cloud 8"/>
          <p:cNvSpPr/>
          <p:nvPr/>
        </p:nvSpPr>
        <p:spPr>
          <a:xfrm>
            <a:off x="3381430" y="3483980"/>
            <a:ext cx="2104906" cy="14225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Cloud 9"/>
          <p:cNvSpPr/>
          <p:nvPr/>
        </p:nvSpPr>
        <p:spPr>
          <a:xfrm>
            <a:off x="6971510" y="3483980"/>
            <a:ext cx="2104906" cy="14225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Cloud 10"/>
          <p:cNvSpPr/>
          <p:nvPr/>
        </p:nvSpPr>
        <p:spPr>
          <a:xfrm>
            <a:off x="2179837" y="1541362"/>
            <a:ext cx="4954435" cy="1155539"/>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2" name="Straight Connector 11"/>
          <p:cNvCxnSpPr>
            <a:stCxn id="10" idx="1"/>
            <a:endCxn id="6" idx="3"/>
          </p:cNvCxnSpPr>
          <p:nvPr/>
        </p:nvCxnSpPr>
        <p:spPr>
          <a:xfrm>
            <a:off x="8023963" y="4904995"/>
            <a:ext cx="0" cy="775631"/>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a:endCxn id="7" idx="3"/>
          </p:cNvCxnSpPr>
          <p:nvPr/>
        </p:nvCxnSpPr>
        <p:spPr>
          <a:xfrm>
            <a:off x="1127385" y="4904995"/>
            <a:ext cx="0" cy="775631"/>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1"/>
            <a:endCxn id="4" idx="3"/>
          </p:cNvCxnSpPr>
          <p:nvPr/>
        </p:nvCxnSpPr>
        <p:spPr>
          <a:xfrm>
            <a:off x="4433883" y="4904995"/>
            <a:ext cx="0" cy="775632"/>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21397" y="2534856"/>
            <a:ext cx="1111170" cy="1030458"/>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41985" y="2534856"/>
            <a:ext cx="1180618" cy="1182858"/>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Bent Arrow 33"/>
          <p:cNvSpPr/>
          <p:nvPr/>
        </p:nvSpPr>
        <p:spPr>
          <a:xfrm>
            <a:off x="4738080" y="3402957"/>
            <a:ext cx="1141861" cy="2410725"/>
          </a:xfrm>
          <a:prstGeom prst="bentArrow">
            <a:avLst>
              <a:gd name="adj1" fmla="val 15877"/>
              <a:gd name="adj2" fmla="val 25000"/>
              <a:gd name="adj3" fmla="val 25000"/>
              <a:gd name="adj4" fmla="val 4375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flipH="1">
            <a:off x="2932749" y="3402957"/>
            <a:ext cx="1222887" cy="2410725"/>
          </a:xfrm>
          <a:prstGeom prst="bentArrow">
            <a:avLst>
              <a:gd name="adj1" fmla="val 15877"/>
              <a:gd name="adj2" fmla="val 25000"/>
              <a:gd name="adj3" fmla="val 25000"/>
              <a:gd name="adj4" fmla="val 4375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3767677" y="3964412"/>
            <a:ext cx="1332416" cy="461665"/>
          </a:xfrm>
          <a:prstGeom prst="rect">
            <a:avLst/>
          </a:prstGeom>
          <a:noFill/>
        </p:spPr>
        <p:txBody>
          <a:bodyPr wrap="none" rtlCol="0">
            <a:spAutoFit/>
          </a:bodyPr>
          <a:lstStyle/>
          <a:p>
            <a:pPr algn="ctr"/>
            <a:r>
              <a:rPr lang="en-US" sz="2400" dirty="0"/>
              <a:t>Provider</a:t>
            </a:r>
          </a:p>
        </p:txBody>
      </p:sp>
      <p:grpSp>
        <p:nvGrpSpPr>
          <p:cNvPr id="31" name="Group 30"/>
          <p:cNvGrpSpPr/>
          <p:nvPr/>
        </p:nvGrpSpPr>
        <p:grpSpPr>
          <a:xfrm flipH="1">
            <a:off x="5339738" y="4771939"/>
            <a:ext cx="2585112" cy="1041743"/>
            <a:chOff x="1219200" y="4876799"/>
            <a:chExt cx="5181605" cy="1384995"/>
          </a:xfrm>
        </p:grpSpPr>
        <p:sp>
          <p:nvSpPr>
            <p:cNvPr id="32" name="Rectangular Callout 31"/>
            <p:cNvSpPr/>
            <p:nvPr/>
          </p:nvSpPr>
          <p:spPr>
            <a:xfrm>
              <a:off x="1219200" y="4876799"/>
              <a:ext cx="5181603" cy="1384995"/>
            </a:xfrm>
            <a:prstGeom prst="wedgeRectCallout">
              <a:avLst>
                <a:gd name="adj1" fmla="val 77115"/>
                <a:gd name="adj2" fmla="val -12765"/>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33" name="TextBox 32"/>
            <p:cNvSpPr txBox="1"/>
            <p:nvPr/>
          </p:nvSpPr>
          <p:spPr>
            <a:xfrm>
              <a:off x="1219202" y="4922966"/>
              <a:ext cx="5181603" cy="12684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Customer pays</a:t>
              </a:r>
              <a:r>
                <a:rPr kumimoji="0" lang="en-US" sz="2800" b="0" i="0" u="none" strike="noStrike" kern="0" cap="none" spc="0" normalizeH="0" noProof="0" dirty="0">
                  <a:ln>
                    <a:noFill/>
                  </a:ln>
                  <a:solidFill>
                    <a:sysClr val="window" lastClr="FFFFFF"/>
                  </a:solidFill>
                  <a:effectLst/>
                  <a:uLnTx/>
                  <a:uFillTx/>
                </a:rPr>
                <a:t> provider</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36" name="Straight Connector 35"/>
          <p:cNvCxnSpPr>
            <a:stCxn id="8" idx="0"/>
            <a:endCxn id="9" idx="2"/>
          </p:cNvCxnSpPr>
          <p:nvPr/>
        </p:nvCxnSpPr>
        <p:spPr>
          <a:xfrm>
            <a:off x="2178084" y="4195245"/>
            <a:ext cx="1209875" cy="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0" idx="2"/>
            <a:endCxn id="9" idx="0"/>
          </p:cNvCxnSpPr>
          <p:nvPr/>
        </p:nvCxnSpPr>
        <p:spPr>
          <a:xfrm flipH="1">
            <a:off x="5484582" y="4195245"/>
            <a:ext cx="1493457" cy="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402" y="4017188"/>
            <a:ext cx="1091967" cy="461665"/>
          </a:xfrm>
          <a:prstGeom prst="rect">
            <a:avLst/>
          </a:prstGeom>
          <a:noFill/>
        </p:spPr>
        <p:txBody>
          <a:bodyPr wrap="none" rtlCol="0">
            <a:spAutoFit/>
          </a:bodyPr>
          <a:lstStyle/>
          <a:p>
            <a:pPr algn="ctr"/>
            <a:r>
              <a:rPr lang="en-US" sz="2400" dirty="0"/>
              <a:t>Peer 1</a:t>
            </a:r>
          </a:p>
        </p:txBody>
      </p:sp>
      <p:sp>
        <p:nvSpPr>
          <p:cNvPr id="43" name="TextBox 42"/>
          <p:cNvSpPr txBox="1"/>
          <p:nvPr/>
        </p:nvSpPr>
        <p:spPr>
          <a:xfrm>
            <a:off x="3887901" y="3964412"/>
            <a:ext cx="1091967" cy="461665"/>
          </a:xfrm>
          <a:prstGeom prst="rect">
            <a:avLst/>
          </a:prstGeom>
          <a:noFill/>
        </p:spPr>
        <p:txBody>
          <a:bodyPr wrap="none" rtlCol="0">
            <a:spAutoFit/>
          </a:bodyPr>
          <a:lstStyle/>
          <a:p>
            <a:pPr algn="ctr"/>
            <a:r>
              <a:rPr lang="en-US" sz="2400" dirty="0"/>
              <a:t>Peer 2</a:t>
            </a:r>
          </a:p>
        </p:txBody>
      </p:sp>
      <p:sp>
        <p:nvSpPr>
          <p:cNvPr id="44" name="TextBox 43"/>
          <p:cNvSpPr txBox="1"/>
          <p:nvPr/>
        </p:nvSpPr>
        <p:spPr>
          <a:xfrm>
            <a:off x="7477979" y="3964412"/>
            <a:ext cx="1091967" cy="461665"/>
          </a:xfrm>
          <a:prstGeom prst="rect">
            <a:avLst/>
          </a:prstGeom>
          <a:noFill/>
        </p:spPr>
        <p:txBody>
          <a:bodyPr wrap="none" rtlCol="0">
            <a:spAutoFit/>
          </a:bodyPr>
          <a:lstStyle/>
          <a:p>
            <a:pPr algn="ctr"/>
            <a:r>
              <a:rPr lang="en-US" sz="2400" dirty="0"/>
              <a:t>Peer 3</a:t>
            </a:r>
          </a:p>
        </p:txBody>
      </p:sp>
      <p:grpSp>
        <p:nvGrpSpPr>
          <p:cNvPr id="45" name="Group 44"/>
          <p:cNvGrpSpPr/>
          <p:nvPr/>
        </p:nvGrpSpPr>
        <p:grpSpPr>
          <a:xfrm flipH="1">
            <a:off x="5193867" y="2361214"/>
            <a:ext cx="2585112" cy="1041743"/>
            <a:chOff x="1219200" y="4876799"/>
            <a:chExt cx="5181605" cy="1384995"/>
          </a:xfrm>
        </p:grpSpPr>
        <p:sp>
          <p:nvSpPr>
            <p:cNvPr id="46" name="Rectangular Callout 45"/>
            <p:cNvSpPr/>
            <p:nvPr/>
          </p:nvSpPr>
          <p:spPr>
            <a:xfrm>
              <a:off x="1219200" y="4876799"/>
              <a:ext cx="5181603" cy="1384995"/>
            </a:xfrm>
            <a:prstGeom prst="wedgeRectCallout">
              <a:avLst>
                <a:gd name="adj1" fmla="val 9058"/>
                <a:gd name="adj2" fmla="val 11056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47" name="TextBox 46"/>
            <p:cNvSpPr txBox="1"/>
            <p:nvPr/>
          </p:nvSpPr>
          <p:spPr>
            <a:xfrm>
              <a:off x="1219202" y="4922966"/>
              <a:ext cx="5181603" cy="126848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Peers do </a:t>
              </a:r>
              <a:r>
                <a:rPr kumimoji="0" lang="en-US" sz="2800" b="1" i="0" u="none" strike="noStrike" kern="0" cap="none" spc="0" normalizeH="0" baseline="0" noProof="0" dirty="0">
                  <a:ln>
                    <a:noFill/>
                  </a:ln>
                  <a:solidFill>
                    <a:sysClr val="window" lastClr="FFFFFF"/>
                  </a:solidFill>
                  <a:effectLst/>
                  <a:uLnTx/>
                  <a:uFillTx/>
                </a:rPr>
                <a:t>not</a:t>
              </a:r>
              <a:r>
                <a:rPr kumimoji="0" lang="en-US" sz="2800" b="0" i="0" u="none" strike="noStrike" kern="0" cap="none" spc="0" normalizeH="0" baseline="0" noProof="0" dirty="0">
                  <a:ln>
                    <a:noFill/>
                  </a:ln>
                  <a:solidFill>
                    <a:sysClr val="window" lastClr="FFFFFF"/>
                  </a:solidFill>
                  <a:effectLst/>
                  <a:uLnTx/>
                  <a:uFillTx/>
                </a:rPr>
                <a:t> pay each other</a:t>
              </a:r>
            </a:p>
          </p:txBody>
        </p:sp>
      </p:grpSp>
      <p:sp>
        <p:nvSpPr>
          <p:cNvPr id="48" name="U-Turn Arrow 47"/>
          <p:cNvSpPr/>
          <p:nvPr/>
        </p:nvSpPr>
        <p:spPr>
          <a:xfrm>
            <a:off x="1412113" y="4426076"/>
            <a:ext cx="2893671" cy="1708507"/>
          </a:xfrm>
          <a:prstGeom prst="uturnArrow">
            <a:avLst>
              <a:gd name="adj1" fmla="val 11512"/>
              <a:gd name="adj2" fmla="val 13760"/>
              <a:gd name="adj3" fmla="val 16008"/>
              <a:gd name="adj4" fmla="val 23518"/>
              <a:gd name="adj5" fmla="val 100000"/>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U-Turn Arrow 48"/>
          <p:cNvSpPr/>
          <p:nvPr/>
        </p:nvSpPr>
        <p:spPr>
          <a:xfrm>
            <a:off x="1006996" y="4017188"/>
            <a:ext cx="6894703" cy="2120783"/>
          </a:xfrm>
          <a:prstGeom prst="uturnArrow">
            <a:avLst>
              <a:gd name="adj1" fmla="val 9875"/>
              <a:gd name="adj2" fmla="val 12123"/>
              <a:gd name="adj3" fmla="val 13279"/>
              <a:gd name="adj4" fmla="val 23518"/>
              <a:gd name="adj5" fmla="val 100000"/>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Multiply 49"/>
          <p:cNvSpPr/>
          <p:nvPr/>
        </p:nvSpPr>
        <p:spPr>
          <a:xfrm>
            <a:off x="3137483" y="3564996"/>
            <a:ext cx="1086864" cy="1086864"/>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flipH="1">
            <a:off x="2820842" y="2176029"/>
            <a:ext cx="4050712" cy="1041743"/>
            <a:chOff x="1219200" y="4876799"/>
            <a:chExt cx="5181605" cy="1384995"/>
          </a:xfrm>
        </p:grpSpPr>
        <p:sp>
          <p:nvSpPr>
            <p:cNvPr id="52" name="Rectangular Callout 51"/>
            <p:cNvSpPr/>
            <p:nvPr/>
          </p:nvSpPr>
          <p:spPr>
            <a:xfrm>
              <a:off x="1219200" y="4876799"/>
              <a:ext cx="5181603" cy="1384995"/>
            </a:xfrm>
            <a:prstGeom prst="wedgeRectCallout">
              <a:avLst>
                <a:gd name="adj1" fmla="val 9058"/>
                <a:gd name="adj2" fmla="val 11056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3" name="TextBox 52"/>
            <p:cNvSpPr txBox="1"/>
            <p:nvPr/>
          </p:nvSpPr>
          <p:spPr>
            <a:xfrm>
              <a:off x="1219201" y="4922966"/>
              <a:ext cx="5181604" cy="126848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 lastClr="FFFFFF"/>
                  </a:solidFill>
                  <a:effectLst/>
                  <a:uLnTx/>
                  <a:uFillTx/>
                </a:rPr>
                <a:t>Peer 2 has no incentive to route</a:t>
              </a:r>
              <a:r>
                <a:rPr kumimoji="0" lang="en-US" sz="2800" b="0" i="0" u="none" strike="noStrike" kern="0" cap="none" spc="0" normalizeH="0" noProof="0" dirty="0">
                  <a:ln>
                    <a:noFill/>
                  </a:ln>
                  <a:solidFill>
                    <a:sysClr val="window" lastClr="FFFFFF"/>
                  </a:solidFill>
                  <a:effectLst/>
                  <a:uLnTx/>
                  <a:uFillTx/>
                </a:rPr>
                <a:t> 1</a:t>
              </a:r>
              <a:r>
                <a:rPr kumimoji="0" lang="en-US" sz="2800" b="0" i="0" u="none" strike="noStrike" kern="0" cap="none" spc="0" normalizeH="0" noProof="0" dirty="0">
                  <a:ln>
                    <a:noFill/>
                  </a:ln>
                  <a:solidFill>
                    <a:sysClr val="window" lastClr="FFFFFF"/>
                  </a:solidFill>
                  <a:effectLst/>
                  <a:uLnTx/>
                  <a:uFillTx/>
                  <a:sym typeface="Wingdings" pitchFamily="2" charset="2"/>
                </a:rPr>
                <a:t> 3</a:t>
              </a:r>
              <a:r>
                <a:rPr kumimoji="0" lang="en-US" sz="2800" b="0" i="0" u="none" strike="noStrike" kern="0" cap="none" spc="0" normalizeH="0" baseline="0" noProof="0" dirty="0">
                  <a:ln>
                    <a:noFill/>
                  </a:ln>
                  <a:solidFill>
                    <a:sysClr val="window" lastClr="FFFFFF"/>
                  </a:solidFill>
                  <a:effectLst/>
                  <a:uLnTx/>
                  <a:uFillTx/>
                </a:rPr>
                <a:t> </a:t>
              </a:r>
            </a:p>
          </p:txBody>
        </p:sp>
      </p:grpSp>
      <p:sp>
        <p:nvSpPr>
          <p:cNvPr id="54" name="TextBox 53"/>
          <p:cNvSpPr txBox="1"/>
          <p:nvPr/>
        </p:nvSpPr>
        <p:spPr>
          <a:xfrm>
            <a:off x="7263979" y="3958620"/>
            <a:ext cx="1519968" cy="461665"/>
          </a:xfrm>
          <a:prstGeom prst="rect">
            <a:avLst/>
          </a:prstGeom>
          <a:noFill/>
        </p:spPr>
        <p:txBody>
          <a:bodyPr wrap="none" rtlCol="0">
            <a:spAutoFit/>
          </a:bodyPr>
          <a:lstStyle/>
          <a:p>
            <a:pPr algn="ctr"/>
            <a:r>
              <a:rPr lang="en-US" sz="2400" dirty="0"/>
              <a:t>Customer</a:t>
            </a:r>
          </a:p>
        </p:txBody>
      </p:sp>
      <p:sp>
        <p:nvSpPr>
          <p:cNvPr id="59" name="TextBox 58"/>
          <p:cNvSpPr txBox="1"/>
          <p:nvPr/>
        </p:nvSpPr>
        <p:spPr>
          <a:xfrm>
            <a:off x="367401" y="3964412"/>
            <a:ext cx="1519968" cy="461665"/>
          </a:xfrm>
          <a:prstGeom prst="rect">
            <a:avLst/>
          </a:prstGeom>
          <a:noFill/>
        </p:spPr>
        <p:txBody>
          <a:bodyPr wrap="none" rtlCol="0">
            <a:spAutoFit/>
          </a:bodyPr>
          <a:lstStyle/>
          <a:p>
            <a:pPr algn="ctr"/>
            <a:r>
              <a:rPr lang="en-US" sz="2400" dirty="0"/>
              <a:t>Customer</a:t>
            </a:r>
          </a:p>
        </p:txBody>
      </p:sp>
      <p:sp>
        <p:nvSpPr>
          <p:cNvPr id="60" name="TextBox 59"/>
          <p:cNvSpPr txBox="1"/>
          <p:nvPr/>
        </p:nvSpPr>
        <p:spPr>
          <a:xfrm>
            <a:off x="3991157" y="1887975"/>
            <a:ext cx="1332416" cy="461665"/>
          </a:xfrm>
          <a:prstGeom prst="rect">
            <a:avLst/>
          </a:prstGeom>
          <a:noFill/>
        </p:spPr>
        <p:txBody>
          <a:bodyPr wrap="none" rtlCol="0">
            <a:spAutoFit/>
          </a:bodyPr>
          <a:lstStyle/>
          <a:p>
            <a:pPr algn="ctr"/>
            <a:r>
              <a:rPr lang="en-US" sz="2400" dirty="0"/>
              <a:t>Provider</a:t>
            </a:r>
          </a:p>
        </p:txBody>
      </p:sp>
      <p:sp>
        <p:nvSpPr>
          <p:cNvPr id="61" name="U-Turn Arrow 60"/>
          <p:cNvSpPr/>
          <p:nvPr/>
        </p:nvSpPr>
        <p:spPr>
          <a:xfrm>
            <a:off x="1006996" y="2349640"/>
            <a:ext cx="6917855" cy="3940731"/>
          </a:xfrm>
          <a:prstGeom prst="uturnArrow">
            <a:avLst>
              <a:gd name="adj1" fmla="val 5763"/>
              <a:gd name="adj2" fmla="val 7423"/>
              <a:gd name="adj3" fmla="val 8286"/>
              <a:gd name="adj4" fmla="val 23518"/>
              <a:gd name="adj5" fmla="val 100000"/>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p:cNvGrpSpPr/>
          <p:nvPr/>
        </p:nvGrpSpPr>
        <p:grpSpPr>
          <a:xfrm>
            <a:off x="4559106" y="3214616"/>
            <a:ext cx="609600" cy="769441"/>
            <a:chOff x="-2057400" y="3695700"/>
            <a:chExt cx="609600" cy="769441"/>
          </a:xfrm>
        </p:grpSpPr>
        <p:sp>
          <p:nvSpPr>
            <p:cNvPr id="55" name="TextBox 54"/>
            <p:cNvSpPr txBox="1"/>
            <p:nvPr/>
          </p:nvSpPr>
          <p:spPr>
            <a:xfrm>
              <a:off x="-2057400" y="3695700"/>
              <a:ext cx="609600" cy="769441"/>
            </a:xfrm>
            <a:prstGeom prst="rect">
              <a:avLst/>
            </a:prstGeom>
            <a:noFill/>
          </p:spPr>
          <p:txBody>
            <a:bodyPr wrap="square" rtlCol="0">
              <a:spAutoFit/>
            </a:bodyPr>
            <a:lstStyle/>
            <a:p>
              <a:r>
                <a:rPr lang="en-CA" sz="4400" dirty="0">
                  <a:solidFill>
                    <a:schemeClr val="accent3">
                      <a:lumMod val="75000"/>
                    </a:schemeClr>
                  </a:solidFill>
                  <a:latin typeface="Aharoni" pitchFamily="2" charset="-79"/>
                  <a:cs typeface="Aharoni" pitchFamily="2" charset="-79"/>
                </a:rPr>
                <a:t>$</a:t>
              </a:r>
            </a:p>
          </p:txBody>
        </p:sp>
        <p:sp>
          <p:nvSpPr>
            <p:cNvPr id="56" name="&quot;No&quot; Symbol 55"/>
            <p:cNvSpPr/>
            <p:nvPr/>
          </p:nvSpPr>
          <p:spPr>
            <a:xfrm>
              <a:off x="-2055125" y="3843176"/>
              <a:ext cx="457200" cy="510303"/>
            </a:xfrm>
            <a:prstGeom prst="noSmoking">
              <a:avLst>
                <a:gd name="adj" fmla="val 954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402948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par>
                                <p:cTn id="39" presetID="22" presetClass="exit" presetSubtype="4" fill="hold" grpId="1" nodeType="withEffect">
                                  <p:stCondLst>
                                    <p:cond delay="0"/>
                                  </p:stCondLst>
                                  <p:childTnLst>
                                    <p:animEffect transition="out" filter="wipe(down)">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500"/>
                                        <p:tgtEl>
                                          <p:spTgt spid="31"/>
                                        </p:tgtEl>
                                      </p:cBhvr>
                                    </p:animEffect>
                                    <p:anim calcmode="lin" valueType="num">
                                      <p:cBhvr>
                                        <p:cTn id="44" dur="500"/>
                                        <p:tgtEl>
                                          <p:spTgt spid="31"/>
                                        </p:tgtEl>
                                        <p:attrNameLst>
                                          <p:attrName>ppt_x</p:attrName>
                                        </p:attrNameLst>
                                      </p:cBhvr>
                                      <p:tavLst>
                                        <p:tav tm="0">
                                          <p:val>
                                            <p:strVal val="ppt_x"/>
                                          </p:val>
                                        </p:tav>
                                        <p:tav tm="100000">
                                          <p:val>
                                            <p:strVal val="ppt_x"/>
                                          </p:val>
                                        </p:tav>
                                      </p:tavLst>
                                    </p:anim>
                                    <p:anim calcmode="lin" valueType="num">
                                      <p:cBhvr>
                                        <p:cTn id="45" dur="500"/>
                                        <p:tgtEl>
                                          <p:spTgt spid="31"/>
                                        </p:tgtEl>
                                        <p:attrNameLst>
                                          <p:attrName>ppt_y</p:attrName>
                                        </p:attrNameLst>
                                      </p:cBhvr>
                                      <p:tavLst>
                                        <p:tav tm="0">
                                          <p:val>
                                            <p:strVal val="ppt_y"/>
                                          </p:val>
                                        </p:tav>
                                        <p:tav tm="100000">
                                          <p:val>
                                            <p:strVal val="ppt_y+.1"/>
                                          </p:val>
                                        </p:tav>
                                      </p:tavLst>
                                    </p:anim>
                                    <p:set>
                                      <p:cBhvr>
                                        <p:cTn id="46" dur="1" fill="hold">
                                          <p:stCondLst>
                                            <p:cond delay="499"/>
                                          </p:stCondLst>
                                        </p:cTn>
                                        <p:tgtEl>
                                          <p:spTgt spid="31"/>
                                        </p:tgtEl>
                                        <p:attrNameLst>
                                          <p:attrName>style.visibility</p:attrName>
                                        </p:attrNameLst>
                                      </p:cBhvr>
                                      <p:to>
                                        <p:strVal val="hidden"/>
                                      </p:to>
                                    </p:se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anim calcmode="lin" valueType="num">
                                      <p:cBhvr>
                                        <p:cTn id="61" dur="500" fill="hold"/>
                                        <p:tgtEl>
                                          <p:spTgt spid="12"/>
                                        </p:tgtEl>
                                        <p:attrNameLst>
                                          <p:attrName>ppt_x</p:attrName>
                                        </p:attrNameLst>
                                      </p:cBhvr>
                                      <p:tavLst>
                                        <p:tav tm="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anim calcmode="lin" valueType="num">
                                      <p:cBhvr>
                                        <p:cTn id="66" dur="500" fill="hold"/>
                                        <p:tgtEl>
                                          <p:spTgt spid="7"/>
                                        </p:tgtEl>
                                        <p:attrNameLst>
                                          <p:attrName>ppt_x</p:attrName>
                                        </p:attrNameLst>
                                      </p:cBhvr>
                                      <p:tavLst>
                                        <p:tav tm="0">
                                          <p:val>
                                            <p:strVal val="#ppt_x"/>
                                          </p:val>
                                        </p:tav>
                                        <p:tav tm="100000">
                                          <p:val>
                                            <p:strVal val="#ppt_x"/>
                                          </p:val>
                                        </p:tav>
                                      </p:tavLst>
                                    </p:anim>
                                    <p:anim calcmode="lin" valueType="num">
                                      <p:cBhvr>
                                        <p:cTn id="67" dur="5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anim calcmode="lin" valueType="num">
                                      <p:cBhvr>
                                        <p:cTn id="71" dur="500" fill="hold"/>
                                        <p:tgtEl>
                                          <p:spTgt spid="8"/>
                                        </p:tgtEl>
                                        <p:attrNameLst>
                                          <p:attrName>ppt_x</p:attrName>
                                        </p:attrNameLst>
                                      </p:cBhvr>
                                      <p:tavLst>
                                        <p:tav tm="0">
                                          <p:val>
                                            <p:strVal val="#ppt_x"/>
                                          </p:val>
                                        </p:tav>
                                        <p:tav tm="100000">
                                          <p:val>
                                            <p:strVal val="#ppt_x"/>
                                          </p:val>
                                        </p:tav>
                                      </p:tavLst>
                                    </p:anim>
                                    <p:anim calcmode="lin" valueType="num">
                                      <p:cBhvr>
                                        <p:cTn id="72" dur="5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anim calcmode="lin" valueType="num">
                                      <p:cBhvr>
                                        <p:cTn id="76" dur="500" fill="hold"/>
                                        <p:tgtEl>
                                          <p:spTgt spid="16"/>
                                        </p:tgtEl>
                                        <p:attrNameLst>
                                          <p:attrName>ppt_x</p:attrName>
                                        </p:attrNameLst>
                                      </p:cBhvr>
                                      <p:tavLst>
                                        <p:tav tm="0">
                                          <p:val>
                                            <p:strVal val="#ppt_x"/>
                                          </p:val>
                                        </p:tav>
                                        <p:tav tm="100000">
                                          <p:val>
                                            <p:strVal val="#ppt_x"/>
                                          </p:val>
                                        </p:tav>
                                      </p:tavLst>
                                    </p:anim>
                                    <p:anim calcmode="lin" valueType="num">
                                      <p:cBhvr>
                                        <p:cTn id="7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arn(inVertical)">
                                      <p:cBhvr>
                                        <p:cTn id="82" dur="500"/>
                                        <p:tgtEl>
                                          <p:spTgt spid="42"/>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barn(inVertical)">
                                      <p:cBhvr>
                                        <p:cTn id="85" dur="500"/>
                                        <p:tgtEl>
                                          <p:spTgt spid="43"/>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barn(inVertical)">
                                      <p:cBhvr>
                                        <p:cTn id="88" dur="500"/>
                                        <p:tgtEl>
                                          <p:spTgt spid="44"/>
                                        </p:tgtEl>
                                      </p:cBhvr>
                                    </p:animEffect>
                                  </p:childTnLst>
                                </p:cTn>
                              </p:par>
                              <p:par>
                                <p:cTn id="89" presetID="16" presetClass="entr" presetSubtype="21"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arn(inVertical)">
                                      <p:cBhvr>
                                        <p:cTn id="91" dur="500"/>
                                        <p:tgtEl>
                                          <p:spTgt spid="36"/>
                                        </p:tgtEl>
                                      </p:cBhvr>
                                    </p:animEffect>
                                  </p:childTnLst>
                                </p:cTn>
                              </p:par>
                              <p:par>
                                <p:cTn id="92" presetID="16" presetClass="entr" presetSubtype="21"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barn(inVertical)">
                                      <p:cBhvr>
                                        <p:cTn id="94" dur="500"/>
                                        <p:tgtEl>
                                          <p:spTgt spid="39"/>
                                        </p:tgtEl>
                                      </p:cBhvr>
                                    </p:animEffect>
                                  </p:childTnLst>
                                </p:cTn>
                              </p:par>
                            </p:childTnLst>
                          </p:cTn>
                        </p:par>
                        <p:par>
                          <p:cTn id="95" fill="hold">
                            <p:stCondLst>
                              <p:cond delay="500"/>
                            </p:stCondLst>
                            <p:childTnLst>
                              <p:par>
                                <p:cTn id="96" presetID="42" presetClass="entr" presetSubtype="0" fill="hold"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anim calcmode="lin" valueType="num">
                                      <p:cBhvr>
                                        <p:cTn id="99" dur="500" fill="hold"/>
                                        <p:tgtEl>
                                          <p:spTgt spid="45"/>
                                        </p:tgtEl>
                                        <p:attrNameLst>
                                          <p:attrName>ppt_x</p:attrName>
                                        </p:attrNameLst>
                                      </p:cBhvr>
                                      <p:tavLst>
                                        <p:tav tm="0">
                                          <p:val>
                                            <p:strVal val="#ppt_x"/>
                                          </p:val>
                                        </p:tav>
                                        <p:tav tm="100000">
                                          <p:val>
                                            <p:strVal val="#ppt_x"/>
                                          </p:val>
                                        </p:tav>
                                      </p:tavLst>
                                    </p:anim>
                                    <p:anim calcmode="lin" valueType="num">
                                      <p:cBhvr>
                                        <p:cTn id="100"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500"/>
                                        <p:tgtEl>
                                          <p:spTgt spid="45"/>
                                        </p:tgtEl>
                                      </p:cBhvr>
                                    </p:animEffect>
                                    <p:anim calcmode="lin" valueType="num">
                                      <p:cBhvr>
                                        <p:cTn id="105" dur="500"/>
                                        <p:tgtEl>
                                          <p:spTgt spid="45"/>
                                        </p:tgtEl>
                                        <p:attrNameLst>
                                          <p:attrName>ppt_x</p:attrName>
                                        </p:attrNameLst>
                                      </p:cBhvr>
                                      <p:tavLst>
                                        <p:tav tm="0">
                                          <p:val>
                                            <p:strVal val="ppt_x"/>
                                          </p:val>
                                        </p:tav>
                                        <p:tav tm="100000">
                                          <p:val>
                                            <p:strVal val="ppt_x"/>
                                          </p:val>
                                        </p:tav>
                                      </p:tavLst>
                                    </p:anim>
                                    <p:anim calcmode="lin" valueType="num">
                                      <p:cBhvr>
                                        <p:cTn id="106" dur="500"/>
                                        <p:tgtEl>
                                          <p:spTgt spid="45"/>
                                        </p:tgtEl>
                                        <p:attrNameLst>
                                          <p:attrName>ppt_y</p:attrName>
                                        </p:attrNameLst>
                                      </p:cBhvr>
                                      <p:tavLst>
                                        <p:tav tm="0">
                                          <p:val>
                                            <p:strVal val="ppt_y"/>
                                          </p:val>
                                        </p:tav>
                                        <p:tav tm="100000">
                                          <p:val>
                                            <p:strVal val="ppt_y+.1"/>
                                          </p:val>
                                        </p:tav>
                                      </p:tavLst>
                                    </p:anim>
                                    <p:set>
                                      <p:cBhvr>
                                        <p:cTn id="107" dur="1" fill="hold">
                                          <p:stCondLst>
                                            <p:cond delay="499"/>
                                          </p:stCondLst>
                                        </p:cTn>
                                        <p:tgtEl>
                                          <p:spTgt spid="45"/>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ipe(left)">
                                      <p:cBhvr>
                                        <p:cTn id="116" dur="500"/>
                                        <p:tgtEl>
                                          <p:spTgt spid="49"/>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p:cTn id="121" dur="500" fill="hold"/>
                                        <p:tgtEl>
                                          <p:spTgt spid="50"/>
                                        </p:tgtEl>
                                        <p:attrNameLst>
                                          <p:attrName>ppt_w</p:attrName>
                                        </p:attrNameLst>
                                      </p:cBhvr>
                                      <p:tavLst>
                                        <p:tav tm="0">
                                          <p:val>
                                            <p:fltVal val="0"/>
                                          </p:val>
                                        </p:tav>
                                        <p:tav tm="100000">
                                          <p:val>
                                            <p:strVal val="#ppt_w"/>
                                          </p:val>
                                        </p:tav>
                                      </p:tavLst>
                                    </p:anim>
                                    <p:anim calcmode="lin" valueType="num">
                                      <p:cBhvr>
                                        <p:cTn id="122" dur="500" fill="hold"/>
                                        <p:tgtEl>
                                          <p:spTgt spid="50"/>
                                        </p:tgtEl>
                                        <p:attrNameLst>
                                          <p:attrName>ppt_h</p:attrName>
                                        </p:attrNameLst>
                                      </p:cBhvr>
                                      <p:tavLst>
                                        <p:tav tm="0">
                                          <p:val>
                                            <p:fltVal val="0"/>
                                          </p:val>
                                        </p:tav>
                                        <p:tav tm="100000">
                                          <p:val>
                                            <p:strVal val="#ppt_h"/>
                                          </p:val>
                                        </p:tav>
                                      </p:tavLst>
                                    </p:anim>
                                    <p:anim calcmode="lin" valueType="num">
                                      <p:cBhvr>
                                        <p:cTn id="123" dur="500" fill="hold"/>
                                        <p:tgtEl>
                                          <p:spTgt spid="50"/>
                                        </p:tgtEl>
                                        <p:attrNameLst>
                                          <p:attrName>style.rotation</p:attrName>
                                        </p:attrNameLst>
                                      </p:cBhvr>
                                      <p:tavLst>
                                        <p:tav tm="0">
                                          <p:val>
                                            <p:fltVal val="90"/>
                                          </p:val>
                                        </p:tav>
                                        <p:tav tm="100000">
                                          <p:val>
                                            <p:fltVal val="0"/>
                                          </p:val>
                                        </p:tav>
                                      </p:tavLst>
                                    </p:anim>
                                    <p:animEffect transition="in" filter="fade">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childTnLst>
                          </p:cTn>
                        </p:par>
                        <p:par>
                          <p:cTn id="129" fill="hold">
                            <p:stCondLst>
                              <p:cond delay="0"/>
                            </p:stCondLst>
                            <p:childTnLst>
                              <p:par>
                                <p:cTn id="130" presetID="42" presetClass="entr" presetSubtype="0" fill="hold" nodeType="after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anim calcmode="lin" valueType="num">
                                      <p:cBhvr>
                                        <p:cTn id="133" dur="500" fill="hold"/>
                                        <p:tgtEl>
                                          <p:spTgt spid="51"/>
                                        </p:tgtEl>
                                        <p:attrNameLst>
                                          <p:attrName>ppt_x</p:attrName>
                                        </p:attrNameLst>
                                      </p:cBhvr>
                                      <p:tavLst>
                                        <p:tav tm="0">
                                          <p:val>
                                            <p:strVal val="#ppt_x"/>
                                          </p:val>
                                        </p:tav>
                                        <p:tav tm="100000">
                                          <p:val>
                                            <p:strVal val="#ppt_x"/>
                                          </p:val>
                                        </p:tav>
                                      </p:tavLst>
                                    </p:anim>
                                    <p:anim calcmode="lin" valueType="num">
                                      <p:cBhvr>
                                        <p:cTn id="134"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xit" presetSubtype="0" fill="hold" nodeType="clickEffect">
                                  <p:stCondLst>
                                    <p:cond delay="0"/>
                                  </p:stCondLst>
                                  <p:childTnLst>
                                    <p:animEffect transition="out" filter="fade">
                                      <p:cBhvr>
                                        <p:cTn id="138" dur="500"/>
                                        <p:tgtEl>
                                          <p:spTgt spid="51"/>
                                        </p:tgtEl>
                                      </p:cBhvr>
                                    </p:animEffect>
                                    <p:anim calcmode="lin" valueType="num">
                                      <p:cBhvr>
                                        <p:cTn id="139" dur="500"/>
                                        <p:tgtEl>
                                          <p:spTgt spid="51"/>
                                        </p:tgtEl>
                                        <p:attrNameLst>
                                          <p:attrName>ppt_x</p:attrName>
                                        </p:attrNameLst>
                                      </p:cBhvr>
                                      <p:tavLst>
                                        <p:tav tm="0">
                                          <p:val>
                                            <p:strVal val="ppt_x"/>
                                          </p:val>
                                        </p:tav>
                                        <p:tav tm="100000">
                                          <p:val>
                                            <p:strVal val="ppt_x"/>
                                          </p:val>
                                        </p:tav>
                                      </p:tavLst>
                                    </p:anim>
                                    <p:anim calcmode="lin" valueType="num">
                                      <p:cBhvr>
                                        <p:cTn id="140" dur="500"/>
                                        <p:tgtEl>
                                          <p:spTgt spid="51"/>
                                        </p:tgtEl>
                                        <p:attrNameLst>
                                          <p:attrName>ppt_y</p:attrName>
                                        </p:attrNameLst>
                                      </p:cBhvr>
                                      <p:tavLst>
                                        <p:tav tm="0">
                                          <p:val>
                                            <p:strVal val="ppt_y"/>
                                          </p:val>
                                        </p:tav>
                                        <p:tav tm="100000">
                                          <p:val>
                                            <p:strVal val="ppt_y+.1"/>
                                          </p:val>
                                        </p:tav>
                                      </p:tavLst>
                                    </p:anim>
                                    <p:set>
                                      <p:cBhvr>
                                        <p:cTn id="141" dur="1" fill="hold">
                                          <p:stCondLst>
                                            <p:cond delay="499"/>
                                          </p:stCondLst>
                                        </p:cTn>
                                        <p:tgtEl>
                                          <p:spTgt spid="5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nodeType="clickEffect">
                                  <p:stCondLst>
                                    <p:cond delay="0"/>
                                  </p:stCondLst>
                                  <p:childTnLst>
                                    <p:animEffect transition="out" filter="blinds(horizontal)">
                                      <p:cBhvr>
                                        <p:cTn id="145" dur="500"/>
                                        <p:tgtEl>
                                          <p:spTgt spid="41"/>
                                        </p:tgtEl>
                                      </p:cBhvr>
                                    </p:animEffect>
                                    <p:set>
                                      <p:cBhvr>
                                        <p:cTn id="146" dur="1" fill="hold">
                                          <p:stCondLst>
                                            <p:cond delay="499"/>
                                          </p:stCondLst>
                                        </p:cTn>
                                        <p:tgtEl>
                                          <p:spTgt spid="41"/>
                                        </p:tgtEl>
                                        <p:attrNameLst>
                                          <p:attrName>style.visibility</p:attrName>
                                        </p:attrNameLst>
                                      </p:cBhvr>
                                      <p:to>
                                        <p:strVal val="hidden"/>
                                      </p:to>
                                    </p:set>
                                  </p:childTnLst>
                                </p:cTn>
                              </p:par>
                              <p:par>
                                <p:cTn id="147" presetID="16" presetClass="exit" presetSubtype="21" fill="hold" grpId="1" nodeType="withEffect">
                                  <p:stCondLst>
                                    <p:cond delay="0"/>
                                  </p:stCondLst>
                                  <p:childTnLst>
                                    <p:animEffect transition="out" filter="barn(inVertical)">
                                      <p:cBhvr>
                                        <p:cTn id="148" dur="500"/>
                                        <p:tgtEl>
                                          <p:spTgt spid="42"/>
                                        </p:tgtEl>
                                      </p:cBhvr>
                                    </p:animEffect>
                                    <p:set>
                                      <p:cBhvr>
                                        <p:cTn id="149" dur="1" fill="hold">
                                          <p:stCondLst>
                                            <p:cond delay="499"/>
                                          </p:stCondLst>
                                        </p:cTn>
                                        <p:tgtEl>
                                          <p:spTgt spid="42"/>
                                        </p:tgtEl>
                                        <p:attrNameLst>
                                          <p:attrName>style.visibility</p:attrName>
                                        </p:attrNameLst>
                                      </p:cBhvr>
                                      <p:to>
                                        <p:strVal val="hidden"/>
                                      </p:to>
                                    </p:set>
                                  </p:childTnLst>
                                </p:cTn>
                              </p:par>
                              <p:par>
                                <p:cTn id="150" presetID="16" presetClass="exit" presetSubtype="21" fill="hold" grpId="1" nodeType="withEffect">
                                  <p:stCondLst>
                                    <p:cond delay="0"/>
                                  </p:stCondLst>
                                  <p:childTnLst>
                                    <p:animEffect transition="out" filter="barn(inVertical)">
                                      <p:cBhvr>
                                        <p:cTn id="151" dur="500"/>
                                        <p:tgtEl>
                                          <p:spTgt spid="43"/>
                                        </p:tgtEl>
                                      </p:cBhvr>
                                    </p:animEffect>
                                    <p:set>
                                      <p:cBhvr>
                                        <p:cTn id="152" dur="1" fill="hold">
                                          <p:stCondLst>
                                            <p:cond delay="499"/>
                                          </p:stCondLst>
                                        </p:cTn>
                                        <p:tgtEl>
                                          <p:spTgt spid="43"/>
                                        </p:tgtEl>
                                        <p:attrNameLst>
                                          <p:attrName>style.visibility</p:attrName>
                                        </p:attrNameLst>
                                      </p:cBhvr>
                                      <p:to>
                                        <p:strVal val="hidden"/>
                                      </p:to>
                                    </p:set>
                                  </p:childTnLst>
                                </p:cTn>
                              </p:par>
                              <p:par>
                                <p:cTn id="153" presetID="16" presetClass="exit" presetSubtype="21" fill="hold" grpId="1" nodeType="withEffect">
                                  <p:stCondLst>
                                    <p:cond delay="0"/>
                                  </p:stCondLst>
                                  <p:childTnLst>
                                    <p:animEffect transition="out" filter="barn(inVertical)">
                                      <p:cBhvr>
                                        <p:cTn id="154" dur="500"/>
                                        <p:tgtEl>
                                          <p:spTgt spid="44"/>
                                        </p:tgtEl>
                                      </p:cBhvr>
                                    </p:animEffect>
                                    <p:set>
                                      <p:cBhvr>
                                        <p:cTn id="155" dur="1" fill="hold">
                                          <p:stCondLst>
                                            <p:cond delay="499"/>
                                          </p:stCondLst>
                                        </p:cTn>
                                        <p:tgtEl>
                                          <p:spTgt spid="44"/>
                                        </p:tgtEl>
                                        <p:attrNameLst>
                                          <p:attrName>style.visibility</p:attrName>
                                        </p:attrNameLst>
                                      </p:cBhvr>
                                      <p:to>
                                        <p:strVal val="hidden"/>
                                      </p:to>
                                    </p:set>
                                  </p:childTnLst>
                                </p:cTn>
                              </p:par>
                              <p:par>
                                <p:cTn id="156" presetID="22" presetClass="exit" presetSubtype="4" fill="hold" grpId="1" nodeType="withEffect">
                                  <p:stCondLst>
                                    <p:cond delay="0"/>
                                  </p:stCondLst>
                                  <p:childTnLst>
                                    <p:animEffect transition="out" filter="wipe(down)">
                                      <p:cBhvr>
                                        <p:cTn id="157" dur="500"/>
                                        <p:tgtEl>
                                          <p:spTgt spid="49"/>
                                        </p:tgtEl>
                                      </p:cBhvr>
                                    </p:animEffect>
                                    <p:set>
                                      <p:cBhvr>
                                        <p:cTn id="158" dur="1" fill="hold">
                                          <p:stCondLst>
                                            <p:cond delay="499"/>
                                          </p:stCondLst>
                                        </p:cTn>
                                        <p:tgtEl>
                                          <p:spTgt spid="49"/>
                                        </p:tgtEl>
                                        <p:attrNameLst>
                                          <p:attrName>style.visibility</p:attrName>
                                        </p:attrNameLst>
                                      </p:cBhvr>
                                      <p:to>
                                        <p:strVal val="hidden"/>
                                      </p:to>
                                    </p:set>
                                  </p:childTnLst>
                                </p:cTn>
                              </p:par>
                              <p:par>
                                <p:cTn id="159" presetID="22" presetClass="exit" presetSubtype="4" fill="hold" grpId="1" nodeType="withEffect">
                                  <p:stCondLst>
                                    <p:cond delay="0"/>
                                  </p:stCondLst>
                                  <p:childTnLst>
                                    <p:animEffect transition="out" filter="wipe(down)">
                                      <p:cBhvr>
                                        <p:cTn id="160" dur="500"/>
                                        <p:tgtEl>
                                          <p:spTgt spid="50"/>
                                        </p:tgtEl>
                                      </p:cBhvr>
                                    </p:animEffect>
                                    <p:set>
                                      <p:cBhvr>
                                        <p:cTn id="161" dur="1" fill="hold">
                                          <p:stCondLst>
                                            <p:cond delay="499"/>
                                          </p:stCondLst>
                                        </p:cTn>
                                        <p:tgtEl>
                                          <p:spTgt spid="50"/>
                                        </p:tgtEl>
                                        <p:attrNameLst>
                                          <p:attrName>style.visibility</p:attrName>
                                        </p:attrNameLst>
                                      </p:cBhvr>
                                      <p:to>
                                        <p:strVal val="hidden"/>
                                      </p:to>
                                    </p:set>
                                  </p:childTnLst>
                                </p:cTn>
                              </p:par>
                            </p:childTnLst>
                          </p:cTn>
                        </p:par>
                        <p:par>
                          <p:cTn id="162" fill="hold">
                            <p:stCondLst>
                              <p:cond delay="500"/>
                            </p:stCondLst>
                            <p:childTnLst>
                              <p:par>
                                <p:cTn id="163" presetID="42" presetClass="entr" presetSubtype="0" fill="hold" grpId="0" nodeType="afterEffect">
                                  <p:stCondLst>
                                    <p:cond delay="0"/>
                                  </p:stCondLst>
                                  <p:childTnLst>
                                    <p:set>
                                      <p:cBhvr>
                                        <p:cTn id="164" dur="1" fill="hold">
                                          <p:stCondLst>
                                            <p:cond delay="0"/>
                                          </p:stCondLst>
                                        </p:cTn>
                                        <p:tgtEl>
                                          <p:spTgt spid="11"/>
                                        </p:tgtEl>
                                        <p:attrNameLst>
                                          <p:attrName>style.visibility</p:attrName>
                                        </p:attrNameLst>
                                      </p:cBhvr>
                                      <p:to>
                                        <p:strVal val="visible"/>
                                      </p:to>
                                    </p:set>
                                    <p:animEffect transition="in" filter="fade">
                                      <p:cBhvr>
                                        <p:cTn id="165" dur="500"/>
                                        <p:tgtEl>
                                          <p:spTgt spid="11"/>
                                        </p:tgtEl>
                                      </p:cBhvr>
                                    </p:animEffect>
                                    <p:anim calcmode="lin" valueType="num">
                                      <p:cBhvr>
                                        <p:cTn id="166" dur="500" fill="hold"/>
                                        <p:tgtEl>
                                          <p:spTgt spid="11"/>
                                        </p:tgtEl>
                                        <p:attrNameLst>
                                          <p:attrName>ppt_x</p:attrName>
                                        </p:attrNameLst>
                                      </p:cBhvr>
                                      <p:tavLst>
                                        <p:tav tm="0">
                                          <p:val>
                                            <p:strVal val="#ppt_x"/>
                                          </p:val>
                                        </p:tav>
                                        <p:tav tm="100000">
                                          <p:val>
                                            <p:strVal val="#ppt_x"/>
                                          </p:val>
                                        </p:tav>
                                      </p:tavLst>
                                    </p:anim>
                                    <p:anim calcmode="lin" valueType="num">
                                      <p:cBhvr>
                                        <p:cTn id="167" dur="500" fill="hold"/>
                                        <p:tgtEl>
                                          <p:spTgt spid="11"/>
                                        </p:tgtEl>
                                        <p:attrNameLst>
                                          <p:attrName>ppt_y</p:attrName>
                                        </p:attrNameLst>
                                      </p:cBhvr>
                                      <p:tavLst>
                                        <p:tav tm="0">
                                          <p:val>
                                            <p:strVal val="#ppt_y+.1"/>
                                          </p:val>
                                        </p:tav>
                                        <p:tav tm="100000">
                                          <p:val>
                                            <p:strVal val="#ppt_y"/>
                                          </p:val>
                                        </p:tav>
                                      </p:tavLst>
                                    </p:anim>
                                  </p:childTnLst>
                                </p:cTn>
                              </p:par>
                            </p:childTnLst>
                          </p:cTn>
                        </p:par>
                        <p:par>
                          <p:cTn id="168" fill="hold">
                            <p:stCondLst>
                              <p:cond delay="1000"/>
                            </p:stCondLst>
                            <p:childTnLst>
                              <p:par>
                                <p:cTn id="169" presetID="22" presetClass="entr" presetSubtype="1" fill="hold" nodeType="after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wipe(up)">
                                      <p:cBhvr>
                                        <p:cTn id="171" dur="500"/>
                                        <p:tgtEl>
                                          <p:spTgt spid="24"/>
                                        </p:tgtEl>
                                      </p:cBhvr>
                                    </p:animEffect>
                                  </p:childTnLst>
                                </p:cTn>
                              </p:par>
                              <p:par>
                                <p:cTn id="172" presetID="22" presetClass="entr" presetSubtype="1" fill="hold" nodeType="with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wipe(up)">
                                      <p:cBhvr>
                                        <p:cTn id="174" dur="500"/>
                                        <p:tgtEl>
                                          <p:spTgt spid="25"/>
                                        </p:tgtEl>
                                      </p:cBhvr>
                                    </p:animEffect>
                                  </p:childTnLst>
                                </p:cTn>
                              </p:par>
                            </p:childTnLst>
                          </p:cTn>
                        </p:par>
                        <p:par>
                          <p:cTn id="175" fill="hold">
                            <p:stCondLst>
                              <p:cond delay="1500"/>
                            </p:stCondLst>
                            <p:childTnLst>
                              <p:par>
                                <p:cTn id="176" presetID="16" presetClass="entr" presetSubtype="21" fill="hold" grpId="0" nodeType="after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barn(inVertical)">
                                      <p:cBhvr>
                                        <p:cTn id="178" dur="500"/>
                                        <p:tgtEl>
                                          <p:spTgt spid="54"/>
                                        </p:tgtEl>
                                      </p:cBhvr>
                                    </p:animEffect>
                                  </p:childTnLst>
                                </p:cTn>
                              </p:par>
                              <p:par>
                                <p:cTn id="179" presetID="16" presetClass="entr" presetSubtype="21" fill="hold" grpId="0" nodeType="with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barn(inVertical)">
                                      <p:cBhvr>
                                        <p:cTn id="181" dur="500"/>
                                        <p:tgtEl>
                                          <p:spTgt spid="59"/>
                                        </p:tgtEl>
                                      </p:cBhvr>
                                    </p:animEffect>
                                  </p:childTnLst>
                                </p:cTn>
                              </p:par>
                              <p:par>
                                <p:cTn id="182" presetID="16" presetClass="entr" presetSubtype="21" fill="hold" grpId="0" nodeType="with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barn(inVertical)">
                                      <p:cBhvr>
                                        <p:cTn id="184" dur="500"/>
                                        <p:tgtEl>
                                          <p:spTgt spid="60"/>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61"/>
                                        </p:tgtEl>
                                        <p:attrNameLst>
                                          <p:attrName>style.visibility</p:attrName>
                                        </p:attrNameLst>
                                      </p:cBhvr>
                                      <p:to>
                                        <p:strVal val="visible"/>
                                      </p:to>
                                    </p:set>
                                    <p:animEffect transition="in" filter="wipe(left)">
                                      <p:cBhvr>
                                        <p:cTn id="18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animBg="1"/>
      <p:bldP spid="8" grpId="0" animBg="1"/>
      <p:bldP spid="10" grpId="0" animBg="1"/>
      <p:bldP spid="11" grpId="0" animBg="1"/>
      <p:bldP spid="34" grpId="0" animBg="1"/>
      <p:bldP spid="34" grpId="1" animBg="1"/>
      <p:bldP spid="35" grpId="0" animBg="1"/>
      <p:bldP spid="35" grpId="1" animBg="1"/>
      <p:bldP spid="30" grpId="0"/>
      <p:bldP spid="30" grpId="1"/>
      <p:bldP spid="42" grpId="0"/>
      <p:bldP spid="42" grpId="1"/>
      <p:bldP spid="43" grpId="0"/>
      <p:bldP spid="43" grpId="1"/>
      <p:bldP spid="44" grpId="0"/>
      <p:bldP spid="44" grpId="1"/>
      <p:bldP spid="48" grpId="0" animBg="1"/>
      <p:bldP spid="49" grpId="0" animBg="1"/>
      <p:bldP spid="49" grpId="1" animBg="1"/>
      <p:bldP spid="50" grpId="0" animBg="1"/>
      <p:bldP spid="50" grpId="1" animBg="1"/>
      <p:bldP spid="54" grpId="0"/>
      <p:bldP spid="59" grpId="0"/>
      <p:bldP spid="60" grpId="0"/>
      <p:bldP spid="6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these still issues?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90</a:t>
            </a:fld>
            <a:endParaRPr lang="en-US" dirty="0"/>
          </a:p>
        </p:txBody>
      </p:sp>
      <p:sp>
        <p:nvSpPr>
          <p:cNvPr id="4" name="Content Placeholder 3"/>
          <p:cNvSpPr>
            <a:spLocks noGrp="1"/>
          </p:cNvSpPr>
          <p:nvPr>
            <p:ph sz="quarter" idx="1"/>
          </p:nvPr>
        </p:nvSpPr>
        <p:spPr/>
        <p:txBody>
          <a:bodyPr/>
          <a:lstStyle/>
          <a:p>
            <a:r>
              <a:rPr lang="en-US" dirty="0"/>
              <a:t>Backward compatibility</a:t>
            </a:r>
          </a:p>
          <a:p>
            <a:r>
              <a:rPr lang="en-US" dirty="0"/>
              <a:t>Buy-in / incentives for operators</a:t>
            </a:r>
          </a:p>
          <a:p>
            <a:r>
              <a:rPr lang="en-US" dirty="0"/>
              <a:t>Stubbornness</a:t>
            </a:r>
          </a:p>
          <a:p>
            <a:endParaRPr lang="en-US" dirty="0"/>
          </a:p>
        </p:txBody>
      </p:sp>
      <p:sp>
        <p:nvSpPr>
          <p:cNvPr id="6" name="Text Placeholder 4"/>
          <p:cNvSpPr txBox="1">
            <a:spLocks/>
          </p:cNvSpPr>
          <p:nvPr/>
        </p:nvSpPr>
        <p:spPr>
          <a:xfrm>
            <a:off x="597876" y="3827962"/>
            <a:ext cx="7818793" cy="937353"/>
          </a:xfrm>
          <a:prstGeom prst="rect">
            <a:avLst/>
          </a:prstGeom>
          <a:solidFill>
            <a:schemeClr val="accent2"/>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400" b="0" dirty="0"/>
              <a:t>Very similar issues to IPv6 deployment</a:t>
            </a:r>
          </a:p>
        </p:txBody>
      </p:sp>
    </p:spTree>
    <p:extLst>
      <p:ext uri="{BB962C8B-B14F-4D97-AF65-F5344CB8AC3E}">
        <p14:creationId xmlns:p14="http://schemas.microsoft.com/office/powerpoint/2010/main" val="145860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91</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2866272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slides …</a:t>
            </a:r>
            <a:endParaRPr lang="sv-SE"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92</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41089002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Consolidation of Content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93</a:t>
            </a:fld>
            <a:endParaRPr lang="en-US" dirty="0"/>
          </a:p>
        </p:txBody>
      </p:sp>
      <p:pic>
        <p:nvPicPr>
          <p:cNvPr id="5" name="Content Placeholder 4"/>
          <p:cNvPicPr>
            <a:picLocks noGrp="1" noChangeAspect="1"/>
          </p:cNvPicPr>
          <p:nvPr>
            <p:ph sz="quarter" idx="1"/>
          </p:nvPr>
        </p:nvPicPr>
        <p:blipFill>
          <a:blip r:embed="rId2"/>
          <a:srcRect l="-4632" r="-4632"/>
          <a:stretch>
            <a:fillRect/>
          </a:stretch>
        </p:blipFill>
        <p:spPr/>
      </p:pic>
      <p:sp>
        <p:nvSpPr>
          <p:cNvPr id="6" name="TextBox 5"/>
          <p:cNvSpPr txBox="1"/>
          <p:nvPr/>
        </p:nvSpPr>
        <p:spPr>
          <a:xfrm>
            <a:off x="4399830" y="1948091"/>
            <a:ext cx="474417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In 2007 1,000s of ASes contribute 50% of traffic</a:t>
            </a:r>
          </a:p>
        </p:txBody>
      </p:sp>
      <p:cxnSp>
        <p:nvCxnSpPr>
          <p:cNvPr id="8" name="Straight Arrow Connector 7"/>
          <p:cNvCxnSpPr/>
          <p:nvPr/>
        </p:nvCxnSpPr>
        <p:spPr>
          <a:xfrm flipV="1">
            <a:off x="3737693" y="1847078"/>
            <a:ext cx="0" cy="3795169"/>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8200" y="1363891"/>
            <a:ext cx="432770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In 2009, 150 ASes contribute 50% of traffic!</a:t>
            </a:r>
          </a:p>
        </p:txBody>
      </p:sp>
    </p:spTree>
    <p:extLst>
      <p:ext uri="{BB962C8B-B14F-4D97-AF65-F5344CB8AC3E}">
        <p14:creationId xmlns:p14="http://schemas.microsoft.com/office/powerpoint/2010/main" val="31151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Google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94</a:t>
            </a:fld>
            <a:endParaRPr lang="en-US" dirty="0"/>
          </a:p>
        </p:txBody>
      </p:sp>
      <p:pic>
        <p:nvPicPr>
          <p:cNvPr id="5" name="Content Placeholder 4"/>
          <p:cNvPicPr>
            <a:picLocks noGrp="1" noChangeAspect="1"/>
          </p:cNvPicPr>
          <p:nvPr>
            <p:ph sz="quarter" idx="1"/>
          </p:nvPr>
        </p:nvPicPr>
        <p:blipFill>
          <a:blip r:embed="rId2"/>
          <a:srcRect l="-4121" r="-4121"/>
          <a:stretch>
            <a:fillRect/>
          </a:stretch>
        </p:blipFill>
        <p:spPr/>
      </p:pic>
      <p:sp>
        <p:nvSpPr>
          <p:cNvPr id="6" name="TextBox 5"/>
          <p:cNvSpPr txBox="1"/>
          <p:nvPr/>
        </p:nvSpPr>
        <p:spPr>
          <a:xfrm>
            <a:off x="4526830" y="1668691"/>
            <a:ext cx="454241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Over time Google begins delivering YT’s traffic</a:t>
            </a:r>
          </a:p>
        </p:txBody>
      </p:sp>
      <p:sp>
        <p:nvSpPr>
          <p:cNvPr id="7" name="TextBox 6"/>
          <p:cNvSpPr txBox="1"/>
          <p:nvPr/>
        </p:nvSpPr>
        <p:spPr>
          <a:xfrm>
            <a:off x="1618530" y="2138591"/>
            <a:ext cx="346151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As of 2009 Google is 6% of traffic</a:t>
            </a:r>
          </a:p>
        </p:txBody>
      </p:sp>
    </p:spTree>
    <p:extLst>
      <p:ext uri="{BB962C8B-B14F-4D97-AF65-F5344CB8AC3E}">
        <p14:creationId xmlns:p14="http://schemas.microsoft.com/office/powerpoint/2010/main" val="4269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Flattening: Paths with no Tier 1s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95</a:t>
            </a:fld>
            <a:endParaRPr lang="en-US" dirty="0"/>
          </a:p>
        </p:txBody>
      </p:sp>
      <p:pic>
        <p:nvPicPr>
          <p:cNvPr id="5" name="Content Placeholder 4"/>
          <p:cNvPicPr>
            <a:picLocks noGrp="1" noChangeAspect="1"/>
          </p:cNvPicPr>
          <p:nvPr>
            <p:ph sz="quarter" idx="1"/>
          </p:nvPr>
        </p:nvPicPr>
        <p:blipFill>
          <a:blip r:embed="rId2"/>
          <a:srcRect l="-21595" r="-21595"/>
          <a:stretch>
            <a:fillRect/>
          </a:stretch>
        </p:blipFill>
        <p:spPr/>
      </p:pic>
      <p:sp>
        <p:nvSpPr>
          <p:cNvPr id="6" name="Oval 5"/>
          <p:cNvSpPr/>
          <p:nvPr/>
        </p:nvSpPr>
        <p:spPr>
          <a:xfrm>
            <a:off x="2459789" y="1724526"/>
            <a:ext cx="2633579" cy="762000"/>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94421" y="1951789"/>
            <a:ext cx="3070860" cy="646331"/>
          </a:xfrm>
          <a:prstGeom prst="rect">
            <a:avLst/>
          </a:prstGeom>
          <a:solidFill>
            <a:srgbClr val="FFFFFF"/>
          </a:solidFill>
        </p:spPr>
        <p:txBody>
          <a:bodyPr wrap="none" rtlCol="0">
            <a:spAutoFit/>
          </a:bodyPr>
          <a:lstStyle/>
          <a:p>
            <a:r>
              <a:rPr lang="en-US" dirty="0"/>
              <a:t>60% of paths with no tier 1 ISP</a:t>
            </a:r>
          </a:p>
          <a:p>
            <a:r>
              <a:rPr lang="en-US" dirty="0"/>
              <a:t>(30 out of 50)</a:t>
            </a:r>
          </a:p>
        </p:txBody>
      </p:sp>
      <p:sp>
        <p:nvSpPr>
          <p:cNvPr id="4" name="TextBox 3"/>
          <p:cNvSpPr txBox="1"/>
          <p:nvPr/>
        </p:nvSpPr>
        <p:spPr>
          <a:xfrm>
            <a:off x="4691262" y="574521"/>
            <a:ext cx="4558812" cy="800219"/>
          </a:xfrm>
          <a:prstGeom prst="rect">
            <a:avLst/>
          </a:prstGeom>
          <a:noFill/>
        </p:spPr>
        <p:txBody>
          <a:bodyPr wrap="none" rtlCol="0">
            <a:spAutoFit/>
          </a:bodyPr>
          <a:lstStyle/>
          <a:p>
            <a:endParaRPr lang="en-US" dirty="0"/>
          </a:p>
          <a:p>
            <a:r>
              <a:rPr lang="en-US" sz="1400" dirty="0"/>
              <a:t>The Flattening Internet Topology: Natural Evolution, Unsightly </a:t>
            </a:r>
          </a:p>
          <a:p>
            <a:r>
              <a:rPr lang="en-US" sz="1400" dirty="0"/>
              <a:t>Barnacles or Contrived Collapse?,  Proc. PAM 2008</a:t>
            </a:r>
            <a:endParaRPr lang="sv-SE" sz="1400" dirty="0"/>
          </a:p>
        </p:txBody>
      </p:sp>
    </p:spTree>
    <p:extLst>
      <p:ext uri="{BB962C8B-B14F-4D97-AF65-F5344CB8AC3E}">
        <p14:creationId xmlns:p14="http://schemas.microsoft.com/office/powerpoint/2010/main" val="29113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Relative degree of top content providers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96</a:t>
            </a:fld>
            <a:endParaRPr lang="en-US" dirty="0"/>
          </a:p>
        </p:txBody>
      </p:sp>
      <p:pic>
        <p:nvPicPr>
          <p:cNvPr id="5" name="Content Placeholder 4"/>
          <p:cNvPicPr>
            <a:picLocks noGrp="1" noChangeAspect="1"/>
          </p:cNvPicPr>
          <p:nvPr>
            <p:ph sz="quarter" idx="1"/>
          </p:nvPr>
        </p:nvPicPr>
        <p:blipFill>
          <a:blip r:embed="rId2"/>
          <a:srcRect l="-19020" r="-19020"/>
          <a:stretch>
            <a:fillRect/>
          </a:stretch>
        </p:blipFill>
        <p:spPr/>
      </p:pic>
      <p:sp>
        <p:nvSpPr>
          <p:cNvPr id="6" name="Oval 5"/>
          <p:cNvSpPr/>
          <p:nvPr/>
        </p:nvSpPr>
        <p:spPr>
          <a:xfrm>
            <a:off x="2179053" y="1911684"/>
            <a:ext cx="1938421" cy="1697790"/>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ular Callout 6"/>
          <p:cNvSpPr/>
          <p:nvPr/>
        </p:nvSpPr>
        <p:spPr>
          <a:xfrm>
            <a:off x="4986421" y="2673683"/>
            <a:ext cx="3355474" cy="1042737"/>
          </a:xfrm>
          <a:prstGeom prst="wedgeRectCallout">
            <a:avLst>
              <a:gd name="adj1" fmla="val -73024"/>
              <a:gd name="adj2" fmla="val -118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 saw many more neighboring ASes for the top content providers</a:t>
            </a:r>
          </a:p>
          <a:p>
            <a:pPr algn="ctr"/>
            <a:r>
              <a:rPr lang="en-US" dirty="0"/>
              <a:t>(not just a few providers)</a:t>
            </a:r>
          </a:p>
        </p:txBody>
      </p:sp>
      <p:sp>
        <p:nvSpPr>
          <p:cNvPr id="8" name="Rectangle 7"/>
          <p:cNvSpPr/>
          <p:nvPr/>
        </p:nvSpPr>
        <p:spPr>
          <a:xfrm>
            <a:off x="0" y="5614735"/>
            <a:ext cx="9144000" cy="92242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t>These numbers are actually way lower than the true degree of these ASes </a:t>
            </a:r>
          </a:p>
        </p:txBody>
      </p:sp>
      <p:sp>
        <p:nvSpPr>
          <p:cNvPr id="9" name="TextBox 8"/>
          <p:cNvSpPr txBox="1"/>
          <p:nvPr/>
        </p:nvSpPr>
        <p:spPr>
          <a:xfrm>
            <a:off x="4691262" y="574521"/>
            <a:ext cx="4558812" cy="800219"/>
          </a:xfrm>
          <a:prstGeom prst="rect">
            <a:avLst/>
          </a:prstGeom>
          <a:noFill/>
        </p:spPr>
        <p:txBody>
          <a:bodyPr wrap="none" rtlCol="0">
            <a:spAutoFit/>
          </a:bodyPr>
          <a:lstStyle/>
          <a:p>
            <a:endParaRPr lang="en-US" dirty="0"/>
          </a:p>
          <a:p>
            <a:r>
              <a:rPr lang="en-US" sz="1400" dirty="0"/>
              <a:t>The Flattening Internet Topology: Natural Evolution, Unsightly </a:t>
            </a:r>
          </a:p>
          <a:p>
            <a:r>
              <a:rPr lang="en-US" sz="1400" dirty="0"/>
              <a:t>Barnacles or Contrived Collapse?,  Proc. PAM 2008</a:t>
            </a:r>
            <a:endParaRPr lang="sv-SE" sz="1400" dirty="0"/>
          </a:p>
        </p:txBody>
      </p:sp>
    </p:spTree>
    <p:extLst>
      <p:ext uri="{BB962C8B-B14F-4D97-AF65-F5344CB8AC3E}">
        <p14:creationId xmlns:p14="http://schemas.microsoft.com/office/powerpoint/2010/main" val="5949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97</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23849623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8637588" y="360363"/>
            <a:ext cx="506412" cy="365125"/>
          </a:xfrm>
          <a:prstGeom prst="rect">
            <a:avLst/>
          </a:prstGeom>
        </p:spPr>
        <p:txBody>
          <a:bodyPr>
            <a:normAutofit lnSpcReduction="10000"/>
          </a:bodyPr>
          <a:lstStyle/>
          <a:p>
            <a:fld id="{95744389-E6A0-45D5-A1BA-89723A2E6A87}" type="slidenum">
              <a:rPr lang="en-US" smtClean="0"/>
              <a:pPr/>
              <a:t>98</a:t>
            </a:fld>
            <a:endParaRPr lang="en-US"/>
          </a:p>
        </p:txBody>
      </p:sp>
      <p:sp>
        <p:nvSpPr>
          <p:cNvPr id="2" name="Title 1"/>
          <p:cNvSpPr>
            <a:spLocks noGrp="1"/>
          </p:cNvSpPr>
          <p:nvPr>
            <p:ph type="title"/>
          </p:nvPr>
        </p:nvSpPr>
        <p:spPr/>
        <p:txBody>
          <a:bodyPr/>
          <a:lstStyle/>
          <a:p>
            <a:r>
              <a:rPr lang="en-US" dirty="0"/>
              <a:t>What Problem is BGP Solving?</a:t>
            </a:r>
          </a:p>
        </p:txBody>
      </p:sp>
      <p:sp>
        <p:nvSpPr>
          <p:cNvPr id="15"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98</a:t>
            </a:fld>
            <a:endParaRPr lang="en-US" sz="900" dirty="0"/>
          </a:p>
        </p:txBody>
      </p:sp>
      <p:graphicFrame>
        <p:nvGraphicFramePr>
          <p:cNvPr id="3" name="Table 2"/>
          <p:cNvGraphicFramePr>
            <a:graphicFrameLocks noGrp="1"/>
          </p:cNvGraphicFramePr>
          <p:nvPr>
            <p:extLst>
              <p:ext uri="{D42A27DB-BD31-4B8C-83A1-F6EECF244321}">
                <p14:modId xmlns:p14="http://schemas.microsoft.com/office/powerpoint/2010/main" val="4043057097"/>
              </p:ext>
            </p:extLst>
          </p:nvPr>
        </p:nvGraphicFramePr>
        <p:xfrm>
          <a:off x="762000" y="1749540"/>
          <a:ext cx="7772400" cy="1371600"/>
        </p:xfrm>
        <a:graphic>
          <a:graphicData uri="http://schemas.openxmlformats.org/drawingml/2006/table">
            <a:tbl>
              <a:tblPr firstRow="1" bandRow="1">
                <a:tableStyleId>{5C22544A-7EE6-4342-B048-85BDC9FD1C3A}</a:tableStyleId>
              </a:tblPr>
              <a:tblGrid>
                <a:gridCol w="3877437">
                  <a:extLst>
                    <a:ext uri="{9D8B030D-6E8A-4147-A177-3AD203B41FA5}">
                      <a16:colId xmlns:a16="http://schemas.microsoft.com/office/drawing/2014/main" val="20000"/>
                    </a:ext>
                  </a:extLst>
                </a:gridCol>
                <a:gridCol w="3894963">
                  <a:extLst>
                    <a:ext uri="{9D8B030D-6E8A-4147-A177-3AD203B41FA5}">
                      <a16:colId xmlns:a16="http://schemas.microsoft.com/office/drawing/2014/main" val="20001"/>
                    </a:ext>
                  </a:extLst>
                </a:gridCol>
              </a:tblGrid>
              <a:tr h="370840">
                <a:tc>
                  <a:txBody>
                    <a:bodyPr/>
                    <a:lstStyle/>
                    <a:p>
                      <a:pPr algn="ctr"/>
                      <a:r>
                        <a:rPr lang="en-US" sz="2400" dirty="0"/>
                        <a:t>Underlying</a:t>
                      </a:r>
                      <a:r>
                        <a:rPr lang="en-US" sz="2400" baseline="0" dirty="0"/>
                        <a:t> Problem</a:t>
                      </a:r>
                      <a:endParaRPr lang="en-US" sz="2400" dirty="0"/>
                    </a:p>
                  </a:txBody>
                  <a:tcPr/>
                </a:tc>
                <a:tc>
                  <a:txBody>
                    <a:bodyPr/>
                    <a:lstStyle/>
                    <a:p>
                      <a:pPr algn="ctr"/>
                      <a:r>
                        <a:rPr lang="en-US" sz="2400" dirty="0"/>
                        <a:t>Distributed Solution</a:t>
                      </a:r>
                    </a:p>
                  </a:txBody>
                  <a:tcPr/>
                </a:tc>
                <a:extLst>
                  <a:ext uri="{0D108BD9-81ED-4DB2-BD59-A6C34878D82A}">
                    <a16:rowId xmlns:a16="http://schemas.microsoft.com/office/drawing/2014/main" val="10000"/>
                  </a:ext>
                </a:extLst>
              </a:tr>
              <a:tr h="370840">
                <a:tc>
                  <a:txBody>
                    <a:bodyPr/>
                    <a:lstStyle/>
                    <a:p>
                      <a:r>
                        <a:rPr lang="en-US" sz="2400" dirty="0"/>
                        <a:t>Shortest Paths</a:t>
                      </a:r>
                    </a:p>
                  </a:txBody>
                  <a:tcPr/>
                </a:tc>
                <a:tc>
                  <a:txBody>
                    <a:bodyPr/>
                    <a:lstStyle/>
                    <a:p>
                      <a:r>
                        <a:rPr lang="en-US" sz="2400" dirty="0"/>
                        <a:t>RIP, OSPF, IS-IS, etc.</a:t>
                      </a:r>
                    </a:p>
                  </a:txBody>
                  <a:tcPr/>
                </a:tc>
                <a:extLst>
                  <a:ext uri="{0D108BD9-81ED-4DB2-BD59-A6C34878D82A}">
                    <a16:rowId xmlns:a16="http://schemas.microsoft.com/office/drawing/2014/main" val="10001"/>
                  </a:ext>
                </a:extLst>
              </a:tr>
              <a:tr h="370840">
                <a:tc>
                  <a:txBody>
                    <a:bodyPr/>
                    <a:lstStyle/>
                    <a:p>
                      <a:r>
                        <a:rPr lang="en-US" sz="2400" dirty="0"/>
                        <a:t>???</a:t>
                      </a:r>
                    </a:p>
                  </a:txBody>
                  <a:tcPr/>
                </a:tc>
                <a:tc>
                  <a:txBody>
                    <a:bodyPr/>
                    <a:lstStyle/>
                    <a:p>
                      <a:r>
                        <a:rPr lang="en-US" sz="2400" dirty="0"/>
                        <a:t>BGP</a:t>
                      </a:r>
                    </a:p>
                  </a:txBody>
                  <a:tcPr/>
                </a:tc>
                <a:extLst>
                  <a:ext uri="{0D108BD9-81ED-4DB2-BD59-A6C34878D82A}">
                    <a16:rowId xmlns:a16="http://schemas.microsoft.com/office/drawing/2014/main" val="10002"/>
                  </a:ext>
                </a:extLst>
              </a:tr>
            </a:tbl>
          </a:graphicData>
        </a:graphic>
      </p:graphicFrame>
      <p:sp>
        <p:nvSpPr>
          <p:cNvPr id="17" name="Content Placeholder 3"/>
          <p:cNvSpPr>
            <a:spLocks noGrp="1"/>
          </p:cNvSpPr>
          <p:nvPr>
            <p:ph sz="quarter" idx="1"/>
          </p:nvPr>
        </p:nvSpPr>
        <p:spPr>
          <a:xfrm>
            <a:off x="176270" y="3508871"/>
            <a:ext cx="8839200" cy="2902946"/>
          </a:xfrm>
        </p:spPr>
        <p:txBody>
          <a:bodyPr>
            <a:normAutofit/>
          </a:bodyPr>
          <a:lstStyle/>
          <a:p>
            <a:r>
              <a:rPr lang="en-US" dirty="0"/>
              <a:t>Knowing ??? can:</a:t>
            </a:r>
          </a:p>
          <a:p>
            <a:pPr lvl="1"/>
            <a:r>
              <a:rPr lang="en-US" dirty="0"/>
              <a:t>Aid in the analysis of BGP policy</a:t>
            </a:r>
          </a:p>
          <a:p>
            <a:pPr lvl="1"/>
            <a:r>
              <a:rPr lang="en-US" dirty="0"/>
              <a:t>Aid in the design of BGP extensions</a:t>
            </a:r>
          </a:p>
          <a:p>
            <a:pPr lvl="1"/>
            <a:r>
              <a:rPr lang="en-US" dirty="0"/>
              <a:t>Help explain BGP routing anomalies</a:t>
            </a:r>
          </a:p>
          <a:p>
            <a:pPr lvl="1"/>
            <a:r>
              <a:rPr lang="en-US" dirty="0"/>
              <a:t>Give us a deeper understanding of the protocol</a:t>
            </a:r>
          </a:p>
        </p:txBody>
      </p:sp>
    </p:spTree>
    <p:extLst>
      <p:ext uri="{BB962C8B-B14F-4D97-AF65-F5344CB8AC3E}">
        <p14:creationId xmlns:p14="http://schemas.microsoft.com/office/powerpoint/2010/main" val="23171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anim calcmode="lin" valueType="num">
                                      <p:cBhvr>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anim calcmode="lin" valueType="num">
                                      <p:cBhvr>
                                        <p:cTn id="2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anim calcmode="lin" valueType="num">
                                      <p:cBhvr>
                                        <p:cTn id="28"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3"/>
          <p:cNvSpPr txBox="1">
            <a:spLocks/>
          </p:cNvSpPr>
          <p:nvPr/>
        </p:nvSpPr>
        <p:spPr>
          <a:xfrm>
            <a:off x="14976" y="1674030"/>
            <a:ext cx="5243834" cy="490144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An instance of the SPP:</a:t>
            </a:r>
          </a:p>
          <a:p>
            <a:pPr lvl="1"/>
            <a:r>
              <a:rPr lang="en-US" dirty="0"/>
              <a:t>Graph of nodes and edges</a:t>
            </a:r>
          </a:p>
          <a:p>
            <a:pPr lvl="1"/>
            <a:r>
              <a:rPr lang="en-US" dirty="0"/>
              <a:t>Node 0, called the origin</a:t>
            </a:r>
          </a:p>
          <a:p>
            <a:pPr lvl="1"/>
            <a:r>
              <a:rPr lang="en-US" dirty="0"/>
              <a:t>A set of permitted paths from each node to the origin</a:t>
            </a:r>
          </a:p>
          <a:p>
            <a:pPr lvl="1"/>
            <a:r>
              <a:rPr lang="en-US" dirty="0"/>
              <a:t>Each set of paths is ranked</a:t>
            </a:r>
          </a:p>
        </p:txBody>
      </p:sp>
      <p:sp>
        <p:nvSpPr>
          <p:cNvPr id="926724" name="Rectangle 4"/>
          <p:cNvSpPr>
            <a:spLocks noChangeArrowheads="1"/>
          </p:cNvSpPr>
          <p:nvPr/>
        </p:nvSpPr>
        <p:spPr bwMode="auto">
          <a:xfrm>
            <a:off x="5708072" y="27573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99</a:t>
            </a:fld>
            <a:endParaRPr lang="en-US" sz="900" dirty="0"/>
          </a:p>
        </p:txBody>
      </p:sp>
      <p:sp>
        <p:nvSpPr>
          <p:cNvPr id="8" name="Title 7"/>
          <p:cNvSpPr>
            <a:spLocks noGrp="1"/>
          </p:cNvSpPr>
          <p:nvPr>
            <p:ph type="title"/>
          </p:nvPr>
        </p:nvSpPr>
        <p:spPr/>
        <p:txBody>
          <a:bodyPr/>
          <a:lstStyle/>
          <a:p>
            <a:r>
              <a:rPr lang="en-US" dirty="0"/>
              <a:t>The Stable Paths Problem</a:t>
            </a:r>
          </a:p>
        </p:txBody>
      </p:sp>
      <p:sp>
        <p:nvSpPr>
          <p:cNvPr id="9" name="Oval 8"/>
          <p:cNvSpPr/>
          <p:nvPr/>
        </p:nvSpPr>
        <p:spPr>
          <a:xfrm>
            <a:off x="5804910" y="425439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45" name="Oval 44"/>
          <p:cNvSpPr/>
          <p:nvPr/>
        </p:nvSpPr>
        <p:spPr>
          <a:xfrm>
            <a:off x="4860030"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804910" y="30757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6977579" y="386831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6977579"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49" name="Oval 48"/>
          <p:cNvSpPr/>
          <p:nvPr/>
        </p:nvSpPr>
        <p:spPr>
          <a:xfrm>
            <a:off x="6977579" y="253485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cxnSp>
        <p:nvCxnSpPr>
          <p:cNvPr id="11" name="Straight Connector 10"/>
          <p:cNvCxnSpPr>
            <a:stCxn id="46" idx="4"/>
            <a:endCxn id="9" idx="0"/>
          </p:cNvCxnSpPr>
          <p:nvPr/>
        </p:nvCxnSpPr>
        <p:spPr>
          <a:xfrm>
            <a:off x="6090660" y="3647238"/>
            <a:ext cx="0" cy="6071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7"/>
            <a:endCxn id="49" idx="2"/>
          </p:cNvCxnSpPr>
          <p:nvPr/>
        </p:nvCxnSpPr>
        <p:spPr>
          <a:xfrm flipV="1">
            <a:off x="6292716" y="2820605"/>
            <a:ext cx="684863" cy="3388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5"/>
            <a:endCxn id="47" idx="1"/>
          </p:cNvCxnSpPr>
          <p:nvPr/>
        </p:nvCxnSpPr>
        <p:spPr>
          <a:xfrm>
            <a:off x="6292716" y="3563544"/>
            <a:ext cx="768557" cy="3884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3"/>
            <a:endCxn id="45" idx="7"/>
          </p:cNvCxnSpPr>
          <p:nvPr/>
        </p:nvCxnSpPr>
        <p:spPr>
          <a:xfrm flipH="1">
            <a:off x="5347836" y="4742204"/>
            <a:ext cx="540768" cy="3171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3"/>
            <a:endCxn id="45" idx="0"/>
          </p:cNvCxnSpPr>
          <p:nvPr/>
        </p:nvCxnSpPr>
        <p:spPr>
          <a:xfrm flipH="1">
            <a:off x="5145780" y="3563544"/>
            <a:ext cx="742824" cy="14121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2"/>
            <a:endCxn id="45" idx="6"/>
          </p:cNvCxnSpPr>
          <p:nvPr/>
        </p:nvCxnSpPr>
        <p:spPr>
          <a:xfrm flipH="1">
            <a:off x="5431530" y="5261458"/>
            <a:ext cx="15460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5"/>
            <a:endCxn id="48" idx="1"/>
          </p:cNvCxnSpPr>
          <p:nvPr/>
        </p:nvCxnSpPr>
        <p:spPr>
          <a:xfrm>
            <a:off x="6292716" y="4742204"/>
            <a:ext cx="768557" cy="31719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5195212" y="173301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30499"/>
                <a:gd name="adj2" fmla="val 8198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2 0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84" name="Group 83"/>
          <p:cNvGrpSpPr/>
          <p:nvPr/>
        </p:nvGrpSpPr>
        <p:grpSpPr>
          <a:xfrm flipH="1">
            <a:off x="7689272" y="2453170"/>
            <a:ext cx="1353918" cy="608329"/>
            <a:chOff x="1219200" y="4876799"/>
            <a:chExt cx="5181605" cy="1384995"/>
          </a:xfrm>
        </p:grpSpPr>
        <p:sp>
          <p:nvSpPr>
            <p:cNvPr id="85" name="Rectangular Callout 84"/>
            <p:cNvSpPr/>
            <p:nvPr/>
          </p:nvSpPr>
          <p:spPr>
            <a:xfrm>
              <a:off x="1219200" y="4876799"/>
              <a:ext cx="5181601" cy="1384995"/>
            </a:xfrm>
            <a:prstGeom prst="wedgeRectCallout">
              <a:avLst>
                <a:gd name="adj1" fmla="val 64731"/>
                <a:gd name="adj2" fmla="val 3174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6" name="TextBox 85"/>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5 2 1 0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87" name="Group 86"/>
          <p:cNvGrpSpPr/>
          <p:nvPr/>
        </p:nvGrpSpPr>
        <p:grpSpPr>
          <a:xfrm flipH="1">
            <a:off x="7775632" y="3647238"/>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960"/>
                <a:gd name="adj2" fmla="val 712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4</a:t>
              </a:r>
              <a:r>
                <a:rPr kumimoji="0" lang="en-US" sz="2800" b="0" i="0" u="none" strike="noStrike" kern="0" cap="none" spc="0" normalizeH="0" dirty="0">
                  <a:ln>
                    <a:noFill/>
                  </a:ln>
                  <a:solidFill>
                    <a:sysClr val="window" lastClr="FFFFFF"/>
                  </a:solidFill>
                  <a:effectLst/>
                  <a:uLnTx/>
                  <a:uFillTx/>
                </a:rPr>
                <a:t> 3 0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90" name="Group 89"/>
          <p:cNvGrpSpPr/>
          <p:nvPr/>
        </p:nvGrpSpPr>
        <p:grpSpPr>
          <a:xfrm flipH="1">
            <a:off x="7689272" y="5261458"/>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78295"/>
                <a:gd name="adj2" fmla="val -4379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4" y="4936467"/>
              <a:ext cx="5181601" cy="66778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3 0</a:t>
              </a:r>
              <a:endParaRPr kumimoji="0" lang="en-US" sz="2800" b="0" i="0" u="none" strike="noStrike" kern="0" cap="none" spc="0" normalizeH="0" baseline="0" noProof="0" dirty="0">
                <a:ln>
                  <a:noFill/>
                </a:ln>
                <a:solidFill>
                  <a:sysClr val="window" lastClr="FFFFFF"/>
                </a:solidFill>
                <a:effectLst/>
                <a:uLnTx/>
                <a:uFillTx/>
              </a:endParaRPr>
            </a:p>
          </p:txBody>
        </p:sp>
      </p:grpSp>
      <p:grpSp>
        <p:nvGrpSpPr>
          <p:cNvPr id="93" name="Group 92"/>
          <p:cNvGrpSpPr/>
          <p:nvPr/>
        </p:nvGrpSpPr>
        <p:grpSpPr>
          <a:xfrm flipH="1">
            <a:off x="5298005" y="5645732"/>
            <a:ext cx="1181198" cy="1085166"/>
            <a:chOff x="1219200" y="4876799"/>
            <a:chExt cx="5181605" cy="1384995"/>
          </a:xfrm>
        </p:grpSpPr>
        <p:sp>
          <p:nvSpPr>
            <p:cNvPr id="94" name="Rectangular Callout 93"/>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ysClr val="window" lastClr="FFFFFF"/>
                  </a:solidFill>
                  <a:effectLst/>
                  <a:uLnTx/>
                  <a:uFillTx/>
                </a:rPr>
                <a:t>1 0</a:t>
              </a:r>
              <a:endParaRPr kumimoji="0" lang="en-US" sz="2800" b="0" i="0" u="none" strike="noStrike" kern="0" cap="none" spc="0" normalizeH="0" baseline="0" noProof="0" dirty="0">
                <a:ln>
                  <a:noFill/>
                </a:ln>
                <a:solidFill>
                  <a:sysClr val="window" lastClr="FFFFFF"/>
                </a:solidFill>
                <a:effectLst/>
                <a:uLnTx/>
                <a:uFillTx/>
              </a:endParaRPr>
            </a:p>
          </p:txBody>
        </p:sp>
      </p:grpSp>
      <p:cxnSp>
        <p:nvCxnSpPr>
          <p:cNvPr id="96" name="Straight Connector 95"/>
          <p:cNvCxnSpPr>
            <a:stCxn id="48" idx="0"/>
            <a:endCxn id="47" idx="4"/>
          </p:cNvCxnSpPr>
          <p:nvPr/>
        </p:nvCxnSpPr>
        <p:spPr>
          <a:xfrm flipV="1">
            <a:off x="7263329" y="4439818"/>
            <a:ext cx="0" cy="53589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43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xEl>
                                              <p:pRg st="3" end="3"/>
                                            </p:txEl>
                                          </p:spTgt>
                                        </p:tgtEl>
                                        <p:attrNameLst>
                                          <p:attrName>style.visibility</p:attrName>
                                        </p:attrNameLst>
                                      </p:cBhvr>
                                      <p:to>
                                        <p:strVal val="visible"/>
                                      </p:to>
                                    </p:set>
                                    <p:animEffect transition="in" filter="fade">
                                      <p:cBhvr>
                                        <p:cTn id="7" dur="500"/>
                                        <p:tgtEl>
                                          <p:spTgt spid="43">
                                            <p:txEl>
                                              <p:pRg st="3" end="3"/>
                                            </p:txEl>
                                          </p:spTgt>
                                        </p:tgtEl>
                                      </p:cBhvr>
                                    </p:animEffect>
                                    <p:anim calcmode="lin" valueType="num">
                                      <p:cBhvr>
                                        <p:cTn id="8"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anim calcmode="lin" valueType="num">
                                      <p:cBhvr>
                                        <p:cTn id="14" dur="500" fill="hold"/>
                                        <p:tgtEl>
                                          <p:spTgt spid="81"/>
                                        </p:tgtEl>
                                        <p:attrNameLst>
                                          <p:attrName>ppt_x</p:attrName>
                                        </p:attrNameLst>
                                      </p:cBhvr>
                                      <p:tavLst>
                                        <p:tav tm="0">
                                          <p:val>
                                            <p:strVal val="#ppt_x"/>
                                          </p:val>
                                        </p:tav>
                                        <p:tav tm="100000">
                                          <p:val>
                                            <p:strVal val="#ppt_x"/>
                                          </p:val>
                                        </p:tav>
                                      </p:tavLst>
                                    </p:anim>
                                    <p:anim calcmode="lin" valueType="num">
                                      <p:cBhvr>
                                        <p:cTn id="15" dur="500" fill="hold"/>
                                        <p:tgtEl>
                                          <p:spTgt spid="8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anim calcmode="lin" valueType="num">
                                      <p:cBhvr>
                                        <p:cTn id="19" dur="500" fill="hold"/>
                                        <p:tgtEl>
                                          <p:spTgt spid="84"/>
                                        </p:tgtEl>
                                        <p:attrNameLst>
                                          <p:attrName>ppt_x</p:attrName>
                                        </p:attrNameLst>
                                      </p:cBhvr>
                                      <p:tavLst>
                                        <p:tav tm="0">
                                          <p:val>
                                            <p:strVal val="#ppt_x"/>
                                          </p:val>
                                        </p:tav>
                                        <p:tav tm="100000">
                                          <p:val>
                                            <p:strVal val="#ppt_x"/>
                                          </p:val>
                                        </p:tav>
                                      </p:tavLst>
                                    </p:anim>
                                    <p:anim calcmode="lin" valueType="num">
                                      <p:cBhvr>
                                        <p:cTn id="20" dur="500" fill="hold"/>
                                        <p:tgtEl>
                                          <p:spTgt spid="8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anim calcmode="lin" valueType="num">
                                      <p:cBhvr>
                                        <p:cTn id="24" dur="500" fill="hold"/>
                                        <p:tgtEl>
                                          <p:spTgt spid="87"/>
                                        </p:tgtEl>
                                        <p:attrNameLst>
                                          <p:attrName>ppt_x</p:attrName>
                                        </p:attrNameLst>
                                      </p:cBhvr>
                                      <p:tavLst>
                                        <p:tav tm="0">
                                          <p:val>
                                            <p:strVal val="#ppt_x"/>
                                          </p:val>
                                        </p:tav>
                                        <p:tav tm="100000">
                                          <p:val>
                                            <p:strVal val="#ppt_x"/>
                                          </p:val>
                                        </p:tav>
                                      </p:tavLst>
                                    </p:anim>
                                    <p:anim calcmode="lin" valueType="num">
                                      <p:cBhvr>
                                        <p:cTn id="25" dur="500" fill="hold"/>
                                        <p:tgtEl>
                                          <p:spTgt spid="8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anim calcmode="lin" valueType="num">
                                      <p:cBhvr>
                                        <p:cTn id="29" dur="500" fill="hold"/>
                                        <p:tgtEl>
                                          <p:spTgt spid="90"/>
                                        </p:tgtEl>
                                        <p:attrNameLst>
                                          <p:attrName>ppt_x</p:attrName>
                                        </p:attrNameLst>
                                      </p:cBhvr>
                                      <p:tavLst>
                                        <p:tav tm="0">
                                          <p:val>
                                            <p:strVal val="#ppt_x"/>
                                          </p:val>
                                        </p:tav>
                                        <p:tav tm="100000">
                                          <p:val>
                                            <p:strVal val="#ppt_x"/>
                                          </p:val>
                                        </p:tav>
                                      </p:tavLst>
                                    </p:anim>
                                    <p:anim calcmode="lin" valueType="num">
                                      <p:cBhvr>
                                        <p:cTn id="30" dur="500" fill="hold"/>
                                        <p:tgtEl>
                                          <p:spTgt spid="9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500"/>
                                        <p:tgtEl>
                                          <p:spTgt spid="93"/>
                                        </p:tgtEl>
                                      </p:cBhvr>
                                    </p:animEffect>
                                    <p:anim calcmode="lin" valueType="num">
                                      <p:cBhvr>
                                        <p:cTn id="34" dur="500" fill="hold"/>
                                        <p:tgtEl>
                                          <p:spTgt spid="93"/>
                                        </p:tgtEl>
                                        <p:attrNameLst>
                                          <p:attrName>ppt_x</p:attrName>
                                        </p:attrNameLst>
                                      </p:cBhvr>
                                      <p:tavLst>
                                        <p:tav tm="0">
                                          <p:val>
                                            <p:strVal val="#ppt_x"/>
                                          </p:val>
                                        </p:tav>
                                        <p:tav tm="100000">
                                          <p:val>
                                            <p:strVal val="#ppt_x"/>
                                          </p:val>
                                        </p:tav>
                                      </p:tavLst>
                                    </p:anim>
                                    <p:anim calcmode="lin" valueType="num">
                                      <p:cBhvr>
                                        <p:cTn id="35" dur="5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3">
                                            <p:txEl>
                                              <p:pRg st="4" end="4"/>
                                            </p:txEl>
                                          </p:spTgt>
                                        </p:tgtEl>
                                        <p:attrNameLst>
                                          <p:attrName>style.visibility</p:attrName>
                                        </p:attrNameLst>
                                      </p:cBhvr>
                                      <p:to>
                                        <p:strVal val="visible"/>
                                      </p:to>
                                    </p:set>
                                    <p:animEffect transition="in" filter="fade">
                                      <p:cBhvr>
                                        <p:cTn id="40" dur="500"/>
                                        <p:tgtEl>
                                          <p:spTgt spid="43">
                                            <p:txEl>
                                              <p:pRg st="4" end="4"/>
                                            </p:txEl>
                                          </p:spTgt>
                                        </p:tgtEl>
                                      </p:cBhvr>
                                    </p:animEffect>
                                    <p:anim calcmode="lin" valueType="num">
                                      <p:cBhvr>
                                        <p:cTn id="41" dur="500" fill="hold"/>
                                        <p:tgtEl>
                                          <p:spTgt spid="4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2|7.8|13.8|13.1|14.7"/>
</p:tagLst>
</file>

<file path=ppt/tags/tag2.xml><?xml version="1.0" encoding="utf-8"?>
<p:tagLst xmlns:a="http://schemas.openxmlformats.org/drawingml/2006/main" xmlns:r="http://schemas.openxmlformats.org/officeDocument/2006/relationships" xmlns:p="http://schemas.openxmlformats.org/presentationml/2006/main">
  <p:tag name="TIMING" val="|22.2|7.8|13.8|13.1|14.7"/>
</p:tagLst>
</file>

<file path=ppt/tags/tag3.xml><?xml version="1.0" encoding="utf-8"?>
<p:tagLst xmlns:a="http://schemas.openxmlformats.org/drawingml/2006/main" xmlns:r="http://schemas.openxmlformats.org/officeDocument/2006/relationships" xmlns:p="http://schemas.openxmlformats.org/presentationml/2006/main">
  <p:tag name="TIMING" val="|22.2|7.8|13.8|13.1|14.7"/>
</p:tagLst>
</file>

<file path=ppt/tags/tag4.xml><?xml version="1.0" encoding="utf-8"?>
<p:tagLst xmlns:a="http://schemas.openxmlformats.org/drawingml/2006/main" xmlns:r="http://schemas.openxmlformats.org/officeDocument/2006/relationships" xmlns:p="http://schemas.openxmlformats.org/presentationml/2006/main">
  <p:tag name="TIMING" val="|8.4|7.2"/>
</p:tagLst>
</file>

<file path=ppt/tags/tag5.xml><?xml version="1.0" encoding="utf-8"?>
<p:tagLst xmlns:a="http://schemas.openxmlformats.org/drawingml/2006/main" xmlns:r="http://schemas.openxmlformats.org/officeDocument/2006/relationships" xmlns:p="http://schemas.openxmlformats.org/presentationml/2006/main">
  <p:tag name="TIMING" val="|8.4|7.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72159</TotalTime>
  <Words>18850</Words>
  <Application>Microsoft Office PowerPoint</Application>
  <PresentationFormat>On-screen Show (4:3)</PresentationFormat>
  <Paragraphs>1908</Paragraphs>
  <Slides>109</Slides>
  <Notes>56</Notes>
  <HiddenSlides>13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21" baseType="lpstr">
      <vt:lpstr>Aharoni</vt:lpstr>
      <vt:lpstr>Arial</vt:lpstr>
      <vt:lpstr>Calibri</vt:lpstr>
      <vt:lpstr>Corbel</vt:lpstr>
      <vt:lpstr>Gill Sans MT</vt:lpstr>
      <vt:lpstr>Helvetica</vt:lpstr>
      <vt:lpstr>Times New Roman</vt:lpstr>
      <vt:lpstr>Tw Cen MT</vt:lpstr>
      <vt:lpstr>Wingdings</vt:lpstr>
      <vt:lpstr>Wingdings 2</vt:lpstr>
      <vt:lpstr>Median</vt:lpstr>
      <vt:lpstr>Photo Editor Photo</vt:lpstr>
      <vt:lpstr>TDTS21 Advanced Networking</vt:lpstr>
      <vt:lpstr>Control plane vs. Data Plane</vt:lpstr>
      <vt:lpstr>Network Layer, Control Plane</vt:lpstr>
      <vt:lpstr>PowerPoint Presentation</vt:lpstr>
      <vt:lpstr>ASs, Revisited</vt:lpstr>
      <vt:lpstr>AS Numbers</vt:lpstr>
      <vt:lpstr>Inter-Domain Routing</vt:lpstr>
      <vt:lpstr>BGP</vt:lpstr>
      <vt:lpstr>BGP Relationships</vt:lpstr>
      <vt:lpstr>Tier-1 ISP Peering</vt:lpstr>
      <vt:lpstr>PowerPoint Presentation</vt:lpstr>
      <vt:lpstr>Peering Wars</vt:lpstr>
      <vt:lpstr>Two Types of BGP Neighbors</vt:lpstr>
      <vt:lpstr>Full iBGP Meshes</vt:lpstr>
      <vt:lpstr>Border Gateway Protocol</vt:lpstr>
      <vt:lpstr>Path Vector Protocol</vt:lpstr>
      <vt:lpstr>BGP Operations (Simplified)</vt:lpstr>
      <vt:lpstr>Four Types of BGP Messages</vt:lpstr>
      <vt:lpstr>Applying Policy to Routes</vt:lpstr>
      <vt:lpstr>BGP Policy: Influencing Decisions</vt:lpstr>
      <vt:lpstr>Routing Policies</vt:lpstr>
      <vt:lpstr>Route Selection Summary</vt:lpstr>
      <vt:lpstr>Shortest AS Path != Shortest Path</vt:lpstr>
      <vt:lpstr>Hot Potato Routing</vt:lpstr>
      <vt:lpstr>Importing Routes</vt:lpstr>
      <vt:lpstr>Exporting Routes</vt:lpstr>
      <vt:lpstr>Modeling BGP</vt:lpstr>
      <vt:lpstr>AS Relationships: It’s Complicated</vt:lpstr>
      <vt:lpstr>PowerPoint Presentation</vt:lpstr>
      <vt:lpstr>BGP: The Internet’s Routing Protocol</vt:lpstr>
      <vt:lpstr>BGP: The Internet’s Routing Protocol (2)</vt:lpstr>
      <vt:lpstr>BGP: The Internet’s Routing Protocol (3)</vt:lpstr>
      <vt:lpstr>Standard model of Internet routing</vt:lpstr>
      <vt:lpstr>Standard model of Internet routing</vt:lpstr>
      <vt:lpstr>Standard model of Internet routing</vt:lpstr>
      <vt:lpstr>Standard model of Internet routing</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Example attacks</vt:lpstr>
      <vt:lpstr>PowerPoint Presentation</vt:lpstr>
      <vt:lpstr>Conventional Wisdom (i.e., lies)</vt:lpstr>
      <vt:lpstr>Does this still hold?</vt:lpstr>
      <vt:lpstr>Change in Carrier Traffic Demands</vt:lpstr>
      <vt:lpstr>Market intuition</vt:lpstr>
      <vt:lpstr>New applications + ways to access them</vt:lpstr>
      <vt:lpstr>The shift from hierarchy to flat</vt:lpstr>
      <vt:lpstr>The shift from hierarchy to flat</vt:lpstr>
      <vt:lpstr>A new Internet model</vt:lpstr>
      <vt:lpstr>An initial map of connectivity</vt:lpstr>
      <vt:lpstr>PowerPoint Presentation</vt:lpstr>
      <vt:lpstr>How do ASes connect?</vt:lpstr>
      <vt:lpstr>IXPs Definition</vt:lpstr>
      <vt:lpstr>Internet eXchange Points</vt:lpstr>
      <vt:lpstr>Inside an IXP</vt:lpstr>
      <vt:lpstr>IXPs worldwide</vt:lpstr>
      <vt:lpstr>Structure</vt:lpstr>
      <vt:lpstr>IXPs -- Peering</vt:lpstr>
      <vt:lpstr>IXPs – Publicly available information</vt:lpstr>
      <vt:lpstr>IXPs- Publicly available information</vt:lpstr>
      <vt:lpstr>Interesting observations</vt:lpstr>
      <vt:lpstr>Interesting observations (2)</vt:lpstr>
      <vt:lpstr>Revised model 2012+</vt:lpstr>
      <vt:lpstr>PowerPoint Presentation</vt:lpstr>
      <vt:lpstr>Inter-Domain Routing Summary</vt:lpstr>
      <vt:lpstr>Why are these still issues?</vt:lpstr>
      <vt:lpstr>PowerPoint Presentation</vt:lpstr>
      <vt:lpstr>More slides …</vt:lpstr>
      <vt:lpstr>Consolidation of Content</vt:lpstr>
      <vt:lpstr>Case Study: Google</vt:lpstr>
      <vt:lpstr>Flattening: Paths with no Tier 1s</vt:lpstr>
      <vt:lpstr>Relative degree of top content providers</vt:lpstr>
      <vt:lpstr>PowerPoint Presentation</vt:lpstr>
      <vt:lpstr>What Problem is BGP Solving?</vt:lpstr>
      <vt:lpstr>The Stable Paths Problem</vt:lpstr>
      <vt:lpstr>A Solution to the SPP</vt:lpstr>
      <vt:lpstr>Simple SPP Example</vt:lpstr>
      <vt:lpstr>Good Gadget</vt:lpstr>
      <vt:lpstr>SPP May Have Multiple Solutions</vt:lpstr>
      <vt:lpstr>Bad Gadget</vt:lpstr>
      <vt:lpstr>SPP Explains BGP Divergence</vt:lpstr>
      <vt:lpstr>Beware of Backup Policies</vt:lpstr>
      <vt:lpstr>BGP is Precarious</vt:lpstr>
      <vt:lpstr>Can BGP Be Fixed?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Niklas Carlsson</cp:lastModifiedBy>
  <cp:revision>1051</cp:revision>
  <cp:lastPrinted>2012-08-22T04:00:45Z</cp:lastPrinted>
  <dcterms:created xsi:type="dcterms:W3CDTF">2012-01-03T02:22:46Z</dcterms:created>
  <dcterms:modified xsi:type="dcterms:W3CDTF">2021-02-17T11:02:55Z</dcterms:modified>
</cp:coreProperties>
</file>