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441" r:id="rId2"/>
    <p:sldId id="389" r:id="rId3"/>
    <p:sldId id="391" r:id="rId4"/>
    <p:sldId id="392" r:id="rId5"/>
    <p:sldId id="393" r:id="rId6"/>
    <p:sldId id="394" r:id="rId7"/>
    <p:sldId id="438" r:id="rId8"/>
    <p:sldId id="449" r:id="rId9"/>
    <p:sldId id="442" r:id="rId10"/>
    <p:sldId id="435" r:id="rId11"/>
    <p:sldId id="450" r:id="rId12"/>
    <p:sldId id="436" r:id="rId13"/>
    <p:sldId id="437" r:id="rId14"/>
    <p:sldId id="448" r:id="rId15"/>
    <p:sldId id="443" r:id="rId16"/>
    <p:sldId id="444" r:id="rId17"/>
    <p:sldId id="446" r:id="rId18"/>
    <p:sldId id="447" r:id="rId19"/>
    <p:sldId id="440" r:id="rId20"/>
    <p:sldId id="439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441"/>
            <p14:sldId id="389"/>
            <p14:sldId id="391"/>
            <p14:sldId id="392"/>
            <p14:sldId id="393"/>
            <p14:sldId id="394"/>
            <p14:sldId id="438"/>
            <p14:sldId id="449"/>
            <p14:sldId id="442"/>
            <p14:sldId id="435"/>
            <p14:sldId id="450"/>
            <p14:sldId id="436"/>
            <p14:sldId id="437"/>
            <p14:sldId id="448"/>
            <p14:sldId id="443"/>
            <p14:sldId id="444"/>
            <p14:sldId id="446"/>
            <p14:sldId id="447"/>
            <p14:sldId id="440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85" d="100"/>
          <a:sy n="8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www.dailymail.co.uk</a:t>
            </a:r>
            <a:r>
              <a:rPr lang="en-US" dirty="0" smtClean="0"/>
              <a:t>/</a:t>
            </a:r>
            <a:r>
              <a:rPr lang="en-US" dirty="0" err="1" smtClean="0"/>
              <a:t>sciencetech</a:t>
            </a:r>
            <a:r>
              <a:rPr lang="en-US" dirty="0" smtClean="0"/>
              <a:t>/article-2703440/Theres-no-escape-Facebook-set-record-stock-high-results-beats-expectations-1-32-BILLION-users-30-mobile.html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82" indent="-288573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778" indent="-232048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8386" indent="-232048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9508" indent="-230561" defTabSz="92373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7904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300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697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3093" indent="-230561" defTabSz="9237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6D70AC-8193-A84B-8C3F-68E2645A5E55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This paper studies how the social network graph of an online social aggregator evolves. The aggregator considered is FF.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work here focuses on two aspects: </a:t>
            </a:r>
          </a:p>
          <a:p>
            <a:pPr marL="231099" indent="-231099">
              <a:buFontTx/>
              <a:buAutoNum type="arabicParenR"/>
              <a:defRPr/>
            </a:pPr>
            <a:r>
              <a:rPr lang="en-US" dirty="0" smtClean="0"/>
              <a:t>applicability of PA for modeling evolution of this network, and the impact of age?</a:t>
            </a:r>
          </a:p>
          <a:p>
            <a:pPr marL="231099" indent="-231099">
              <a:defRPr/>
            </a:pPr>
            <a:r>
              <a:rPr lang="en-US" dirty="0" smtClean="0"/>
              <a:t>2) Influence of factors such as proximity and group affiliation (explained later in the talk) on network graph evolution.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82772" indent="-301066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204265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85971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67677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C33641-E59B-4117-BE18-089076725D22}" type="slidenum">
              <a:rPr lang="en-US" altLang="sv-SE" sz="1300">
                <a:latin typeface="Times New Roman" pitchFamily="18" charset="0"/>
              </a:rPr>
              <a:pPr eaLnBrk="1" hangingPunct="1"/>
              <a:t>15</a:t>
            </a:fld>
            <a:endParaRPr lang="en-US" altLang="sv-SE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>
                <a:latin typeface="Arial" charset="0"/>
              </a:rPr>
              <a:t>Social aggregators collate information of activity of a user on various services and enables easy dissemination of this information.</a:t>
            </a:r>
          </a:p>
          <a:p>
            <a:r>
              <a:rPr lang="en-US" altLang="sv-SE" smtClean="0">
                <a:latin typeface="Arial" charset="0"/>
              </a:rPr>
              <a:t>In our example, B follows C; B is the follower of C and C is the friend of B. Because of aggregation B sees all activity of C on Twitter and YouTube.</a:t>
            </a:r>
          </a:p>
          <a:p>
            <a:r>
              <a:rPr lang="en-US" altLang="sv-SE" smtClean="0">
                <a:latin typeface="Arial" charset="0"/>
              </a:rPr>
              <a:t>FF allows some aggregation from 50 odd services. </a:t>
            </a:r>
          </a:p>
          <a:p>
            <a:r>
              <a:rPr lang="en-US" altLang="sv-SE" smtClean="0">
                <a:latin typeface="Arial" charset="0"/>
              </a:rPr>
              <a:t>Note that the relationships are unidirectional; B follows C but C does not follow B.</a:t>
            </a:r>
          </a:p>
          <a:p>
            <a:endParaRPr lang="en-US" altLang="sv-SE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82772" indent="-301066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204265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85971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67677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DA7135F-13B0-4298-B30C-1E4DC44575ED}" type="slidenum">
              <a:rPr lang="en-US" altLang="sv-SE" sz="1300">
                <a:latin typeface="Times New Roman" pitchFamily="18" charset="0"/>
              </a:rPr>
              <a:pPr eaLnBrk="1" hangingPunct="1"/>
              <a:t>16</a:t>
            </a:fld>
            <a:endParaRPr lang="en-US" altLang="sv-SE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For FF, we looked at the applicability of Preferential Attachment: that is new links preferentially go to nodes with many links.</a:t>
            </a:r>
          </a:p>
          <a:p>
            <a:pPr eaLnBrk="1" hangingPunct="1">
              <a:defRPr/>
            </a:pP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We looked at two variants:</a:t>
            </a:r>
          </a:p>
          <a:p>
            <a:pPr marL="519972" indent="-519972">
              <a:buFontTx/>
              <a:buAutoNum type="arabicParenR"/>
              <a:defRPr/>
            </a:pP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Source node selection: the probability </a:t>
            </a:r>
            <a:r>
              <a:rPr lang="en-CA" sz="2800" dirty="0" err="1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 that new links originate from a node with out-degree </a:t>
            </a:r>
            <a:r>
              <a:rPr lang="en-CA" sz="2800" dirty="0" err="1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k</a:t>
            </a: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 is proportional to </a:t>
            </a:r>
            <a:r>
              <a:rPr lang="en-CA" sz="2800" dirty="0" err="1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k^(alpha</a:t>
            </a: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). </a:t>
            </a:r>
          </a:p>
          <a:p>
            <a:pPr marL="519972" indent="-519972">
              <a:buFontTx/>
              <a:buAutoNum type="arabicParenR"/>
              <a:defRPr/>
            </a:pP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So if alpha = 1, then in our example above, the node with 3 out-going links is 3 times more likely to generate a new out-going link than the node with 1 out-going link.</a:t>
            </a:r>
          </a:p>
          <a:p>
            <a:pPr marL="519972" indent="-519972">
              <a:buFontTx/>
              <a:buAutoNum type="arabicParenR"/>
              <a:defRPr/>
            </a:pPr>
            <a:r>
              <a:rPr lang="en-CA" sz="2800" dirty="0">
                <a:latin typeface="Calibri" pitchFamily="-111" charset="0"/>
                <a:ea typeface="Times New Roman" pitchFamily="-111" charset="0"/>
                <a:cs typeface="Times New Roman" pitchFamily="-111" charset="0"/>
              </a:rPr>
              <a:t>Similarly, we looked at the selection of destination nodes based on the number of in-bound edges to a node.</a:t>
            </a:r>
          </a:p>
          <a:p>
            <a:pPr>
              <a:defRPr/>
            </a:pPr>
            <a:endParaRPr lang="en-US" dirty="0" smtClean="0">
              <a:latin typeface="Calibri" pitchFamily="-111" charset="0"/>
            </a:endParaRPr>
          </a:p>
          <a:p>
            <a:pPr>
              <a:defRPr/>
            </a:pPr>
            <a:r>
              <a:rPr lang="en-US" dirty="0" smtClean="0">
                <a:latin typeface="Calibri" pitchFamily="-111" charset="0"/>
              </a:rPr>
              <a:t>For source selection alpha was about 0.8 and for destination selection it is about 0.9. So PA seems to apply.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82772" indent="-301066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204265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85971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67677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C5CBF6-2424-46EB-A3A6-78EE98F30B26}" type="slidenum">
              <a:rPr lang="en-US" altLang="sv-SE" sz="1300">
                <a:latin typeface="Times New Roman" pitchFamily="18" charset="0"/>
              </a:rPr>
              <a:pPr eaLnBrk="1" hangingPunct="1"/>
              <a:t>17</a:t>
            </a:fld>
            <a:endParaRPr lang="en-US" altLang="sv-SE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>
                <a:latin typeface="Arial" charset="0"/>
              </a:rPr>
              <a:t>Next, we look at the influence of group affiliation on edge formations. </a:t>
            </a:r>
          </a:p>
          <a:p>
            <a:r>
              <a:rPr lang="en-US" altLang="sv-SE" smtClean="0">
                <a:latin typeface="Arial" charset="0"/>
              </a:rPr>
              <a:t>The figure shows the empirical probability of edge formation between nodes as a function of the node in-degree for two cases: nodes share a common service, do not share a common service.  Note that the y-axis is on a log scale.</a:t>
            </a:r>
          </a:p>
          <a:p>
            <a:r>
              <a:rPr lang="en-US" altLang="sv-SE" smtClean="0">
                <a:latin typeface="Arial" charset="0"/>
              </a:rPr>
              <a:t>It appears that group affiliation may be a factor when the destination node doesn’t have a high in-degree.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82772" indent="-301066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204265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85971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67677" indent="-240853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A105DB-2F89-4077-95BC-8BBBA82266B7}" type="slidenum">
              <a:rPr lang="en-US" altLang="sv-SE" sz="1300">
                <a:latin typeface="Times New Roman" pitchFamily="18" charset="0"/>
              </a:rPr>
              <a:pPr eaLnBrk="1" hangingPunct="1"/>
              <a:t>18</a:t>
            </a:fld>
            <a:endParaRPr lang="en-US" altLang="sv-SE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63" y="1143000"/>
            <a:ext cx="8399721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>
                <a:solidFill>
                  <a:schemeClr val="tx1"/>
                </a:solidFill>
              </a:rPr>
              <a:t>TDTS21: Advanced Networking</a:t>
            </a:r>
            <a:endParaRPr lang="en-US" sz="4900" cap="none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</a:t>
            </a:r>
            <a:r>
              <a:rPr lang="en-US" sz="3600" b="1" dirty="0" smtClean="0">
                <a:solidFill>
                  <a:schemeClr val="tx1"/>
                </a:solidFill>
              </a:rPr>
              <a:t>8: Online Social Networks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P. </a:t>
            </a:r>
            <a:r>
              <a:rPr lang="en-US" dirty="0" smtClean="0">
                <a:solidFill>
                  <a:schemeClr val="tx1"/>
                </a:solidFill>
              </a:rPr>
              <a:t>Gill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Revised 2015 by N. </a:t>
            </a:r>
            <a:r>
              <a:rPr lang="en-US" dirty="0" err="1" smtClean="0">
                <a:solidFill>
                  <a:schemeClr val="tx1"/>
                </a:solidFill>
              </a:rPr>
              <a:t>Carlsson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Acquaintances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Similar number of followers and following</a:t>
            </a:r>
          </a:p>
          <a:p>
            <a:pPr eaLnBrk="1" hangingPunct="1"/>
            <a:r>
              <a:rPr lang="en-US" dirty="0">
                <a:latin typeface="Tw Cen MT" charset="0"/>
              </a:rPr>
              <a:t>Along the diagonal</a:t>
            </a:r>
          </a:p>
          <a:p>
            <a:pPr eaLnBrk="1" hangingPunct="1"/>
            <a:r>
              <a:rPr lang="en-US" dirty="0">
                <a:latin typeface="Tw Cen MT" charset="0"/>
              </a:rPr>
              <a:t>Green portion is top 1-percentile of tweeters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w Cen MT" charset="0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3300000">
            <a:off x="2370932" y="2121693"/>
            <a:ext cx="692150" cy="3173413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407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37094"/>
              </p:ext>
            </p:extLst>
          </p:nvPr>
        </p:nvGraphicFramePr>
        <p:xfrm>
          <a:off x="2392363" y="3878263"/>
          <a:ext cx="15875" cy="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25400" imgH="25400" progId="Paint.Picture">
                  <p:embed/>
                </p:oleObj>
              </mc:Choice>
              <mc:Fallback>
                <p:oleObj name="Bitmap Image" r:id="rId5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78263"/>
                        <a:ext cx="15875" cy="1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</a:rPr>
              <a:t>Aside: User relationships on Twitter</a:t>
            </a:r>
            <a:endParaRPr lang="en-US" dirty="0">
              <a:latin typeface="Tw Cen MT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Broadcasters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News outlets, radio stations</a:t>
            </a:r>
          </a:p>
          <a:p>
            <a:pPr eaLnBrk="1" hangingPunct="1"/>
            <a:r>
              <a:rPr lang="en-US" dirty="0">
                <a:latin typeface="Tw Cen MT" charset="0"/>
              </a:rPr>
              <a:t>No reason to follow anyone</a:t>
            </a:r>
          </a:p>
          <a:p>
            <a:pPr eaLnBrk="1" hangingPunct="1"/>
            <a:r>
              <a:rPr lang="en-US" dirty="0">
                <a:latin typeface="Tw Cen MT" charset="0"/>
              </a:rPr>
              <a:t>Post playlists, headlines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2362200"/>
            <a:ext cx="304800" cy="2690813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627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w Cen MT" charset="0"/>
              </a:rPr>
              <a:t>Miscreants?</a:t>
            </a:r>
            <a:endParaRPr lang="en-US" b="1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Some people follow many users (programmatically)</a:t>
            </a:r>
          </a:p>
          <a:p>
            <a:pPr eaLnBrk="1" hangingPunct="1"/>
            <a:r>
              <a:rPr lang="en-US" dirty="0">
                <a:latin typeface="Tw Cen MT" charset="0"/>
              </a:rPr>
              <a:t>Hoping some will follow them back</a:t>
            </a:r>
          </a:p>
          <a:p>
            <a:pPr eaLnBrk="1" hangingPunct="1"/>
            <a:r>
              <a:rPr lang="en-US" dirty="0">
                <a:latin typeface="Tw Cen MT" charset="0"/>
              </a:rPr>
              <a:t>Spam, widgets, celebrities (at top)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80060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2362200"/>
            <a:ext cx="192088" cy="1476375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0" y="6477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427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Aside: User relationships on Twitter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0586" r="-10586"/>
          <a:stretch>
            <a:fillRect/>
          </a:stretch>
        </p:blipFill>
        <p:spPr>
          <a:xfrm>
            <a:off x="152400" y="1794433"/>
            <a:ext cx="8839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2002802" y="1509059"/>
            <a:ext cx="714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Twitter noticed the miscreants…</a:t>
            </a:r>
          </a:p>
          <a:p>
            <a:r>
              <a:rPr lang="en-US" dirty="0" smtClean="0"/>
              <a:t>… enacted the 10% rule (you can follow 10% more people than follow you)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an Online Social Aggregation </a:t>
            </a:r>
            <a:r>
              <a:rPr lang="en-US" dirty="0" smtClean="0"/>
              <a:t>Network: An </a:t>
            </a:r>
            <a:r>
              <a:rPr lang="en-US" dirty="0"/>
              <a:t>Empirical Study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 err="1" smtClean="0"/>
              <a:t>Garg</a:t>
            </a:r>
            <a:r>
              <a:rPr lang="en-US" dirty="0" smtClean="0"/>
              <a:t> et al.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53425" cy="4443413"/>
          </a:xfrm>
        </p:spPr>
        <p:txBody>
          <a:bodyPr/>
          <a:lstStyle/>
          <a:p>
            <a:pPr eaLnBrk="1" hangingPunct="1"/>
            <a:r>
              <a:rPr lang="en-US" altLang="sv-SE" smtClean="0"/>
              <a:t>An </a:t>
            </a:r>
            <a:r>
              <a:rPr lang="en-US" altLang="sv-SE" b="1" smtClean="0"/>
              <a:t>online social service aggregator</a:t>
            </a:r>
          </a:p>
          <a:p>
            <a:pPr eaLnBrk="1" hangingPunct="1"/>
            <a:r>
              <a:rPr lang="en-US" altLang="sv-SE" smtClean="0"/>
              <a:t>A glimpse into service popularity and usage (although some bias)</a:t>
            </a:r>
          </a:p>
          <a:p>
            <a:pPr eaLnBrk="1" hangingPunct="1"/>
            <a:r>
              <a:rPr lang="en-US" altLang="sv-SE" smtClean="0"/>
              <a:t>Link formation:</a:t>
            </a:r>
          </a:p>
          <a:p>
            <a:pPr lvl="1" eaLnBrk="1" hangingPunct="1"/>
            <a:r>
              <a:rPr lang="en-US" altLang="sv-SE" smtClean="0"/>
              <a:t>Can preferential attachment explain link formations? Any impact of node age?</a:t>
            </a:r>
          </a:p>
          <a:p>
            <a:pPr lvl="1" eaLnBrk="1" hangingPunct="1"/>
            <a:r>
              <a:rPr lang="en-US" altLang="sv-SE" smtClean="0"/>
              <a:t>What influence does factors such as proximity and group affiliation have in link formations?</a:t>
            </a:r>
          </a:p>
          <a:p>
            <a:pPr lvl="1" eaLnBrk="1" hangingPunct="1"/>
            <a:endParaRPr lang="en-US" altLang="sv-SE" smtClean="0"/>
          </a:p>
          <a:p>
            <a:pPr lvl="1" eaLnBrk="1" hangingPunct="1">
              <a:buFontTx/>
              <a:buNone/>
            </a:pPr>
            <a:endParaRPr lang="en-US" altLang="sv-SE" smtClean="0"/>
          </a:p>
        </p:txBody>
      </p:sp>
      <p:pic>
        <p:nvPicPr>
          <p:cNvPr id="29699" name="Picture 5" descr="nan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44201"/>
            <a:ext cx="3113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151D29-1528-46AE-B995-77E773A9DD5A}" type="slidenum">
              <a:rPr lang="en-US" altLang="sv-SE" sz="1400" smtClean="0"/>
              <a:pPr eaLnBrk="1" hangingPunct="1"/>
              <a:t>15</a:t>
            </a:fld>
            <a:endParaRPr lang="en-US" altLang="sv-SE" sz="140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29200" y="442344"/>
            <a:ext cx="3857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kern="0" dirty="0" smtClean="0">
                <a:latin typeface="+mn-lt"/>
              </a:rPr>
              <a:t>[</a:t>
            </a:r>
            <a:r>
              <a:rPr lang="en-US" sz="3200" kern="0" dirty="0" err="1" smtClean="0">
                <a:latin typeface="+mn-lt"/>
              </a:rPr>
              <a:t>Garg</a:t>
            </a:r>
            <a:r>
              <a:rPr lang="en-US" sz="3200" kern="0" dirty="0" smtClean="0">
                <a:latin typeface="+mn-lt"/>
              </a:rPr>
              <a:t> et al. IMC ‘09]</a:t>
            </a: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42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02500" cy="989013"/>
          </a:xfrm>
        </p:spPr>
        <p:txBody>
          <a:bodyPr/>
          <a:lstStyle/>
          <a:p>
            <a:pPr eaLnBrk="1" hangingPunct="1"/>
            <a:r>
              <a:rPr lang="en-US" altLang="sv-SE" smtClean="0"/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82000" cy="1447800"/>
          </a:xfrm>
        </p:spPr>
        <p:txBody>
          <a:bodyPr/>
          <a:lstStyle/>
          <a:p>
            <a:pPr lvl="1" eaLnBrk="1" hangingPunct="1"/>
            <a:endParaRPr lang="en-US" altLang="sv-SE" smtClean="0"/>
          </a:p>
          <a:p>
            <a:pPr lvl="1" eaLnBrk="1" hangingPunct="1">
              <a:buFontTx/>
              <a:buNone/>
            </a:pPr>
            <a:endParaRPr lang="en-US" altLang="sv-SE" smtClean="0"/>
          </a:p>
        </p:txBody>
      </p:sp>
      <p:grpSp>
        <p:nvGrpSpPr>
          <p:cNvPr id="30724" name="Group 41"/>
          <p:cNvGrpSpPr>
            <a:grpSpLocks/>
          </p:cNvGrpSpPr>
          <p:nvPr/>
        </p:nvGrpSpPr>
        <p:grpSpPr bwMode="auto">
          <a:xfrm>
            <a:off x="990600" y="1981200"/>
            <a:ext cx="6400800" cy="3906838"/>
            <a:chOff x="1524000" y="2895600"/>
            <a:chExt cx="5952837" cy="3810000"/>
          </a:xfrm>
        </p:grpSpPr>
        <p:pic>
          <p:nvPicPr>
            <p:cNvPr id="30729" name="Picture 8" descr="youtube-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733800"/>
              <a:ext cx="1285346" cy="86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1" descr="twitter-logo-0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95600"/>
              <a:ext cx="143856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miley Face 6"/>
            <p:cNvSpPr>
              <a:spLocks noChangeArrowheads="1"/>
            </p:cNvSpPr>
            <p:nvPr/>
          </p:nvSpPr>
          <p:spPr bwMode="auto">
            <a:xfrm>
              <a:off x="2818802" y="3429713"/>
              <a:ext cx="763297" cy="761690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Smiley Face 7"/>
            <p:cNvSpPr>
              <a:spLocks noChangeArrowheads="1"/>
            </p:cNvSpPr>
            <p:nvPr/>
          </p:nvSpPr>
          <p:spPr bwMode="auto">
            <a:xfrm>
              <a:off x="4267148" y="4572248"/>
              <a:ext cx="761821" cy="761690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Smiley Face 8"/>
            <p:cNvSpPr>
              <a:spLocks noChangeArrowheads="1"/>
            </p:cNvSpPr>
            <p:nvPr/>
          </p:nvSpPr>
          <p:spPr bwMode="auto">
            <a:xfrm>
              <a:off x="5561949" y="3276445"/>
              <a:ext cx="763297" cy="761690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Smiley Face 9"/>
            <p:cNvSpPr>
              <a:spLocks noChangeArrowheads="1"/>
            </p:cNvSpPr>
            <p:nvPr/>
          </p:nvSpPr>
          <p:spPr bwMode="auto">
            <a:xfrm>
              <a:off x="2818802" y="5714783"/>
              <a:ext cx="763297" cy="761690"/>
            </a:xfrm>
            <a:prstGeom prst="smileyFace">
              <a:avLst>
                <a:gd name="adj" fmla="val 4653"/>
              </a:avLst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rot="5400000" flipH="1" flipV="1">
              <a:off x="4917674" y="3927234"/>
              <a:ext cx="757046" cy="755916"/>
            </a:xfrm>
            <a:prstGeom prst="straightConnector1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622733" y="3927095"/>
              <a:ext cx="603779" cy="909461"/>
            </a:xfrm>
            <a:prstGeom prst="straightConnector1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cxnSpLocks noChangeShapeType="1"/>
              <a:stCxn id="10" idx="7"/>
              <a:endCxn id="8" idx="3"/>
            </p:cNvCxnSpPr>
            <p:nvPr/>
          </p:nvCxnSpPr>
          <p:spPr bwMode="auto">
            <a:xfrm rot="5400000" flipH="1" flipV="1">
              <a:off x="3622733" y="5069631"/>
              <a:ext cx="603779" cy="909461"/>
            </a:xfrm>
            <a:prstGeom prst="straightConnector1">
              <a:avLst/>
            </a:prstGeom>
            <a:noFill/>
            <a:ln w="38100">
              <a:solidFill>
                <a:srgbClr val="8064A2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pic>
          <p:nvPicPr>
            <p:cNvPr id="30738" name="Picture 11" descr="twitter-logo-0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867400"/>
              <a:ext cx="1318684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9" name="Picture 7" descr="Flickr-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124200"/>
              <a:ext cx="1076037" cy="40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Picture 12" descr="del.icio.us-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572000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7" descr="linkedi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495800"/>
              <a:ext cx="1828800" cy="53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34" descr="digg-logo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505200"/>
              <a:ext cx="1001712" cy="78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TextBox 35"/>
            <p:cNvSpPr txBox="1">
              <a:spLocks noChangeArrowheads="1"/>
            </p:cNvSpPr>
            <p:nvPr/>
          </p:nvSpPr>
          <p:spPr bwMode="auto">
            <a:xfrm>
              <a:off x="5105401" y="3124200"/>
              <a:ext cx="416976" cy="51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sv-SE" sz="2800">
                  <a:solidFill>
                    <a:srgbClr val="800000"/>
                  </a:solidFill>
                </a:rPr>
                <a:t>D</a:t>
              </a:r>
            </a:p>
          </p:txBody>
        </p:sp>
        <p:sp>
          <p:nvSpPr>
            <p:cNvPr id="30744" name="TextBox 37"/>
            <p:cNvSpPr txBox="1">
              <a:spLocks noChangeArrowheads="1"/>
            </p:cNvSpPr>
            <p:nvPr/>
          </p:nvSpPr>
          <p:spPr bwMode="auto">
            <a:xfrm>
              <a:off x="2362200" y="6019800"/>
              <a:ext cx="402673" cy="51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sv-SE" sz="2800">
                  <a:solidFill>
                    <a:srgbClr val="800000"/>
                  </a:solidFill>
                </a:rPr>
                <a:t>A</a:t>
              </a:r>
            </a:p>
          </p:txBody>
        </p:sp>
        <p:sp>
          <p:nvSpPr>
            <p:cNvPr id="30745" name="TextBox 39"/>
            <p:cNvSpPr txBox="1">
              <a:spLocks noChangeArrowheads="1"/>
            </p:cNvSpPr>
            <p:nvPr/>
          </p:nvSpPr>
          <p:spPr bwMode="auto">
            <a:xfrm>
              <a:off x="3581400" y="3124200"/>
              <a:ext cx="402673" cy="51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sv-SE" sz="2800">
                  <a:solidFill>
                    <a:srgbClr val="800000"/>
                  </a:solidFill>
                </a:rPr>
                <a:t>C</a:t>
              </a:r>
            </a:p>
          </p:txBody>
        </p:sp>
        <p:sp>
          <p:nvSpPr>
            <p:cNvPr id="30746" name="TextBox 40"/>
            <p:cNvSpPr txBox="1">
              <a:spLocks noChangeArrowheads="1"/>
            </p:cNvSpPr>
            <p:nvPr/>
          </p:nvSpPr>
          <p:spPr bwMode="auto">
            <a:xfrm>
              <a:off x="3810000" y="4648200"/>
              <a:ext cx="402673" cy="510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sv-SE" sz="2800">
                  <a:solidFill>
                    <a:srgbClr val="800000"/>
                  </a:solidFill>
                </a:rPr>
                <a:t>B</a:t>
              </a:r>
            </a:p>
          </p:txBody>
        </p:sp>
      </p:grpSp>
      <p:sp>
        <p:nvSpPr>
          <p:cNvPr id="30725" name="TextBox 46"/>
          <p:cNvSpPr txBox="1">
            <a:spLocks noChangeArrowheads="1"/>
          </p:cNvSpPr>
          <p:nvPr/>
        </p:nvSpPr>
        <p:spPr bwMode="auto">
          <a:xfrm>
            <a:off x="5334000" y="4648200"/>
            <a:ext cx="3810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sv-SE" sz="3200"/>
              <a:t>B follows C</a:t>
            </a:r>
          </a:p>
          <a:p>
            <a:pPr eaLnBrk="1" hangingPunct="1"/>
            <a:r>
              <a:rPr lang="en-US" altLang="sv-SE" sz="3200"/>
              <a:t>B is </a:t>
            </a:r>
            <a:r>
              <a:rPr lang="en-US" altLang="sv-SE" sz="3200" u="sng"/>
              <a:t>follower</a:t>
            </a:r>
            <a:r>
              <a:rPr lang="en-US" altLang="sv-SE" sz="3200"/>
              <a:t> of C</a:t>
            </a:r>
          </a:p>
          <a:p>
            <a:pPr eaLnBrk="1" hangingPunct="1"/>
            <a:r>
              <a:rPr lang="en-US" altLang="sv-SE" sz="3200"/>
              <a:t>C is </a:t>
            </a:r>
            <a:r>
              <a:rPr lang="en-US" altLang="sv-SE" sz="3200" u="sng"/>
              <a:t>friend</a:t>
            </a:r>
            <a:r>
              <a:rPr lang="en-US" altLang="sv-SE" sz="3200"/>
              <a:t> of B</a:t>
            </a:r>
          </a:p>
          <a:p>
            <a:pPr eaLnBrk="1" hangingPunct="1"/>
            <a:endParaRPr lang="en-US" altLang="sv-SE"/>
          </a:p>
        </p:txBody>
      </p:sp>
      <p:sp>
        <p:nvSpPr>
          <p:cNvPr id="3072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9AB6A4-417B-4D79-BF48-B168532E45A8}" type="slidenum">
              <a:rPr lang="en-US" altLang="sv-SE" sz="1400" smtClean="0"/>
              <a:pPr eaLnBrk="1" hangingPunct="1"/>
              <a:t>16</a:t>
            </a:fld>
            <a:endParaRPr lang="en-US" altLang="sv-SE" sz="1400" smtClean="0"/>
          </a:p>
        </p:txBody>
      </p:sp>
      <p:pic>
        <p:nvPicPr>
          <p:cNvPr id="27" name="Picture 5" descr="nano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44201"/>
            <a:ext cx="3113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5029200" y="442344"/>
            <a:ext cx="3857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3200" kern="0" dirty="0" smtClean="0">
                <a:latin typeface="+mn-lt"/>
              </a:rPr>
              <a:t>[</a:t>
            </a:r>
            <a:r>
              <a:rPr lang="en-US" sz="3200" kern="0" dirty="0" err="1" smtClean="0">
                <a:latin typeface="+mn-lt"/>
              </a:rPr>
              <a:t>Garg</a:t>
            </a:r>
            <a:r>
              <a:rPr lang="en-US" sz="3200" kern="0" dirty="0" smtClean="0">
                <a:latin typeface="+mn-lt"/>
              </a:rPr>
              <a:t> et al. IMC ‘09]</a:t>
            </a: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78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67600" cy="990600"/>
          </a:xfrm>
        </p:spPr>
        <p:txBody>
          <a:bodyPr/>
          <a:lstStyle/>
          <a:p>
            <a:pPr algn="ctr" eaLnBrk="1" hangingPunct="1"/>
            <a:r>
              <a:rPr lang="en-CA" altLang="sv-SE" sz="4400" b="0" smtClean="0"/>
              <a:t>Preferential Attachment (PA)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1"/>
          </p:nvPr>
        </p:nvSpPr>
        <p:spPr>
          <a:xfrm>
            <a:off x="752475" y="1451514"/>
            <a:ext cx="7858125" cy="5000625"/>
          </a:xfrm>
        </p:spPr>
        <p:txBody>
          <a:bodyPr/>
          <a:lstStyle/>
          <a:p>
            <a:pPr eaLnBrk="1" hangingPunct="1"/>
            <a:r>
              <a:rPr lang="en-CA" altLang="sv-SE" sz="2800" dirty="0" smtClean="0">
                <a:cs typeface="Times New Roman" pitchFamily="18" charset="0"/>
              </a:rPr>
              <a:t>Does PA explain the observed data ?</a:t>
            </a:r>
            <a:endParaRPr lang="en-CA" altLang="sv-SE" sz="2800" dirty="0" smtClean="0"/>
          </a:p>
          <a:p>
            <a:pPr lvl="1" eaLnBrk="1" hangingPunct="1"/>
            <a:r>
              <a:rPr lang="en-CA" altLang="sv-SE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altLang="sv-SE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altLang="sv-SE" dirty="0" smtClean="0">
                <a:latin typeface="Times New Roman" pitchFamily="18" charset="0"/>
                <a:cs typeface="Times New Roman" pitchFamily="18" charset="0"/>
              </a:rPr>
              <a:t> proportional to </a:t>
            </a:r>
            <a:r>
              <a:rPr lang="en-CA" altLang="sv-SE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sv-SE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altLang="sv-SE" baseline="300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CA" altLang="sv-SE" sz="2200" dirty="0" smtClean="0">
              <a:cs typeface="Times New Roman" pitchFamily="18" charset="0"/>
            </a:endParaRPr>
          </a:p>
          <a:p>
            <a:pPr lvl="1" eaLnBrk="1" hangingPunct="1"/>
            <a:r>
              <a:rPr lang="en-CA" altLang="sv-SE" sz="2200" dirty="0" smtClean="0">
                <a:cs typeface="Times New Roman" pitchFamily="18" charset="0"/>
              </a:rPr>
              <a:t>For </a:t>
            </a:r>
            <a:r>
              <a:rPr lang="en-CA" altLang="sv-SE" sz="2200" b="1" dirty="0" smtClean="0">
                <a:cs typeface="Times New Roman" pitchFamily="18" charset="0"/>
              </a:rPr>
              <a:t>source node selection</a:t>
            </a:r>
            <a:r>
              <a:rPr lang="en-CA" altLang="sv-SE" sz="2200" dirty="0" smtClean="0">
                <a:cs typeface="Times New Roman" pitchFamily="18" charset="0"/>
              </a:rPr>
              <a:t> (Out-degree,  </a:t>
            </a:r>
            <a:r>
              <a:rPr lang="el-GR" altLang="sv-SE" sz="2200" dirty="0" smtClean="0">
                <a:cs typeface="Times New Roman" pitchFamily="18" charset="0"/>
              </a:rPr>
              <a:t>α</a:t>
            </a:r>
            <a:r>
              <a:rPr lang="en-CA" altLang="sv-SE" sz="2200" dirty="0" smtClean="0">
                <a:cs typeface="Times New Roman" pitchFamily="18" charset="0"/>
              </a:rPr>
              <a:t> = 0.8)</a:t>
            </a:r>
          </a:p>
          <a:p>
            <a:pPr lvl="1" eaLnBrk="1" hangingPunct="1"/>
            <a:endParaRPr lang="en-CA" altLang="sv-SE" sz="2200" dirty="0" smtClean="0">
              <a:cs typeface="Times New Roman" pitchFamily="18" charset="0"/>
            </a:endParaRPr>
          </a:p>
          <a:p>
            <a:pPr lvl="1" eaLnBrk="1" hangingPunct="1"/>
            <a:endParaRPr lang="en-CA" altLang="sv-SE" sz="2200" dirty="0" smtClean="0">
              <a:cs typeface="Times New Roman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en-CA" altLang="sv-SE" sz="2200" dirty="0" smtClean="0">
              <a:cs typeface="Times New Roman" pitchFamily="18" charset="0"/>
            </a:endParaRPr>
          </a:p>
          <a:p>
            <a:pPr lvl="1" eaLnBrk="1" hangingPunct="1"/>
            <a:r>
              <a:rPr lang="en-CA" altLang="sv-SE" sz="2200" dirty="0" smtClean="0">
                <a:cs typeface="Times New Roman" pitchFamily="18" charset="0"/>
              </a:rPr>
              <a:t>For </a:t>
            </a:r>
            <a:r>
              <a:rPr lang="en-CA" altLang="sv-SE" sz="2200" b="1" dirty="0" smtClean="0">
                <a:cs typeface="Times New Roman" pitchFamily="18" charset="0"/>
              </a:rPr>
              <a:t>destination node selection</a:t>
            </a:r>
            <a:r>
              <a:rPr lang="en-CA" altLang="sv-SE" sz="2200" dirty="0" smtClean="0">
                <a:cs typeface="Times New Roman" pitchFamily="18" charset="0"/>
              </a:rPr>
              <a:t> (In-degree, </a:t>
            </a:r>
            <a:r>
              <a:rPr lang="el-GR" altLang="sv-SE" sz="2200" dirty="0" smtClean="0">
                <a:cs typeface="Times New Roman" pitchFamily="18" charset="0"/>
              </a:rPr>
              <a:t>α</a:t>
            </a:r>
            <a:r>
              <a:rPr lang="en-CA" altLang="sv-SE" sz="2200" dirty="0" smtClean="0">
                <a:cs typeface="Times New Roman" pitchFamily="18" charset="0"/>
              </a:rPr>
              <a:t> = 0.9)</a:t>
            </a:r>
          </a:p>
          <a:p>
            <a:pPr eaLnBrk="1" hangingPunct="1">
              <a:buFontTx/>
              <a:buNone/>
            </a:pPr>
            <a:endParaRPr lang="en-CA" altLang="sv-SE" dirty="0" smtClean="0">
              <a:cs typeface="Times New Roman" pitchFamily="18" charset="0"/>
            </a:endParaRPr>
          </a:p>
          <a:p>
            <a:pPr lvl="1" eaLnBrk="1" hangingPunct="1"/>
            <a:endParaRPr lang="en-CA" altLang="sv-SE" sz="22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altLang="sv-SE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2" name="Group 13"/>
          <p:cNvGrpSpPr>
            <a:grpSpLocks/>
          </p:cNvGrpSpPr>
          <p:nvPr/>
        </p:nvGrpSpPr>
        <p:grpSpPr bwMode="auto">
          <a:xfrm>
            <a:off x="6400800" y="2819400"/>
            <a:ext cx="1143000" cy="901700"/>
            <a:chOff x="2514600" y="3810000"/>
            <a:chExt cx="1143000" cy="901326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514600" y="3962337"/>
              <a:ext cx="609600" cy="609347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C</a:t>
              </a:r>
            </a:p>
          </p:txBody>
        </p:sp>
        <p:cxnSp>
          <p:nvCxnSpPr>
            <p:cNvPr id="9" name="Straight Arrow Connector 8"/>
            <p:cNvCxnSpPr>
              <a:cxnSpLocks noChangeShapeType="1"/>
              <a:stCxn id="4" idx="7"/>
            </p:cNvCxnSpPr>
            <p:nvPr/>
          </p:nvCxnSpPr>
          <p:spPr bwMode="auto">
            <a:xfrm rot="5400000" flipH="1" flipV="1">
              <a:off x="3225850" y="3619450"/>
              <a:ext cx="241200" cy="622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3048000" y="4495516"/>
              <a:ext cx="609600" cy="2158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3" name="Group 14"/>
          <p:cNvGrpSpPr>
            <a:grpSpLocks/>
          </p:cNvGrpSpPr>
          <p:nvPr/>
        </p:nvGrpSpPr>
        <p:grpSpPr bwMode="auto">
          <a:xfrm>
            <a:off x="1371600" y="3048000"/>
            <a:ext cx="1219200" cy="609600"/>
            <a:chOff x="2514600" y="3962400"/>
            <a:chExt cx="1219200" cy="60960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14600" y="3962400"/>
              <a:ext cx="609600" cy="6096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latin typeface="+mn-lt"/>
                </a:rPr>
                <a:t>A</a:t>
              </a:r>
            </a:p>
          </p:txBody>
        </p:sp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3124200" y="4267200"/>
              <a:ext cx="609600" cy="12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4038600" y="2895600"/>
            <a:ext cx="1219200" cy="901700"/>
            <a:chOff x="2514600" y="3810000"/>
            <a:chExt cx="1219200" cy="901326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514600" y="3962337"/>
              <a:ext cx="609600" cy="609347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B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  <a:stCxn id="21" idx="7"/>
            </p:cNvCxnSpPr>
            <p:nvPr/>
          </p:nvCxnSpPr>
          <p:spPr bwMode="auto">
            <a:xfrm rot="5400000" flipH="1" flipV="1">
              <a:off x="3225850" y="3619450"/>
              <a:ext cx="241200" cy="622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124200" y="4267010"/>
              <a:ext cx="609600" cy="1269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3048000" y="4495516"/>
              <a:ext cx="609600" cy="2158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5" name="Group 38"/>
          <p:cNvGrpSpPr>
            <a:grpSpLocks/>
          </p:cNvGrpSpPr>
          <p:nvPr/>
        </p:nvGrpSpPr>
        <p:grpSpPr bwMode="auto">
          <a:xfrm>
            <a:off x="1371600" y="4953000"/>
            <a:ext cx="1219200" cy="901700"/>
            <a:chOff x="1371600" y="5334000"/>
            <a:chExt cx="1219200" cy="901327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rot="-10489211">
              <a:off x="1981200" y="5473642"/>
              <a:ext cx="609600" cy="6093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 type="triangle" w="lg" len="lg"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28" name="Straight Arrow Connector 27"/>
            <p:cNvCxnSpPr>
              <a:cxnSpLocks noChangeShapeType="1"/>
              <a:stCxn id="27" idx="7"/>
            </p:cNvCxnSpPr>
            <p:nvPr/>
          </p:nvCxnSpPr>
          <p:spPr bwMode="auto">
            <a:xfrm rot="5400000">
              <a:off x="1619304" y="5801994"/>
              <a:ext cx="261829" cy="6048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10800000" flipV="1">
              <a:off x="1371600" y="5765621"/>
              <a:ext cx="609600" cy="1269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10800000">
              <a:off x="1447800" y="5334000"/>
              <a:ext cx="609600" cy="21581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6" name="Group 39"/>
          <p:cNvGrpSpPr>
            <a:grpSpLocks/>
          </p:cNvGrpSpPr>
          <p:nvPr/>
        </p:nvGrpSpPr>
        <p:grpSpPr bwMode="auto">
          <a:xfrm>
            <a:off x="4038600" y="4953000"/>
            <a:ext cx="1143000" cy="901700"/>
            <a:chOff x="4038600" y="5347074"/>
            <a:chExt cx="1143000" cy="901326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 rot="10800000">
              <a:off x="4572000" y="5486716"/>
              <a:ext cx="609600" cy="6093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 type="triangle" w="lg" len="lg"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32" name="Straight Arrow Connector 31"/>
            <p:cNvCxnSpPr>
              <a:cxnSpLocks noChangeShapeType="1"/>
              <a:stCxn id="31" idx="7"/>
            </p:cNvCxnSpPr>
            <p:nvPr/>
          </p:nvCxnSpPr>
          <p:spPr bwMode="auto">
            <a:xfrm rot="-5400000" flipH="1" flipV="1">
              <a:off x="4229150" y="5816650"/>
              <a:ext cx="241200" cy="622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rot="10800000">
              <a:off x="4038600" y="5347074"/>
              <a:ext cx="609600" cy="2158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7" name="Group 40"/>
          <p:cNvGrpSpPr>
            <a:grpSpLocks/>
          </p:cNvGrpSpPr>
          <p:nvPr/>
        </p:nvGrpSpPr>
        <p:grpSpPr bwMode="auto">
          <a:xfrm>
            <a:off x="6400800" y="5105400"/>
            <a:ext cx="1219200" cy="609600"/>
            <a:chOff x="6324600" y="5334000"/>
            <a:chExt cx="1219200" cy="609600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auto">
            <a:xfrm rot="10800000">
              <a:off x="6934200" y="5334000"/>
              <a:ext cx="609600" cy="609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 type="triangle" w="lg" len="lg"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6324600" y="5626100"/>
              <a:ext cx="609600" cy="12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2778" name="Slide Number Placeholder 3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106162-3072-4B01-AC5D-B50F4447155C}" type="slidenum">
              <a:rPr lang="en-US" altLang="sv-SE" sz="1400" smtClean="0"/>
              <a:pPr eaLnBrk="1" hangingPunct="1"/>
              <a:t>17</a:t>
            </a:fld>
            <a:endParaRPr lang="en-US" altLang="sv-SE" sz="1400" smtClean="0"/>
          </a:p>
        </p:txBody>
      </p:sp>
    </p:spTree>
    <p:extLst>
      <p:ext uri="{BB962C8B-B14F-4D97-AF65-F5344CB8AC3E}">
        <p14:creationId xmlns:p14="http://schemas.microsoft.com/office/powerpoint/2010/main" val="136709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229600" cy="1600200"/>
          </a:xfrm>
        </p:spPr>
        <p:txBody>
          <a:bodyPr/>
          <a:lstStyle/>
          <a:p>
            <a:pPr eaLnBrk="1" hangingPunct="1"/>
            <a:r>
              <a:rPr lang="en-CA" altLang="sv-SE" sz="2800" smtClean="0"/>
              <a:t>We considered subscription to common services as an indicator of common interest.</a:t>
            </a:r>
          </a:p>
        </p:txBody>
      </p:sp>
      <p:sp>
        <p:nvSpPr>
          <p:cNvPr id="33795" name="Title 1"/>
          <p:cNvSpPr txBox="1">
            <a:spLocks/>
          </p:cNvSpPr>
          <p:nvPr/>
        </p:nvSpPr>
        <p:spPr bwMode="auto">
          <a:xfrm>
            <a:off x="762000" y="130107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CA" altLang="sv-SE" sz="4000" dirty="0">
                <a:solidFill>
                  <a:schemeClr val="tx2"/>
                </a:solidFill>
                <a:latin typeface="Arial" charset="0"/>
                <a:cs typeface="Arial" charset="0"/>
              </a:rPr>
              <a:t>Group Affiliation &amp; Link Formation</a:t>
            </a:r>
          </a:p>
        </p:txBody>
      </p:sp>
      <p:pic>
        <p:nvPicPr>
          <p:cNvPr id="33796" name="Picture 4" descr="C:\Users\X-Genius\Desktop\IMC_PPT\imc_graphs\png\GA_PAcservices-srcnew-6Janr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089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2667000" y="295275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CA" altLang="sv-SE" sz="2000"/>
              <a:t>Source nodes younger than 50 days</a:t>
            </a:r>
          </a:p>
        </p:txBody>
      </p:sp>
      <p:sp>
        <p:nvSpPr>
          <p:cNvPr id="337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87878A-74E3-48D9-A64C-612F2A14DB49}" type="slidenum">
              <a:rPr lang="en-US" altLang="sv-SE" sz="1400" smtClean="0"/>
              <a:pPr eaLnBrk="1" hangingPunct="1"/>
              <a:t>18</a:t>
            </a:fld>
            <a:endParaRPr lang="en-US" altLang="sv-SE" sz="1400" smtClean="0"/>
          </a:p>
        </p:txBody>
      </p:sp>
    </p:spTree>
    <p:extLst>
      <p:ext uri="{BB962C8B-B14F-4D97-AF65-F5344CB8AC3E}">
        <p14:creationId xmlns:p14="http://schemas.microsoft.com/office/powerpoint/2010/main" val="227815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5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(online) social networks?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networks are graphs of people</a:t>
            </a:r>
          </a:p>
          <a:p>
            <a:pPr lvl="1"/>
            <a:r>
              <a:rPr lang="en-US" dirty="0" smtClean="0"/>
              <a:t>Graph</a:t>
            </a:r>
            <a:r>
              <a:rPr lang="en-US" b="1" dirty="0" smtClean="0"/>
              <a:t> edges connect friends</a:t>
            </a:r>
          </a:p>
          <a:p>
            <a:pPr lvl="1"/>
            <a:r>
              <a:rPr lang="en-US" b="1" dirty="0" smtClean="0"/>
              <a:t>`Friend’ </a:t>
            </a:r>
            <a:r>
              <a:rPr lang="en-US" dirty="0" smtClean="0"/>
              <a:t>has different implications</a:t>
            </a:r>
          </a:p>
          <a:p>
            <a:pPr lvl="1"/>
            <a:r>
              <a:rPr lang="en-US" dirty="0" smtClean="0"/>
              <a:t>How hard is it to be Facebook `friends’?</a:t>
            </a:r>
          </a:p>
          <a:p>
            <a:pPr lvl="1"/>
            <a:endParaRPr lang="en-US" b="1" dirty="0"/>
          </a:p>
          <a:p>
            <a:r>
              <a:rPr lang="en-US" dirty="0" smtClean="0"/>
              <a:t>Online social networking</a:t>
            </a:r>
          </a:p>
          <a:p>
            <a:pPr lvl="1"/>
            <a:r>
              <a:rPr lang="en-US" dirty="0" smtClean="0"/>
              <a:t>Social network hosted by a Web site</a:t>
            </a:r>
          </a:p>
          <a:p>
            <a:pPr lvl="1"/>
            <a:r>
              <a:rPr lang="en-US" dirty="0" smtClean="0"/>
              <a:t>Friendship represents </a:t>
            </a:r>
            <a:r>
              <a:rPr lang="en-US" b="1" dirty="0" smtClean="0"/>
              <a:t>shared interest or trust</a:t>
            </a:r>
          </a:p>
          <a:p>
            <a:pPr lvl="1"/>
            <a:r>
              <a:rPr lang="en-US" dirty="0" smtClean="0"/>
              <a:t>Online friends </a:t>
            </a:r>
            <a:r>
              <a:rPr lang="en-US" b="1" dirty="0" smtClean="0"/>
              <a:t>may have never met</a:t>
            </a:r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20" y="22500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2" y="476527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20" y="334842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84" y="1948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83" y="5837972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89" y="5602940"/>
            <a:ext cx="832224" cy="83222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7141882" y="2386123"/>
            <a:ext cx="729802" cy="303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1"/>
          </p:cNvCxnSpPr>
          <p:nvPr/>
        </p:nvCxnSpPr>
        <p:spPr>
          <a:xfrm>
            <a:off x="6825661" y="3114282"/>
            <a:ext cx="590759" cy="666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7" idx="3"/>
          </p:cNvCxnSpPr>
          <p:nvPr/>
        </p:nvCxnSpPr>
        <p:spPr>
          <a:xfrm flipH="1">
            <a:off x="8280701" y="2823706"/>
            <a:ext cx="28567" cy="956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6379882" y="5632824"/>
            <a:ext cx="1179607" cy="386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 flipV="1">
            <a:off x="6165650" y="6019052"/>
            <a:ext cx="1393839" cy="256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OSNs: Wrap up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different types of OSNs</a:t>
            </a:r>
          </a:p>
          <a:p>
            <a:pPr lvl="1"/>
            <a:r>
              <a:rPr lang="en-US" dirty="0" smtClean="0"/>
              <a:t>Photos, video, profile-based</a:t>
            </a:r>
          </a:p>
          <a:p>
            <a:r>
              <a:rPr lang="en-US" dirty="0" smtClean="0"/>
              <a:t>Some extremely popular </a:t>
            </a:r>
            <a:r>
              <a:rPr lang="en-US" b="1" dirty="0" smtClean="0"/>
              <a:t>source of much Internet traffic</a:t>
            </a:r>
          </a:p>
          <a:p>
            <a:pPr lvl="1"/>
            <a:r>
              <a:rPr lang="en-US" dirty="0" smtClean="0"/>
              <a:t>Facebook, YouTube</a:t>
            </a:r>
          </a:p>
          <a:p>
            <a:r>
              <a:rPr lang="en-US" dirty="0" smtClean="0"/>
              <a:t>New ones emerging</a:t>
            </a:r>
          </a:p>
          <a:p>
            <a:pPr lvl="1"/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snapchat</a:t>
            </a:r>
            <a:endParaRPr lang="en-US" dirty="0" smtClean="0"/>
          </a:p>
          <a:p>
            <a:r>
              <a:rPr lang="en-US" dirty="0" smtClean="0"/>
              <a:t>Old ones fading</a:t>
            </a:r>
          </a:p>
          <a:p>
            <a:pPr lvl="1"/>
            <a:r>
              <a:rPr lang="en-US" dirty="0" smtClean="0"/>
              <a:t>MySpace, Friendster</a:t>
            </a:r>
          </a:p>
          <a:p>
            <a:r>
              <a:rPr lang="en-US" dirty="0" smtClean="0"/>
              <a:t>Studying their properties can inform </a:t>
            </a:r>
            <a:r>
              <a:rPr lang="en-US" b="1" dirty="0" smtClean="0"/>
              <a:t>how we build networks and systems to support them!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61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online social networks used for?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Popular for sharing content</a:t>
            </a:r>
          </a:p>
          <a:p>
            <a:pPr lvl="1"/>
            <a:r>
              <a:rPr lang="en-US" dirty="0" smtClean="0"/>
              <a:t>Photos (Flickr), videos (YouTube), blogs (</a:t>
            </a:r>
            <a:r>
              <a:rPr lang="en-US" dirty="0" err="1" smtClean="0"/>
              <a:t>LiveJournal</a:t>
            </a:r>
            <a:r>
              <a:rPr lang="en-US" dirty="0" smtClean="0"/>
              <a:t>), profiles (Facebook, </a:t>
            </a:r>
            <a:r>
              <a:rPr lang="en-US" dirty="0" err="1" smtClean="0"/>
              <a:t>Orkut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Fixed broadband (</a:t>
            </a:r>
            <a:r>
              <a:rPr lang="en-US" dirty="0" err="1" smtClean="0"/>
              <a:t>Sandvine</a:t>
            </a:r>
            <a:r>
              <a:rPr lang="en-US" dirty="0" smtClean="0"/>
              <a:t> Q1 2014)</a:t>
            </a:r>
          </a:p>
          <a:p>
            <a:pPr lvl="2"/>
            <a:r>
              <a:rPr lang="en-US" dirty="0" smtClean="0"/>
              <a:t>YouTube 5.5% upload, 13.2% down </a:t>
            </a:r>
          </a:p>
          <a:p>
            <a:pPr lvl="2"/>
            <a:r>
              <a:rPr lang="en-US" dirty="0" smtClean="0"/>
              <a:t>Facebook 2.2% upload, 2.0% down</a:t>
            </a:r>
          </a:p>
          <a:p>
            <a:r>
              <a:rPr lang="en-US" dirty="0" smtClean="0"/>
              <a:t>Popular with users on the go</a:t>
            </a:r>
          </a:p>
          <a:p>
            <a:pPr lvl="1"/>
            <a:r>
              <a:rPr lang="en-US" dirty="0" smtClean="0"/>
              <a:t>Mobile (</a:t>
            </a:r>
            <a:r>
              <a:rPr lang="en-US" dirty="0" err="1" smtClean="0"/>
              <a:t>Sandvine</a:t>
            </a:r>
            <a:r>
              <a:rPr lang="en-US" dirty="0" smtClean="0"/>
              <a:t> Q1 2014)</a:t>
            </a:r>
          </a:p>
          <a:p>
            <a:pPr lvl="2"/>
            <a:r>
              <a:rPr lang="en-US" dirty="0" smtClean="0"/>
              <a:t>YouTube 3.8% up, 17.6% down</a:t>
            </a:r>
          </a:p>
          <a:p>
            <a:pPr lvl="2"/>
            <a:r>
              <a:rPr lang="en-US" dirty="0" smtClean="0"/>
              <a:t>Facebook 27.0% up, 14.0% down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social networks interesting?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Popular way to connect</a:t>
            </a:r>
          </a:p>
          <a:p>
            <a:pPr lvl="1"/>
            <a:r>
              <a:rPr lang="en-US" dirty="0" smtClean="0"/>
              <a:t>Estimated 1.32B users online each day</a:t>
            </a:r>
          </a:p>
          <a:p>
            <a:pPr lvl="1"/>
            <a:r>
              <a:rPr lang="en-US" dirty="0" smtClean="0"/>
              <a:t>Average American spends 40 minutes/day on the site</a:t>
            </a:r>
          </a:p>
          <a:p>
            <a:r>
              <a:rPr lang="en-US" dirty="0" smtClean="0"/>
              <a:t>Changing the flow of information</a:t>
            </a:r>
          </a:p>
          <a:p>
            <a:pPr lvl="1"/>
            <a:r>
              <a:rPr lang="en-US" dirty="0" smtClean="0"/>
              <a:t>Formerly few ``writers’’ many ``readers’’ online</a:t>
            </a:r>
          </a:p>
          <a:p>
            <a:pPr lvl="1"/>
            <a:r>
              <a:rPr lang="en-US" dirty="0" smtClean="0"/>
              <a:t>Now anyone can write! </a:t>
            </a:r>
          </a:p>
          <a:p>
            <a:pPr lvl="1"/>
            <a:r>
              <a:rPr lang="en-US" dirty="0" smtClean="0"/>
              <a:t>What does this mean for Internet traffic?</a:t>
            </a:r>
            <a:endParaRPr lang="en-US" dirty="0"/>
          </a:p>
          <a:p>
            <a:r>
              <a:rPr lang="en-US" dirty="0" smtClean="0"/>
              <a:t>Important in regions with strict media controls</a:t>
            </a:r>
          </a:p>
          <a:p>
            <a:pPr lvl="1"/>
            <a:r>
              <a:rPr lang="en-US" dirty="0" smtClean="0"/>
              <a:t>E.g., Iran, Egypt using social media platforms to get word out in times of unrest</a:t>
            </a:r>
          </a:p>
          <a:p>
            <a:r>
              <a:rPr lang="en-US" dirty="0" smtClean="0"/>
              <a:t>Useful in times of disaster</a:t>
            </a:r>
          </a:p>
        </p:txBody>
      </p:sp>
    </p:spTree>
    <p:extLst>
      <p:ext uri="{BB962C8B-B14F-4D97-AF65-F5344CB8AC3E}">
        <p14:creationId xmlns:p14="http://schemas.microsoft.com/office/powerpoint/2010/main" val="19633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incidents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 descr="Screen Shot 2014-10-20 at 11.02.36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3" r="-22353"/>
          <a:stretch>
            <a:fillRect/>
          </a:stretch>
        </p:blipFill>
        <p:spPr>
          <a:xfrm>
            <a:off x="-803834" y="2197849"/>
            <a:ext cx="5843651" cy="3375212"/>
          </a:xfrm>
        </p:spPr>
      </p:pic>
      <p:pic>
        <p:nvPicPr>
          <p:cNvPr id="8" name="Picture 7" descr="Screen Shot 2014-10-20 at 11.08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31" y="2291979"/>
            <a:ext cx="3801782" cy="3460374"/>
          </a:xfrm>
          <a:prstGeom prst="rect">
            <a:avLst/>
          </a:prstGeom>
        </p:spPr>
      </p:pic>
      <p:pic>
        <p:nvPicPr>
          <p:cNvPr id="7" name="Picture 6" descr="Screen Shot 2014-10-20 at 11.05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35" y="1150471"/>
            <a:ext cx="4134954" cy="5274235"/>
          </a:xfrm>
          <a:prstGeom prst="rect">
            <a:avLst/>
          </a:prstGeom>
        </p:spPr>
      </p:pic>
      <p:pic>
        <p:nvPicPr>
          <p:cNvPr id="9" name="Picture 8" descr="Screen Shot 2014-10-20 at 11.11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3" y="1693610"/>
            <a:ext cx="6385859" cy="43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social phenomenon…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3110" r="-53110"/>
          <a:stretch>
            <a:fillRect/>
          </a:stretch>
        </p:blipFill>
        <p:spPr>
          <a:xfrm>
            <a:off x="-2058894" y="1540436"/>
            <a:ext cx="8839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4930588" y="1912471"/>
            <a:ext cx="386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now contains photo and video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Content delivery challenges!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rcRect l="-4121" r="-4121"/>
          <a:stretch>
            <a:fillRect/>
          </a:stretch>
        </p:blipFill>
        <p:spPr>
          <a:xfrm>
            <a:off x="4335930" y="4123766"/>
            <a:ext cx="4495911" cy="2596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176" y="3750235"/>
            <a:ext cx="446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YouTube is a large fraction of Google’s traffic!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0" y="4860582"/>
            <a:ext cx="9144000" cy="1795917"/>
            <a:chOff x="1219200" y="4876799"/>
            <a:chExt cx="5181605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6" y="4876799"/>
              <a:ext cx="5181599" cy="106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Understanding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properties of these networks is important to understand how we build systems to support them!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0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words about “Rich get richer” and “Preferential attachment”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9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</a:t>
            </a:r>
            <a:r>
              <a:rPr lang="en-US" dirty="0"/>
              <a:t>c</a:t>
            </a:r>
            <a:r>
              <a:rPr lang="en-US" dirty="0" smtClean="0"/>
              <a:t>hirps about Twitter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… by Krishnamurthy, Gill, and </a:t>
            </a:r>
            <a:r>
              <a:rPr lang="en-US" dirty="0" err="1" smtClean="0"/>
              <a:t>Arlitt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42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69886</TotalTime>
  <Words>1038</Words>
  <Application>Microsoft Office PowerPoint</Application>
  <PresentationFormat>On-screen Show (4:3)</PresentationFormat>
  <Paragraphs>158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Median</vt:lpstr>
      <vt:lpstr>Bitmap Image</vt:lpstr>
      <vt:lpstr>TDTS21: Advanced Networking</vt:lpstr>
      <vt:lpstr>What are (online) social networks? </vt:lpstr>
      <vt:lpstr>What are online social networks used for?</vt:lpstr>
      <vt:lpstr>Why are social networks interesting?</vt:lpstr>
      <vt:lpstr>Notable incidents …</vt:lpstr>
      <vt:lpstr>Not just a social phenomenon…</vt:lpstr>
      <vt:lpstr>PowerPoint Presentation</vt:lpstr>
      <vt:lpstr>A few words about “Rich get richer” and “Preferential attachment”</vt:lpstr>
      <vt:lpstr>A few chirps about Twitter</vt:lpstr>
      <vt:lpstr>Aside: User relationships on Twitter</vt:lpstr>
      <vt:lpstr>Aside: User relationships on Twitter</vt:lpstr>
      <vt:lpstr>Aside: User relationships on Twitter</vt:lpstr>
      <vt:lpstr>Aside: User relationships on Twitter</vt:lpstr>
      <vt:lpstr>Evolution of an Online Social Aggregation Network: An Empirical Study</vt:lpstr>
      <vt:lpstr>PowerPoint Presentation</vt:lpstr>
      <vt:lpstr> </vt:lpstr>
      <vt:lpstr>Preferential Attachment (PA)</vt:lpstr>
      <vt:lpstr>PowerPoint Presentation</vt:lpstr>
      <vt:lpstr>PowerPoint Presentation</vt:lpstr>
      <vt:lpstr>OSNs: Wrap up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nikca</cp:lastModifiedBy>
  <cp:revision>937</cp:revision>
  <cp:lastPrinted>2012-08-22T04:00:45Z</cp:lastPrinted>
  <dcterms:created xsi:type="dcterms:W3CDTF">2012-01-03T02:22:46Z</dcterms:created>
  <dcterms:modified xsi:type="dcterms:W3CDTF">2015-03-03T19:15:15Z</dcterms:modified>
</cp:coreProperties>
</file>