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4" r:id="rId1"/>
  </p:sldMasterIdLst>
  <p:notesMasterIdLst>
    <p:notesMasterId r:id="rId72"/>
  </p:notesMasterIdLst>
  <p:handoutMasterIdLst>
    <p:handoutMasterId r:id="rId73"/>
  </p:handoutMasterIdLst>
  <p:sldIdLst>
    <p:sldId id="388" r:id="rId2"/>
    <p:sldId id="455" r:id="rId3"/>
    <p:sldId id="456" r:id="rId4"/>
    <p:sldId id="457" r:id="rId5"/>
    <p:sldId id="485" r:id="rId6"/>
    <p:sldId id="484" r:id="rId7"/>
    <p:sldId id="458" r:id="rId8"/>
    <p:sldId id="459" r:id="rId9"/>
    <p:sldId id="479" r:id="rId10"/>
    <p:sldId id="460" r:id="rId11"/>
    <p:sldId id="462" r:id="rId12"/>
    <p:sldId id="463" r:id="rId13"/>
    <p:sldId id="471" r:id="rId14"/>
    <p:sldId id="476" r:id="rId15"/>
    <p:sldId id="483" r:id="rId16"/>
    <p:sldId id="477" r:id="rId17"/>
    <p:sldId id="427" r:id="rId18"/>
    <p:sldId id="428" r:id="rId19"/>
    <p:sldId id="429" r:id="rId20"/>
    <p:sldId id="432" r:id="rId21"/>
    <p:sldId id="433" r:id="rId22"/>
    <p:sldId id="434" r:id="rId23"/>
    <p:sldId id="435" r:id="rId24"/>
    <p:sldId id="452" r:id="rId25"/>
    <p:sldId id="436" r:id="rId26"/>
    <p:sldId id="437" r:id="rId27"/>
    <p:sldId id="482" r:id="rId28"/>
    <p:sldId id="486" r:id="rId29"/>
    <p:sldId id="439" r:id="rId30"/>
    <p:sldId id="443" r:id="rId31"/>
    <p:sldId id="444" r:id="rId32"/>
    <p:sldId id="445" r:id="rId33"/>
    <p:sldId id="481" r:id="rId34"/>
    <p:sldId id="453" r:id="rId35"/>
    <p:sldId id="478" r:id="rId36"/>
    <p:sldId id="454" r:id="rId37"/>
    <p:sldId id="487" r:id="rId38"/>
    <p:sldId id="489" r:id="rId39"/>
    <p:sldId id="490" r:id="rId40"/>
    <p:sldId id="491" r:id="rId41"/>
    <p:sldId id="492" r:id="rId42"/>
    <p:sldId id="488" r:id="rId43"/>
    <p:sldId id="446" r:id="rId44"/>
    <p:sldId id="447" r:id="rId45"/>
    <p:sldId id="448" r:id="rId46"/>
    <p:sldId id="449" r:id="rId47"/>
    <p:sldId id="450" r:id="rId48"/>
    <p:sldId id="390" r:id="rId49"/>
    <p:sldId id="393" r:id="rId50"/>
    <p:sldId id="392" r:id="rId51"/>
    <p:sldId id="394" r:id="rId52"/>
    <p:sldId id="398" r:id="rId53"/>
    <p:sldId id="399" r:id="rId54"/>
    <p:sldId id="397" r:id="rId55"/>
    <p:sldId id="391" r:id="rId56"/>
    <p:sldId id="400" r:id="rId57"/>
    <p:sldId id="401" r:id="rId58"/>
    <p:sldId id="402" r:id="rId59"/>
    <p:sldId id="403" r:id="rId60"/>
    <p:sldId id="404" r:id="rId61"/>
    <p:sldId id="406" r:id="rId62"/>
    <p:sldId id="407" r:id="rId63"/>
    <p:sldId id="408" r:id="rId64"/>
    <p:sldId id="410" r:id="rId65"/>
    <p:sldId id="411" r:id="rId66"/>
    <p:sldId id="412" r:id="rId67"/>
    <p:sldId id="413" r:id="rId68"/>
    <p:sldId id="425" r:id="rId69"/>
    <p:sldId id="426" r:id="rId70"/>
    <p:sldId id="409" r:id="rId71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" id="{1206C271-A17B-4745-8409-D19C184D271D}">
          <p14:sldIdLst>
            <p14:sldId id="388"/>
            <p14:sldId id="455"/>
            <p14:sldId id="456"/>
            <p14:sldId id="457"/>
            <p14:sldId id="485"/>
            <p14:sldId id="484"/>
            <p14:sldId id="458"/>
            <p14:sldId id="459"/>
            <p14:sldId id="479"/>
            <p14:sldId id="460"/>
            <p14:sldId id="462"/>
            <p14:sldId id="463"/>
            <p14:sldId id="471"/>
            <p14:sldId id="476"/>
            <p14:sldId id="483"/>
            <p14:sldId id="477"/>
            <p14:sldId id="427"/>
            <p14:sldId id="428"/>
            <p14:sldId id="429"/>
            <p14:sldId id="432"/>
            <p14:sldId id="433"/>
            <p14:sldId id="434"/>
            <p14:sldId id="435"/>
            <p14:sldId id="452"/>
            <p14:sldId id="436"/>
            <p14:sldId id="437"/>
            <p14:sldId id="482"/>
            <p14:sldId id="486"/>
            <p14:sldId id="439"/>
            <p14:sldId id="443"/>
            <p14:sldId id="444"/>
            <p14:sldId id="445"/>
            <p14:sldId id="481"/>
            <p14:sldId id="453"/>
            <p14:sldId id="478"/>
            <p14:sldId id="454"/>
            <p14:sldId id="487"/>
            <p14:sldId id="489"/>
            <p14:sldId id="490"/>
            <p14:sldId id="491"/>
            <p14:sldId id="492"/>
            <p14:sldId id="488"/>
            <p14:sldId id="446"/>
            <p14:sldId id="447"/>
            <p14:sldId id="448"/>
            <p14:sldId id="449"/>
            <p14:sldId id="450"/>
            <p14:sldId id="390"/>
            <p14:sldId id="393"/>
            <p14:sldId id="392"/>
            <p14:sldId id="394"/>
            <p14:sldId id="398"/>
            <p14:sldId id="399"/>
            <p14:sldId id="397"/>
            <p14:sldId id="391"/>
            <p14:sldId id="400"/>
            <p14:sldId id="401"/>
            <p14:sldId id="402"/>
            <p14:sldId id="403"/>
            <p14:sldId id="404"/>
            <p14:sldId id="406"/>
            <p14:sldId id="407"/>
            <p14:sldId id="408"/>
            <p14:sldId id="410"/>
            <p14:sldId id="411"/>
            <p14:sldId id="412"/>
            <p14:sldId id="413"/>
            <p14:sldId id="425"/>
            <p14:sldId id="426"/>
            <p14:sldId id="40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BD"/>
    <a:srgbClr val="8B2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84" autoAdjust="0"/>
    <p:restoredTop sz="90232" autoAdjust="0"/>
  </p:normalViewPr>
  <p:slideViewPr>
    <p:cSldViewPr snapToGrid="0">
      <p:cViewPr varScale="1">
        <p:scale>
          <a:sx n="83" d="100"/>
          <a:sy n="83" d="100"/>
        </p:scale>
        <p:origin x="-112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-2520" y="-96"/>
      </p:cViewPr>
      <p:guideLst>
        <p:guide orient="horz" pos="2928"/>
        <p:guide pos="21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r>
              <a:rPr lang="en-US" smtClean="0"/>
              <a:t>Christo Wilson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03CF3CE8-99B9-4E0D-8156-BD8D62DE6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499058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r>
              <a:rPr lang="en-US" smtClean="0"/>
              <a:t>Christo Wilson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77FBF96E-C445-4FF1-86A3-96F5585B6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19080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Christo Wilson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6059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42C7A1-342C-477F-B6FA-1A84ABDFBAED}" type="slidenum">
              <a:rPr lang="en-US"/>
              <a:pPr/>
              <a:t>52</a:t>
            </a:fld>
            <a:endParaRPr lang="en-US"/>
          </a:p>
        </p:txBody>
      </p:sp>
      <p:sp>
        <p:nvSpPr>
          <p:cNvPr id="914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0775" y="700088"/>
            <a:ext cx="4643438" cy="3484562"/>
          </a:xfrm>
          <a:ln/>
        </p:spPr>
      </p:sp>
      <p:sp>
        <p:nvSpPr>
          <p:cNvPr id="914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42C7A1-342C-477F-B6FA-1A84ABDFBAED}" type="slidenum">
              <a:rPr lang="en-US"/>
              <a:pPr/>
              <a:t>53</a:t>
            </a:fld>
            <a:endParaRPr lang="en-US"/>
          </a:p>
        </p:txBody>
      </p:sp>
      <p:sp>
        <p:nvSpPr>
          <p:cNvPr id="914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0775" y="700088"/>
            <a:ext cx="4643438" cy="3484562"/>
          </a:xfrm>
          <a:ln/>
        </p:spPr>
      </p:sp>
      <p:sp>
        <p:nvSpPr>
          <p:cNvPr id="914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DB78D6-E512-4DE2-8202-B82B352C4A17}" type="slidenum">
              <a:rPr lang="en-US"/>
              <a:pPr/>
              <a:t>54</a:t>
            </a:fld>
            <a:endParaRPr lang="en-US"/>
          </a:p>
        </p:txBody>
      </p:sp>
      <p:sp>
        <p:nvSpPr>
          <p:cNvPr id="91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0775" y="700088"/>
            <a:ext cx="4643438" cy="3484562"/>
          </a:xfrm>
          <a:ln/>
        </p:spPr>
      </p:sp>
      <p:sp>
        <p:nvSpPr>
          <p:cNvPr id="91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Change circles to rectangles, don’t block the text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61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Christo Wilson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1175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Why can we get away with this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Christo Wilson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1330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C52DFB-4EDA-410F-839E-B359D4BF755C}" type="slidenum">
              <a:rPr lang="en-US"/>
              <a:pPr/>
              <a:t>2</a:t>
            </a:fld>
            <a:endParaRPr lang="en-US"/>
          </a:p>
        </p:txBody>
      </p:sp>
      <p:sp>
        <p:nvSpPr>
          <p:cNvPr id="911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0775" y="700088"/>
            <a:ext cx="4643438" cy="3484562"/>
          </a:xfrm>
          <a:ln/>
        </p:spPr>
      </p:sp>
      <p:sp>
        <p:nvSpPr>
          <p:cNvPr id="911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42C7A1-342C-477F-B6FA-1A84ABDFBAED}" type="slidenum">
              <a:rPr lang="en-US"/>
              <a:pPr/>
              <a:t>7</a:t>
            </a:fld>
            <a:endParaRPr lang="en-US"/>
          </a:p>
        </p:txBody>
      </p:sp>
      <p:sp>
        <p:nvSpPr>
          <p:cNvPr id="914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0775" y="700088"/>
            <a:ext cx="4643438" cy="3484562"/>
          </a:xfrm>
          <a:ln/>
        </p:spPr>
      </p:sp>
      <p:sp>
        <p:nvSpPr>
          <p:cNvPr id="914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42C7A1-342C-477F-B6FA-1A84ABDFBAED}" type="slidenum">
              <a:rPr lang="en-US"/>
              <a:pPr/>
              <a:t>8</a:t>
            </a:fld>
            <a:endParaRPr lang="en-US"/>
          </a:p>
        </p:txBody>
      </p:sp>
      <p:sp>
        <p:nvSpPr>
          <p:cNvPr id="914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0775" y="700088"/>
            <a:ext cx="4643438" cy="3484562"/>
          </a:xfrm>
          <a:ln/>
        </p:spPr>
      </p:sp>
      <p:sp>
        <p:nvSpPr>
          <p:cNvPr id="914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DB78D6-E512-4DE2-8202-B82B352C4A17}" type="slidenum">
              <a:rPr lang="en-US"/>
              <a:pPr/>
              <a:t>10</a:t>
            </a:fld>
            <a:endParaRPr lang="en-US"/>
          </a:p>
        </p:txBody>
      </p:sp>
      <p:sp>
        <p:nvSpPr>
          <p:cNvPr id="91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0775" y="700088"/>
            <a:ext cx="4643438" cy="3484562"/>
          </a:xfrm>
          <a:ln/>
        </p:spPr>
      </p:sp>
      <p:sp>
        <p:nvSpPr>
          <p:cNvPr id="91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Why can we get away with this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Christo Wilson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1330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If time, show</a:t>
            </a:r>
            <a:r>
              <a:rPr lang="en-US" baseline="0" dirty="0" smtClean="0"/>
              <a:t> correlation between lookup speed and maximum line rate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Christo Wilson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188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Christo Wilson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4717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C52DFB-4EDA-410F-839E-B359D4BF755C}" type="slidenum">
              <a:rPr lang="en-US"/>
              <a:pPr/>
              <a:t>49</a:t>
            </a:fld>
            <a:endParaRPr lang="en-US"/>
          </a:p>
        </p:txBody>
      </p:sp>
      <p:sp>
        <p:nvSpPr>
          <p:cNvPr id="911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0775" y="700088"/>
            <a:ext cx="4643438" cy="3484562"/>
          </a:xfrm>
          <a:ln/>
        </p:spPr>
      </p:sp>
      <p:sp>
        <p:nvSpPr>
          <p:cNvPr id="911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8392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1256270"/>
            <a:ext cx="533400" cy="304800"/>
          </a:xfrm>
        </p:spPr>
        <p:txBody>
          <a:bodyPr/>
          <a:lstStyle>
            <a:lvl1pPr>
              <a:defRPr sz="1800">
                <a:solidFill>
                  <a:srgbClr val="FFFFFF"/>
                </a:solidFill>
              </a:defRPr>
            </a:lvl1pPr>
          </a:lstStyle>
          <a:p>
            <a:fld id="{283B9EA5-CE9A-4950-A80C-5ADF06B45B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400" y="1600200"/>
            <a:ext cx="8839200" cy="5105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2286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3048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3048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572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8392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52400" y="1600200"/>
            <a:ext cx="8839200" cy="51054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-4634" y="1257917"/>
            <a:ext cx="595184" cy="260728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800" b="1">
                <a:solidFill>
                  <a:srgbClr val="FFFFFF"/>
                </a:solidFill>
              </a:defRPr>
            </a:lvl1pPr>
          </a:lstStyle>
          <a:p>
            <a:fld id="{283B9EA5-CE9A-4950-A80C-5ADF06B45B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://www.cidr-report.org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microsoft.com/office/2007/relationships/hdphoto" Target="../media/hdphoto1.wdp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microsoft.com/office/2007/relationships/hdphoto" Target="../media/hdphoto1.wdp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363" y="1143000"/>
            <a:ext cx="8399721" cy="1828800"/>
          </a:xfrm>
        </p:spPr>
        <p:txBody>
          <a:bodyPr>
            <a:normAutofit fontScale="90000"/>
          </a:bodyPr>
          <a:lstStyle/>
          <a:p>
            <a:r>
              <a:rPr lang="en-US" sz="6000" cap="none" dirty="0" smtClean="0">
                <a:solidFill>
                  <a:schemeClr val="bg1"/>
                </a:solidFill>
              </a:rPr>
              <a:t>TDTS21: Advanced Networking</a:t>
            </a:r>
            <a:endParaRPr lang="en-US" sz="4900" cap="none" dirty="0">
              <a:solidFill>
                <a:schemeClr val="bg1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685798" y="3496235"/>
            <a:ext cx="7990115" cy="2133600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kumimoji="0" sz="2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dirty="0" smtClean="0">
                <a:solidFill>
                  <a:schemeClr val="bg1"/>
                </a:solidFill>
              </a:rPr>
              <a:t>Lecture </a:t>
            </a:r>
            <a:r>
              <a:rPr lang="en-US" sz="3600" b="1" dirty="0">
                <a:solidFill>
                  <a:schemeClr val="bg1"/>
                </a:solidFill>
              </a:rPr>
              <a:t>7</a:t>
            </a:r>
            <a:r>
              <a:rPr lang="en-US" sz="3600" b="1" dirty="0" smtClean="0">
                <a:solidFill>
                  <a:schemeClr val="bg1"/>
                </a:solidFill>
              </a:rPr>
              <a:t>: IP and Intra </a:t>
            </a:r>
            <a:r>
              <a:rPr lang="en-US" sz="3600" b="1" dirty="0" smtClean="0">
                <a:solidFill>
                  <a:schemeClr val="bg1"/>
                </a:solidFill>
              </a:rPr>
              <a:t>Domain Routing</a:t>
            </a:r>
          </a:p>
          <a:p>
            <a:endParaRPr lang="en-US" sz="3600" b="1" dirty="0" smtClean="0">
              <a:solidFill>
                <a:schemeClr val="bg1"/>
              </a:solidFill>
            </a:endParaRPr>
          </a:p>
        </p:txBody>
      </p:sp>
      <p:sp>
        <p:nvSpPr>
          <p:cNvPr id="6" name="Subtitle 4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 vert="horz" anchor="ctr">
            <a:normAutofit fontScale="77500" lnSpcReduction="20000"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kumimoji="0" sz="2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1"/>
                </a:solidFill>
              </a:rPr>
              <a:t>Based on slides from </a:t>
            </a:r>
            <a:r>
              <a:rPr lang="en-US" dirty="0" smtClean="0">
                <a:solidFill>
                  <a:schemeClr val="bg1"/>
                </a:solidFill>
              </a:rPr>
              <a:t>P. Gill and D</a:t>
            </a:r>
            <a:r>
              <a:rPr lang="en-US" dirty="0" smtClean="0">
                <a:solidFill>
                  <a:schemeClr val="bg1"/>
                </a:solidFill>
              </a:rPr>
              <a:t>. </a:t>
            </a:r>
            <a:r>
              <a:rPr lang="en-US" dirty="0" err="1" smtClean="0">
                <a:solidFill>
                  <a:schemeClr val="bg1"/>
                </a:solidFill>
              </a:rPr>
              <a:t>Choffnes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Revised 2015 </a:t>
            </a:r>
            <a:r>
              <a:rPr lang="en-US" dirty="0" smtClean="0">
                <a:solidFill>
                  <a:schemeClr val="bg1"/>
                </a:solidFill>
              </a:rPr>
              <a:t>by </a:t>
            </a:r>
            <a:r>
              <a:rPr lang="en-US" dirty="0" smtClean="0">
                <a:solidFill>
                  <a:schemeClr val="bg1"/>
                </a:solidFill>
              </a:rPr>
              <a:t>N. </a:t>
            </a:r>
            <a:r>
              <a:rPr lang="en-US" dirty="0" err="1" smtClean="0">
                <a:solidFill>
                  <a:schemeClr val="bg1"/>
                </a:solidFill>
              </a:rPr>
              <a:t>Carlsson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5509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Intra-domain Routing Protocols</a:t>
            </a:r>
            <a:endParaRPr lang="en-US"/>
          </a:p>
        </p:txBody>
      </p:sp>
      <p:sp>
        <p:nvSpPr>
          <p:cNvPr id="786435" name="Rectangle 3"/>
          <p:cNvSpPr>
            <a:spLocks noGrp="1" noChangeArrowheads="1"/>
          </p:cNvSpPr>
          <p:nvPr>
            <p:ph idx="1"/>
          </p:nvPr>
        </p:nvSpPr>
        <p:spPr>
          <a:xfrm>
            <a:off x="0" y="1600200"/>
            <a:ext cx="9144000" cy="5105400"/>
          </a:xfrm>
        </p:spPr>
        <p:txBody>
          <a:bodyPr>
            <a:normAutofit/>
          </a:bodyPr>
          <a:lstStyle/>
          <a:p>
            <a:r>
              <a:rPr lang="en-US" smtClean="0"/>
              <a:t>Distance </a:t>
            </a:r>
            <a:r>
              <a:rPr lang="en-US" dirty="0" smtClean="0"/>
              <a:t>vector</a:t>
            </a:r>
          </a:p>
          <a:p>
            <a:pPr lvl="1"/>
            <a:r>
              <a:rPr lang="en-US" dirty="0" smtClean="0"/>
              <a:t>Routing Information Protocol (RIP), based on Bellman-Ford</a:t>
            </a:r>
          </a:p>
          <a:p>
            <a:pPr lvl="1"/>
            <a:r>
              <a:rPr lang="en-US" dirty="0" smtClean="0"/>
              <a:t>Routers periodically exchange reachability information with neighbors</a:t>
            </a:r>
          </a:p>
          <a:p>
            <a:r>
              <a:rPr lang="en-US" dirty="0" smtClean="0"/>
              <a:t>Link state</a:t>
            </a:r>
          </a:p>
          <a:p>
            <a:pPr lvl="1"/>
            <a:r>
              <a:rPr lang="en-US" dirty="0" smtClean="0"/>
              <a:t>Open Shortest Path First (OSPF), based on </a:t>
            </a:r>
            <a:r>
              <a:rPr lang="en-US" dirty="0" err="1" smtClean="0"/>
              <a:t>Dijkstra</a:t>
            </a:r>
            <a:endParaRPr lang="en-US" dirty="0" smtClean="0"/>
          </a:p>
          <a:p>
            <a:pPr lvl="1"/>
            <a:r>
              <a:rPr lang="en-US" dirty="0" smtClean="0"/>
              <a:t>Each network periodically </a:t>
            </a:r>
            <a:r>
              <a:rPr lang="en-US" dirty="0" smtClean="0">
                <a:solidFill>
                  <a:schemeClr val="accent1"/>
                </a:solidFill>
              </a:rPr>
              <a:t>floods </a:t>
            </a:r>
            <a:r>
              <a:rPr lang="en-US" dirty="0" smtClean="0"/>
              <a:t>immediate reachability information to all other routers</a:t>
            </a:r>
          </a:p>
          <a:p>
            <a:pPr lvl="1"/>
            <a:r>
              <a:rPr lang="en-US" dirty="0" smtClean="0"/>
              <a:t>Per router local computation to determine full routes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382000" y="6356350"/>
            <a:ext cx="762000" cy="365125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fld id="{D338D17C-2FFB-4D3A-A05F-9E9060B5E41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0" y="1256270"/>
            <a:ext cx="533400" cy="304800"/>
          </a:xfrm>
        </p:spPr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9066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8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8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8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8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8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8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8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8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8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8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8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8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8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8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8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6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86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86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86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6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86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86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86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643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Distance Vector Routing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t>11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152400" y="1600200"/>
            <a:ext cx="8839200" cy="187234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What is a distance vector?</a:t>
            </a:r>
          </a:p>
          <a:p>
            <a:pPr lvl="1"/>
            <a:r>
              <a:rPr lang="en-US" dirty="0" smtClean="0"/>
              <a:t>Current best known cost to reach a destination</a:t>
            </a:r>
          </a:p>
          <a:p>
            <a:r>
              <a:rPr lang="en-US" dirty="0"/>
              <a:t>Idea: exchange vectors among neighbors to learn about lowest cost paths</a:t>
            </a:r>
          </a:p>
          <a:p>
            <a:endParaRPr lang="en-US" dirty="0" smtClean="0"/>
          </a:p>
        </p:txBody>
      </p:sp>
      <p:sp>
        <p:nvSpPr>
          <p:cNvPr id="7" name="Content Placeholder 5"/>
          <p:cNvSpPr txBox="1">
            <a:spLocks/>
          </p:cNvSpPr>
          <p:nvPr/>
        </p:nvSpPr>
        <p:spPr>
          <a:xfrm>
            <a:off x="152404" y="6204856"/>
            <a:ext cx="8839200" cy="63142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Routing Information Protocol (RIP)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0469658"/>
              </p:ext>
            </p:extLst>
          </p:nvPr>
        </p:nvGraphicFramePr>
        <p:xfrm>
          <a:off x="1827585" y="3657265"/>
          <a:ext cx="224536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0980"/>
                <a:gridCol w="7543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Destination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Cost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52404" y="4354287"/>
            <a:ext cx="157126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DV Table</a:t>
            </a:r>
          </a:p>
          <a:p>
            <a:pPr algn="ctr"/>
            <a:r>
              <a:rPr lang="en-US" sz="2400" dirty="0"/>
              <a:t>a</a:t>
            </a:r>
            <a:r>
              <a:rPr lang="en-US" sz="2400" dirty="0" smtClean="0"/>
              <a:t>t Node C</a:t>
            </a:r>
            <a:endParaRPr lang="en-US" sz="2400" dirty="0"/>
          </a:p>
        </p:txBody>
      </p:sp>
      <p:sp>
        <p:nvSpPr>
          <p:cNvPr id="10" name="Content Placeholder 5"/>
          <p:cNvSpPr txBox="1">
            <a:spLocks/>
          </p:cNvSpPr>
          <p:nvPr/>
        </p:nvSpPr>
        <p:spPr>
          <a:xfrm>
            <a:off x="4348338" y="3472542"/>
            <a:ext cx="4572004" cy="2612572"/>
          </a:xfrm>
          <a:prstGeom prst="rect">
            <a:avLst/>
          </a:prstGeom>
        </p:spPr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/>
              <a:t>No entry for C</a:t>
            </a:r>
          </a:p>
          <a:p>
            <a:r>
              <a:rPr lang="en-US" sz="2800" dirty="0" smtClean="0"/>
              <a:t>Initially, only has info for immediate neighbors</a:t>
            </a:r>
          </a:p>
          <a:p>
            <a:pPr lvl="1"/>
            <a:r>
              <a:rPr lang="en-US" sz="2400" dirty="0" smtClean="0"/>
              <a:t>Other </a:t>
            </a:r>
            <a:r>
              <a:rPr lang="en-US" sz="2400" dirty="0"/>
              <a:t>destinations cost </a:t>
            </a:r>
            <a:r>
              <a:rPr lang="en-US" sz="2400" dirty="0" smtClean="0"/>
              <a:t>= </a:t>
            </a:r>
            <a:r>
              <a:rPr lang="en-US" sz="3200" dirty="0" smtClean="0">
                <a:latin typeface="Consolas" pitchFamily="49" charset="0"/>
                <a:cs typeface="Consolas" pitchFamily="49" charset="0"/>
              </a:rPr>
              <a:t>∞</a:t>
            </a:r>
          </a:p>
          <a:p>
            <a:r>
              <a:rPr lang="en-US" sz="2800" dirty="0" smtClean="0">
                <a:cs typeface="Consolas" pitchFamily="49" charset="0"/>
              </a:rPr>
              <a:t>Eventua</a:t>
            </a:r>
            <a:r>
              <a:rPr lang="en-US" sz="2800" dirty="0" smtClean="0"/>
              <a:t>lly, vector is filled</a:t>
            </a:r>
          </a:p>
        </p:txBody>
      </p:sp>
    </p:spTree>
    <p:extLst>
      <p:ext uri="{BB962C8B-B14F-4D97-AF65-F5344CB8AC3E}">
        <p14:creationId xmlns:p14="http://schemas.microsoft.com/office/powerpoint/2010/main" val="2294842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Distance Vector Routing Algorithm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186544" y="2318661"/>
            <a:ext cx="6738257" cy="3679371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accent1"/>
                </a:solidFill>
              </a:rPr>
              <a:t>Wait</a:t>
            </a:r>
            <a:r>
              <a:rPr lang="en-US" dirty="0" smtClean="0"/>
              <a:t> for change in local link cost or message from neighbor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>
                <a:solidFill>
                  <a:schemeClr val="accent1"/>
                </a:solidFill>
              </a:rPr>
              <a:t>Recompute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distance table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If least cost path to any destination has changed, </a:t>
            </a:r>
            <a:r>
              <a:rPr lang="en-US" dirty="0" smtClean="0">
                <a:solidFill>
                  <a:schemeClr val="accent1"/>
                </a:solidFill>
              </a:rPr>
              <a:t>notify</a:t>
            </a:r>
            <a:r>
              <a:rPr lang="en-US" dirty="0" smtClean="0"/>
              <a:t> neighbors</a:t>
            </a:r>
            <a:endParaRPr lang="en-US" dirty="0"/>
          </a:p>
        </p:txBody>
      </p:sp>
      <p:cxnSp>
        <p:nvCxnSpPr>
          <p:cNvPr id="6" name="Elbow Connector 5"/>
          <p:cNvCxnSpPr>
            <a:stCxn id="4" idx="2"/>
            <a:endCxn id="4" idx="0"/>
          </p:cNvCxnSpPr>
          <p:nvPr/>
        </p:nvCxnSpPr>
        <p:spPr>
          <a:xfrm rot="5400000" flipH="1">
            <a:off x="2715987" y="4158347"/>
            <a:ext cx="3679371" cy="12700"/>
          </a:xfrm>
          <a:prstGeom prst="bentConnector5">
            <a:avLst>
              <a:gd name="adj1" fmla="val -6213"/>
              <a:gd name="adj2" fmla="val 28328567"/>
              <a:gd name="adj3" fmla="val 111538"/>
            </a:avLst>
          </a:prstGeom>
          <a:ln w="571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549322" y="3276602"/>
            <a:ext cx="0" cy="598715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549322" y="4343403"/>
            <a:ext cx="0" cy="598715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5012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Each node knows its connectivity and cost to direct neighbors</a:t>
            </a:r>
          </a:p>
          <a:p>
            <a:r>
              <a:rPr lang="en-US" dirty="0" smtClean="0"/>
              <a:t>Each node tells every other node this information</a:t>
            </a:r>
          </a:p>
          <a:p>
            <a:r>
              <a:rPr lang="en-US" dirty="0" smtClean="0"/>
              <a:t>Each node learns complete network topology</a:t>
            </a:r>
          </a:p>
          <a:p>
            <a:r>
              <a:rPr lang="en-US" dirty="0" smtClean="0"/>
              <a:t>Use </a:t>
            </a:r>
            <a:r>
              <a:rPr lang="en-US" dirty="0" err="1" smtClean="0"/>
              <a:t>Dijkstra</a:t>
            </a:r>
            <a:r>
              <a:rPr lang="en-US" dirty="0" smtClean="0"/>
              <a:t> to compute shortest paths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 State Routing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t>13</a:t>
            </a:fld>
            <a:endParaRPr lang="en-US"/>
          </a:p>
        </p:txBody>
      </p:sp>
      <p:cxnSp>
        <p:nvCxnSpPr>
          <p:cNvPr id="14" name="Straight Connector 13"/>
          <p:cNvCxnSpPr>
            <a:stCxn id="9" idx="1"/>
            <a:endCxn id="8" idx="3"/>
          </p:cNvCxnSpPr>
          <p:nvPr/>
        </p:nvCxnSpPr>
        <p:spPr>
          <a:xfrm flipH="1">
            <a:off x="3020690" y="4375452"/>
            <a:ext cx="1144157" cy="511627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10" idx="1"/>
            <a:endCxn id="8" idx="3"/>
          </p:cNvCxnSpPr>
          <p:nvPr/>
        </p:nvCxnSpPr>
        <p:spPr>
          <a:xfrm flipH="1" flipV="1">
            <a:off x="3020690" y="4887079"/>
            <a:ext cx="1144156" cy="571801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0" idx="1"/>
            <a:endCxn id="7" idx="3"/>
          </p:cNvCxnSpPr>
          <p:nvPr/>
        </p:nvCxnSpPr>
        <p:spPr>
          <a:xfrm flipH="1">
            <a:off x="3020689" y="5458880"/>
            <a:ext cx="1144157" cy="331099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1" idx="1"/>
            <a:endCxn id="7" idx="3"/>
          </p:cNvCxnSpPr>
          <p:nvPr/>
        </p:nvCxnSpPr>
        <p:spPr>
          <a:xfrm flipH="1" flipV="1">
            <a:off x="3020689" y="5789979"/>
            <a:ext cx="1144156" cy="70879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8" idx="2"/>
            <a:endCxn id="7" idx="0"/>
          </p:cNvCxnSpPr>
          <p:nvPr/>
        </p:nvCxnSpPr>
        <p:spPr>
          <a:xfrm flipH="1">
            <a:off x="2698132" y="5077276"/>
            <a:ext cx="1" cy="522505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12" idx="2"/>
            <a:endCxn id="13" idx="0"/>
          </p:cNvCxnSpPr>
          <p:nvPr/>
        </p:nvCxnSpPr>
        <p:spPr>
          <a:xfrm>
            <a:off x="6283547" y="5077277"/>
            <a:ext cx="0" cy="522504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9" idx="3"/>
            <a:endCxn id="12" idx="1"/>
          </p:cNvCxnSpPr>
          <p:nvPr/>
        </p:nvCxnSpPr>
        <p:spPr>
          <a:xfrm>
            <a:off x="4809962" y="4375452"/>
            <a:ext cx="1151027" cy="511628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11" idx="3"/>
            <a:endCxn id="13" idx="1"/>
          </p:cNvCxnSpPr>
          <p:nvPr/>
        </p:nvCxnSpPr>
        <p:spPr>
          <a:xfrm flipV="1">
            <a:off x="4809960" y="5789979"/>
            <a:ext cx="1151029" cy="70879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10" idx="3"/>
            <a:endCxn id="12" idx="1"/>
          </p:cNvCxnSpPr>
          <p:nvPr/>
        </p:nvCxnSpPr>
        <p:spPr>
          <a:xfrm flipV="1">
            <a:off x="4809961" y="4887080"/>
            <a:ext cx="1151028" cy="57180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5574" y="5599781"/>
            <a:ext cx="645115" cy="380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5575" y="4696881"/>
            <a:ext cx="645115" cy="380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4847" y="4185254"/>
            <a:ext cx="645115" cy="380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4846" y="5268682"/>
            <a:ext cx="645115" cy="380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4845" y="6308571"/>
            <a:ext cx="645115" cy="380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0989" y="4696882"/>
            <a:ext cx="645115" cy="380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0989" y="5599781"/>
            <a:ext cx="645115" cy="380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4" name="Straight Arrow Connector 43"/>
          <p:cNvCxnSpPr>
            <a:stCxn id="8" idx="2"/>
            <a:endCxn id="7" idx="0"/>
          </p:cNvCxnSpPr>
          <p:nvPr/>
        </p:nvCxnSpPr>
        <p:spPr>
          <a:xfrm flipH="1">
            <a:off x="2698132" y="5077276"/>
            <a:ext cx="1" cy="522505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8" idx="3"/>
            <a:endCxn id="9" idx="1"/>
          </p:cNvCxnSpPr>
          <p:nvPr/>
        </p:nvCxnSpPr>
        <p:spPr>
          <a:xfrm flipV="1">
            <a:off x="3020690" y="4375452"/>
            <a:ext cx="1144157" cy="511627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8" idx="3"/>
            <a:endCxn id="10" idx="1"/>
          </p:cNvCxnSpPr>
          <p:nvPr/>
        </p:nvCxnSpPr>
        <p:spPr>
          <a:xfrm>
            <a:off x="3020690" y="4887079"/>
            <a:ext cx="1144156" cy="571801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7" idx="3"/>
            <a:endCxn id="10" idx="1"/>
          </p:cNvCxnSpPr>
          <p:nvPr/>
        </p:nvCxnSpPr>
        <p:spPr>
          <a:xfrm flipV="1">
            <a:off x="3020689" y="5458880"/>
            <a:ext cx="1144157" cy="331099"/>
          </a:xfrm>
          <a:prstGeom prst="straightConnector1">
            <a:avLst/>
          </a:prstGeom>
          <a:ln w="57150">
            <a:solidFill>
              <a:schemeClr val="accent2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endCxn id="11" idx="1"/>
          </p:cNvCxnSpPr>
          <p:nvPr/>
        </p:nvCxnSpPr>
        <p:spPr>
          <a:xfrm>
            <a:off x="3020690" y="5789979"/>
            <a:ext cx="1144155" cy="708790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9" idx="3"/>
            <a:endCxn id="12" idx="1"/>
          </p:cNvCxnSpPr>
          <p:nvPr/>
        </p:nvCxnSpPr>
        <p:spPr>
          <a:xfrm>
            <a:off x="4809962" y="4375452"/>
            <a:ext cx="1151027" cy="511628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stCxn id="10" idx="3"/>
            <a:endCxn id="12" idx="1"/>
          </p:cNvCxnSpPr>
          <p:nvPr/>
        </p:nvCxnSpPr>
        <p:spPr>
          <a:xfrm flipV="1">
            <a:off x="4809961" y="4887080"/>
            <a:ext cx="1151028" cy="571800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11" idx="3"/>
            <a:endCxn id="13" idx="1"/>
          </p:cNvCxnSpPr>
          <p:nvPr/>
        </p:nvCxnSpPr>
        <p:spPr>
          <a:xfrm flipV="1">
            <a:off x="4809960" y="5789979"/>
            <a:ext cx="1151029" cy="708790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12" idx="2"/>
            <a:endCxn id="13" idx="0"/>
          </p:cNvCxnSpPr>
          <p:nvPr/>
        </p:nvCxnSpPr>
        <p:spPr>
          <a:xfrm>
            <a:off x="6283547" y="5077277"/>
            <a:ext cx="0" cy="522504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7" name="Group 96"/>
          <p:cNvGrpSpPr/>
          <p:nvPr/>
        </p:nvGrpSpPr>
        <p:grpSpPr>
          <a:xfrm>
            <a:off x="772649" y="2863206"/>
            <a:ext cx="2226029" cy="1403652"/>
            <a:chOff x="729342" y="2971800"/>
            <a:chExt cx="2226029" cy="1403652"/>
          </a:xfrm>
        </p:grpSpPr>
        <p:sp>
          <p:nvSpPr>
            <p:cNvPr id="95" name="Rectangular Callout 94"/>
            <p:cNvSpPr/>
            <p:nvPr/>
          </p:nvSpPr>
          <p:spPr>
            <a:xfrm flipH="1">
              <a:off x="729342" y="2971800"/>
              <a:ext cx="2226029" cy="1403652"/>
            </a:xfrm>
            <a:prstGeom prst="wedgeRectCallout">
              <a:avLst>
                <a:gd name="adj1" fmla="val -33822"/>
                <a:gd name="adj2" fmla="val 92456"/>
              </a:avLst>
            </a:prstGeom>
            <a:solidFill>
              <a:srgbClr val="DA1F28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w Cen MT"/>
                <a:ea typeface="+mn-ea"/>
                <a:cs typeface="+mn-cs"/>
              </a:endParaRPr>
            </a:p>
          </p:txBody>
        </p:sp>
        <p:cxnSp>
          <p:nvCxnSpPr>
            <p:cNvPr id="69" name="Straight Connector 68"/>
            <p:cNvCxnSpPr>
              <a:stCxn id="80" idx="1"/>
              <a:endCxn id="79" idx="3"/>
            </p:cNvCxnSpPr>
            <p:nvPr/>
          </p:nvCxnSpPr>
          <p:spPr>
            <a:xfrm flipH="1">
              <a:off x="1298005" y="3194081"/>
              <a:ext cx="337525" cy="228591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>
              <a:stCxn id="81" idx="1"/>
              <a:endCxn id="79" idx="3"/>
            </p:cNvCxnSpPr>
            <p:nvPr/>
          </p:nvCxnSpPr>
          <p:spPr>
            <a:xfrm flipH="1" flipV="1">
              <a:off x="1298005" y="3422672"/>
              <a:ext cx="337524" cy="266993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>
              <a:stCxn id="81" idx="1"/>
              <a:endCxn id="78" idx="3"/>
            </p:cNvCxnSpPr>
            <p:nvPr/>
          </p:nvCxnSpPr>
          <p:spPr>
            <a:xfrm flipH="1">
              <a:off x="1298004" y="3689665"/>
              <a:ext cx="337525" cy="254897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>
              <a:stCxn id="82" idx="1"/>
              <a:endCxn id="78" idx="3"/>
            </p:cNvCxnSpPr>
            <p:nvPr/>
          </p:nvCxnSpPr>
          <p:spPr>
            <a:xfrm flipH="1" flipV="1">
              <a:off x="1298004" y="3944562"/>
              <a:ext cx="337524" cy="24069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>
              <a:stCxn id="79" idx="2"/>
              <a:endCxn id="78" idx="0"/>
            </p:cNvCxnSpPr>
            <p:nvPr/>
          </p:nvCxnSpPr>
          <p:spPr>
            <a:xfrm flipH="1">
              <a:off x="1083773" y="3548994"/>
              <a:ext cx="1" cy="269245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>
              <a:stCxn id="83" idx="2"/>
              <a:endCxn id="84" idx="0"/>
            </p:cNvCxnSpPr>
            <p:nvPr/>
          </p:nvCxnSpPr>
          <p:spPr>
            <a:xfrm>
              <a:off x="2600848" y="3548995"/>
              <a:ext cx="0" cy="269244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>
              <a:stCxn id="80" idx="3"/>
              <a:endCxn id="83" idx="1"/>
            </p:cNvCxnSpPr>
            <p:nvPr/>
          </p:nvCxnSpPr>
          <p:spPr>
            <a:xfrm>
              <a:off x="2063993" y="3194081"/>
              <a:ext cx="322623" cy="22859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>
              <a:stCxn id="82" idx="3"/>
              <a:endCxn id="84" idx="1"/>
            </p:cNvCxnSpPr>
            <p:nvPr/>
          </p:nvCxnSpPr>
          <p:spPr>
            <a:xfrm flipV="1">
              <a:off x="2063991" y="3944562"/>
              <a:ext cx="322625" cy="24069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>
              <a:stCxn id="81" idx="3"/>
              <a:endCxn id="83" idx="1"/>
            </p:cNvCxnSpPr>
            <p:nvPr/>
          </p:nvCxnSpPr>
          <p:spPr>
            <a:xfrm flipV="1">
              <a:off x="2063992" y="3422673"/>
              <a:ext cx="322624" cy="26699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78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9541" y="3818239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9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9542" y="3296349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0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5530" y="3067758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1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5529" y="3563342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2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5528" y="4058931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3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6616" y="3296350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4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6616" y="3818239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98" name="Group 97"/>
          <p:cNvGrpSpPr/>
          <p:nvPr/>
        </p:nvGrpSpPr>
        <p:grpSpPr>
          <a:xfrm>
            <a:off x="1745371" y="1170896"/>
            <a:ext cx="2226029" cy="1403652"/>
            <a:chOff x="729342" y="2971800"/>
            <a:chExt cx="2226029" cy="1403652"/>
          </a:xfrm>
        </p:grpSpPr>
        <p:sp>
          <p:nvSpPr>
            <p:cNvPr id="99" name="Rectangular Callout 98"/>
            <p:cNvSpPr/>
            <p:nvPr/>
          </p:nvSpPr>
          <p:spPr>
            <a:xfrm flipH="1">
              <a:off x="729342" y="2971800"/>
              <a:ext cx="2226029" cy="1403652"/>
            </a:xfrm>
            <a:prstGeom prst="wedgeRectCallout">
              <a:avLst>
                <a:gd name="adj1" fmla="val -64631"/>
                <a:gd name="adj2" fmla="val 249888"/>
              </a:avLst>
            </a:prstGeom>
            <a:solidFill>
              <a:srgbClr val="DA1F28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w Cen MT"/>
                <a:ea typeface="+mn-ea"/>
                <a:cs typeface="+mn-cs"/>
              </a:endParaRPr>
            </a:p>
          </p:txBody>
        </p:sp>
        <p:cxnSp>
          <p:nvCxnSpPr>
            <p:cNvPr id="100" name="Straight Connector 99"/>
            <p:cNvCxnSpPr>
              <a:stCxn id="111" idx="1"/>
              <a:endCxn id="110" idx="3"/>
            </p:cNvCxnSpPr>
            <p:nvPr/>
          </p:nvCxnSpPr>
          <p:spPr>
            <a:xfrm flipH="1">
              <a:off x="1298005" y="3194081"/>
              <a:ext cx="337525" cy="228591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>
              <a:stCxn id="112" idx="1"/>
              <a:endCxn id="110" idx="3"/>
            </p:cNvCxnSpPr>
            <p:nvPr/>
          </p:nvCxnSpPr>
          <p:spPr>
            <a:xfrm flipH="1" flipV="1">
              <a:off x="1298005" y="3422672"/>
              <a:ext cx="337524" cy="266993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>
              <a:stCxn id="112" idx="1"/>
              <a:endCxn id="109" idx="3"/>
            </p:cNvCxnSpPr>
            <p:nvPr/>
          </p:nvCxnSpPr>
          <p:spPr>
            <a:xfrm flipH="1">
              <a:off x="1298004" y="3689665"/>
              <a:ext cx="337525" cy="254897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>
              <a:stCxn id="113" idx="1"/>
              <a:endCxn id="109" idx="3"/>
            </p:cNvCxnSpPr>
            <p:nvPr/>
          </p:nvCxnSpPr>
          <p:spPr>
            <a:xfrm flipH="1" flipV="1">
              <a:off x="1298004" y="3944562"/>
              <a:ext cx="337524" cy="24069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>
              <a:stCxn id="110" idx="2"/>
              <a:endCxn id="109" idx="0"/>
            </p:cNvCxnSpPr>
            <p:nvPr/>
          </p:nvCxnSpPr>
          <p:spPr>
            <a:xfrm flipH="1">
              <a:off x="1083773" y="3548994"/>
              <a:ext cx="1" cy="269245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>
              <a:stCxn id="114" idx="2"/>
              <a:endCxn id="115" idx="0"/>
            </p:cNvCxnSpPr>
            <p:nvPr/>
          </p:nvCxnSpPr>
          <p:spPr>
            <a:xfrm>
              <a:off x="2600848" y="3548995"/>
              <a:ext cx="0" cy="269244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>
              <a:stCxn id="111" idx="3"/>
              <a:endCxn id="114" idx="1"/>
            </p:cNvCxnSpPr>
            <p:nvPr/>
          </p:nvCxnSpPr>
          <p:spPr>
            <a:xfrm>
              <a:off x="2063993" y="3194081"/>
              <a:ext cx="322623" cy="22859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>
              <a:stCxn id="113" idx="3"/>
              <a:endCxn id="115" idx="1"/>
            </p:cNvCxnSpPr>
            <p:nvPr/>
          </p:nvCxnSpPr>
          <p:spPr>
            <a:xfrm flipV="1">
              <a:off x="2063991" y="3944562"/>
              <a:ext cx="322625" cy="24069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>
              <a:stCxn id="112" idx="3"/>
              <a:endCxn id="114" idx="1"/>
            </p:cNvCxnSpPr>
            <p:nvPr/>
          </p:nvCxnSpPr>
          <p:spPr>
            <a:xfrm flipV="1">
              <a:off x="2063992" y="3422673"/>
              <a:ext cx="322624" cy="26699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9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9541" y="3818239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0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9542" y="3296349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1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5530" y="3067758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2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5529" y="3563342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3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5528" y="4058931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4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6616" y="3296350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5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6616" y="3818239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16" name="Group 115"/>
          <p:cNvGrpSpPr/>
          <p:nvPr/>
        </p:nvGrpSpPr>
        <p:grpSpPr>
          <a:xfrm>
            <a:off x="5362179" y="1651926"/>
            <a:ext cx="2226029" cy="1403652"/>
            <a:chOff x="729342" y="2971800"/>
            <a:chExt cx="2226029" cy="1403652"/>
          </a:xfrm>
        </p:grpSpPr>
        <p:sp>
          <p:nvSpPr>
            <p:cNvPr id="117" name="Rectangular Callout 116"/>
            <p:cNvSpPr/>
            <p:nvPr/>
          </p:nvSpPr>
          <p:spPr>
            <a:xfrm flipH="1">
              <a:off x="729342" y="2971800"/>
              <a:ext cx="2226029" cy="1403652"/>
            </a:xfrm>
            <a:prstGeom prst="wedgeRectCallout">
              <a:avLst>
                <a:gd name="adj1" fmla="val 12635"/>
                <a:gd name="adj2" fmla="val 171560"/>
              </a:avLst>
            </a:prstGeom>
            <a:solidFill>
              <a:srgbClr val="DA1F28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w Cen MT"/>
                <a:ea typeface="+mn-ea"/>
                <a:cs typeface="+mn-cs"/>
              </a:endParaRPr>
            </a:p>
          </p:txBody>
        </p:sp>
        <p:cxnSp>
          <p:nvCxnSpPr>
            <p:cNvPr id="118" name="Straight Connector 117"/>
            <p:cNvCxnSpPr>
              <a:stCxn id="129" idx="1"/>
              <a:endCxn id="128" idx="3"/>
            </p:cNvCxnSpPr>
            <p:nvPr/>
          </p:nvCxnSpPr>
          <p:spPr>
            <a:xfrm flipH="1">
              <a:off x="1298005" y="3194081"/>
              <a:ext cx="337525" cy="228591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>
              <a:stCxn id="130" idx="1"/>
              <a:endCxn id="128" idx="3"/>
            </p:cNvCxnSpPr>
            <p:nvPr/>
          </p:nvCxnSpPr>
          <p:spPr>
            <a:xfrm flipH="1" flipV="1">
              <a:off x="1298005" y="3422672"/>
              <a:ext cx="337524" cy="266993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>
              <a:stCxn id="130" idx="1"/>
              <a:endCxn id="127" idx="3"/>
            </p:cNvCxnSpPr>
            <p:nvPr/>
          </p:nvCxnSpPr>
          <p:spPr>
            <a:xfrm flipH="1">
              <a:off x="1298004" y="3689665"/>
              <a:ext cx="337525" cy="254897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>
              <a:stCxn id="131" idx="1"/>
              <a:endCxn id="127" idx="3"/>
            </p:cNvCxnSpPr>
            <p:nvPr/>
          </p:nvCxnSpPr>
          <p:spPr>
            <a:xfrm flipH="1" flipV="1">
              <a:off x="1298004" y="3944562"/>
              <a:ext cx="337524" cy="24069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/>
            <p:cNvCxnSpPr>
              <a:stCxn id="128" idx="2"/>
              <a:endCxn id="127" idx="0"/>
            </p:cNvCxnSpPr>
            <p:nvPr/>
          </p:nvCxnSpPr>
          <p:spPr>
            <a:xfrm flipH="1">
              <a:off x="1083773" y="3548994"/>
              <a:ext cx="1" cy="269245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>
              <a:stCxn id="132" idx="2"/>
              <a:endCxn id="133" idx="0"/>
            </p:cNvCxnSpPr>
            <p:nvPr/>
          </p:nvCxnSpPr>
          <p:spPr>
            <a:xfrm>
              <a:off x="2600848" y="3548995"/>
              <a:ext cx="0" cy="269244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>
              <a:stCxn id="129" idx="3"/>
              <a:endCxn id="132" idx="1"/>
            </p:cNvCxnSpPr>
            <p:nvPr/>
          </p:nvCxnSpPr>
          <p:spPr>
            <a:xfrm>
              <a:off x="2063993" y="3194081"/>
              <a:ext cx="322623" cy="22859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>
              <a:stCxn id="131" idx="3"/>
              <a:endCxn id="133" idx="1"/>
            </p:cNvCxnSpPr>
            <p:nvPr/>
          </p:nvCxnSpPr>
          <p:spPr>
            <a:xfrm flipV="1">
              <a:off x="2063991" y="3944562"/>
              <a:ext cx="322625" cy="24069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>
              <a:stCxn id="130" idx="3"/>
              <a:endCxn id="132" idx="1"/>
            </p:cNvCxnSpPr>
            <p:nvPr/>
          </p:nvCxnSpPr>
          <p:spPr>
            <a:xfrm flipV="1">
              <a:off x="2063992" y="3422673"/>
              <a:ext cx="322624" cy="26699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27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9541" y="3818239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8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9542" y="3296349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9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5530" y="3067758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0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5529" y="3563342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1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5528" y="4058931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2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6616" y="3296350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3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6616" y="3818239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34" name="Group 133"/>
          <p:cNvGrpSpPr/>
          <p:nvPr/>
        </p:nvGrpSpPr>
        <p:grpSpPr>
          <a:xfrm>
            <a:off x="6780351" y="3161997"/>
            <a:ext cx="2226029" cy="1403652"/>
            <a:chOff x="729342" y="2971800"/>
            <a:chExt cx="2226029" cy="1403652"/>
          </a:xfrm>
        </p:grpSpPr>
        <p:sp>
          <p:nvSpPr>
            <p:cNvPr id="135" name="Rectangular Callout 134"/>
            <p:cNvSpPr/>
            <p:nvPr/>
          </p:nvSpPr>
          <p:spPr>
            <a:xfrm flipH="1">
              <a:off x="729342" y="2971800"/>
              <a:ext cx="2226029" cy="1403652"/>
            </a:xfrm>
            <a:prstGeom prst="wedgeRectCallout">
              <a:avLst>
                <a:gd name="adj1" fmla="val 69850"/>
                <a:gd name="adj2" fmla="val 130458"/>
              </a:avLst>
            </a:prstGeom>
            <a:solidFill>
              <a:srgbClr val="DA1F28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w Cen MT"/>
                <a:ea typeface="+mn-ea"/>
                <a:cs typeface="+mn-cs"/>
              </a:endParaRPr>
            </a:p>
          </p:txBody>
        </p:sp>
        <p:cxnSp>
          <p:nvCxnSpPr>
            <p:cNvPr id="136" name="Straight Connector 135"/>
            <p:cNvCxnSpPr>
              <a:stCxn id="147" idx="1"/>
              <a:endCxn id="146" idx="3"/>
            </p:cNvCxnSpPr>
            <p:nvPr/>
          </p:nvCxnSpPr>
          <p:spPr>
            <a:xfrm flipH="1">
              <a:off x="1298005" y="3194081"/>
              <a:ext cx="337525" cy="228591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/>
            <p:cNvCxnSpPr>
              <a:stCxn id="148" idx="1"/>
              <a:endCxn id="146" idx="3"/>
            </p:cNvCxnSpPr>
            <p:nvPr/>
          </p:nvCxnSpPr>
          <p:spPr>
            <a:xfrm flipH="1" flipV="1">
              <a:off x="1298005" y="3422672"/>
              <a:ext cx="337524" cy="266993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>
              <a:stCxn id="148" idx="1"/>
              <a:endCxn id="145" idx="3"/>
            </p:cNvCxnSpPr>
            <p:nvPr/>
          </p:nvCxnSpPr>
          <p:spPr>
            <a:xfrm flipH="1">
              <a:off x="1298004" y="3689665"/>
              <a:ext cx="337525" cy="254897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/>
            <p:cNvCxnSpPr>
              <a:stCxn id="149" idx="1"/>
              <a:endCxn id="145" idx="3"/>
            </p:cNvCxnSpPr>
            <p:nvPr/>
          </p:nvCxnSpPr>
          <p:spPr>
            <a:xfrm flipH="1" flipV="1">
              <a:off x="1298004" y="3944562"/>
              <a:ext cx="337524" cy="24069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/>
            <p:cNvCxnSpPr>
              <a:stCxn id="146" idx="2"/>
              <a:endCxn id="145" idx="0"/>
            </p:cNvCxnSpPr>
            <p:nvPr/>
          </p:nvCxnSpPr>
          <p:spPr>
            <a:xfrm flipH="1">
              <a:off x="1083773" y="3548994"/>
              <a:ext cx="1" cy="269245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>
              <a:stCxn id="150" idx="2"/>
              <a:endCxn id="151" idx="0"/>
            </p:cNvCxnSpPr>
            <p:nvPr/>
          </p:nvCxnSpPr>
          <p:spPr>
            <a:xfrm>
              <a:off x="2600848" y="3548995"/>
              <a:ext cx="0" cy="269244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/>
            <p:cNvCxnSpPr>
              <a:stCxn id="147" idx="3"/>
              <a:endCxn id="150" idx="1"/>
            </p:cNvCxnSpPr>
            <p:nvPr/>
          </p:nvCxnSpPr>
          <p:spPr>
            <a:xfrm>
              <a:off x="2063993" y="3194081"/>
              <a:ext cx="322623" cy="22859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/>
            <p:cNvCxnSpPr>
              <a:stCxn id="149" idx="3"/>
              <a:endCxn id="151" idx="1"/>
            </p:cNvCxnSpPr>
            <p:nvPr/>
          </p:nvCxnSpPr>
          <p:spPr>
            <a:xfrm flipV="1">
              <a:off x="2063991" y="3944562"/>
              <a:ext cx="322625" cy="24069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/>
            <p:cNvCxnSpPr>
              <a:stCxn id="148" idx="3"/>
              <a:endCxn id="150" idx="1"/>
            </p:cNvCxnSpPr>
            <p:nvPr/>
          </p:nvCxnSpPr>
          <p:spPr>
            <a:xfrm flipV="1">
              <a:off x="2063992" y="3422673"/>
              <a:ext cx="322624" cy="26699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45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9541" y="3818239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6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9542" y="3296349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7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5530" y="3067758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8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5529" y="3563342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9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5528" y="4058931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0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6616" y="3296350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1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6616" y="3818239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52" name="Group 151"/>
          <p:cNvGrpSpPr/>
          <p:nvPr/>
        </p:nvGrpSpPr>
        <p:grpSpPr>
          <a:xfrm>
            <a:off x="53353" y="4805273"/>
            <a:ext cx="2226029" cy="1403652"/>
            <a:chOff x="729342" y="2971800"/>
            <a:chExt cx="2226029" cy="1403652"/>
          </a:xfrm>
        </p:grpSpPr>
        <p:sp>
          <p:nvSpPr>
            <p:cNvPr id="153" name="Rectangular Callout 152"/>
            <p:cNvSpPr/>
            <p:nvPr/>
          </p:nvSpPr>
          <p:spPr>
            <a:xfrm flipH="1">
              <a:off x="729342" y="2971800"/>
              <a:ext cx="2226029" cy="1403652"/>
            </a:xfrm>
            <a:prstGeom prst="wedgeRectCallout">
              <a:avLst>
                <a:gd name="adj1" fmla="val -62674"/>
                <a:gd name="adj2" fmla="val 17230"/>
              </a:avLst>
            </a:prstGeom>
            <a:solidFill>
              <a:srgbClr val="DA1F28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w Cen MT"/>
                <a:ea typeface="+mn-ea"/>
                <a:cs typeface="+mn-cs"/>
              </a:endParaRPr>
            </a:p>
          </p:txBody>
        </p:sp>
        <p:cxnSp>
          <p:nvCxnSpPr>
            <p:cNvPr id="154" name="Straight Connector 153"/>
            <p:cNvCxnSpPr>
              <a:stCxn id="165" idx="1"/>
              <a:endCxn id="164" idx="3"/>
            </p:cNvCxnSpPr>
            <p:nvPr/>
          </p:nvCxnSpPr>
          <p:spPr>
            <a:xfrm flipH="1">
              <a:off x="1298005" y="3194081"/>
              <a:ext cx="337525" cy="228591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Connector 154"/>
            <p:cNvCxnSpPr>
              <a:stCxn id="166" idx="1"/>
              <a:endCxn id="164" idx="3"/>
            </p:cNvCxnSpPr>
            <p:nvPr/>
          </p:nvCxnSpPr>
          <p:spPr>
            <a:xfrm flipH="1" flipV="1">
              <a:off x="1298005" y="3422672"/>
              <a:ext cx="337524" cy="266993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Connector 155"/>
            <p:cNvCxnSpPr>
              <a:stCxn id="166" idx="1"/>
              <a:endCxn id="163" idx="3"/>
            </p:cNvCxnSpPr>
            <p:nvPr/>
          </p:nvCxnSpPr>
          <p:spPr>
            <a:xfrm flipH="1">
              <a:off x="1298004" y="3689665"/>
              <a:ext cx="337525" cy="254897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Straight Connector 156"/>
            <p:cNvCxnSpPr>
              <a:stCxn id="167" idx="1"/>
              <a:endCxn id="163" idx="3"/>
            </p:cNvCxnSpPr>
            <p:nvPr/>
          </p:nvCxnSpPr>
          <p:spPr>
            <a:xfrm flipH="1" flipV="1">
              <a:off x="1298004" y="3944562"/>
              <a:ext cx="337524" cy="24069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Straight Connector 157"/>
            <p:cNvCxnSpPr>
              <a:stCxn id="164" idx="2"/>
              <a:endCxn id="163" idx="0"/>
            </p:cNvCxnSpPr>
            <p:nvPr/>
          </p:nvCxnSpPr>
          <p:spPr>
            <a:xfrm flipH="1">
              <a:off x="1083773" y="3548994"/>
              <a:ext cx="1" cy="269245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Straight Connector 158"/>
            <p:cNvCxnSpPr>
              <a:stCxn id="168" idx="2"/>
              <a:endCxn id="169" idx="0"/>
            </p:cNvCxnSpPr>
            <p:nvPr/>
          </p:nvCxnSpPr>
          <p:spPr>
            <a:xfrm>
              <a:off x="2600848" y="3548995"/>
              <a:ext cx="0" cy="269244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Straight Connector 159"/>
            <p:cNvCxnSpPr>
              <a:stCxn id="165" idx="3"/>
              <a:endCxn id="168" idx="1"/>
            </p:cNvCxnSpPr>
            <p:nvPr/>
          </p:nvCxnSpPr>
          <p:spPr>
            <a:xfrm>
              <a:off x="2063993" y="3194081"/>
              <a:ext cx="322623" cy="22859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Connector 160"/>
            <p:cNvCxnSpPr>
              <a:stCxn id="167" idx="3"/>
              <a:endCxn id="169" idx="1"/>
            </p:cNvCxnSpPr>
            <p:nvPr/>
          </p:nvCxnSpPr>
          <p:spPr>
            <a:xfrm flipV="1">
              <a:off x="2063991" y="3944562"/>
              <a:ext cx="322625" cy="24069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Straight Connector 161"/>
            <p:cNvCxnSpPr>
              <a:stCxn id="166" idx="3"/>
              <a:endCxn id="168" idx="1"/>
            </p:cNvCxnSpPr>
            <p:nvPr/>
          </p:nvCxnSpPr>
          <p:spPr>
            <a:xfrm flipV="1">
              <a:off x="2063992" y="3422673"/>
              <a:ext cx="322624" cy="26699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63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9541" y="3818239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4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9542" y="3296349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5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5530" y="3067758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6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5529" y="3563342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7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5528" y="4058931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8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6616" y="3296350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9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6616" y="3818239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70" name="Group 169"/>
          <p:cNvGrpSpPr/>
          <p:nvPr/>
        </p:nvGrpSpPr>
        <p:grpSpPr>
          <a:xfrm>
            <a:off x="4279543" y="130646"/>
            <a:ext cx="2226029" cy="1403652"/>
            <a:chOff x="729342" y="2971800"/>
            <a:chExt cx="2226029" cy="1403652"/>
          </a:xfrm>
        </p:grpSpPr>
        <p:sp>
          <p:nvSpPr>
            <p:cNvPr id="171" name="Rectangular Callout 170"/>
            <p:cNvSpPr/>
            <p:nvPr/>
          </p:nvSpPr>
          <p:spPr>
            <a:xfrm flipH="1">
              <a:off x="729342" y="2971800"/>
              <a:ext cx="2226029" cy="1403652"/>
            </a:xfrm>
            <a:prstGeom prst="wedgeRectCallout">
              <a:avLst>
                <a:gd name="adj1" fmla="val 46378"/>
                <a:gd name="adj2" fmla="val 246011"/>
              </a:avLst>
            </a:prstGeom>
            <a:solidFill>
              <a:srgbClr val="DA1F28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w Cen MT"/>
                <a:ea typeface="+mn-ea"/>
                <a:cs typeface="+mn-cs"/>
              </a:endParaRPr>
            </a:p>
          </p:txBody>
        </p:sp>
        <p:cxnSp>
          <p:nvCxnSpPr>
            <p:cNvPr id="172" name="Straight Connector 171"/>
            <p:cNvCxnSpPr>
              <a:stCxn id="183" idx="1"/>
              <a:endCxn id="182" idx="3"/>
            </p:cNvCxnSpPr>
            <p:nvPr/>
          </p:nvCxnSpPr>
          <p:spPr>
            <a:xfrm flipH="1">
              <a:off x="1298005" y="3194081"/>
              <a:ext cx="337525" cy="228591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>
              <a:stCxn id="184" idx="1"/>
              <a:endCxn id="182" idx="3"/>
            </p:cNvCxnSpPr>
            <p:nvPr/>
          </p:nvCxnSpPr>
          <p:spPr>
            <a:xfrm flipH="1" flipV="1">
              <a:off x="1298005" y="3422672"/>
              <a:ext cx="337524" cy="266993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>
              <a:stCxn id="184" idx="1"/>
              <a:endCxn id="181" idx="3"/>
            </p:cNvCxnSpPr>
            <p:nvPr/>
          </p:nvCxnSpPr>
          <p:spPr>
            <a:xfrm flipH="1">
              <a:off x="1298004" y="3689665"/>
              <a:ext cx="337525" cy="254897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>
              <a:stCxn id="185" idx="1"/>
              <a:endCxn id="181" idx="3"/>
            </p:cNvCxnSpPr>
            <p:nvPr/>
          </p:nvCxnSpPr>
          <p:spPr>
            <a:xfrm flipH="1" flipV="1">
              <a:off x="1298004" y="3944562"/>
              <a:ext cx="337524" cy="24069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/>
            <p:cNvCxnSpPr>
              <a:stCxn id="182" idx="2"/>
              <a:endCxn id="181" idx="0"/>
            </p:cNvCxnSpPr>
            <p:nvPr/>
          </p:nvCxnSpPr>
          <p:spPr>
            <a:xfrm flipH="1">
              <a:off x="1083773" y="3548994"/>
              <a:ext cx="1" cy="269245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>
              <a:stCxn id="186" idx="2"/>
              <a:endCxn id="187" idx="0"/>
            </p:cNvCxnSpPr>
            <p:nvPr/>
          </p:nvCxnSpPr>
          <p:spPr>
            <a:xfrm>
              <a:off x="2600848" y="3548995"/>
              <a:ext cx="0" cy="269244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>
              <a:stCxn id="183" idx="3"/>
              <a:endCxn id="186" idx="1"/>
            </p:cNvCxnSpPr>
            <p:nvPr/>
          </p:nvCxnSpPr>
          <p:spPr>
            <a:xfrm>
              <a:off x="2063993" y="3194081"/>
              <a:ext cx="322623" cy="22859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Straight Connector 178"/>
            <p:cNvCxnSpPr>
              <a:stCxn id="185" idx="3"/>
              <a:endCxn id="187" idx="1"/>
            </p:cNvCxnSpPr>
            <p:nvPr/>
          </p:nvCxnSpPr>
          <p:spPr>
            <a:xfrm flipV="1">
              <a:off x="2063991" y="3944562"/>
              <a:ext cx="322625" cy="24069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Connector 179"/>
            <p:cNvCxnSpPr>
              <a:stCxn id="184" idx="3"/>
              <a:endCxn id="186" idx="1"/>
            </p:cNvCxnSpPr>
            <p:nvPr/>
          </p:nvCxnSpPr>
          <p:spPr>
            <a:xfrm flipV="1">
              <a:off x="2063992" y="3422673"/>
              <a:ext cx="322624" cy="26699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81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9541" y="3818239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2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9542" y="3296349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3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5530" y="3067758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4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5529" y="3563342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5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5528" y="4058931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6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6616" y="3296350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7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6616" y="3818239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88" name="Group 187"/>
          <p:cNvGrpSpPr/>
          <p:nvPr/>
        </p:nvGrpSpPr>
        <p:grpSpPr>
          <a:xfrm>
            <a:off x="6799803" y="5268682"/>
            <a:ext cx="2226029" cy="1403652"/>
            <a:chOff x="729342" y="2971800"/>
            <a:chExt cx="2226029" cy="1403652"/>
          </a:xfrm>
        </p:grpSpPr>
        <p:sp>
          <p:nvSpPr>
            <p:cNvPr id="189" name="Rectangular Callout 188"/>
            <p:cNvSpPr/>
            <p:nvPr/>
          </p:nvSpPr>
          <p:spPr>
            <a:xfrm flipH="1">
              <a:off x="729342" y="2971800"/>
              <a:ext cx="2226029" cy="1403652"/>
            </a:xfrm>
            <a:prstGeom prst="wedgeRectCallout">
              <a:avLst>
                <a:gd name="adj1" fmla="val 145159"/>
                <a:gd name="adj2" fmla="val 41271"/>
              </a:avLst>
            </a:prstGeom>
            <a:solidFill>
              <a:srgbClr val="DA1F28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w Cen MT"/>
                <a:ea typeface="+mn-ea"/>
                <a:cs typeface="+mn-cs"/>
              </a:endParaRPr>
            </a:p>
          </p:txBody>
        </p:sp>
        <p:cxnSp>
          <p:nvCxnSpPr>
            <p:cNvPr id="190" name="Straight Connector 189"/>
            <p:cNvCxnSpPr>
              <a:stCxn id="201" idx="1"/>
              <a:endCxn id="200" idx="3"/>
            </p:cNvCxnSpPr>
            <p:nvPr/>
          </p:nvCxnSpPr>
          <p:spPr>
            <a:xfrm flipH="1">
              <a:off x="1298005" y="3194081"/>
              <a:ext cx="337525" cy="228591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Straight Connector 190"/>
            <p:cNvCxnSpPr>
              <a:stCxn id="202" idx="1"/>
              <a:endCxn id="200" idx="3"/>
            </p:cNvCxnSpPr>
            <p:nvPr/>
          </p:nvCxnSpPr>
          <p:spPr>
            <a:xfrm flipH="1" flipV="1">
              <a:off x="1298005" y="3422672"/>
              <a:ext cx="337524" cy="266993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Straight Connector 191"/>
            <p:cNvCxnSpPr>
              <a:stCxn id="202" idx="1"/>
              <a:endCxn id="199" idx="3"/>
            </p:cNvCxnSpPr>
            <p:nvPr/>
          </p:nvCxnSpPr>
          <p:spPr>
            <a:xfrm flipH="1">
              <a:off x="1298004" y="3689665"/>
              <a:ext cx="337525" cy="254897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Straight Connector 192"/>
            <p:cNvCxnSpPr>
              <a:stCxn id="203" idx="1"/>
              <a:endCxn id="199" idx="3"/>
            </p:cNvCxnSpPr>
            <p:nvPr/>
          </p:nvCxnSpPr>
          <p:spPr>
            <a:xfrm flipH="1" flipV="1">
              <a:off x="1298004" y="3944562"/>
              <a:ext cx="337524" cy="24069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Straight Connector 193"/>
            <p:cNvCxnSpPr>
              <a:stCxn id="200" idx="2"/>
              <a:endCxn id="199" idx="0"/>
            </p:cNvCxnSpPr>
            <p:nvPr/>
          </p:nvCxnSpPr>
          <p:spPr>
            <a:xfrm flipH="1">
              <a:off x="1083773" y="3548994"/>
              <a:ext cx="1" cy="269245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Straight Connector 194"/>
            <p:cNvCxnSpPr>
              <a:stCxn id="204" idx="2"/>
              <a:endCxn id="205" idx="0"/>
            </p:cNvCxnSpPr>
            <p:nvPr/>
          </p:nvCxnSpPr>
          <p:spPr>
            <a:xfrm>
              <a:off x="2600848" y="3548995"/>
              <a:ext cx="0" cy="269244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Straight Connector 195"/>
            <p:cNvCxnSpPr>
              <a:stCxn id="201" idx="3"/>
              <a:endCxn id="204" idx="1"/>
            </p:cNvCxnSpPr>
            <p:nvPr/>
          </p:nvCxnSpPr>
          <p:spPr>
            <a:xfrm>
              <a:off x="2063993" y="3194081"/>
              <a:ext cx="322623" cy="22859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Straight Connector 196"/>
            <p:cNvCxnSpPr>
              <a:stCxn id="203" idx="3"/>
              <a:endCxn id="205" idx="1"/>
            </p:cNvCxnSpPr>
            <p:nvPr/>
          </p:nvCxnSpPr>
          <p:spPr>
            <a:xfrm flipV="1">
              <a:off x="2063991" y="3944562"/>
              <a:ext cx="322625" cy="24069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Straight Connector 197"/>
            <p:cNvCxnSpPr>
              <a:stCxn id="202" idx="3"/>
              <a:endCxn id="204" idx="1"/>
            </p:cNvCxnSpPr>
            <p:nvPr/>
          </p:nvCxnSpPr>
          <p:spPr>
            <a:xfrm flipV="1">
              <a:off x="2063992" y="3422673"/>
              <a:ext cx="322624" cy="26699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99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9541" y="3818239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0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9542" y="3296349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1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5530" y="3067758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2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5529" y="3563342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3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5528" y="4058931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4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6616" y="3296350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6616" y="3818239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979382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500"/>
                            </p:stCondLst>
                            <p:childTnLst>
                              <p:par>
                                <p:cTn id="7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000"/>
                            </p:stCondLst>
                            <p:childTnLst>
                              <p:par>
                                <p:cTn id="7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500"/>
                            </p:stCondLst>
                            <p:childTnLst>
                              <p:par>
                                <p:cTn id="8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3000"/>
                            </p:stCondLst>
                            <p:childTnLst>
                              <p:par>
                                <p:cTn id="8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500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5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500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5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500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500"/>
                            </p:stCondLst>
                            <p:childTnLst>
                              <p:par>
                                <p:cTn id="13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 State vs. Distance Vector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14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44421732"/>
              </p:ext>
            </p:extLst>
          </p:nvPr>
        </p:nvGraphicFramePr>
        <p:xfrm>
          <a:off x="228600" y="1719944"/>
          <a:ext cx="8752114" cy="267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0171"/>
                <a:gridCol w="2928258"/>
                <a:gridCol w="3363685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Link State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Distance Vector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aseline="0" dirty="0" smtClean="0"/>
                        <a:t>Message Complexity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O(n</a:t>
                      </a:r>
                      <a:r>
                        <a:rPr lang="en-US" baseline="30000" dirty="0" smtClean="0"/>
                        <a:t>2</a:t>
                      </a:r>
                      <a:r>
                        <a:rPr lang="en-US" dirty="0" smtClean="0"/>
                        <a:t>*e)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O(d*n*k)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Time Complexity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O(n*log 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O(n)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Convergence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O(1)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O(k)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Robustness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Nodes may advertise incorrect </a:t>
                      </a:r>
                      <a:r>
                        <a:rPr lang="en-US" dirty="0" smtClean="0">
                          <a:solidFill>
                            <a:schemeClr val="accent1"/>
                          </a:solidFill>
                        </a:rPr>
                        <a:t>link</a:t>
                      </a:r>
                      <a:r>
                        <a:rPr lang="en-US" dirty="0" smtClean="0"/>
                        <a:t> costs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Each</a:t>
                      </a:r>
                      <a:r>
                        <a:rPr lang="en-US" baseline="0" dirty="0" smtClean="0"/>
                        <a:t> node computes their own table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Nodes</a:t>
                      </a:r>
                      <a:r>
                        <a:rPr lang="en-US" baseline="0" dirty="0" smtClean="0"/>
                        <a:t> may advertise incorrect </a:t>
                      </a:r>
                      <a:r>
                        <a:rPr lang="en-US" baseline="0" dirty="0" smtClean="0">
                          <a:solidFill>
                            <a:schemeClr val="accent1"/>
                          </a:solidFill>
                        </a:rPr>
                        <a:t>path</a:t>
                      </a:r>
                      <a:r>
                        <a:rPr lang="en-US" baseline="0" dirty="0" smtClean="0"/>
                        <a:t> cost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baseline="0" dirty="0" smtClean="0"/>
                        <a:t>Errors propagate due to sharing of DV tables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797628" y="4591816"/>
            <a:ext cx="358944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 = number of nodes in the graph</a:t>
            </a:r>
          </a:p>
          <a:p>
            <a:r>
              <a:rPr lang="en-US" dirty="0"/>
              <a:t>d</a:t>
            </a:r>
            <a:r>
              <a:rPr lang="en-US" dirty="0" smtClean="0"/>
              <a:t> = degree of a given node</a:t>
            </a:r>
          </a:p>
          <a:p>
            <a:r>
              <a:rPr lang="en-US" dirty="0" smtClean="0"/>
              <a:t>k = number of rounds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752080" y="4262124"/>
            <a:ext cx="7848600" cy="2506043"/>
            <a:chOff x="414979" y="3333623"/>
            <a:chExt cx="8263530" cy="1523216"/>
          </a:xfrm>
        </p:grpSpPr>
        <p:sp>
          <p:nvSpPr>
            <p:cNvPr id="9" name="Rectangle 8"/>
            <p:cNvSpPr/>
            <p:nvPr/>
          </p:nvSpPr>
          <p:spPr>
            <a:xfrm>
              <a:off x="414979" y="3333623"/>
              <a:ext cx="8263530" cy="1523216"/>
            </a:xfrm>
            <a:prstGeom prst="rect">
              <a:avLst/>
            </a:prstGeom>
            <a:ln w="5715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Content Placeholder 2"/>
            <p:cNvSpPr txBox="1">
              <a:spLocks/>
            </p:cNvSpPr>
            <p:nvPr/>
          </p:nvSpPr>
          <p:spPr>
            <a:xfrm>
              <a:off x="514377" y="3435947"/>
              <a:ext cx="8118848" cy="136062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vert="horz" lIns="91440" tIns="45720" rIns="91440" bIns="45720" rtlCol="0">
              <a:normAutofit/>
            </a:bodyPr>
            <a:lstStyle>
              <a:lvl1pPr marL="3429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40080" indent="-228600" algn="l" defTabSz="914400" rtl="0" eaLnBrk="1" latinLnBrk="0" hangingPunct="1">
                <a:spcBef>
                  <a:spcPct val="20000"/>
                </a:spcBef>
                <a:buClr>
                  <a:schemeClr val="accent2"/>
                </a:buClr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05840" indent="-228600" algn="l" defTabSz="914400" rtl="0" eaLnBrk="1" latinLnBrk="0" hangingPunct="1">
                <a:spcBef>
                  <a:spcPct val="20000"/>
                </a:spcBef>
                <a:buClr>
                  <a:schemeClr val="accent3"/>
                </a:buClr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280160" indent="-228600" algn="l" defTabSz="914400" rtl="0" eaLnBrk="1" latinLnBrk="0" hangingPunct="1">
                <a:spcBef>
                  <a:spcPct val="20000"/>
                </a:spcBef>
                <a:buClr>
                  <a:schemeClr val="accent4"/>
                </a:buClr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54480" indent="-228600" algn="l" defTabSz="914400" rtl="0" eaLnBrk="1" latinLnBrk="0" hangingPunct="1">
                <a:spcBef>
                  <a:spcPct val="20000"/>
                </a:spcBef>
                <a:buClr>
                  <a:schemeClr val="accent5"/>
                </a:buClr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3736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920240" indent="-182880" algn="l" defTabSz="914400" rtl="0" eaLnBrk="1" latinLnBrk="0" hangingPunct="1">
                <a:spcBef>
                  <a:spcPct val="20000"/>
                </a:spcBef>
                <a:buClr>
                  <a:schemeClr val="accent2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103120" indent="-182880" algn="l" defTabSz="914400" rtl="0" eaLnBrk="1" latinLnBrk="0" hangingPunct="1">
                <a:spcBef>
                  <a:spcPct val="20000"/>
                </a:spcBef>
                <a:buClr>
                  <a:schemeClr val="accent3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286000" indent="-182880" algn="l" defTabSz="914400" rtl="0" eaLnBrk="1" latinLnBrk="0" hangingPunct="1">
                <a:spcBef>
                  <a:spcPct val="20000"/>
                </a:spcBef>
                <a:buClr>
                  <a:schemeClr val="accent4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buClr>
                  <a:schemeClr val="bg1"/>
                </a:buClr>
              </a:pPr>
              <a:r>
                <a:rPr lang="en-US" sz="3200" dirty="0" smtClean="0">
                  <a:solidFill>
                    <a:schemeClr val="bg1"/>
                  </a:solidFill>
                </a:rPr>
                <a:t>Which is best?</a:t>
              </a:r>
            </a:p>
            <a:p>
              <a:pPr>
                <a:buClr>
                  <a:schemeClr val="bg1"/>
                </a:buClr>
              </a:pPr>
              <a:r>
                <a:rPr lang="en-US" sz="3200" dirty="0" smtClean="0">
                  <a:solidFill>
                    <a:schemeClr val="bg1"/>
                  </a:solidFill>
                </a:rPr>
                <a:t>In practice, it depends.</a:t>
              </a:r>
            </a:p>
            <a:p>
              <a:pPr>
                <a:buClr>
                  <a:schemeClr val="bg1"/>
                </a:buClr>
              </a:pPr>
              <a:r>
                <a:rPr lang="en-US" sz="3200" dirty="0" smtClean="0">
                  <a:solidFill>
                    <a:schemeClr val="bg1"/>
                  </a:solidFill>
                </a:rPr>
                <a:t>In general, link state is more popular.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30521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91" y="273050"/>
            <a:ext cx="8572109" cy="8699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Additional organization in Large </a:t>
            </a:r>
            <a:r>
              <a:rPr lang="en-US" dirty="0" err="1" smtClean="0"/>
              <a:t>ASes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>
            <a:noAutofit/>
          </a:bodyPr>
          <a:lstStyle/>
          <a:p>
            <a:fld id="{283B9EA5-CE9A-4950-A80C-5ADF06B45BB8}" type="slidenum">
              <a:rPr lang="en-US" smtClean="0"/>
              <a:pPr/>
              <a:t>15</a:t>
            </a:fld>
            <a:endParaRPr lang="en-US" sz="105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"/>
          </p:nvPr>
        </p:nvSpPr>
        <p:spPr>
          <a:xfrm>
            <a:off x="122548" y="1601768"/>
            <a:ext cx="4373252" cy="640080"/>
          </a:xfrm>
        </p:spPr>
        <p:txBody>
          <a:bodyPr/>
          <a:lstStyle/>
          <a:p>
            <a:pPr algn="ctr"/>
            <a:r>
              <a:rPr lang="en-US" sz="3200" dirty="0" smtClean="0"/>
              <a:t>OSPF</a:t>
            </a:r>
            <a:endParaRPr lang="en-US" sz="32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800599" y="1601768"/>
            <a:ext cx="4239705" cy="64008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IS-IS</a:t>
            </a:r>
            <a:endParaRPr lang="en-US" sz="3200" dirty="0"/>
          </a:p>
        </p:txBody>
      </p:sp>
      <p:grpSp>
        <p:nvGrpSpPr>
          <p:cNvPr id="202" name="Group 201"/>
          <p:cNvGrpSpPr/>
          <p:nvPr/>
        </p:nvGrpSpPr>
        <p:grpSpPr>
          <a:xfrm>
            <a:off x="1367651" y="4479872"/>
            <a:ext cx="1971908" cy="1424867"/>
            <a:chOff x="1367651" y="4479872"/>
            <a:chExt cx="1971908" cy="1424867"/>
          </a:xfrm>
        </p:grpSpPr>
        <p:sp>
          <p:nvSpPr>
            <p:cNvPr id="27" name="Oval 26"/>
            <p:cNvSpPr/>
            <p:nvPr/>
          </p:nvSpPr>
          <p:spPr>
            <a:xfrm>
              <a:off x="1367651" y="4479872"/>
              <a:ext cx="1971908" cy="1424867"/>
            </a:xfrm>
            <a:prstGeom prst="ellipse">
              <a:avLst/>
            </a:prstGeom>
            <a:solidFill>
              <a:schemeClr val="accent1">
                <a:alpha val="3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895790" y="4976359"/>
              <a:ext cx="8899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Area 0</a:t>
              </a:r>
              <a:endParaRPr lang="en-US" b="1" dirty="0"/>
            </a:p>
          </p:txBody>
        </p:sp>
      </p:grpSp>
      <p:grpSp>
        <p:nvGrpSpPr>
          <p:cNvPr id="198" name="Group 197"/>
          <p:cNvGrpSpPr/>
          <p:nvPr/>
        </p:nvGrpSpPr>
        <p:grpSpPr>
          <a:xfrm>
            <a:off x="91104" y="3629343"/>
            <a:ext cx="2265922" cy="1821424"/>
            <a:chOff x="91104" y="3629343"/>
            <a:chExt cx="2265922" cy="1821424"/>
          </a:xfrm>
        </p:grpSpPr>
        <p:sp>
          <p:nvSpPr>
            <p:cNvPr id="31" name="Oval 30"/>
            <p:cNvSpPr/>
            <p:nvPr/>
          </p:nvSpPr>
          <p:spPr>
            <a:xfrm>
              <a:off x="91104" y="3629343"/>
              <a:ext cx="2265922" cy="1821424"/>
            </a:xfrm>
            <a:prstGeom prst="ellipse">
              <a:avLst/>
            </a:prstGeom>
            <a:solidFill>
              <a:schemeClr val="accent4">
                <a:alpha val="35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59645" y="4386181"/>
              <a:ext cx="8899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Area 1</a:t>
              </a:r>
              <a:endParaRPr lang="en-US" b="1" dirty="0"/>
            </a:p>
          </p:txBody>
        </p:sp>
      </p:grpSp>
      <p:grpSp>
        <p:nvGrpSpPr>
          <p:cNvPr id="200" name="Group 199"/>
          <p:cNvGrpSpPr/>
          <p:nvPr/>
        </p:nvGrpSpPr>
        <p:grpSpPr>
          <a:xfrm>
            <a:off x="2467791" y="3810970"/>
            <a:ext cx="1879535" cy="1591006"/>
            <a:chOff x="2467791" y="3810970"/>
            <a:chExt cx="1879535" cy="1591006"/>
          </a:xfrm>
        </p:grpSpPr>
        <p:sp>
          <p:nvSpPr>
            <p:cNvPr id="28" name="Oval 27"/>
            <p:cNvSpPr/>
            <p:nvPr/>
          </p:nvSpPr>
          <p:spPr>
            <a:xfrm>
              <a:off x="2467791" y="3810970"/>
              <a:ext cx="1879535" cy="1591006"/>
            </a:xfrm>
            <a:prstGeom prst="ellipse">
              <a:avLst/>
            </a:prstGeom>
            <a:solidFill>
              <a:schemeClr val="accent2">
                <a:alpha val="35000"/>
              </a:schemeClr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962306" y="4384099"/>
              <a:ext cx="8899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Area 2</a:t>
              </a:r>
              <a:endParaRPr lang="en-US" b="1" dirty="0"/>
            </a:p>
          </p:txBody>
        </p:sp>
      </p:grpSp>
      <p:grpSp>
        <p:nvGrpSpPr>
          <p:cNvPr id="201" name="Group 200"/>
          <p:cNvGrpSpPr/>
          <p:nvPr/>
        </p:nvGrpSpPr>
        <p:grpSpPr>
          <a:xfrm>
            <a:off x="1932263" y="5286147"/>
            <a:ext cx="2415063" cy="1491728"/>
            <a:chOff x="1932263" y="5286147"/>
            <a:chExt cx="2415063" cy="1491728"/>
          </a:xfrm>
        </p:grpSpPr>
        <p:sp>
          <p:nvSpPr>
            <p:cNvPr id="29" name="Oval 28"/>
            <p:cNvSpPr/>
            <p:nvPr/>
          </p:nvSpPr>
          <p:spPr>
            <a:xfrm>
              <a:off x="1932263" y="5286147"/>
              <a:ext cx="2415063" cy="1491728"/>
            </a:xfrm>
            <a:prstGeom prst="ellipse">
              <a:avLst/>
            </a:prstGeom>
            <a:solidFill>
              <a:schemeClr val="accent6">
                <a:alpha val="35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641113" y="6120561"/>
              <a:ext cx="8899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Area 3</a:t>
              </a:r>
              <a:endParaRPr lang="en-US" b="1" dirty="0"/>
            </a:p>
          </p:txBody>
        </p:sp>
      </p:grpSp>
      <p:grpSp>
        <p:nvGrpSpPr>
          <p:cNvPr id="199" name="Group 198"/>
          <p:cNvGrpSpPr/>
          <p:nvPr/>
        </p:nvGrpSpPr>
        <p:grpSpPr>
          <a:xfrm>
            <a:off x="292230" y="5009033"/>
            <a:ext cx="2351967" cy="1645024"/>
            <a:chOff x="292230" y="5009033"/>
            <a:chExt cx="2351967" cy="1645024"/>
          </a:xfrm>
        </p:grpSpPr>
        <p:sp>
          <p:nvSpPr>
            <p:cNvPr id="30" name="Oval 29"/>
            <p:cNvSpPr/>
            <p:nvPr/>
          </p:nvSpPr>
          <p:spPr>
            <a:xfrm>
              <a:off x="292230" y="5009033"/>
              <a:ext cx="2351967" cy="1645024"/>
            </a:xfrm>
            <a:prstGeom prst="ellipse">
              <a:avLst/>
            </a:prstGeom>
            <a:solidFill>
              <a:schemeClr val="accent3">
                <a:alpha val="35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81324" y="5878587"/>
              <a:ext cx="8899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Area 4</a:t>
              </a:r>
              <a:endParaRPr lang="en-US" b="1" dirty="0"/>
            </a:p>
          </p:txBody>
        </p:sp>
      </p:grpSp>
      <p:sp>
        <p:nvSpPr>
          <p:cNvPr id="37" name="Content Placeholder 5"/>
          <p:cNvSpPr>
            <a:spLocks noGrp="1"/>
          </p:cNvSpPr>
          <p:nvPr>
            <p:ph sz="quarter" idx="2"/>
          </p:nvPr>
        </p:nvSpPr>
        <p:spPr>
          <a:xfrm>
            <a:off x="122548" y="2296994"/>
            <a:ext cx="4373252" cy="1457691"/>
          </a:xfrm>
        </p:spPr>
        <p:txBody>
          <a:bodyPr>
            <a:normAutofit/>
          </a:bodyPr>
          <a:lstStyle/>
          <a:p>
            <a:r>
              <a:rPr lang="en-US" sz="2400" dirty="0" smtClean="0"/>
              <a:t>Organized around overlapping areas</a:t>
            </a:r>
          </a:p>
          <a:p>
            <a:r>
              <a:rPr lang="en-US" sz="2400" dirty="0" smtClean="0"/>
              <a:t>Area 0 is the core network</a:t>
            </a:r>
            <a:endParaRPr lang="en-US" sz="2000" dirty="0"/>
          </a:p>
        </p:txBody>
      </p:sp>
      <p:sp>
        <p:nvSpPr>
          <p:cNvPr id="38" name="Content Placeholder 7"/>
          <p:cNvSpPr>
            <a:spLocks noGrp="1"/>
          </p:cNvSpPr>
          <p:nvPr>
            <p:ph sz="quarter" idx="4"/>
          </p:nvPr>
        </p:nvSpPr>
        <p:spPr>
          <a:xfrm>
            <a:off x="4800599" y="2296994"/>
            <a:ext cx="4239705" cy="1457691"/>
          </a:xfrm>
        </p:spPr>
        <p:txBody>
          <a:bodyPr>
            <a:normAutofit/>
          </a:bodyPr>
          <a:lstStyle/>
          <a:p>
            <a:r>
              <a:rPr lang="en-US" sz="2400" dirty="0" smtClean="0"/>
              <a:t>Organized as a 2-level hierarchy</a:t>
            </a:r>
          </a:p>
          <a:p>
            <a:r>
              <a:rPr lang="en-US" sz="2400" dirty="0" smtClean="0"/>
              <a:t>Level 2 is the backbone</a:t>
            </a:r>
            <a:endParaRPr lang="en-US" sz="2000" dirty="0"/>
          </a:p>
        </p:txBody>
      </p:sp>
      <p:cxnSp>
        <p:nvCxnSpPr>
          <p:cNvPr id="40" name="Straight Connector 39"/>
          <p:cNvCxnSpPr/>
          <p:nvPr/>
        </p:nvCxnSpPr>
        <p:spPr>
          <a:xfrm>
            <a:off x="3339559" y="4044792"/>
            <a:ext cx="544052" cy="341389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3688101" y="4442165"/>
            <a:ext cx="309531" cy="71192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2847565" y="4044792"/>
            <a:ext cx="348541" cy="819187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2847565" y="4863979"/>
            <a:ext cx="749290" cy="250511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2847564" y="4867005"/>
            <a:ext cx="1" cy="623739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V="1">
            <a:off x="1818472" y="4863979"/>
            <a:ext cx="1029092" cy="3026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V="1">
            <a:off x="1818798" y="5487718"/>
            <a:ext cx="1029092" cy="3026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1821038" y="4888621"/>
            <a:ext cx="1" cy="623739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H="1">
            <a:off x="3442103" y="5154085"/>
            <a:ext cx="169482" cy="67746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H="1">
            <a:off x="2847890" y="5154085"/>
            <a:ext cx="748965" cy="33873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H="1" flipV="1">
            <a:off x="3442103" y="5831545"/>
            <a:ext cx="400749" cy="453151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V="1">
            <a:off x="2221793" y="5512360"/>
            <a:ext cx="626097" cy="608201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V="1">
            <a:off x="2221793" y="5831545"/>
            <a:ext cx="1220310" cy="308097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flipH="1">
            <a:off x="1359794" y="5503547"/>
            <a:ext cx="461245" cy="80168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flipH="1">
            <a:off x="679170" y="5492815"/>
            <a:ext cx="1141869" cy="26687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1104638" y="5286147"/>
            <a:ext cx="198996" cy="1044237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H="1">
            <a:off x="679170" y="5259543"/>
            <a:ext cx="425468" cy="500142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V="1">
            <a:off x="1359794" y="6120561"/>
            <a:ext cx="861999" cy="184667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433172" y="4606473"/>
            <a:ext cx="680624" cy="65307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 flipH="1" flipV="1">
            <a:off x="1572475" y="4215486"/>
            <a:ext cx="246323" cy="648493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flipH="1" flipV="1">
            <a:off x="925167" y="3899738"/>
            <a:ext cx="647308" cy="290107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flipV="1">
            <a:off x="433172" y="3899738"/>
            <a:ext cx="495313" cy="671109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 flipV="1">
            <a:off x="1104639" y="4863979"/>
            <a:ext cx="686154" cy="395564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2475" y="4721951"/>
            <a:ext cx="491995" cy="290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1568" y="4718926"/>
            <a:ext cx="491995" cy="290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2475" y="5345691"/>
            <a:ext cx="491995" cy="290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1567" y="5358494"/>
            <a:ext cx="491995" cy="290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799" y="5114490"/>
            <a:ext cx="491995" cy="290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175" y="4428819"/>
            <a:ext cx="491995" cy="290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6477" y="4044792"/>
            <a:ext cx="491995" cy="290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645" y="3754685"/>
            <a:ext cx="491995" cy="290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9865" y="3899738"/>
            <a:ext cx="491995" cy="290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1616" y="5009032"/>
            <a:ext cx="491995" cy="290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1635" y="4280740"/>
            <a:ext cx="491995" cy="290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172" y="5614632"/>
            <a:ext cx="491995" cy="290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637" y="6185331"/>
            <a:ext cx="491995" cy="290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6106" y="5686491"/>
            <a:ext cx="491995" cy="290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5796" y="5994589"/>
            <a:ext cx="491995" cy="290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6855" y="6160173"/>
            <a:ext cx="491995" cy="290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03" name="Group 202"/>
          <p:cNvGrpSpPr/>
          <p:nvPr/>
        </p:nvGrpSpPr>
        <p:grpSpPr>
          <a:xfrm>
            <a:off x="4872062" y="3662250"/>
            <a:ext cx="3597922" cy="3122748"/>
            <a:chOff x="4872062" y="3662250"/>
            <a:chExt cx="3597922" cy="3122748"/>
          </a:xfrm>
        </p:grpSpPr>
        <p:cxnSp>
          <p:nvCxnSpPr>
            <p:cNvPr id="110" name="Straight Connector 109"/>
            <p:cNvCxnSpPr/>
            <p:nvPr/>
          </p:nvCxnSpPr>
          <p:spPr>
            <a:xfrm flipV="1">
              <a:off x="8223985" y="3956022"/>
              <a:ext cx="0" cy="1158466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>
            <a:xfrm flipV="1">
              <a:off x="8223986" y="5089453"/>
              <a:ext cx="0" cy="147099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 flipH="1" flipV="1">
              <a:off x="7153142" y="3956023"/>
              <a:ext cx="1070843" cy="115846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/>
            <p:cNvCxnSpPr/>
            <p:nvPr/>
          </p:nvCxnSpPr>
          <p:spPr>
            <a:xfrm flipH="1" flipV="1">
              <a:off x="7115874" y="5589119"/>
              <a:ext cx="1072645" cy="971329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/>
            <p:nvPr/>
          </p:nvCxnSpPr>
          <p:spPr>
            <a:xfrm flipH="1">
              <a:off x="7170874" y="3956023"/>
              <a:ext cx="1017646" cy="1670228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flipH="1">
              <a:off x="7117676" y="5107257"/>
              <a:ext cx="1088576" cy="1453191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flipH="1">
              <a:off x="7170874" y="6539108"/>
              <a:ext cx="1053111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/>
            <p:nvPr/>
          </p:nvCxnSpPr>
          <p:spPr>
            <a:xfrm flipH="1">
              <a:off x="7162007" y="5190571"/>
              <a:ext cx="1053112" cy="445227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/>
            <p:nvPr/>
          </p:nvCxnSpPr>
          <p:spPr>
            <a:xfrm flipH="1">
              <a:off x="7144274" y="3972848"/>
              <a:ext cx="1053111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/>
            <p:nvPr/>
          </p:nvCxnSpPr>
          <p:spPr>
            <a:xfrm>
              <a:off x="6246593" y="3810970"/>
              <a:ext cx="871083" cy="88769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/>
            <p:nvPr/>
          </p:nvCxnSpPr>
          <p:spPr>
            <a:xfrm flipV="1">
              <a:off x="6492591" y="3952358"/>
              <a:ext cx="625085" cy="328382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/>
            <p:cNvCxnSpPr/>
            <p:nvPr/>
          </p:nvCxnSpPr>
          <p:spPr>
            <a:xfrm flipV="1">
              <a:off x="5414763" y="3807303"/>
              <a:ext cx="831830" cy="237489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/>
            <p:cNvCxnSpPr/>
            <p:nvPr/>
          </p:nvCxnSpPr>
          <p:spPr>
            <a:xfrm flipH="1" flipV="1">
              <a:off x="6246593" y="3855355"/>
              <a:ext cx="245997" cy="42538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/>
            <p:cNvCxnSpPr/>
            <p:nvPr/>
          </p:nvCxnSpPr>
          <p:spPr>
            <a:xfrm flipH="1" flipV="1">
              <a:off x="5437459" y="4068047"/>
              <a:ext cx="1055131" cy="229064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/>
            <p:cNvCxnSpPr/>
            <p:nvPr/>
          </p:nvCxnSpPr>
          <p:spPr>
            <a:xfrm>
              <a:off x="5890840" y="4751527"/>
              <a:ext cx="1225034" cy="863104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Connector 155"/>
            <p:cNvCxnSpPr/>
            <p:nvPr/>
          </p:nvCxnSpPr>
          <p:spPr>
            <a:xfrm flipV="1">
              <a:off x="5191462" y="4798125"/>
              <a:ext cx="699378" cy="546261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Straight Connector 158"/>
            <p:cNvCxnSpPr/>
            <p:nvPr/>
          </p:nvCxnSpPr>
          <p:spPr>
            <a:xfrm flipV="1">
              <a:off x="6369591" y="5626250"/>
              <a:ext cx="746283" cy="1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Straight Connector 161"/>
            <p:cNvCxnSpPr/>
            <p:nvPr/>
          </p:nvCxnSpPr>
          <p:spPr>
            <a:xfrm flipV="1">
              <a:off x="5541151" y="5626250"/>
              <a:ext cx="795209" cy="1820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>
              <a:off x="5168765" y="5344386"/>
              <a:ext cx="367888" cy="489466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/>
            <p:nvPr/>
          </p:nvCxnSpPr>
          <p:spPr>
            <a:xfrm>
              <a:off x="5890840" y="4751526"/>
              <a:ext cx="450440" cy="863106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/>
          </p:nvCxnSpPr>
          <p:spPr>
            <a:xfrm flipH="1" flipV="1">
              <a:off x="6369591" y="6185331"/>
              <a:ext cx="748085" cy="375117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/>
          </p:nvCxnSpPr>
          <p:spPr>
            <a:xfrm flipV="1">
              <a:off x="5683457" y="6185331"/>
              <a:ext cx="657824" cy="454613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flipV="1">
              <a:off x="5782651" y="6560448"/>
              <a:ext cx="1335025" cy="79496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Connector 179"/>
            <p:cNvCxnSpPr/>
            <p:nvPr/>
          </p:nvCxnSpPr>
          <p:spPr>
            <a:xfrm flipH="1" flipV="1">
              <a:off x="5290656" y="6284696"/>
              <a:ext cx="392801" cy="355248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83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72062" y="6185331"/>
              <a:ext cx="491995" cy="2901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71679" y="3810969"/>
              <a:ext cx="491995" cy="2901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77989" y="3810970"/>
              <a:ext cx="491995" cy="2901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6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77989" y="5054279"/>
              <a:ext cx="491995" cy="2901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7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77988" y="6415395"/>
              <a:ext cx="491995" cy="2901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8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69877" y="5469578"/>
              <a:ext cx="491995" cy="2901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9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07145" y="6415395"/>
              <a:ext cx="491995" cy="2901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6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6593" y="4152058"/>
              <a:ext cx="491995" cy="2901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7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00596" y="3662250"/>
              <a:ext cx="491995" cy="2901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8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91462" y="3899737"/>
              <a:ext cx="491995" cy="2901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2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44843" y="4606473"/>
              <a:ext cx="491995" cy="2901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3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90363" y="5485341"/>
              <a:ext cx="491995" cy="2901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4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22768" y="5222253"/>
              <a:ext cx="491995" cy="2901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5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90656" y="5686490"/>
              <a:ext cx="491995" cy="2901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6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95283" y="6067840"/>
              <a:ext cx="491995" cy="2901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7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14763" y="6494891"/>
              <a:ext cx="491995" cy="2901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05" name="Group 204"/>
          <p:cNvGrpSpPr/>
          <p:nvPr/>
        </p:nvGrpSpPr>
        <p:grpSpPr>
          <a:xfrm>
            <a:off x="6805134" y="3563332"/>
            <a:ext cx="2036826" cy="3294668"/>
            <a:chOff x="6805134" y="3563332"/>
            <a:chExt cx="2036826" cy="3294668"/>
          </a:xfrm>
        </p:grpSpPr>
        <p:sp>
          <p:nvSpPr>
            <p:cNvPr id="185" name="Rectangle 184"/>
            <p:cNvSpPr/>
            <p:nvPr/>
          </p:nvSpPr>
          <p:spPr>
            <a:xfrm>
              <a:off x="6805134" y="3563332"/>
              <a:ext cx="2036826" cy="3294668"/>
            </a:xfrm>
            <a:prstGeom prst="rect">
              <a:avLst/>
            </a:prstGeom>
            <a:solidFill>
              <a:schemeClr val="accent3">
                <a:alpha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00"/>
                </a:solidFill>
              </a:endParaRPr>
            </a:p>
          </p:txBody>
        </p:sp>
        <p:sp>
          <p:nvSpPr>
            <p:cNvPr id="186" name="TextBox 185"/>
            <p:cNvSpPr txBox="1"/>
            <p:nvPr/>
          </p:nvSpPr>
          <p:spPr>
            <a:xfrm rot="5400000">
              <a:off x="8173828" y="4515648"/>
              <a:ext cx="9669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Level 2</a:t>
              </a:r>
              <a:endParaRPr lang="en-US" b="1" dirty="0"/>
            </a:p>
          </p:txBody>
        </p:sp>
      </p:grpSp>
      <p:grpSp>
        <p:nvGrpSpPr>
          <p:cNvPr id="204" name="Group 203"/>
          <p:cNvGrpSpPr/>
          <p:nvPr/>
        </p:nvGrpSpPr>
        <p:grpSpPr>
          <a:xfrm>
            <a:off x="4751109" y="3563332"/>
            <a:ext cx="2799761" cy="3294668"/>
            <a:chOff x="4751109" y="3563332"/>
            <a:chExt cx="2799761" cy="3294668"/>
          </a:xfrm>
        </p:grpSpPr>
        <p:sp>
          <p:nvSpPr>
            <p:cNvPr id="184" name="Rectangle 183"/>
            <p:cNvSpPr/>
            <p:nvPr/>
          </p:nvSpPr>
          <p:spPr>
            <a:xfrm>
              <a:off x="4751109" y="3563332"/>
              <a:ext cx="2799761" cy="3294668"/>
            </a:xfrm>
            <a:prstGeom prst="rect">
              <a:avLst/>
            </a:prstGeom>
            <a:solidFill>
              <a:schemeClr val="accent1">
                <a:alpha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7" name="TextBox 186"/>
            <p:cNvSpPr txBox="1"/>
            <p:nvPr/>
          </p:nvSpPr>
          <p:spPr>
            <a:xfrm rot="5400000">
              <a:off x="4461998" y="4501161"/>
              <a:ext cx="9669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Level 1</a:t>
              </a:r>
              <a:endParaRPr lang="en-US" b="1" dirty="0"/>
            </a:p>
          </p:txBody>
        </p:sp>
      </p:grpSp>
      <p:sp>
        <p:nvSpPr>
          <p:cNvPr id="188" name="TextBox 187"/>
          <p:cNvSpPr txBox="1"/>
          <p:nvPr/>
        </p:nvSpPr>
        <p:spPr>
          <a:xfrm rot="5400000">
            <a:off x="6531619" y="4515649"/>
            <a:ext cx="1172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Level 1-2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13308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build="p"/>
      <p:bldP spid="18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7175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Addressing Schemes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Flat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.g. each host is identified by a 48-bit MAC address</a:t>
            </a:r>
          </a:p>
          <a:p>
            <a:pPr lvl="1"/>
            <a:r>
              <a:rPr lang="en-US" dirty="0" smtClean="0"/>
              <a:t>Router needs an entry for every host in the world</a:t>
            </a:r>
          </a:p>
          <a:p>
            <a:pPr lvl="2"/>
            <a:r>
              <a:rPr lang="en-US" dirty="0" smtClean="0"/>
              <a:t>Too big</a:t>
            </a:r>
          </a:p>
          <a:p>
            <a:pPr lvl="2"/>
            <a:r>
              <a:rPr lang="en-US" dirty="0" smtClean="0"/>
              <a:t>Too hard to maintain (hosts come and go all the time)</a:t>
            </a:r>
          </a:p>
          <a:p>
            <a:pPr lvl="2"/>
            <a:r>
              <a:rPr lang="en-US" dirty="0" smtClean="0"/>
              <a:t>Too slow (more later)</a:t>
            </a:r>
          </a:p>
          <a:p>
            <a:r>
              <a:rPr lang="en-US" dirty="0" smtClean="0"/>
              <a:t>Hierarchy</a:t>
            </a:r>
          </a:p>
          <a:p>
            <a:pPr lvl="1"/>
            <a:r>
              <a:rPr lang="en-US" dirty="0" smtClean="0"/>
              <a:t>Addresses broken down into segments</a:t>
            </a:r>
          </a:p>
          <a:p>
            <a:pPr lvl="1"/>
            <a:r>
              <a:rPr lang="en-US" dirty="0" smtClean="0"/>
              <a:t>Each segment has a different level of specificity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97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Classes\CS 4700\assets\usa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25" t="15244" r="-1130" b="9834"/>
          <a:stretch/>
        </p:blipFill>
        <p:spPr bwMode="auto">
          <a:xfrm>
            <a:off x="91250" y="2315526"/>
            <a:ext cx="4282094" cy="2693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Telephone Numbers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2823588" y="1507251"/>
            <a:ext cx="3143458" cy="73687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1-617-373-1234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3066713" y="2006923"/>
            <a:ext cx="188953" cy="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3313590" y="2006923"/>
            <a:ext cx="715799" cy="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4109084" y="2006923"/>
            <a:ext cx="715799" cy="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4912953" y="2006923"/>
            <a:ext cx="715799" cy="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 descr="D:\Classes\CS 4700\assets\massachusetts-county-map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1136" y="2315526"/>
            <a:ext cx="4347569" cy="2417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Up Arrow 13"/>
          <p:cNvSpPr/>
          <p:nvPr/>
        </p:nvSpPr>
        <p:spPr>
          <a:xfrm rot="12646508">
            <a:off x="7177077" y="2119908"/>
            <a:ext cx="846247" cy="1003031"/>
          </a:xfrm>
          <a:prstGeom prst="upArrow">
            <a:avLst/>
          </a:prstGeom>
          <a:solidFill>
            <a:schemeClr val="accent2"/>
          </a:solidFill>
          <a:ln w="381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 descr="D:\Classes\CS 4700\assets\northeastern-university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962" y="5009750"/>
            <a:ext cx="6207256" cy="894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6687590" y="5041429"/>
            <a:ext cx="20389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West Village H</a:t>
            </a:r>
          </a:p>
          <a:p>
            <a:pPr algn="ctr"/>
            <a:r>
              <a:rPr lang="en-US" sz="2400" dirty="0" smtClean="0"/>
              <a:t>Room 256</a:t>
            </a:r>
            <a:endParaRPr lang="en-US" sz="2400" dirty="0"/>
          </a:p>
        </p:txBody>
      </p:sp>
      <p:grpSp>
        <p:nvGrpSpPr>
          <p:cNvPr id="17" name="Group 16"/>
          <p:cNvGrpSpPr/>
          <p:nvPr/>
        </p:nvGrpSpPr>
        <p:grpSpPr>
          <a:xfrm>
            <a:off x="670561" y="3130167"/>
            <a:ext cx="2799961" cy="724742"/>
            <a:chOff x="414979" y="3333623"/>
            <a:chExt cx="8263530" cy="1523216"/>
          </a:xfrm>
        </p:grpSpPr>
        <p:sp>
          <p:nvSpPr>
            <p:cNvPr id="18" name="Rectangle 17"/>
            <p:cNvSpPr/>
            <p:nvPr/>
          </p:nvSpPr>
          <p:spPr>
            <a:xfrm>
              <a:off x="414979" y="3333623"/>
              <a:ext cx="8263530" cy="1523216"/>
            </a:xfrm>
            <a:prstGeom prst="rect">
              <a:avLst/>
            </a:prstGeom>
            <a:ln w="5715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Content Placeholder 2"/>
            <p:cNvSpPr txBox="1">
              <a:spLocks/>
            </p:cNvSpPr>
            <p:nvPr/>
          </p:nvSpPr>
          <p:spPr>
            <a:xfrm>
              <a:off x="514376" y="3496212"/>
              <a:ext cx="8164133" cy="136062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vert="horz" lIns="91440" tIns="45720" rIns="91440" bIns="45720" rtlCol="0">
              <a:normAutofit/>
            </a:bodyPr>
            <a:lstStyle>
              <a:lvl1pPr marL="3429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40080" indent="-228600" algn="l" defTabSz="914400" rtl="0" eaLnBrk="1" latinLnBrk="0" hangingPunct="1">
                <a:spcBef>
                  <a:spcPct val="20000"/>
                </a:spcBef>
                <a:buClr>
                  <a:schemeClr val="accent2"/>
                </a:buClr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05840" indent="-228600" algn="l" defTabSz="914400" rtl="0" eaLnBrk="1" latinLnBrk="0" hangingPunct="1">
                <a:spcBef>
                  <a:spcPct val="20000"/>
                </a:spcBef>
                <a:buClr>
                  <a:schemeClr val="accent3"/>
                </a:buClr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280160" indent="-228600" algn="l" defTabSz="914400" rtl="0" eaLnBrk="1" latinLnBrk="0" hangingPunct="1">
                <a:spcBef>
                  <a:spcPct val="20000"/>
                </a:spcBef>
                <a:buClr>
                  <a:schemeClr val="accent4"/>
                </a:buClr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54480" indent="-228600" algn="l" defTabSz="914400" rtl="0" eaLnBrk="1" latinLnBrk="0" hangingPunct="1">
                <a:spcBef>
                  <a:spcPct val="20000"/>
                </a:spcBef>
                <a:buClr>
                  <a:schemeClr val="accent5"/>
                </a:buClr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3736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920240" indent="-182880" algn="l" defTabSz="914400" rtl="0" eaLnBrk="1" latinLnBrk="0" hangingPunct="1">
                <a:spcBef>
                  <a:spcPct val="20000"/>
                </a:spcBef>
                <a:buClr>
                  <a:schemeClr val="accent2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103120" indent="-182880" algn="l" defTabSz="914400" rtl="0" eaLnBrk="1" latinLnBrk="0" hangingPunct="1">
                <a:spcBef>
                  <a:spcPct val="20000"/>
                </a:spcBef>
                <a:buClr>
                  <a:schemeClr val="accent3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286000" indent="-182880" algn="l" defTabSz="914400" rtl="0" eaLnBrk="1" latinLnBrk="0" hangingPunct="1">
                <a:spcBef>
                  <a:spcPct val="20000"/>
                </a:spcBef>
                <a:buClr>
                  <a:schemeClr val="accent4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114300" indent="0">
                <a:buClr>
                  <a:schemeClr val="bg1"/>
                </a:buClr>
                <a:buNone/>
              </a:pPr>
              <a:r>
                <a:rPr lang="en-US" sz="3200" dirty="0" smtClean="0">
                  <a:solidFill>
                    <a:schemeClr val="bg1"/>
                  </a:solidFill>
                </a:rPr>
                <a:t>Very General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6217058" y="5904106"/>
            <a:ext cx="2799961" cy="724742"/>
            <a:chOff x="414979" y="3333623"/>
            <a:chExt cx="8263530" cy="1523216"/>
          </a:xfrm>
        </p:grpSpPr>
        <p:sp>
          <p:nvSpPr>
            <p:cNvPr id="21" name="Rectangle 20"/>
            <p:cNvSpPr/>
            <p:nvPr/>
          </p:nvSpPr>
          <p:spPr>
            <a:xfrm>
              <a:off x="414979" y="3333623"/>
              <a:ext cx="8263530" cy="1523216"/>
            </a:xfrm>
            <a:prstGeom prst="rect">
              <a:avLst/>
            </a:prstGeom>
            <a:ln w="5715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Content Placeholder 2"/>
            <p:cNvSpPr txBox="1">
              <a:spLocks/>
            </p:cNvSpPr>
            <p:nvPr/>
          </p:nvSpPr>
          <p:spPr>
            <a:xfrm>
              <a:off x="514376" y="3496212"/>
              <a:ext cx="8164133" cy="136062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vert="horz" lIns="91440" tIns="45720" rIns="91440" bIns="45720" rtlCol="0">
              <a:normAutofit/>
            </a:bodyPr>
            <a:lstStyle>
              <a:lvl1pPr marL="3429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40080" indent="-228600" algn="l" defTabSz="914400" rtl="0" eaLnBrk="1" latinLnBrk="0" hangingPunct="1">
                <a:spcBef>
                  <a:spcPct val="20000"/>
                </a:spcBef>
                <a:buClr>
                  <a:schemeClr val="accent2"/>
                </a:buClr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05840" indent="-228600" algn="l" defTabSz="914400" rtl="0" eaLnBrk="1" latinLnBrk="0" hangingPunct="1">
                <a:spcBef>
                  <a:spcPct val="20000"/>
                </a:spcBef>
                <a:buClr>
                  <a:schemeClr val="accent3"/>
                </a:buClr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280160" indent="-228600" algn="l" defTabSz="914400" rtl="0" eaLnBrk="1" latinLnBrk="0" hangingPunct="1">
                <a:spcBef>
                  <a:spcPct val="20000"/>
                </a:spcBef>
                <a:buClr>
                  <a:schemeClr val="accent4"/>
                </a:buClr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54480" indent="-228600" algn="l" defTabSz="914400" rtl="0" eaLnBrk="1" latinLnBrk="0" hangingPunct="1">
                <a:spcBef>
                  <a:spcPct val="20000"/>
                </a:spcBef>
                <a:buClr>
                  <a:schemeClr val="accent5"/>
                </a:buClr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3736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920240" indent="-182880" algn="l" defTabSz="914400" rtl="0" eaLnBrk="1" latinLnBrk="0" hangingPunct="1">
                <a:spcBef>
                  <a:spcPct val="20000"/>
                </a:spcBef>
                <a:buClr>
                  <a:schemeClr val="accent2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103120" indent="-182880" algn="l" defTabSz="914400" rtl="0" eaLnBrk="1" latinLnBrk="0" hangingPunct="1">
                <a:spcBef>
                  <a:spcPct val="20000"/>
                </a:spcBef>
                <a:buClr>
                  <a:schemeClr val="accent3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286000" indent="-182880" algn="l" defTabSz="914400" rtl="0" eaLnBrk="1" latinLnBrk="0" hangingPunct="1">
                <a:spcBef>
                  <a:spcPct val="20000"/>
                </a:spcBef>
                <a:buClr>
                  <a:schemeClr val="accent4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114300" indent="0">
                <a:buClr>
                  <a:schemeClr val="bg1"/>
                </a:buClr>
                <a:buNone/>
              </a:pPr>
              <a:r>
                <a:rPr lang="en-US" sz="3200" dirty="0" smtClean="0">
                  <a:solidFill>
                    <a:schemeClr val="bg1"/>
                  </a:solidFill>
                </a:rPr>
                <a:t>Very Specific</a:t>
              </a: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6605619" y="5075295"/>
            <a:ext cx="20903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West Village G</a:t>
            </a:r>
          </a:p>
          <a:p>
            <a:pPr algn="ctr"/>
            <a:r>
              <a:rPr lang="en-US" sz="2400" dirty="0" smtClean="0"/>
              <a:t>Room 1234</a:t>
            </a:r>
            <a:endParaRPr lang="en-US" sz="2400" dirty="0"/>
          </a:p>
        </p:txBody>
      </p:sp>
      <p:sp>
        <p:nvSpPr>
          <p:cNvPr id="13" name="Curved Down Arrow 12"/>
          <p:cNvSpPr/>
          <p:nvPr/>
        </p:nvSpPr>
        <p:spPr>
          <a:xfrm rot="10800000">
            <a:off x="4912953" y="5816812"/>
            <a:ext cx="2934810" cy="899325"/>
          </a:xfrm>
          <a:prstGeom prst="curvedDownArrow">
            <a:avLst>
              <a:gd name="adj1" fmla="val 44797"/>
              <a:gd name="adj2" fmla="val 83788"/>
              <a:gd name="adj3" fmla="val 3840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Content Placeholder 3"/>
          <p:cNvSpPr txBox="1">
            <a:spLocks/>
          </p:cNvSpPr>
          <p:nvPr/>
        </p:nvSpPr>
        <p:spPr>
          <a:xfrm>
            <a:off x="4882809" y="1517907"/>
            <a:ext cx="1015574" cy="552055"/>
          </a:xfrm>
          <a:prstGeom prst="rect">
            <a:avLst/>
          </a:prstGeom>
          <a:solidFill>
            <a:schemeClr val="bg1"/>
          </a:solidFill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smtClean="0"/>
              <a:t>3278</a:t>
            </a:r>
            <a:endParaRPr lang="en-US" dirty="0"/>
          </a:p>
        </p:txBody>
      </p:sp>
      <p:grpSp>
        <p:nvGrpSpPr>
          <p:cNvPr id="26" name="Group 25"/>
          <p:cNvGrpSpPr/>
          <p:nvPr/>
        </p:nvGrpSpPr>
        <p:grpSpPr>
          <a:xfrm>
            <a:off x="1041464" y="5904106"/>
            <a:ext cx="3769329" cy="724742"/>
            <a:chOff x="414979" y="3333623"/>
            <a:chExt cx="8263530" cy="1523216"/>
          </a:xfrm>
        </p:grpSpPr>
        <p:sp>
          <p:nvSpPr>
            <p:cNvPr id="27" name="Rectangle 26"/>
            <p:cNvSpPr/>
            <p:nvPr/>
          </p:nvSpPr>
          <p:spPr>
            <a:xfrm>
              <a:off x="414979" y="3333623"/>
              <a:ext cx="8263530" cy="1523216"/>
            </a:xfrm>
            <a:prstGeom prst="rect">
              <a:avLst/>
            </a:prstGeom>
            <a:ln w="5715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Content Placeholder 2"/>
            <p:cNvSpPr txBox="1">
              <a:spLocks/>
            </p:cNvSpPr>
            <p:nvPr/>
          </p:nvSpPr>
          <p:spPr>
            <a:xfrm>
              <a:off x="514376" y="3496212"/>
              <a:ext cx="8164133" cy="136062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vert="horz" lIns="91440" tIns="45720" rIns="91440" bIns="45720" rtlCol="0">
              <a:normAutofit/>
            </a:bodyPr>
            <a:lstStyle>
              <a:lvl1pPr marL="3429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40080" indent="-228600" algn="l" defTabSz="914400" rtl="0" eaLnBrk="1" latinLnBrk="0" hangingPunct="1">
                <a:spcBef>
                  <a:spcPct val="20000"/>
                </a:spcBef>
                <a:buClr>
                  <a:schemeClr val="accent2"/>
                </a:buClr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05840" indent="-228600" algn="l" defTabSz="914400" rtl="0" eaLnBrk="1" latinLnBrk="0" hangingPunct="1">
                <a:spcBef>
                  <a:spcPct val="20000"/>
                </a:spcBef>
                <a:buClr>
                  <a:schemeClr val="accent3"/>
                </a:buClr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280160" indent="-228600" algn="l" defTabSz="914400" rtl="0" eaLnBrk="1" latinLnBrk="0" hangingPunct="1">
                <a:spcBef>
                  <a:spcPct val="20000"/>
                </a:spcBef>
                <a:buClr>
                  <a:schemeClr val="accent4"/>
                </a:buClr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54480" indent="-228600" algn="l" defTabSz="914400" rtl="0" eaLnBrk="1" latinLnBrk="0" hangingPunct="1">
                <a:spcBef>
                  <a:spcPct val="20000"/>
                </a:spcBef>
                <a:buClr>
                  <a:schemeClr val="accent5"/>
                </a:buClr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3736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920240" indent="-182880" algn="l" defTabSz="914400" rtl="0" eaLnBrk="1" latinLnBrk="0" hangingPunct="1">
                <a:spcBef>
                  <a:spcPct val="20000"/>
                </a:spcBef>
                <a:buClr>
                  <a:schemeClr val="accent2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103120" indent="-182880" algn="l" defTabSz="914400" rtl="0" eaLnBrk="1" latinLnBrk="0" hangingPunct="1">
                <a:spcBef>
                  <a:spcPct val="20000"/>
                </a:spcBef>
                <a:buClr>
                  <a:schemeClr val="accent3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286000" indent="-182880" algn="l" defTabSz="914400" rtl="0" eaLnBrk="1" latinLnBrk="0" hangingPunct="1">
                <a:spcBef>
                  <a:spcPct val="20000"/>
                </a:spcBef>
                <a:buClr>
                  <a:schemeClr val="accent4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114300" indent="0">
                <a:buClr>
                  <a:schemeClr val="bg1"/>
                </a:buClr>
                <a:buNone/>
              </a:pPr>
              <a:r>
                <a:rPr lang="en-US" sz="3200" dirty="0" smtClean="0">
                  <a:solidFill>
                    <a:schemeClr val="bg1"/>
                  </a:solidFill>
                </a:rPr>
                <a:t>Updates are Local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66109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8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8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9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0"/>
                            </p:stCondLst>
                            <p:childTnLst>
                              <p:par>
                                <p:cTn id="9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000"/>
                            </p:stCondLst>
                            <p:childTnLst>
                              <p:par>
                                <p:cTn id="10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0" grpId="0"/>
      <p:bldP spid="10" grpId="1"/>
      <p:bldP spid="23" grpId="0"/>
      <p:bldP spid="13" grpId="0" animBg="1"/>
      <p:bldP spid="2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 Addressing and Forwarding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52400" y="1600198"/>
            <a:ext cx="8839200" cy="303953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Routing Table Requirements</a:t>
            </a:r>
          </a:p>
          <a:p>
            <a:pPr lvl="1"/>
            <a:r>
              <a:rPr lang="en-US" dirty="0" smtClean="0"/>
              <a:t>For every possible IP, give the next hop</a:t>
            </a:r>
          </a:p>
          <a:p>
            <a:pPr lvl="1"/>
            <a:r>
              <a:rPr lang="en-US" dirty="0" smtClean="0"/>
              <a:t>But for 32-bit addresses, 2</a:t>
            </a:r>
            <a:r>
              <a:rPr lang="en-US" baseline="30000" dirty="0" smtClean="0"/>
              <a:t>32</a:t>
            </a:r>
            <a:r>
              <a:rPr lang="en-US" dirty="0" smtClean="0"/>
              <a:t> possibilities!</a:t>
            </a:r>
          </a:p>
          <a:p>
            <a:pPr lvl="1"/>
            <a:r>
              <a:rPr lang="en-US" b="1" dirty="0" smtClean="0"/>
              <a:t>Too </a:t>
            </a:r>
            <a:r>
              <a:rPr lang="en-US" b="1" dirty="0"/>
              <a:t>slow</a:t>
            </a:r>
            <a:r>
              <a:rPr lang="en-US" dirty="0"/>
              <a:t>: 48GE ports and 4x10GE needs 176Gbps bandwidth</a:t>
            </a:r>
            <a:br>
              <a:rPr lang="en-US" dirty="0"/>
            </a:br>
            <a:r>
              <a:rPr lang="en-US" b="1" dirty="0" smtClean="0"/>
              <a:t>DRAM</a:t>
            </a:r>
            <a:r>
              <a:rPr lang="en-US" dirty="0" smtClean="0"/>
              <a:t>: </a:t>
            </a:r>
            <a:r>
              <a:rPr lang="en-US" dirty="0"/>
              <a:t>~1-6 </a:t>
            </a:r>
            <a:r>
              <a:rPr lang="en-US" dirty="0" err="1" smtClean="0"/>
              <a:t>Gbps</a:t>
            </a:r>
            <a:r>
              <a:rPr lang="en-US" dirty="0"/>
              <a:t>;</a:t>
            </a:r>
            <a:r>
              <a:rPr lang="en-US" dirty="0" smtClean="0"/>
              <a:t> </a:t>
            </a:r>
            <a:r>
              <a:rPr lang="en-US" b="1" dirty="0" smtClean="0"/>
              <a:t>TCAM</a:t>
            </a:r>
            <a:r>
              <a:rPr lang="en-US" dirty="0" smtClean="0"/>
              <a:t> is fast, but 400x cost of DRAM</a:t>
            </a:r>
          </a:p>
          <a:p>
            <a:r>
              <a:rPr lang="en-US" dirty="0" smtClean="0"/>
              <a:t>Hierarchical address scheme</a:t>
            </a:r>
          </a:p>
          <a:p>
            <a:pPr lvl="1"/>
            <a:r>
              <a:rPr lang="en-US" dirty="0" smtClean="0"/>
              <a:t>Separate the address into a network and a host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726191" y="4903272"/>
            <a:ext cx="1714918" cy="602901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Host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3011273" y="4903272"/>
            <a:ext cx="1714918" cy="6029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Network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2295673" y="4903272"/>
            <a:ext cx="715600" cy="602901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Pfx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1996226" y="4406327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0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41661" y="4406327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31</a:t>
            </a:r>
            <a:endParaRPr lang="en-US" sz="2400" dirty="0">
              <a:solidFill>
                <a:schemeClr val="tx1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 flipH="1">
            <a:off x="1375664" y="5820146"/>
            <a:ext cx="2178028" cy="954107"/>
            <a:chOff x="1219204" y="4876799"/>
            <a:chExt cx="5227799" cy="1384995"/>
          </a:xfrm>
        </p:grpSpPr>
        <p:sp>
          <p:nvSpPr>
            <p:cNvPr id="11" name="Rectangular Callout 10"/>
            <p:cNvSpPr/>
            <p:nvPr/>
          </p:nvSpPr>
          <p:spPr>
            <a:xfrm>
              <a:off x="1265401" y="4876799"/>
              <a:ext cx="5181602" cy="1384995"/>
            </a:xfrm>
            <a:prstGeom prst="wedgeRectCallout">
              <a:avLst>
                <a:gd name="adj1" fmla="val -41847"/>
                <a:gd name="adj2" fmla="val -89419"/>
              </a:avLst>
            </a:prstGeom>
            <a:solidFill>
              <a:srgbClr val="DA1F28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w Cen MT"/>
                <a:ea typeface="+mn-ea"/>
                <a:cs typeface="+mn-cs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219204" y="4876799"/>
              <a:ext cx="5181601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</a:rPr>
                <a:t>Known by </a:t>
              </a:r>
              <a:r>
                <a:rPr kumimoji="0" lang="en-US" sz="2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</a:rPr>
                <a:t>all</a:t>
              </a:r>
              <a:r>
                <a:rPr kumimoji="0" lang="en-US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</a:rPr>
                <a:t> routers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 flipH="1">
            <a:off x="5265346" y="5820145"/>
            <a:ext cx="2735653" cy="1384995"/>
            <a:chOff x="1219204" y="4876799"/>
            <a:chExt cx="5227799" cy="2010478"/>
          </a:xfrm>
        </p:grpSpPr>
        <p:sp>
          <p:nvSpPr>
            <p:cNvPr id="14" name="Rectangular Callout 13"/>
            <p:cNvSpPr/>
            <p:nvPr/>
          </p:nvSpPr>
          <p:spPr>
            <a:xfrm>
              <a:off x="1265400" y="4876799"/>
              <a:ext cx="5181603" cy="1384995"/>
            </a:xfrm>
            <a:prstGeom prst="wedgeRectCallout">
              <a:avLst>
                <a:gd name="adj1" fmla="val 40162"/>
                <a:gd name="adj2" fmla="val -92686"/>
              </a:avLst>
            </a:prstGeom>
            <a:solidFill>
              <a:srgbClr val="DA1F28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w Cen MT"/>
                <a:ea typeface="+mn-ea"/>
                <a:cs typeface="+mn-cs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219204" y="4876799"/>
              <a:ext cx="5181602" cy="20104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</a:rPr>
                <a:t>Known by edge (LAN) routers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71720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Internet Routing</a:t>
            </a:r>
            <a:endParaRPr lang="en-US" dirty="0"/>
          </a:p>
        </p:txBody>
      </p:sp>
      <p:sp>
        <p:nvSpPr>
          <p:cNvPr id="784387" name="Rectangle 3"/>
          <p:cNvSpPr>
            <a:spLocks noGrp="1" noChangeArrowheads="1"/>
          </p:cNvSpPr>
          <p:nvPr>
            <p:ph idx="1"/>
          </p:nvPr>
        </p:nvSpPr>
        <p:spPr>
          <a:xfrm>
            <a:off x="65312" y="1600200"/>
            <a:ext cx="8991600" cy="5105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Internet organized as a </a:t>
            </a:r>
            <a:r>
              <a:rPr lang="en-US" dirty="0" smtClean="0">
                <a:solidFill>
                  <a:schemeClr val="accent1"/>
                </a:solidFill>
              </a:rPr>
              <a:t>two </a:t>
            </a:r>
            <a:r>
              <a:rPr lang="en-US" dirty="0" smtClean="0"/>
              <a:t>level hierarchy</a:t>
            </a:r>
          </a:p>
          <a:p>
            <a:r>
              <a:rPr lang="en-US" dirty="0" smtClean="0"/>
              <a:t>First level – autonomous systems (AS’s)</a:t>
            </a:r>
          </a:p>
          <a:p>
            <a:pPr lvl="1"/>
            <a:r>
              <a:rPr lang="en-US" dirty="0" smtClean="0"/>
              <a:t>AS – region of network under a single administrative domain</a:t>
            </a:r>
          </a:p>
          <a:p>
            <a:pPr lvl="1"/>
            <a:r>
              <a:rPr lang="en-US" dirty="0" smtClean="0"/>
              <a:t>Examples: Comcast, AT&amp;T, Verizon, Sprint, etc.</a:t>
            </a:r>
          </a:p>
          <a:p>
            <a:r>
              <a:rPr lang="en-US" dirty="0" smtClean="0"/>
              <a:t>AS’s use </a:t>
            </a:r>
            <a:r>
              <a:rPr lang="en-US" dirty="0" smtClean="0">
                <a:solidFill>
                  <a:schemeClr val="accent1"/>
                </a:solidFill>
              </a:rPr>
              <a:t>intra-domain</a:t>
            </a:r>
            <a:r>
              <a:rPr lang="en-US" dirty="0" smtClean="0"/>
              <a:t> routing protocols internally</a:t>
            </a:r>
          </a:p>
          <a:p>
            <a:pPr lvl="1"/>
            <a:r>
              <a:rPr lang="en-US" dirty="0" smtClean="0"/>
              <a:t>Distance Vector, e.g., Routing Information Protocol (RIP)</a:t>
            </a:r>
          </a:p>
          <a:p>
            <a:pPr lvl="1"/>
            <a:r>
              <a:rPr lang="en-US" dirty="0" smtClean="0"/>
              <a:t>Link State, e.g., Open Shortest Path First (OSPF)</a:t>
            </a:r>
          </a:p>
          <a:p>
            <a:r>
              <a:rPr lang="en-US" dirty="0" smtClean="0"/>
              <a:t>Connections between AS’s use </a:t>
            </a:r>
            <a:r>
              <a:rPr lang="en-US" dirty="0" smtClean="0">
                <a:solidFill>
                  <a:schemeClr val="accent1"/>
                </a:solidFill>
              </a:rPr>
              <a:t>inter-domain</a:t>
            </a:r>
            <a:r>
              <a:rPr lang="en-US" dirty="0" smtClean="0"/>
              <a:t> routing protocols</a:t>
            </a:r>
          </a:p>
          <a:p>
            <a:pPr lvl="1"/>
            <a:r>
              <a:rPr lang="en-US" dirty="0" smtClean="0"/>
              <a:t>Border Gateway Routing (BGP)</a:t>
            </a:r>
          </a:p>
          <a:p>
            <a:pPr lvl="1"/>
            <a:r>
              <a:rPr lang="en-US" dirty="0" smtClean="0"/>
              <a:t>De facto standard today, BGP-4 </a:t>
            </a:r>
            <a:endParaRPr lang="en-US" dirty="0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0" y="1256270"/>
            <a:ext cx="533400" cy="304800"/>
          </a:xfrm>
        </p:spPr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204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84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84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84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84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84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84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84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84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84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84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84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84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84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84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84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84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84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84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4387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Aggregation with CIDR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52400" y="1600200"/>
            <a:ext cx="8839200" cy="254577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Classless inter-domain routing (CIDR)</a:t>
            </a:r>
          </a:p>
          <a:p>
            <a:pPr lvl="1"/>
            <a:r>
              <a:rPr lang="en-US" sz="2500" dirty="0" smtClean="0"/>
              <a:t>Allow variable sized network parts (prefixes)</a:t>
            </a:r>
            <a:endParaRPr lang="en-US" sz="2500" dirty="0" smtClean="0"/>
          </a:p>
          <a:p>
            <a:r>
              <a:rPr lang="en-US" sz="2800" dirty="0" smtClean="0"/>
              <a:t>One </a:t>
            </a:r>
            <a:r>
              <a:rPr lang="en-US" sz="2800" dirty="0" smtClean="0"/>
              <a:t>organization given contiguous </a:t>
            </a:r>
            <a:r>
              <a:rPr lang="en-US" sz="2800" dirty="0" smtClean="0"/>
              <a:t>IP </a:t>
            </a:r>
            <a:r>
              <a:rPr lang="en-US" sz="2800" dirty="0" smtClean="0"/>
              <a:t>ranges</a:t>
            </a:r>
          </a:p>
          <a:p>
            <a:pPr lvl="1"/>
            <a:r>
              <a:rPr lang="en-US" sz="2400" dirty="0" smtClean="0"/>
              <a:t>Example: Microsoft, 207.46.192.* </a:t>
            </a:r>
            <a:r>
              <a:rPr lang="en-US" sz="2400" dirty="0"/>
              <a:t>–</a:t>
            </a:r>
            <a:r>
              <a:rPr lang="en-US" sz="2400" dirty="0" smtClean="0"/>
              <a:t> 207.46.255</a:t>
            </a:r>
            <a:r>
              <a:rPr lang="en-US" sz="2400" dirty="0" smtClean="0"/>
              <a:t>.*</a:t>
            </a:r>
            <a:endParaRPr lang="en-US" sz="2400" dirty="0" smtClean="0"/>
          </a:p>
          <a:p>
            <a:pPr lvl="1"/>
            <a:r>
              <a:rPr lang="en-US" sz="2400" dirty="0" smtClean="0"/>
              <a:t>Specified as CIDR address 207.46.192.0/18</a:t>
            </a:r>
          </a:p>
        </p:txBody>
      </p:sp>
      <p:sp>
        <p:nvSpPr>
          <p:cNvPr id="5" name="Rectangle 4"/>
          <p:cNvSpPr/>
          <p:nvPr/>
        </p:nvSpPr>
        <p:spPr>
          <a:xfrm>
            <a:off x="1434037" y="5441113"/>
            <a:ext cx="1714918" cy="429745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11001111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1434037" y="4949812"/>
            <a:ext cx="1714918" cy="422288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CF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1434037" y="4489685"/>
            <a:ext cx="1714918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207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3294656" y="5441111"/>
            <a:ext cx="1714918" cy="429745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00101110</a:t>
            </a: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3294656" y="4949810"/>
            <a:ext cx="1714918" cy="422288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2E</a:t>
            </a:r>
            <a:endParaRPr lang="en-US" sz="2400" dirty="0"/>
          </a:p>
        </p:txBody>
      </p:sp>
      <p:sp>
        <p:nvSpPr>
          <p:cNvPr id="10" name="Rectangle 9"/>
          <p:cNvSpPr/>
          <p:nvPr/>
        </p:nvSpPr>
        <p:spPr>
          <a:xfrm>
            <a:off x="3294656" y="4489683"/>
            <a:ext cx="1714918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46</a:t>
            </a:r>
            <a:endParaRPr lang="en-US" sz="2400" dirty="0"/>
          </a:p>
        </p:txBody>
      </p:sp>
      <p:sp>
        <p:nvSpPr>
          <p:cNvPr id="11" name="Rectangle 10"/>
          <p:cNvSpPr/>
          <p:nvPr/>
        </p:nvSpPr>
        <p:spPr>
          <a:xfrm>
            <a:off x="5175372" y="5441113"/>
            <a:ext cx="1714918" cy="429745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11xxxxxx</a:t>
            </a:r>
            <a:endParaRPr lang="en-US" sz="2400" dirty="0"/>
          </a:p>
        </p:txBody>
      </p:sp>
      <p:sp>
        <p:nvSpPr>
          <p:cNvPr id="12" name="Rectangle 11"/>
          <p:cNvSpPr/>
          <p:nvPr/>
        </p:nvSpPr>
        <p:spPr>
          <a:xfrm>
            <a:off x="5175372" y="4949812"/>
            <a:ext cx="1714918" cy="422288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C0</a:t>
            </a:r>
            <a:endParaRPr lang="en-US" sz="2400" dirty="0"/>
          </a:p>
        </p:txBody>
      </p:sp>
      <p:sp>
        <p:nvSpPr>
          <p:cNvPr id="13" name="Rectangle 12"/>
          <p:cNvSpPr/>
          <p:nvPr/>
        </p:nvSpPr>
        <p:spPr>
          <a:xfrm>
            <a:off x="5175372" y="4489685"/>
            <a:ext cx="1714918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192</a:t>
            </a:r>
            <a:endParaRPr lang="en-US" sz="2400" dirty="0"/>
          </a:p>
        </p:txBody>
      </p:sp>
      <p:sp>
        <p:nvSpPr>
          <p:cNvPr id="14" name="Rectangle 13"/>
          <p:cNvSpPr/>
          <p:nvPr/>
        </p:nvSpPr>
        <p:spPr>
          <a:xfrm>
            <a:off x="7042690" y="5441110"/>
            <a:ext cx="1714918" cy="429745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xxxxxxxx</a:t>
            </a:r>
            <a:endParaRPr lang="en-US" sz="2400" dirty="0"/>
          </a:p>
        </p:txBody>
      </p:sp>
      <p:sp>
        <p:nvSpPr>
          <p:cNvPr id="15" name="Rectangle 14"/>
          <p:cNvSpPr/>
          <p:nvPr/>
        </p:nvSpPr>
        <p:spPr>
          <a:xfrm>
            <a:off x="7042690" y="4949809"/>
            <a:ext cx="1714918" cy="422288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00</a:t>
            </a:r>
            <a:endParaRPr lang="en-US" sz="2400" dirty="0"/>
          </a:p>
        </p:txBody>
      </p:sp>
      <p:sp>
        <p:nvSpPr>
          <p:cNvPr id="16" name="Rectangle 15"/>
          <p:cNvSpPr/>
          <p:nvPr/>
        </p:nvSpPr>
        <p:spPr>
          <a:xfrm>
            <a:off x="7042690" y="4489682"/>
            <a:ext cx="1714918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17" name="Rectangle 16"/>
          <p:cNvSpPr/>
          <p:nvPr/>
        </p:nvSpPr>
        <p:spPr>
          <a:xfrm>
            <a:off x="-1864" y="4489685"/>
            <a:ext cx="1351127" cy="3836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2400" dirty="0" smtClean="0">
                <a:solidFill>
                  <a:schemeClr val="tx1"/>
                </a:solidFill>
              </a:rPr>
              <a:t>Decimal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-1865" y="4950657"/>
            <a:ext cx="1351127" cy="4222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2400" dirty="0" smtClean="0">
                <a:solidFill>
                  <a:schemeClr val="tx1"/>
                </a:solidFill>
              </a:rPr>
              <a:t>Hex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-1864" y="5441113"/>
            <a:ext cx="1351127" cy="4297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2400" dirty="0" smtClean="0">
                <a:solidFill>
                  <a:schemeClr val="tx1"/>
                </a:solidFill>
              </a:rPr>
              <a:t>Binary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134590" y="3999797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0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941974" y="3999797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8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799884" y="3999797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16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668069" y="3999796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24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8458161" y="3999795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31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5" name="Left Brace 24"/>
          <p:cNvSpPr/>
          <p:nvPr/>
        </p:nvSpPr>
        <p:spPr>
          <a:xfrm rot="16200000">
            <a:off x="3400762" y="3947060"/>
            <a:ext cx="368300" cy="4301747"/>
          </a:xfrm>
          <a:prstGeom prst="leftBrac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Left Brace 25"/>
          <p:cNvSpPr/>
          <p:nvPr/>
        </p:nvSpPr>
        <p:spPr>
          <a:xfrm rot="16200000">
            <a:off x="7106102" y="4638976"/>
            <a:ext cx="385097" cy="2917914"/>
          </a:xfrm>
          <a:prstGeom prst="leftBrac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1628286" y="6242703"/>
            <a:ext cx="39132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18 Bits Frozen By </a:t>
            </a:r>
            <a:r>
              <a:rPr lang="en-US" sz="2400" dirty="0" err="1" smtClean="0"/>
              <a:t>Netmask</a:t>
            </a:r>
            <a:endParaRPr lang="en-US" sz="2400" dirty="0"/>
          </a:p>
        </p:txBody>
      </p:sp>
      <p:sp>
        <p:nvSpPr>
          <p:cNvPr id="28" name="TextBox 27"/>
          <p:cNvSpPr txBox="1"/>
          <p:nvPr/>
        </p:nvSpPr>
        <p:spPr>
          <a:xfrm>
            <a:off x="6119963" y="6242702"/>
            <a:ext cx="23573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14 Arbitrary Bits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07675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500"/>
                            </p:stCondLst>
                            <p:childTnLst>
                              <p:par>
                                <p:cTn id="1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 animBg="1"/>
      <p:bldP spid="26" grpId="0" animBg="1"/>
      <p:bldP spid="27" grpId="0"/>
      <p:bldP spid="2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CIDR Routing Table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21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514447195"/>
              </p:ext>
            </p:extLst>
          </p:nvPr>
        </p:nvGraphicFramePr>
        <p:xfrm>
          <a:off x="921326" y="2421666"/>
          <a:ext cx="7306946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8193"/>
                <a:gridCol w="1540193"/>
                <a:gridCol w="1773555"/>
                <a:gridCol w="194500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Address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Netmask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Third Byte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Byte</a:t>
                      </a:r>
                      <a:r>
                        <a:rPr lang="en-US" sz="2400" baseline="0" dirty="0" smtClean="0"/>
                        <a:t> Range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207.46.0.0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19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000xxxxx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 – 31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207.46.32.0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19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001xxxxx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32</a:t>
                      </a:r>
                      <a:r>
                        <a:rPr lang="en-US" sz="2400" baseline="0" dirty="0" smtClean="0"/>
                        <a:t> – 63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207.46.64.0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19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010xxxxx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64 – 95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207.46.128.0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18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10xxxxxx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128 – 191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207.46.192.0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18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11xxxxxx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192</a:t>
                      </a:r>
                      <a:r>
                        <a:rPr lang="en-US" sz="2400" baseline="0" dirty="0" smtClean="0"/>
                        <a:t> – 255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Up Arrow 5"/>
          <p:cNvSpPr/>
          <p:nvPr/>
        </p:nvSpPr>
        <p:spPr>
          <a:xfrm rot="10800000">
            <a:off x="4949995" y="1805547"/>
            <a:ext cx="846247" cy="712963"/>
          </a:xfrm>
          <a:prstGeom prst="upArrow">
            <a:avLst/>
          </a:prstGeom>
          <a:solidFill>
            <a:schemeClr val="accent2"/>
          </a:solidFill>
          <a:ln w="381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078181" y="1631370"/>
            <a:ext cx="0" cy="1330039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914400" y="5755320"/>
            <a:ext cx="726711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400" dirty="0" smtClean="0"/>
              <a:t>Hole in the Routing Table: No coverage for 96 – 127</a:t>
            </a:r>
          </a:p>
          <a:p>
            <a:pPr algn="r"/>
            <a:r>
              <a:rPr lang="en-US" sz="2400" dirty="0" smtClean="0"/>
              <a:t>207.46.96.0/19</a:t>
            </a:r>
            <a:endParaRPr lang="en-US" sz="2400" dirty="0"/>
          </a:p>
        </p:txBody>
      </p:sp>
      <p:sp>
        <p:nvSpPr>
          <p:cNvPr id="18" name="Curved Up Arrow 17"/>
          <p:cNvSpPr/>
          <p:nvPr/>
        </p:nvSpPr>
        <p:spPr>
          <a:xfrm rot="16200000">
            <a:off x="7375075" y="4718956"/>
            <a:ext cx="2514599" cy="740228"/>
          </a:xfrm>
          <a:prstGeom prst="curvedUpArrow">
            <a:avLst>
              <a:gd name="adj1" fmla="val 50000"/>
              <a:gd name="adj2" fmla="val 113166"/>
              <a:gd name="adj3" fmla="val 41177"/>
            </a:avLst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914400" y="4234543"/>
            <a:ext cx="7267118" cy="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6536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11" grpId="0"/>
      <p:bldP spid="1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Size of CIDR Routing Tables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52400" y="5394960"/>
            <a:ext cx="8839200" cy="146304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From </a:t>
            </a:r>
            <a:r>
              <a:rPr lang="en-US" dirty="0" smtClean="0">
                <a:hlinkClick r:id="rId2"/>
              </a:rPr>
              <a:t>www.cidr-report.org</a:t>
            </a:r>
            <a:endParaRPr lang="en-US" dirty="0" smtClean="0"/>
          </a:p>
          <a:p>
            <a:r>
              <a:rPr lang="en-US" dirty="0" smtClean="0"/>
              <a:t>CIDR has kept IP routing table sizes in check</a:t>
            </a:r>
          </a:p>
          <a:p>
            <a:pPr lvl="1"/>
            <a:r>
              <a:rPr lang="en-US" dirty="0" smtClean="0"/>
              <a:t>Currently ~500,000 entries for a complete IP routing table</a:t>
            </a:r>
          </a:p>
          <a:p>
            <a:pPr lvl="1"/>
            <a:r>
              <a:rPr lang="en-US" dirty="0" smtClean="0"/>
              <a:t>Only required by backbone routers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1567" y="1586940"/>
            <a:ext cx="5109633" cy="3852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2181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had a special day this summer!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512K day – August 12, 2014</a:t>
            </a:r>
          </a:p>
          <a:p>
            <a:r>
              <a:rPr lang="en-US" dirty="0" smtClean="0"/>
              <a:t>Default threshold size for IPv4 route data in older Cisco routers </a:t>
            </a:r>
            <a:r>
              <a:rPr lang="en-US" dirty="0" smtClean="0">
                <a:sym typeface="Wingdings"/>
              </a:rPr>
              <a:t> 512K routes</a:t>
            </a:r>
          </a:p>
          <a:p>
            <a:pPr lvl="1"/>
            <a:r>
              <a:rPr lang="en-US" dirty="0" smtClean="0">
                <a:sym typeface="Wingdings"/>
              </a:rPr>
              <a:t>Some routers failed over to slower memory </a:t>
            </a:r>
          </a:p>
          <a:p>
            <a:pPr lvl="2"/>
            <a:r>
              <a:rPr lang="en-US" dirty="0" smtClean="0">
                <a:sym typeface="Wingdings"/>
              </a:rPr>
              <a:t>RAM vs. CAM (content addressable memory)</a:t>
            </a:r>
          </a:p>
          <a:p>
            <a:pPr lvl="1"/>
            <a:r>
              <a:rPr lang="en-US" dirty="0" smtClean="0">
                <a:sym typeface="Wingdings"/>
              </a:rPr>
              <a:t>Some routes dropped</a:t>
            </a:r>
          </a:p>
          <a:p>
            <a:r>
              <a:rPr lang="en-US" dirty="0" smtClean="0"/>
              <a:t>Cisco issues update in May anticipating this issue</a:t>
            </a:r>
          </a:p>
          <a:p>
            <a:pPr lvl="1"/>
            <a:r>
              <a:rPr lang="en-US" dirty="0" smtClean="0"/>
              <a:t>Reallocated some IPv6 space for IPv4 routes</a:t>
            </a:r>
          </a:p>
          <a:p>
            <a:r>
              <a:rPr lang="en-US" sz="2200" dirty="0" smtClean="0"/>
              <a:t>http</a:t>
            </a:r>
            <a:r>
              <a:rPr lang="en-US" sz="2200" dirty="0"/>
              <a:t>://</a:t>
            </a:r>
            <a:r>
              <a:rPr lang="en-US" sz="2200" dirty="0" err="1"/>
              <a:t>cacm.acm.org</a:t>
            </a:r>
            <a:r>
              <a:rPr lang="en-US" sz="2200" dirty="0"/>
              <a:t>/news/178293-internet-routing-failures-bring-architecture-changes-back-to-the-table/</a:t>
            </a:r>
            <a:r>
              <a:rPr lang="en-US" sz="2200" dirty="0" err="1"/>
              <a:t>fulltext</a:t>
            </a:r>
            <a:r>
              <a:rPr lang="en-US" sz="2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60881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You Get IPs?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IP address ranges controlled by IANA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 smtClean="0"/>
              <a:t>Internet Assigned Number Authority</a:t>
            </a:r>
          </a:p>
          <a:p>
            <a:pPr lvl="1"/>
            <a:r>
              <a:rPr lang="en-US" dirty="0" smtClean="0"/>
              <a:t>Roots go back to 1972, ARPANET, UCLA</a:t>
            </a:r>
          </a:p>
          <a:p>
            <a:pPr lvl="1"/>
            <a:r>
              <a:rPr lang="en-US" dirty="0" smtClean="0"/>
              <a:t>Today, part of ICANN</a:t>
            </a:r>
          </a:p>
          <a:p>
            <a:r>
              <a:rPr lang="en-US" dirty="0" smtClean="0"/>
              <a:t>IANA grants IPs to regional </a:t>
            </a:r>
            <a:r>
              <a:rPr lang="en-US" dirty="0" smtClean="0"/>
              <a:t>authorities (RIRs)</a:t>
            </a:r>
            <a:endParaRPr lang="en-US" dirty="0" smtClean="0"/>
          </a:p>
          <a:p>
            <a:pPr lvl="1"/>
            <a:r>
              <a:rPr lang="en-US" dirty="0" smtClean="0"/>
              <a:t>E.g., RIPE (Europe, Middle East), ARIN (North America), APNIC (Asia/Pacific), </a:t>
            </a:r>
            <a:r>
              <a:rPr lang="en-US" dirty="0" err="1" smtClean="0"/>
              <a:t>AfriNIC</a:t>
            </a:r>
            <a:r>
              <a:rPr lang="en-US" dirty="0" smtClean="0"/>
              <a:t> (Africa), and LACNIC (Latin America) </a:t>
            </a:r>
            <a:r>
              <a:rPr lang="en-US" dirty="0" smtClean="0"/>
              <a:t>may grant you a range of IPs</a:t>
            </a:r>
          </a:p>
          <a:p>
            <a:pPr lvl="1"/>
            <a:r>
              <a:rPr lang="en-US" dirty="0" smtClean="0"/>
              <a:t>You may then advertise routes to your new IP range</a:t>
            </a:r>
          </a:p>
          <a:p>
            <a:pPr lvl="1"/>
            <a:r>
              <a:rPr lang="en-US" dirty="0" smtClean="0"/>
              <a:t>There are now secondary markets, auctions, …</a:t>
            </a:r>
          </a:p>
        </p:txBody>
      </p:sp>
      <p:pic>
        <p:nvPicPr>
          <p:cNvPr id="3074" name="Picture 2" descr="D:\Classes\CS 4700\assets\FileIAN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8712" y="1965651"/>
            <a:ext cx="3561822" cy="135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8466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IPv4 Address Space Crisis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t>25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2585720"/>
          </a:xfrm>
        </p:spPr>
        <p:txBody>
          <a:bodyPr>
            <a:normAutofit/>
          </a:bodyPr>
          <a:lstStyle/>
          <a:p>
            <a:r>
              <a:rPr lang="en-US" dirty="0" smtClean="0"/>
              <a:t>Problem: the IPv4 address space is too small</a:t>
            </a:r>
          </a:p>
          <a:p>
            <a:pPr lvl="1"/>
            <a:r>
              <a:rPr lang="en-US" dirty="0" smtClean="0"/>
              <a:t>2</a:t>
            </a:r>
            <a:r>
              <a:rPr lang="en-US" baseline="30000" dirty="0" smtClean="0"/>
              <a:t>32</a:t>
            </a:r>
            <a:r>
              <a:rPr lang="en-US" dirty="0" smtClean="0"/>
              <a:t> = 4,294,967,296 possible addresses</a:t>
            </a:r>
          </a:p>
          <a:p>
            <a:pPr lvl="1"/>
            <a:r>
              <a:rPr lang="en-US" dirty="0" smtClean="0"/>
              <a:t>Less than one IP per person</a:t>
            </a:r>
          </a:p>
          <a:p>
            <a:r>
              <a:rPr lang="en-US" dirty="0" smtClean="0"/>
              <a:t>Parts of the world have already run out of addresses</a:t>
            </a:r>
          </a:p>
          <a:p>
            <a:pPr lvl="1"/>
            <a:r>
              <a:rPr lang="en-US" dirty="0" smtClean="0"/>
              <a:t>IANA assigned the last /8 block of addresses in 2011</a:t>
            </a:r>
          </a:p>
          <a:p>
            <a:pPr lvl="1"/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054866"/>
              </p:ext>
            </p:extLst>
          </p:nvPr>
        </p:nvGraphicFramePr>
        <p:xfrm>
          <a:off x="304798" y="4221480"/>
          <a:ext cx="8422642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9842"/>
                <a:gridCol w="2858390"/>
                <a:gridCol w="303441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Region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Regional</a:t>
                      </a:r>
                      <a:r>
                        <a:rPr lang="en-US" baseline="0" dirty="0" smtClean="0"/>
                        <a:t>  Internet Registry (RIR)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Exhaustion Date</a:t>
                      </a:r>
                      <a:endParaRPr lang="en-US" dirty="0"/>
                    </a:p>
                  </a:txBody>
                  <a:tcPr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Asia/Pacific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APNIC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April 19, 2011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Europe/Middle East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RIPE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September 14, 2012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North America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 Jan 2015 (Projected)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South</a:t>
                      </a:r>
                      <a:r>
                        <a:rPr lang="en-US" baseline="0" dirty="0" smtClean="0"/>
                        <a:t> America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LACNIC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 Jan 2015 (Projected)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Africa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AFRINIC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 Jan 2022(Projected)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5736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IPv6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52400" y="1600200"/>
            <a:ext cx="88392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IPv6, first introduced </a:t>
            </a:r>
            <a:r>
              <a:rPr lang="en-US" smtClean="0"/>
              <a:t>in 1998(!)</a:t>
            </a:r>
            <a:endParaRPr lang="en-US" dirty="0" smtClean="0"/>
          </a:p>
          <a:p>
            <a:pPr lvl="1"/>
            <a:r>
              <a:rPr lang="en-US" dirty="0" smtClean="0"/>
              <a:t>128-bit addresses</a:t>
            </a:r>
          </a:p>
          <a:p>
            <a:pPr lvl="1"/>
            <a:r>
              <a:rPr lang="en-US" dirty="0" smtClean="0"/>
              <a:t>4.8 * 10</a:t>
            </a:r>
            <a:r>
              <a:rPr lang="en-US" baseline="30000" dirty="0" smtClean="0"/>
              <a:t>28</a:t>
            </a:r>
            <a:r>
              <a:rPr lang="en-US" dirty="0" smtClean="0"/>
              <a:t> addresses per person</a:t>
            </a:r>
          </a:p>
          <a:p>
            <a:r>
              <a:rPr lang="en-US" dirty="0" smtClean="0"/>
              <a:t>Address format</a:t>
            </a:r>
          </a:p>
          <a:p>
            <a:pPr lvl="1"/>
            <a:r>
              <a:rPr lang="en-US" dirty="0" smtClean="0"/>
              <a:t>8 groups of 16-bit values, separated by ‘:’</a:t>
            </a:r>
          </a:p>
          <a:p>
            <a:pPr lvl="1"/>
            <a:r>
              <a:rPr lang="en-US" dirty="0" smtClean="0"/>
              <a:t>Leading zeroes in each group may be omitted</a:t>
            </a:r>
          </a:p>
          <a:p>
            <a:pPr lvl="1"/>
            <a:r>
              <a:rPr lang="en-US" dirty="0" smtClean="0"/>
              <a:t>Groups of zeroes can be omitted using ‘::’</a:t>
            </a:r>
          </a:p>
          <a:p>
            <a:pPr marL="45720" indent="0">
              <a:buNone/>
            </a:pPr>
            <a:endParaRPr lang="en-US" sz="1050" dirty="0" smtClean="0"/>
          </a:p>
          <a:p>
            <a:pPr marL="45720" lvl="1" indent="0" algn="ctr">
              <a:spcBef>
                <a:spcPts val="700"/>
              </a:spcBef>
              <a:buClr>
                <a:schemeClr val="accent2"/>
              </a:buClr>
              <a:buSzPct val="60000"/>
              <a:buNone/>
            </a:pPr>
            <a:r>
              <a:rPr lang="en-US" dirty="0"/>
              <a:t>2001:0db8:0000:0000:0000:ff00:0042:8329</a:t>
            </a:r>
          </a:p>
          <a:p>
            <a:pPr marL="45720" lvl="1" indent="0" algn="ctr">
              <a:spcBef>
                <a:spcPts val="700"/>
              </a:spcBef>
              <a:buClr>
                <a:schemeClr val="accent2"/>
              </a:buClr>
              <a:buSzPct val="60000"/>
              <a:buNone/>
            </a:pPr>
            <a:r>
              <a:rPr lang="en-US" dirty="0" smtClean="0"/>
              <a:t>2001:0db8:0:0:0:ff00:42:8329</a:t>
            </a:r>
          </a:p>
          <a:p>
            <a:pPr marL="45720" lvl="1" indent="0" algn="ctr">
              <a:spcBef>
                <a:spcPts val="700"/>
              </a:spcBef>
              <a:buClr>
                <a:schemeClr val="accent2"/>
              </a:buClr>
              <a:buSzPct val="60000"/>
              <a:buNone/>
            </a:pPr>
            <a:r>
              <a:rPr lang="en-US" dirty="0" smtClean="0"/>
              <a:t>2001:0db8::ff00:42:8329</a:t>
            </a:r>
            <a:endParaRPr lang="en-US" dirty="0"/>
          </a:p>
          <a:p>
            <a:pPr marL="45720" lvl="1" indent="0" algn="ctr">
              <a:spcBef>
                <a:spcPts val="700"/>
              </a:spcBef>
              <a:buClr>
                <a:schemeClr val="accent2"/>
              </a:buClr>
              <a:buSzPct val="60000"/>
              <a:buNone/>
            </a:pPr>
            <a:endParaRPr lang="en-US" dirty="0"/>
          </a:p>
          <a:p>
            <a:pPr marL="45720" indent="0" algn="ctr">
              <a:buNone/>
            </a:pPr>
            <a:endParaRPr lang="en-US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6187440" y="5728063"/>
            <a:ext cx="741680" cy="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058160" y="5728063"/>
            <a:ext cx="2418080" cy="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084320" y="6215743"/>
            <a:ext cx="721360" cy="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7252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IPv4 Header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t>27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152400" y="1518920"/>
            <a:ext cx="8839200" cy="20574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IP Datagrams are like a letter</a:t>
            </a:r>
          </a:p>
          <a:p>
            <a:pPr lvl="1"/>
            <a:r>
              <a:rPr lang="en-US" sz="2400" dirty="0" smtClean="0"/>
              <a:t>Totally self-contained</a:t>
            </a:r>
          </a:p>
          <a:p>
            <a:pPr lvl="1"/>
            <a:r>
              <a:rPr lang="en-US" sz="2400" dirty="0" smtClean="0"/>
              <a:t>Include all necessary addressing information</a:t>
            </a:r>
          </a:p>
          <a:p>
            <a:pPr lvl="1"/>
            <a:r>
              <a:rPr lang="en-US" sz="2400" dirty="0" smtClean="0"/>
              <a:t>No advanced setup of connections or circuits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914487" y="3814270"/>
            <a:ext cx="857458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Version</a:t>
            </a:r>
            <a:endParaRPr lang="en-US" sz="1400" dirty="0"/>
          </a:p>
        </p:txBody>
      </p:sp>
      <p:sp>
        <p:nvSpPr>
          <p:cNvPr id="8" name="Rectangle 7"/>
          <p:cNvSpPr/>
          <p:nvPr/>
        </p:nvSpPr>
        <p:spPr>
          <a:xfrm>
            <a:off x="1771945" y="3814268"/>
            <a:ext cx="949925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HLen</a:t>
            </a: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2721870" y="3814270"/>
            <a:ext cx="1857910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DSCP/ECN</a:t>
            </a:r>
            <a:endParaRPr lang="en-US" sz="2400" dirty="0"/>
          </a:p>
        </p:txBody>
      </p:sp>
      <p:sp>
        <p:nvSpPr>
          <p:cNvPr id="10" name="Rectangle 9"/>
          <p:cNvSpPr/>
          <p:nvPr/>
        </p:nvSpPr>
        <p:spPr>
          <a:xfrm>
            <a:off x="4579780" y="3814267"/>
            <a:ext cx="3658278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Datagram Length</a:t>
            </a:r>
            <a:endParaRPr lang="en-US" sz="2400" dirty="0"/>
          </a:p>
        </p:txBody>
      </p:sp>
      <p:sp>
        <p:nvSpPr>
          <p:cNvPr id="11" name="Rectangle 10"/>
          <p:cNvSpPr/>
          <p:nvPr/>
        </p:nvSpPr>
        <p:spPr>
          <a:xfrm>
            <a:off x="615040" y="3324382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0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422424" y="3324382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8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280334" y="3324382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16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148519" y="3324381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24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938611" y="3324380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31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472499" y="3324382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333118" y="3324379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12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016405" y="3324382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19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914487" y="4197922"/>
            <a:ext cx="3665293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Identifier</a:t>
            </a:r>
            <a:endParaRPr lang="en-US" sz="2400" dirty="0"/>
          </a:p>
        </p:txBody>
      </p:sp>
      <p:sp>
        <p:nvSpPr>
          <p:cNvPr id="20" name="Rectangle 19"/>
          <p:cNvSpPr/>
          <p:nvPr/>
        </p:nvSpPr>
        <p:spPr>
          <a:xfrm>
            <a:off x="4579780" y="4197924"/>
            <a:ext cx="729974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Flags</a:t>
            </a:r>
            <a:endParaRPr lang="en-US" sz="1600" dirty="0"/>
          </a:p>
        </p:txBody>
      </p:sp>
      <p:sp>
        <p:nvSpPr>
          <p:cNvPr id="21" name="Rectangle 20"/>
          <p:cNvSpPr/>
          <p:nvPr/>
        </p:nvSpPr>
        <p:spPr>
          <a:xfrm>
            <a:off x="5315850" y="4197921"/>
            <a:ext cx="2922207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Offset</a:t>
            </a:r>
            <a:endParaRPr lang="en-US" sz="2400" dirty="0"/>
          </a:p>
        </p:txBody>
      </p:sp>
      <p:sp>
        <p:nvSpPr>
          <p:cNvPr id="22" name="Rectangle 21"/>
          <p:cNvSpPr/>
          <p:nvPr/>
        </p:nvSpPr>
        <p:spPr>
          <a:xfrm>
            <a:off x="914486" y="4581573"/>
            <a:ext cx="1807384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TTL</a:t>
            </a:r>
            <a:endParaRPr lang="en-US" sz="2400" dirty="0"/>
          </a:p>
        </p:txBody>
      </p:sp>
      <p:sp>
        <p:nvSpPr>
          <p:cNvPr id="24" name="Rectangle 23"/>
          <p:cNvSpPr/>
          <p:nvPr/>
        </p:nvSpPr>
        <p:spPr>
          <a:xfrm>
            <a:off x="2721869" y="4581573"/>
            <a:ext cx="1857910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Protocol</a:t>
            </a:r>
            <a:endParaRPr lang="en-US" sz="2400" dirty="0"/>
          </a:p>
        </p:txBody>
      </p:sp>
      <p:sp>
        <p:nvSpPr>
          <p:cNvPr id="25" name="Rectangle 24"/>
          <p:cNvSpPr/>
          <p:nvPr/>
        </p:nvSpPr>
        <p:spPr>
          <a:xfrm>
            <a:off x="4579779" y="4581570"/>
            <a:ext cx="3658278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Checksum</a:t>
            </a:r>
            <a:endParaRPr lang="en-US" sz="2400" dirty="0"/>
          </a:p>
        </p:txBody>
      </p:sp>
      <p:sp>
        <p:nvSpPr>
          <p:cNvPr id="26" name="Rectangle 25"/>
          <p:cNvSpPr/>
          <p:nvPr/>
        </p:nvSpPr>
        <p:spPr>
          <a:xfrm>
            <a:off x="911111" y="4965225"/>
            <a:ext cx="7326946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Source IP Address</a:t>
            </a:r>
            <a:endParaRPr lang="en-US" sz="2400" dirty="0"/>
          </a:p>
        </p:txBody>
      </p:sp>
      <p:sp>
        <p:nvSpPr>
          <p:cNvPr id="27" name="Rectangle 26"/>
          <p:cNvSpPr/>
          <p:nvPr/>
        </p:nvSpPr>
        <p:spPr>
          <a:xfrm>
            <a:off x="916307" y="5348877"/>
            <a:ext cx="7326946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Destination IP Address</a:t>
            </a:r>
            <a:endParaRPr lang="en-US" sz="2400" dirty="0"/>
          </a:p>
        </p:txBody>
      </p:sp>
      <p:sp>
        <p:nvSpPr>
          <p:cNvPr id="28" name="Rectangle 27"/>
          <p:cNvSpPr/>
          <p:nvPr/>
        </p:nvSpPr>
        <p:spPr>
          <a:xfrm>
            <a:off x="916307" y="5732529"/>
            <a:ext cx="7326946" cy="383652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Options (if any, usually not)</a:t>
            </a:r>
            <a:endParaRPr lang="en-US" sz="2400" dirty="0"/>
          </a:p>
        </p:txBody>
      </p:sp>
      <p:sp>
        <p:nvSpPr>
          <p:cNvPr id="29" name="Rectangle 28"/>
          <p:cNvSpPr/>
          <p:nvPr/>
        </p:nvSpPr>
        <p:spPr>
          <a:xfrm>
            <a:off x="916307" y="6112930"/>
            <a:ext cx="7326946" cy="578813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Data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08370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IPv4 Header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t>28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152400" y="1518920"/>
            <a:ext cx="8839200" cy="20574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IP Datagrams are like a letter</a:t>
            </a:r>
          </a:p>
          <a:p>
            <a:pPr lvl="1"/>
            <a:r>
              <a:rPr lang="en-US" sz="2400" dirty="0" smtClean="0"/>
              <a:t>Totally self-contained</a:t>
            </a:r>
          </a:p>
          <a:p>
            <a:pPr lvl="1"/>
            <a:r>
              <a:rPr lang="en-US" sz="2400" dirty="0" smtClean="0"/>
              <a:t>Include all necessary addressing information</a:t>
            </a:r>
          </a:p>
          <a:p>
            <a:pPr lvl="1"/>
            <a:r>
              <a:rPr lang="en-US" sz="2400" dirty="0" smtClean="0"/>
              <a:t>No advanced setup of connections or circuits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914487" y="3814270"/>
            <a:ext cx="857458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Version</a:t>
            </a:r>
            <a:endParaRPr lang="en-US" sz="1400" dirty="0"/>
          </a:p>
        </p:txBody>
      </p:sp>
      <p:sp>
        <p:nvSpPr>
          <p:cNvPr id="8" name="Rectangle 7"/>
          <p:cNvSpPr/>
          <p:nvPr/>
        </p:nvSpPr>
        <p:spPr>
          <a:xfrm>
            <a:off x="1771945" y="3814268"/>
            <a:ext cx="949925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HLen</a:t>
            </a: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2721870" y="3814270"/>
            <a:ext cx="1857910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DSCP/ECN</a:t>
            </a:r>
            <a:endParaRPr lang="en-US" sz="2400" dirty="0"/>
          </a:p>
        </p:txBody>
      </p:sp>
      <p:sp>
        <p:nvSpPr>
          <p:cNvPr id="10" name="Rectangle 9"/>
          <p:cNvSpPr/>
          <p:nvPr/>
        </p:nvSpPr>
        <p:spPr>
          <a:xfrm>
            <a:off x="4579780" y="3814267"/>
            <a:ext cx="3658278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Datagram Length</a:t>
            </a:r>
            <a:endParaRPr lang="en-US" sz="2400" dirty="0"/>
          </a:p>
        </p:txBody>
      </p:sp>
      <p:sp>
        <p:nvSpPr>
          <p:cNvPr id="11" name="Rectangle 10"/>
          <p:cNvSpPr/>
          <p:nvPr/>
        </p:nvSpPr>
        <p:spPr>
          <a:xfrm>
            <a:off x="615040" y="3324382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0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422424" y="3324382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8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280334" y="3324382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16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148519" y="3324381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24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938611" y="3324380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31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472499" y="3324382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333118" y="3324379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12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016405" y="3324382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19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914487" y="4197922"/>
            <a:ext cx="3665293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Identifier</a:t>
            </a:r>
            <a:endParaRPr lang="en-US" sz="2400" dirty="0"/>
          </a:p>
        </p:txBody>
      </p:sp>
      <p:sp>
        <p:nvSpPr>
          <p:cNvPr id="20" name="Rectangle 19"/>
          <p:cNvSpPr/>
          <p:nvPr/>
        </p:nvSpPr>
        <p:spPr>
          <a:xfrm>
            <a:off x="4579780" y="4197924"/>
            <a:ext cx="729974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Flags</a:t>
            </a:r>
            <a:endParaRPr lang="en-US" sz="1600" dirty="0"/>
          </a:p>
        </p:txBody>
      </p:sp>
      <p:sp>
        <p:nvSpPr>
          <p:cNvPr id="21" name="Rectangle 20"/>
          <p:cNvSpPr/>
          <p:nvPr/>
        </p:nvSpPr>
        <p:spPr>
          <a:xfrm>
            <a:off x="5315850" y="4197921"/>
            <a:ext cx="2922207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Offset</a:t>
            </a:r>
            <a:endParaRPr lang="en-US" sz="2400" dirty="0"/>
          </a:p>
        </p:txBody>
      </p:sp>
      <p:sp>
        <p:nvSpPr>
          <p:cNvPr id="22" name="Rectangle 21"/>
          <p:cNvSpPr/>
          <p:nvPr/>
        </p:nvSpPr>
        <p:spPr>
          <a:xfrm>
            <a:off x="914486" y="4581573"/>
            <a:ext cx="1807384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TTL</a:t>
            </a:r>
            <a:endParaRPr lang="en-US" sz="2400" dirty="0"/>
          </a:p>
        </p:txBody>
      </p:sp>
      <p:sp>
        <p:nvSpPr>
          <p:cNvPr id="24" name="Rectangle 23"/>
          <p:cNvSpPr/>
          <p:nvPr/>
        </p:nvSpPr>
        <p:spPr>
          <a:xfrm>
            <a:off x="2721869" y="4581573"/>
            <a:ext cx="1857910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Protocol</a:t>
            </a:r>
            <a:endParaRPr lang="en-US" sz="2400" dirty="0"/>
          </a:p>
        </p:txBody>
      </p:sp>
      <p:sp>
        <p:nvSpPr>
          <p:cNvPr id="25" name="Rectangle 24"/>
          <p:cNvSpPr/>
          <p:nvPr/>
        </p:nvSpPr>
        <p:spPr>
          <a:xfrm>
            <a:off x="4579779" y="4581570"/>
            <a:ext cx="3658278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Checksum</a:t>
            </a:r>
            <a:endParaRPr lang="en-US" sz="2400" dirty="0"/>
          </a:p>
        </p:txBody>
      </p:sp>
      <p:sp>
        <p:nvSpPr>
          <p:cNvPr id="26" name="Rectangle 25"/>
          <p:cNvSpPr/>
          <p:nvPr/>
        </p:nvSpPr>
        <p:spPr>
          <a:xfrm>
            <a:off x="911111" y="4965225"/>
            <a:ext cx="7326946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Source IP Address</a:t>
            </a:r>
            <a:endParaRPr lang="en-US" sz="2400" dirty="0"/>
          </a:p>
        </p:txBody>
      </p:sp>
      <p:sp>
        <p:nvSpPr>
          <p:cNvPr id="27" name="Rectangle 26"/>
          <p:cNvSpPr/>
          <p:nvPr/>
        </p:nvSpPr>
        <p:spPr>
          <a:xfrm>
            <a:off x="916307" y="5348877"/>
            <a:ext cx="7326946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Destination IP Address</a:t>
            </a:r>
            <a:endParaRPr lang="en-US" sz="2400" dirty="0"/>
          </a:p>
        </p:txBody>
      </p:sp>
      <p:sp>
        <p:nvSpPr>
          <p:cNvPr id="28" name="Rectangle 27"/>
          <p:cNvSpPr/>
          <p:nvPr/>
        </p:nvSpPr>
        <p:spPr>
          <a:xfrm>
            <a:off x="916307" y="5732529"/>
            <a:ext cx="7326946" cy="383652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Options (if any, usually not)</a:t>
            </a:r>
            <a:endParaRPr lang="en-US" sz="2400" dirty="0"/>
          </a:p>
        </p:txBody>
      </p:sp>
      <p:sp>
        <p:nvSpPr>
          <p:cNvPr id="29" name="Rectangle 28"/>
          <p:cNvSpPr/>
          <p:nvPr/>
        </p:nvSpPr>
        <p:spPr>
          <a:xfrm>
            <a:off x="916307" y="6112930"/>
            <a:ext cx="7326946" cy="578813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Data</a:t>
            </a:r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911111" y="5732529"/>
            <a:ext cx="7332142" cy="383652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0" name="Rectangle 29"/>
          <p:cNvSpPr/>
          <p:nvPr/>
        </p:nvSpPr>
        <p:spPr>
          <a:xfrm>
            <a:off x="911111" y="4197918"/>
            <a:ext cx="7326946" cy="429377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2" name="Rectangle 31"/>
          <p:cNvSpPr/>
          <p:nvPr/>
        </p:nvSpPr>
        <p:spPr>
          <a:xfrm>
            <a:off x="4457700" y="4627295"/>
            <a:ext cx="3785553" cy="337928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3" name="Rectangle 32"/>
          <p:cNvSpPr/>
          <p:nvPr/>
        </p:nvSpPr>
        <p:spPr>
          <a:xfrm>
            <a:off x="1818178" y="3814267"/>
            <a:ext cx="903692" cy="383651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34" name="Straight Connector 33"/>
          <p:cNvCxnSpPr/>
          <p:nvPr/>
        </p:nvCxnSpPr>
        <p:spPr>
          <a:xfrm flipV="1">
            <a:off x="1818178" y="3814267"/>
            <a:ext cx="903691" cy="383651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916307" y="4197924"/>
            <a:ext cx="7321750" cy="42937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4457700" y="4627296"/>
            <a:ext cx="3785553" cy="33792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911111" y="5732530"/>
            <a:ext cx="7326946" cy="383651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696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IPv6 Header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52400" y="1600200"/>
            <a:ext cx="8839200" cy="655320"/>
          </a:xfrm>
        </p:spPr>
        <p:txBody>
          <a:bodyPr/>
          <a:lstStyle/>
          <a:p>
            <a:r>
              <a:rPr lang="en-US" dirty="0" smtClean="0"/>
              <a:t>Double the size of IPv4 (320 bits vs. 160 bits)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995491" y="2751208"/>
            <a:ext cx="857458" cy="383652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Version</a:t>
            </a:r>
            <a:endParaRPr lang="en-US" sz="1400" dirty="0"/>
          </a:p>
        </p:txBody>
      </p:sp>
      <p:sp>
        <p:nvSpPr>
          <p:cNvPr id="6" name="Rectangle 5"/>
          <p:cNvSpPr/>
          <p:nvPr/>
        </p:nvSpPr>
        <p:spPr>
          <a:xfrm>
            <a:off x="1852948" y="2751206"/>
            <a:ext cx="1879773" cy="383652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DSCP/ECN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3732722" y="2751205"/>
            <a:ext cx="4586340" cy="383652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Flow Label</a:t>
            </a: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696044" y="2261320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0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513950" y="2261320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361338" y="2261320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16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229523" y="2261319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24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019615" y="2261318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31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553503" y="2261320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414122" y="2261317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12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097409" y="2261320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19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995491" y="3134860"/>
            <a:ext cx="3665293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Datagram Length</a:t>
            </a:r>
            <a:endParaRPr lang="en-US" sz="2400" dirty="0"/>
          </a:p>
        </p:txBody>
      </p:sp>
      <p:sp>
        <p:nvSpPr>
          <p:cNvPr id="18" name="Rectangle 17"/>
          <p:cNvSpPr/>
          <p:nvPr/>
        </p:nvSpPr>
        <p:spPr>
          <a:xfrm>
            <a:off x="4660784" y="3134862"/>
            <a:ext cx="1872096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Next Header</a:t>
            </a:r>
            <a:endParaRPr lang="en-US" sz="2000" dirty="0"/>
          </a:p>
        </p:txBody>
      </p:sp>
      <p:sp>
        <p:nvSpPr>
          <p:cNvPr id="19" name="Rectangle 18"/>
          <p:cNvSpPr/>
          <p:nvPr/>
        </p:nvSpPr>
        <p:spPr>
          <a:xfrm>
            <a:off x="6528969" y="3134859"/>
            <a:ext cx="1790092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Hop Limit</a:t>
            </a:r>
            <a:endParaRPr lang="en-US" sz="2400" dirty="0"/>
          </a:p>
        </p:txBody>
      </p:sp>
      <p:sp>
        <p:nvSpPr>
          <p:cNvPr id="23" name="Rectangle 22"/>
          <p:cNvSpPr/>
          <p:nvPr/>
        </p:nvSpPr>
        <p:spPr>
          <a:xfrm>
            <a:off x="992115" y="3518514"/>
            <a:ext cx="7326946" cy="15222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Source IP Address</a:t>
            </a:r>
            <a:endParaRPr lang="en-US" sz="2400" dirty="0"/>
          </a:p>
        </p:txBody>
      </p:sp>
      <p:sp>
        <p:nvSpPr>
          <p:cNvPr id="24" name="Rectangle 23"/>
          <p:cNvSpPr/>
          <p:nvPr/>
        </p:nvSpPr>
        <p:spPr>
          <a:xfrm>
            <a:off x="997311" y="5042298"/>
            <a:ext cx="7326946" cy="15222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Destination IP Address</a:t>
            </a:r>
            <a:endParaRPr lang="en-US" sz="2400" dirty="0"/>
          </a:p>
        </p:txBody>
      </p:sp>
      <p:grpSp>
        <p:nvGrpSpPr>
          <p:cNvPr id="27" name="Group 26"/>
          <p:cNvGrpSpPr/>
          <p:nvPr/>
        </p:nvGrpSpPr>
        <p:grpSpPr>
          <a:xfrm flipH="1">
            <a:off x="129567" y="3418384"/>
            <a:ext cx="2330739" cy="523220"/>
            <a:chOff x="1219204" y="4876799"/>
            <a:chExt cx="5181601" cy="2028167"/>
          </a:xfrm>
        </p:grpSpPr>
        <p:sp>
          <p:nvSpPr>
            <p:cNvPr id="28" name="Rectangular Callout 27"/>
            <p:cNvSpPr/>
            <p:nvPr/>
          </p:nvSpPr>
          <p:spPr>
            <a:xfrm>
              <a:off x="1219204" y="4876799"/>
              <a:ext cx="5181601" cy="2028167"/>
            </a:xfrm>
            <a:prstGeom prst="wedgeRectCallout">
              <a:avLst>
                <a:gd name="adj1" fmla="val -8478"/>
                <a:gd name="adj2" fmla="val -114038"/>
              </a:avLst>
            </a:prstGeom>
            <a:solidFill>
              <a:srgbClr val="DA1F28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w Cen MT"/>
                <a:ea typeface="+mn-ea"/>
                <a:cs typeface="+mn-cs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219204" y="4876799"/>
              <a:ext cx="5181601" cy="7595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800" kern="0" dirty="0" smtClean="0">
                  <a:solidFill>
                    <a:sysClr val="window" lastClr="FFFFFF"/>
                  </a:solidFill>
                </a:rPr>
                <a:t>Version = 6</a:t>
              </a:r>
              <a:endPara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 flipH="1">
            <a:off x="4580758" y="3418384"/>
            <a:ext cx="2330740" cy="1819105"/>
            <a:chOff x="1219204" y="4876795"/>
            <a:chExt cx="5181603" cy="5368680"/>
          </a:xfrm>
        </p:grpSpPr>
        <p:sp>
          <p:nvSpPr>
            <p:cNvPr id="42" name="Rectangular Callout 41"/>
            <p:cNvSpPr/>
            <p:nvPr/>
          </p:nvSpPr>
          <p:spPr>
            <a:xfrm>
              <a:off x="1219206" y="4876795"/>
              <a:ext cx="5181601" cy="5368680"/>
            </a:xfrm>
            <a:prstGeom prst="wedgeRectCallout">
              <a:avLst>
                <a:gd name="adj1" fmla="val -8478"/>
                <a:gd name="adj2" fmla="val -69014"/>
              </a:avLst>
            </a:prstGeom>
            <a:solidFill>
              <a:srgbClr val="DA1F28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w Cen MT"/>
                <a:ea typeface="+mn-ea"/>
                <a:cs typeface="+mn-cs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1219204" y="4876798"/>
              <a:ext cx="5181601" cy="53591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</a:rPr>
                <a:t>Groups</a:t>
              </a:r>
              <a:r>
                <a:rPr kumimoji="0" lang="en-US" sz="2800" b="0" i="0" u="none" strike="noStrike" kern="0" cap="none" spc="0" normalizeH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</a:rPr>
                <a:t> packets into flows, used for </a:t>
              </a:r>
              <a:r>
                <a:rPr kumimoji="0" lang="en-US" sz="2800" b="0" i="0" u="none" strike="noStrike" kern="0" cap="none" spc="0" normalizeH="0" noProof="0" dirty="0" err="1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</a:rPr>
                <a:t>QoS</a:t>
              </a:r>
              <a:endPara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 flipH="1">
            <a:off x="1210791" y="3756430"/>
            <a:ext cx="2499029" cy="523220"/>
            <a:chOff x="1219204" y="4876799"/>
            <a:chExt cx="5181601" cy="2028167"/>
          </a:xfrm>
        </p:grpSpPr>
        <p:sp>
          <p:nvSpPr>
            <p:cNvPr id="45" name="Rectangular Callout 44"/>
            <p:cNvSpPr/>
            <p:nvPr/>
          </p:nvSpPr>
          <p:spPr>
            <a:xfrm>
              <a:off x="1219204" y="4876799"/>
              <a:ext cx="5181601" cy="2028167"/>
            </a:xfrm>
            <a:prstGeom prst="wedgeRectCallout">
              <a:avLst>
                <a:gd name="adj1" fmla="val -8478"/>
                <a:gd name="adj2" fmla="val -114038"/>
              </a:avLst>
            </a:prstGeom>
            <a:solidFill>
              <a:srgbClr val="DA1F28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w Cen MT"/>
                <a:ea typeface="+mn-ea"/>
                <a:cs typeface="+mn-cs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1219204" y="4876799"/>
              <a:ext cx="5181601" cy="20281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800" kern="0" noProof="0" dirty="0" smtClean="0">
                  <a:solidFill>
                    <a:sysClr val="window" lastClr="FFFFFF"/>
                  </a:solidFill>
                </a:rPr>
                <a:t>Same as IPv4</a:t>
              </a:r>
              <a:endPara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 flipH="1">
            <a:off x="4173014" y="3756430"/>
            <a:ext cx="2177998" cy="1384996"/>
            <a:chOff x="1219204" y="4876795"/>
            <a:chExt cx="5181603" cy="5368685"/>
          </a:xfrm>
        </p:grpSpPr>
        <p:sp>
          <p:nvSpPr>
            <p:cNvPr id="48" name="Rectangular Callout 47"/>
            <p:cNvSpPr/>
            <p:nvPr/>
          </p:nvSpPr>
          <p:spPr>
            <a:xfrm>
              <a:off x="1219206" y="4876795"/>
              <a:ext cx="5181601" cy="5368681"/>
            </a:xfrm>
            <a:prstGeom prst="wedgeRectCallout">
              <a:avLst>
                <a:gd name="adj1" fmla="val -8478"/>
                <a:gd name="adj2" fmla="val -74425"/>
              </a:avLst>
            </a:prstGeom>
            <a:solidFill>
              <a:srgbClr val="DA1F28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w Cen MT"/>
                <a:ea typeface="+mn-ea"/>
                <a:cs typeface="+mn-cs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1219204" y="4876799"/>
              <a:ext cx="5181601" cy="53686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800" kern="0" noProof="0" dirty="0" smtClean="0">
                  <a:solidFill>
                    <a:sysClr val="window" lastClr="FFFFFF"/>
                  </a:solidFill>
                </a:rPr>
                <a:t>Same as Protocol in IPv4</a:t>
              </a:r>
              <a:endPara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50" name="Group 49"/>
          <p:cNvGrpSpPr/>
          <p:nvPr/>
        </p:nvGrpSpPr>
        <p:grpSpPr>
          <a:xfrm flipH="1">
            <a:off x="6528969" y="3756429"/>
            <a:ext cx="2499030" cy="907011"/>
            <a:chOff x="1219204" y="4876795"/>
            <a:chExt cx="5181603" cy="5368681"/>
          </a:xfrm>
        </p:grpSpPr>
        <p:sp>
          <p:nvSpPr>
            <p:cNvPr id="51" name="Rectangular Callout 50"/>
            <p:cNvSpPr/>
            <p:nvPr/>
          </p:nvSpPr>
          <p:spPr>
            <a:xfrm>
              <a:off x="1219206" y="4876795"/>
              <a:ext cx="5181601" cy="5368681"/>
            </a:xfrm>
            <a:prstGeom prst="wedgeRectCallout">
              <a:avLst>
                <a:gd name="adj1" fmla="val 8598"/>
                <a:gd name="adj2" fmla="val -81226"/>
              </a:avLst>
            </a:prstGeom>
            <a:solidFill>
              <a:srgbClr val="DA1F28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w Cen MT"/>
                <a:ea typeface="+mn-ea"/>
                <a:cs typeface="+mn-cs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1219204" y="4876799"/>
              <a:ext cx="5181601" cy="36984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800" kern="0" noProof="0" dirty="0" smtClean="0">
                  <a:solidFill>
                    <a:sysClr val="window" lastClr="FFFFFF"/>
                  </a:solidFill>
                </a:rPr>
                <a:t>Same as TTL in IPv4</a:t>
              </a:r>
              <a:endPara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53" name="Group 52"/>
          <p:cNvGrpSpPr/>
          <p:nvPr/>
        </p:nvGrpSpPr>
        <p:grpSpPr>
          <a:xfrm flipH="1">
            <a:off x="1294936" y="3418385"/>
            <a:ext cx="2499029" cy="523220"/>
            <a:chOff x="1219204" y="4876799"/>
            <a:chExt cx="5181601" cy="2028167"/>
          </a:xfrm>
        </p:grpSpPr>
        <p:sp>
          <p:nvSpPr>
            <p:cNvPr id="54" name="Rectangular Callout 53"/>
            <p:cNvSpPr/>
            <p:nvPr/>
          </p:nvSpPr>
          <p:spPr>
            <a:xfrm>
              <a:off x="1219204" y="4876799"/>
              <a:ext cx="5181601" cy="2028167"/>
            </a:xfrm>
            <a:prstGeom prst="wedgeRectCallout">
              <a:avLst>
                <a:gd name="adj1" fmla="val -8478"/>
                <a:gd name="adj2" fmla="val -114038"/>
              </a:avLst>
            </a:prstGeom>
            <a:solidFill>
              <a:srgbClr val="DA1F28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w Cen MT"/>
                <a:ea typeface="+mn-ea"/>
                <a:cs typeface="+mn-cs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1219204" y="4876799"/>
              <a:ext cx="5181601" cy="20281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800" kern="0" noProof="0" dirty="0" smtClean="0">
                  <a:solidFill>
                    <a:sysClr val="window" lastClr="FFFFFF"/>
                  </a:solidFill>
                </a:rPr>
                <a:t>Same as IPv4</a:t>
              </a:r>
              <a:endPara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52557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 Example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0" y="1267318"/>
            <a:ext cx="533400" cy="304800"/>
          </a:xfrm>
        </p:spPr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Cloud 4"/>
          <p:cNvSpPr/>
          <p:nvPr/>
        </p:nvSpPr>
        <p:spPr>
          <a:xfrm>
            <a:off x="827028" y="1864805"/>
            <a:ext cx="2762494" cy="1986272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AS-1</a:t>
            </a:r>
            <a:endParaRPr lang="en-US" sz="2400" dirty="0"/>
          </a:p>
        </p:txBody>
      </p:sp>
      <p:sp>
        <p:nvSpPr>
          <p:cNvPr id="6" name="Cloud 5"/>
          <p:cNvSpPr/>
          <p:nvPr/>
        </p:nvSpPr>
        <p:spPr>
          <a:xfrm>
            <a:off x="5860918" y="2334681"/>
            <a:ext cx="2762494" cy="1986272"/>
          </a:xfrm>
          <a:prstGeom prst="cloud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7" name="Cloud 6"/>
          <p:cNvSpPr/>
          <p:nvPr/>
        </p:nvSpPr>
        <p:spPr>
          <a:xfrm>
            <a:off x="2930885" y="4150829"/>
            <a:ext cx="2762494" cy="1986272"/>
          </a:xfrm>
          <a:prstGeom prst="cloud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cxnSp>
        <p:nvCxnSpPr>
          <p:cNvPr id="10" name="Straight Connector 9"/>
          <p:cNvCxnSpPr>
            <a:endCxn id="14" idx="2"/>
          </p:cNvCxnSpPr>
          <p:nvPr/>
        </p:nvCxnSpPr>
        <p:spPr>
          <a:xfrm flipV="1">
            <a:off x="2942725" y="5890230"/>
            <a:ext cx="762432" cy="486441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endCxn id="13" idx="1"/>
          </p:cNvCxnSpPr>
          <p:nvPr/>
        </p:nvCxnSpPr>
        <p:spPr>
          <a:xfrm flipV="1">
            <a:off x="2208275" y="5135206"/>
            <a:ext cx="722610" cy="190197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4775" y="5021903"/>
            <a:ext cx="607000" cy="60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2260" y="6117933"/>
            <a:ext cx="607000" cy="60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2" name="Straight Connector 31"/>
          <p:cNvCxnSpPr/>
          <p:nvPr/>
        </p:nvCxnSpPr>
        <p:spPr>
          <a:xfrm flipH="1">
            <a:off x="3219260" y="1986420"/>
            <a:ext cx="775522" cy="303498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3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4317" y="1727681"/>
            <a:ext cx="607000" cy="60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4" name="Straight Connector 33"/>
          <p:cNvCxnSpPr>
            <a:endCxn id="42" idx="1"/>
          </p:cNvCxnSpPr>
          <p:nvPr/>
        </p:nvCxnSpPr>
        <p:spPr>
          <a:xfrm>
            <a:off x="469192" y="2123544"/>
            <a:ext cx="439874" cy="655641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727" y="1864805"/>
            <a:ext cx="607000" cy="60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7" name="Straight Connector 36"/>
          <p:cNvCxnSpPr>
            <a:endCxn id="51" idx="2"/>
          </p:cNvCxnSpPr>
          <p:nvPr/>
        </p:nvCxnSpPr>
        <p:spPr>
          <a:xfrm flipV="1">
            <a:off x="6965630" y="4183624"/>
            <a:ext cx="55801" cy="645604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8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5165" y="4570489"/>
            <a:ext cx="607000" cy="60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9" name="Straight Connector 38"/>
          <p:cNvCxnSpPr>
            <a:endCxn id="49" idx="0"/>
          </p:cNvCxnSpPr>
          <p:nvPr/>
        </p:nvCxnSpPr>
        <p:spPr>
          <a:xfrm flipH="1">
            <a:off x="8218241" y="2366764"/>
            <a:ext cx="649224" cy="491177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7000" y="1986419"/>
            <a:ext cx="607000" cy="60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6" name="Straight Connector 55"/>
          <p:cNvCxnSpPr>
            <a:stCxn id="134" idx="1"/>
            <a:endCxn id="12" idx="3"/>
          </p:cNvCxnSpPr>
          <p:nvPr/>
        </p:nvCxnSpPr>
        <p:spPr>
          <a:xfrm flipH="1">
            <a:off x="3214695" y="2783617"/>
            <a:ext cx="2750725" cy="749809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133" idx="0"/>
            <a:endCxn id="12" idx="2"/>
          </p:cNvCxnSpPr>
          <p:nvPr/>
        </p:nvCxnSpPr>
        <p:spPr>
          <a:xfrm flipH="1" flipV="1">
            <a:off x="2892138" y="3723623"/>
            <a:ext cx="683863" cy="575620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31" idx="2"/>
            <a:endCxn id="132" idx="3"/>
          </p:cNvCxnSpPr>
          <p:nvPr/>
        </p:nvCxnSpPr>
        <p:spPr>
          <a:xfrm flipH="1">
            <a:off x="5788742" y="4104018"/>
            <a:ext cx="227195" cy="727688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45" idx="0"/>
            <a:endCxn id="44" idx="2"/>
          </p:cNvCxnSpPr>
          <p:nvPr/>
        </p:nvCxnSpPr>
        <p:spPr>
          <a:xfrm flipH="1" flipV="1">
            <a:off x="2892138" y="2480116"/>
            <a:ext cx="307373" cy="299068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43" idx="3"/>
          </p:cNvCxnSpPr>
          <p:nvPr/>
        </p:nvCxnSpPr>
        <p:spPr>
          <a:xfrm flipV="1">
            <a:off x="2208275" y="2334680"/>
            <a:ext cx="361305" cy="1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41" idx="3"/>
            <a:endCxn id="44" idx="2"/>
          </p:cNvCxnSpPr>
          <p:nvPr/>
        </p:nvCxnSpPr>
        <p:spPr>
          <a:xfrm flipV="1">
            <a:off x="2049923" y="2480116"/>
            <a:ext cx="842215" cy="1015512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2" idx="0"/>
            <a:endCxn id="45" idx="2"/>
          </p:cNvCxnSpPr>
          <p:nvPr/>
        </p:nvCxnSpPr>
        <p:spPr>
          <a:xfrm flipV="1">
            <a:off x="2892138" y="3159579"/>
            <a:ext cx="307373" cy="183649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41" idx="3"/>
            <a:endCxn id="12" idx="1"/>
          </p:cNvCxnSpPr>
          <p:nvPr/>
        </p:nvCxnSpPr>
        <p:spPr>
          <a:xfrm>
            <a:off x="2049923" y="3495628"/>
            <a:ext cx="519657" cy="37798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42" idx="0"/>
            <a:endCxn id="43" idx="1"/>
          </p:cNvCxnSpPr>
          <p:nvPr/>
        </p:nvCxnSpPr>
        <p:spPr>
          <a:xfrm flipV="1">
            <a:off x="1231624" y="2334681"/>
            <a:ext cx="331536" cy="254306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41" idx="0"/>
            <a:endCxn id="42" idx="2"/>
          </p:cNvCxnSpPr>
          <p:nvPr/>
        </p:nvCxnSpPr>
        <p:spPr>
          <a:xfrm flipH="1" flipV="1">
            <a:off x="1231624" y="2969382"/>
            <a:ext cx="495742" cy="336048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133" idx="2"/>
            <a:endCxn id="13" idx="0"/>
          </p:cNvCxnSpPr>
          <p:nvPr/>
        </p:nvCxnSpPr>
        <p:spPr>
          <a:xfrm flipH="1">
            <a:off x="3253443" y="4679638"/>
            <a:ext cx="322558" cy="26537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17" idx="1"/>
            <a:endCxn id="133" idx="3"/>
          </p:cNvCxnSpPr>
          <p:nvPr/>
        </p:nvCxnSpPr>
        <p:spPr>
          <a:xfrm flipH="1">
            <a:off x="3898558" y="4489441"/>
            <a:ext cx="372759" cy="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endCxn id="132" idx="0"/>
          </p:cNvCxnSpPr>
          <p:nvPr/>
        </p:nvCxnSpPr>
        <p:spPr>
          <a:xfrm>
            <a:off x="4916433" y="4506426"/>
            <a:ext cx="549752" cy="135082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14" idx="1"/>
            <a:endCxn id="13" idx="2"/>
          </p:cNvCxnSpPr>
          <p:nvPr/>
        </p:nvCxnSpPr>
        <p:spPr>
          <a:xfrm flipH="1" flipV="1">
            <a:off x="3253443" y="5325403"/>
            <a:ext cx="129156" cy="37463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>
            <a:stCxn id="15" idx="1"/>
            <a:endCxn id="14" idx="3"/>
          </p:cNvCxnSpPr>
          <p:nvPr/>
        </p:nvCxnSpPr>
        <p:spPr>
          <a:xfrm flipH="1">
            <a:off x="4027714" y="5700033"/>
            <a:ext cx="317075" cy="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>
            <a:stCxn id="132" idx="2"/>
            <a:endCxn id="15" idx="3"/>
          </p:cNvCxnSpPr>
          <p:nvPr/>
        </p:nvCxnSpPr>
        <p:spPr>
          <a:xfrm flipH="1">
            <a:off x="4989904" y="5021903"/>
            <a:ext cx="476281" cy="67813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>
            <a:stCxn id="15" idx="0"/>
            <a:endCxn id="133" idx="2"/>
          </p:cNvCxnSpPr>
          <p:nvPr/>
        </p:nvCxnSpPr>
        <p:spPr>
          <a:xfrm flipH="1" flipV="1">
            <a:off x="3576001" y="4679638"/>
            <a:ext cx="1091346" cy="830197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>
            <a:stCxn id="51" idx="1"/>
            <a:endCxn id="131" idx="3"/>
          </p:cNvCxnSpPr>
          <p:nvPr/>
        </p:nvCxnSpPr>
        <p:spPr>
          <a:xfrm flipH="1" flipV="1">
            <a:off x="6338494" y="3913821"/>
            <a:ext cx="360379" cy="79606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>
            <a:stCxn id="134" idx="2"/>
            <a:endCxn id="131" idx="0"/>
          </p:cNvCxnSpPr>
          <p:nvPr/>
        </p:nvCxnSpPr>
        <p:spPr>
          <a:xfrm flipH="1">
            <a:off x="6015937" y="2973814"/>
            <a:ext cx="272041" cy="749809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>
            <a:stCxn id="48" idx="1"/>
            <a:endCxn id="134" idx="3"/>
          </p:cNvCxnSpPr>
          <p:nvPr/>
        </p:nvCxnSpPr>
        <p:spPr>
          <a:xfrm flipH="1">
            <a:off x="6610535" y="2697982"/>
            <a:ext cx="415506" cy="85635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>
            <a:stCxn id="48" idx="2"/>
            <a:endCxn id="51" idx="0"/>
          </p:cNvCxnSpPr>
          <p:nvPr/>
        </p:nvCxnSpPr>
        <p:spPr>
          <a:xfrm flipH="1">
            <a:off x="7021431" y="2888179"/>
            <a:ext cx="327168" cy="91505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>
            <a:stCxn id="48" idx="3"/>
            <a:endCxn id="49" idx="1"/>
          </p:cNvCxnSpPr>
          <p:nvPr/>
        </p:nvCxnSpPr>
        <p:spPr>
          <a:xfrm>
            <a:off x="7671156" y="2697982"/>
            <a:ext cx="224527" cy="350157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>
            <a:stCxn id="49" idx="2"/>
            <a:endCxn id="50" idx="0"/>
          </p:cNvCxnSpPr>
          <p:nvPr/>
        </p:nvCxnSpPr>
        <p:spPr>
          <a:xfrm flipH="1">
            <a:off x="7892825" y="3238336"/>
            <a:ext cx="325416" cy="422543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>
            <a:stCxn id="50" idx="1"/>
            <a:endCxn id="51" idx="3"/>
          </p:cNvCxnSpPr>
          <p:nvPr/>
        </p:nvCxnSpPr>
        <p:spPr>
          <a:xfrm flipH="1">
            <a:off x="7343988" y="3851077"/>
            <a:ext cx="226279" cy="14235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TextBox 128"/>
          <p:cNvSpPr txBox="1"/>
          <p:nvPr/>
        </p:nvSpPr>
        <p:spPr>
          <a:xfrm>
            <a:off x="4150862" y="4735981"/>
            <a:ext cx="8691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AS-2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6264298" y="3058022"/>
            <a:ext cx="8691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AS-3</a:t>
            </a: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12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500"/>
                    </a14:imgEffect>
                    <a14:imgEffect>
                      <a14:saturation sat="10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9580" y="3343228"/>
            <a:ext cx="645115" cy="380395"/>
          </a:xfrm>
          <a:prstGeom prst="rect">
            <a:avLst/>
          </a:prstGeom>
          <a:noFill/>
          <a:extLst/>
        </p:spPr>
      </p:pic>
      <p:pic>
        <p:nvPicPr>
          <p:cNvPr id="13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0885" y="4945008"/>
            <a:ext cx="645115" cy="380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2599" y="5509835"/>
            <a:ext cx="645115" cy="380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4789" y="5509835"/>
            <a:ext cx="645115" cy="380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1317" y="4299243"/>
            <a:ext cx="645115" cy="380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4808" y="3305430"/>
            <a:ext cx="645115" cy="380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066" y="2588987"/>
            <a:ext cx="645115" cy="380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3160" y="2144483"/>
            <a:ext cx="645115" cy="380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9580" y="2099721"/>
            <a:ext cx="645115" cy="380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6953" y="2779184"/>
            <a:ext cx="645115" cy="380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6041" y="2507784"/>
            <a:ext cx="645115" cy="380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5683" y="2857941"/>
            <a:ext cx="645115" cy="380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0267" y="3660879"/>
            <a:ext cx="645115" cy="380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8873" y="3803229"/>
            <a:ext cx="645115" cy="380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1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500"/>
                    </a14:imgEffect>
                    <a14:imgEffect>
                      <a14:saturation sat="10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3379" y="3723623"/>
            <a:ext cx="645115" cy="380395"/>
          </a:xfrm>
          <a:prstGeom prst="rect">
            <a:avLst/>
          </a:prstGeom>
          <a:noFill/>
          <a:extLst/>
        </p:spPr>
      </p:pic>
      <p:pic>
        <p:nvPicPr>
          <p:cNvPr id="132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500"/>
                    </a14:imgEffect>
                    <a14:imgEffect>
                      <a14:saturation sat="10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627" y="4641508"/>
            <a:ext cx="645115" cy="380395"/>
          </a:xfrm>
          <a:prstGeom prst="rect">
            <a:avLst/>
          </a:prstGeom>
          <a:noFill/>
          <a:extLst/>
        </p:spPr>
      </p:pic>
      <p:pic>
        <p:nvPicPr>
          <p:cNvPr id="133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500"/>
                    </a14:imgEffect>
                    <a14:imgEffect>
                      <a14:saturation sat="10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3443" y="4299243"/>
            <a:ext cx="645115" cy="380395"/>
          </a:xfrm>
          <a:prstGeom prst="rect">
            <a:avLst/>
          </a:prstGeom>
          <a:noFill/>
          <a:extLst/>
        </p:spPr>
      </p:pic>
      <p:pic>
        <p:nvPicPr>
          <p:cNvPr id="134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500"/>
                    </a14:imgEffect>
                    <a14:imgEffect>
                      <a14:saturation sat="10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5420" y="2593419"/>
            <a:ext cx="645115" cy="380395"/>
          </a:xfrm>
          <a:prstGeom prst="rect">
            <a:avLst/>
          </a:prstGeom>
          <a:noFill/>
          <a:extLst/>
        </p:spPr>
      </p:pic>
      <p:grpSp>
        <p:nvGrpSpPr>
          <p:cNvPr id="148" name="Group 147"/>
          <p:cNvGrpSpPr/>
          <p:nvPr/>
        </p:nvGrpSpPr>
        <p:grpSpPr>
          <a:xfrm flipH="1">
            <a:off x="157064" y="3953624"/>
            <a:ext cx="1582577" cy="954107"/>
            <a:chOff x="1219200" y="4876799"/>
            <a:chExt cx="5181605" cy="1384995"/>
          </a:xfrm>
        </p:grpSpPr>
        <p:sp>
          <p:nvSpPr>
            <p:cNvPr id="149" name="Rectangular Callout 148"/>
            <p:cNvSpPr/>
            <p:nvPr/>
          </p:nvSpPr>
          <p:spPr>
            <a:xfrm>
              <a:off x="1219200" y="4876799"/>
              <a:ext cx="5181602" cy="1384995"/>
            </a:xfrm>
            <a:prstGeom prst="wedgeRectCallout">
              <a:avLst>
                <a:gd name="adj1" fmla="val -37261"/>
                <a:gd name="adj2" fmla="val -87812"/>
              </a:avLst>
            </a:prstGeom>
            <a:solidFill>
              <a:srgbClr val="DA1F28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w Cen MT"/>
                <a:ea typeface="+mn-ea"/>
                <a:cs typeface="+mn-cs"/>
              </a:endParaRPr>
            </a:p>
          </p:txBody>
        </p:sp>
        <p:sp>
          <p:nvSpPr>
            <p:cNvPr id="150" name="TextBox 149"/>
            <p:cNvSpPr txBox="1"/>
            <p:nvPr/>
          </p:nvSpPr>
          <p:spPr>
            <a:xfrm>
              <a:off x="1219204" y="4876799"/>
              <a:ext cx="5181601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</a:rPr>
                <a:t>Interior</a:t>
              </a:r>
              <a:r>
                <a:rPr kumimoji="0" lang="en-US" sz="2800" b="0" i="0" u="none" strike="noStrike" kern="0" cap="none" spc="0" normalizeH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</a:rPr>
                <a:t> Routers</a:t>
              </a:r>
              <a:endPara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151" name="Group 150"/>
          <p:cNvGrpSpPr/>
          <p:nvPr/>
        </p:nvGrpSpPr>
        <p:grpSpPr>
          <a:xfrm flipH="1">
            <a:off x="5438853" y="5467326"/>
            <a:ext cx="1582577" cy="954107"/>
            <a:chOff x="1219200" y="4876799"/>
            <a:chExt cx="5181605" cy="1384995"/>
          </a:xfrm>
        </p:grpSpPr>
        <p:sp>
          <p:nvSpPr>
            <p:cNvPr id="152" name="Rectangular Callout 151"/>
            <p:cNvSpPr/>
            <p:nvPr/>
          </p:nvSpPr>
          <p:spPr>
            <a:xfrm>
              <a:off x="1219200" y="4876799"/>
              <a:ext cx="5181602" cy="1384995"/>
            </a:xfrm>
            <a:prstGeom prst="wedgeRectCallout">
              <a:avLst>
                <a:gd name="adj1" fmla="val 37714"/>
                <a:gd name="adj2" fmla="val -107208"/>
              </a:avLst>
            </a:prstGeom>
            <a:solidFill>
              <a:srgbClr val="DA1F28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w Cen MT"/>
                <a:ea typeface="+mn-ea"/>
                <a:cs typeface="+mn-cs"/>
              </a:endParaRPr>
            </a:p>
          </p:txBody>
        </p:sp>
        <p:sp>
          <p:nvSpPr>
            <p:cNvPr id="153" name="TextBox 152"/>
            <p:cNvSpPr txBox="1"/>
            <p:nvPr/>
          </p:nvSpPr>
          <p:spPr>
            <a:xfrm>
              <a:off x="1219204" y="4876799"/>
              <a:ext cx="5181601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</a:rPr>
                <a:t>BGP</a:t>
              </a:r>
              <a:r>
                <a:rPr kumimoji="0" lang="en-US" sz="2800" b="0" i="0" u="none" strike="noStrike" kern="0" cap="none" spc="0" normalizeH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</a:rPr>
                <a:t> Routers</a:t>
              </a:r>
              <a:endPara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20642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Deployment Challenges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52400" y="4602480"/>
            <a:ext cx="8839200" cy="2103120"/>
          </a:xfrm>
        </p:spPr>
        <p:txBody>
          <a:bodyPr>
            <a:normAutofit/>
          </a:bodyPr>
          <a:lstStyle/>
          <a:p>
            <a:r>
              <a:rPr lang="en-US" dirty="0" smtClean="0"/>
              <a:t>Switching to IPv6 is a whole-Internet upgrade</a:t>
            </a:r>
          </a:p>
          <a:p>
            <a:pPr lvl="1"/>
            <a:r>
              <a:rPr lang="en-US" dirty="0" smtClean="0"/>
              <a:t>All routers, all hosts</a:t>
            </a:r>
          </a:p>
          <a:p>
            <a:pPr lvl="1"/>
            <a:r>
              <a:rPr lang="en-US" dirty="0" smtClean="0"/>
              <a:t>ICMPv6, DHCPv6, DNSv6</a:t>
            </a:r>
          </a:p>
          <a:p>
            <a:r>
              <a:rPr lang="en-US" dirty="0" smtClean="0"/>
              <a:t>2013: 0.94% of Google traffic was IPv6, 2.5% today</a:t>
            </a:r>
            <a:endParaRPr lang="en-US" dirty="0"/>
          </a:p>
        </p:txBody>
      </p:sp>
      <p:sp>
        <p:nvSpPr>
          <p:cNvPr id="5" name="Left Brace 4"/>
          <p:cNvSpPr/>
          <p:nvPr/>
        </p:nvSpPr>
        <p:spPr>
          <a:xfrm>
            <a:off x="5822520" y="1848471"/>
            <a:ext cx="2019869" cy="2417053"/>
          </a:xfrm>
          <a:prstGeom prst="leftBrace">
            <a:avLst>
              <a:gd name="adj1" fmla="val 75913"/>
              <a:gd name="adj2" fmla="val 50000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eft Brace 5"/>
          <p:cNvSpPr/>
          <p:nvPr/>
        </p:nvSpPr>
        <p:spPr>
          <a:xfrm rot="10800000">
            <a:off x="1367048" y="1848470"/>
            <a:ext cx="2019869" cy="2417053"/>
          </a:xfrm>
          <a:prstGeom prst="leftBrace">
            <a:avLst>
              <a:gd name="adj1" fmla="val 75913"/>
              <a:gd name="adj2" fmla="val 50000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08957" y="4265524"/>
            <a:ext cx="6755642" cy="170597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214650" y="1677873"/>
            <a:ext cx="6755642" cy="170597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2356662" y="2310439"/>
            <a:ext cx="4496416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589135" y="3294882"/>
            <a:ext cx="403629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376983" y="3784448"/>
            <a:ext cx="4455471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231552" y="2823057"/>
            <a:ext cx="7104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IPv4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594185" y="2345317"/>
            <a:ext cx="20261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TCP, UDP, ICMP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145213" y="1848471"/>
            <a:ext cx="48831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HTTP, FTP, SMTP, RTP, IMAP, …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596050" y="3298976"/>
            <a:ext cx="40496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Ethernet, 802.11x, DOCSIS, …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17622" y="3803859"/>
            <a:ext cx="45732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Fiber, Coax, Twisted Pair, Radio, …</a:t>
            </a:r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2589135" y="2817142"/>
            <a:ext cx="403629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5690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Straight Connector 29"/>
          <p:cNvCxnSpPr/>
          <p:nvPr/>
        </p:nvCxnSpPr>
        <p:spPr>
          <a:xfrm>
            <a:off x="2099161" y="5982441"/>
            <a:ext cx="1757017" cy="2120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097706" y="6003646"/>
            <a:ext cx="1757017" cy="2120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Transitioning to IPv6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52400" y="1600200"/>
            <a:ext cx="8839200" cy="2910840"/>
          </a:xfrm>
        </p:spPr>
        <p:txBody>
          <a:bodyPr/>
          <a:lstStyle/>
          <a:p>
            <a:r>
              <a:rPr lang="en-US" dirty="0" smtClean="0"/>
              <a:t>How do we ease the transition from IPv4 to IPv6?</a:t>
            </a:r>
          </a:p>
          <a:p>
            <a:pPr lvl="1"/>
            <a:r>
              <a:rPr lang="en-US" dirty="0" smtClean="0"/>
              <a:t>Today, most </a:t>
            </a:r>
            <a:r>
              <a:rPr lang="en-US" dirty="0" smtClean="0"/>
              <a:t>client devices are </a:t>
            </a:r>
            <a:r>
              <a:rPr lang="en-US" dirty="0"/>
              <a:t>IPv6 ready</a:t>
            </a:r>
          </a:p>
          <a:p>
            <a:pPr lvl="2"/>
            <a:r>
              <a:rPr lang="en-US" dirty="0"/>
              <a:t>Windows/OSX/</a:t>
            </a:r>
            <a:r>
              <a:rPr lang="en-US" dirty="0" err="1"/>
              <a:t>iOS</a:t>
            </a:r>
            <a:r>
              <a:rPr lang="en-US" dirty="0"/>
              <a:t>/Android all support IPv6</a:t>
            </a:r>
          </a:p>
          <a:p>
            <a:pPr lvl="2"/>
            <a:r>
              <a:rPr lang="en-US" dirty="0"/>
              <a:t>Your wireless access point probably supports IPv6</a:t>
            </a:r>
          </a:p>
          <a:p>
            <a:pPr lvl="1"/>
            <a:r>
              <a:rPr lang="en-US" dirty="0" smtClean="0"/>
              <a:t>The </a:t>
            </a:r>
            <a:r>
              <a:rPr lang="en-US" dirty="0" smtClean="0"/>
              <a:t>end-to-end network </a:t>
            </a:r>
            <a:r>
              <a:rPr lang="en-US" dirty="0" smtClean="0"/>
              <a:t>is </a:t>
            </a:r>
            <a:r>
              <a:rPr lang="en-US" dirty="0" smtClean="0"/>
              <a:t>harder </a:t>
            </a:r>
            <a:r>
              <a:rPr lang="en-US" dirty="0" smtClean="0"/>
              <a:t>to upgrade</a:t>
            </a:r>
          </a:p>
          <a:p>
            <a:pPr lvl="1"/>
            <a:r>
              <a:rPr lang="en-US" dirty="0" smtClean="0"/>
              <a:t>… but a IPv4 core cannot route IPv6 traffic</a:t>
            </a:r>
          </a:p>
        </p:txBody>
      </p:sp>
      <p:sp>
        <p:nvSpPr>
          <p:cNvPr id="5" name="Cloud 4"/>
          <p:cNvSpPr/>
          <p:nvPr/>
        </p:nvSpPr>
        <p:spPr>
          <a:xfrm>
            <a:off x="3596386" y="5546982"/>
            <a:ext cx="2162855" cy="1078416"/>
          </a:xfrm>
          <a:prstGeom prst="cloud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Core</a:t>
            </a:r>
          </a:p>
          <a:p>
            <a:pPr algn="ctr"/>
            <a:r>
              <a:rPr lang="en-US" dirty="0" smtClean="0"/>
              <a:t>Internet</a:t>
            </a:r>
            <a:endParaRPr lang="en-US" dirty="0"/>
          </a:p>
        </p:txBody>
      </p:sp>
      <p:sp>
        <p:nvSpPr>
          <p:cNvPr id="7" name="Cloud 6"/>
          <p:cNvSpPr/>
          <p:nvPr/>
        </p:nvSpPr>
        <p:spPr>
          <a:xfrm>
            <a:off x="6251612" y="5469611"/>
            <a:ext cx="2162855" cy="1078416"/>
          </a:xfrm>
          <a:prstGeom prst="cloud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Business</a:t>
            </a:r>
          </a:p>
          <a:p>
            <a:pPr algn="ctr"/>
            <a:r>
              <a:rPr lang="en-US" dirty="0" smtClean="0"/>
              <a:t>Network</a:t>
            </a:r>
            <a:endParaRPr lang="en-US" dirty="0"/>
          </a:p>
        </p:txBody>
      </p:sp>
      <p:sp>
        <p:nvSpPr>
          <p:cNvPr id="8" name="Cloud 7"/>
          <p:cNvSpPr/>
          <p:nvPr/>
        </p:nvSpPr>
        <p:spPr>
          <a:xfrm>
            <a:off x="335404" y="5537300"/>
            <a:ext cx="2162855" cy="1078416"/>
          </a:xfrm>
          <a:prstGeom prst="cloud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Home</a:t>
            </a:r>
          </a:p>
          <a:p>
            <a:pPr algn="ctr"/>
            <a:r>
              <a:rPr lang="en-US" dirty="0" smtClean="0"/>
              <a:t>Network</a:t>
            </a:r>
            <a:endParaRPr lang="en-US" dirty="0"/>
          </a:p>
        </p:txBody>
      </p:sp>
      <p:pic>
        <p:nvPicPr>
          <p:cNvPr id="6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85" y="6008819"/>
            <a:ext cx="795927" cy="795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Classes\CS 4700\assets\wrt54g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2241" y="5701942"/>
            <a:ext cx="1312036" cy="923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:\Classes\CS 4700\assets\2010_apple_ipad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083" y="4785659"/>
            <a:ext cx="1036638" cy="1036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1137" y="4906015"/>
            <a:ext cx="795927" cy="795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7610" y="5397545"/>
            <a:ext cx="795927" cy="795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1260" y="6003646"/>
            <a:ext cx="795927" cy="795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5" name="Group 14"/>
          <p:cNvGrpSpPr/>
          <p:nvPr/>
        </p:nvGrpSpPr>
        <p:grpSpPr>
          <a:xfrm flipH="1">
            <a:off x="1294936" y="4500880"/>
            <a:ext cx="1356824" cy="980896"/>
            <a:chOff x="1219204" y="4876799"/>
            <a:chExt cx="5181601" cy="2028167"/>
          </a:xfrm>
        </p:grpSpPr>
        <p:sp>
          <p:nvSpPr>
            <p:cNvPr id="16" name="Rectangular Callout 15"/>
            <p:cNvSpPr/>
            <p:nvPr/>
          </p:nvSpPr>
          <p:spPr>
            <a:xfrm>
              <a:off x="1219204" y="4876799"/>
              <a:ext cx="5181601" cy="2028167"/>
            </a:xfrm>
            <a:prstGeom prst="wedgeRectCallout">
              <a:avLst>
                <a:gd name="adj1" fmla="val 34204"/>
                <a:gd name="adj2" fmla="val 77583"/>
              </a:avLst>
            </a:prstGeom>
            <a:solidFill>
              <a:schemeClr val="accent1"/>
            </a:solidFill>
            <a:ln w="38100" cap="flat" cmpd="sng" algn="ctr">
              <a:solidFill>
                <a:schemeClr val="accent1">
                  <a:lumMod val="50000"/>
                </a:scheme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w Cen MT"/>
                <a:ea typeface="+mn-ea"/>
                <a:cs typeface="+mn-cs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219204" y="4876799"/>
              <a:ext cx="5181601" cy="20281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800" kern="0" noProof="0" dirty="0" smtClean="0">
                  <a:solidFill>
                    <a:sysClr val="window" lastClr="FFFFFF"/>
                  </a:solidFill>
                </a:rPr>
                <a:t>IPv6 Ready</a:t>
              </a:r>
              <a:endPara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 flipH="1">
            <a:off x="5976215" y="4433278"/>
            <a:ext cx="1356824" cy="980896"/>
            <a:chOff x="1219204" y="4876799"/>
            <a:chExt cx="5181601" cy="2028167"/>
          </a:xfrm>
        </p:grpSpPr>
        <p:sp>
          <p:nvSpPr>
            <p:cNvPr id="19" name="Rectangular Callout 18"/>
            <p:cNvSpPr/>
            <p:nvPr/>
          </p:nvSpPr>
          <p:spPr>
            <a:xfrm>
              <a:off x="1219204" y="4876799"/>
              <a:ext cx="5181601" cy="2028167"/>
            </a:xfrm>
            <a:prstGeom prst="wedgeRectCallout">
              <a:avLst>
                <a:gd name="adj1" fmla="val -34686"/>
                <a:gd name="adj2" fmla="val 78619"/>
              </a:avLst>
            </a:prstGeom>
            <a:solidFill>
              <a:schemeClr val="accent1"/>
            </a:solidFill>
            <a:ln w="38100" cap="flat" cmpd="sng" algn="ctr">
              <a:solidFill>
                <a:schemeClr val="accent1">
                  <a:lumMod val="50000"/>
                </a:scheme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w Cen MT"/>
                <a:ea typeface="+mn-ea"/>
                <a:cs typeface="+mn-cs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219204" y="4876799"/>
              <a:ext cx="5181601" cy="20281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800" kern="0" noProof="0" dirty="0" smtClean="0">
                  <a:solidFill>
                    <a:sysClr val="window" lastClr="FFFFFF"/>
                  </a:solidFill>
                </a:rPr>
                <a:t>IPv6 Ready</a:t>
              </a:r>
              <a:endPara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 flipH="1">
            <a:off x="3761335" y="4443438"/>
            <a:ext cx="1356824" cy="980896"/>
            <a:chOff x="1219204" y="4876799"/>
            <a:chExt cx="5181601" cy="2028167"/>
          </a:xfrm>
        </p:grpSpPr>
        <p:sp>
          <p:nvSpPr>
            <p:cNvPr id="22" name="Rectangular Callout 21"/>
            <p:cNvSpPr/>
            <p:nvPr/>
          </p:nvSpPr>
          <p:spPr>
            <a:xfrm>
              <a:off x="1219204" y="4876799"/>
              <a:ext cx="5181601" cy="2028167"/>
            </a:xfrm>
            <a:prstGeom prst="wedgeRectCallout">
              <a:avLst>
                <a:gd name="adj1" fmla="val -34686"/>
                <a:gd name="adj2" fmla="val 78619"/>
              </a:avLst>
            </a:prstGeom>
            <a:solidFill>
              <a:srgbClr val="DA1F28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w Cen MT"/>
                <a:ea typeface="+mn-ea"/>
                <a:cs typeface="+mn-cs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219204" y="4876799"/>
              <a:ext cx="5181601" cy="1972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800" kern="0" noProof="0" dirty="0" smtClean="0">
                  <a:solidFill>
                    <a:sysClr val="window" lastClr="FFFFFF"/>
                  </a:solidFill>
                </a:rPr>
                <a:t>IPv4 Only :(</a:t>
              </a:r>
              <a:endPara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25" name="Right Arrow 24"/>
          <p:cNvSpPr/>
          <p:nvPr/>
        </p:nvSpPr>
        <p:spPr>
          <a:xfrm>
            <a:off x="1995802" y="5181993"/>
            <a:ext cx="4902837" cy="7106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IPv6 Packets</a:t>
            </a:r>
            <a:endParaRPr lang="en-US" dirty="0"/>
          </a:p>
        </p:txBody>
      </p:sp>
      <p:sp>
        <p:nvSpPr>
          <p:cNvPr id="26" name="Multiply 25"/>
          <p:cNvSpPr/>
          <p:nvPr/>
        </p:nvSpPr>
        <p:spPr>
          <a:xfrm>
            <a:off x="3764203" y="4738594"/>
            <a:ext cx="1366034" cy="1366034"/>
          </a:xfrm>
          <a:prstGeom prst="mathMultiply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135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Transition Technologies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How do you route IPv6 packets over an IPv4 Internet?</a:t>
            </a:r>
          </a:p>
          <a:p>
            <a:r>
              <a:rPr lang="en-US" dirty="0" smtClean="0"/>
              <a:t>Transition Technologies</a:t>
            </a:r>
          </a:p>
          <a:p>
            <a:pPr lvl="1"/>
            <a:r>
              <a:rPr lang="en-US" dirty="0" smtClean="0"/>
              <a:t>Use </a:t>
            </a:r>
            <a:r>
              <a:rPr lang="en-US" dirty="0" smtClean="0">
                <a:solidFill>
                  <a:schemeClr val="accent1"/>
                </a:solidFill>
              </a:rPr>
              <a:t>tunnels</a:t>
            </a:r>
            <a:r>
              <a:rPr lang="en-US" dirty="0" smtClean="0"/>
              <a:t> to </a:t>
            </a:r>
            <a:r>
              <a:rPr lang="en-US" dirty="0" smtClean="0">
                <a:solidFill>
                  <a:schemeClr val="accent1"/>
                </a:solidFill>
              </a:rPr>
              <a:t>encapsulate</a:t>
            </a:r>
            <a:r>
              <a:rPr lang="en-US" dirty="0" smtClean="0"/>
              <a:t> and route IPv6 packets over the IPv4 Internet</a:t>
            </a:r>
          </a:p>
          <a:p>
            <a:pPr lvl="1"/>
            <a:r>
              <a:rPr lang="en-US" dirty="0" smtClean="0"/>
              <a:t>Several different implementations</a:t>
            </a:r>
          </a:p>
          <a:p>
            <a:pPr lvl="2"/>
            <a:r>
              <a:rPr lang="en-US" dirty="0" smtClean="0"/>
              <a:t>6to4</a:t>
            </a:r>
          </a:p>
          <a:p>
            <a:pPr lvl="2"/>
            <a:r>
              <a:rPr lang="en-US" dirty="0" smtClean="0"/>
              <a:t>IPv6 Rapid Deployment (6rd)</a:t>
            </a:r>
          </a:p>
          <a:p>
            <a:pPr lvl="2"/>
            <a:r>
              <a:rPr lang="en-US" dirty="0" err="1" smtClean="0"/>
              <a:t>Teredo</a:t>
            </a:r>
            <a:endParaRPr lang="en-US" dirty="0" smtClean="0"/>
          </a:p>
          <a:p>
            <a:pPr lvl="2"/>
            <a:r>
              <a:rPr lang="en-US" dirty="0" smtClean="0"/>
              <a:t>… etc.</a:t>
            </a:r>
          </a:p>
        </p:txBody>
      </p:sp>
    </p:spTree>
    <p:extLst>
      <p:ext uri="{BB962C8B-B14F-4D97-AF65-F5344CB8AC3E}">
        <p14:creationId xmlns:p14="http://schemas.microsoft.com/office/powerpoint/2010/main" val="2671345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57DBA6D-23D1-4588-AE78-2DD1F386E0B4}" type="slidenum">
              <a:rPr lang="en-US" altLang="sv-SE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33</a:t>
            </a:fld>
            <a:endParaRPr lang="en-US" altLang="sv-SE" sz="1400" smtClean="0"/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>
          <a:xfrm>
            <a:off x="307975" y="214313"/>
            <a:ext cx="7772400" cy="990600"/>
          </a:xfrm>
        </p:spPr>
        <p:txBody>
          <a:bodyPr/>
          <a:lstStyle/>
          <a:p>
            <a:r>
              <a:rPr lang="en-US" altLang="sv-SE" smtClean="0"/>
              <a:t>Tunneling</a:t>
            </a:r>
          </a:p>
        </p:txBody>
      </p:sp>
      <p:grpSp>
        <p:nvGrpSpPr>
          <p:cNvPr id="43012" name="Group 3"/>
          <p:cNvGrpSpPr>
            <a:grpSpLocks/>
          </p:cNvGrpSpPr>
          <p:nvPr/>
        </p:nvGrpSpPr>
        <p:grpSpPr bwMode="auto">
          <a:xfrm>
            <a:off x="2152650" y="1451986"/>
            <a:ext cx="708025" cy="638175"/>
            <a:chOff x="1898" y="728"/>
            <a:chExt cx="446" cy="402"/>
          </a:xfrm>
        </p:grpSpPr>
        <p:grpSp>
          <p:nvGrpSpPr>
            <p:cNvPr id="43206" name="Group 4"/>
            <p:cNvGrpSpPr>
              <a:grpSpLocks/>
            </p:cNvGrpSpPr>
            <p:nvPr/>
          </p:nvGrpSpPr>
          <p:grpSpPr bwMode="auto">
            <a:xfrm>
              <a:off x="1898" y="918"/>
              <a:ext cx="446" cy="212"/>
              <a:chOff x="2210" y="903"/>
              <a:chExt cx="446" cy="212"/>
            </a:xfrm>
          </p:grpSpPr>
          <p:sp>
            <p:nvSpPr>
              <p:cNvPr id="43208" name="Oval 5"/>
              <p:cNvSpPr>
                <a:spLocks noChangeArrowheads="1"/>
              </p:cNvSpPr>
              <p:nvPr/>
            </p:nvSpPr>
            <p:spPr bwMode="auto">
              <a:xfrm>
                <a:off x="2213" y="969"/>
                <a:ext cx="443" cy="146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43209" name="Line 6"/>
              <p:cNvSpPr>
                <a:spLocks noChangeShapeType="1"/>
              </p:cNvSpPr>
              <p:nvPr/>
            </p:nvSpPr>
            <p:spPr bwMode="auto">
              <a:xfrm>
                <a:off x="2213" y="962"/>
                <a:ext cx="1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3210" name="Line 7"/>
              <p:cNvSpPr>
                <a:spLocks noChangeShapeType="1"/>
              </p:cNvSpPr>
              <p:nvPr/>
            </p:nvSpPr>
            <p:spPr bwMode="auto">
              <a:xfrm>
                <a:off x="2560" y="969"/>
                <a:ext cx="1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3211" name="Rectangle 8"/>
              <p:cNvSpPr>
                <a:spLocks noChangeArrowheads="1"/>
              </p:cNvSpPr>
              <p:nvPr/>
            </p:nvSpPr>
            <p:spPr bwMode="auto">
              <a:xfrm>
                <a:off x="2213" y="962"/>
                <a:ext cx="439" cy="76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2400">
                  <a:latin typeface="Times New Roman" pitchFamily="18" charset="0"/>
                </a:endParaRPr>
              </a:p>
            </p:txBody>
          </p:sp>
          <p:sp>
            <p:nvSpPr>
              <p:cNvPr id="43212" name="Oval 9"/>
              <p:cNvSpPr>
                <a:spLocks noChangeArrowheads="1"/>
              </p:cNvSpPr>
              <p:nvPr/>
            </p:nvSpPr>
            <p:spPr bwMode="auto">
              <a:xfrm>
                <a:off x="2210" y="903"/>
                <a:ext cx="443" cy="14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grpSp>
            <p:nvGrpSpPr>
              <p:cNvPr id="43213" name="Group 10"/>
              <p:cNvGrpSpPr>
                <a:grpSpLocks/>
              </p:cNvGrpSpPr>
              <p:nvPr/>
            </p:nvGrpSpPr>
            <p:grpSpPr bwMode="auto">
              <a:xfrm>
                <a:off x="2319" y="931"/>
                <a:ext cx="221" cy="85"/>
                <a:chOff x="2848" y="848"/>
                <a:chExt cx="140" cy="98"/>
              </a:xfrm>
            </p:grpSpPr>
            <p:sp>
              <p:nvSpPr>
                <p:cNvPr id="43218" name="Line 1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43219" name="Line 1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43220" name="Line 1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43214" name="Group 14"/>
              <p:cNvGrpSpPr>
                <a:grpSpLocks/>
              </p:cNvGrpSpPr>
              <p:nvPr/>
            </p:nvGrpSpPr>
            <p:grpSpPr bwMode="auto">
              <a:xfrm flipV="1">
                <a:off x="2319" y="930"/>
                <a:ext cx="221" cy="87"/>
                <a:chOff x="2848" y="848"/>
                <a:chExt cx="140" cy="98"/>
              </a:xfrm>
            </p:grpSpPr>
            <p:sp>
              <p:nvSpPr>
                <p:cNvPr id="43215" name="Line 1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43216" name="Line 1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43217" name="Line 1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sp>
          <p:nvSpPr>
            <p:cNvPr id="43207" name="Text Box 18"/>
            <p:cNvSpPr txBox="1">
              <a:spLocks noChangeArrowheads="1"/>
            </p:cNvSpPr>
            <p:nvPr/>
          </p:nvSpPr>
          <p:spPr bwMode="auto">
            <a:xfrm>
              <a:off x="2010" y="728"/>
              <a:ext cx="22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/>
                <a:t>A</a:t>
              </a:r>
            </a:p>
          </p:txBody>
        </p:sp>
      </p:grpSp>
      <p:grpSp>
        <p:nvGrpSpPr>
          <p:cNvPr id="43013" name="Group 19"/>
          <p:cNvGrpSpPr>
            <a:grpSpLocks/>
          </p:cNvGrpSpPr>
          <p:nvPr/>
        </p:nvGrpSpPr>
        <p:grpSpPr bwMode="auto">
          <a:xfrm>
            <a:off x="3198813" y="1456748"/>
            <a:ext cx="708025" cy="638175"/>
            <a:chOff x="1898" y="728"/>
            <a:chExt cx="446" cy="402"/>
          </a:xfrm>
        </p:grpSpPr>
        <p:grpSp>
          <p:nvGrpSpPr>
            <p:cNvPr id="43191" name="Group 20"/>
            <p:cNvGrpSpPr>
              <a:grpSpLocks/>
            </p:cNvGrpSpPr>
            <p:nvPr/>
          </p:nvGrpSpPr>
          <p:grpSpPr bwMode="auto">
            <a:xfrm>
              <a:off x="1898" y="918"/>
              <a:ext cx="446" cy="212"/>
              <a:chOff x="2210" y="903"/>
              <a:chExt cx="446" cy="212"/>
            </a:xfrm>
          </p:grpSpPr>
          <p:sp>
            <p:nvSpPr>
              <p:cNvPr id="43193" name="Oval 21"/>
              <p:cNvSpPr>
                <a:spLocks noChangeArrowheads="1"/>
              </p:cNvSpPr>
              <p:nvPr/>
            </p:nvSpPr>
            <p:spPr bwMode="auto">
              <a:xfrm>
                <a:off x="2213" y="969"/>
                <a:ext cx="443" cy="146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43194" name="Line 22"/>
              <p:cNvSpPr>
                <a:spLocks noChangeShapeType="1"/>
              </p:cNvSpPr>
              <p:nvPr/>
            </p:nvSpPr>
            <p:spPr bwMode="auto">
              <a:xfrm>
                <a:off x="2213" y="962"/>
                <a:ext cx="1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3195" name="Line 23"/>
              <p:cNvSpPr>
                <a:spLocks noChangeShapeType="1"/>
              </p:cNvSpPr>
              <p:nvPr/>
            </p:nvSpPr>
            <p:spPr bwMode="auto">
              <a:xfrm>
                <a:off x="2560" y="969"/>
                <a:ext cx="1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3196" name="Rectangle 24"/>
              <p:cNvSpPr>
                <a:spLocks noChangeArrowheads="1"/>
              </p:cNvSpPr>
              <p:nvPr/>
            </p:nvSpPr>
            <p:spPr bwMode="auto">
              <a:xfrm>
                <a:off x="2213" y="962"/>
                <a:ext cx="439" cy="76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2400">
                  <a:latin typeface="Times New Roman" pitchFamily="18" charset="0"/>
                </a:endParaRPr>
              </a:p>
            </p:txBody>
          </p:sp>
          <p:sp>
            <p:nvSpPr>
              <p:cNvPr id="43197" name="Oval 25"/>
              <p:cNvSpPr>
                <a:spLocks noChangeArrowheads="1"/>
              </p:cNvSpPr>
              <p:nvPr/>
            </p:nvSpPr>
            <p:spPr bwMode="auto">
              <a:xfrm>
                <a:off x="2210" y="903"/>
                <a:ext cx="443" cy="14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grpSp>
            <p:nvGrpSpPr>
              <p:cNvPr id="43198" name="Group 26"/>
              <p:cNvGrpSpPr>
                <a:grpSpLocks/>
              </p:cNvGrpSpPr>
              <p:nvPr/>
            </p:nvGrpSpPr>
            <p:grpSpPr bwMode="auto">
              <a:xfrm>
                <a:off x="2319" y="931"/>
                <a:ext cx="221" cy="85"/>
                <a:chOff x="2848" y="848"/>
                <a:chExt cx="140" cy="98"/>
              </a:xfrm>
            </p:grpSpPr>
            <p:sp>
              <p:nvSpPr>
                <p:cNvPr id="43203" name="Line 2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43204" name="Line 2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43205" name="Line 2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43199" name="Group 30"/>
              <p:cNvGrpSpPr>
                <a:grpSpLocks/>
              </p:cNvGrpSpPr>
              <p:nvPr/>
            </p:nvGrpSpPr>
            <p:grpSpPr bwMode="auto">
              <a:xfrm flipV="1">
                <a:off x="2319" y="930"/>
                <a:ext cx="221" cy="87"/>
                <a:chOff x="2848" y="848"/>
                <a:chExt cx="140" cy="98"/>
              </a:xfrm>
            </p:grpSpPr>
            <p:sp>
              <p:nvSpPr>
                <p:cNvPr id="43200" name="Line 3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43201" name="Line 3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43202" name="Line 3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sp>
          <p:nvSpPr>
            <p:cNvPr id="43192" name="Text Box 34"/>
            <p:cNvSpPr txBox="1">
              <a:spLocks noChangeArrowheads="1"/>
            </p:cNvSpPr>
            <p:nvPr/>
          </p:nvSpPr>
          <p:spPr bwMode="auto">
            <a:xfrm>
              <a:off x="2010" y="728"/>
              <a:ext cx="20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/>
                <a:t>B</a:t>
              </a:r>
            </a:p>
          </p:txBody>
        </p:sp>
      </p:grpSp>
      <p:grpSp>
        <p:nvGrpSpPr>
          <p:cNvPr id="43014" name="Group 35"/>
          <p:cNvGrpSpPr>
            <a:grpSpLocks/>
          </p:cNvGrpSpPr>
          <p:nvPr/>
        </p:nvGrpSpPr>
        <p:grpSpPr bwMode="auto">
          <a:xfrm>
            <a:off x="6213475" y="1447223"/>
            <a:ext cx="708025" cy="638175"/>
            <a:chOff x="1898" y="728"/>
            <a:chExt cx="446" cy="402"/>
          </a:xfrm>
        </p:grpSpPr>
        <p:grpSp>
          <p:nvGrpSpPr>
            <p:cNvPr id="43176" name="Group 36"/>
            <p:cNvGrpSpPr>
              <a:grpSpLocks/>
            </p:cNvGrpSpPr>
            <p:nvPr/>
          </p:nvGrpSpPr>
          <p:grpSpPr bwMode="auto">
            <a:xfrm>
              <a:off x="1898" y="918"/>
              <a:ext cx="446" cy="212"/>
              <a:chOff x="2210" y="903"/>
              <a:chExt cx="446" cy="212"/>
            </a:xfrm>
          </p:grpSpPr>
          <p:sp>
            <p:nvSpPr>
              <p:cNvPr id="43178" name="Oval 37"/>
              <p:cNvSpPr>
                <a:spLocks noChangeArrowheads="1"/>
              </p:cNvSpPr>
              <p:nvPr/>
            </p:nvSpPr>
            <p:spPr bwMode="auto">
              <a:xfrm>
                <a:off x="2213" y="969"/>
                <a:ext cx="443" cy="146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43179" name="Line 38"/>
              <p:cNvSpPr>
                <a:spLocks noChangeShapeType="1"/>
              </p:cNvSpPr>
              <p:nvPr/>
            </p:nvSpPr>
            <p:spPr bwMode="auto">
              <a:xfrm>
                <a:off x="2213" y="962"/>
                <a:ext cx="1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3180" name="Line 39"/>
              <p:cNvSpPr>
                <a:spLocks noChangeShapeType="1"/>
              </p:cNvSpPr>
              <p:nvPr/>
            </p:nvSpPr>
            <p:spPr bwMode="auto">
              <a:xfrm>
                <a:off x="2560" y="969"/>
                <a:ext cx="1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3181" name="Rectangle 40"/>
              <p:cNvSpPr>
                <a:spLocks noChangeArrowheads="1"/>
              </p:cNvSpPr>
              <p:nvPr/>
            </p:nvSpPr>
            <p:spPr bwMode="auto">
              <a:xfrm>
                <a:off x="2213" y="962"/>
                <a:ext cx="439" cy="76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2400">
                  <a:latin typeface="Times New Roman" pitchFamily="18" charset="0"/>
                </a:endParaRPr>
              </a:p>
            </p:txBody>
          </p:sp>
          <p:sp>
            <p:nvSpPr>
              <p:cNvPr id="43182" name="Oval 41"/>
              <p:cNvSpPr>
                <a:spLocks noChangeArrowheads="1"/>
              </p:cNvSpPr>
              <p:nvPr/>
            </p:nvSpPr>
            <p:spPr bwMode="auto">
              <a:xfrm>
                <a:off x="2210" y="903"/>
                <a:ext cx="443" cy="14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grpSp>
            <p:nvGrpSpPr>
              <p:cNvPr id="43183" name="Group 42"/>
              <p:cNvGrpSpPr>
                <a:grpSpLocks/>
              </p:cNvGrpSpPr>
              <p:nvPr/>
            </p:nvGrpSpPr>
            <p:grpSpPr bwMode="auto">
              <a:xfrm>
                <a:off x="2319" y="931"/>
                <a:ext cx="221" cy="85"/>
                <a:chOff x="2848" y="848"/>
                <a:chExt cx="140" cy="98"/>
              </a:xfrm>
            </p:grpSpPr>
            <p:sp>
              <p:nvSpPr>
                <p:cNvPr id="43188" name="Line 4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43189" name="Line 4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43190" name="Line 4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43184" name="Group 46"/>
              <p:cNvGrpSpPr>
                <a:grpSpLocks/>
              </p:cNvGrpSpPr>
              <p:nvPr/>
            </p:nvGrpSpPr>
            <p:grpSpPr bwMode="auto">
              <a:xfrm flipV="1">
                <a:off x="2319" y="930"/>
                <a:ext cx="221" cy="87"/>
                <a:chOff x="2848" y="848"/>
                <a:chExt cx="140" cy="98"/>
              </a:xfrm>
            </p:grpSpPr>
            <p:sp>
              <p:nvSpPr>
                <p:cNvPr id="43185" name="Line 4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43186" name="Line 4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43187" name="Line 4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sp>
          <p:nvSpPr>
            <p:cNvPr id="43177" name="Text Box 50"/>
            <p:cNvSpPr txBox="1">
              <a:spLocks noChangeArrowheads="1"/>
            </p:cNvSpPr>
            <p:nvPr/>
          </p:nvSpPr>
          <p:spPr bwMode="auto">
            <a:xfrm>
              <a:off x="2010" y="728"/>
              <a:ext cx="20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/>
                <a:t>E</a:t>
              </a:r>
            </a:p>
          </p:txBody>
        </p:sp>
      </p:grpSp>
      <p:grpSp>
        <p:nvGrpSpPr>
          <p:cNvPr id="43015" name="Group 51"/>
          <p:cNvGrpSpPr>
            <a:grpSpLocks/>
          </p:cNvGrpSpPr>
          <p:nvPr/>
        </p:nvGrpSpPr>
        <p:grpSpPr bwMode="auto">
          <a:xfrm>
            <a:off x="7204075" y="1436111"/>
            <a:ext cx="708025" cy="638175"/>
            <a:chOff x="1898" y="728"/>
            <a:chExt cx="446" cy="402"/>
          </a:xfrm>
        </p:grpSpPr>
        <p:grpSp>
          <p:nvGrpSpPr>
            <p:cNvPr id="43161" name="Group 52"/>
            <p:cNvGrpSpPr>
              <a:grpSpLocks/>
            </p:cNvGrpSpPr>
            <p:nvPr/>
          </p:nvGrpSpPr>
          <p:grpSpPr bwMode="auto">
            <a:xfrm>
              <a:off x="1898" y="918"/>
              <a:ext cx="446" cy="212"/>
              <a:chOff x="2210" y="903"/>
              <a:chExt cx="446" cy="212"/>
            </a:xfrm>
          </p:grpSpPr>
          <p:sp>
            <p:nvSpPr>
              <p:cNvPr id="43163" name="Oval 53"/>
              <p:cNvSpPr>
                <a:spLocks noChangeArrowheads="1"/>
              </p:cNvSpPr>
              <p:nvPr/>
            </p:nvSpPr>
            <p:spPr bwMode="auto">
              <a:xfrm>
                <a:off x="2213" y="969"/>
                <a:ext cx="443" cy="146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43164" name="Line 54"/>
              <p:cNvSpPr>
                <a:spLocks noChangeShapeType="1"/>
              </p:cNvSpPr>
              <p:nvPr/>
            </p:nvSpPr>
            <p:spPr bwMode="auto">
              <a:xfrm>
                <a:off x="2213" y="962"/>
                <a:ext cx="1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3165" name="Line 55"/>
              <p:cNvSpPr>
                <a:spLocks noChangeShapeType="1"/>
              </p:cNvSpPr>
              <p:nvPr/>
            </p:nvSpPr>
            <p:spPr bwMode="auto">
              <a:xfrm>
                <a:off x="2560" y="969"/>
                <a:ext cx="1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3166" name="Rectangle 56"/>
              <p:cNvSpPr>
                <a:spLocks noChangeArrowheads="1"/>
              </p:cNvSpPr>
              <p:nvPr/>
            </p:nvSpPr>
            <p:spPr bwMode="auto">
              <a:xfrm>
                <a:off x="2213" y="962"/>
                <a:ext cx="439" cy="76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2400">
                  <a:latin typeface="Times New Roman" pitchFamily="18" charset="0"/>
                </a:endParaRPr>
              </a:p>
            </p:txBody>
          </p:sp>
          <p:sp>
            <p:nvSpPr>
              <p:cNvPr id="43167" name="Oval 57"/>
              <p:cNvSpPr>
                <a:spLocks noChangeArrowheads="1"/>
              </p:cNvSpPr>
              <p:nvPr/>
            </p:nvSpPr>
            <p:spPr bwMode="auto">
              <a:xfrm>
                <a:off x="2210" y="903"/>
                <a:ext cx="443" cy="14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grpSp>
            <p:nvGrpSpPr>
              <p:cNvPr id="43168" name="Group 58"/>
              <p:cNvGrpSpPr>
                <a:grpSpLocks/>
              </p:cNvGrpSpPr>
              <p:nvPr/>
            </p:nvGrpSpPr>
            <p:grpSpPr bwMode="auto">
              <a:xfrm>
                <a:off x="2319" y="931"/>
                <a:ext cx="221" cy="85"/>
                <a:chOff x="2848" y="848"/>
                <a:chExt cx="140" cy="98"/>
              </a:xfrm>
            </p:grpSpPr>
            <p:sp>
              <p:nvSpPr>
                <p:cNvPr id="43173" name="Line 5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43174" name="Line 6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43175" name="Line 6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43169" name="Group 62"/>
              <p:cNvGrpSpPr>
                <a:grpSpLocks/>
              </p:cNvGrpSpPr>
              <p:nvPr/>
            </p:nvGrpSpPr>
            <p:grpSpPr bwMode="auto">
              <a:xfrm flipV="1">
                <a:off x="2319" y="930"/>
                <a:ext cx="221" cy="87"/>
                <a:chOff x="2848" y="848"/>
                <a:chExt cx="140" cy="98"/>
              </a:xfrm>
            </p:grpSpPr>
            <p:sp>
              <p:nvSpPr>
                <p:cNvPr id="43170" name="Line 6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43171" name="Line 6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43172" name="Line 6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sp>
          <p:nvSpPr>
            <p:cNvPr id="43162" name="Text Box 66"/>
            <p:cNvSpPr txBox="1">
              <a:spLocks noChangeArrowheads="1"/>
            </p:cNvSpPr>
            <p:nvPr/>
          </p:nvSpPr>
          <p:spPr bwMode="auto">
            <a:xfrm>
              <a:off x="2010" y="728"/>
              <a:ext cx="20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/>
                <a:t>F</a:t>
              </a:r>
            </a:p>
          </p:txBody>
        </p:sp>
      </p:grpSp>
      <p:sp>
        <p:nvSpPr>
          <p:cNvPr id="43016" name="Rectangle 67"/>
          <p:cNvSpPr>
            <a:spLocks noChangeArrowheads="1"/>
          </p:cNvSpPr>
          <p:nvPr/>
        </p:nvSpPr>
        <p:spPr bwMode="auto">
          <a:xfrm>
            <a:off x="3905250" y="1918711"/>
            <a:ext cx="2281238" cy="66675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sv-SE" altLang="sv-SE" sz="1800"/>
          </a:p>
        </p:txBody>
      </p:sp>
      <p:sp>
        <p:nvSpPr>
          <p:cNvPr id="43017" name="Line 68"/>
          <p:cNvSpPr>
            <a:spLocks noChangeShapeType="1"/>
          </p:cNvSpPr>
          <p:nvPr/>
        </p:nvSpPr>
        <p:spPr bwMode="auto">
          <a:xfrm flipV="1">
            <a:off x="2871788" y="1942523"/>
            <a:ext cx="3238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sv-SE"/>
          </a:p>
        </p:txBody>
      </p:sp>
      <p:sp>
        <p:nvSpPr>
          <p:cNvPr id="43018" name="Line 69"/>
          <p:cNvSpPr>
            <a:spLocks noChangeShapeType="1"/>
          </p:cNvSpPr>
          <p:nvPr/>
        </p:nvSpPr>
        <p:spPr bwMode="auto">
          <a:xfrm flipV="1">
            <a:off x="6918325" y="1923473"/>
            <a:ext cx="3238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sv-SE"/>
          </a:p>
        </p:txBody>
      </p:sp>
      <p:sp>
        <p:nvSpPr>
          <p:cNvPr id="43019" name="Text Box 70"/>
          <p:cNvSpPr txBox="1">
            <a:spLocks noChangeArrowheads="1"/>
          </p:cNvSpPr>
          <p:nvPr/>
        </p:nvSpPr>
        <p:spPr bwMode="auto">
          <a:xfrm>
            <a:off x="2209800" y="2056823"/>
            <a:ext cx="6238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600"/>
              <a:t>IPv6</a:t>
            </a:r>
          </a:p>
        </p:txBody>
      </p:sp>
      <p:sp>
        <p:nvSpPr>
          <p:cNvPr id="43020" name="Text Box 71"/>
          <p:cNvSpPr txBox="1">
            <a:spLocks noChangeArrowheads="1"/>
          </p:cNvSpPr>
          <p:nvPr/>
        </p:nvSpPr>
        <p:spPr bwMode="auto">
          <a:xfrm>
            <a:off x="3255963" y="2058411"/>
            <a:ext cx="6238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600"/>
              <a:t>IPv6</a:t>
            </a:r>
          </a:p>
        </p:txBody>
      </p:sp>
      <p:sp>
        <p:nvSpPr>
          <p:cNvPr id="43021" name="Text Box 72"/>
          <p:cNvSpPr txBox="1">
            <a:spLocks noChangeArrowheads="1"/>
          </p:cNvSpPr>
          <p:nvPr/>
        </p:nvSpPr>
        <p:spPr bwMode="auto">
          <a:xfrm>
            <a:off x="6281738" y="2050473"/>
            <a:ext cx="6238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600"/>
              <a:t>IPv6</a:t>
            </a:r>
          </a:p>
        </p:txBody>
      </p:sp>
      <p:sp>
        <p:nvSpPr>
          <p:cNvPr id="43022" name="Text Box 73"/>
          <p:cNvSpPr txBox="1">
            <a:spLocks noChangeArrowheads="1"/>
          </p:cNvSpPr>
          <p:nvPr/>
        </p:nvSpPr>
        <p:spPr bwMode="auto">
          <a:xfrm>
            <a:off x="7262813" y="2053648"/>
            <a:ext cx="6238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600"/>
              <a:t>IPv6</a:t>
            </a:r>
          </a:p>
        </p:txBody>
      </p:sp>
      <p:sp>
        <p:nvSpPr>
          <p:cNvPr id="43023" name="Text Box 74"/>
          <p:cNvSpPr txBox="1">
            <a:spLocks noChangeArrowheads="1"/>
          </p:cNvSpPr>
          <p:nvPr/>
        </p:nvSpPr>
        <p:spPr bwMode="auto">
          <a:xfrm>
            <a:off x="4667250" y="1577398"/>
            <a:ext cx="7651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600">
                <a:solidFill>
                  <a:srgbClr val="FF0000"/>
                </a:solidFill>
              </a:rPr>
              <a:t>tunnel</a:t>
            </a:r>
          </a:p>
        </p:txBody>
      </p:sp>
      <p:sp>
        <p:nvSpPr>
          <p:cNvPr id="43024" name="Text Box 75"/>
          <p:cNvSpPr txBox="1">
            <a:spLocks noChangeArrowheads="1"/>
          </p:cNvSpPr>
          <p:nvPr/>
        </p:nvSpPr>
        <p:spPr bwMode="auto">
          <a:xfrm>
            <a:off x="414338" y="1644073"/>
            <a:ext cx="1504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Logical view:</a:t>
            </a:r>
          </a:p>
        </p:txBody>
      </p:sp>
      <p:sp>
        <p:nvSpPr>
          <p:cNvPr id="43025" name="Text Box 76"/>
          <p:cNvSpPr txBox="1">
            <a:spLocks noChangeArrowheads="1"/>
          </p:cNvSpPr>
          <p:nvPr/>
        </p:nvSpPr>
        <p:spPr bwMode="auto">
          <a:xfrm>
            <a:off x="309563" y="2798186"/>
            <a:ext cx="1619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Physical view:</a:t>
            </a:r>
          </a:p>
        </p:txBody>
      </p:sp>
      <p:grpSp>
        <p:nvGrpSpPr>
          <p:cNvPr id="43026" name="Group 77"/>
          <p:cNvGrpSpPr>
            <a:grpSpLocks/>
          </p:cNvGrpSpPr>
          <p:nvPr/>
        </p:nvGrpSpPr>
        <p:grpSpPr bwMode="auto">
          <a:xfrm>
            <a:off x="2143125" y="2583873"/>
            <a:ext cx="708025" cy="638175"/>
            <a:chOff x="1898" y="728"/>
            <a:chExt cx="446" cy="402"/>
          </a:xfrm>
        </p:grpSpPr>
        <p:grpSp>
          <p:nvGrpSpPr>
            <p:cNvPr id="43146" name="Group 78"/>
            <p:cNvGrpSpPr>
              <a:grpSpLocks/>
            </p:cNvGrpSpPr>
            <p:nvPr/>
          </p:nvGrpSpPr>
          <p:grpSpPr bwMode="auto">
            <a:xfrm>
              <a:off x="1898" y="918"/>
              <a:ext cx="446" cy="212"/>
              <a:chOff x="2210" y="903"/>
              <a:chExt cx="446" cy="212"/>
            </a:xfrm>
          </p:grpSpPr>
          <p:sp>
            <p:nvSpPr>
              <p:cNvPr id="43148" name="Oval 79"/>
              <p:cNvSpPr>
                <a:spLocks noChangeArrowheads="1"/>
              </p:cNvSpPr>
              <p:nvPr/>
            </p:nvSpPr>
            <p:spPr bwMode="auto">
              <a:xfrm>
                <a:off x="2213" y="969"/>
                <a:ext cx="443" cy="146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43149" name="Line 80"/>
              <p:cNvSpPr>
                <a:spLocks noChangeShapeType="1"/>
              </p:cNvSpPr>
              <p:nvPr/>
            </p:nvSpPr>
            <p:spPr bwMode="auto">
              <a:xfrm>
                <a:off x="2213" y="962"/>
                <a:ext cx="1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3150" name="Line 81"/>
              <p:cNvSpPr>
                <a:spLocks noChangeShapeType="1"/>
              </p:cNvSpPr>
              <p:nvPr/>
            </p:nvSpPr>
            <p:spPr bwMode="auto">
              <a:xfrm>
                <a:off x="2560" y="969"/>
                <a:ext cx="1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3151" name="Rectangle 82"/>
              <p:cNvSpPr>
                <a:spLocks noChangeArrowheads="1"/>
              </p:cNvSpPr>
              <p:nvPr/>
            </p:nvSpPr>
            <p:spPr bwMode="auto">
              <a:xfrm>
                <a:off x="2213" y="962"/>
                <a:ext cx="439" cy="76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2400">
                  <a:latin typeface="Times New Roman" pitchFamily="18" charset="0"/>
                </a:endParaRPr>
              </a:p>
            </p:txBody>
          </p:sp>
          <p:sp>
            <p:nvSpPr>
              <p:cNvPr id="43152" name="Oval 83"/>
              <p:cNvSpPr>
                <a:spLocks noChangeArrowheads="1"/>
              </p:cNvSpPr>
              <p:nvPr/>
            </p:nvSpPr>
            <p:spPr bwMode="auto">
              <a:xfrm>
                <a:off x="2210" y="903"/>
                <a:ext cx="443" cy="14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grpSp>
            <p:nvGrpSpPr>
              <p:cNvPr id="43153" name="Group 84"/>
              <p:cNvGrpSpPr>
                <a:grpSpLocks/>
              </p:cNvGrpSpPr>
              <p:nvPr/>
            </p:nvGrpSpPr>
            <p:grpSpPr bwMode="auto">
              <a:xfrm>
                <a:off x="2319" y="931"/>
                <a:ext cx="221" cy="85"/>
                <a:chOff x="2848" y="848"/>
                <a:chExt cx="140" cy="98"/>
              </a:xfrm>
            </p:grpSpPr>
            <p:sp>
              <p:nvSpPr>
                <p:cNvPr id="43158" name="Line 8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43159" name="Line 8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43160" name="Line 8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43154" name="Group 88"/>
              <p:cNvGrpSpPr>
                <a:grpSpLocks/>
              </p:cNvGrpSpPr>
              <p:nvPr/>
            </p:nvGrpSpPr>
            <p:grpSpPr bwMode="auto">
              <a:xfrm flipV="1">
                <a:off x="2319" y="930"/>
                <a:ext cx="221" cy="87"/>
                <a:chOff x="2848" y="848"/>
                <a:chExt cx="140" cy="98"/>
              </a:xfrm>
            </p:grpSpPr>
            <p:sp>
              <p:nvSpPr>
                <p:cNvPr id="43155" name="Line 8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43156" name="Line 9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43157" name="Line 9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sp>
          <p:nvSpPr>
            <p:cNvPr id="43147" name="Text Box 92"/>
            <p:cNvSpPr txBox="1">
              <a:spLocks noChangeArrowheads="1"/>
            </p:cNvSpPr>
            <p:nvPr/>
          </p:nvSpPr>
          <p:spPr bwMode="auto">
            <a:xfrm>
              <a:off x="2010" y="728"/>
              <a:ext cx="22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/>
                <a:t>A</a:t>
              </a:r>
            </a:p>
          </p:txBody>
        </p:sp>
      </p:grpSp>
      <p:grpSp>
        <p:nvGrpSpPr>
          <p:cNvPr id="43027" name="Group 93"/>
          <p:cNvGrpSpPr>
            <a:grpSpLocks/>
          </p:cNvGrpSpPr>
          <p:nvPr/>
        </p:nvGrpSpPr>
        <p:grpSpPr bwMode="auto">
          <a:xfrm>
            <a:off x="3189288" y="2588636"/>
            <a:ext cx="708025" cy="638175"/>
            <a:chOff x="1898" y="728"/>
            <a:chExt cx="446" cy="402"/>
          </a:xfrm>
        </p:grpSpPr>
        <p:grpSp>
          <p:nvGrpSpPr>
            <p:cNvPr id="43131" name="Group 94"/>
            <p:cNvGrpSpPr>
              <a:grpSpLocks/>
            </p:cNvGrpSpPr>
            <p:nvPr/>
          </p:nvGrpSpPr>
          <p:grpSpPr bwMode="auto">
            <a:xfrm>
              <a:off x="1898" y="918"/>
              <a:ext cx="446" cy="212"/>
              <a:chOff x="2210" y="903"/>
              <a:chExt cx="446" cy="212"/>
            </a:xfrm>
          </p:grpSpPr>
          <p:sp>
            <p:nvSpPr>
              <p:cNvPr id="43133" name="Oval 95"/>
              <p:cNvSpPr>
                <a:spLocks noChangeArrowheads="1"/>
              </p:cNvSpPr>
              <p:nvPr/>
            </p:nvSpPr>
            <p:spPr bwMode="auto">
              <a:xfrm>
                <a:off x="2213" y="969"/>
                <a:ext cx="443" cy="146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43134" name="Line 96"/>
              <p:cNvSpPr>
                <a:spLocks noChangeShapeType="1"/>
              </p:cNvSpPr>
              <p:nvPr/>
            </p:nvSpPr>
            <p:spPr bwMode="auto">
              <a:xfrm>
                <a:off x="2213" y="962"/>
                <a:ext cx="1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3135" name="Line 97"/>
              <p:cNvSpPr>
                <a:spLocks noChangeShapeType="1"/>
              </p:cNvSpPr>
              <p:nvPr/>
            </p:nvSpPr>
            <p:spPr bwMode="auto">
              <a:xfrm>
                <a:off x="2560" y="969"/>
                <a:ext cx="1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3136" name="Rectangle 98"/>
              <p:cNvSpPr>
                <a:spLocks noChangeArrowheads="1"/>
              </p:cNvSpPr>
              <p:nvPr/>
            </p:nvSpPr>
            <p:spPr bwMode="auto">
              <a:xfrm>
                <a:off x="2213" y="962"/>
                <a:ext cx="439" cy="76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2400">
                  <a:latin typeface="Times New Roman" pitchFamily="18" charset="0"/>
                </a:endParaRPr>
              </a:p>
            </p:txBody>
          </p:sp>
          <p:sp>
            <p:nvSpPr>
              <p:cNvPr id="43137" name="Oval 99"/>
              <p:cNvSpPr>
                <a:spLocks noChangeArrowheads="1"/>
              </p:cNvSpPr>
              <p:nvPr/>
            </p:nvSpPr>
            <p:spPr bwMode="auto">
              <a:xfrm>
                <a:off x="2210" y="903"/>
                <a:ext cx="443" cy="14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grpSp>
            <p:nvGrpSpPr>
              <p:cNvPr id="43138" name="Group 100"/>
              <p:cNvGrpSpPr>
                <a:grpSpLocks/>
              </p:cNvGrpSpPr>
              <p:nvPr/>
            </p:nvGrpSpPr>
            <p:grpSpPr bwMode="auto">
              <a:xfrm>
                <a:off x="2319" y="931"/>
                <a:ext cx="221" cy="85"/>
                <a:chOff x="2848" y="848"/>
                <a:chExt cx="140" cy="98"/>
              </a:xfrm>
            </p:grpSpPr>
            <p:sp>
              <p:nvSpPr>
                <p:cNvPr id="43143" name="Line 10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43144" name="Line 10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43145" name="Line 10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43139" name="Group 104"/>
              <p:cNvGrpSpPr>
                <a:grpSpLocks/>
              </p:cNvGrpSpPr>
              <p:nvPr/>
            </p:nvGrpSpPr>
            <p:grpSpPr bwMode="auto">
              <a:xfrm flipV="1">
                <a:off x="2319" y="930"/>
                <a:ext cx="221" cy="87"/>
                <a:chOff x="2848" y="848"/>
                <a:chExt cx="140" cy="98"/>
              </a:xfrm>
            </p:grpSpPr>
            <p:sp>
              <p:nvSpPr>
                <p:cNvPr id="43140" name="Line 10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43141" name="Line 10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43142" name="Line 10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sp>
          <p:nvSpPr>
            <p:cNvPr id="43132" name="Text Box 108"/>
            <p:cNvSpPr txBox="1">
              <a:spLocks noChangeArrowheads="1"/>
            </p:cNvSpPr>
            <p:nvPr/>
          </p:nvSpPr>
          <p:spPr bwMode="auto">
            <a:xfrm>
              <a:off x="2010" y="728"/>
              <a:ext cx="20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/>
                <a:t>B</a:t>
              </a:r>
            </a:p>
          </p:txBody>
        </p:sp>
      </p:grpSp>
      <p:grpSp>
        <p:nvGrpSpPr>
          <p:cNvPr id="43028" name="Group 109"/>
          <p:cNvGrpSpPr>
            <a:grpSpLocks/>
          </p:cNvGrpSpPr>
          <p:nvPr/>
        </p:nvGrpSpPr>
        <p:grpSpPr bwMode="auto">
          <a:xfrm>
            <a:off x="6203950" y="2579111"/>
            <a:ext cx="708025" cy="638175"/>
            <a:chOff x="1898" y="728"/>
            <a:chExt cx="446" cy="402"/>
          </a:xfrm>
        </p:grpSpPr>
        <p:grpSp>
          <p:nvGrpSpPr>
            <p:cNvPr id="43116" name="Group 110"/>
            <p:cNvGrpSpPr>
              <a:grpSpLocks/>
            </p:cNvGrpSpPr>
            <p:nvPr/>
          </p:nvGrpSpPr>
          <p:grpSpPr bwMode="auto">
            <a:xfrm>
              <a:off x="1898" y="918"/>
              <a:ext cx="446" cy="212"/>
              <a:chOff x="2210" y="903"/>
              <a:chExt cx="446" cy="212"/>
            </a:xfrm>
          </p:grpSpPr>
          <p:sp>
            <p:nvSpPr>
              <p:cNvPr id="43118" name="Oval 111"/>
              <p:cNvSpPr>
                <a:spLocks noChangeArrowheads="1"/>
              </p:cNvSpPr>
              <p:nvPr/>
            </p:nvSpPr>
            <p:spPr bwMode="auto">
              <a:xfrm>
                <a:off x="2213" y="969"/>
                <a:ext cx="443" cy="146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43119" name="Line 112"/>
              <p:cNvSpPr>
                <a:spLocks noChangeShapeType="1"/>
              </p:cNvSpPr>
              <p:nvPr/>
            </p:nvSpPr>
            <p:spPr bwMode="auto">
              <a:xfrm>
                <a:off x="2213" y="962"/>
                <a:ext cx="1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3120" name="Line 113"/>
              <p:cNvSpPr>
                <a:spLocks noChangeShapeType="1"/>
              </p:cNvSpPr>
              <p:nvPr/>
            </p:nvSpPr>
            <p:spPr bwMode="auto">
              <a:xfrm>
                <a:off x="2560" y="969"/>
                <a:ext cx="1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3121" name="Rectangle 114"/>
              <p:cNvSpPr>
                <a:spLocks noChangeArrowheads="1"/>
              </p:cNvSpPr>
              <p:nvPr/>
            </p:nvSpPr>
            <p:spPr bwMode="auto">
              <a:xfrm>
                <a:off x="2213" y="962"/>
                <a:ext cx="439" cy="76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2400">
                  <a:latin typeface="Times New Roman" pitchFamily="18" charset="0"/>
                </a:endParaRPr>
              </a:p>
            </p:txBody>
          </p:sp>
          <p:sp>
            <p:nvSpPr>
              <p:cNvPr id="43122" name="Oval 115"/>
              <p:cNvSpPr>
                <a:spLocks noChangeArrowheads="1"/>
              </p:cNvSpPr>
              <p:nvPr/>
            </p:nvSpPr>
            <p:spPr bwMode="auto">
              <a:xfrm>
                <a:off x="2210" y="903"/>
                <a:ext cx="443" cy="14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grpSp>
            <p:nvGrpSpPr>
              <p:cNvPr id="43123" name="Group 116"/>
              <p:cNvGrpSpPr>
                <a:grpSpLocks/>
              </p:cNvGrpSpPr>
              <p:nvPr/>
            </p:nvGrpSpPr>
            <p:grpSpPr bwMode="auto">
              <a:xfrm>
                <a:off x="2319" y="931"/>
                <a:ext cx="221" cy="85"/>
                <a:chOff x="2848" y="848"/>
                <a:chExt cx="140" cy="98"/>
              </a:xfrm>
            </p:grpSpPr>
            <p:sp>
              <p:nvSpPr>
                <p:cNvPr id="43128" name="Line 11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43129" name="Line 11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43130" name="Line 11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43124" name="Group 120"/>
              <p:cNvGrpSpPr>
                <a:grpSpLocks/>
              </p:cNvGrpSpPr>
              <p:nvPr/>
            </p:nvGrpSpPr>
            <p:grpSpPr bwMode="auto">
              <a:xfrm flipV="1">
                <a:off x="2319" y="930"/>
                <a:ext cx="221" cy="87"/>
                <a:chOff x="2848" y="848"/>
                <a:chExt cx="140" cy="98"/>
              </a:xfrm>
            </p:grpSpPr>
            <p:sp>
              <p:nvSpPr>
                <p:cNvPr id="43125" name="Line 12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43126" name="Line 12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43127" name="Line 12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sp>
          <p:nvSpPr>
            <p:cNvPr id="43117" name="Text Box 124"/>
            <p:cNvSpPr txBox="1">
              <a:spLocks noChangeArrowheads="1"/>
            </p:cNvSpPr>
            <p:nvPr/>
          </p:nvSpPr>
          <p:spPr bwMode="auto">
            <a:xfrm>
              <a:off x="2010" y="728"/>
              <a:ext cx="20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/>
                <a:t>E</a:t>
              </a:r>
            </a:p>
          </p:txBody>
        </p:sp>
      </p:grpSp>
      <p:grpSp>
        <p:nvGrpSpPr>
          <p:cNvPr id="43029" name="Group 125"/>
          <p:cNvGrpSpPr>
            <a:grpSpLocks/>
          </p:cNvGrpSpPr>
          <p:nvPr/>
        </p:nvGrpSpPr>
        <p:grpSpPr bwMode="auto">
          <a:xfrm>
            <a:off x="7194550" y="2567998"/>
            <a:ext cx="708025" cy="638175"/>
            <a:chOff x="1898" y="728"/>
            <a:chExt cx="446" cy="402"/>
          </a:xfrm>
        </p:grpSpPr>
        <p:grpSp>
          <p:nvGrpSpPr>
            <p:cNvPr id="43101" name="Group 126"/>
            <p:cNvGrpSpPr>
              <a:grpSpLocks/>
            </p:cNvGrpSpPr>
            <p:nvPr/>
          </p:nvGrpSpPr>
          <p:grpSpPr bwMode="auto">
            <a:xfrm>
              <a:off x="1898" y="918"/>
              <a:ext cx="446" cy="212"/>
              <a:chOff x="2210" y="903"/>
              <a:chExt cx="446" cy="212"/>
            </a:xfrm>
          </p:grpSpPr>
          <p:sp>
            <p:nvSpPr>
              <p:cNvPr id="43103" name="Oval 127"/>
              <p:cNvSpPr>
                <a:spLocks noChangeArrowheads="1"/>
              </p:cNvSpPr>
              <p:nvPr/>
            </p:nvSpPr>
            <p:spPr bwMode="auto">
              <a:xfrm>
                <a:off x="2213" y="969"/>
                <a:ext cx="443" cy="146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43104" name="Line 128"/>
              <p:cNvSpPr>
                <a:spLocks noChangeShapeType="1"/>
              </p:cNvSpPr>
              <p:nvPr/>
            </p:nvSpPr>
            <p:spPr bwMode="auto">
              <a:xfrm>
                <a:off x="2213" y="962"/>
                <a:ext cx="1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3105" name="Line 129"/>
              <p:cNvSpPr>
                <a:spLocks noChangeShapeType="1"/>
              </p:cNvSpPr>
              <p:nvPr/>
            </p:nvSpPr>
            <p:spPr bwMode="auto">
              <a:xfrm>
                <a:off x="2560" y="969"/>
                <a:ext cx="1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3106" name="Rectangle 130"/>
              <p:cNvSpPr>
                <a:spLocks noChangeArrowheads="1"/>
              </p:cNvSpPr>
              <p:nvPr/>
            </p:nvSpPr>
            <p:spPr bwMode="auto">
              <a:xfrm>
                <a:off x="2213" y="962"/>
                <a:ext cx="439" cy="76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2400">
                  <a:latin typeface="Times New Roman" pitchFamily="18" charset="0"/>
                </a:endParaRPr>
              </a:p>
            </p:txBody>
          </p:sp>
          <p:sp>
            <p:nvSpPr>
              <p:cNvPr id="43107" name="Oval 131"/>
              <p:cNvSpPr>
                <a:spLocks noChangeArrowheads="1"/>
              </p:cNvSpPr>
              <p:nvPr/>
            </p:nvSpPr>
            <p:spPr bwMode="auto">
              <a:xfrm>
                <a:off x="2210" y="903"/>
                <a:ext cx="443" cy="14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grpSp>
            <p:nvGrpSpPr>
              <p:cNvPr id="43108" name="Group 132"/>
              <p:cNvGrpSpPr>
                <a:grpSpLocks/>
              </p:cNvGrpSpPr>
              <p:nvPr/>
            </p:nvGrpSpPr>
            <p:grpSpPr bwMode="auto">
              <a:xfrm>
                <a:off x="2319" y="931"/>
                <a:ext cx="221" cy="85"/>
                <a:chOff x="2848" y="848"/>
                <a:chExt cx="140" cy="98"/>
              </a:xfrm>
            </p:grpSpPr>
            <p:sp>
              <p:nvSpPr>
                <p:cNvPr id="43113" name="Line 13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43114" name="Line 13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43115" name="Line 13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43109" name="Group 136"/>
              <p:cNvGrpSpPr>
                <a:grpSpLocks/>
              </p:cNvGrpSpPr>
              <p:nvPr/>
            </p:nvGrpSpPr>
            <p:grpSpPr bwMode="auto">
              <a:xfrm flipV="1">
                <a:off x="2319" y="930"/>
                <a:ext cx="221" cy="87"/>
                <a:chOff x="2848" y="848"/>
                <a:chExt cx="140" cy="98"/>
              </a:xfrm>
            </p:grpSpPr>
            <p:sp>
              <p:nvSpPr>
                <p:cNvPr id="43110" name="Line 13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43111" name="Line 13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43112" name="Line 13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sp>
          <p:nvSpPr>
            <p:cNvPr id="43102" name="Text Box 140"/>
            <p:cNvSpPr txBox="1">
              <a:spLocks noChangeArrowheads="1"/>
            </p:cNvSpPr>
            <p:nvPr/>
          </p:nvSpPr>
          <p:spPr bwMode="auto">
            <a:xfrm>
              <a:off x="2010" y="728"/>
              <a:ext cx="20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/>
                <a:t>F</a:t>
              </a:r>
            </a:p>
          </p:txBody>
        </p:sp>
      </p:grpSp>
      <p:sp>
        <p:nvSpPr>
          <p:cNvPr id="43030" name="Line 141"/>
          <p:cNvSpPr>
            <a:spLocks noChangeShapeType="1"/>
          </p:cNvSpPr>
          <p:nvPr/>
        </p:nvSpPr>
        <p:spPr bwMode="auto">
          <a:xfrm flipV="1">
            <a:off x="2862263" y="3074411"/>
            <a:ext cx="3238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sv-SE"/>
          </a:p>
        </p:txBody>
      </p:sp>
      <p:sp>
        <p:nvSpPr>
          <p:cNvPr id="43031" name="Line 142"/>
          <p:cNvSpPr>
            <a:spLocks noChangeShapeType="1"/>
          </p:cNvSpPr>
          <p:nvPr/>
        </p:nvSpPr>
        <p:spPr bwMode="auto">
          <a:xfrm flipV="1">
            <a:off x="6908800" y="3055361"/>
            <a:ext cx="3238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sv-SE"/>
          </a:p>
        </p:txBody>
      </p:sp>
      <p:sp>
        <p:nvSpPr>
          <p:cNvPr id="43032" name="Text Box 143"/>
          <p:cNvSpPr txBox="1">
            <a:spLocks noChangeArrowheads="1"/>
          </p:cNvSpPr>
          <p:nvPr/>
        </p:nvSpPr>
        <p:spPr bwMode="auto">
          <a:xfrm>
            <a:off x="2200275" y="3188711"/>
            <a:ext cx="6238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600"/>
              <a:t>IPv6</a:t>
            </a:r>
          </a:p>
        </p:txBody>
      </p:sp>
      <p:sp>
        <p:nvSpPr>
          <p:cNvPr id="43033" name="Text Box 144"/>
          <p:cNvSpPr txBox="1">
            <a:spLocks noChangeArrowheads="1"/>
          </p:cNvSpPr>
          <p:nvPr/>
        </p:nvSpPr>
        <p:spPr bwMode="auto">
          <a:xfrm>
            <a:off x="3246438" y="3190298"/>
            <a:ext cx="6238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600"/>
              <a:t>IPv6</a:t>
            </a:r>
          </a:p>
        </p:txBody>
      </p:sp>
      <p:sp>
        <p:nvSpPr>
          <p:cNvPr id="43034" name="Text Box 145"/>
          <p:cNvSpPr txBox="1">
            <a:spLocks noChangeArrowheads="1"/>
          </p:cNvSpPr>
          <p:nvPr/>
        </p:nvSpPr>
        <p:spPr bwMode="auto">
          <a:xfrm>
            <a:off x="6272213" y="3182361"/>
            <a:ext cx="6238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600"/>
              <a:t>IPv6</a:t>
            </a:r>
          </a:p>
        </p:txBody>
      </p:sp>
      <p:sp>
        <p:nvSpPr>
          <p:cNvPr id="43035" name="Text Box 146"/>
          <p:cNvSpPr txBox="1">
            <a:spLocks noChangeArrowheads="1"/>
          </p:cNvSpPr>
          <p:nvPr/>
        </p:nvSpPr>
        <p:spPr bwMode="auto">
          <a:xfrm>
            <a:off x="7253288" y="3185536"/>
            <a:ext cx="6238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600"/>
              <a:t>IPv6</a:t>
            </a:r>
          </a:p>
        </p:txBody>
      </p:sp>
      <p:sp>
        <p:nvSpPr>
          <p:cNvPr id="43036" name="Line 147"/>
          <p:cNvSpPr>
            <a:spLocks noChangeShapeType="1"/>
          </p:cNvSpPr>
          <p:nvPr/>
        </p:nvSpPr>
        <p:spPr bwMode="auto">
          <a:xfrm flipV="1">
            <a:off x="3895725" y="3064886"/>
            <a:ext cx="232568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sv-SE"/>
          </a:p>
        </p:txBody>
      </p:sp>
      <p:grpSp>
        <p:nvGrpSpPr>
          <p:cNvPr id="43037" name="Group 148"/>
          <p:cNvGrpSpPr>
            <a:grpSpLocks/>
          </p:cNvGrpSpPr>
          <p:nvPr/>
        </p:nvGrpSpPr>
        <p:grpSpPr bwMode="auto">
          <a:xfrm>
            <a:off x="4183063" y="2591811"/>
            <a:ext cx="708025" cy="638175"/>
            <a:chOff x="1898" y="728"/>
            <a:chExt cx="446" cy="402"/>
          </a:xfrm>
        </p:grpSpPr>
        <p:grpSp>
          <p:nvGrpSpPr>
            <p:cNvPr id="43086" name="Group 149"/>
            <p:cNvGrpSpPr>
              <a:grpSpLocks/>
            </p:cNvGrpSpPr>
            <p:nvPr/>
          </p:nvGrpSpPr>
          <p:grpSpPr bwMode="auto">
            <a:xfrm>
              <a:off x="1898" y="918"/>
              <a:ext cx="446" cy="212"/>
              <a:chOff x="2210" y="903"/>
              <a:chExt cx="446" cy="212"/>
            </a:xfrm>
          </p:grpSpPr>
          <p:sp>
            <p:nvSpPr>
              <p:cNvPr id="43088" name="Oval 150"/>
              <p:cNvSpPr>
                <a:spLocks noChangeArrowheads="1"/>
              </p:cNvSpPr>
              <p:nvPr/>
            </p:nvSpPr>
            <p:spPr bwMode="auto">
              <a:xfrm>
                <a:off x="2213" y="969"/>
                <a:ext cx="443" cy="146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43089" name="Line 151"/>
              <p:cNvSpPr>
                <a:spLocks noChangeShapeType="1"/>
              </p:cNvSpPr>
              <p:nvPr/>
            </p:nvSpPr>
            <p:spPr bwMode="auto">
              <a:xfrm>
                <a:off x="2213" y="962"/>
                <a:ext cx="1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3090" name="Line 152"/>
              <p:cNvSpPr>
                <a:spLocks noChangeShapeType="1"/>
              </p:cNvSpPr>
              <p:nvPr/>
            </p:nvSpPr>
            <p:spPr bwMode="auto">
              <a:xfrm>
                <a:off x="2560" y="969"/>
                <a:ext cx="1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3091" name="Rectangle 153"/>
              <p:cNvSpPr>
                <a:spLocks noChangeArrowheads="1"/>
              </p:cNvSpPr>
              <p:nvPr/>
            </p:nvSpPr>
            <p:spPr bwMode="auto">
              <a:xfrm>
                <a:off x="2213" y="962"/>
                <a:ext cx="439" cy="76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2400">
                  <a:latin typeface="Times New Roman" pitchFamily="18" charset="0"/>
                </a:endParaRPr>
              </a:p>
            </p:txBody>
          </p:sp>
          <p:sp>
            <p:nvSpPr>
              <p:cNvPr id="43092" name="Oval 154"/>
              <p:cNvSpPr>
                <a:spLocks noChangeArrowheads="1"/>
              </p:cNvSpPr>
              <p:nvPr/>
            </p:nvSpPr>
            <p:spPr bwMode="auto">
              <a:xfrm>
                <a:off x="2210" y="903"/>
                <a:ext cx="443" cy="14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grpSp>
            <p:nvGrpSpPr>
              <p:cNvPr id="43093" name="Group 155"/>
              <p:cNvGrpSpPr>
                <a:grpSpLocks/>
              </p:cNvGrpSpPr>
              <p:nvPr/>
            </p:nvGrpSpPr>
            <p:grpSpPr bwMode="auto">
              <a:xfrm>
                <a:off x="2319" y="931"/>
                <a:ext cx="221" cy="85"/>
                <a:chOff x="2848" y="848"/>
                <a:chExt cx="140" cy="98"/>
              </a:xfrm>
            </p:grpSpPr>
            <p:sp>
              <p:nvSpPr>
                <p:cNvPr id="43098" name="Line 156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43099" name="Line 157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43100" name="Line 158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43094" name="Group 159"/>
              <p:cNvGrpSpPr>
                <a:grpSpLocks/>
              </p:cNvGrpSpPr>
              <p:nvPr/>
            </p:nvGrpSpPr>
            <p:grpSpPr bwMode="auto">
              <a:xfrm flipV="1">
                <a:off x="2319" y="930"/>
                <a:ext cx="221" cy="87"/>
                <a:chOff x="2848" y="848"/>
                <a:chExt cx="140" cy="98"/>
              </a:xfrm>
            </p:grpSpPr>
            <p:sp>
              <p:nvSpPr>
                <p:cNvPr id="43095" name="Line 160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43096" name="Line 161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43097" name="Line 162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sp>
          <p:nvSpPr>
            <p:cNvPr id="43087" name="Text Box 163"/>
            <p:cNvSpPr txBox="1">
              <a:spLocks noChangeArrowheads="1"/>
            </p:cNvSpPr>
            <p:nvPr/>
          </p:nvSpPr>
          <p:spPr bwMode="auto">
            <a:xfrm>
              <a:off x="2010" y="728"/>
              <a:ext cx="20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/>
                <a:t>C</a:t>
              </a:r>
            </a:p>
          </p:txBody>
        </p:sp>
      </p:grpSp>
      <p:grpSp>
        <p:nvGrpSpPr>
          <p:cNvPr id="43038" name="Group 164"/>
          <p:cNvGrpSpPr>
            <a:grpSpLocks/>
          </p:cNvGrpSpPr>
          <p:nvPr/>
        </p:nvGrpSpPr>
        <p:grpSpPr bwMode="auto">
          <a:xfrm>
            <a:off x="5172075" y="2582286"/>
            <a:ext cx="708025" cy="638175"/>
            <a:chOff x="1898" y="728"/>
            <a:chExt cx="446" cy="402"/>
          </a:xfrm>
        </p:grpSpPr>
        <p:grpSp>
          <p:nvGrpSpPr>
            <p:cNvPr id="43071" name="Group 165"/>
            <p:cNvGrpSpPr>
              <a:grpSpLocks/>
            </p:cNvGrpSpPr>
            <p:nvPr/>
          </p:nvGrpSpPr>
          <p:grpSpPr bwMode="auto">
            <a:xfrm>
              <a:off x="1898" y="918"/>
              <a:ext cx="446" cy="212"/>
              <a:chOff x="2210" y="903"/>
              <a:chExt cx="446" cy="212"/>
            </a:xfrm>
          </p:grpSpPr>
          <p:sp>
            <p:nvSpPr>
              <p:cNvPr id="43073" name="Oval 166"/>
              <p:cNvSpPr>
                <a:spLocks noChangeArrowheads="1"/>
              </p:cNvSpPr>
              <p:nvPr/>
            </p:nvSpPr>
            <p:spPr bwMode="auto">
              <a:xfrm>
                <a:off x="2213" y="969"/>
                <a:ext cx="443" cy="146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43074" name="Line 167"/>
              <p:cNvSpPr>
                <a:spLocks noChangeShapeType="1"/>
              </p:cNvSpPr>
              <p:nvPr/>
            </p:nvSpPr>
            <p:spPr bwMode="auto">
              <a:xfrm>
                <a:off x="2213" y="962"/>
                <a:ext cx="1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3075" name="Line 168"/>
              <p:cNvSpPr>
                <a:spLocks noChangeShapeType="1"/>
              </p:cNvSpPr>
              <p:nvPr/>
            </p:nvSpPr>
            <p:spPr bwMode="auto">
              <a:xfrm>
                <a:off x="2560" y="969"/>
                <a:ext cx="1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3076" name="Rectangle 169"/>
              <p:cNvSpPr>
                <a:spLocks noChangeArrowheads="1"/>
              </p:cNvSpPr>
              <p:nvPr/>
            </p:nvSpPr>
            <p:spPr bwMode="auto">
              <a:xfrm>
                <a:off x="2213" y="962"/>
                <a:ext cx="439" cy="76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2400">
                  <a:latin typeface="Times New Roman" pitchFamily="18" charset="0"/>
                </a:endParaRPr>
              </a:p>
            </p:txBody>
          </p:sp>
          <p:sp>
            <p:nvSpPr>
              <p:cNvPr id="43077" name="Oval 170"/>
              <p:cNvSpPr>
                <a:spLocks noChangeArrowheads="1"/>
              </p:cNvSpPr>
              <p:nvPr/>
            </p:nvSpPr>
            <p:spPr bwMode="auto">
              <a:xfrm>
                <a:off x="2210" y="903"/>
                <a:ext cx="443" cy="14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grpSp>
            <p:nvGrpSpPr>
              <p:cNvPr id="43078" name="Group 171"/>
              <p:cNvGrpSpPr>
                <a:grpSpLocks/>
              </p:cNvGrpSpPr>
              <p:nvPr/>
            </p:nvGrpSpPr>
            <p:grpSpPr bwMode="auto">
              <a:xfrm>
                <a:off x="2319" y="931"/>
                <a:ext cx="221" cy="85"/>
                <a:chOff x="2848" y="848"/>
                <a:chExt cx="140" cy="98"/>
              </a:xfrm>
            </p:grpSpPr>
            <p:sp>
              <p:nvSpPr>
                <p:cNvPr id="43083" name="Line 172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43084" name="Line 173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43085" name="Line 174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43079" name="Group 175"/>
              <p:cNvGrpSpPr>
                <a:grpSpLocks/>
              </p:cNvGrpSpPr>
              <p:nvPr/>
            </p:nvGrpSpPr>
            <p:grpSpPr bwMode="auto">
              <a:xfrm flipV="1">
                <a:off x="2319" y="930"/>
                <a:ext cx="221" cy="87"/>
                <a:chOff x="2848" y="848"/>
                <a:chExt cx="140" cy="98"/>
              </a:xfrm>
            </p:grpSpPr>
            <p:sp>
              <p:nvSpPr>
                <p:cNvPr id="43080" name="Line 176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43081" name="Line 177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43082" name="Line 178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sp>
          <p:nvSpPr>
            <p:cNvPr id="43072" name="Text Box 179"/>
            <p:cNvSpPr txBox="1">
              <a:spLocks noChangeArrowheads="1"/>
            </p:cNvSpPr>
            <p:nvPr/>
          </p:nvSpPr>
          <p:spPr bwMode="auto">
            <a:xfrm>
              <a:off x="2010" y="728"/>
              <a:ext cx="2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/>
                <a:t>D</a:t>
              </a:r>
            </a:p>
          </p:txBody>
        </p:sp>
      </p:grpSp>
      <p:sp>
        <p:nvSpPr>
          <p:cNvPr id="43039" name="Text Box 180"/>
          <p:cNvSpPr txBox="1">
            <a:spLocks noChangeArrowheads="1"/>
          </p:cNvSpPr>
          <p:nvPr/>
        </p:nvSpPr>
        <p:spPr bwMode="auto">
          <a:xfrm>
            <a:off x="4227513" y="3193473"/>
            <a:ext cx="6238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600">
                <a:solidFill>
                  <a:srgbClr val="FF0000"/>
                </a:solidFill>
              </a:rPr>
              <a:t>IPv4</a:t>
            </a:r>
          </a:p>
        </p:txBody>
      </p:sp>
      <p:sp>
        <p:nvSpPr>
          <p:cNvPr id="43040" name="Text Box 181"/>
          <p:cNvSpPr txBox="1">
            <a:spLocks noChangeArrowheads="1"/>
          </p:cNvSpPr>
          <p:nvPr/>
        </p:nvSpPr>
        <p:spPr bwMode="auto">
          <a:xfrm>
            <a:off x="5221288" y="3195061"/>
            <a:ext cx="6238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600">
                <a:solidFill>
                  <a:srgbClr val="FF0000"/>
                </a:solidFill>
              </a:rPr>
              <a:t>IPv4</a:t>
            </a:r>
          </a:p>
        </p:txBody>
      </p:sp>
      <p:grpSp>
        <p:nvGrpSpPr>
          <p:cNvPr id="43041" name="Group 182"/>
          <p:cNvGrpSpPr>
            <a:grpSpLocks/>
          </p:cNvGrpSpPr>
          <p:nvPr/>
        </p:nvGrpSpPr>
        <p:grpSpPr bwMode="auto">
          <a:xfrm>
            <a:off x="2557463" y="3588761"/>
            <a:ext cx="793750" cy="1441450"/>
            <a:chOff x="4869" y="143"/>
            <a:chExt cx="500" cy="908"/>
          </a:xfrm>
        </p:grpSpPr>
        <p:sp>
          <p:nvSpPr>
            <p:cNvPr id="43069" name="Rectangle 183"/>
            <p:cNvSpPr>
              <a:spLocks noChangeArrowheads="1"/>
            </p:cNvSpPr>
            <p:nvPr/>
          </p:nvSpPr>
          <p:spPr bwMode="auto">
            <a:xfrm>
              <a:off x="4893" y="143"/>
              <a:ext cx="462" cy="90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43070" name="Text Box 184"/>
            <p:cNvSpPr txBox="1">
              <a:spLocks noChangeArrowheads="1"/>
            </p:cNvSpPr>
            <p:nvPr/>
          </p:nvSpPr>
          <p:spPr bwMode="auto">
            <a:xfrm>
              <a:off x="4869" y="163"/>
              <a:ext cx="500" cy="8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400"/>
                <a:t>Flow: X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400"/>
                <a:t>Src: A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400"/>
                <a:t>Dest: F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sv-SE" sz="1400"/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sv-SE" sz="1400"/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400"/>
                <a:t>data</a:t>
              </a:r>
            </a:p>
          </p:txBody>
        </p:sp>
      </p:grpSp>
      <p:grpSp>
        <p:nvGrpSpPr>
          <p:cNvPr id="43042" name="Group 185"/>
          <p:cNvGrpSpPr>
            <a:grpSpLocks/>
          </p:cNvGrpSpPr>
          <p:nvPr/>
        </p:nvGrpSpPr>
        <p:grpSpPr bwMode="auto">
          <a:xfrm>
            <a:off x="6710363" y="3601461"/>
            <a:ext cx="793750" cy="1441450"/>
            <a:chOff x="4869" y="143"/>
            <a:chExt cx="500" cy="908"/>
          </a:xfrm>
        </p:grpSpPr>
        <p:sp>
          <p:nvSpPr>
            <p:cNvPr id="43067" name="Rectangle 186"/>
            <p:cNvSpPr>
              <a:spLocks noChangeArrowheads="1"/>
            </p:cNvSpPr>
            <p:nvPr/>
          </p:nvSpPr>
          <p:spPr bwMode="auto">
            <a:xfrm>
              <a:off x="4893" y="143"/>
              <a:ext cx="462" cy="90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43068" name="Text Box 187"/>
            <p:cNvSpPr txBox="1">
              <a:spLocks noChangeArrowheads="1"/>
            </p:cNvSpPr>
            <p:nvPr/>
          </p:nvSpPr>
          <p:spPr bwMode="auto">
            <a:xfrm>
              <a:off x="4869" y="163"/>
              <a:ext cx="500" cy="8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400"/>
                <a:t>Flow: X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400"/>
                <a:t>Src: A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400"/>
                <a:t>Dest: F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sv-SE" sz="1400"/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sv-SE" sz="1400"/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400"/>
                <a:t>data</a:t>
              </a:r>
            </a:p>
          </p:txBody>
        </p:sp>
      </p:grpSp>
      <p:grpSp>
        <p:nvGrpSpPr>
          <p:cNvPr id="43043" name="Group 188"/>
          <p:cNvGrpSpPr>
            <a:grpSpLocks/>
          </p:cNvGrpSpPr>
          <p:nvPr/>
        </p:nvGrpSpPr>
        <p:grpSpPr bwMode="auto">
          <a:xfrm>
            <a:off x="3598863" y="3583998"/>
            <a:ext cx="984250" cy="2198688"/>
            <a:chOff x="4943" y="2152"/>
            <a:chExt cx="620" cy="1385"/>
          </a:xfrm>
        </p:grpSpPr>
        <p:sp>
          <p:nvSpPr>
            <p:cNvPr id="43062" name="Rectangle 189"/>
            <p:cNvSpPr>
              <a:spLocks noChangeArrowheads="1"/>
            </p:cNvSpPr>
            <p:nvPr/>
          </p:nvSpPr>
          <p:spPr bwMode="auto">
            <a:xfrm>
              <a:off x="4980" y="2155"/>
              <a:ext cx="583" cy="138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grpSp>
          <p:nvGrpSpPr>
            <p:cNvPr id="43063" name="Group 190"/>
            <p:cNvGrpSpPr>
              <a:grpSpLocks/>
            </p:cNvGrpSpPr>
            <p:nvPr/>
          </p:nvGrpSpPr>
          <p:grpSpPr bwMode="auto">
            <a:xfrm>
              <a:off x="5001" y="2538"/>
              <a:ext cx="500" cy="908"/>
              <a:chOff x="4869" y="143"/>
              <a:chExt cx="500" cy="908"/>
            </a:xfrm>
          </p:grpSpPr>
          <p:sp>
            <p:nvSpPr>
              <p:cNvPr id="43065" name="Rectangle 191"/>
              <p:cNvSpPr>
                <a:spLocks noChangeArrowheads="1"/>
              </p:cNvSpPr>
              <p:nvPr/>
            </p:nvSpPr>
            <p:spPr bwMode="auto">
              <a:xfrm>
                <a:off x="4893" y="143"/>
                <a:ext cx="462" cy="90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43066" name="Text Box 192"/>
              <p:cNvSpPr txBox="1">
                <a:spLocks noChangeArrowheads="1"/>
              </p:cNvSpPr>
              <p:nvPr/>
            </p:nvSpPr>
            <p:spPr bwMode="auto">
              <a:xfrm>
                <a:off x="4869" y="163"/>
                <a:ext cx="500" cy="8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sv-SE" sz="1400"/>
                  <a:t>Flow: X</a:t>
                </a:r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sv-SE" sz="1400"/>
                  <a:t>Src: A</a:t>
                </a:r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sv-SE" sz="1400"/>
                  <a:t>Dest: F</a:t>
                </a:r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sv-SE" sz="1400"/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sv-SE" sz="1400"/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sv-SE" sz="1400"/>
                  <a:t>data</a:t>
                </a:r>
              </a:p>
            </p:txBody>
          </p:sp>
        </p:grpSp>
        <p:sp>
          <p:nvSpPr>
            <p:cNvPr id="43064" name="Text Box 193"/>
            <p:cNvSpPr txBox="1">
              <a:spLocks noChangeArrowheads="1"/>
            </p:cNvSpPr>
            <p:nvPr/>
          </p:nvSpPr>
          <p:spPr bwMode="auto">
            <a:xfrm>
              <a:off x="4943" y="2152"/>
              <a:ext cx="613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>
                  <a:solidFill>
                    <a:schemeClr val="bg1"/>
                  </a:solidFill>
                </a:rPr>
                <a:t>Src:B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>
                  <a:solidFill>
                    <a:schemeClr val="bg1"/>
                  </a:solidFill>
                </a:rPr>
                <a:t>Dest: E</a:t>
              </a:r>
            </a:p>
          </p:txBody>
        </p:sp>
      </p:grpSp>
      <p:sp>
        <p:nvSpPr>
          <p:cNvPr id="43044" name="Line 194"/>
          <p:cNvSpPr>
            <a:spLocks noChangeShapeType="1"/>
          </p:cNvSpPr>
          <p:nvPr/>
        </p:nvSpPr>
        <p:spPr bwMode="auto">
          <a:xfrm>
            <a:off x="2603500" y="3491923"/>
            <a:ext cx="6889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sv-SE"/>
          </a:p>
        </p:txBody>
      </p:sp>
      <p:sp>
        <p:nvSpPr>
          <p:cNvPr id="43045" name="Line 195"/>
          <p:cNvSpPr>
            <a:spLocks noChangeShapeType="1"/>
          </p:cNvSpPr>
          <p:nvPr/>
        </p:nvSpPr>
        <p:spPr bwMode="auto">
          <a:xfrm>
            <a:off x="3722688" y="3495098"/>
            <a:ext cx="6889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sv-SE"/>
          </a:p>
        </p:txBody>
      </p:sp>
      <p:sp>
        <p:nvSpPr>
          <p:cNvPr id="43046" name="Line 196"/>
          <p:cNvSpPr>
            <a:spLocks noChangeShapeType="1"/>
          </p:cNvSpPr>
          <p:nvPr/>
        </p:nvSpPr>
        <p:spPr bwMode="auto">
          <a:xfrm>
            <a:off x="5757863" y="3496686"/>
            <a:ext cx="6889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sv-SE"/>
          </a:p>
        </p:txBody>
      </p:sp>
      <p:sp>
        <p:nvSpPr>
          <p:cNvPr id="43047" name="Line 197"/>
          <p:cNvSpPr>
            <a:spLocks noChangeShapeType="1"/>
          </p:cNvSpPr>
          <p:nvPr/>
        </p:nvSpPr>
        <p:spPr bwMode="auto">
          <a:xfrm>
            <a:off x="6813550" y="3498273"/>
            <a:ext cx="6889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sv-SE"/>
          </a:p>
        </p:txBody>
      </p:sp>
      <p:grpSp>
        <p:nvGrpSpPr>
          <p:cNvPr id="43048" name="Group 198"/>
          <p:cNvGrpSpPr>
            <a:grpSpLocks/>
          </p:cNvGrpSpPr>
          <p:nvPr/>
        </p:nvGrpSpPr>
        <p:grpSpPr bwMode="auto">
          <a:xfrm>
            <a:off x="5611813" y="3587173"/>
            <a:ext cx="984250" cy="2198688"/>
            <a:chOff x="4943" y="2152"/>
            <a:chExt cx="620" cy="1385"/>
          </a:xfrm>
        </p:grpSpPr>
        <p:sp>
          <p:nvSpPr>
            <p:cNvPr id="43057" name="Rectangle 199"/>
            <p:cNvSpPr>
              <a:spLocks noChangeArrowheads="1"/>
            </p:cNvSpPr>
            <p:nvPr/>
          </p:nvSpPr>
          <p:spPr bwMode="auto">
            <a:xfrm>
              <a:off x="4980" y="2155"/>
              <a:ext cx="583" cy="138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grpSp>
          <p:nvGrpSpPr>
            <p:cNvPr id="43058" name="Group 200"/>
            <p:cNvGrpSpPr>
              <a:grpSpLocks/>
            </p:cNvGrpSpPr>
            <p:nvPr/>
          </p:nvGrpSpPr>
          <p:grpSpPr bwMode="auto">
            <a:xfrm>
              <a:off x="5001" y="2538"/>
              <a:ext cx="500" cy="908"/>
              <a:chOff x="4869" y="143"/>
              <a:chExt cx="500" cy="908"/>
            </a:xfrm>
          </p:grpSpPr>
          <p:sp>
            <p:nvSpPr>
              <p:cNvPr id="43060" name="Rectangle 201"/>
              <p:cNvSpPr>
                <a:spLocks noChangeArrowheads="1"/>
              </p:cNvSpPr>
              <p:nvPr/>
            </p:nvSpPr>
            <p:spPr bwMode="auto">
              <a:xfrm>
                <a:off x="4893" y="143"/>
                <a:ext cx="462" cy="90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43061" name="Text Box 202"/>
              <p:cNvSpPr txBox="1">
                <a:spLocks noChangeArrowheads="1"/>
              </p:cNvSpPr>
              <p:nvPr/>
            </p:nvSpPr>
            <p:spPr bwMode="auto">
              <a:xfrm>
                <a:off x="4869" y="163"/>
                <a:ext cx="500" cy="8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sv-SE" sz="1400"/>
                  <a:t>Flow: X</a:t>
                </a:r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sv-SE" sz="1400"/>
                  <a:t>Src: A</a:t>
                </a:r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sv-SE" sz="1400"/>
                  <a:t>Dest: F</a:t>
                </a:r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sv-SE" sz="1400"/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sv-SE" sz="1400"/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sv-SE" sz="1400"/>
                  <a:t>data</a:t>
                </a:r>
              </a:p>
            </p:txBody>
          </p:sp>
        </p:grpSp>
        <p:sp>
          <p:nvSpPr>
            <p:cNvPr id="43059" name="Text Box 203"/>
            <p:cNvSpPr txBox="1">
              <a:spLocks noChangeArrowheads="1"/>
            </p:cNvSpPr>
            <p:nvPr/>
          </p:nvSpPr>
          <p:spPr bwMode="auto">
            <a:xfrm>
              <a:off x="4943" y="2152"/>
              <a:ext cx="613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>
                  <a:solidFill>
                    <a:schemeClr val="bg1"/>
                  </a:solidFill>
                </a:rPr>
                <a:t>Src:B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>
                  <a:solidFill>
                    <a:schemeClr val="bg1"/>
                  </a:solidFill>
                </a:rPr>
                <a:t>Dest: E</a:t>
              </a:r>
            </a:p>
          </p:txBody>
        </p:sp>
      </p:grpSp>
      <p:sp>
        <p:nvSpPr>
          <p:cNvPr id="43049" name="Text Box 204"/>
          <p:cNvSpPr txBox="1">
            <a:spLocks noChangeArrowheads="1"/>
          </p:cNvSpPr>
          <p:nvPr/>
        </p:nvSpPr>
        <p:spPr bwMode="auto">
          <a:xfrm>
            <a:off x="2520950" y="5950961"/>
            <a:ext cx="89217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600"/>
              <a:t>A-to-B: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600"/>
              <a:t>IPv6</a:t>
            </a:r>
          </a:p>
        </p:txBody>
      </p:sp>
      <p:sp>
        <p:nvSpPr>
          <p:cNvPr id="43050" name="Line 205"/>
          <p:cNvSpPr>
            <a:spLocks noChangeShapeType="1"/>
          </p:cNvSpPr>
          <p:nvPr/>
        </p:nvSpPr>
        <p:spPr bwMode="auto">
          <a:xfrm>
            <a:off x="2946400" y="5246111"/>
            <a:ext cx="0" cy="7858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sv-SE"/>
          </a:p>
        </p:txBody>
      </p:sp>
      <p:sp>
        <p:nvSpPr>
          <p:cNvPr id="43051" name="Text Box 206"/>
          <p:cNvSpPr txBox="1">
            <a:spLocks noChangeArrowheads="1"/>
          </p:cNvSpPr>
          <p:nvPr/>
        </p:nvSpPr>
        <p:spPr bwMode="auto">
          <a:xfrm>
            <a:off x="6794500" y="5963661"/>
            <a:ext cx="865188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600"/>
              <a:t>E-to-F: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600"/>
              <a:t>IPv6</a:t>
            </a:r>
          </a:p>
        </p:txBody>
      </p:sp>
      <p:sp>
        <p:nvSpPr>
          <p:cNvPr id="43052" name="Line 207"/>
          <p:cNvSpPr>
            <a:spLocks noChangeShapeType="1"/>
          </p:cNvSpPr>
          <p:nvPr/>
        </p:nvSpPr>
        <p:spPr bwMode="auto">
          <a:xfrm>
            <a:off x="7207250" y="5258811"/>
            <a:ext cx="0" cy="7858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sv-SE"/>
          </a:p>
        </p:txBody>
      </p:sp>
      <p:sp>
        <p:nvSpPr>
          <p:cNvPr id="43053" name="Text Box 208"/>
          <p:cNvSpPr txBox="1">
            <a:spLocks noChangeArrowheads="1"/>
          </p:cNvSpPr>
          <p:nvPr/>
        </p:nvSpPr>
        <p:spPr bwMode="auto">
          <a:xfrm>
            <a:off x="3513138" y="6073198"/>
            <a:ext cx="1233487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600"/>
              <a:t>B-to-C: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600"/>
              <a:t>IPv6 inside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600"/>
              <a:t>IPv4</a:t>
            </a:r>
          </a:p>
        </p:txBody>
      </p:sp>
      <p:sp>
        <p:nvSpPr>
          <p:cNvPr id="43054" name="Line 209"/>
          <p:cNvSpPr>
            <a:spLocks noChangeShapeType="1"/>
          </p:cNvSpPr>
          <p:nvPr/>
        </p:nvSpPr>
        <p:spPr bwMode="auto">
          <a:xfrm>
            <a:off x="4108450" y="5839836"/>
            <a:ext cx="0" cy="184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sv-SE"/>
          </a:p>
        </p:txBody>
      </p:sp>
      <p:sp>
        <p:nvSpPr>
          <p:cNvPr id="43055" name="Text Box 210"/>
          <p:cNvSpPr txBox="1">
            <a:spLocks noChangeArrowheads="1"/>
          </p:cNvSpPr>
          <p:nvPr/>
        </p:nvSpPr>
        <p:spPr bwMode="auto">
          <a:xfrm>
            <a:off x="5538788" y="6085898"/>
            <a:ext cx="1233487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600"/>
              <a:t>B-to-C: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600"/>
              <a:t>IPv6 inside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600"/>
              <a:t>IPv4</a:t>
            </a:r>
          </a:p>
        </p:txBody>
      </p:sp>
      <p:sp>
        <p:nvSpPr>
          <p:cNvPr id="43056" name="Line 211"/>
          <p:cNvSpPr>
            <a:spLocks noChangeShapeType="1"/>
          </p:cNvSpPr>
          <p:nvPr/>
        </p:nvSpPr>
        <p:spPr bwMode="auto">
          <a:xfrm>
            <a:off x="6134100" y="5852536"/>
            <a:ext cx="0" cy="184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74924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49306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92670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slides …</a:t>
            </a:r>
            <a:endParaRPr lang="sv-SE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7596525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37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011770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Differences from IPv4 Header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38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Several header fields are missing in IPv6</a:t>
            </a:r>
          </a:p>
          <a:p>
            <a:pPr lvl="1"/>
            <a:r>
              <a:rPr lang="en-US" dirty="0" smtClean="0"/>
              <a:t>Header length – rolled into Next Header field</a:t>
            </a:r>
          </a:p>
          <a:p>
            <a:pPr lvl="1"/>
            <a:r>
              <a:rPr lang="en-US" dirty="0" smtClean="0"/>
              <a:t>Checksum – was useless, so why keep it</a:t>
            </a:r>
          </a:p>
          <a:p>
            <a:pPr lvl="1"/>
            <a:r>
              <a:rPr lang="en-US" dirty="0" smtClean="0"/>
              <a:t>Identifier, Flags, Offset</a:t>
            </a:r>
          </a:p>
          <a:p>
            <a:pPr lvl="2"/>
            <a:r>
              <a:rPr lang="en-US" dirty="0" smtClean="0"/>
              <a:t>IPv6 routers do not support fragmentation</a:t>
            </a:r>
          </a:p>
          <a:p>
            <a:pPr lvl="2"/>
            <a:r>
              <a:rPr lang="en-US" dirty="0" smtClean="0"/>
              <a:t>Hosts are expected to use path MTU discovery</a:t>
            </a:r>
          </a:p>
          <a:p>
            <a:r>
              <a:rPr lang="en-US" dirty="0" smtClean="0"/>
              <a:t>Reflects changing Internet priorities</a:t>
            </a:r>
          </a:p>
          <a:p>
            <a:pPr lvl="1"/>
            <a:r>
              <a:rPr lang="en-US" dirty="0" smtClean="0"/>
              <a:t>Today’s networks are more homogeneous</a:t>
            </a:r>
          </a:p>
          <a:p>
            <a:pPr lvl="1"/>
            <a:r>
              <a:rPr lang="en-US" dirty="0" smtClean="0"/>
              <a:t>Instead, routing cost and complexity dominate</a:t>
            </a:r>
          </a:p>
        </p:txBody>
      </p:sp>
    </p:spTree>
    <p:extLst>
      <p:ext uri="{BB962C8B-B14F-4D97-AF65-F5344CB8AC3E}">
        <p14:creationId xmlns:p14="http://schemas.microsoft.com/office/powerpoint/2010/main" val="894333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Improvements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39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 checksums to verify</a:t>
            </a:r>
          </a:p>
          <a:p>
            <a:r>
              <a:rPr lang="en-US" dirty="0" smtClean="0"/>
              <a:t>No need for routers to handle fragmentation</a:t>
            </a:r>
          </a:p>
          <a:p>
            <a:r>
              <a:rPr lang="en-US" dirty="0" smtClean="0"/>
              <a:t>Simplified routing table design</a:t>
            </a:r>
          </a:p>
          <a:p>
            <a:pPr lvl="1"/>
            <a:r>
              <a:rPr lang="en-US" dirty="0" smtClean="0"/>
              <a:t>Address space is huge</a:t>
            </a:r>
          </a:p>
          <a:p>
            <a:pPr lvl="1"/>
            <a:r>
              <a:rPr lang="en-US" dirty="0" smtClean="0"/>
              <a:t>No need for CIDR (but need for aggregation)</a:t>
            </a:r>
          </a:p>
          <a:p>
            <a:pPr lvl="1"/>
            <a:r>
              <a:rPr lang="en-US" dirty="0" smtClean="0"/>
              <a:t>Standard subnet size is 2</a:t>
            </a:r>
            <a:r>
              <a:rPr lang="en-US" baseline="30000" dirty="0" smtClean="0"/>
              <a:t>64</a:t>
            </a:r>
            <a:r>
              <a:rPr lang="en-US" dirty="0" smtClean="0"/>
              <a:t> addresses</a:t>
            </a:r>
          </a:p>
          <a:p>
            <a:r>
              <a:rPr lang="en-US" dirty="0" smtClean="0"/>
              <a:t>Simplified </a:t>
            </a:r>
            <a:r>
              <a:rPr lang="en-US" dirty="0" smtClean="0"/>
              <a:t>auto-configuration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6727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We Need ASs?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Routing algorithms are not efficient enough to execute on the entire Internet topology</a:t>
            </a:r>
          </a:p>
          <a:p>
            <a:r>
              <a:rPr lang="en-US" dirty="0" smtClean="0"/>
              <a:t>Different organizations may use different routing policies</a:t>
            </a:r>
          </a:p>
          <a:p>
            <a:r>
              <a:rPr lang="en-US" dirty="0" smtClean="0"/>
              <a:t>Allows organizations to hide their internal network structure</a:t>
            </a:r>
          </a:p>
          <a:p>
            <a:r>
              <a:rPr lang="en-US" dirty="0" smtClean="0"/>
              <a:t>Allows organizations to choose how to route across each other (BGP)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203357" y="2458704"/>
            <a:ext cx="6623472" cy="2376022"/>
            <a:chOff x="414979" y="3333623"/>
            <a:chExt cx="8263530" cy="1523216"/>
          </a:xfrm>
        </p:grpSpPr>
        <p:sp>
          <p:nvSpPr>
            <p:cNvPr id="6" name="Rectangle 5"/>
            <p:cNvSpPr/>
            <p:nvPr/>
          </p:nvSpPr>
          <p:spPr>
            <a:xfrm>
              <a:off x="414979" y="3333623"/>
              <a:ext cx="8263530" cy="1523216"/>
            </a:xfrm>
            <a:prstGeom prst="rect">
              <a:avLst/>
            </a:prstGeom>
            <a:ln w="5715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Content Placeholder 2"/>
            <p:cNvSpPr txBox="1">
              <a:spLocks/>
            </p:cNvSpPr>
            <p:nvPr/>
          </p:nvSpPr>
          <p:spPr>
            <a:xfrm>
              <a:off x="514376" y="3496212"/>
              <a:ext cx="8118848" cy="136062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vert="horz" lIns="91440" tIns="45720" rIns="91440" bIns="45720" rtlCol="0">
              <a:normAutofit/>
            </a:bodyPr>
            <a:lstStyle>
              <a:lvl1pPr marL="3429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40080" indent="-228600" algn="l" defTabSz="914400" rtl="0" eaLnBrk="1" latinLnBrk="0" hangingPunct="1">
                <a:spcBef>
                  <a:spcPct val="20000"/>
                </a:spcBef>
                <a:buClr>
                  <a:schemeClr val="accent2"/>
                </a:buClr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05840" indent="-228600" algn="l" defTabSz="914400" rtl="0" eaLnBrk="1" latinLnBrk="0" hangingPunct="1">
                <a:spcBef>
                  <a:spcPct val="20000"/>
                </a:spcBef>
                <a:buClr>
                  <a:schemeClr val="accent3"/>
                </a:buClr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280160" indent="-228600" algn="l" defTabSz="914400" rtl="0" eaLnBrk="1" latinLnBrk="0" hangingPunct="1">
                <a:spcBef>
                  <a:spcPct val="20000"/>
                </a:spcBef>
                <a:buClr>
                  <a:schemeClr val="accent4"/>
                </a:buClr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54480" indent="-228600" algn="l" defTabSz="914400" rtl="0" eaLnBrk="1" latinLnBrk="0" hangingPunct="1">
                <a:spcBef>
                  <a:spcPct val="20000"/>
                </a:spcBef>
                <a:buClr>
                  <a:schemeClr val="accent5"/>
                </a:buClr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3736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920240" indent="-182880" algn="l" defTabSz="914400" rtl="0" eaLnBrk="1" latinLnBrk="0" hangingPunct="1">
                <a:spcBef>
                  <a:spcPct val="20000"/>
                </a:spcBef>
                <a:buClr>
                  <a:schemeClr val="accent2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103120" indent="-182880" algn="l" defTabSz="914400" rtl="0" eaLnBrk="1" latinLnBrk="0" hangingPunct="1">
                <a:spcBef>
                  <a:spcPct val="20000"/>
                </a:spcBef>
                <a:buClr>
                  <a:schemeClr val="accent3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286000" indent="-182880" algn="l" defTabSz="914400" rtl="0" eaLnBrk="1" latinLnBrk="0" hangingPunct="1">
                <a:spcBef>
                  <a:spcPct val="20000"/>
                </a:spcBef>
                <a:buClr>
                  <a:schemeClr val="accent4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buClr>
                  <a:schemeClr val="bg1"/>
                </a:buClr>
              </a:pPr>
              <a:r>
                <a:rPr lang="en-US" sz="3200" dirty="0" smtClean="0">
                  <a:solidFill>
                    <a:schemeClr val="bg1"/>
                  </a:solidFill>
                </a:rPr>
                <a:t>Easier to compute routes</a:t>
              </a:r>
            </a:p>
            <a:p>
              <a:pPr>
                <a:buClr>
                  <a:schemeClr val="bg1"/>
                </a:buClr>
              </a:pPr>
              <a:r>
                <a:rPr lang="en-US" sz="3200" dirty="0" smtClean="0">
                  <a:solidFill>
                    <a:schemeClr val="bg1"/>
                  </a:solidFill>
                </a:rPr>
                <a:t>Greater flexibility</a:t>
              </a:r>
            </a:p>
            <a:p>
              <a:pPr>
                <a:buClr>
                  <a:schemeClr val="bg1"/>
                </a:buClr>
              </a:pPr>
              <a:r>
                <a:rPr lang="en-US" sz="3200" dirty="0" smtClean="0">
                  <a:solidFill>
                    <a:schemeClr val="bg1"/>
                  </a:solidFill>
                </a:rPr>
                <a:t>More autonomy/independence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04089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IPv6 Features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40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Source Routing</a:t>
            </a:r>
          </a:p>
          <a:p>
            <a:pPr lvl="1"/>
            <a:r>
              <a:rPr lang="en-US" dirty="0" smtClean="0"/>
              <a:t>Host specifies the route to wants packet to take</a:t>
            </a:r>
          </a:p>
          <a:p>
            <a:r>
              <a:rPr lang="en-US" dirty="0" smtClean="0"/>
              <a:t>Mobile IP</a:t>
            </a:r>
          </a:p>
          <a:p>
            <a:pPr lvl="1"/>
            <a:r>
              <a:rPr lang="en-US" dirty="0" smtClean="0"/>
              <a:t>Hosts can take their IP with them to other networks</a:t>
            </a:r>
          </a:p>
          <a:p>
            <a:pPr lvl="1"/>
            <a:r>
              <a:rPr lang="en-US" dirty="0" smtClean="0"/>
              <a:t>Use source routing to direct packets</a:t>
            </a:r>
          </a:p>
          <a:p>
            <a:r>
              <a:rPr lang="en-US" dirty="0" smtClean="0"/>
              <a:t>Privacy Extensions</a:t>
            </a:r>
          </a:p>
          <a:p>
            <a:pPr lvl="1"/>
            <a:r>
              <a:rPr lang="en-US" dirty="0" smtClean="0"/>
              <a:t>Randomly generate host identifiers</a:t>
            </a:r>
          </a:p>
          <a:p>
            <a:pPr lvl="1"/>
            <a:r>
              <a:rPr lang="en-US" dirty="0" smtClean="0"/>
              <a:t>Make it difficult to associate one IP to a host</a:t>
            </a:r>
          </a:p>
          <a:p>
            <a:r>
              <a:rPr lang="en-US" dirty="0" err="1" smtClean="0"/>
              <a:t>Jumbograms</a:t>
            </a:r>
            <a:endParaRPr lang="en-US" dirty="0" smtClean="0"/>
          </a:p>
          <a:p>
            <a:pPr lvl="1"/>
            <a:r>
              <a:rPr lang="en-US" dirty="0" smtClean="0"/>
              <a:t>Support for 4Gb datagrams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909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Consequences of IPv6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41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Beware unintended consequences of IPv6</a:t>
            </a:r>
          </a:p>
          <a:p>
            <a:r>
              <a:rPr lang="en-US" dirty="0" smtClean="0"/>
              <a:t>Example: IP blacklists</a:t>
            </a:r>
          </a:p>
          <a:p>
            <a:pPr lvl="1"/>
            <a:r>
              <a:rPr lang="en-US" dirty="0" smtClean="0"/>
              <a:t>Currently, blacklists track IPs of spammers/bots</a:t>
            </a:r>
          </a:p>
          <a:p>
            <a:pPr lvl="1"/>
            <a:r>
              <a:rPr lang="en-US" dirty="0" smtClean="0"/>
              <a:t>Few IPv4 addresses mean list sizes are reasonable</a:t>
            </a:r>
          </a:p>
          <a:p>
            <a:pPr lvl="1"/>
            <a:r>
              <a:rPr lang="en-US" dirty="0" smtClean="0"/>
              <a:t>Hard for spammers/bots to acquire new IPs</a:t>
            </a:r>
          </a:p>
          <a:p>
            <a:r>
              <a:rPr lang="en-US" dirty="0" smtClean="0"/>
              <a:t>Blacklists will not work with IPv6</a:t>
            </a:r>
          </a:p>
          <a:p>
            <a:pPr lvl="1"/>
            <a:r>
              <a:rPr lang="en-US" dirty="0" smtClean="0"/>
              <a:t>Address space is enormous</a:t>
            </a:r>
          </a:p>
          <a:p>
            <a:pPr lvl="1"/>
            <a:r>
              <a:rPr lang="en-US" dirty="0" smtClean="0"/>
              <a:t>Acquiring new IP addresses is trivial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727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42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9752625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6to4 Basics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43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52400" y="1600200"/>
            <a:ext cx="8839200" cy="3398520"/>
          </a:xfrm>
        </p:spPr>
        <p:txBody>
          <a:bodyPr>
            <a:normAutofit/>
          </a:bodyPr>
          <a:lstStyle/>
          <a:p>
            <a:r>
              <a:rPr lang="en-US" dirty="0" smtClean="0"/>
              <a:t>Problem: you’ve been assigned an IPv4 address, but you want an IPv6 address</a:t>
            </a:r>
          </a:p>
          <a:p>
            <a:pPr lvl="1"/>
            <a:r>
              <a:rPr lang="en-US" dirty="0" smtClean="0"/>
              <a:t>Your ISP can’t or won’t give you an IPv6 address</a:t>
            </a:r>
          </a:p>
          <a:p>
            <a:pPr lvl="1"/>
            <a:r>
              <a:rPr lang="en-US" dirty="0" smtClean="0"/>
              <a:t>You can’t just arbitrarily choose an IPv6 address</a:t>
            </a:r>
          </a:p>
          <a:p>
            <a:r>
              <a:rPr lang="en-US" dirty="0" smtClean="0"/>
              <a:t>Solution: construct a 6to4 address</a:t>
            </a:r>
          </a:p>
          <a:p>
            <a:pPr lvl="1"/>
            <a:r>
              <a:rPr lang="en-US" dirty="0" smtClean="0"/>
              <a:t>6to4 addresses always start with 2002::</a:t>
            </a:r>
          </a:p>
          <a:p>
            <a:pPr lvl="1"/>
            <a:r>
              <a:rPr lang="en-US" dirty="0" smtClean="0"/>
              <a:t>Embed the 32-bit IPv4 inside the 128-bit IPv6 address </a:t>
            </a:r>
          </a:p>
        </p:txBody>
      </p:sp>
      <p:sp>
        <p:nvSpPr>
          <p:cNvPr id="5" name="Rectangle 4"/>
          <p:cNvSpPr/>
          <p:nvPr/>
        </p:nvSpPr>
        <p:spPr>
          <a:xfrm>
            <a:off x="1258834" y="6288987"/>
            <a:ext cx="1575806" cy="429745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20 02: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3210560" y="5199671"/>
            <a:ext cx="834126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207.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3210560" y="6288984"/>
            <a:ext cx="1575806" cy="429745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CF 2E: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4268539" y="5199669"/>
            <a:ext cx="834126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46.</a:t>
            </a: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5336455" y="6288983"/>
            <a:ext cx="1575806" cy="429745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C0 00:</a:t>
            </a:r>
            <a:endParaRPr lang="en-US" sz="2400" dirty="0"/>
          </a:p>
        </p:txBody>
      </p:sp>
      <p:sp>
        <p:nvSpPr>
          <p:cNvPr id="10" name="Rectangle 9"/>
          <p:cNvSpPr/>
          <p:nvPr/>
        </p:nvSpPr>
        <p:spPr>
          <a:xfrm>
            <a:off x="5336455" y="5199671"/>
            <a:ext cx="834126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192.</a:t>
            </a:r>
            <a:endParaRPr lang="en-US" sz="2400" dirty="0"/>
          </a:p>
        </p:txBody>
      </p:sp>
      <p:sp>
        <p:nvSpPr>
          <p:cNvPr id="11" name="Rectangle 10"/>
          <p:cNvSpPr/>
          <p:nvPr/>
        </p:nvSpPr>
        <p:spPr>
          <a:xfrm>
            <a:off x="7354834" y="6288987"/>
            <a:ext cx="1575806" cy="429745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0000</a:t>
            </a:r>
            <a:endParaRPr lang="en-US" sz="2400" dirty="0"/>
          </a:p>
        </p:txBody>
      </p:sp>
      <p:sp>
        <p:nvSpPr>
          <p:cNvPr id="12" name="Rectangle 11"/>
          <p:cNvSpPr/>
          <p:nvPr/>
        </p:nvSpPr>
        <p:spPr>
          <a:xfrm>
            <a:off x="6390973" y="5199668"/>
            <a:ext cx="834126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2046737" y="5160661"/>
            <a:ext cx="8851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IPv4: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167137" y="6273026"/>
            <a:ext cx="8851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IPv6:</a:t>
            </a:r>
            <a:endParaRPr lang="en-US" sz="2400" dirty="0"/>
          </a:p>
        </p:txBody>
      </p:sp>
      <p:sp>
        <p:nvSpPr>
          <p:cNvPr id="15" name="Up Arrow 14"/>
          <p:cNvSpPr/>
          <p:nvPr/>
        </p:nvSpPr>
        <p:spPr>
          <a:xfrm rot="10800000">
            <a:off x="3357843" y="5583322"/>
            <a:ext cx="661776" cy="705664"/>
          </a:xfrm>
          <a:prstGeom prst="upArrow">
            <a:avLst/>
          </a:prstGeom>
          <a:solidFill>
            <a:schemeClr val="accent2"/>
          </a:solidFill>
          <a:ln w="381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Up Arrow 15"/>
          <p:cNvSpPr/>
          <p:nvPr/>
        </p:nvSpPr>
        <p:spPr>
          <a:xfrm rot="10800000">
            <a:off x="5401622" y="5583323"/>
            <a:ext cx="661776" cy="705664"/>
          </a:xfrm>
          <a:prstGeom prst="upArrow">
            <a:avLst/>
          </a:prstGeom>
          <a:solidFill>
            <a:schemeClr val="accent2"/>
          </a:solidFill>
          <a:ln w="381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Up Arrow 16"/>
          <p:cNvSpPr/>
          <p:nvPr/>
        </p:nvSpPr>
        <p:spPr>
          <a:xfrm rot="12324058">
            <a:off x="4140413" y="5583323"/>
            <a:ext cx="661776" cy="705664"/>
          </a:xfrm>
          <a:prstGeom prst="upArrow">
            <a:avLst/>
          </a:prstGeom>
          <a:solidFill>
            <a:schemeClr val="accent2"/>
          </a:solidFill>
          <a:ln w="381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Up Arrow 17"/>
          <p:cNvSpPr/>
          <p:nvPr/>
        </p:nvSpPr>
        <p:spPr>
          <a:xfrm rot="12324058">
            <a:off x="6289941" y="5603644"/>
            <a:ext cx="661776" cy="705664"/>
          </a:xfrm>
          <a:prstGeom prst="upArrow">
            <a:avLst/>
          </a:prstGeom>
          <a:solidFill>
            <a:schemeClr val="accent2"/>
          </a:solidFill>
          <a:ln w="381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065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/>
      <p:bldP spid="14" grpId="0"/>
      <p:bldP spid="15" grpId="0" animBg="1"/>
      <p:bldP spid="16" grpId="0" animBg="1"/>
      <p:bldP spid="17" grpId="0" animBg="1"/>
      <p:bldP spid="18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/>
          <p:cNvCxnSpPr/>
          <p:nvPr/>
        </p:nvCxnSpPr>
        <p:spPr>
          <a:xfrm>
            <a:off x="1159599" y="5377306"/>
            <a:ext cx="1757017" cy="2120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259919" y="5350375"/>
            <a:ext cx="1757017" cy="2120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loud 6"/>
          <p:cNvSpPr/>
          <p:nvPr/>
        </p:nvSpPr>
        <p:spPr>
          <a:xfrm>
            <a:off x="2697837" y="4418952"/>
            <a:ext cx="3844123" cy="1916709"/>
          </a:xfrm>
          <a:prstGeom prst="cloud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IPv4</a:t>
            </a:r>
          </a:p>
          <a:p>
            <a:pPr algn="ctr"/>
            <a:r>
              <a:rPr lang="en-US" dirty="0" smtClean="0"/>
              <a:t>Internet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42240" y="3058160"/>
            <a:ext cx="3129280" cy="150368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r>
              <a:rPr lang="en-US" dirty="0" err="1" smtClean="0"/>
              <a:t>Dest</a:t>
            </a:r>
            <a:r>
              <a:rPr lang="en-US" dirty="0" smtClean="0"/>
              <a:t>: 16.79.8.0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Routing from 6to4 to 6to4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44</a:t>
            </a:fld>
            <a:endParaRPr lang="en-US" dirty="0"/>
          </a:p>
        </p:txBody>
      </p:sp>
      <p:pic>
        <p:nvPicPr>
          <p:cNvPr id="5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456" y="4979342"/>
            <a:ext cx="795927" cy="795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3625" y="4979341"/>
            <a:ext cx="795927" cy="795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66397" y="5822160"/>
            <a:ext cx="28135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IPv4 – 207.46.192.0</a:t>
            </a:r>
          </a:p>
          <a:p>
            <a:r>
              <a:rPr lang="en-US" dirty="0" smtClean="0"/>
              <a:t>IPv6 – 2002:CF2E:C000::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434490" y="5775268"/>
            <a:ext cx="27109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IPv4 – 16.79.8.0</a:t>
            </a:r>
          </a:p>
          <a:p>
            <a:r>
              <a:rPr lang="en-US" dirty="0" smtClean="0"/>
              <a:t>IPv6 – 2002:104F:0800::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11903" y="3210560"/>
            <a:ext cx="2756417" cy="6908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Dest</a:t>
            </a:r>
            <a:r>
              <a:rPr lang="en-US" dirty="0" smtClean="0"/>
              <a:t>: 2002:104F:0800::</a:t>
            </a:r>
            <a:endParaRPr lang="en-US" dirty="0"/>
          </a:p>
        </p:txBody>
      </p:sp>
      <p:sp>
        <p:nvSpPr>
          <p:cNvPr id="12" name="Up Arrow 11"/>
          <p:cNvSpPr/>
          <p:nvPr/>
        </p:nvSpPr>
        <p:spPr>
          <a:xfrm rot="10800000">
            <a:off x="1812030" y="3700906"/>
            <a:ext cx="452157" cy="393574"/>
          </a:xfrm>
          <a:prstGeom prst="upArrow">
            <a:avLst/>
          </a:prstGeom>
          <a:solidFill>
            <a:schemeClr val="accent2"/>
          </a:solidFill>
          <a:ln w="381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Content Placeholder 3"/>
          <p:cNvSpPr>
            <a:spLocks noGrp="1"/>
          </p:cNvSpPr>
          <p:nvPr>
            <p:ph sz="quarter" idx="1"/>
          </p:nvPr>
        </p:nvSpPr>
        <p:spPr>
          <a:xfrm>
            <a:off x="152400" y="1600200"/>
            <a:ext cx="88392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How does a host using 6to4 send a packet to another host using 6to4?</a:t>
            </a:r>
          </a:p>
        </p:txBody>
      </p:sp>
    </p:spTree>
    <p:extLst>
      <p:ext uri="{BB962C8B-B14F-4D97-AF65-F5344CB8AC3E}">
        <p14:creationId xmlns:p14="http://schemas.microsoft.com/office/powerpoint/2010/main" val="1320828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37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0.00278 L 0.16806 0.13541 C 0.20348 0.1669 0.25625 0.18449 0.31111 0.18449 C 0.37379 0.18449 0.42396 0.1669 0.45938 0.13541 L 0.62778 -0.00278 " pathEditMode="relative" rAng="0" ptsTypes="FffFF">
                                      <p:cBhvr>
                                        <p:cTn id="25" dur="1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389" y="9352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37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0.00278 L 0.16805 0.13542 C 0.20347 0.1669 0.25625 0.18449 0.31111 0.18449 C 0.37378 0.18449 0.42396 0.1669 0.45937 0.13542 L 0.62778 -0.00278 " pathEditMode="relative" rAng="0" ptsTypes="FffFF">
                                      <p:cBhvr>
                                        <p:cTn id="27" dur="1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389" y="93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xit" presetSubtype="21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1" grpId="2" animBg="1"/>
      <p:bldP spid="10" grpId="0" animBg="1"/>
      <p:bldP spid="10" grpId="1" animBg="1"/>
      <p:bldP spid="12" grpId="0" animBg="1"/>
      <p:bldP spid="12" grpId="1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/>
          <p:cNvCxnSpPr/>
          <p:nvPr/>
        </p:nvCxnSpPr>
        <p:spPr>
          <a:xfrm>
            <a:off x="1046478" y="3711067"/>
            <a:ext cx="1757017" cy="2120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101838" y="5611503"/>
            <a:ext cx="995682" cy="41916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523789" y="3982837"/>
            <a:ext cx="1379738" cy="65012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604286" y="3680585"/>
            <a:ext cx="21210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IPv4 – 192.88.99.1</a:t>
            </a:r>
          </a:p>
          <a:p>
            <a:r>
              <a:rPr lang="en-US" dirty="0" smtClean="0"/>
              <a:t>IPv6 – 2002:: /16</a:t>
            </a:r>
            <a:endParaRPr lang="en-US" dirty="0"/>
          </a:p>
        </p:txBody>
      </p:sp>
      <p:sp>
        <p:nvSpPr>
          <p:cNvPr id="7" name="Cloud 6"/>
          <p:cNvSpPr/>
          <p:nvPr/>
        </p:nvSpPr>
        <p:spPr>
          <a:xfrm>
            <a:off x="1924987" y="2699848"/>
            <a:ext cx="3286403" cy="1638626"/>
          </a:xfrm>
          <a:prstGeom prst="cloud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IPv4</a:t>
            </a:r>
          </a:p>
          <a:p>
            <a:pPr algn="ctr"/>
            <a:r>
              <a:rPr lang="en-US" dirty="0" smtClean="0"/>
              <a:t>Internet</a:t>
            </a:r>
            <a:endParaRPr lang="en-US" dirty="0"/>
          </a:p>
        </p:txBody>
      </p:sp>
      <p:sp>
        <p:nvSpPr>
          <p:cNvPr id="13" name="Cloud 12"/>
          <p:cNvSpPr/>
          <p:nvPr/>
        </p:nvSpPr>
        <p:spPr>
          <a:xfrm>
            <a:off x="5021630" y="4326916"/>
            <a:ext cx="3286403" cy="1638626"/>
          </a:xfrm>
          <a:prstGeom prst="cloud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IPv6</a:t>
            </a:r>
          </a:p>
          <a:p>
            <a:pPr algn="ctr"/>
            <a:r>
              <a:rPr lang="en-US" dirty="0" smtClean="0"/>
              <a:t>Internet</a:t>
            </a:r>
            <a:endParaRPr lang="en-US" dirty="0"/>
          </a:p>
        </p:txBody>
      </p:sp>
      <p:pic>
        <p:nvPicPr>
          <p:cNvPr id="14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0918" y="4013748"/>
            <a:ext cx="983368" cy="579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742279" y="1645921"/>
            <a:ext cx="3129280" cy="150368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r>
              <a:rPr lang="en-US" dirty="0" err="1" smtClean="0"/>
              <a:t>Dest</a:t>
            </a:r>
            <a:r>
              <a:rPr lang="en-US" dirty="0" smtClean="0"/>
              <a:t>: 192.</a:t>
            </a:r>
            <a:r>
              <a:rPr lang="en-US" dirty="0"/>
              <a:t> 88.99.1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Routing from 6to4 to Native IPv6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45</a:t>
            </a:fld>
            <a:endParaRPr lang="en-US" dirty="0"/>
          </a:p>
        </p:txBody>
      </p:sp>
      <p:pic>
        <p:nvPicPr>
          <p:cNvPr id="5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616" y="3282622"/>
            <a:ext cx="795927" cy="795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8455" y="5632708"/>
            <a:ext cx="795927" cy="795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76557" y="4125440"/>
            <a:ext cx="28135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IPv4 – 207.46.192.0</a:t>
            </a:r>
          </a:p>
          <a:p>
            <a:r>
              <a:rPr lang="en-US" dirty="0" smtClean="0"/>
              <a:t>IPv6 – 2002:CF2E:C000::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575548" y="6428636"/>
            <a:ext cx="2505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IPv6 – 1893:92:13:99::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1942" y="1798321"/>
            <a:ext cx="2756417" cy="6908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Dest</a:t>
            </a:r>
            <a:r>
              <a:rPr lang="en-US" dirty="0" smtClean="0"/>
              <a:t>: 1893:92:13:99::</a:t>
            </a:r>
            <a:endParaRPr lang="en-US" dirty="0"/>
          </a:p>
        </p:txBody>
      </p:sp>
      <p:grpSp>
        <p:nvGrpSpPr>
          <p:cNvPr id="16" name="Group 15"/>
          <p:cNvGrpSpPr/>
          <p:nvPr/>
        </p:nvGrpSpPr>
        <p:grpSpPr>
          <a:xfrm flipH="1">
            <a:off x="4376563" y="1097804"/>
            <a:ext cx="3053928" cy="1279113"/>
            <a:chOff x="1219204" y="4876795"/>
            <a:chExt cx="5181603" cy="5368681"/>
          </a:xfrm>
        </p:grpSpPr>
        <p:sp>
          <p:nvSpPr>
            <p:cNvPr id="17" name="Rectangular Callout 16"/>
            <p:cNvSpPr/>
            <p:nvPr/>
          </p:nvSpPr>
          <p:spPr>
            <a:xfrm>
              <a:off x="1219206" y="4876795"/>
              <a:ext cx="5181601" cy="5368681"/>
            </a:xfrm>
            <a:prstGeom prst="wedgeRectCallout">
              <a:avLst>
                <a:gd name="adj1" fmla="val 84675"/>
                <a:gd name="adj2" fmla="val 80463"/>
              </a:avLst>
            </a:prstGeom>
            <a:solidFill>
              <a:srgbClr val="DA1F28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w Cen MT"/>
                <a:ea typeface="+mn-ea"/>
                <a:cs typeface="+mn-cs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219204" y="4876799"/>
              <a:ext cx="5181602" cy="46528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400" kern="0" noProof="0" dirty="0" smtClean="0">
                  <a:solidFill>
                    <a:sysClr val="window" lastClr="FFFFFF"/>
                  </a:solidFill>
                </a:rPr>
                <a:t>Special, </a:t>
              </a:r>
              <a:r>
                <a:rPr lang="en-US" sz="2400" kern="0" noProof="0" dirty="0" err="1" smtClean="0">
                  <a:solidFill>
                    <a:sysClr val="window" lastClr="FFFFFF"/>
                  </a:solidFill>
                </a:rPr>
                <a:t>anycasted</a:t>
              </a:r>
              <a:r>
                <a:rPr lang="en-US" sz="2400" kern="0" noProof="0" dirty="0" smtClean="0">
                  <a:solidFill>
                    <a:sysClr val="window" lastClr="FFFFFF"/>
                  </a:solidFill>
                </a:rPr>
                <a:t> IPv4 address for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400" kern="0" dirty="0" smtClean="0">
                  <a:solidFill>
                    <a:sysClr val="window" lastClr="FFFFFF"/>
                  </a:solidFill>
                </a:rPr>
                <a:t>6to4 Relay Routers</a:t>
              </a:r>
              <a:r>
                <a:rPr lang="en-US" sz="2400" kern="0" noProof="0" dirty="0" smtClean="0">
                  <a:solidFill>
                    <a:sysClr val="window" lastClr="FFFFFF"/>
                  </a:solidFill>
                </a:rPr>
                <a:t> </a:t>
              </a:r>
              <a:endPara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 flipH="1">
            <a:off x="2424447" y="4971946"/>
            <a:ext cx="2099342" cy="1279113"/>
            <a:chOff x="1219204" y="4876795"/>
            <a:chExt cx="5181603" cy="5368681"/>
          </a:xfrm>
        </p:grpSpPr>
        <p:sp>
          <p:nvSpPr>
            <p:cNvPr id="25" name="Rectangular Callout 24"/>
            <p:cNvSpPr/>
            <p:nvPr/>
          </p:nvSpPr>
          <p:spPr>
            <a:xfrm>
              <a:off x="1219206" y="4876795"/>
              <a:ext cx="5181601" cy="5368681"/>
            </a:xfrm>
            <a:prstGeom prst="wedgeRectCallout">
              <a:avLst>
                <a:gd name="adj1" fmla="val -60029"/>
                <a:gd name="adj2" fmla="val -87929"/>
              </a:avLst>
            </a:prstGeom>
            <a:solidFill>
              <a:srgbClr val="DA1F28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w Cen MT"/>
                <a:ea typeface="+mn-ea"/>
                <a:cs typeface="+mn-cs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219204" y="4876799"/>
              <a:ext cx="5181601" cy="34878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400" kern="0" noProof="0" dirty="0" smtClean="0">
                  <a:solidFill>
                    <a:sysClr val="window" lastClr="FFFFFF"/>
                  </a:solidFill>
                </a:rPr>
                <a:t>Many ISPs provide 6to4 relay routers</a:t>
              </a:r>
              <a:endPara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52039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5.55112E-17 L 0.22343 0.21736 " pathEditMode="relative" rAng="0" ptsTypes="AA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163" y="10856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2.96296E-6 L 0.22222 0.22037 " pathEditMode="relative" rAng="0" ptsTypes="AA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111" y="110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2344 0.21736 L 0.55347 0.43334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493" y="107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1" grpId="2" animBg="1"/>
      <p:bldP spid="10" grpId="0" animBg="1"/>
      <p:bldP spid="10" grpId="1" animBg="1"/>
      <p:bldP spid="10" grpId="2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Routing from Native IPv6 to 6to4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46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046478" y="3711067"/>
            <a:ext cx="1757017" cy="2120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7101838" y="5611503"/>
            <a:ext cx="995682" cy="41916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23789" y="3982837"/>
            <a:ext cx="1379738" cy="65012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604286" y="3680585"/>
            <a:ext cx="21210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IPv4 – 192.88.99.1</a:t>
            </a:r>
          </a:p>
          <a:p>
            <a:r>
              <a:rPr lang="en-US" dirty="0" smtClean="0"/>
              <a:t>IPv6 – 2002:: /16</a:t>
            </a:r>
            <a:endParaRPr lang="en-US" dirty="0"/>
          </a:p>
        </p:txBody>
      </p:sp>
      <p:sp>
        <p:nvSpPr>
          <p:cNvPr id="9" name="Cloud 8"/>
          <p:cNvSpPr/>
          <p:nvPr/>
        </p:nvSpPr>
        <p:spPr>
          <a:xfrm>
            <a:off x="1924987" y="2699848"/>
            <a:ext cx="3286403" cy="1638626"/>
          </a:xfrm>
          <a:prstGeom prst="cloud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IPv4</a:t>
            </a:r>
          </a:p>
          <a:p>
            <a:pPr algn="ctr"/>
            <a:r>
              <a:rPr lang="en-US" dirty="0" smtClean="0"/>
              <a:t>Internet</a:t>
            </a:r>
            <a:endParaRPr lang="en-US" dirty="0"/>
          </a:p>
        </p:txBody>
      </p:sp>
      <p:sp>
        <p:nvSpPr>
          <p:cNvPr id="10" name="Cloud 9"/>
          <p:cNvSpPr/>
          <p:nvPr/>
        </p:nvSpPr>
        <p:spPr>
          <a:xfrm>
            <a:off x="5021630" y="4326916"/>
            <a:ext cx="3286403" cy="1638626"/>
          </a:xfrm>
          <a:prstGeom prst="cloud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IPv6</a:t>
            </a:r>
          </a:p>
          <a:p>
            <a:pPr algn="ctr"/>
            <a:r>
              <a:rPr lang="en-US" dirty="0" smtClean="0"/>
              <a:t>Internet</a:t>
            </a:r>
            <a:endParaRPr lang="en-US" dirty="0"/>
          </a:p>
        </p:txBody>
      </p:sp>
      <p:pic>
        <p:nvPicPr>
          <p:cNvPr id="11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0918" y="4013748"/>
            <a:ext cx="983368" cy="579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4816439" y="3575076"/>
            <a:ext cx="3129280" cy="150368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r>
              <a:rPr lang="en-US" dirty="0" err="1" smtClean="0"/>
              <a:t>Dest</a:t>
            </a:r>
            <a:r>
              <a:rPr lang="en-US" dirty="0" smtClean="0"/>
              <a:t>: 207.46.192.0</a:t>
            </a:r>
            <a:endParaRPr lang="en-US" dirty="0"/>
          </a:p>
        </p:txBody>
      </p:sp>
      <p:pic>
        <p:nvPicPr>
          <p:cNvPr id="13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616" y="3282622"/>
            <a:ext cx="795927" cy="795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8455" y="5632708"/>
            <a:ext cx="795927" cy="795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76557" y="4125440"/>
            <a:ext cx="28135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IPv4 – 207.46.192.0</a:t>
            </a:r>
          </a:p>
          <a:p>
            <a:r>
              <a:rPr lang="en-US" dirty="0" smtClean="0"/>
              <a:t>IPv6 – 2002:CF2E:C000::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575548" y="6428636"/>
            <a:ext cx="2505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IPv6 – 1893:92:13:99::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6282430" y="4771771"/>
            <a:ext cx="2756417" cy="6908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Dest</a:t>
            </a:r>
            <a:r>
              <a:rPr lang="en-US" dirty="0" smtClean="0"/>
              <a:t>: 2002:CF2E:C000::</a:t>
            </a:r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 flipH="1">
            <a:off x="2141280" y="4971946"/>
            <a:ext cx="2581239" cy="1279113"/>
            <a:chOff x="1219204" y="4876795"/>
            <a:chExt cx="5181603" cy="5368681"/>
          </a:xfrm>
        </p:grpSpPr>
        <p:sp>
          <p:nvSpPr>
            <p:cNvPr id="19" name="Rectangular Callout 18"/>
            <p:cNvSpPr/>
            <p:nvPr/>
          </p:nvSpPr>
          <p:spPr>
            <a:xfrm>
              <a:off x="1219206" y="4876795"/>
              <a:ext cx="5181601" cy="5368681"/>
            </a:xfrm>
            <a:prstGeom prst="wedgeRectCallout">
              <a:avLst>
                <a:gd name="adj1" fmla="val -66327"/>
                <a:gd name="adj2" fmla="val -120495"/>
              </a:avLst>
            </a:prstGeom>
            <a:solidFill>
              <a:srgbClr val="DA1F28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w Cen MT"/>
                <a:ea typeface="+mn-ea"/>
                <a:cs typeface="+mn-cs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219204" y="4876799"/>
              <a:ext cx="5181601" cy="50380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400" kern="0" noProof="0" dirty="0" smtClean="0">
                  <a:solidFill>
                    <a:sysClr val="window" lastClr="FFFFFF"/>
                  </a:solidFill>
                </a:rPr>
                <a:t>Use normal IPv6 routing to reach a 6to4 relay router</a:t>
              </a:r>
              <a:endPara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21" name="Up Arrow 20"/>
          <p:cNvSpPr/>
          <p:nvPr/>
        </p:nvSpPr>
        <p:spPr>
          <a:xfrm rot="10800000">
            <a:off x="6543639" y="4239386"/>
            <a:ext cx="452157" cy="393574"/>
          </a:xfrm>
          <a:prstGeom prst="upArrow">
            <a:avLst/>
          </a:prstGeom>
          <a:solidFill>
            <a:schemeClr val="accent2"/>
          </a:solidFill>
          <a:ln w="381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713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5.55112E-17 L -0.14427 -0.15602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222" y="-78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42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34 0.00092 L -0.50225 -0.28102 " pathEditMode="relative" rAng="0" ptsTypes="AA">
                                      <p:cBhvr>
                                        <p:cTn id="3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896" y="-14097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4427 -0.15601 L -0.63628 -0.44143 " pathEditMode="relative" rAng="0" ptsTypes="AA">
                                      <p:cBhvr>
                                        <p:cTn id="4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601" y="-142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2" grpId="2" animBg="1"/>
      <p:bldP spid="17" grpId="0" animBg="1"/>
      <p:bldP spid="17" grpId="1" animBg="1"/>
      <p:bldP spid="17" grpId="2" animBg="1"/>
      <p:bldP spid="21" grpId="0" animBg="1"/>
      <p:bldP spid="21" grpId="1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with 6to4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47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01600" y="1615440"/>
            <a:ext cx="8991600" cy="536448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Uniformity</a:t>
            </a:r>
          </a:p>
          <a:p>
            <a:pPr lvl="1"/>
            <a:r>
              <a:rPr lang="en-US" dirty="0" smtClean="0"/>
              <a:t>Not all ISPs have deployed 6to4 relays</a:t>
            </a:r>
          </a:p>
          <a:p>
            <a:r>
              <a:rPr lang="en-US" dirty="0" smtClean="0"/>
              <a:t>Quality of service</a:t>
            </a:r>
          </a:p>
          <a:p>
            <a:pPr lvl="1"/>
            <a:r>
              <a:rPr lang="en-US" dirty="0" smtClean="0"/>
              <a:t>Third-party 6to4 relays are available</a:t>
            </a:r>
          </a:p>
          <a:p>
            <a:pPr lvl="1"/>
            <a:r>
              <a:rPr lang="en-US" dirty="0" smtClean="0"/>
              <a:t>…but, they may be overloaded or unreliable</a:t>
            </a:r>
          </a:p>
          <a:p>
            <a:r>
              <a:rPr lang="en-US" dirty="0" smtClean="0"/>
              <a:t>Reachability</a:t>
            </a:r>
          </a:p>
          <a:p>
            <a:pPr lvl="1"/>
            <a:r>
              <a:rPr lang="en-US" dirty="0" smtClean="0"/>
              <a:t>6to4 doesn’t work if you are behind a NAT</a:t>
            </a:r>
          </a:p>
          <a:p>
            <a:r>
              <a:rPr lang="en-US" dirty="0" smtClean="0"/>
              <a:t>Possible solutions</a:t>
            </a:r>
          </a:p>
          <a:p>
            <a:pPr lvl="1"/>
            <a:r>
              <a:rPr lang="en-US" dirty="0" smtClean="0"/>
              <a:t>IPv6 Rapid Deployment (6rd)</a:t>
            </a:r>
          </a:p>
          <a:p>
            <a:pPr lvl="2"/>
            <a:r>
              <a:rPr lang="en-US" dirty="0" smtClean="0"/>
              <a:t>Each ISP sets up relays for its customers</a:t>
            </a:r>
          </a:p>
          <a:p>
            <a:pPr lvl="2"/>
            <a:r>
              <a:rPr lang="en-US" dirty="0"/>
              <a:t>D</a:t>
            </a:r>
            <a:r>
              <a:rPr lang="en-US" dirty="0" smtClean="0"/>
              <a:t>oes not leverage the 2002:: address space</a:t>
            </a:r>
          </a:p>
          <a:p>
            <a:pPr lvl="1"/>
            <a:r>
              <a:rPr lang="en-US" dirty="0" err="1" smtClean="0"/>
              <a:t>Teredo</a:t>
            </a:r>
            <a:endParaRPr lang="en-US" dirty="0" smtClean="0"/>
          </a:p>
          <a:p>
            <a:pPr lvl="2"/>
            <a:r>
              <a:rPr lang="en-US" dirty="0" smtClean="0"/>
              <a:t>Tunnels IPv6 packets through UDP/IPv4 tunnels</a:t>
            </a:r>
          </a:p>
          <a:p>
            <a:pPr lvl="2"/>
            <a:r>
              <a:rPr lang="en-US" dirty="0" smtClean="0"/>
              <a:t>Can tunnel through NATs, but requires special relays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7850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Layer, Control Plane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48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2643272" y="1561831"/>
            <a:ext cx="6351970" cy="270297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Function:</a:t>
            </a:r>
          </a:p>
          <a:p>
            <a:pPr lvl="1"/>
            <a:r>
              <a:rPr lang="en-US" dirty="0" smtClean="0"/>
              <a:t>Set up routes within a single network</a:t>
            </a:r>
          </a:p>
          <a:p>
            <a:r>
              <a:rPr lang="en-US" dirty="0" smtClean="0"/>
              <a:t>Key challenges:</a:t>
            </a:r>
          </a:p>
          <a:p>
            <a:pPr lvl="1"/>
            <a:r>
              <a:rPr lang="en-US" dirty="0" smtClean="0"/>
              <a:t>Distributing and updating routes</a:t>
            </a:r>
          </a:p>
          <a:p>
            <a:pPr lvl="1"/>
            <a:r>
              <a:rPr lang="en-US" dirty="0" smtClean="0"/>
              <a:t>Convergence time</a:t>
            </a:r>
          </a:p>
          <a:p>
            <a:pPr lvl="1"/>
            <a:r>
              <a:rPr lang="en-US" dirty="0" smtClean="0"/>
              <a:t>Avoiding loops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31208" y="3746621"/>
            <a:ext cx="2242663" cy="573177"/>
          </a:xfrm>
          <a:prstGeom prst="rect">
            <a:avLst/>
          </a:prstGeom>
          <a:solidFill>
            <a:srgbClr val="7030A0"/>
          </a:solid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ctr">
              <a:buClr>
                <a:schemeClr val="bg1"/>
              </a:buClr>
              <a:buNone/>
            </a:pPr>
            <a:r>
              <a:rPr lang="en-US" sz="3200" dirty="0" smtClean="0">
                <a:solidFill>
                  <a:schemeClr val="bg1"/>
                </a:solidFill>
              </a:rPr>
              <a:t>Application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31077" y="4351998"/>
            <a:ext cx="2242654" cy="573177"/>
          </a:xfrm>
          <a:prstGeom prst="rect">
            <a:avLst/>
          </a:prstGeom>
          <a:solidFill>
            <a:srgbClr val="00B050"/>
          </a:solid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ctr">
              <a:buClr>
                <a:schemeClr val="bg1"/>
              </a:buClr>
              <a:buNone/>
            </a:pPr>
            <a:r>
              <a:rPr lang="en-US" sz="3200" dirty="0" smtClean="0">
                <a:solidFill>
                  <a:schemeClr val="bg1"/>
                </a:solidFill>
              </a:rPr>
              <a:t>Transport</a:t>
            </a: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131077" y="4925175"/>
            <a:ext cx="2242654" cy="573177"/>
          </a:xfrm>
          <a:prstGeom prst="rect">
            <a:avLst/>
          </a:prstGeom>
          <a:solidFill>
            <a:srgbClr val="92D050"/>
          </a:solid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ctr">
              <a:buClr>
                <a:schemeClr val="bg1"/>
              </a:buClr>
              <a:buNone/>
            </a:pPr>
            <a:r>
              <a:rPr lang="en-US" sz="3200" dirty="0" smtClean="0">
                <a:solidFill>
                  <a:schemeClr val="bg1"/>
                </a:solidFill>
              </a:rPr>
              <a:t>Network</a:t>
            </a: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131077" y="5502909"/>
            <a:ext cx="2242654" cy="573177"/>
          </a:xfrm>
          <a:prstGeom prst="rect">
            <a:avLst/>
          </a:prstGeom>
          <a:solidFill>
            <a:schemeClr val="accent3"/>
          </a:solid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ctr">
              <a:buClr>
                <a:schemeClr val="bg1"/>
              </a:buClr>
              <a:buNone/>
            </a:pPr>
            <a:r>
              <a:rPr lang="en-US" sz="3200" dirty="0" smtClean="0">
                <a:solidFill>
                  <a:schemeClr val="bg1"/>
                </a:solidFill>
              </a:rPr>
              <a:t>Data Link</a:t>
            </a:r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131208" y="6076086"/>
            <a:ext cx="2242654" cy="573177"/>
          </a:xfrm>
          <a:prstGeom prst="rect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ctr">
              <a:buClr>
                <a:schemeClr val="bg1"/>
              </a:buClr>
              <a:buNone/>
            </a:pPr>
            <a:r>
              <a:rPr lang="en-US" sz="3200" dirty="0" smtClean="0">
                <a:solidFill>
                  <a:schemeClr val="bg1"/>
                </a:solidFill>
              </a:rPr>
              <a:t>Physical</a:t>
            </a:r>
          </a:p>
        </p:txBody>
      </p:sp>
      <p:sp>
        <p:nvSpPr>
          <p:cNvPr id="20" name="Left Brace 19"/>
          <p:cNvSpPr/>
          <p:nvPr/>
        </p:nvSpPr>
        <p:spPr>
          <a:xfrm rot="5400000">
            <a:off x="3524262" y="3250789"/>
            <a:ext cx="559559" cy="2587596"/>
          </a:xfrm>
          <a:prstGeom prst="leftBrace">
            <a:avLst>
              <a:gd name="adj1" fmla="val 8333"/>
              <a:gd name="adj2" fmla="val 49996"/>
            </a:avLst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202160" y="4929732"/>
            <a:ext cx="1234195" cy="573177"/>
          </a:xfrm>
          <a:prstGeom prst="rect">
            <a:avLst/>
          </a:prstGeom>
          <a:solidFill>
            <a:schemeClr val="tx2">
              <a:lumMod val="7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BGP</a:t>
            </a:r>
            <a:endParaRPr lang="en-US" sz="2800" dirty="0"/>
          </a:p>
        </p:txBody>
      </p:sp>
      <p:sp>
        <p:nvSpPr>
          <p:cNvPr id="15" name="Rectangle 14"/>
          <p:cNvSpPr/>
          <p:nvPr/>
        </p:nvSpPr>
        <p:spPr>
          <a:xfrm>
            <a:off x="2510245" y="4929732"/>
            <a:ext cx="1234195" cy="57317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RIP</a:t>
            </a:r>
            <a:endParaRPr lang="en-US" sz="2800" dirty="0"/>
          </a:p>
        </p:txBody>
      </p:sp>
      <p:sp>
        <p:nvSpPr>
          <p:cNvPr id="17" name="Rectangle 16"/>
          <p:cNvSpPr/>
          <p:nvPr/>
        </p:nvSpPr>
        <p:spPr>
          <a:xfrm>
            <a:off x="3863646" y="4929731"/>
            <a:ext cx="1234195" cy="573177"/>
          </a:xfrm>
          <a:prstGeom prst="rect">
            <a:avLst/>
          </a:prstGeom>
          <a:solidFill>
            <a:schemeClr val="tx2"/>
          </a:solid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OSPF</a:t>
            </a:r>
            <a:endParaRPr lang="en-US" sz="2800" dirty="0"/>
          </a:p>
        </p:txBody>
      </p:sp>
      <p:sp>
        <p:nvSpPr>
          <p:cNvPr id="19" name="TextBox 18"/>
          <p:cNvSpPr txBox="1"/>
          <p:nvPr/>
        </p:nvSpPr>
        <p:spPr>
          <a:xfrm>
            <a:off x="6551921" y="4954710"/>
            <a:ext cx="20994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Control Plane</a:t>
            </a:r>
            <a:endParaRPr lang="en-US" sz="2800" dirty="0"/>
          </a:p>
        </p:txBody>
      </p:sp>
      <p:sp>
        <p:nvSpPr>
          <p:cNvPr id="21" name="TextBox 20"/>
          <p:cNvSpPr txBox="1"/>
          <p:nvPr/>
        </p:nvSpPr>
        <p:spPr>
          <a:xfrm>
            <a:off x="270273" y="3044803"/>
            <a:ext cx="19639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Data Plane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93795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Internet Routing</a:t>
            </a:r>
            <a:endParaRPr lang="en-US" dirty="0"/>
          </a:p>
        </p:txBody>
      </p:sp>
      <p:sp>
        <p:nvSpPr>
          <p:cNvPr id="784387" name="Rectangle 3"/>
          <p:cNvSpPr>
            <a:spLocks noGrp="1" noChangeArrowheads="1"/>
          </p:cNvSpPr>
          <p:nvPr>
            <p:ph idx="1"/>
          </p:nvPr>
        </p:nvSpPr>
        <p:spPr>
          <a:xfrm>
            <a:off x="65312" y="1600200"/>
            <a:ext cx="8991600" cy="5105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Internet organized as a </a:t>
            </a:r>
            <a:r>
              <a:rPr lang="en-US" dirty="0" smtClean="0">
                <a:solidFill>
                  <a:schemeClr val="accent1"/>
                </a:solidFill>
              </a:rPr>
              <a:t>two </a:t>
            </a:r>
            <a:r>
              <a:rPr lang="en-US" dirty="0" smtClean="0"/>
              <a:t>level hierarchy</a:t>
            </a:r>
          </a:p>
          <a:p>
            <a:r>
              <a:rPr lang="en-US" dirty="0" smtClean="0"/>
              <a:t>First level – autonomous systems (AS’s)</a:t>
            </a:r>
          </a:p>
          <a:p>
            <a:pPr lvl="1"/>
            <a:r>
              <a:rPr lang="en-US" dirty="0" smtClean="0"/>
              <a:t>AS – region of network under a single administrative domain</a:t>
            </a:r>
          </a:p>
          <a:p>
            <a:pPr lvl="1"/>
            <a:r>
              <a:rPr lang="en-US" dirty="0" smtClean="0"/>
              <a:t>Examples: Comcast, AT&amp;T, Verizon, Sprint, etc.</a:t>
            </a:r>
          </a:p>
          <a:p>
            <a:r>
              <a:rPr lang="en-US" dirty="0" smtClean="0"/>
              <a:t>AS’s use </a:t>
            </a:r>
            <a:r>
              <a:rPr lang="en-US" dirty="0" smtClean="0">
                <a:solidFill>
                  <a:schemeClr val="accent1"/>
                </a:solidFill>
              </a:rPr>
              <a:t>intra-domain</a:t>
            </a:r>
            <a:r>
              <a:rPr lang="en-US" dirty="0" smtClean="0"/>
              <a:t> routing protocols internally</a:t>
            </a:r>
          </a:p>
          <a:p>
            <a:pPr lvl="1"/>
            <a:r>
              <a:rPr lang="en-US" dirty="0" smtClean="0"/>
              <a:t>Distance Vector, e.g., Routing Information Protocol (RIP)</a:t>
            </a:r>
          </a:p>
          <a:p>
            <a:pPr lvl="1"/>
            <a:r>
              <a:rPr lang="en-US" dirty="0" smtClean="0"/>
              <a:t>Link State, e.g., Open Shortest Path First (OSPF)</a:t>
            </a:r>
          </a:p>
          <a:p>
            <a:r>
              <a:rPr lang="en-US" dirty="0" smtClean="0"/>
              <a:t>Connections between AS’s use </a:t>
            </a:r>
            <a:r>
              <a:rPr lang="en-US" dirty="0" smtClean="0">
                <a:solidFill>
                  <a:schemeClr val="accent1"/>
                </a:solidFill>
              </a:rPr>
              <a:t>inter-domain</a:t>
            </a:r>
            <a:r>
              <a:rPr lang="en-US" dirty="0" smtClean="0"/>
              <a:t> routing protocols</a:t>
            </a:r>
          </a:p>
          <a:p>
            <a:pPr lvl="1"/>
            <a:r>
              <a:rPr lang="en-US" dirty="0" smtClean="0"/>
              <a:t>Border Gateway Routing (BGP)</a:t>
            </a:r>
          </a:p>
          <a:p>
            <a:pPr lvl="1"/>
            <a:r>
              <a:rPr lang="en-US" dirty="0" smtClean="0"/>
              <a:t>De facto standard today, BGP-4 </a:t>
            </a:r>
            <a:endParaRPr lang="en-US" dirty="0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0" y="1256270"/>
            <a:ext cx="533400" cy="304800"/>
          </a:xfrm>
        </p:spPr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596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84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84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84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84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84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84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84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84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84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84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84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84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84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84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84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84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84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84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438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1283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 Example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0" y="1267318"/>
            <a:ext cx="533400" cy="304800"/>
          </a:xfrm>
        </p:spPr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50</a:t>
            </a:fld>
            <a:endParaRPr lang="en-US" dirty="0"/>
          </a:p>
        </p:txBody>
      </p:sp>
      <p:sp>
        <p:nvSpPr>
          <p:cNvPr id="5" name="Cloud 4"/>
          <p:cNvSpPr/>
          <p:nvPr/>
        </p:nvSpPr>
        <p:spPr>
          <a:xfrm>
            <a:off x="827028" y="1864805"/>
            <a:ext cx="2762494" cy="1986272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AS-1</a:t>
            </a:r>
            <a:endParaRPr lang="en-US" sz="2400" dirty="0"/>
          </a:p>
        </p:txBody>
      </p:sp>
      <p:sp>
        <p:nvSpPr>
          <p:cNvPr id="6" name="Cloud 5"/>
          <p:cNvSpPr/>
          <p:nvPr/>
        </p:nvSpPr>
        <p:spPr>
          <a:xfrm>
            <a:off x="5860918" y="2334681"/>
            <a:ext cx="2762494" cy="1986272"/>
          </a:xfrm>
          <a:prstGeom prst="cloud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7" name="Cloud 6"/>
          <p:cNvSpPr/>
          <p:nvPr/>
        </p:nvSpPr>
        <p:spPr>
          <a:xfrm>
            <a:off x="2930885" y="4150829"/>
            <a:ext cx="2762494" cy="1986272"/>
          </a:xfrm>
          <a:prstGeom prst="cloud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cxnSp>
        <p:nvCxnSpPr>
          <p:cNvPr id="10" name="Straight Connector 9"/>
          <p:cNvCxnSpPr>
            <a:endCxn id="14" idx="2"/>
          </p:cNvCxnSpPr>
          <p:nvPr/>
        </p:nvCxnSpPr>
        <p:spPr>
          <a:xfrm flipV="1">
            <a:off x="2942725" y="5890230"/>
            <a:ext cx="762432" cy="486441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endCxn id="13" idx="1"/>
          </p:cNvCxnSpPr>
          <p:nvPr/>
        </p:nvCxnSpPr>
        <p:spPr>
          <a:xfrm flipV="1">
            <a:off x="2208275" y="5135206"/>
            <a:ext cx="722610" cy="190197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4775" y="5021903"/>
            <a:ext cx="607000" cy="60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2260" y="6117933"/>
            <a:ext cx="607000" cy="60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2" name="Straight Connector 31"/>
          <p:cNvCxnSpPr/>
          <p:nvPr/>
        </p:nvCxnSpPr>
        <p:spPr>
          <a:xfrm flipH="1">
            <a:off x="3219260" y="1986420"/>
            <a:ext cx="775522" cy="303498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3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4317" y="1727681"/>
            <a:ext cx="607000" cy="60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4" name="Straight Connector 33"/>
          <p:cNvCxnSpPr>
            <a:endCxn id="42" idx="1"/>
          </p:cNvCxnSpPr>
          <p:nvPr/>
        </p:nvCxnSpPr>
        <p:spPr>
          <a:xfrm>
            <a:off x="469192" y="2123544"/>
            <a:ext cx="439874" cy="655641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727" y="1864805"/>
            <a:ext cx="607000" cy="60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7" name="Straight Connector 36"/>
          <p:cNvCxnSpPr>
            <a:endCxn id="51" idx="2"/>
          </p:cNvCxnSpPr>
          <p:nvPr/>
        </p:nvCxnSpPr>
        <p:spPr>
          <a:xfrm flipV="1">
            <a:off x="6965630" y="4183624"/>
            <a:ext cx="55801" cy="645604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8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5165" y="4570489"/>
            <a:ext cx="607000" cy="60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9" name="Straight Connector 38"/>
          <p:cNvCxnSpPr>
            <a:endCxn id="49" idx="0"/>
          </p:cNvCxnSpPr>
          <p:nvPr/>
        </p:nvCxnSpPr>
        <p:spPr>
          <a:xfrm flipH="1">
            <a:off x="8218241" y="2366764"/>
            <a:ext cx="649224" cy="491177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7000" y="1986419"/>
            <a:ext cx="607000" cy="60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6" name="Straight Connector 55"/>
          <p:cNvCxnSpPr>
            <a:stCxn id="134" idx="1"/>
            <a:endCxn id="12" idx="3"/>
          </p:cNvCxnSpPr>
          <p:nvPr/>
        </p:nvCxnSpPr>
        <p:spPr>
          <a:xfrm flipH="1">
            <a:off x="3214695" y="2783617"/>
            <a:ext cx="2750725" cy="749809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133" idx="0"/>
            <a:endCxn id="12" idx="2"/>
          </p:cNvCxnSpPr>
          <p:nvPr/>
        </p:nvCxnSpPr>
        <p:spPr>
          <a:xfrm flipH="1" flipV="1">
            <a:off x="2892138" y="3723623"/>
            <a:ext cx="683863" cy="575620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31" idx="2"/>
            <a:endCxn id="132" idx="3"/>
          </p:cNvCxnSpPr>
          <p:nvPr/>
        </p:nvCxnSpPr>
        <p:spPr>
          <a:xfrm flipH="1">
            <a:off x="5788742" y="4104018"/>
            <a:ext cx="227195" cy="727688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45" idx="0"/>
            <a:endCxn id="44" idx="2"/>
          </p:cNvCxnSpPr>
          <p:nvPr/>
        </p:nvCxnSpPr>
        <p:spPr>
          <a:xfrm flipH="1" flipV="1">
            <a:off x="2892138" y="2480116"/>
            <a:ext cx="307373" cy="299068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43" idx="3"/>
          </p:cNvCxnSpPr>
          <p:nvPr/>
        </p:nvCxnSpPr>
        <p:spPr>
          <a:xfrm flipV="1">
            <a:off x="2208275" y="2334680"/>
            <a:ext cx="361305" cy="1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41" idx="3"/>
            <a:endCxn id="44" idx="2"/>
          </p:cNvCxnSpPr>
          <p:nvPr/>
        </p:nvCxnSpPr>
        <p:spPr>
          <a:xfrm flipV="1">
            <a:off x="2049923" y="2480116"/>
            <a:ext cx="842215" cy="1015512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2" idx="0"/>
            <a:endCxn id="45" idx="2"/>
          </p:cNvCxnSpPr>
          <p:nvPr/>
        </p:nvCxnSpPr>
        <p:spPr>
          <a:xfrm flipV="1">
            <a:off x="2892138" y="3159579"/>
            <a:ext cx="307373" cy="183649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41" idx="3"/>
            <a:endCxn id="12" idx="1"/>
          </p:cNvCxnSpPr>
          <p:nvPr/>
        </p:nvCxnSpPr>
        <p:spPr>
          <a:xfrm>
            <a:off x="2049923" y="3495628"/>
            <a:ext cx="519657" cy="37798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42" idx="0"/>
            <a:endCxn id="43" idx="1"/>
          </p:cNvCxnSpPr>
          <p:nvPr/>
        </p:nvCxnSpPr>
        <p:spPr>
          <a:xfrm flipV="1">
            <a:off x="1231624" y="2334681"/>
            <a:ext cx="331536" cy="254306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41" idx="0"/>
            <a:endCxn id="42" idx="2"/>
          </p:cNvCxnSpPr>
          <p:nvPr/>
        </p:nvCxnSpPr>
        <p:spPr>
          <a:xfrm flipH="1" flipV="1">
            <a:off x="1231624" y="2969382"/>
            <a:ext cx="495742" cy="336048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133" idx="2"/>
            <a:endCxn id="13" idx="0"/>
          </p:cNvCxnSpPr>
          <p:nvPr/>
        </p:nvCxnSpPr>
        <p:spPr>
          <a:xfrm flipH="1">
            <a:off x="3253443" y="4679638"/>
            <a:ext cx="322558" cy="26537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17" idx="1"/>
            <a:endCxn id="133" idx="3"/>
          </p:cNvCxnSpPr>
          <p:nvPr/>
        </p:nvCxnSpPr>
        <p:spPr>
          <a:xfrm flipH="1">
            <a:off x="3898558" y="4489441"/>
            <a:ext cx="372759" cy="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endCxn id="132" idx="0"/>
          </p:cNvCxnSpPr>
          <p:nvPr/>
        </p:nvCxnSpPr>
        <p:spPr>
          <a:xfrm>
            <a:off x="4916433" y="4506426"/>
            <a:ext cx="549752" cy="135082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14" idx="1"/>
            <a:endCxn id="13" idx="2"/>
          </p:cNvCxnSpPr>
          <p:nvPr/>
        </p:nvCxnSpPr>
        <p:spPr>
          <a:xfrm flipH="1" flipV="1">
            <a:off x="3253443" y="5325403"/>
            <a:ext cx="129156" cy="37463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>
            <a:stCxn id="15" idx="1"/>
            <a:endCxn id="14" idx="3"/>
          </p:cNvCxnSpPr>
          <p:nvPr/>
        </p:nvCxnSpPr>
        <p:spPr>
          <a:xfrm flipH="1">
            <a:off x="4027714" y="5700033"/>
            <a:ext cx="317075" cy="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>
            <a:stCxn id="132" idx="2"/>
            <a:endCxn id="15" idx="3"/>
          </p:cNvCxnSpPr>
          <p:nvPr/>
        </p:nvCxnSpPr>
        <p:spPr>
          <a:xfrm flipH="1">
            <a:off x="4989904" y="5021903"/>
            <a:ext cx="476281" cy="67813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>
            <a:stCxn id="15" idx="0"/>
            <a:endCxn id="133" idx="2"/>
          </p:cNvCxnSpPr>
          <p:nvPr/>
        </p:nvCxnSpPr>
        <p:spPr>
          <a:xfrm flipH="1" flipV="1">
            <a:off x="3576001" y="4679638"/>
            <a:ext cx="1091346" cy="830197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>
            <a:stCxn id="51" idx="1"/>
            <a:endCxn id="131" idx="3"/>
          </p:cNvCxnSpPr>
          <p:nvPr/>
        </p:nvCxnSpPr>
        <p:spPr>
          <a:xfrm flipH="1" flipV="1">
            <a:off x="6338494" y="3913821"/>
            <a:ext cx="360379" cy="79606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>
            <a:stCxn id="134" idx="2"/>
            <a:endCxn id="131" idx="0"/>
          </p:cNvCxnSpPr>
          <p:nvPr/>
        </p:nvCxnSpPr>
        <p:spPr>
          <a:xfrm flipH="1">
            <a:off x="6015937" y="2973814"/>
            <a:ext cx="272041" cy="749809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>
            <a:stCxn id="48" idx="1"/>
            <a:endCxn id="134" idx="3"/>
          </p:cNvCxnSpPr>
          <p:nvPr/>
        </p:nvCxnSpPr>
        <p:spPr>
          <a:xfrm flipH="1">
            <a:off x="6610535" y="2697982"/>
            <a:ext cx="415506" cy="85635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>
            <a:stCxn id="48" idx="2"/>
            <a:endCxn id="51" idx="0"/>
          </p:cNvCxnSpPr>
          <p:nvPr/>
        </p:nvCxnSpPr>
        <p:spPr>
          <a:xfrm flipH="1">
            <a:off x="7021431" y="2888179"/>
            <a:ext cx="327168" cy="91505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>
            <a:stCxn id="48" idx="3"/>
            <a:endCxn id="49" idx="1"/>
          </p:cNvCxnSpPr>
          <p:nvPr/>
        </p:nvCxnSpPr>
        <p:spPr>
          <a:xfrm>
            <a:off x="7671156" y="2697982"/>
            <a:ext cx="224527" cy="350157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>
            <a:stCxn id="49" idx="2"/>
            <a:endCxn id="50" idx="0"/>
          </p:cNvCxnSpPr>
          <p:nvPr/>
        </p:nvCxnSpPr>
        <p:spPr>
          <a:xfrm flipH="1">
            <a:off x="7892825" y="3238336"/>
            <a:ext cx="325416" cy="422543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>
            <a:stCxn id="50" idx="1"/>
            <a:endCxn id="51" idx="3"/>
          </p:cNvCxnSpPr>
          <p:nvPr/>
        </p:nvCxnSpPr>
        <p:spPr>
          <a:xfrm flipH="1">
            <a:off x="7343988" y="3851077"/>
            <a:ext cx="226279" cy="14235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TextBox 128"/>
          <p:cNvSpPr txBox="1"/>
          <p:nvPr/>
        </p:nvSpPr>
        <p:spPr>
          <a:xfrm>
            <a:off x="4150862" y="4735981"/>
            <a:ext cx="8691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AS-2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6264298" y="3058022"/>
            <a:ext cx="8691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AS-3</a:t>
            </a: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12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500"/>
                    </a14:imgEffect>
                    <a14:imgEffect>
                      <a14:saturation sat="10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9580" y="3343228"/>
            <a:ext cx="645115" cy="380395"/>
          </a:xfrm>
          <a:prstGeom prst="rect">
            <a:avLst/>
          </a:prstGeom>
          <a:noFill/>
          <a:extLst/>
        </p:spPr>
      </p:pic>
      <p:pic>
        <p:nvPicPr>
          <p:cNvPr id="13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0885" y="4945008"/>
            <a:ext cx="645115" cy="380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2599" y="5509835"/>
            <a:ext cx="645115" cy="380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4789" y="5509835"/>
            <a:ext cx="645115" cy="380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1317" y="4299243"/>
            <a:ext cx="645115" cy="380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4808" y="3305430"/>
            <a:ext cx="645115" cy="380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066" y="2588987"/>
            <a:ext cx="645115" cy="380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3160" y="2144483"/>
            <a:ext cx="645115" cy="380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9580" y="2099721"/>
            <a:ext cx="645115" cy="380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6953" y="2779184"/>
            <a:ext cx="645115" cy="380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6041" y="2507784"/>
            <a:ext cx="645115" cy="380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5683" y="2857941"/>
            <a:ext cx="645115" cy="380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0267" y="3660879"/>
            <a:ext cx="645115" cy="380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8873" y="3803229"/>
            <a:ext cx="645115" cy="380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1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500"/>
                    </a14:imgEffect>
                    <a14:imgEffect>
                      <a14:saturation sat="10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3379" y="3723623"/>
            <a:ext cx="645115" cy="380395"/>
          </a:xfrm>
          <a:prstGeom prst="rect">
            <a:avLst/>
          </a:prstGeom>
          <a:noFill/>
          <a:extLst/>
        </p:spPr>
      </p:pic>
      <p:pic>
        <p:nvPicPr>
          <p:cNvPr id="132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500"/>
                    </a14:imgEffect>
                    <a14:imgEffect>
                      <a14:saturation sat="10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627" y="4641508"/>
            <a:ext cx="645115" cy="380395"/>
          </a:xfrm>
          <a:prstGeom prst="rect">
            <a:avLst/>
          </a:prstGeom>
          <a:noFill/>
          <a:extLst/>
        </p:spPr>
      </p:pic>
      <p:pic>
        <p:nvPicPr>
          <p:cNvPr id="133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500"/>
                    </a14:imgEffect>
                    <a14:imgEffect>
                      <a14:saturation sat="10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3443" y="4299243"/>
            <a:ext cx="645115" cy="380395"/>
          </a:xfrm>
          <a:prstGeom prst="rect">
            <a:avLst/>
          </a:prstGeom>
          <a:noFill/>
          <a:extLst/>
        </p:spPr>
      </p:pic>
      <p:pic>
        <p:nvPicPr>
          <p:cNvPr id="134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500"/>
                    </a14:imgEffect>
                    <a14:imgEffect>
                      <a14:saturation sat="10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5420" y="2593419"/>
            <a:ext cx="645115" cy="380395"/>
          </a:xfrm>
          <a:prstGeom prst="rect">
            <a:avLst/>
          </a:prstGeom>
          <a:noFill/>
          <a:extLst/>
        </p:spPr>
      </p:pic>
      <p:grpSp>
        <p:nvGrpSpPr>
          <p:cNvPr id="148" name="Group 147"/>
          <p:cNvGrpSpPr/>
          <p:nvPr/>
        </p:nvGrpSpPr>
        <p:grpSpPr>
          <a:xfrm flipH="1">
            <a:off x="157064" y="3953624"/>
            <a:ext cx="1582577" cy="954107"/>
            <a:chOff x="1219200" y="4876799"/>
            <a:chExt cx="5181605" cy="1384995"/>
          </a:xfrm>
        </p:grpSpPr>
        <p:sp>
          <p:nvSpPr>
            <p:cNvPr id="149" name="Rectangular Callout 148"/>
            <p:cNvSpPr/>
            <p:nvPr/>
          </p:nvSpPr>
          <p:spPr>
            <a:xfrm>
              <a:off x="1219200" y="4876799"/>
              <a:ext cx="5181602" cy="1384995"/>
            </a:xfrm>
            <a:prstGeom prst="wedgeRectCallout">
              <a:avLst>
                <a:gd name="adj1" fmla="val -37261"/>
                <a:gd name="adj2" fmla="val -87812"/>
              </a:avLst>
            </a:prstGeom>
            <a:solidFill>
              <a:srgbClr val="DA1F28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w Cen MT"/>
                <a:ea typeface="+mn-ea"/>
                <a:cs typeface="+mn-cs"/>
              </a:endParaRPr>
            </a:p>
          </p:txBody>
        </p:sp>
        <p:sp>
          <p:nvSpPr>
            <p:cNvPr id="150" name="TextBox 149"/>
            <p:cNvSpPr txBox="1"/>
            <p:nvPr/>
          </p:nvSpPr>
          <p:spPr>
            <a:xfrm>
              <a:off x="1219204" y="4876799"/>
              <a:ext cx="5181601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</a:rPr>
                <a:t>Interior</a:t>
              </a:r>
              <a:r>
                <a:rPr kumimoji="0" lang="en-US" sz="2800" b="0" i="0" u="none" strike="noStrike" kern="0" cap="none" spc="0" normalizeH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</a:rPr>
                <a:t> Routers</a:t>
              </a:r>
              <a:endPara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151" name="Group 150"/>
          <p:cNvGrpSpPr/>
          <p:nvPr/>
        </p:nvGrpSpPr>
        <p:grpSpPr>
          <a:xfrm flipH="1">
            <a:off x="5438853" y="5467326"/>
            <a:ext cx="1582577" cy="954107"/>
            <a:chOff x="1219200" y="4876799"/>
            <a:chExt cx="5181605" cy="1384995"/>
          </a:xfrm>
        </p:grpSpPr>
        <p:sp>
          <p:nvSpPr>
            <p:cNvPr id="152" name="Rectangular Callout 151"/>
            <p:cNvSpPr/>
            <p:nvPr/>
          </p:nvSpPr>
          <p:spPr>
            <a:xfrm>
              <a:off x="1219200" y="4876799"/>
              <a:ext cx="5181602" cy="1384995"/>
            </a:xfrm>
            <a:prstGeom prst="wedgeRectCallout">
              <a:avLst>
                <a:gd name="adj1" fmla="val 37714"/>
                <a:gd name="adj2" fmla="val -107208"/>
              </a:avLst>
            </a:prstGeom>
            <a:solidFill>
              <a:srgbClr val="DA1F28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w Cen MT"/>
                <a:ea typeface="+mn-ea"/>
                <a:cs typeface="+mn-cs"/>
              </a:endParaRPr>
            </a:p>
          </p:txBody>
        </p:sp>
        <p:sp>
          <p:nvSpPr>
            <p:cNvPr id="153" name="TextBox 152"/>
            <p:cNvSpPr txBox="1"/>
            <p:nvPr/>
          </p:nvSpPr>
          <p:spPr>
            <a:xfrm>
              <a:off x="1219204" y="4876799"/>
              <a:ext cx="5181601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</a:rPr>
                <a:t>BGP</a:t>
              </a:r>
              <a:r>
                <a:rPr kumimoji="0" lang="en-US" sz="2800" b="0" i="0" u="none" strike="noStrike" kern="0" cap="none" spc="0" normalizeH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</a:rPr>
                <a:t> Routers</a:t>
              </a:r>
              <a:endPara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73001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We Need ASs?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51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Routing algorithms are not efficient enough to execute on the entire Internet topology</a:t>
            </a:r>
          </a:p>
          <a:p>
            <a:r>
              <a:rPr lang="en-US" dirty="0" smtClean="0"/>
              <a:t>Different organizations may use different routing policies</a:t>
            </a:r>
          </a:p>
          <a:p>
            <a:r>
              <a:rPr lang="en-US" dirty="0" smtClean="0"/>
              <a:t>Allows organizations to hide their internal network structure</a:t>
            </a:r>
          </a:p>
          <a:p>
            <a:r>
              <a:rPr lang="en-US" dirty="0" smtClean="0"/>
              <a:t>Allows organizations to choose how to route across each other (BGP)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203357" y="2458704"/>
            <a:ext cx="6623472" cy="2376022"/>
            <a:chOff x="414979" y="3333623"/>
            <a:chExt cx="8263530" cy="1523216"/>
          </a:xfrm>
        </p:grpSpPr>
        <p:sp>
          <p:nvSpPr>
            <p:cNvPr id="6" name="Rectangle 5"/>
            <p:cNvSpPr/>
            <p:nvPr/>
          </p:nvSpPr>
          <p:spPr>
            <a:xfrm>
              <a:off x="414979" y="3333623"/>
              <a:ext cx="8263530" cy="1523216"/>
            </a:xfrm>
            <a:prstGeom prst="rect">
              <a:avLst/>
            </a:prstGeom>
            <a:ln w="5715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Content Placeholder 2"/>
            <p:cNvSpPr txBox="1">
              <a:spLocks/>
            </p:cNvSpPr>
            <p:nvPr/>
          </p:nvSpPr>
          <p:spPr>
            <a:xfrm>
              <a:off x="514376" y="3496212"/>
              <a:ext cx="8118848" cy="136062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vert="horz" lIns="91440" tIns="45720" rIns="91440" bIns="45720" rtlCol="0">
              <a:normAutofit/>
            </a:bodyPr>
            <a:lstStyle>
              <a:lvl1pPr marL="3429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40080" indent="-228600" algn="l" defTabSz="914400" rtl="0" eaLnBrk="1" latinLnBrk="0" hangingPunct="1">
                <a:spcBef>
                  <a:spcPct val="20000"/>
                </a:spcBef>
                <a:buClr>
                  <a:schemeClr val="accent2"/>
                </a:buClr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05840" indent="-228600" algn="l" defTabSz="914400" rtl="0" eaLnBrk="1" latinLnBrk="0" hangingPunct="1">
                <a:spcBef>
                  <a:spcPct val="20000"/>
                </a:spcBef>
                <a:buClr>
                  <a:schemeClr val="accent3"/>
                </a:buClr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280160" indent="-228600" algn="l" defTabSz="914400" rtl="0" eaLnBrk="1" latinLnBrk="0" hangingPunct="1">
                <a:spcBef>
                  <a:spcPct val="20000"/>
                </a:spcBef>
                <a:buClr>
                  <a:schemeClr val="accent4"/>
                </a:buClr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54480" indent="-228600" algn="l" defTabSz="914400" rtl="0" eaLnBrk="1" latinLnBrk="0" hangingPunct="1">
                <a:spcBef>
                  <a:spcPct val="20000"/>
                </a:spcBef>
                <a:buClr>
                  <a:schemeClr val="accent5"/>
                </a:buClr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3736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920240" indent="-182880" algn="l" defTabSz="914400" rtl="0" eaLnBrk="1" latinLnBrk="0" hangingPunct="1">
                <a:spcBef>
                  <a:spcPct val="20000"/>
                </a:spcBef>
                <a:buClr>
                  <a:schemeClr val="accent2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103120" indent="-182880" algn="l" defTabSz="914400" rtl="0" eaLnBrk="1" latinLnBrk="0" hangingPunct="1">
                <a:spcBef>
                  <a:spcPct val="20000"/>
                </a:spcBef>
                <a:buClr>
                  <a:schemeClr val="accent3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286000" indent="-182880" algn="l" defTabSz="914400" rtl="0" eaLnBrk="1" latinLnBrk="0" hangingPunct="1">
                <a:spcBef>
                  <a:spcPct val="20000"/>
                </a:spcBef>
                <a:buClr>
                  <a:schemeClr val="accent4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buClr>
                  <a:schemeClr val="bg1"/>
                </a:buClr>
              </a:pPr>
              <a:r>
                <a:rPr lang="en-US" sz="3200" dirty="0" smtClean="0">
                  <a:solidFill>
                    <a:schemeClr val="bg1"/>
                  </a:solidFill>
                </a:rPr>
                <a:t>Easier to compute routes</a:t>
              </a:r>
            </a:p>
            <a:p>
              <a:pPr>
                <a:buClr>
                  <a:schemeClr val="bg1"/>
                </a:buClr>
              </a:pPr>
              <a:r>
                <a:rPr lang="en-US" sz="3200" dirty="0" smtClean="0">
                  <a:solidFill>
                    <a:schemeClr val="bg1"/>
                  </a:solidFill>
                </a:rPr>
                <a:t>Greater flexibility</a:t>
              </a:r>
            </a:p>
            <a:p>
              <a:pPr>
                <a:buClr>
                  <a:schemeClr val="bg1"/>
                </a:buClr>
              </a:pPr>
              <a:r>
                <a:rPr lang="en-US" sz="3200" dirty="0" smtClean="0">
                  <a:solidFill>
                    <a:schemeClr val="bg1"/>
                  </a:solidFill>
                </a:rPr>
                <a:t>More autonomy/independence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24122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Routing on a Graph</a:t>
            </a:r>
            <a:endParaRPr lang="en-US" dirty="0"/>
          </a:p>
        </p:txBody>
      </p:sp>
      <p:sp>
        <p:nvSpPr>
          <p:cNvPr id="787459" name="Rectangle 3"/>
          <p:cNvSpPr>
            <a:spLocks noGrp="1" noChangeArrowheads="1"/>
          </p:cNvSpPr>
          <p:nvPr>
            <p:ph idx="1"/>
          </p:nvPr>
        </p:nvSpPr>
        <p:spPr>
          <a:xfrm>
            <a:off x="0" y="1600200"/>
            <a:ext cx="8991600" cy="5105400"/>
          </a:xfrm>
        </p:spPr>
        <p:txBody>
          <a:bodyPr/>
          <a:lstStyle/>
          <a:p>
            <a:r>
              <a:rPr lang="en-US" dirty="0" smtClean="0"/>
              <a:t>Goal: determine a “good” path through the network from source to destination</a:t>
            </a:r>
          </a:p>
          <a:p>
            <a:r>
              <a:rPr lang="en-US" dirty="0" smtClean="0"/>
              <a:t>What is a good path?</a:t>
            </a:r>
          </a:p>
          <a:p>
            <a:pPr lvl="1"/>
            <a:r>
              <a:rPr lang="en-US" dirty="0" smtClean="0"/>
              <a:t>Usually means the shortest path</a:t>
            </a:r>
          </a:p>
          <a:p>
            <a:pPr lvl="1"/>
            <a:r>
              <a:rPr lang="en-US" dirty="0" smtClean="0"/>
              <a:t>Load balanced</a:t>
            </a:r>
          </a:p>
          <a:p>
            <a:pPr lvl="1"/>
            <a:r>
              <a:rPr lang="en-US" dirty="0" smtClean="0"/>
              <a:t>Lowest $$$ cost</a:t>
            </a:r>
          </a:p>
          <a:p>
            <a:r>
              <a:rPr lang="en-US" dirty="0" smtClean="0"/>
              <a:t>Network modeled as a graph</a:t>
            </a:r>
          </a:p>
          <a:p>
            <a:pPr lvl="1"/>
            <a:r>
              <a:rPr lang="en-US" dirty="0" smtClean="0"/>
              <a:t>Routers </a:t>
            </a:r>
            <a:r>
              <a:rPr lang="en-US" dirty="0" smtClean="0">
                <a:sym typeface="Wingdings" pitchFamily="2" charset="2"/>
              </a:rPr>
              <a:t> nodes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Link  edges</a:t>
            </a:r>
          </a:p>
          <a:p>
            <a:pPr lvl="2"/>
            <a:r>
              <a:rPr lang="en-US" dirty="0" smtClean="0"/>
              <a:t>Edge cost: delay, congestion level, etc.</a:t>
            </a:r>
            <a:endParaRPr lang="en-US" dirty="0"/>
          </a:p>
        </p:txBody>
      </p:sp>
      <p:sp>
        <p:nvSpPr>
          <p:cNvPr id="76" name="Cloud 75"/>
          <p:cNvSpPr/>
          <p:nvPr/>
        </p:nvSpPr>
        <p:spPr>
          <a:xfrm>
            <a:off x="5083625" y="2991427"/>
            <a:ext cx="3929743" cy="2655785"/>
          </a:xfrm>
          <a:prstGeom prst="cloud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cxnSp>
        <p:nvCxnSpPr>
          <p:cNvPr id="77" name="Straight Connector 76"/>
          <p:cNvCxnSpPr>
            <a:stCxn id="94" idx="3"/>
            <a:endCxn id="93" idx="4"/>
          </p:cNvCxnSpPr>
          <p:nvPr/>
        </p:nvCxnSpPr>
        <p:spPr>
          <a:xfrm flipH="1">
            <a:off x="8013928" y="4534330"/>
            <a:ext cx="504508" cy="466026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91" idx="4"/>
            <a:endCxn id="94" idx="1"/>
          </p:cNvCxnSpPr>
          <p:nvPr/>
        </p:nvCxnSpPr>
        <p:spPr>
          <a:xfrm>
            <a:off x="8013928" y="3633758"/>
            <a:ext cx="504508" cy="536342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stCxn id="90" idx="4"/>
            <a:endCxn id="91" idx="2"/>
          </p:cNvCxnSpPr>
          <p:nvPr/>
        </p:nvCxnSpPr>
        <p:spPr>
          <a:xfrm>
            <a:off x="6849156" y="3633758"/>
            <a:ext cx="421108" cy="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93" idx="2"/>
            <a:endCxn id="92" idx="4"/>
          </p:cNvCxnSpPr>
          <p:nvPr/>
        </p:nvCxnSpPr>
        <p:spPr>
          <a:xfrm flipH="1">
            <a:off x="6849156" y="5000356"/>
            <a:ext cx="421108" cy="5002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stCxn id="9" idx="3"/>
            <a:endCxn id="92" idx="2"/>
          </p:cNvCxnSpPr>
          <p:nvPr/>
        </p:nvCxnSpPr>
        <p:spPr>
          <a:xfrm>
            <a:off x="5674984" y="4534330"/>
            <a:ext cx="430508" cy="471028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>
            <a:stCxn id="9" idx="1"/>
            <a:endCxn id="90" idx="3"/>
          </p:cNvCxnSpPr>
          <p:nvPr/>
        </p:nvCxnSpPr>
        <p:spPr>
          <a:xfrm flipV="1">
            <a:off x="5674984" y="3815873"/>
            <a:ext cx="802340" cy="354227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endCxn id="90" idx="3"/>
          </p:cNvCxnSpPr>
          <p:nvPr/>
        </p:nvCxnSpPr>
        <p:spPr>
          <a:xfrm flipV="1">
            <a:off x="6477324" y="3815873"/>
            <a:ext cx="0" cy="1002368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lowchart: Magnetic Disk 8"/>
          <p:cNvSpPr/>
          <p:nvPr/>
        </p:nvSpPr>
        <p:spPr>
          <a:xfrm>
            <a:off x="5303152" y="4170100"/>
            <a:ext cx="743664" cy="36423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A</a:t>
            </a:r>
            <a:endParaRPr lang="en-US" dirty="0"/>
          </a:p>
        </p:txBody>
      </p:sp>
      <p:sp>
        <p:nvSpPr>
          <p:cNvPr id="90" name="Flowchart: Magnetic Disk 89"/>
          <p:cNvSpPr/>
          <p:nvPr/>
        </p:nvSpPr>
        <p:spPr>
          <a:xfrm>
            <a:off x="6105492" y="3451643"/>
            <a:ext cx="743664" cy="36423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B</a:t>
            </a:r>
            <a:endParaRPr lang="en-US" dirty="0"/>
          </a:p>
        </p:txBody>
      </p:sp>
      <p:sp>
        <p:nvSpPr>
          <p:cNvPr id="91" name="Flowchart: Magnetic Disk 90"/>
          <p:cNvSpPr/>
          <p:nvPr/>
        </p:nvSpPr>
        <p:spPr>
          <a:xfrm>
            <a:off x="7270264" y="3451643"/>
            <a:ext cx="743664" cy="36423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</a:t>
            </a:r>
            <a:endParaRPr lang="en-US" dirty="0"/>
          </a:p>
        </p:txBody>
      </p:sp>
      <p:sp>
        <p:nvSpPr>
          <p:cNvPr id="92" name="Flowchart: Magnetic Disk 91"/>
          <p:cNvSpPr/>
          <p:nvPr/>
        </p:nvSpPr>
        <p:spPr>
          <a:xfrm>
            <a:off x="6105492" y="4823243"/>
            <a:ext cx="743664" cy="36423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D</a:t>
            </a:r>
            <a:endParaRPr lang="en-US" dirty="0"/>
          </a:p>
        </p:txBody>
      </p:sp>
      <p:sp>
        <p:nvSpPr>
          <p:cNvPr id="93" name="Flowchart: Magnetic Disk 92"/>
          <p:cNvSpPr/>
          <p:nvPr/>
        </p:nvSpPr>
        <p:spPr>
          <a:xfrm>
            <a:off x="7270264" y="4818241"/>
            <a:ext cx="743664" cy="36423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E</a:t>
            </a:r>
            <a:endParaRPr lang="en-US" dirty="0"/>
          </a:p>
        </p:txBody>
      </p:sp>
      <p:sp>
        <p:nvSpPr>
          <p:cNvPr id="94" name="Flowchart: Magnetic Disk 93"/>
          <p:cNvSpPr/>
          <p:nvPr/>
        </p:nvSpPr>
        <p:spPr>
          <a:xfrm>
            <a:off x="8146604" y="4170100"/>
            <a:ext cx="743664" cy="36423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F</a:t>
            </a:r>
            <a:endParaRPr lang="en-US" dirty="0"/>
          </a:p>
        </p:txBody>
      </p:sp>
      <p:cxnSp>
        <p:nvCxnSpPr>
          <p:cNvPr id="109" name="Straight Connector 108"/>
          <p:cNvCxnSpPr>
            <a:stCxn id="91" idx="3"/>
            <a:endCxn id="92" idx="4"/>
          </p:cNvCxnSpPr>
          <p:nvPr/>
        </p:nvCxnSpPr>
        <p:spPr>
          <a:xfrm flipH="1">
            <a:off x="6849156" y="3815873"/>
            <a:ext cx="792940" cy="1189485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lbow Connector 26"/>
          <p:cNvCxnSpPr>
            <a:stCxn id="9" idx="1"/>
            <a:endCxn id="91" idx="1"/>
          </p:cNvCxnSpPr>
          <p:nvPr/>
        </p:nvCxnSpPr>
        <p:spPr>
          <a:xfrm rot="5400000" flipH="1" flipV="1">
            <a:off x="6299312" y="2827316"/>
            <a:ext cx="718457" cy="1967112"/>
          </a:xfrm>
          <a:prstGeom prst="bentConnector3">
            <a:avLst>
              <a:gd name="adj1" fmla="val 151515"/>
            </a:avLst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6046816" y="2656106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5</a:t>
            </a:r>
            <a:endParaRPr lang="en-US" dirty="0"/>
          </a:p>
        </p:txBody>
      </p:sp>
      <p:sp>
        <p:nvSpPr>
          <p:cNvPr id="116" name="TextBox 115"/>
          <p:cNvSpPr txBox="1"/>
          <p:nvPr/>
        </p:nvSpPr>
        <p:spPr>
          <a:xfrm>
            <a:off x="5784169" y="3603333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2</a:t>
            </a:r>
            <a:endParaRPr lang="en-US" dirty="0"/>
          </a:p>
        </p:txBody>
      </p:sp>
      <p:sp>
        <p:nvSpPr>
          <p:cNvPr id="117" name="TextBox 116"/>
          <p:cNvSpPr txBox="1"/>
          <p:nvPr/>
        </p:nvSpPr>
        <p:spPr>
          <a:xfrm>
            <a:off x="6870402" y="3220810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3</a:t>
            </a:r>
            <a:endParaRPr lang="en-US" dirty="0"/>
          </a:p>
        </p:txBody>
      </p:sp>
      <p:sp>
        <p:nvSpPr>
          <p:cNvPr id="118" name="TextBox 117"/>
          <p:cNvSpPr txBox="1"/>
          <p:nvPr/>
        </p:nvSpPr>
        <p:spPr>
          <a:xfrm>
            <a:off x="8175341" y="3500896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5</a:t>
            </a:r>
            <a:endParaRPr lang="en-US" dirty="0"/>
          </a:p>
        </p:txBody>
      </p:sp>
      <p:sp>
        <p:nvSpPr>
          <p:cNvPr id="119" name="TextBox 118"/>
          <p:cNvSpPr txBox="1"/>
          <p:nvPr/>
        </p:nvSpPr>
        <p:spPr>
          <a:xfrm>
            <a:off x="8162248" y="4695383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2</a:t>
            </a:r>
            <a:endParaRPr lang="en-US" dirty="0"/>
          </a:p>
        </p:txBody>
      </p:sp>
      <p:sp>
        <p:nvSpPr>
          <p:cNvPr id="120" name="TextBox 119"/>
          <p:cNvSpPr txBox="1"/>
          <p:nvPr/>
        </p:nvSpPr>
        <p:spPr>
          <a:xfrm>
            <a:off x="6870403" y="5005358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121" name="TextBox 120"/>
          <p:cNvSpPr txBox="1"/>
          <p:nvPr/>
        </p:nvSpPr>
        <p:spPr>
          <a:xfrm>
            <a:off x="5635086" y="4741160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122" name="TextBox 121"/>
          <p:cNvSpPr txBox="1"/>
          <p:nvPr/>
        </p:nvSpPr>
        <p:spPr>
          <a:xfrm>
            <a:off x="6457597" y="4086224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2</a:t>
            </a:r>
            <a:endParaRPr lang="en-US" dirty="0"/>
          </a:p>
        </p:txBody>
      </p:sp>
      <p:cxnSp>
        <p:nvCxnSpPr>
          <p:cNvPr id="123" name="Straight Connector 122"/>
          <p:cNvCxnSpPr>
            <a:stCxn id="91" idx="3"/>
            <a:endCxn id="93" idx="1"/>
          </p:cNvCxnSpPr>
          <p:nvPr/>
        </p:nvCxnSpPr>
        <p:spPr>
          <a:xfrm>
            <a:off x="7642096" y="3815873"/>
            <a:ext cx="0" cy="1002368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TextBox 126"/>
          <p:cNvSpPr txBox="1"/>
          <p:nvPr/>
        </p:nvSpPr>
        <p:spPr>
          <a:xfrm>
            <a:off x="7186220" y="4301265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3</a:t>
            </a:r>
            <a:endParaRPr lang="en-US" dirty="0"/>
          </a:p>
        </p:txBody>
      </p:sp>
      <p:sp>
        <p:nvSpPr>
          <p:cNvPr id="128" name="TextBox 127"/>
          <p:cNvSpPr txBox="1"/>
          <p:nvPr/>
        </p:nvSpPr>
        <p:spPr>
          <a:xfrm>
            <a:off x="7631210" y="4088486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1</a:t>
            </a:r>
            <a:endParaRPr lang="en-US" dirty="0"/>
          </a:p>
        </p:txBody>
      </p:sp>
      <p:sp>
        <p:nvSpPr>
          <p:cNvPr id="129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0" y="1256270"/>
            <a:ext cx="533400" cy="304800"/>
          </a:xfrm>
        </p:spPr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1836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87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87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87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87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87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87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87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87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87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87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87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87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Routing Problems</a:t>
            </a:r>
            <a:endParaRPr lang="en-US" dirty="0"/>
          </a:p>
        </p:txBody>
      </p:sp>
      <p:sp>
        <p:nvSpPr>
          <p:cNvPr id="787459" name="Rectangle 3"/>
          <p:cNvSpPr>
            <a:spLocks noGrp="1" noChangeArrowheads="1"/>
          </p:cNvSpPr>
          <p:nvPr>
            <p:ph idx="1"/>
          </p:nvPr>
        </p:nvSpPr>
        <p:spPr>
          <a:xfrm>
            <a:off x="0" y="1600200"/>
            <a:ext cx="5303152" cy="5105400"/>
          </a:xfrm>
        </p:spPr>
        <p:txBody>
          <a:bodyPr/>
          <a:lstStyle/>
          <a:p>
            <a:r>
              <a:rPr lang="en-US" dirty="0" smtClean="0"/>
              <a:t>Assume</a:t>
            </a:r>
          </a:p>
          <a:p>
            <a:pPr lvl="1"/>
            <a:r>
              <a:rPr lang="en-US" dirty="0" smtClean="0"/>
              <a:t>A network with N nodes</a:t>
            </a:r>
          </a:p>
          <a:p>
            <a:pPr lvl="1"/>
            <a:r>
              <a:rPr lang="en-US" dirty="0" smtClean="0"/>
              <a:t>Each node only knows</a:t>
            </a:r>
          </a:p>
          <a:p>
            <a:pPr lvl="2"/>
            <a:r>
              <a:rPr lang="en-US" dirty="0" smtClean="0"/>
              <a:t>Its immediate neighbors</a:t>
            </a:r>
          </a:p>
          <a:p>
            <a:pPr lvl="2"/>
            <a:r>
              <a:rPr lang="en-US" dirty="0" smtClean="0"/>
              <a:t>The cost to reach each neighbor</a:t>
            </a:r>
          </a:p>
          <a:p>
            <a:r>
              <a:rPr lang="en-US" dirty="0" smtClean="0"/>
              <a:t>How does each node learn the shortest path to every other node?</a:t>
            </a:r>
            <a:endParaRPr lang="en-US" dirty="0"/>
          </a:p>
        </p:txBody>
      </p:sp>
      <p:sp>
        <p:nvSpPr>
          <p:cNvPr id="76" name="Cloud 75"/>
          <p:cNvSpPr/>
          <p:nvPr/>
        </p:nvSpPr>
        <p:spPr>
          <a:xfrm>
            <a:off x="5083625" y="2991427"/>
            <a:ext cx="3929743" cy="2655785"/>
          </a:xfrm>
          <a:prstGeom prst="cloud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cxnSp>
        <p:nvCxnSpPr>
          <p:cNvPr id="77" name="Straight Connector 76"/>
          <p:cNvCxnSpPr>
            <a:stCxn id="94" idx="3"/>
            <a:endCxn id="93" idx="4"/>
          </p:cNvCxnSpPr>
          <p:nvPr/>
        </p:nvCxnSpPr>
        <p:spPr>
          <a:xfrm flipH="1">
            <a:off x="8013928" y="4534330"/>
            <a:ext cx="504508" cy="466026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91" idx="4"/>
            <a:endCxn id="94" idx="1"/>
          </p:cNvCxnSpPr>
          <p:nvPr/>
        </p:nvCxnSpPr>
        <p:spPr>
          <a:xfrm>
            <a:off x="8013928" y="3633758"/>
            <a:ext cx="504508" cy="536342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stCxn id="90" idx="4"/>
            <a:endCxn id="91" idx="2"/>
          </p:cNvCxnSpPr>
          <p:nvPr/>
        </p:nvCxnSpPr>
        <p:spPr>
          <a:xfrm>
            <a:off x="6849156" y="3633758"/>
            <a:ext cx="421108" cy="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93" idx="2"/>
            <a:endCxn id="92" idx="4"/>
          </p:cNvCxnSpPr>
          <p:nvPr/>
        </p:nvCxnSpPr>
        <p:spPr>
          <a:xfrm flipH="1">
            <a:off x="6849156" y="5000356"/>
            <a:ext cx="421108" cy="5002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stCxn id="9" idx="3"/>
            <a:endCxn id="92" idx="2"/>
          </p:cNvCxnSpPr>
          <p:nvPr/>
        </p:nvCxnSpPr>
        <p:spPr>
          <a:xfrm>
            <a:off x="5674984" y="4534330"/>
            <a:ext cx="430508" cy="471028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>
            <a:stCxn id="9" idx="1"/>
            <a:endCxn id="90" idx="3"/>
          </p:cNvCxnSpPr>
          <p:nvPr/>
        </p:nvCxnSpPr>
        <p:spPr>
          <a:xfrm flipV="1">
            <a:off x="5674984" y="3815873"/>
            <a:ext cx="802340" cy="354227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endCxn id="90" idx="3"/>
          </p:cNvCxnSpPr>
          <p:nvPr/>
        </p:nvCxnSpPr>
        <p:spPr>
          <a:xfrm flipV="1">
            <a:off x="6477324" y="3815873"/>
            <a:ext cx="0" cy="1002368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lowchart: Magnetic Disk 8"/>
          <p:cNvSpPr/>
          <p:nvPr/>
        </p:nvSpPr>
        <p:spPr>
          <a:xfrm>
            <a:off x="5303152" y="4170100"/>
            <a:ext cx="743664" cy="36423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A</a:t>
            </a:r>
            <a:endParaRPr lang="en-US" dirty="0"/>
          </a:p>
        </p:txBody>
      </p:sp>
      <p:sp>
        <p:nvSpPr>
          <p:cNvPr id="90" name="Flowchart: Magnetic Disk 89"/>
          <p:cNvSpPr/>
          <p:nvPr/>
        </p:nvSpPr>
        <p:spPr>
          <a:xfrm>
            <a:off x="6105492" y="3451643"/>
            <a:ext cx="743664" cy="36423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B</a:t>
            </a:r>
            <a:endParaRPr lang="en-US" dirty="0"/>
          </a:p>
        </p:txBody>
      </p:sp>
      <p:sp>
        <p:nvSpPr>
          <p:cNvPr id="91" name="Flowchart: Magnetic Disk 90"/>
          <p:cNvSpPr/>
          <p:nvPr/>
        </p:nvSpPr>
        <p:spPr>
          <a:xfrm>
            <a:off x="7270264" y="3451643"/>
            <a:ext cx="743664" cy="36423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</a:t>
            </a:r>
            <a:endParaRPr lang="en-US" dirty="0"/>
          </a:p>
        </p:txBody>
      </p:sp>
      <p:sp>
        <p:nvSpPr>
          <p:cNvPr id="92" name="Flowchart: Magnetic Disk 91"/>
          <p:cNvSpPr/>
          <p:nvPr/>
        </p:nvSpPr>
        <p:spPr>
          <a:xfrm>
            <a:off x="6105492" y="4823243"/>
            <a:ext cx="743664" cy="36423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D</a:t>
            </a:r>
            <a:endParaRPr lang="en-US" dirty="0"/>
          </a:p>
        </p:txBody>
      </p:sp>
      <p:sp>
        <p:nvSpPr>
          <p:cNvPr id="93" name="Flowchart: Magnetic Disk 92"/>
          <p:cNvSpPr/>
          <p:nvPr/>
        </p:nvSpPr>
        <p:spPr>
          <a:xfrm>
            <a:off x="7270264" y="4818241"/>
            <a:ext cx="743664" cy="36423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E</a:t>
            </a:r>
            <a:endParaRPr lang="en-US" dirty="0"/>
          </a:p>
        </p:txBody>
      </p:sp>
      <p:sp>
        <p:nvSpPr>
          <p:cNvPr id="94" name="Flowchart: Magnetic Disk 93"/>
          <p:cNvSpPr/>
          <p:nvPr/>
        </p:nvSpPr>
        <p:spPr>
          <a:xfrm>
            <a:off x="8146604" y="4170100"/>
            <a:ext cx="743664" cy="36423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F</a:t>
            </a:r>
            <a:endParaRPr lang="en-US" dirty="0"/>
          </a:p>
        </p:txBody>
      </p:sp>
      <p:cxnSp>
        <p:nvCxnSpPr>
          <p:cNvPr id="109" name="Straight Connector 108"/>
          <p:cNvCxnSpPr>
            <a:stCxn id="91" idx="3"/>
            <a:endCxn id="92" idx="4"/>
          </p:cNvCxnSpPr>
          <p:nvPr/>
        </p:nvCxnSpPr>
        <p:spPr>
          <a:xfrm flipH="1">
            <a:off x="6849156" y="3815873"/>
            <a:ext cx="792940" cy="1189485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lbow Connector 26"/>
          <p:cNvCxnSpPr>
            <a:stCxn id="9" idx="1"/>
            <a:endCxn id="91" idx="1"/>
          </p:cNvCxnSpPr>
          <p:nvPr/>
        </p:nvCxnSpPr>
        <p:spPr>
          <a:xfrm rot="5400000" flipH="1" flipV="1">
            <a:off x="6299312" y="2827316"/>
            <a:ext cx="718457" cy="1967112"/>
          </a:xfrm>
          <a:prstGeom prst="bentConnector3">
            <a:avLst>
              <a:gd name="adj1" fmla="val 151515"/>
            </a:avLst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6046816" y="2656106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5</a:t>
            </a:r>
            <a:endParaRPr lang="en-US" dirty="0"/>
          </a:p>
        </p:txBody>
      </p:sp>
      <p:sp>
        <p:nvSpPr>
          <p:cNvPr id="116" name="TextBox 115"/>
          <p:cNvSpPr txBox="1"/>
          <p:nvPr/>
        </p:nvSpPr>
        <p:spPr>
          <a:xfrm>
            <a:off x="5784169" y="3603333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2</a:t>
            </a:r>
            <a:endParaRPr lang="en-US" dirty="0"/>
          </a:p>
        </p:txBody>
      </p:sp>
      <p:sp>
        <p:nvSpPr>
          <p:cNvPr id="117" name="TextBox 116"/>
          <p:cNvSpPr txBox="1"/>
          <p:nvPr/>
        </p:nvSpPr>
        <p:spPr>
          <a:xfrm>
            <a:off x="6870402" y="3220810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3</a:t>
            </a:r>
            <a:endParaRPr lang="en-US" dirty="0"/>
          </a:p>
        </p:txBody>
      </p:sp>
      <p:sp>
        <p:nvSpPr>
          <p:cNvPr id="118" name="TextBox 117"/>
          <p:cNvSpPr txBox="1"/>
          <p:nvPr/>
        </p:nvSpPr>
        <p:spPr>
          <a:xfrm>
            <a:off x="8175341" y="3500896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5</a:t>
            </a:r>
            <a:endParaRPr lang="en-US" dirty="0"/>
          </a:p>
        </p:txBody>
      </p:sp>
      <p:sp>
        <p:nvSpPr>
          <p:cNvPr id="119" name="TextBox 118"/>
          <p:cNvSpPr txBox="1"/>
          <p:nvPr/>
        </p:nvSpPr>
        <p:spPr>
          <a:xfrm>
            <a:off x="8162248" y="4695383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2</a:t>
            </a:r>
            <a:endParaRPr lang="en-US" dirty="0"/>
          </a:p>
        </p:txBody>
      </p:sp>
      <p:sp>
        <p:nvSpPr>
          <p:cNvPr id="120" name="TextBox 119"/>
          <p:cNvSpPr txBox="1"/>
          <p:nvPr/>
        </p:nvSpPr>
        <p:spPr>
          <a:xfrm>
            <a:off x="6870403" y="5005358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121" name="TextBox 120"/>
          <p:cNvSpPr txBox="1"/>
          <p:nvPr/>
        </p:nvSpPr>
        <p:spPr>
          <a:xfrm>
            <a:off x="5635086" y="4741160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122" name="TextBox 121"/>
          <p:cNvSpPr txBox="1"/>
          <p:nvPr/>
        </p:nvSpPr>
        <p:spPr>
          <a:xfrm>
            <a:off x="6457597" y="4086224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2</a:t>
            </a:r>
            <a:endParaRPr lang="en-US" dirty="0"/>
          </a:p>
        </p:txBody>
      </p:sp>
      <p:cxnSp>
        <p:nvCxnSpPr>
          <p:cNvPr id="123" name="Straight Connector 122"/>
          <p:cNvCxnSpPr>
            <a:stCxn id="91" idx="3"/>
            <a:endCxn id="93" idx="1"/>
          </p:cNvCxnSpPr>
          <p:nvPr/>
        </p:nvCxnSpPr>
        <p:spPr>
          <a:xfrm>
            <a:off x="7642096" y="3815873"/>
            <a:ext cx="0" cy="1002368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TextBox 126"/>
          <p:cNvSpPr txBox="1"/>
          <p:nvPr/>
        </p:nvSpPr>
        <p:spPr>
          <a:xfrm>
            <a:off x="7186220" y="4301265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3</a:t>
            </a:r>
            <a:endParaRPr lang="en-US" dirty="0"/>
          </a:p>
        </p:txBody>
      </p:sp>
      <p:sp>
        <p:nvSpPr>
          <p:cNvPr id="128" name="TextBox 127"/>
          <p:cNvSpPr txBox="1"/>
          <p:nvPr/>
        </p:nvSpPr>
        <p:spPr>
          <a:xfrm>
            <a:off x="7631210" y="4088486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1</a:t>
            </a:r>
            <a:endParaRPr lang="en-US" dirty="0"/>
          </a:p>
        </p:txBody>
      </p:sp>
      <p:sp>
        <p:nvSpPr>
          <p:cNvPr id="32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0" y="1256270"/>
            <a:ext cx="533400" cy="304800"/>
          </a:xfrm>
        </p:spPr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977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Intra-domain Routing Protocols</a:t>
            </a:r>
            <a:endParaRPr lang="en-US"/>
          </a:p>
        </p:txBody>
      </p:sp>
      <p:sp>
        <p:nvSpPr>
          <p:cNvPr id="786435" name="Rectangle 3"/>
          <p:cNvSpPr>
            <a:spLocks noGrp="1" noChangeArrowheads="1"/>
          </p:cNvSpPr>
          <p:nvPr>
            <p:ph idx="1"/>
          </p:nvPr>
        </p:nvSpPr>
        <p:spPr>
          <a:xfrm>
            <a:off x="0" y="1600200"/>
            <a:ext cx="9144000" cy="5105400"/>
          </a:xfrm>
        </p:spPr>
        <p:txBody>
          <a:bodyPr>
            <a:normAutofit/>
          </a:bodyPr>
          <a:lstStyle/>
          <a:p>
            <a:r>
              <a:rPr lang="en-US" smtClean="0"/>
              <a:t>Distance </a:t>
            </a:r>
            <a:r>
              <a:rPr lang="en-US" dirty="0" smtClean="0"/>
              <a:t>vector</a:t>
            </a:r>
          </a:p>
          <a:p>
            <a:pPr lvl="1"/>
            <a:r>
              <a:rPr lang="en-US" dirty="0" smtClean="0"/>
              <a:t>Routing Information Protocol (RIP), based on Bellman-Ford</a:t>
            </a:r>
          </a:p>
          <a:p>
            <a:pPr lvl="1"/>
            <a:r>
              <a:rPr lang="en-US" dirty="0" smtClean="0"/>
              <a:t>Routers periodically exchange reachability information with neighbors</a:t>
            </a:r>
          </a:p>
          <a:p>
            <a:r>
              <a:rPr lang="en-US" dirty="0" smtClean="0"/>
              <a:t>Link state</a:t>
            </a:r>
          </a:p>
          <a:p>
            <a:pPr lvl="1"/>
            <a:r>
              <a:rPr lang="en-US" dirty="0" smtClean="0"/>
              <a:t>Open Shortest Path First (OSPF), based on </a:t>
            </a:r>
            <a:r>
              <a:rPr lang="en-US" dirty="0" err="1" smtClean="0"/>
              <a:t>Dijkstra</a:t>
            </a:r>
            <a:endParaRPr lang="en-US" dirty="0" smtClean="0"/>
          </a:p>
          <a:p>
            <a:pPr lvl="1"/>
            <a:r>
              <a:rPr lang="en-US" dirty="0" smtClean="0"/>
              <a:t>Each network periodically </a:t>
            </a:r>
            <a:r>
              <a:rPr lang="en-US" dirty="0" smtClean="0">
                <a:solidFill>
                  <a:schemeClr val="accent1"/>
                </a:solidFill>
              </a:rPr>
              <a:t>floods </a:t>
            </a:r>
            <a:r>
              <a:rPr lang="en-US" dirty="0" smtClean="0"/>
              <a:t>immediate reachability information to all other routers</a:t>
            </a:r>
          </a:p>
          <a:p>
            <a:pPr lvl="1"/>
            <a:r>
              <a:rPr lang="en-US" dirty="0" smtClean="0"/>
              <a:t>Per router local computation to determine full routes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382000" y="6356350"/>
            <a:ext cx="762000" cy="365125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fld id="{D338D17C-2FFB-4D3A-A05F-9E9060B5E41E}" type="slidenum">
              <a:rPr lang="en-US" smtClean="0"/>
              <a:pPr/>
              <a:t>54</a:t>
            </a:fld>
            <a:endParaRPr lang="en-US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0" y="1256270"/>
            <a:ext cx="533400" cy="304800"/>
          </a:xfrm>
        </p:spPr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4000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8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8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8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8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8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8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8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8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8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8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8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8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8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8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8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6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86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86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86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6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86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86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86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6435" grpId="0" uiExpand="1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439490" y="2127102"/>
            <a:ext cx="8562995" cy="3807725"/>
          </a:xfrm>
        </p:spPr>
        <p:txBody>
          <a:bodyPr>
            <a:noAutofit/>
          </a:bodyPr>
          <a:lstStyle/>
          <a:p>
            <a:pPr marL="571500" indent="-571500">
              <a:buFont typeface="Wingdings" pitchFamily="2" charset="2"/>
              <a:buChar char="q"/>
            </a:pPr>
            <a:r>
              <a:rPr lang="en-US" sz="4400" dirty="0" smtClean="0"/>
              <a:t>Distance Vector Routing</a:t>
            </a:r>
          </a:p>
          <a:p>
            <a:pPr marL="1211580" lvl="1" indent="-571500">
              <a:buFont typeface="Wingdings" pitchFamily="2" charset="2"/>
              <a:buChar char="q"/>
            </a:pPr>
            <a:r>
              <a:rPr lang="en-US" sz="3400" dirty="0" smtClean="0"/>
              <a:t>RIP</a:t>
            </a:r>
          </a:p>
          <a:p>
            <a:pPr marL="571500" indent="-571500">
              <a:buFont typeface="Wingdings" pitchFamily="2" charset="2"/>
              <a:buChar char="q"/>
            </a:pPr>
            <a:r>
              <a:rPr lang="en-US" sz="4400" dirty="0" smtClean="0"/>
              <a:t>Link State Routing</a:t>
            </a:r>
          </a:p>
          <a:p>
            <a:pPr marL="1211580" lvl="1" indent="-571500">
              <a:buFont typeface="Wingdings" pitchFamily="2" charset="2"/>
              <a:buChar char="q"/>
            </a:pPr>
            <a:r>
              <a:rPr lang="en-US" sz="3400" dirty="0" smtClean="0"/>
              <a:t>OSPF</a:t>
            </a:r>
          </a:p>
          <a:p>
            <a:pPr marL="1211580" lvl="1" indent="-571500">
              <a:buFont typeface="Wingdings" pitchFamily="2" charset="2"/>
              <a:buChar char="q"/>
            </a:pPr>
            <a:r>
              <a:rPr lang="en-US" sz="3400" dirty="0" smtClean="0"/>
              <a:t>IS-IS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>
            <a:normAutofit/>
          </a:bodyPr>
          <a:lstStyle/>
          <a:p>
            <a:fld id="{283B9EA5-CE9A-4950-A80C-5ADF06B45BB8}" type="slidenum">
              <a:rPr lang="en-US" smtClean="0"/>
              <a:pPr/>
              <a:t>55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28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Distance Vector Routing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t>56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152400" y="1600200"/>
            <a:ext cx="8839200" cy="187234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What is a distance vector?</a:t>
            </a:r>
          </a:p>
          <a:p>
            <a:pPr lvl="1"/>
            <a:r>
              <a:rPr lang="en-US" dirty="0" smtClean="0"/>
              <a:t>Current best known cost to reach a destination</a:t>
            </a:r>
          </a:p>
          <a:p>
            <a:r>
              <a:rPr lang="en-US" dirty="0"/>
              <a:t>Idea: exchange vectors among neighbors to learn about lowest cost paths</a:t>
            </a:r>
          </a:p>
          <a:p>
            <a:endParaRPr lang="en-US" dirty="0" smtClean="0"/>
          </a:p>
        </p:txBody>
      </p:sp>
      <p:sp>
        <p:nvSpPr>
          <p:cNvPr id="7" name="Content Placeholder 5"/>
          <p:cNvSpPr txBox="1">
            <a:spLocks/>
          </p:cNvSpPr>
          <p:nvPr/>
        </p:nvSpPr>
        <p:spPr>
          <a:xfrm>
            <a:off x="152404" y="6204856"/>
            <a:ext cx="8839200" cy="63142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Routing Information Protocol (RIP)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4437127"/>
              </p:ext>
            </p:extLst>
          </p:nvPr>
        </p:nvGraphicFramePr>
        <p:xfrm>
          <a:off x="1827585" y="3657265"/>
          <a:ext cx="224536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0980"/>
                <a:gridCol w="7543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Destination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Cost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52404" y="4354287"/>
            <a:ext cx="157126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DV Table</a:t>
            </a:r>
          </a:p>
          <a:p>
            <a:pPr algn="ctr"/>
            <a:r>
              <a:rPr lang="en-US" sz="2400" dirty="0"/>
              <a:t>a</a:t>
            </a:r>
            <a:r>
              <a:rPr lang="en-US" sz="2400" dirty="0" smtClean="0"/>
              <a:t>t Node C</a:t>
            </a:r>
            <a:endParaRPr lang="en-US" sz="2400" dirty="0"/>
          </a:p>
        </p:txBody>
      </p:sp>
      <p:sp>
        <p:nvSpPr>
          <p:cNvPr id="10" name="Content Placeholder 5"/>
          <p:cNvSpPr txBox="1">
            <a:spLocks/>
          </p:cNvSpPr>
          <p:nvPr/>
        </p:nvSpPr>
        <p:spPr>
          <a:xfrm>
            <a:off x="4348338" y="3472542"/>
            <a:ext cx="4572004" cy="2612572"/>
          </a:xfrm>
          <a:prstGeom prst="rect">
            <a:avLst/>
          </a:prstGeom>
        </p:spPr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/>
              <a:t>No entry for C</a:t>
            </a:r>
          </a:p>
          <a:p>
            <a:r>
              <a:rPr lang="en-US" sz="2800" dirty="0" smtClean="0"/>
              <a:t>Initially, only has info for immediate neighbors</a:t>
            </a:r>
          </a:p>
          <a:p>
            <a:pPr lvl="1"/>
            <a:r>
              <a:rPr lang="en-US" sz="2400" dirty="0" smtClean="0"/>
              <a:t>Other </a:t>
            </a:r>
            <a:r>
              <a:rPr lang="en-US" sz="2400" dirty="0"/>
              <a:t>destinations cost </a:t>
            </a:r>
            <a:r>
              <a:rPr lang="en-US" sz="2400" dirty="0" smtClean="0"/>
              <a:t>= </a:t>
            </a:r>
            <a:r>
              <a:rPr lang="en-US" sz="3200" dirty="0" smtClean="0">
                <a:latin typeface="Consolas" pitchFamily="49" charset="0"/>
                <a:cs typeface="Consolas" pitchFamily="49" charset="0"/>
              </a:rPr>
              <a:t>∞</a:t>
            </a:r>
          </a:p>
          <a:p>
            <a:r>
              <a:rPr lang="en-US" sz="2800" dirty="0" smtClean="0">
                <a:cs typeface="Consolas" pitchFamily="49" charset="0"/>
              </a:rPr>
              <a:t>Eventua</a:t>
            </a:r>
            <a:r>
              <a:rPr lang="en-US" sz="2800" dirty="0" smtClean="0"/>
              <a:t>lly, vector is filled</a:t>
            </a:r>
          </a:p>
        </p:txBody>
      </p:sp>
    </p:spTree>
    <p:extLst>
      <p:ext uri="{BB962C8B-B14F-4D97-AF65-F5344CB8AC3E}">
        <p14:creationId xmlns:p14="http://schemas.microsoft.com/office/powerpoint/2010/main" val="2208306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Distance Vector Routing Algorithm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57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186544" y="2318661"/>
            <a:ext cx="6738257" cy="3679371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accent1"/>
                </a:solidFill>
              </a:rPr>
              <a:t>Wait</a:t>
            </a:r>
            <a:r>
              <a:rPr lang="en-US" dirty="0" smtClean="0"/>
              <a:t> for change in local link cost or message from neighbor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>
                <a:solidFill>
                  <a:schemeClr val="accent1"/>
                </a:solidFill>
              </a:rPr>
              <a:t>Recompute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distance table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If least cost path to any destination has changed, </a:t>
            </a:r>
            <a:r>
              <a:rPr lang="en-US" dirty="0" smtClean="0">
                <a:solidFill>
                  <a:schemeClr val="accent1"/>
                </a:solidFill>
              </a:rPr>
              <a:t>notify</a:t>
            </a:r>
            <a:r>
              <a:rPr lang="en-US" dirty="0" smtClean="0"/>
              <a:t> neighbors</a:t>
            </a:r>
            <a:endParaRPr lang="en-US" dirty="0"/>
          </a:p>
        </p:txBody>
      </p:sp>
      <p:cxnSp>
        <p:nvCxnSpPr>
          <p:cNvPr id="6" name="Elbow Connector 5"/>
          <p:cNvCxnSpPr>
            <a:stCxn id="4" idx="2"/>
            <a:endCxn id="4" idx="0"/>
          </p:cNvCxnSpPr>
          <p:nvPr/>
        </p:nvCxnSpPr>
        <p:spPr>
          <a:xfrm rot="5400000" flipH="1">
            <a:off x="2715987" y="4158347"/>
            <a:ext cx="3679371" cy="12700"/>
          </a:xfrm>
          <a:prstGeom prst="bentConnector5">
            <a:avLst>
              <a:gd name="adj1" fmla="val -6213"/>
              <a:gd name="adj2" fmla="val 28328567"/>
              <a:gd name="adj3" fmla="val 111538"/>
            </a:avLst>
          </a:prstGeom>
          <a:ln w="571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549322" y="3276602"/>
            <a:ext cx="0" cy="598715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549322" y="4343403"/>
            <a:ext cx="0" cy="598715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236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Distance Vector Initialization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58</a:t>
            </a:fld>
            <a:endParaRPr lang="en-US" dirty="0"/>
          </a:p>
        </p:txBody>
      </p:sp>
      <p:graphicFrame>
        <p:nvGraphicFramePr>
          <p:cNvPr id="51" name="Content Placeholder 50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024602113"/>
              </p:ext>
            </p:extLst>
          </p:nvPr>
        </p:nvGraphicFramePr>
        <p:xfrm>
          <a:off x="4016835" y="2002678"/>
          <a:ext cx="230124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5180"/>
                <a:gridCol w="754380"/>
                <a:gridCol w="7416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Dest</a:t>
                      </a:r>
                      <a:r>
                        <a:rPr lang="en-US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Next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nsolas" pitchFamily="49" charset="0"/>
                          <a:cs typeface="Consolas" pitchFamily="49" charset="0"/>
                        </a:rPr>
                        <a:t>∞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loud 4"/>
          <p:cNvSpPr/>
          <p:nvPr/>
        </p:nvSpPr>
        <p:spPr>
          <a:xfrm>
            <a:off x="130699" y="1536396"/>
            <a:ext cx="3457410" cy="2219977"/>
          </a:xfrm>
          <a:prstGeom prst="cloud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cxnSp>
        <p:nvCxnSpPr>
          <p:cNvPr id="8" name="Straight Connector 7"/>
          <p:cNvCxnSpPr>
            <a:stCxn id="14" idx="4"/>
            <a:endCxn id="16" idx="2"/>
          </p:cNvCxnSpPr>
          <p:nvPr/>
        </p:nvCxnSpPr>
        <p:spPr>
          <a:xfrm>
            <a:off x="2095569" y="2178727"/>
            <a:ext cx="526567" cy="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13" idx="4"/>
            <a:endCxn id="15" idx="2"/>
          </p:cNvCxnSpPr>
          <p:nvPr/>
        </p:nvCxnSpPr>
        <p:spPr>
          <a:xfrm>
            <a:off x="1093889" y="3049588"/>
            <a:ext cx="443932" cy="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13" idx="1"/>
            <a:endCxn id="14" idx="3"/>
          </p:cNvCxnSpPr>
          <p:nvPr/>
        </p:nvCxnSpPr>
        <p:spPr>
          <a:xfrm flipV="1">
            <a:off x="722057" y="2360842"/>
            <a:ext cx="1001680" cy="506631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15" idx="1"/>
            <a:endCxn id="14" idx="3"/>
          </p:cNvCxnSpPr>
          <p:nvPr/>
        </p:nvCxnSpPr>
        <p:spPr>
          <a:xfrm flipH="1" flipV="1">
            <a:off x="1723737" y="2360842"/>
            <a:ext cx="185916" cy="506631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5" idx="1"/>
            <a:endCxn id="16" idx="3"/>
          </p:cNvCxnSpPr>
          <p:nvPr/>
        </p:nvCxnSpPr>
        <p:spPr>
          <a:xfrm flipV="1">
            <a:off x="1909653" y="2360842"/>
            <a:ext cx="1084315" cy="506631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927009" y="2264580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2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2180758" y="1770257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3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1753331" y="2353460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1</a:t>
            </a:r>
            <a:endParaRPr lang="en-US" dirty="0"/>
          </a:p>
        </p:txBody>
      </p:sp>
      <p:sp>
        <p:nvSpPr>
          <p:cNvPr id="13" name="Flowchart: Magnetic Disk 12"/>
          <p:cNvSpPr/>
          <p:nvPr/>
        </p:nvSpPr>
        <p:spPr>
          <a:xfrm>
            <a:off x="350225" y="2867473"/>
            <a:ext cx="743664" cy="36423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A</a:t>
            </a:r>
            <a:endParaRPr lang="en-US" dirty="0"/>
          </a:p>
        </p:txBody>
      </p:sp>
      <p:sp>
        <p:nvSpPr>
          <p:cNvPr id="14" name="Flowchart: Magnetic Disk 13"/>
          <p:cNvSpPr/>
          <p:nvPr/>
        </p:nvSpPr>
        <p:spPr>
          <a:xfrm>
            <a:off x="1351905" y="1996612"/>
            <a:ext cx="743664" cy="36423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B</a:t>
            </a:r>
            <a:endParaRPr lang="en-US" dirty="0"/>
          </a:p>
        </p:txBody>
      </p:sp>
      <p:sp>
        <p:nvSpPr>
          <p:cNvPr id="15" name="Flowchart: Magnetic Disk 14"/>
          <p:cNvSpPr/>
          <p:nvPr/>
        </p:nvSpPr>
        <p:spPr>
          <a:xfrm>
            <a:off x="1537821" y="2867473"/>
            <a:ext cx="743664" cy="36423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</a:t>
            </a:r>
            <a:endParaRPr lang="en-US" dirty="0"/>
          </a:p>
        </p:txBody>
      </p:sp>
      <p:sp>
        <p:nvSpPr>
          <p:cNvPr id="16" name="Flowchart: Magnetic Disk 15"/>
          <p:cNvSpPr/>
          <p:nvPr/>
        </p:nvSpPr>
        <p:spPr>
          <a:xfrm>
            <a:off x="2622136" y="1996612"/>
            <a:ext cx="743664" cy="36423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D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2422270" y="2508331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1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1137761" y="3000870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7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4593778" y="1575979"/>
            <a:ext cx="11951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Node A</a:t>
            </a:r>
            <a:endParaRPr lang="en-US" sz="2400" dirty="0"/>
          </a:p>
        </p:txBody>
      </p:sp>
      <p:graphicFrame>
        <p:nvGraphicFramePr>
          <p:cNvPr id="53" name="Content Placeholder 5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4129736"/>
              </p:ext>
            </p:extLst>
          </p:nvPr>
        </p:nvGraphicFramePr>
        <p:xfrm>
          <a:off x="6823139" y="2002678"/>
          <a:ext cx="230124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5180"/>
                <a:gridCol w="754380"/>
                <a:gridCol w="7416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Dest</a:t>
                      </a:r>
                      <a:r>
                        <a:rPr lang="en-US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Next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4" name="TextBox 53"/>
          <p:cNvSpPr txBox="1"/>
          <p:nvPr/>
        </p:nvSpPr>
        <p:spPr>
          <a:xfrm>
            <a:off x="7391586" y="1536901"/>
            <a:ext cx="12121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Node B</a:t>
            </a:r>
            <a:endParaRPr lang="en-US" sz="2400" dirty="0"/>
          </a:p>
        </p:txBody>
      </p:sp>
      <p:graphicFrame>
        <p:nvGraphicFramePr>
          <p:cNvPr id="55" name="Content Placeholder 5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7223436"/>
              </p:ext>
            </p:extLst>
          </p:nvPr>
        </p:nvGraphicFramePr>
        <p:xfrm>
          <a:off x="4016835" y="4976787"/>
          <a:ext cx="230124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5180"/>
                <a:gridCol w="754380"/>
                <a:gridCol w="7416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Dest</a:t>
                      </a:r>
                      <a:r>
                        <a:rPr lang="en-US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Next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6" name="TextBox 55"/>
          <p:cNvSpPr txBox="1"/>
          <p:nvPr/>
        </p:nvSpPr>
        <p:spPr>
          <a:xfrm>
            <a:off x="4576465" y="4541218"/>
            <a:ext cx="12298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Node C</a:t>
            </a:r>
            <a:endParaRPr lang="en-US" sz="2400" dirty="0"/>
          </a:p>
        </p:txBody>
      </p:sp>
      <p:graphicFrame>
        <p:nvGraphicFramePr>
          <p:cNvPr id="57" name="Content Placeholder 5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6102784"/>
              </p:ext>
            </p:extLst>
          </p:nvPr>
        </p:nvGraphicFramePr>
        <p:xfrm>
          <a:off x="6823139" y="4976787"/>
          <a:ext cx="230124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5180"/>
                <a:gridCol w="754380"/>
                <a:gridCol w="7416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Dest</a:t>
                      </a:r>
                      <a:r>
                        <a:rPr lang="en-US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Next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nsolas" pitchFamily="49" charset="0"/>
                          <a:cs typeface="Consolas" pitchFamily="49" charset="0"/>
                        </a:rPr>
                        <a:t>∞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8" name="TextBox 57"/>
          <p:cNvSpPr txBox="1"/>
          <p:nvPr/>
        </p:nvSpPr>
        <p:spPr>
          <a:xfrm>
            <a:off x="7382770" y="4511009"/>
            <a:ext cx="12298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Node D</a:t>
            </a:r>
            <a:endParaRPr lang="en-US" sz="2400" dirty="0"/>
          </a:p>
        </p:txBody>
      </p:sp>
      <p:sp>
        <p:nvSpPr>
          <p:cNvPr id="60" name="Text Box 141"/>
          <p:cNvSpPr txBox="1">
            <a:spLocks noChangeArrowheads="1"/>
          </p:cNvSpPr>
          <p:nvPr/>
        </p:nvSpPr>
        <p:spPr bwMode="auto">
          <a:xfrm>
            <a:off x="137201" y="4386943"/>
            <a:ext cx="3476856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457200" indent="-457200" algn="l">
              <a:buClr>
                <a:schemeClr val="accent2"/>
              </a:buClr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b="1" dirty="0" smtClean="0"/>
              <a:t>Initialization:</a:t>
            </a:r>
            <a:r>
              <a:rPr lang="en-US" dirty="0" smtClean="0"/>
              <a:t> </a:t>
            </a:r>
            <a:endParaRPr lang="en-US" dirty="0"/>
          </a:p>
          <a:p>
            <a:pPr marL="457200" indent="-457200" algn="l">
              <a:buClr>
                <a:schemeClr val="accent2"/>
              </a:buClr>
              <a:buFont typeface="+mj-lt"/>
              <a:buAutoNum type="arabicPeriod"/>
            </a:pPr>
            <a:r>
              <a:rPr lang="en-US" dirty="0" smtClean="0"/>
              <a:t>   </a:t>
            </a:r>
            <a:r>
              <a:rPr lang="en-US" b="1" dirty="0"/>
              <a:t>for all</a:t>
            </a:r>
            <a:r>
              <a:rPr lang="en-US" dirty="0"/>
              <a:t> neighbors </a:t>
            </a:r>
            <a:r>
              <a:rPr lang="en-US" i="1" dirty="0"/>
              <a:t>V </a:t>
            </a:r>
            <a:r>
              <a:rPr lang="en-US" dirty="0"/>
              <a:t> </a:t>
            </a:r>
            <a:r>
              <a:rPr lang="en-US" b="1" dirty="0"/>
              <a:t>do</a:t>
            </a:r>
          </a:p>
          <a:p>
            <a:pPr marL="457200" indent="-457200" algn="l">
              <a:buClr>
                <a:schemeClr val="accent2"/>
              </a:buClr>
              <a:buFont typeface="+mj-lt"/>
              <a:buAutoNum type="arabicPeriod"/>
            </a:pPr>
            <a:r>
              <a:rPr lang="en-US" dirty="0" smtClean="0"/>
              <a:t>     </a:t>
            </a:r>
            <a:r>
              <a:rPr lang="en-US" b="1" dirty="0"/>
              <a:t>if</a:t>
            </a:r>
            <a:r>
              <a:rPr lang="en-US" dirty="0"/>
              <a:t> </a:t>
            </a:r>
            <a:r>
              <a:rPr lang="en-US" i="1" dirty="0"/>
              <a:t>V</a:t>
            </a:r>
            <a:r>
              <a:rPr lang="en-US" dirty="0"/>
              <a:t> adjacent to </a:t>
            </a:r>
            <a:r>
              <a:rPr lang="en-US" i="1" dirty="0"/>
              <a:t>A</a:t>
            </a:r>
            <a:r>
              <a:rPr lang="en-US" dirty="0"/>
              <a:t> </a:t>
            </a:r>
          </a:p>
          <a:p>
            <a:pPr marL="457200" indent="-457200" algn="l">
              <a:buClr>
                <a:schemeClr val="accent2"/>
              </a:buClr>
              <a:buFont typeface="+mj-lt"/>
              <a:buAutoNum type="arabicPeriod"/>
            </a:pPr>
            <a:r>
              <a:rPr lang="en-US" dirty="0" smtClean="0"/>
              <a:t>       </a:t>
            </a:r>
            <a:r>
              <a:rPr lang="en-US" dirty="0"/>
              <a:t>D(</a:t>
            </a:r>
            <a:r>
              <a:rPr lang="en-US" i="1" dirty="0"/>
              <a:t>A, </a:t>
            </a:r>
            <a:r>
              <a:rPr lang="en-US" i="1" dirty="0" smtClean="0"/>
              <a:t>V</a:t>
            </a:r>
            <a:r>
              <a:rPr lang="en-US" dirty="0" smtClean="0"/>
              <a:t>) </a:t>
            </a:r>
            <a:r>
              <a:rPr lang="en-US" dirty="0"/>
              <a:t>= c(</a:t>
            </a:r>
            <a:r>
              <a:rPr lang="en-US" i="1" dirty="0"/>
              <a:t>A,V</a:t>
            </a:r>
            <a:r>
              <a:rPr lang="en-US" dirty="0"/>
              <a:t>); </a:t>
            </a:r>
          </a:p>
          <a:p>
            <a:pPr marL="457200" indent="-457200" algn="l">
              <a:buClr>
                <a:schemeClr val="accent2"/>
              </a:buClr>
              <a:buFont typeface="+mj-lt"/>
              <a:buAutoNum type="arabicPeriod"/>
            </a:pPr>
            <a:r>
              <a:rPr lang="en-US" b="1" dirty="0" smtClean="0"/>
              <a:t>   </a:t>
            </a:r>
            <a:r>
              <a:rPr lang="en-US" b="1" dirty="0"/>
              <a:t>else </a:t>
            </a:r>
          </a:p>
          <a:p>
            <a:pPr marL="457200" indent="-457200" algn="l">
              <a:buClr>
                <a:schemeClr val="accent2"/>
              </a:buClr>
              <a:buFont typeface="+mj-lt"/>
              <a:buAutoNum type="arabicPeriod"/>
            </a:pPr>
            <a:r>
              <a:rPr lang="en-US" dirty="0" smtClean="0"/>
              <a:t>       </a:t>
            </a:r>
            <a:r>
              <a:rPr lang="en-US" dirty="0"/>
              <a:t>D(</a:t>
            </a:r>
            <a:r>
              <a:rPr lang="en-US" i="1" dirty="0"/>
              <a:t>A, V</a:t>
            </a:r>
            <a:r>
              <a:rPr lang="en-US" dirty="0"/>
              <a:t>) = ∞; </a:t>
            </a:r>
          </a:p>
          <a:p>
            <a:pPr marL="457200" indent="-457200" algn="l"/>
            <a:r>
              <a:rPr lang="en-US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408202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Distance Vector: 1</a:t>
            </a:r>
            <a:r>
              <a:rPr lang="en-US" baseline="30000" dirty="0" smtClean="0"/>
              <a:t>st</a:t>
            </a:r>
            <a:r>
              <a:rPr lang="en-US" dirty="0" smtClean="0"/>
              <a:t> Iteration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59</a:t>
            </a:fld>
            <a:endParaRPr lang="en-US" dirty="0"/>
          </a:p>
        </p:txBody>
      </p:sp>
      <p:graphicFrame>
        <p:nvGraphicFramePr>
          <p:cNvPr id="51" name="Content Placeholder 50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951136101"/>
              </p:ext>
            </p:extLst>
          </p:nvPr>
        </p:nvGraphicFramePr>
        <p:xfrm>
          <a:off x="4016835" y="2002678"/>
          <a:ext cx="230124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5180"/>
                <a:gridCol w="754380"/>
                <a:gridCol w="7416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Dest</a:t>
                      </a:r>
                      <a:r>
                        <a:rPr lang="en-US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Next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nsolas" pitchFamily="49" charset="0"/>
                          <a:cs typeface="Consolas" pitchFamily="49" charset="0"/>
                        </a:rPr>
                        <a:t>∞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loud 4"/>
          <p:cNvSpPr/>
          <p:nvPr/>
        </p:nvSpPr>
        <p:spPr>
          <a:xfrm>
            <a:off x="130699" y="1536396"/>
            <a:ext cx="3457410" cy="2219977"/>
          </a:xfrm>
          <a:prstGeom prst="cloud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cxnSp>
        <p:nvCxnSpPr>
          <p:cNvPr id="8" name="Straight Connector 7"/>
          <p:cNvCxnSpPr>
            <a:stCxn id="14" idx="4"/>
            <a:endCxn id="16" idx="2"/>
          </p:cNvCxnSpPr>
          <p:nvPr/>
        </p:nvCxnSpPr>
        <p:spPr>
          <a:xfrm>
            <a:off x="2095569" y="2178727"/>
            <a:ext cx="526567" cy="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13" idx="4"/>
            <a:endCxn id="15" idx="2"/>
          </p:cNvCxnSpPr>
          <p:nvPr/>
        </p:nvCxnSpPr>
        <p:spPr>
          <a:xfrm>
            <a:off x="1093889" y="3049588"/>
            <a:ext cx="443932" cy="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13" idx="1"/>
            <a:endCxn id="14" idx="3"/>
          </p:cNvCxnSpPr>
          <p:nvPr/>
        </p:nvCxnSpPr>
        <p:spPr>
          <a:xfrm flipV="1">
            <a:off x="722057" y="2360842"/>
            <a:ext cx="1001680" cy="506631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15" idx="1"/>
            <a:endCxn id="14" idx="3"/>
          </p:cNvCxnSpPr>
          <p:nvPr/>
        </p:nvCxnSpPr>
        <p:spPr>
          <a:xfrm flipH="1" flipV="1">
            <a:off x="1723737" y="2360842"/>
            <a:ext cx="185916" cy="506631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5" idx="1"/>
            <a:endCxn id="16" idx="3"/>
          </p:cNvCxnSpPr>
          <p:nvPr/>
        </p:nvCxnSpPr>
        <p:spPr>
          <a:xfrm flipV="1">
            <a:off x="1909653" y="2360842"/>
            <a:ext cx="1084315" cy="506631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927009" y="2264580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2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2180758" y="1770257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3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1753331" y="2353460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1</a:t>
            </a:r>
            <a:endParaRPr lang="en-US" dirty="0"/>
          </a:p>
        </p:txBody>
      </p:sp>
      <p:sp>
        <p:nvSpPr>
          <p:cNvPr id="13" name="Flowchart: Magnetic Disk 12"/>
          <p:cNvSpPr/>
          <p:nvPr/>
        </p:nvSpPr>
        <p:spPr>
          <a:xfrm>
            <a:off x="350225" y="2867473"/>
            <a:ext cx="743664" cy="36423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A</a:t>
            </a:r>
            <a:endParaRPr lang="en-US" dirty="0"/>
          </a:p>
        </p:txBody>
      </p:sp>
      <p:sp>
        <p:nvSpPr>
          <p:cNvPr id="14" name="Flowchart: Magnetic Disk 13"/>
          <p:cNvSpPr/>
          <p:nvPr/>
        </p:nvSpPr>
        <p:spPr>
          <a:xfrm>
            <a:off x="1351905" y="1996612"/>
            <a:ext cx="743664" cy="36423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B</a:t>
            </a:r>
            <a:endParaRPr lang="en-US" dirty="0"/>
          </a:p>
        </p:txBody>
      </p:sp>
      <p:sp>
        <p:nvSpPr>
          <p:cNvPr id="15" name="Flowchart: Magnetic Disk 14"/>
          <p:cNvSpPr/>
          <p:nvPr/>
        </p:nvSpPr>
        <p:spPr>
          <a:xfrm>
            <a:off x="1537821" y="2867473"/>
            <a:ext cx="743664" cy="36423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</a:t>
            </a:r>
            <a:endParaRPr lang="en-US" dirty="0"/>
          </a:p>
        </p:txBody>
      </p:sp>
      <p:sp>
        <p:nvSpPr>
          <p:cNvPr id="16" name="Flowchart: Magnetic Disk 15"/>
          <p:cNvSpPr/>
          <p:nvPr/>
        </p:nvSpPr>
        <p:spPr>
          <a:xfrm>
            <a:off x="2622136" y="1996612"/>
            <a:ext cx="743664" cy="36423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D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2422270" y="2508331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1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1137761" y="3000870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7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4593778" y="1575979"/>
            <a:ext cx="11951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Node A</a:t>
            </a:r>
            <a:endParaRPr lang="en-US" sz="2400" dirty="0"/>
          </a:p>
        </p:txBody>
      </p:sp>
      <p:graphicFrame>
        <p:nvGraphicFramePr>
          <p:cNvPr id="53" name="Content Placeholder 5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331509"/>
              </p:ext>
            </p:extLst>
          </p:nvPr>
        </p:nvGraphicFramePr>
        <p:xfrm>
          <a:off x="6823139" y="2002678"/>
          <a:ext cx="230124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5180"/>
                <a:gridCol w="754380"/>
                <a:gridCol w="7416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Dest</a:t>
                      </a:r>
                      <a:r>
                        <a:rPr lang="en-US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Next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4" name="TextBox 53"/>
          <p:cNvSpPr txBox="1"/>
          <p:nvPr/>
        </p:nvSpPr>
        <p:spPr>
          <a:xfrm>
            <a:off x="7391586" y="1536901"/>
            <a:ext cx="12121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Node B</a:t>
            </a:r>
            <a:endParaRPr lang="en-US" sz="2400" dirty="0"/>
          </a:p>
        </p:txBody>
      </p:sp>
      <p:graphicFrame>
        <p:nvGraphicFramePr>
          <p:cNvPr id="55" name="Content Placeholder 5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2621314"/>
              </p:ext>
            </p:extLst>
          </p:nvPr>
        </p:nvGraphicFramePr>
        <p:xfrm>
          <a:off x="4016835" y="4976787"/>
          <a:ext cx="230124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5180"/>
                <a:gridCol w="754380"/>
                <a:gridCol w="7416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Dest</a:t>
                      </a:r>
                      <a:r>
                        <a:rPr lang="en-US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Next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6" name="TextBox 55"/>
          <p:cNvSpPr txBox="1"/>
          <p:nvPr/>
        </p:nvSpPr>
        <p:spPr>
          <a:xfrm>
            <a:off x="4554693" y="4541218"/>
            <a:ext cx="12298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Node C</a:t>
            </a:r>
            <a:endParaRPr lang="en-US" sz="2400" dirty="0"/>
          </a:p>
        </p:txBody>
      </p:sp>
      <p:graphicFrame>
        <p:nvGraphicFramePr>
          <p:cNvPr id="57" name="Content Placeholder 5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5501308"/>
              </p:ext>
            </p:extLst>
          </p:nvPr>
        </p:nvGraphicFramePr>
        <p:xfrm>
          <a:off x="6823139" y="4976787"/>
          <a:ext cx="230124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5180"/>
                <a:gridCol w="754380"/>
                <a:gridCol w="7416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Dest</a:t>
                      </a:r>
                      <a:r>
                        <a:rPr lang="en-US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Next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nsolas" pitchFamily="49" charset="0"/>
                          <a:cs typeface="Consolas" pitchFamily="49" charset="0"/>
                        </a:rPr>
                        <a:t>∞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8" name="TextBox 57"/>
          <p:cNvSpPr txBox="1"/>
          <p:nvPr/>
        </p:nvSpPr>
        <p:spPr>
          <a:xfrm>
            <a:off x="7360998" y="4511009"/>
            <a:ext cx="12298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Node D</a:t>
            </a:r>
            <a:endParaRPr lang="en-US" sz="2400" dirty="0"/>
          </a:p>
        </p:txBody>
      </p:sp>
      <p:sp>
        <p:nvSpPr>
          <p:cNvPr id="28" name="Text Box 144"/>
          <p:cNvSpPr txBox="1">
            <a:spLocks noChangeArrowheads="1"/>
          </p:cNvSpPr>
          <p:nvPr/>
        </p:nvSpPr>
        <p:spPr bwMode="auto">
          <a:xfrm>
            <a:off x="-20235" y="3314757"/>
            <a:ext cx="4431278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457200" indent="-457200" algn="l"/>
            <a:r>
              <a:rPr lang="en-US" sz="1600" i="1" dirty="0"/>
              <a:t>…</a:t>
            </a:r>
          </a:p>
          <a:p>
            <a:pPr marL="457200" indent="-457200" algn="l">
              <a:buClr>
                <a:schemeClr val="accent2"/>
              </a:buClr>
              <a:buFont typeface="+mj-lt"/>
              <a:buAutoNum type="arabicPeriod" startAt="7"/>
            </a:pPr>
            <a:r>
              <a:rPr lang="en-US" sz="1600" i="1" dirty="0"/>
              <a:t> </a:t>
            </a:r>
            <a:r>
              <a:rPr lang="en-US" sz="1600" b="1" i="1" dirty="0" smtClean="0"/>
              <a:t>loop</a:t>
            </a:r>
            <a:r>
              <a:rPr lang="en-US" sz="1600" b="1" i="1" dirty="0"/>
              <a:t>:</a:t>
            </a:r>
            <a:r>
              <a:rPr lang="en-US" sz="1600" dirty="0"/>
              <a:t> </a:t>
            </a:r>
          </a:p>
          <a:p>
            <a:pPr marL="457200" indent="-457200" algn="l"/>
            <a:r>
              <a:rPr lang="en-US" sz="1600" dirty="0"/>
              <a:t>…</a:t>
            </a:r>
          </a:p>
          <a:p>
            <a:pPr marL="457200" indent="-457200" algn="l">
              <a:buClr>
                <a:schemeClr val="accent2"/>
              </a:buClr>
              <a:buFont typeface="+mj-lt"/>
              <a:buAutoNum type="arabicPeriod" startAt="12"/>
            </a:pPr>
            <a:r>
              <a:rPr lang="en-US" sz="1600" dirty="0"/>
              <a:t> </a:t>
            </a:r>
            <a:r>
              <a:rPr lang="en-US" sz="1600" b="1" dirty="0" smtClean="0"/>
              <a:t>else </a:t>
            </a:r>
            <a:r>
              <a:rPr lang="en-US" sz="1600" b="1" dirty="0"/>
              <a:t>if</a:t>
            </a:r>
            <a:r>
              <a:rPr lang="en-US" sz="1600" dirty="0"/>
              <a:t> (update D(</a:t>
            </a:r>
            <a:r>
              <a:rPr lang="en-US" sz="1600" i="1" dirty="0"/>
              <a:t>V, Y</a:t>
            </a:r>
            <a:r>
              <a:rPr lang="en-US" sz="1600" dirty="0"/>
              <a:t>) received from </a:t>
            </a:r>
            <a:r>
              <a:rPr lang="en-US" sz="1600" i="1" dirty="0"/>
              <a:t>V</a:t>
            </a:r>
            <a:r>
              <a:rPr lang="en-US" sz="1600" dirty="0"/>
              <a:t>) </a:t>
            </a:r>
          </a:p>
          <a:p>
            <a:pPr marL="457200" indent="-457200" algn="l">
              <a:buClr>
                <a:schemeClr val="accent2"/>
              </a:buClr>
              <a:buFont typeface="+mj-lt"/>
              <a:buAutoNum type="arabicPeriod" startAt="12"/>
            </a:pPr>
            <a:r>
              <a:rPr lang="en-US" sz="1600" dirty="0" smtClean="0"/>
              <a:t>   </a:t>
            </a:r>
            <a:r>
              <a:rPr lang="en-US" sz="1600" b="1" dirty="0"/>
              <a:t>for all</a:t>
            </a:r>
            <a:r>
              <a:rPr lang="en-US" sz="1600" dirty="0"/>
              <a:t> destinations Y </a:t>
            </a:r>
            <a:r>
              <a:rPr lang="en-US" sz="1600" b="1" dirty="0"/>
              <a:t>do</a:t>
            </a:r>
          </a:p>
          <a:p>
            <a:pPr marL="457200" indent="-457200" algn="l">
              <a:buClr>
                <a:schemeClr val="accent2"/>
              </a:buClr>
              <a:buFont typeface="+mj-lt"/>
              <a:buAutoNum type="arabicPeriod" startAt="12"/>
            </a:pPr>
            <a:r>
              <a:rPr lang="en-US" sz="1600" dirty="0" smtClean="0"/>
              <a:t>      </a:t>
            </a:r>
            <a:r>
              <a:rPr lang="en-US" sz="1600" b="1" dirty="0"/>
              <a:t>if</a:t>
            </a:r>
            <a:r>
              <a:rPr lang="en-US" sz="1600" dirty="0"/>
              <a:t> (destination </a:t>
            </a:r>
            <a:r>
              <a:rPr lang="en-US" sz="1600" i="1" dirty="0"/>
              <a:t>Y</a:t>
            </a:r>
            <a:r>
              <a:rPr lang="en-US" sz="1600" dirty="0"/>
              <a:t> through </a:t>
            </a:r>
            <a:r>
              <a:rPr lang="en-US" sz="1600" i="1" dirty="0"/>
              <a:t>V</a:t>
            </a:r>
            <a:r>
              <a:rPr lang="en-US" sz="1600" dirty="0"/>
              <a:t>)</a:t>
            </a:r>
          </a:p>
          <a:p>
            <a:pPr marL="457200" indent="-457200" algn="l">
              <a:buClr>
                <a:schemeClr val="accent2"/>
              </a:buClr>
              <a:buFont typeface="+mj-lt"/>
              <a:buAutoNum type="arabicPeriod" startAt="12"/>
            </a:pPr>
            <a:r>
              <a:rPr lang="en-US" sz="1600" dirty="0" smtClean="0"/>
              <a:t>        </a:t>
            </a:r>
            <a:r>
              <a:rPr lang="en-US" sz="1600" dirty="0"/>
              <a:t>D(</a:t>
            </a:r>
            <a:r>
              <a:rPr lang="en-US" sz="1600" i="1" dirty="0"/>
              <a:t>A,Y</a:t>
            </a:r>
            <a:r>
              <a:rPr lang="en-US" sz="1600" dirty="0"/>
              <a:t>) = D(</a:t>
            </a:r>
            <a:r>
              <a:rPr lang="en-US" sz="1600" i="1" dirty="0"/>
              <a:t>A,V</a:t>
            </a:r>
            <a:r>
              <a:rPr lang="en-US" sz="1600" dirty="0"/>
              <a:t>) + D(</a:t>
            </a:r>
            <a:r>
              <a:rPr lang="en-US" sz="1600" i="1" dirty="0"/>
              <a:t>V, Y</a:t>
            </a:r>
            <a:r>
              <a:rPr lang="en-US" sz="1600" dirty="0"/>
              <a:t>);</a:t>
            </a:r>
          </a:p>
          <a:p>
            <a:pPr marL="457200" indent="-457200" algn="l">
              <a:buClr>
                <a:schemeClr val="accent2"/>
              </a:buClr>
              <a:buFont typeface="+mj-lt"/>
              <a:buAutoNum type="arabicPeriod" startAt="12"/>
            </a:pPr>
            <a:r>
              <a:rPr lang="en-US" sz="1600" dirty="0" smtClean="0"/>
              <a:t>      </a:t>
            </a:r>
            <a:r>
              <a:rPr lang="en-US" sz="1600" b="1" dirty="0"/>
              <a:t>else</a:t>
            </a:r>
            <a:endParaRPr lang="en-US" sz="1600" dirty="0">
              <a:solidFill>
                <a:schemeClr val="accent2"/>
              </a:solidFill>
            </a:endParaRPr>
          </a:p>
          <a:p>
            <a:pPr marL="457200" indent="-457200" algn="l">
              <a:buClr>
                <a:schemeClr val="accent2"/>
              </a:buClr>
              <a:buFont typeface="+mj-lt"/>
              <a:buAutoNum type="arabicPeriod" startAt="12"/>
            </a:pPr>
            <a:r>
              <a:rPr lang="en-US" sz="1600" dirty="0" smtClean="0"/>
              <a:t>        D(A</a:t>
            </a:r>
            <a:r>
              <a:rPr lang="en-US" sz="1600" dirty="0"/>
              <a:t>, Y) </a:t>
            </a:r>
            <a:r>
              <a:rPr lang="en-US" sz="1600" dirty="0" smtClean="0"/>
              <a:t>=</a:t>
            </a:r>
          </a:p>
          <a:p>
            <a:pPr algn="l">
              <a:buClr>
                <a:schemeClr val="accent2"/>
              </a:buClr>
              <a:tabLst>
                <a:tab pos="1490663" algn="l"/>
              </a:tabLst>
            </a:pPr>
            <a:r>
              <a:rPr lang="en-US" sz="1600" dirty="0" smtClean="0"/>
              <a:t>	min(D(</a:t>
            </a:r>
            <a:r>
              <a:rPr lang="en-US" sz="1600" i="1" dirty="0" smtClean="0"/>
              <a:t>A</a:t>
            </a:r>
            <a:r>
              <a:rPr lang="en-US" sz="1600" i="1" dirty="0"/>
              <a:t>, Y</a:t>
            </a:r>
            <a:r>
              <a:rPr lang="en-US" sz="1600" dirty="0" smtClean="0"/>
              <a:t>),</a:t>
            </a:r>
          </a:p>
          <a:p>
            <a:pPr algn="l">
              <a:buClr>
                <a:schemeClr val="accent2"/>
              </a:buClr>
              <a:tabLst>
                <a:tab pos="1490663" algn="l"/>
              </a:tabLst>
            </a:pPr>
            <a:r>
              <a:rPr lang="en-US" sz="1600" dirty="0" smtClean="0"/>
              <a:t>	D(</a:t>
            </a:r>
            <a:r>
              <a:rPr lang="en-US" sz="1600" i="1" dirty="0" smtClean="0"/>
              <a:t>A</a:t>
            </a:r>
            <a:r>
              <a:rPr lang="en-US" sz="1600" i="1" dirty="0"/>
              <a:t>, V</a:t>
            </a:r>
            <a:r>
              <a:rPr lang="en-US" sz="1600" dirty="0"/>
              <a:t>) + D(</a:t>
            </a:r>
            <a:r>
              <a:rPr lang="en-US" sz="1600" i="1" dirty="0"/>
              <a:t>V, Y</a:t>
            </a:r>
            <a:r>
              <a:rPr lang="en-US" sz="1600" dirty="0"/>
              <a:t>));</a:t>
            </a:r>
          </a:p>
          <a:p>
            <a:pPr marL="457200" indent="-457200" algn="l">
              <a:buClr>
                <a:schemeClr val="accent2"/>
              </a:buClr>
              <a:buFont typeface="+mj-lt"/>
              <a:buAutoNum type="arabicPeriod" startAt="18"/>
            </a:pPr>
            <a:r>
              <a:rPr lang="en-US" sz="1600" dirty="0"/>
              <a:t> </a:t>
            </a:r>
            <a:r>
              <a:rPr lang="en-US" sz="1600" b="1" dirty="0" smtClean="0"/>
              <a:t>if</a:t>
            </a:r>
            <a:r>
              <a:rPr lang="en-US" sz="1600" dirty="0" smtClean="0"/>
              <a:t> </a:t>
            </a:r>
            <a:r>
              <a:rPr lang="en-US" sz="1600" dirty="0"/>
              <a:t>(there is a new </a:t>
            </a:r>
            <a:r>
              <a:rPr lang="en-US" sz="1600" dirty="0" smtClean="0"/>
              <a:t>min. for </a:t>
            </a:r>
            <a:r>
              <a:rPr lang="en-US" sz="1600" dirty="0" err="1"/>
              <a:t>dest</a:t>
            </a:r>
            <a:r>
              <a:rPr lang="en-US" sz="1600" dirty="0"/>
              <a:t>. </a:t>
            </a:r>
            <a:r>
              <a:rPr lang="en-US" sz="1600" i="1" dirty="0"/>
              <a:t>Y</a:t>
            </a:r>
            <a:r>
              <a:rPr lang="en-US" sz="1600" dirty="0"/>
              <a:t>)</a:t>
            </a:r>
          </a:p>
          <a:p>
            <a:pPr marL="457200" indent="-457200" algn="l">
              <a:buClr>
                <a:schemeClr val="accent2"/>
              </a:buClr>
              <a:buFont typeface="+mj-lt"/>
              <a:buAutoNum type="arabicPeriod" startAt="18"/>
            </a:pPr>
            <a:r>
              <a:rPr lang="en-US" sz="1600" dirty="0" smtClean="0"/>
              <a:t>   </a:t>
            </a:r>
            <a:r>
              <a:rPr lang="en-US" sz="1600" b="1" dirty="0" smtClean="0"/>
              <a:t>send</a:t>
            </a:r>
            <a:r>
              <a:rPr lang="en-US" sz="1600" dirty="0" smtClean="0"/>
              <a:t> </a:t>
            </a:r>
            <a:r>
              <a:rPr lang="en-US" sz="1600" dirty="0"/>
              <a:t>D(</a:t>
            </a:r>
            <a:r>
              <a:rPr lang="en-US" sz="1600" i="1" dirty="0"/>
              <a:t>A, Y</a:t>
            </a:r>
            <a:r>
              <a:rPr lang="en-US" sz="1600" dirty="0"/>
              <a:t>) to all neighbors </a:t>
            </a:r>
          </a:p>
          <a:p>
            <a:pPr marL="457200" indent="-457200" algn="l">
              <a:buClr>
                <a:schemeClr val="accent2"/>
              </a:buClr>
              <a:buFont typeface="+mj-lt"/>
              <a:buAutoNum type="arabicPeriod" startAt="18"/>
            </a:pPr>
            <a:r>
              <a:rPr lang="en-US" sz="1600" dirty="0"/>
              <a:t> </a:t>
            </a:r>
            <a:r>
              <a:rPr lang="en-US" sz="1600" b="1" dirty="0" smtClean="0"/>
              <a:t>forever</a:t>
            </a:r>
            <a:r>
              <a:rPr lang="en-US" sz="1600" dirty="0" smtClean="0"/>
              <a:t> </a:t>
            </a:r>
            <a:endParaRPr lang="en-US" sz="1600" dirty="0"/>
          </a:p>
        </p:txBody>
      </p:sp>
      <p:cxnSp>
        <p:nvCxnSpPr>
          <p:cNvPr id="6" name="Straight Arrow Connector 5"/>
          <p:cNvCxnSpPr>
            <a:stCxn id="15" idx="2"/>
            <a:endCxn id="13" idx="4"/>
          </p:cNvCxnSpPr>
          <p:nvPr/>
        </p:nvCxnSpPr>
        <p:spPr>
          <a:xfrm flipH="1">
            <a:off x="1093889" y="3049588"/>
            <a:ext cx="443932" cy="0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56" idx="0"/>
            <a:endCxn id="51" idx="2"/>
          </p:cNvCxnSpPr>
          <p:nvPr/>
        </p:nvCxnSpPr>
        <p:spPr>
          <a:xfrm flipH="1" flipV="1">
            <a:off x="5167455" y="3486038"/>
            <a:ext cx="2150" cy="1055180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Group 24"/>
          <p:cNvGrpSpPr/>
          <p:nvPr/>
        </p:nvGrpSpPr>
        <p:grpSpPr>
          <a:xfrm>
            <a:off x="4854549" y="3116706"/>
            <a:ext cx="312906" cy="369332"/>
            <a:chOff x="5736250" y="3828962"/>
            <a:chExt cx="312906" cy="369332"/>
          </a:xfrm>
        </p:grpSpPr>
        <p:sp>
          <p:nvSpPr>
            <p:cNvPr id="24" name="Rectangle 23"/>
            <p:cNvSpPr/>
            <p:nvPr/>
          </p:nvSpPr>
          <p:spPr>
            <a:xfrm>
              <a:off x="5744635" y="3855346"/>
              <a:ext cx="296137" cy="316564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736250" y="3828962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8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5613287" y="3116706"/>
            <a:ext cx="351379" cy="369332"/>
            <a:chOff x="5717014" y="3828962"/>
            <a:chExt cx="351379" cy="369332"/>
          </a:xfrm>
        </p:grpSpPr>
        <p:sp>
          <p:nvSpPr>
            <p:cNvPr id="41" name="Rectangle 40"/>
            <p:cNvSpPr/>
            <p:nvPr/>
          </p:nvSpPr>
          <p:spPr>
            <a:xfrm>
              <a:off x="5744635" y="3855346"/>
              <a:ext cx="296137" cy="316564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5717014" y="3828962"/>
              <a:ext cx="3513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3" name="Group 42"/>
          <p:cNvGrpSpPr/>
          <p:nvPr/>
        </p:nvGrpSpPr>
        <p:grpSpPr>
          <a:xfrm flipH="1">
            <a:off x="1753331" y="4872470"/>
            <a:ext cx="6413005" cy="954107"/>
            <a:chOff x="1219200" y="4876799"/>
            <a:chExt cx="5181605" cy="1384995"/>
          </a:xfrm>
        </p:grpSpPr>
        <p:sp>
          <p:nvSpPr>
            <p:cNvPr id="44" name="Rectangular Callout 43"/>
            <p:cNvSpPr/>
            <p:nvPr/>
          </p:nvSpPr>
          <p:spPr>
            <a:xfrm>
              <a:off x="1219200" y="4876799"/>
              <a:ext cx="5181601" cy="1384995"/>
            </a:xfrm>
            <a:prstGeom prst="wedgeRectCallout">
              <a:avLst>
                <a:gd name="adj1" fmla="val 1257"/>
                <a:gd name="adj2" fmla="val -187072"/>
              </a:avLst>
            </a:prstGeom>
            <a:solidFill>
              <a:srgbClr val="DA1F28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w Cen MT"/>
                <a:ea typeface="+mn-ea"/>
                <a:cs typeface="+mn-cs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1219204" y="4876799"/>
              <a:ext cx="5181601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</a:rPr>
                <a:t>D(A,D) = min(D(A,D), D(A,C)+D(C,D))</a:t>
              </a:r>
            </a:p>
            <a:p>
              <a:pPr lvl="0" algn="ctr">
                <a:defRPr/>
              </a:pPr>
              <a:r>
                <a:rPr lang="en-US" sz="2800" kern="0" dirty="0" smtClean="0">
                  <a:solidFill>
                    <a:sysClr val="window" lastClr="FFFFFF"/>
                  </a:solidFill>
                </a:rPr>
                <a:t>= min(</a:t>
              </a:r>
              <a:r>
                <a:rPr lang="en-US" sz="2800" dirty="0" smtClean="0">
                  <a:solidFill>
                    <a:schemeClr val="bg1"/>
                  </a:solidFill>
                  <a:latin typeface="Consolas" pitchFamily="49" charset="0"/>
                  <a:cs typeface="Consolas" pitchFamily="49" charset="0"/>
                </a:rPr>
                <a:t>∞</a:t>
              </a:r>
              <a:r>
                <a:rPr lang="en-US" sz="2800" dirty="0" smtClean="0">
                  <a:solidFill>
                    <a:schemeClr val="bg1"/>
                  </a:solidFill>
                  <a:cs typeface="Consolas" pitchFamily="49" charset="0"/>
                </a:rPr>
                <a:t>, 7 + 1) = 8</a:t>
              </a:r>
              <a:endPara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endParaRPr>
            </a:p>
          </p:txBody>
        </p:sp>
      </p:grpSp>
      <p:cxnSp>
        <p:nvCxnSpPr>
          <p:cNvPr id="46" name="Straight Arrow Connector 45"/>
          <p:cNvCxnSpPr>
            <a:stCxn id="14" idx="3"/>
            <a:endCxn id="13" idx="1"/>
          </p:cNvCxnSpPr>
          <p:nvPr/>
        </p:nvCxnSpPr>
        <p:spPr>
          <a:xfrm flipH="1">
            <a:off x="722057" y="2360842"/>
            <a:ext cx="1001680" cy="506631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flipH="1">
            <a:off x="6319032" y="2867473"/>
            <a:ext cx="443932" cy="0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2" name="Group 61"/>
          <p:cNvGrpSpPr/>
          <p:nvPr/>
        </p:nvGrpSpPr>
        <p:grpSpPr>
          <a:xfrm>
            <a:off x="4855254" y="2726245"/>
            <a:ext cx="312907" cy="369332"/>
            <a:chOff x="5736250" y="3828962"/>
            <a:chExt cx="312907" cy="369332"/>
          </a:xfrm>
        </p:grpSpPr>
        <p:sp>
          <p:nvSpPr>
            <p:cNvPr id="63" name="Rectangle 62"/>
            <p:cNvSpPr/>
            <p:nvPr/>
          </p:nvSpPr>
          <p:spPr>
            <a:xfrm>
              <a:off x="5744635" y="3855346"/>
              <a:ext cx="296137" cy="316564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5736250" y="3828962"/>
              <a:ext cx="3129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3</a:t>
              </a:r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5620404" y="2726245"/>
            <a:ext cx="338555" cy="369332"/>
            <a:chOff x="5723426" y="3828962"/>
            <a:chExt cx="338555" cy="369332"/>
          </a:xfrm>
        </p:grpSpPr>
        <p:sp>
          <p:nvSpPr>
            <p:cNvPr id="66" name="Rectangle 65"/>
            <p:cNvSpPr/>
            <p:nvPr/>
          </p:nvSpPr>
          <p:spPr>
            <a:xfrm>
              <a:off x="5744635" y="3855346"/>
              <a:ext cx="296137" cy="316564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5723426" y="3828962"/>
              <a:ext cx="3385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B</a:t>
              </a:r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4854548" y="3116706"/>
            <a:ext cx="312907" cy="369332"/>
            <a:chOff x="5736250" y="3828962"/>
            <a:chExt cx="312907" cy="369332"/>
          </a:xfrm>
        </p:grpSpPr>
        <p:sp>
          <p:nvSpPr>
            <p:cNvPr id="69" name="Rectangle 68"/>
            <p:cNvSpPr/>
            <p:nvPr/>
          </p:nvSpPr>
          <p:spPr>
            <a:xfrm>
              <a:off x="5744635" y="3855346"/>
              <a:ext cx="296137" cy="316564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5736250" y="3828962"/>
              <a:ext cx="3129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5</a:t>
              </a:r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5619698" y="3116706"/>
            <a:ext cx="338555" cy="369332"/>
            <a:chOff x="5723426" y="3828962"/>
            <a:chExt cx="338555" cy="369332"/>
          </a:xfrm>
        </p:grpSpPr>
        <p:sp>
          <p:nvSpPr>
            <p:cNvPr id="72" name="Rectangle 71"/>
            <p:cNvSpPr/>
            <p:nvPr/>
          </p:nvSpPr>
          <p:spPr>
            <a:xfrm>
              <a:off x="5744635" y="3855346"/>
              <a:ext cx="296137" cy="316564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5723426" y="3828962"/>
              <a:ext cx="3385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B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4" name="Group 73"/>
          <p:cNvGrpSpPr/>
          <p:nvPr/>
        </p:nvGrpSpPr>
        <p:grpSpPr>
          <a:xfrm flipH="1">
            <a:off x="1657136" y="4294996"/>
            <a:ext cx="6413005" cy="954107"/>
            <a:chOff x="1219200" y="4876799"/>
            <a:chExt cx="5181605" cy="1384995"/>
          </a:xfrm>
        </p:grpSpPr>
        <p:sp>
          <p:nvSpPr>
            <p:cNvPr id="75" name="Rectangular Callout 74"/>
            <p:cNvSpPr/>
            <p:nvPr/>
          </p:nvSpPr>
          <p:spPr>
            <a:xfrm>
              <a:off x="1219200" y="4876799"/>
              <a:ext cx="5181601" cy="1384995"/>
            </a:xfrm>
            <a:prstGeom prst="wedgeRectCallout">
              <a:avLst>
                <a:gd name="adj1" fmla="val 1257"/>
                <a:gd name="adj2" fmla="val -187072"/>
              </a:avLst>
            </a:prstGeom>
            <a:solidFill>
              <a:srgbClr val="DA1F28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w Cen MT"/>
                <a:ea typeface="+mn-ea"/>
                <a:cs typeface="+mn-cs"/>
              </a:endParaRP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1219204" y="4876799"/>
              <a:ext cx="5181601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</a:rPr>
                <a:t>D(A,C) = min(D(A,C), D(A,B)+D(B,C))</a:t>
              </a:r>
            </a:p>
            <a:p>
              <a:pPr lvl="0" algn="ctr">
                <a:defRPr/>
              </a:pPr>
              <a:r>
                <a:rPr lang="en-US" sz="2800" kern="0" dirty="0" smtClean="0">
                  <a:solidFill>
                    <a:sysClr val="window" lastClr="FFFFFF"/>
                  </a:solidFill>
                </a:rPr>
                <a:t>= min(</a:t>
              </a:r>
              <a:r>
                <a:rPr lang="en-US" sz="2800" dirty="0">
                  <a:solidFill>
                    <a:schemeClr val="bg1"/>
                  </a:solidFill>
                  <a:cs typeface="Consolas" pitchFamily="49" charset="0"/>
                </a:rPr>
                <a:t>7</a:t>
              </a:r>
              <a:r>
                <a:rPr lang="en-US" sz="2800" dirty="0" smtClean="0">
                  <a:solidFill>
                    <a:schemeClr val="bg1"/>
                  </a:solidFill>
                  <a:cs typeface="Consolas" pitchFamily="49" charset="0"/>
                </a:rPr>
                <a:t>, 2 + 1) = 3</a:t>
              </a:r>
              <a:endPara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77" name="Group 76"/>
          <p:cNvGrpSpPr/>
          <p:nvPr/>
        </p:nvGrpSpPr>
        <p:grpSpPr>
          <a:xfrm flipH="1">
            <a:off x="1731961" y="4872470"/>
            <a:ext cx="6413005" cy="954107"/>
            <a:chOff x="1219200" y="4876799"/>
            <a:chExt cx="5181605" cy="1384995"/>
          </a:xfrm>
        </p:grpSpPr>
        <p:sp>
          <p:nvSpPr>
            <p:cNvPr id="78" name="Rectangular Callout 77"/>
            <p:cNvSpPr/>
            <p:nvPr/>
          </p:nvSpPr>
          <p:spPr>
            <a:xfrm>
              <a:off x="1219200" y="4876799"/>
              <a:ext cx="5181601" cy="1384995"/>
            </a:xfrm>
            <a:prstGeom prst="wedgeRectCallout">
              <a:avLst>
                <a:gd name="adj1" fmla="val 1257"/>
                <a:gd name="adj2" fmla="val -187072"/>
              </a:avLst>
            </a:prstGeom>
            <a:solidFill>
              <a:srgbClr val="DA1F28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w Cen MT"/>
                <a:ea typeface="+mn-ea"/>
                <a:cs typeface="+mn-cs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219204" y="4876799"/>
              <a:ext cx="5181601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</a:rPr>
                <a:t>D(A,D) = min(D(A,D), D(A,B)+D(B,D))</a:t>
              </a:r>
            </a:p>
            <a:p>
              <a:pPr lvl="0" algn="ctr">
                <a:defRPr/>
              </a:pPr>
              <a:r>
                <a:rPr lang="en-US" sz="2800" kern="0" dirty="0" smtClean="0">
                  <a:solidFill>
                    <a:sysClr val="window" lastClr="FFFFFF"/>
                  </a:solidFill>
                </a:rPr>
                <a:t>= min(</a:t>
              </a:r>
              <a:r>
                <a:rPr lang="en-US" sz="2800" dirty="0">
                  <a:solidFill>
                    <a:schemeClr val="bg1"/>
                  </a:solidFill>
                  <a:cs typeface="Consolas" pitchFamily="49" charset="0"/>
                </a:rPr>
                <a:t>8</a:t>
              </a:r>
              <a:r>
                <a:rPr lang="en-US" sz="2800" dirty="0" smtClean="0">
                  <a:solidFill>
                    <a:schemeClr val="bg1"/>
                  </a:solidFill>
                  <a:cs typeface="Consolas" pitchFamily="49" charset="0"/>
                </a:rPr>
                <a:t>, 2 + 3) = 5</a:t>
              </a:r>
              <a:endPara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endParaRPr>
            </a:p>
          </p:txBody>
        </p:sp>
      </p:grpSp>
      <p:cxnSp>
        <p:nvCxnSpPr>
          <p:cNvPr id="80" name="Straight Arrow Connector 79"/>
          <p:cNvCxnSpPr/>
          <p:nvPr/>
        </p:nvCxnSpPr>
        <p:spPr>
          <a:xfrm flipH="1">
            <a:off x="6258502" y="2867473"/>
            <a:ext cx="564991" cy="0"/>
          </a:xfrm>
          <a:prstGeom prst="straightConnector1">
            <a:avLst/>
          </a:prstGeom>
          <a:ln w="57150">
            <a:solidFill>
              <a:schemeClr val="accent2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 flipH="1">
            <a:off x="6258502" y="5831107"/>
            <a:ext cx="564991" cy="0"/>
          </a:xfrm>
          <a:prstGeom prst="straightConnector1">
            <a:avLst/>
          </a:prstGeom>
          <a:ln w="57150">
            <a:solidFill>
              <a:schemeClr val="accent2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 flipH="1">
            <a:off x="8070136" y="3566970"/>
            <a:ext cx="5" cy="1059459"/>
          </a:xfrm>
          <a:prstGeom prst="straightConnector1">
            <a:avLst/>
          </a:prstGeom>
          <a:ln w="57150">
            <a:solidFill>
              <a:schemeClr val="accent2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 flipH="1">
            <a:off x="5169605" y="3486038"/>
            <a:ext cx="5" cy="1059459"/>
          </a:xfrm>
          <a:prstGeom prst="straightConnector1">
            <a:avLst/>
          </a:prstGeom>
          <a:ln w="57150">
            <a:solidFill>
              <a:schemeClr val="accent2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/>
          <p:nvPr/>
        </p:nvCxnSpPr>
        <p:spPr>
          <a:xfrm flipH="1">
            <a:off x="6121594" y="3566970"/>
            <a:ext cx="701899" cy="1259725"/>
          </a:xfrm>
          <a:prstGeom prst="straightConnector1">
            <a:avLst/>
          </a:prstGeom>
          <a:ln w="57150">
            <a:solidFill>
              <a:schemeClr val="accent2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1" name="Group 90"/>
          <p:cNvGrpSpPr/>
          <p:nvPr/>
        </p:nvGrpSpPr>
        <p:grpSpPr>
          <a:xfrm>
            <a:off x="7641426" y="3116706"/>
            <a:ext cx="312907" cy="369332"/>
            <a:chOff x="5736250" y="3828962"/>
            <a:chExt cx="312907" cy="369332"/>
          </a:xfrm>
        </p:grpSpPr>
        <p:sp>
          <p:nvSpPr>
            <p:cNvPr id="92" name="Rectangle 91"/>
            <p:cNvSpPr/>
            <p:nvPr/>
          </p:nvSpPr>
          <p:spPr>
            <a:xfrm>
              <a:off x="5744635" y="3855346"/>
              <a:ext cx="296137" cy="316564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5736250" y="3828962"/>
              <a:ext cx="3129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2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8400164" y="3116706"/>
            <a:ext cx="351379" cy="369332"/>
            <a:chOff x="5717014" y="3828962"/>
            <a:chExt cx="351379" cy="369332"/>
          </a:xfrm>
        </p:grpSpPr>
        <p:sp>
          <p:nvSpPr>
            <p:cNvPr id="95" name="Rectangle 94"/>
            <p:cNvSpPr/>
            <p:nvPr/>
          </p:nvSpPr>
          <p:spPr>
            <a:xfrm>
              <a:off x="5744635" y="3855346"/>
              <a:ext cx="296137" cy="316564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5717014" y="3828962"/>
              <a:ext cx="3513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C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3" name="Group 102"/>
          <p:cNvGrpSpPr/>
          <p:nvPr/>
        </p:nvGrpSpPr>
        <p:grpSpPr>
          <a:xfrm>
            <a:off x="7651623" y="5347231"/>
            <a:ext cx="312907" cy="369332"/>
            <a:chOff x="5736250" y="3828962"/>
            <a:chExt cx="312907" cy="369332"/>
          </a:xfrm>
        </p:grpSpPr>
        <p:sp>
          <p:nvSpPr>
            <p:cNvPr id="104" name="Rectangle 103"/>
            <p:cNvSpPr/>
            <p:nvPr/>
          </p:nvSpPr>
          <p:spPr>
            <a:xfrm>
              <a:off x="5744635" y="3855346"/>
              <a:ext cx="296137" cy="316564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5736250" y="3828962"/>
              <a:ext cx="3129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4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6" name="Group 105"/>
          <p:cNvGrpSpPr/>
          <p:nvPr/>
        </p:nvGrpSpPr>
        <p:grpSpPr>
          <a:xfrm>
            <a:off x="8416773" y="5347231"/>
            <a:ext cx="338555" cy="369332"/>
            <a:chOff x="5723426" y="3828962"/>
            <a:chExt cx="338555" cy="369332"/>
          </a:xfrm>
        </p:grpSpPr>
        <p:sp>
          <p:nvSpPr>
            <p:cNvPr id="107" name="Rectangle 106"/>
            <p:cNvSpPr/>
            <p:nvPr/>
          </p:nvSpPr>
          <p:spPr>
            <a:xfrm>
              <a:off x="5744635" y="3855346"/>
              <a:ext cx="296137" cy="316564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5723426" y="3828962"/>
              <a:ext cx="3385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B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5" name="Group 114"/>
          <p:cNvGrpSpPr/>
          <p:nvPr/>
        </p:nvGrpSpPr>
        <p:grpSpPr>
          <a:xfrm>
            <a:off x="4826927" y="5342619"/>
            <a:ext cx="312907" cy="369332"/>
            <a:chOff x="5736250" y="3828962"/>
            <a:chExt cx="312907" cy="369332"/>
          </a:xfrm>
        </p:grpSpPr>
        <p:sp>
          <p:nvSpPr>
            <p:cNvPr id="116" name="Rectangle 115"/>
            <p:cNvSpPr/>
            <p:nvPr/>
          </p:nvSpPr>
          <p:spPr>
            <a:xfrm>
              <a:off x="5744635" y="3855346"/>
              <a:ext cx="296137" cy="316564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5736250" y="3828962"/>
              <a:ext cx="3129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3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8" name="Group 117"/>
          <p:cNvGrpSpPr/>
          <p:nvPr/>
        </p:nvGrpSpPr>
        <p:grpSpPr>
          <a:xfrm>
            <a:off x="5592077" y="5342619"/>
            <a:ext cx="338555" cy="369332"/>
            <a:chOff x="5723426" y="3828962"/>
            <a:chExt cx="338555" cy="369332"/>
          </a:xfrm>
        </p:grpSpPr>
        <p:sp>
          <p:nvSpPr>
            <p:cNvPr id="119" name="Rectangle 118"/>
            <p:cNvSpPr/>
            <p:nvPr/>
          </p:nvSpPr>
          <p:spPr>
            <a:xfrm>
              <a:off x="5744635" y="3855346"/>
              <a:ext cx="296137" cy="316564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5723426" y="3828962"/>
              <a:ext cx="3385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B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65119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2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9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000"/>
                            </p:stCondLst>
                            <p:childTnLst>
                              <p:par>
                                <p:cTn id="1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find a good path?</a:t>
            </a:r>
            <a:endParaRPr lang="sv-SE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952"/>
          <a:stretch/>
        </p:blipFill>
        <p:spPr>
          <a:xfrm>
            <a:off x="899592" y="1805970"/>
            <a:ext cx="5112568" cy="4194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5969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Distance Vector: End of 3</a:t>
            </a:r>
            <a:r>
              <a:rPr lang="en-US" baseline="30000" dirty="0" smtClean="0"/>
              <a:t>rd</a:t>
            </a:r>
            <a:r>
              <a:rPr lang="en-US" dirty="0" smtClean="0"/>
              <a:t> Iteration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60</a:t>
            </a:fld>
            <a:endParaRPr lang="en-US" dirty="0"/>
          </a:p>
        </p:txBody>
      </p:sp>
      <p:graphicFrame>
        <p:nvGraphicFramePr>
          <p:cNvPr id="51" name="Content Placeholder 50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509491895"/>
              </p:ext>
            </p:extLst>
          </p:nvPr>
        </p:nvGraphicFramePr>
        <p:xfrm>
          <a:off x="4016835" y="2002678"/>
          <a:ext cx="230124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5180"/>
                <a:gridCol w="754380"/>
                <a:gridCol w="7416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Dest</a:t>
                      </a:r>
                      <a:r>
                        <a:rPr lang="en-US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Next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nsolas" pitchFamily="49" charset="0"/>
                          <a:cs typeface="Consolas" pitchFamily="49" charset="0"/>
                        </a:rPr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loud 4"/>
          <p:cNvSpPr/>
          <p:nvPr/>
        </p:nvSpPr>
        <p:spPr>
          <a:xfrm>
            <a:off x="130699" y="1536396"/>
            <a:ext cx="3457410" cy="2219977"/>
          </a:xfrm>
          <a:prstGeom prst="cloud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cxnSp>
        <p:nvCxnSpPr>
          <p:cNvPr id="8" name="Straight Connector 7"/>
          <p:cNvCxnSpPr>
            <a:stCxn id="14" idx="4"/>
            <a:endCxn id="16" idx="2"/>
          </p:cNvCxnSpPr>
          <p:nvPr/>
        </p:nvCxnSpPr>
        <p:spPr>
          <a:xfrm>
            <a:off x="2095569" y="2178727"/>
            <a:ext cx="526567" cy="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13" idx="4"/>
            <a:endCxn id="15" idx="2"/>
          </p:cNvCxnSpPr>
          <p:nvPr/>
        </p:nvCxnSpPr>
        <p:spPr>
          <a:xfrm>
            <a:off x="1093889" y="3049588"/>
            <a:ext cx="443932" cy="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13" idx="1"/>
            <a:endCxn id="14" idx="3"/>
          </p:cNvCxnSpPr>
          <p:nvPr/>
        </p:nvCxnSpPr>
        <p:spPr>
          <a:xfrm flipV="1">
            <a:off x="722057" y="2360842"/>
            <a:ext cx="1001680" cy="506631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15" idx="1"/>
            <a:endCxn id="14" idx="3"/>
          </p:cNvCxnSpPr>
          <p:nvPr/>
        </p:nvCxnSpPr>
        <p:spPr>
          <a:xfrm flipH="1" flipV="1">
            <a:off x="1723737" y="2360842"/>
            <a:ext cx="185916" cy="506631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5" idx="1"/>
            <a:endCxn id="16" idx="3"/>
          </p:cNvCxnSpPr>
          <p:nvPr/>
        </p:nvCxnSpPr>
        <p:spPr>
          <a:xfrm flipV="1">
            <a:off x="1909653" y="2360842"/>
            <a:ext cx="1084315" cy="506631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927009" y="2264580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2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2180758" y="1770257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3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1753331" y="2353460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1</a:t>
            </a:r>
            <a:endParaRPr lang="en-US" dirty="0"/>
          </a:p>
        </p:txBody>
      </p:sp>
      <p:sp>
        <p:nvSpPr>
          <p:cNvPr id="13" name="Flowchart: Magnetic Disk 12"/>
          <p:cNvSpPr/>
          <p:nvPr/>
        </p:nvSpPr>
        <p:spPr>
          <a:xfrm>
            <a:off x="350225" y="2867473"/>
            <a:ext cx="743664" cy="36423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A</a:t>
            </a:r>
            <a:endParaRPr lang="en-US" dirty="0"/>
          </a:p>
        </p:txBody>
      </p:sp>
      <p:sp>
        <p:nvSpPr>
          <p:cNvPr id="14" name="Flowchart: Magnetic Disk 13"/>
          <p:cNvSpPr/>
          <p:nvPr/>
        </p:nvSpPr>
        <p:spPr>
          <a:xfrm>
            <a:off x="1351905" y="1996612"/>
            <a:ext cx="743664" cy="36423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B</a:t>
            </a:r>
            <a:endParaRPr lang="en-US" dirty="0"/>
          </a:p>
        </p:txBody>
      </p:sp>
      <p:sp>
        <p:nvSpPr>
          <p:cNvPr id="15" name="Flowchart: Magnetic Disk 14"/>
          <p:cNvSpPr/>
          <p:nvPr/>
        </p:nvSpPr>
        <p:spPr>
          <a:xfrm>
            <a:off x="1537821" y="2867473"/>
            <a:ext cx="743664" cy="36423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</a:t>
            </a:r>
            <a:endParaRPr lang="en-US" dirty="0"/>
          </a:p>
        </p:txBody>
      </p:sp>
      <p:sp>
        <p:nvSpPr>
          <p:cNvPr id="16" name="Flowchart: Magnetic Disk 15"/>
          <p:cNvSpPr/>
          <p:nvPr/>
        </p:nvSpPr>
        <p:spPr>
          <a:xfrm>
            <a:off x="2622136" y="1996612"/>
            <a:ext cx="743664" cy="36423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D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2422270" y="2508331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1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1137761" y="3000870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7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4593778" y="1575979"/>
            <a:ext cx="11951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Node A</a:t>
            </a:r>
            <a:endParaRPr lang="en-US" sz="2400" dirty="0"/>
          </a:p>
        </p:txBody>
      </p:sp>
      <p:graphicFrame>
        <p:nvGraphicFramePr>
          <p:cNvPr id="53" name="Content Placeholder 5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0531464"/>
              </p:ext>
            </p:extLst>
          </p:nvPr>
        </p:nvGraphicFramePr>
        <p:xfrm>
          <a:off x="6823139" y="2002678"/>
          <a:ext cx="230124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5180"/>
                <a:gridCol w="754380"/>
                <a:gridCol w="7416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Dest</a:t>
                      </a:r>
                      <a:r>
                        <a:rPr lang="en-US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Next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4" name="TextBox 53"/>
          <p:cNvSpPr txBox="1"/>
          <p:nvPr/>
        </p:nvSpPr>
        <p:spPr>
          <a:xfrm>
            <a:off x="7391586" y="1536901"/>
            <a:ext cx="12121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Node B</a:t>
            </a:r>
            <a:endParaRPr lang="en-US" sz="2400" dirty="0"/>
          </a:p>
        </p:txBody>
      </p:sp>
      <p:graphicFrame>
        <p:nvGraphicFramePr>
          <p:cNvPr id="55" name="Content Placeholder 5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8862076"/>
              </p:ext>
            </p:extLst>
          </p:nvPr>
        </p:nvGraphicFramePr>
        <p:xfrm>
          <a:off x="4016835" y="4976787"/>
          <a:ext cx="230124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5180"/>
                <a:gridCol w="754380"/>
                <a:gridCol w="7416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Dest</a:t>
                      </a:r>
                      <a:r>
                        <a:rPr lang="en-US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Next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6" name="TextBox 55"/>
          <p:cNvSpPr txBox="1"/>
          <p:nvPr/>
        </p:nvSpPr>
        <p:spPr>
          <a:xfrm>
            <a:off x="4554693" y="4541218"/>
            <a:ext cx="12298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Node C</a:t>
            </a:r>
            <a:endParaRPr lang="en-US" sz="2400" dirty="0"/>
          </a:p>
        </p:txBody>
      </p:sp>
      <p:graphicFrame>
        <p:nvGraphicFramePr>
          <p:cNvPr id="57" name="Content Placeholder 5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1970842"/>
              </p:ext>
            </p:extLst>
          </p:nvPr>
        </p:nvGraphicFramePr>
        <p:xfrm>
          <a:off x="6823139" y="4976787"/>
          <a:ext cx="230124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5180"/>
                <a:gridCol w="754380"/>
                <a:gridCol w="7416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Dest</a:t>
                      </a:r>
                      <a:r>
                        <a:rPr lang="en-US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Next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nsolas" pitchFamily="49" charset="0"/>
                          <a:cs typeface="Consolas" pitchFamily="49" charset="0"/>
                        </a:rPr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8" name="TextBox 57"/>
          <p:cNvSpPr txBox="1"/>
          <p:nvPr/>
        </p:nvSpPr>
        <p:spPr>
          <a:xfrm>
            <a:off x="7360998" y="4511009"/>
            <a:ext cx="12298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Node D</a:t>
            </a:r>
            <a:endParaRPr lang="en-US" sz="2400" dirty="0"/>
          </a:p>
        </p:txBody>
      </p:sp>
      <p:sp>
        <p:nvSpPr>
          <p:cNvPr id="28" name="Text Box 144"/>
          <p:cNvSpPr txBox="1">
            <a:spLocks noChangeArrowheads="1"/>
          </p:cNvSpPr>
          <p:nvPr/>
        </p:nvSpPr>
        <p:spPr bwMode="auto">
          <a:xfrm>
            <a:off x="-20235" y="3314757"/>
            <a:ext cx="4431278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457200" indent="-457200" algn="l"/>
            <a:r>
              <a:rPr lang="en-US" sz="1600" i="1" dirty="0"/>
              <a:t>…</a:t>
            </a:r>
          </a:p>
          <a:p>
            <a:pPr marL="457200" indent="-457200" algn="l">
              <a:buClr>
                <a:schemeClr val="accent2"/>
              </a:buClr>
              <a:buFont typeface="+mj-lt"/>
              <a:buAutoNum type="arabicPeriod" startAt="7"/>
            </a:pPr>
            <a:r>
              <a:rPr lang="en-US" sz="1600" i="1" dirty="0"/>
              <a:t> </a:t>
            </a:r>
            <a:r>
              <a:rPr lang="en-US" sz="1600" b="1" i="1" dirty="0" smtClean="0"/>
              <a:t>loop</a:t>
            </a:r>
            <a:r>
              <a:rPr lang="en-US" sz="1600" b="1" i="1" dirty="0"/>
              <a:t>:</a:t>
            </a:r>
            <a:r>
              <a:rPr lang="en-US" sz="1600" dirty="0"/>
              <a:t> </a:t>
            </a:r>
          </a:p>
          <a:p>
            <a:pPr marL="457200" indent="-457200" algn="l"/>
            <a:r>
              <a:rPr lang="en-US" sz="1600" dirty="0"/>
              <a:t>…</a:t>
            </a:r>
          </a:p>
          <a:p>
            <a:pPr marL="457200" indent="-457200" algn="l">
              <a:buClr>
                <a:schemeClr val="accent2"/>
              </a:buClr>
              <a:buFont typeface="+mj-lt"/>
              <a:buAutoNum type="arabicPeriod" startAt="12"/>
            </a:pPr>
            <a:r>
              <a:rPr lang="en-US" sz="1600" dirty="0"/>
              <a:t> </a:t>
            </a:r>
            <a:r>
              <a:rPr lang="en-US" sz="1600" b="1" dirty="0" smtClean="0"/>
              <a:t>else </a:t>
            </a:r>
            <a:r>
              <a:rPr lang="en-US" sz="1600" b="1" dirty="0"/>
              <a:t>if</a:t>
            </a:r>
            <a:r>
              <a:rPr lang="en-US" sz="1600" dirty="0"/>
              <a:t> (update D(</a:t>
            </a:r>
            <a:r>
              <a:rPr lang="en-US" sz="1600" i="1" dirty="0"/>
              <a:t>V, Y</a:t>
            </a:r>
            <a:r>
              <a:rPr lang="en-US" sz="1600" dirty="0"/>
              <a:t>) received from </a:t>
            </a:r>
            <a:r>
              <a:rPr lang="en-US" sz="1600" i="1" dirty="0"/>
              <a:t>V</a:t>
            </a:r>
            <a:r>
              <a:rPr lang="en-US" sz="1600" dirty="0"/>
              <a:t>) </a:t>
            </a:r>
          </a:p>
          <a:p>
            <a:pPr marL="457200" indent="-457200" algn="l">
              <a:buClr>
                <a:schemeClr val="accent2"/>
              </a:buClr>
              <a:buFont typeface="+mj-lt"/>
              <a:buAutoNum type="arabicPeriod" startAt="12"/>
            </a:pPr>
            <a:r>
              <a:rPr lang="en-US" sz="1600" dirty="0" smtClean="0"/>
              <a:t>   </a:t>
            </a:r>
            <a:r>
              <a:rPr lang="en-US" sz="1600" b="1" dirty="0"/>
              <a:t>for all</a:t>
            </a:r>
            <a:r>
              <a:rPr lang="en-US" sz="1600" dirty="0"/>
              <a:t> destinations Y </a:t>
            </a:r>
            <a:r>
              <a:rPr lang="en-US" sz="1600" b="1" dirty="0"/>
              <a:t>do</a:t>
            </a:r>
          </a:p>
          <a:p>
            <a:pPr marL="457200" indent="-457200" algn="l">
              <a:buClr>
                <a:schemeClr val="accent2"/>
              </a:buClr>
              <a:buFont typeface="+mj-lt"/>
              <a:buAutoNum type="arabicPeriod" startAt="12"/>
            </a:pPr>
            <a:r>
              <a:rPr lang="en-US" sz="1600" dirty="0" smtClean="0"/>
              <a:t>      </a:t>
            </a:r>
            <a:r>
              <a:rPr lang="en-US" sz="1600" b="1" dirty="0"/>
              <a:t>if</a:t>
            </a:r>
            <a:r>
              <a:rPr lang="en-US" sz="1600" dirty="0"/>
              <a:t> (destination </a:t>
            </a:r>
            <a:r>
              <a:rPr lang="en-US" sz="1600" i="1" dirty="0"/>
              <a:t>Y</a:t>
            </a:r>
            <a:r>
              <a:rPr lang="en-US" sz="1600" dirty="0"/>
              <a:t> through </a:t>
            </a:r>
            <a:r>
              <a:rPr lang="en-US" sz="1600" i="1" dirty="0"/>
              <a:t>V</a:t>
            </a:r>
            <a:r>
              <a:rPr lang="en-US" sz="1600" dirty="0"/>
              <a:t>)</a:t>
            </a:r>
          </a:p>
          <a:p>
            <a:pPr marL="457200" indent="-457200" algn="l">
              <a:buClr>
                <a:schemeClr val="accent2"/>
              </a:buClr>
              <a:buFont typeface="+mj-lt"/>
              <a:buAutoNum type="arabicPeriod" startAt="12"/>
            </a:pPr>
            <a:r>
              <a:rPr lang="en-US" sz="1600" dirty="0" smtClean="0"/>
              <a:t>        </a:t>
            </a:r>
            <a:r>
              <a:rPr lang="en-US" sz="1600" dirty="0"/>
              <a:t>D(</a:t>
            </a:r>
            <a:r>
              <a:rPr lang="en-US" sz="1600" i="1" dirty="0"/>
              <a:t>A,Y</a:t>
            </a:r>
            <a:r>
              <a:rPr lang="en-US" sz="1600" dirty="0"/>
              <a:t>) = D(</a:t>
            </a:r>
            <a:r>
              <a:rPr lang="en-US" sz="1600" i="1" dirty="0"/>
              <a:t>A,V</a:t>
            </a:r>
            <a:r>
              <a:rPr lang="en-US" sz="1600" dirty="0"/>
              <a:t>) + D(</a:t>
            </a:r>
            <a:r>
              <a:rPr lang="en-US" sz="1600" i="1" dirty="0"/>
              <a:t>V, Y</a:t>
            </a:r>
            <a:r>
              <a:rPr lang="en-US" sz="1600" dirty="0"/>
              <a:t>);</a:t>
            </a:r>
          </a:p>
          <a:p>
            <a:pPr marL="457200" indent="-457200" algn="l">
              <a:buClr>
                <a:schemeClr val="accent2"/>
              </a:buClr>
              <a:buFont typeface="+mj-lt"/>
              <a:buAutoNum type="arabicPeriod" startAt="12"/>
            </a:pPr>
            <a:r>
              <a:rPr lang="en-US" sz="1600" dirty="0" smtClean="0"/>
              <a:t>      </a:t>
            </a:r>
            <a:r>
              <a:rPr lang="en-US" sz="1600" b="1" dirty="0"/>
              <a:t>else</a:t>
            </a:r>
            <a:endParaRPr lang="en-US" sz="1600" dirty="0">
              <a:solidFill>
                <a:schemeClr val="accent2"/>
              </a:solidFill>
            </a:endParaRPr>
          </a:p>
          <a:p>
            <a:pPr marL="457200" indent="-457200" algn="l">
              <a:buClr>
                <a:schemeClr val="accent2"/>
              </a:buClr>
              <a:buFont typeface="+mj-lt"/>
              <a:buAutoNum type="arabicPeriod" startAt="12"/>
            </a:pPr>
            <a:r>
              <a:rPr lang="en-US" sz="1600" dirty="0" smtClean="0"/>
              <a:t>        D(A</a:t>
            </a:r>
            <a:r>
              <a:rPr lang="en-US" sz="1600" dirty="0"/>
              <a:t>, Y) </a:t>
            </a:r>
            <a:r>
              <a:rPr lang="en-US" sz="1600" dirty="0" smtClean="0"/>
              <a:t>=</a:t>
            </a:r>
          </a:p>
          <a:p>
            <a:pPr algn="l">
              <a:buClr>
                <a:schemeClr val="accent2"/>
              </a:buClr>
              <a:tabLst>
                <a:tab pos="1490663" algn="l"/>
              </a:tabLst>
            </a:pPr>
            <a:r>
              <a:rPr lang="en-US" sz="1600" dirty="0" smtClean="0"/>
              <a:t>	min(D(</a:t>
            </a:r>
            <a:r>
              <a:rPr lang="en-US" sz="1600" i="1" dirty="0" smtClean="0"/>
              <a:t>A</a:t>
            </a:r>
            <a:r>
              <a:rPr lang="en-US" sz="1600" i="1" dirty="0"/>
              <a:t>, Y</a:t>
            </a:r>
            <a:r>
              <a:rPr lang="en-US" sz="1600" dirty="0" smtClean="0"/>
              <a:t>),</a:t>
            </a:r>
          </a:p>
          <a:p>
            <a:pPr algn="l">
              <a:buClr>
                <a:schemeClr val="accent2"/>
              </a:buClr>
              <a:tabLst>
                <a:tab pos="1490663" algn="l"/>
              </a:tabLst>
            </a:pPr>
            <a:r>
              <a:rPr lang="en-US" sz="1600" dirty="0" smtClean="0"/>
              <a:t>	D(</a:t>
            </a:r>
            <a:r>
              <a:rPr lang="en-US" sz="1600" i="1" dirty="0" smtClean="0"/>
              <a:t>A</a:t>
            </a:r>
            <a:r>
              <a:rPr lang="en-US" sz="1600" i="1" dirty="0"/>
              <a:t>, V</a:t>
            </a:r>
            <a:r>
              <a:rPr lang="en-US" sz="1600" dirty="0"/>
              <a:t>) + D(</a:t>
            </a:r>
            <a:r>
              <a:rPr lang="en-US" sz="1600" i="1" dirty="0"/>
              <a:t>V, Y</a:t>
            </a:r>
            <a:r>
              <a:rPr lang="en-US" sz="1600" dirty="0"/>
              <a:t>));</a:t>
            </a:r>
          </a:p>
          <a:p>
            <a:pPr marL="457200" indent="-457200" algn="l">
              <a:buClr>
                <a:schemeClr val="accent2"/>
              </a:buClr>
              <a:buFont typeface="+mj-lt"/>
              <a:buAutoNum type="arabicPeriod" startAt="18"/>
            </a:pPr>
            <a:r>
              <a:rPr lang="en-US" sz="1600" dirty="0"/>
              <a:t> </a:t>
            </a:r>
            <a:r>
              <a:rPr lang="en-US" sz="1600" b="1" dirty="0" smtClean="0"/>
              <a:t>if</a:t>
            </a:r>
            <a:r>
              <a:rPr lang="en-US" sz="1600" dirty="0" smtClean="0"/>
              <a:t> </a:t>
            </a:r>
            <a:r>
              <a:rPr lang="en-US" sz="1600" dirty="0"/>
              <a:t>(there is a new </a:t>
            </a:r>
            <a:r>
              <a:rPr lang="en-US" sz="1600" dirty="0" smtClean="0"/>
              <a:t>min. for </a:t>
            </a:r>
            <a:r>
              <a:rPr lang="en-US" sz="1600" dirty="0" err="1"/>
              <a:t>dest</a:t>
            </a:r>
            <a:r>
              <a:rPr lang="en-US" sz="1600" dirty="0"/>
              <a:t>. </a:t>
            </a:r>
            <a:r>
              <a:rPr lang="en-US" sz="1600" i="1" dirty="0"/>
              <a:t>Y</a:t>
            </a:r>
            <a:r>
              <a:rPr lang="en-US" sz="1600" dirty="0"/>
              <a:t>)</a:t>
            </a:r>
          </a:p>
          <a:p>
            <a:pPr marL="457200" indent="-457200" algn="l">
              <a:buClr>
                <a:schemeClr val="accent2"/>
              </a:buClr>
              <a:buFont typeface="+mj-lt"/>
              <a:buAutoNum type="arabicPeriod" startAt="18"/>
            </a:pPr>
            <a:r>
              <a:rPr lang="en-US" sz="1600" dirty="0" smtClean="0"/>
              <a:t>   </a:t>
            </a:r>
            <a:r>
              <a:rPr lang="en-US" sz="1600" b="1" dirty="0" smtClean="0"/>
              <a:t>send</a:t>
            </a:r>
            <a:r>
              <a:rPr lang="en-US" sz="1600" dirty="0" smtClean="0"/>
              <a:t> </a:t>
            </a:r>
            <a:r>
              <a:rPr lang="en-US" sz="1600" dirty="0"/>
              <a:t>D(</a:t>
            </a:r>
            <a:r>
              <a:rPr lang="en-US" sz="1600" i="1" dirty="0"/>
              <a:t>A, Y</a:t>
            </a:r>
            <a:r>
              <a:rPr lang="en-US" sz="1600" dirty="0"/>
              <a:t>) to all neighbors </a:t>
            </a:r>
          </a:p>
          <a:p>
            <a:pPr marL="457200" indent="-457200" algn="l">
              <a:buClr>
                <a:schemeClr val="accent2"/>
              </a:buClr>
              <a:buFont typeface="+mj-lt"/>
              <a:buAutoNum type="arabicPeriod" startAt="18"/>
            </a:pPr>
            <a:r>
              <a:rPr lang="en-US" sz="1600" dirty="0"/>
              <a:t> </a:t>
            </a:r>
            <a:r>
              <a:rPr lang="en-US" sz="1600" b="1" dirty="0" smtClean="0"/>
              <a:t>forever</a:t>
            </a:r>
            <a:r>
              <a:rPr lang="en-US" sz="1600" dirty="0" smtClean="0"/>
              <a:t> </a:t>
            </a:r>
            <a:endParaRPr lang="en-US" sz="1600" dirty="0"/>
          </a:p>
        </p:txBody>
      </p:sp>
      <p:cxnSp>
        <p:nvCxnSpPr>
          <p:cNvPr id="34" name="Straight Arrow Connector 33"/>
          <p:cNvCxnSpPr>
            <a:stCxn id="51" idx="2"/>
            <a:endCxn id="56" idx="0"/>
          </p:cNvCxnSpPr>
          <p:nvPr/>
        </p:nvCxnSpPr>
        <p:spPr>
          <a:xfrm>
            <a:off x="5167455" y="3486038"/>
            <a:ext cx="2150" cy="1055180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>
            <a:stCxn id="51" idx="3"/>
            <a:endCxn id="53" idx="1"/>
          </p:cNvCxnSpPr>
          <p:nvPr/>
        </p:nvCxnSpPr>
        <p:spPr>
          <a:xfrm>
            <a:off x="6318075" y="2744358"/>
            <a:ext cx="505064" cy="0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8" name="Group 87"/>
          <p:cNvGrpSpPr/>
          <p:nvPr/>
        </p:nvGrpSpPr>
        <p:grpSpPr>
          <a:xfrm>
            <a:off x="913713" y="3655638"/>
            <a:ext cx="7677109" cy="1531092"/>
            <a:chOff x="414979" y="3333623"/>
            <a:chExt cx="8263530" cy="1523216"/>
          </a:xfrm>
        </p:grpSpPr>
        <p:sp>
          <p:nvSpPr>
            <p:cNvPr id="89" name="Rectangle 88"/>
            <p:cNvSpPr/>
            <p:nvPr/>
          </p:nvSpPr>
          <p:spPr>
            <a:xfrm>
              <a:off x="414979" y="3333623"/>
              <a:ext cx="8263530" cy="1523216"/>
            </a:xfrm>
            <a:prstGeom prst="rect">
              <a:avLst/>
            </a:prstGeom>
            <a:ln w="5715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Content Placeholder 2"/>
            <p:cNvSpPr txBox="1">
              <a:spLocks/>
            </p:cNvSpPr>
            <p:nvPr/>
          </p:nvSpPr>
          <p:spPr>
            <a:xfrm>
              <a:off x="514376" y="3496212"/>
              <a:ext cx="8118848" cy="120830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vert="horz" lIns="91440" tIns="45720" rIns="91440" bIns="45720" rtlCol="0">
              <a:normAutofit/>
            </a:bodyPr>
            <a:lstStyle>
              <a:lvl1pPr marL="3429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40080" indent="-228600" algn="l" defTabSz="914400" rtl="0" eaLnBrk="1" latinLnBrk="0" hangingPunct="1">
                <a:spcBef>
                  <a:spcPct val="20000"/>
                </a:spcBef>
                <a:buClr>
                  <a:schemeClr val="accent2"/>
                </a:buClr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05840" indent="-228600" algn="l" defTabSz="914400" rtl="0" eaLnBrk="1" latinLnBrk="0" hangingPunct="1">
                <a:spcBef>
                  <a:spcPct val="20000"/>
                </a:spcBef>
                <a:buClr>
                  <a:schemeClr val="accent3"/>
                </a:buClr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280160" indent="-228600" algn="l" defTabSz="914400" rtl="0" eaLnBrk="1" latinLnBrk="0" hangingPunct="1">
                <a:spcBef>
                  <a:spcPct val="20000"/>
                </a:spcBef>
                <a:buClr>
                  <a:schemeClr val="accent4"/>
                </a:buClr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54480" indent="-228600" algn="l" defTabSz="914400" rtl="0" eaLnBrk="1" latinLnBrk="0" hangingPunct="1">
                <a:spcBef>
                  <a:spcPct val="20000"/>
                </a:spcBef>
                <a:buClr>
                  <a:schemeClr val="accent5"/>
                </a:buClr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3736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920240" indent="-182880" algn="l" defTabSz="914400" rtl="0" eaLnBrk="1" latinLnBrk="0" hangingPunct="1">
                <a:spcBef>
                  <a:spcPct val="20000"/>
                </a:spcBef>
                <a:buClr>
                  <a:schemeClr val="accent2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103120" indent="-182880" algn="l" defTabSz="914400" rtl="0" eaLnBrk="1" latinLnBrk="0" hangingPunct="1">
                <a:spcBef>
                  <a:spcPct val="20000"/>
                </a:spcBef>
                <a:buClr>
                  <a:schemeClr val="accent3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286000" indent="-182880" algn="l" defTabSz="914400" rtl="0" eaLnBrk="1" latinLnBrk="0" hangingPunct="1">
                <a:spcBef>
                  <a:spcPct val="20000"/>
                </a:spcBef>
                <a:buClr>
                  <a:schemeClr val="accent4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buClr>
                  <a:schemeClr val="bg1"/>
                </a:buClr>
              </a:pPr>
              <a:r>
                <a:rPr lang="en-US" sz="3200" dirty="0" smtClean="0">
                  <a:solidFill>
                    <a:schemeClr val="bg1"/>
                  </a:solidFill>
                </a:rPr>
                <a:t>Nothing changes, algorithm terminates</a:t>
              </a:r>
            </a:p>
            <a:p>
              <a:pPr>
                <a:buClr>
                  <a:schemeClr val="bg1"/>
                </a:buClr>
              </a:pPr>
              <a:r>
                <a:rPr lang="en-US" sz="3200" dirty="0" smtClean="0">
                  <a:solidFill>
                    <a:schemeClr val="bg1"/>
                  </a:solidFill>
                </a:rPr>
                <a:t>Until something changes…</a:t>
              </a:r>
            </a:p>
          </p:txBody>
        </p:sp>
      </p:grpSp>
      <p:cxnSp>
        <p:nvCxnSpPr>
          <p:cNvPr id="33" name="Straight Arrow Connector 32"/>
          <p:cNvCxnSpPr>
            <a:endCxn id="53" idx="2"/>
          </p:cNvCxnSpPr>
          <p:nvPr/>
        </p:nvCxnSpPr>
        <p:spPr>
          <a:xfrm flipH="1" flipV="1">
            <a:off x="7973759" y="3486038"/>
            <a:ext cx="1" cy="1055180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57" idx="1"/>
            <a:endCxn id="55" idx="3"/>
          </p:cNvCxnSpPr>
          <p:nvPr/>
        </p:nvCxnSpPr>
        <p:spPr>
          <a:xfrm flipH="1">
            <a:off x="6318075" y="5718467"/>
            <a:ext cx="505064" cy="0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6536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1" y="1205023"/>
            <a:ext cx="520995" cy="25163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0" y="1153633"/>
            <a:ext cx="533400" cy="381000"/>
          </a:xfrm>
        </p:spPr>
        <p:txBody>
          <a:bodyPr>
            <a:normAutofit/>
          </a:bodyPr>
          <a:lstStyle/>
          <a:p>
            <a:fld id="{283B9EA5-CE9A-4950-A80C-5ADF06B45BB8}" type="slidenum">
              <a:rPr lang="en-US" sz="1700" smtClean="0">
                <a:solidFill>
                  <a:schemeClr val="bg1"/>
                </a:solidFill>
              </a:rPr>
              <a:pPr/>
              <a:t>61</a:t>
            </a:fld>
            <a:endParaRPr lang="en-US" sz="17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520995" cy="1148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1534632"/>
            <a:ext cx="520995" cy="53233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loud 9"/>
          <p:cNvSpPr/>
          <p:nvPr/>
        </p:nvSpPr>
        <p:spPr>
          <a:xfrm>
            <a:off x="6165212" y="607224"/>
            <a:ext cx="2579844" cy="2134402"/>
          </a:xfrm>
          <a:prstGeom prst="cloud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cxnSp>
        <p:nvCxnSpPr>
          <p:cNvPr id="11" name="Straight Connector 10"/>
          <p:cNvCxnSpPr>
            <a:stCxn id="18" idx="4"/>
            <a:endCxn id="20" idx="2"/>
          </p:cNvCxnSpPr>
          <p:nvPr/>
        </p:nvCxnSpPr>
        <p:spPr>
          <a:xfrm>
            <a:off x="7128402" y="2034841"/>
            <a:ext cx="443932" cy="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18" idx="1"/>
            <a:endCxn id="19" idx="3"/>
          </p:cNvCxnSpPr>
          <p:nvPr/>
        </p:nvCxnSpPr>
        <p:spPr>
          <a:xfrm flipV="1">
            <a:off x="6756570" y="1346095"/>
            <a:ext cx="593798" cy="506631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20" idx="1"/>
            <a:endCxn id="19" idx="3"/>
          </p:cNvCxnSpPr>
          <p:nvPr/>
        </p:nvCxnSpPr>
        <p:spPr>
          <a:xfrm flipH="1" flipV="1">
            <a:off x="7350368" y="1346095"/>
            <a:ext cx="593798" cy="506631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524374" y="1271604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4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7661868" y="1284635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1</a:t>
            </a:r>
            <a:endParaRPr lang="en-US" dirty="0"/>
          </a:p>
        </p:txBody>
      </p:sp>
      <p:sp>
        <p:nvSpPr>
          <p:cNvPr id="18" name="Flowchart: Magnetic Disk 17"/>
          <p:cNvSpPr/>
          <p:nvPr/>
        </p:nvSpPr>
        <p:spPr>
          <a:xfrm>
            <a:off x="6384738" y="1852726"/>
            <a:ext cx="743664" cy="36423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A</a:t>
            </a:r>
            <a:endParaRPr lang="en-US" dirty="0"/>
          </a:p>
        </p:txBody>
      </p:sp>
      <p:sp>
        <p:nvSpPr>
          <p:cNvPr id="19" name="Flowchart: Magnetic Disk 18"/>
          <p:cNvSpPr/>
          <p:nvPr/>
        </p:nvSpPr>
        <p:spPr>
          <a:xfrm>
            <a:off x="6978536" y="981865"/>
            <a:ext cx="743664" cy="36423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B</a:t>
            </a:r>
            <a:endParaRPr lang="en-US" dirty="0"/>
          </a:p>
        </p:txBody>
      </p:sp>
      <p:sp>
        <p:nvSpPr>
          <p:cNvPr id="20" name="Flowchart: Magnetic Disk 19"/>
          <p:cNvSpPr/>
          <p:nvPr/>
        </p:nvSpPr>
        <p:spPr>
          <a:xfrm>
            <a:off x="7572334" y="1852726"/>
            <a:ext cx="743664" cy="36423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7086514" y="1986123"/>
            <a:ext cx="52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50</a:t>
            </a:r>
            <a:endParaRPr lang="en-US" dirty="0"/>
          </a:p>
        </p:txBody>
      </p:sp>
      <p:sp>
        <p:nvSpPr>
          <p:cNvPr id="22" name="Text Box 194"/>
          <p:cNvSpPr txBox="1">
            <a:spLocks noChangeArrowheads="1"/>
          </p:cNvSpPr>
          <p:nvPr/>
        </p:nvSpPr>
        <p:spPr bwMode="auto">
          <a:xfrm>
            <a:off x="835021" y="69870"/>
            <a:ext cx="5117940" cy="353943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457200" indent="-457200" algn="l">
              <a:buClr>
                <a:schemeClr val="accent2"/>
              </a:buClr>
              <a:buFont typeface="+mj-lt"/>
              <a:buAutoNum type="arabicPeriod" startAt="7"/>
            </a:pPr>
            <a:r>
              <a:rPr lang="en-US" sz="1600" i="1" dirty="0" smtClean="0"/>
              <a:t> </a:t>
            </a:r>
            <a:r>
              <a:rPr lang="en-US" sz="1600" b="1" i="1" dirty="0" smtClean="0"/>
              <a:t>loop</a:t>
            </a:r>
            <a:r>
              <a:rPr lang="en-US" sz="1600" b="1" i="1" dirty="0"/>
              <a:t>:</a:t>
            </a:r>
            <a:r>
              <a:rPr lang="en-US" sz="1600" dirty="0"/>
              <a:t> </a:t>
            </a:r>
          </a:p>
          <a:p>
            <a:pPr marL="457200" indent="-457200" algn="l">
              <a:buClr>
                <a:schemeClr val="accent2"/>
              </a:buClr>
              <a:buFont typeface="+mj-lt"/>
              <a:buAutoNum type="arabicPeriod" startAt="7"/>
            </a:pPr>
            <a:r>
              <a:rPr lang="en-US" sz="1600" dirty="0" smtClean="0"/>
              <a:t>   </a:t>
            </a:r>
            <a:r>
              <a:rPr lang="en-US" sz="1600" b="1" dirty="0"/>
              <a:t>wait</a:t>
            </a:r>
            <a:r>
              <a:rPr lang="en-US" sz="1600" dirty="0"/>
              <a:t> (link cost update or update message)</a:t>
            </a:r>
          </a:p>
          <a:p>
            <a:pPr marL="457200" indent="-457200" algn="l">
              <a:buClr>
                <a:schemeClr val="accent2"/>
              </a:buClr>
              <a:buFont typeface="+mj-lt"/>
              <a:buAutoNum type="arabicPeriod" startAt="7"/>
            </a:pPr>
            <a:r>
              <a:rPr lang="en-US" sz="1600" dirty="0" smtClean="0"/>
              <a:t>   </a:t>
            </a:r>
            <a:r>
              <a:rPr lang="en-US" sz="1600" b="1" dirty="0"/>
              <a:t>if</a:t>
            </a:r>
            <a:r>
              <a:rPr lang="en-US" sz="1600" dirty="0"/>
              <a:t> (c(</a:t>
            </a:r>
            <a:r>
              <a:rPr lang="en-US" sz="1600" i="1" dirty="0"/>
              <a:t>A</a:t>
            </a:r>
            <a:r>
              <a:rPr lang="en-US" sz="1600" dirty="0"/>
              <a:t>,</a:t>
            </a:r>
            <a:r>
              <a:rPr lang="en-US" sz="1600" i="1" dirty="0"/>
              <a:t>V</a:t>
            </a:r>
            <a:r>
              <a:rPr lang="en-US" sz="1600" dirty="0"/>
              <a:t>) changes by </a:t>
            </a:r>
            <a:r>
              <a:rPr lang="en-US" sz="1600" i="1" dirty="0"/>
              <a:t>d</a:t>
            </a:r>
            <a:r>
              <a:rPr lang="en-US" sz="1600" dirty="0"/>
              <a:t>) </a:t>
            </a:r>
          </a:p>
          <a:p>
            <a:pPr marL="457200" indent="-457200" algn="l">
              <a:buClr>
                <a:schemeClr val="accent2"/>
              </a:buClr>
              <a:buFont typeface="+mj-lt"/>
              <a:buAutoNum type="arabicPeriod" startAt="7"/>
            </a:pPr>
            <a:r>
              <a:rPr lang="en-US" sz="1600" dirty="0" smtClean="0"/>
              <a:t>      </a:t>
            </a:r>
            <a:r>
              <a:rPr lang="en-US" sz="1600" b="1" dirty="0"/>
              <a:t>for all</a:t>
            </a:r>
            <a:r>
              <a:rPr lang="en-US" sz="1600" dirty="0"/>
              <a:t> destinations </a:t>
            </a:r>
            <a:r>
              <a:rPr lang="en-US" sz="1600" i="1" dirty="0"/>
              <a:t>Y</a:t>
            </a:r>
            <a:r>
              <a:rPr lang="en-US" sz="1600" dirty="0"/>
              <a:t> through </a:t>
            </a:r>
            <a:r>
              <a:rPr lang="en-US" sz="1600" i="1" dirty="0"/>
              <a:t>V</a:t>
            </a:r>
            <a:r>
              <a:rPr lang="en-US" sz="1600" dirty="0"/>
              <a:t> </a:t>
            </a:r>
            <a:r>
              <a:rPr lang="en-US" sz="1600" b="1" dirty="0"/>
              <a:t>do</a:t>
            </a:r>
            <a:r>
              <a:rPr lang="en-US" sz="1600" dirty="0"/>
              <a:t>   </a:t>
            </a:r>
          </a:p>
          <a:p>
            <a:pPr marL="457200" indent="-457200" algn="l">
              <a:buClr>
                <a:schemeClr val="accent2"/>
              </a:buClr>
              <a:buFont typeface="+mj-lt"/>
              <a:buAutoNum type="arabicPeriod" startAt="7"/>
            </a:pPr>
            <a:r>
              <a:rPr lang="en-US" sz="1600" dirty="0" smtClean="0"/>
              <a:t>         </a:t>
            </a:r>
            <a:r>
              <a:rPr lang="en-US" sz="1600" dirty="0"/>
              <a:t>D(</a:t>
            </a:r>
            <a:r>
              <a:rPr lang="en-US" sz="1600" i="1" dirty="0"/>
              <a:t>A,Y</a:t>
            </a:r>
            <a:r>
              <a:rPr lang="en-US" sz="1600" dirty="0"/>
              <a:t>) =  D(</a:t>
            </a:r>
            <a:r>
              <a:rPr lang="en-US" sz="1600" i="1" dirty="0"/>
              <a:t>A,Y</a:t>
            </a:r>
            <a:r>
              <a:rPr lang="en-US" sz="1600" dirty="0"/>
              <a:t>) + </a:t>
            </a:r>
            <a:r>
              <a:rPr lang="en-US" sz="1600" i="1" dirty="0"/>
              <a:t>d</a:t>
            </a:r>
            <a:r>
              <a:rPr lang="en-US" sz="1600" dirty="0"/>
              <a:t> </a:t>
            </a:r>
          </a:p>
          <a:p>
            <a:pPr marL="457200" indent="-457200" algn="l">
              <a:buClr>
                <a:schemeClr val="accent2"/>
              </a:buClr>
              <a:buFont typeface="+mj-lt"/>
              <a:buAutoNum type="arabicPeriod" startAt="7"/>
            </a:pPr>
            <a:r>
              <a:rPr lang="en-US" sz="1600" dirty="0" smtClean="0"/>
              <a:t>  </a:t>
            </a:r>
            <a:r>
              <a:rPr lang="en-US" sz="1600" b="1" dirty="0" smtClean="0"/>
              <a:t> </a:t>
            </a:r>
            <a:r>
              <a:rPr lang="en-US" sz="1600" b="1" dirty="0"/>
              <a:t>else if</a:t>
            </a:r>
            <a:r>
              <a:rPr lang="en-US" sz="1600" dirty="0"/>
              <a:t> (update D(</a:t>
            </a:r>
            <a:r>
              <a:rPr lang="en-US" sz="1600" i="1" dirty="0"/>
              <a:t>V, Y</a:t>
            </a:r>
            <a:r>
              <a:rPr lang="en-US" sz="1600" dirty="0"/>
              <a:t>) received from </a:t>
            </a:r>
            <a:r>
              <a:rPr lang="en-US" sz="1600" i="1" dirty="0"/>
              <a:t>V</a:t>
            </a:r>
            <a:r>
              <a:rPr lang="en-US" sz="1600" dirty="0"/>
              <a:t>) </a:t>
            </a:r>
          </a:p>
          <a:p>
            <a:pPr marL="457200" indent="-457200" algn="l">
              <a:buClr>
                <a:schemeClr val="accent2"/>
              </a:buClr>
              <a:buFont typeface="+mj-lt"/>
              <a:buAutoNum type="arabicPeriod" startAt="7"/>
            </a:pPr>
            <a:r>
              <a:rPr lang="en-US" sz="1600" dirty="0" smtClean="0"/>
              <a:t>      </a:t>
            </a:r>
            <a:r>
              <a:rPr lang="en-US" sz="1600" b="1" dirty="0"/>
              <a:t>for all</a:t>
            </a:r>
            <a:r>
              <a:rPr lang="en-US" sz="1600" dirty="0"/>
              <a:t> destinations Y </a:t>
            </a:r>
            <a:r>
              <a:rPr lang="en-US" sz="1600" b="1" dirty="0"/>
              <a:t>do</a:t>
            </a:r>
          </a:p>
          <a:p>
            <a:pPr marL="457200" indent="-457200" algn="l">
              <a:buClr>
                <a:schemeClr val="accent2"/>
              </a:buClr>
              <a:buFont typeface="+mj-lt"/>
              <a:buAutoNum type="arabicPeriod" startAt="7"/>
            </a:pPr>
            <a:r>
              <a:rPr lang="en-US" sz="1600" dirty="0" smtClean="0"/>
              <a:t>         </a:t>
            </a:r>
            <a:r>
              <a:rPr lang="en-US" sz="1600" b="1" dirty="0"/>
              <a:t>if</a:t>
            </a:r>
            <a:r>
              <a:rPr lang="en-US" sz="1600" dirty="0"/>
              <a:t> (destination </a:t>
            </a:r>
            <a:r>
              <a:rPr lang="en-US" sz="1600" i="1" dirty="0"/>
              <a:t>Y</a:t>
            </a:r>
            <a:r>
              <a:rPr lang="en-US" sz="1600" dirty="0"/>
              <a:t> through </a:t>
            </a:r>
            <a:r>
              <a:rPr lang="en-US" sz="1600" i="1" dirty="0"/>
              <a:t>V</a:t>
            </a:r>
            <a:r>
              <a:rPr lang="en-US" sz="1600" dirty="0"/>
              <a:t>)</a:t>
            </a:r>
          </a:p>
          <a:p>
            <a:pPr marL="457200" indent="-457200" algn="l">
              <a:buClr>
                <a:schemeClr val="accent2"/>
              </a:buClr>
              <a:buFont typeface="+mj-lt"/>
              <a:buAutoNum type="arabicPeriod" startAt="7"/>
            </a:pPr>
            <a:r>
              <a:rPr lang="en-US" sz="1600" dirty="0" smtClean="0"/>
              <a:t>           </a:t>
            </a:r>
            <a:r>
              <a:rPr lang="en-US" sz="1600" dirty="0"/>
              <a:t>D(</a:t>
            </a:r>
            <a:r>
              <a:rPr lang="en-US" sz="1600" i="1" dirty="0"/>
              <a:t>A,Y</a:t>
            </a:r>
            <a:r>
              <a:rPr lang="en-US" sz="1600" dirty="0"/>
              <a:t>) = D(</a:t>
            </a:r>
            <a:r>
              <a:rPr lang="en-US" sz="1600" i="1" dirty="0"/>
              <a:t>A,V</a:t>
            </a:r>
            <a:r>
              <a:rPr lang="en-US" sz="1600" dirty="0"/>
              <a:t>) + D(</a:t>
            </a:r>
            <a:r>
              <a:rPr lang="en-US" sz="1600" i="1" dirty="0"/>
              <a:t>V, Y</a:t>
            </a:r>
            <a:r>
              <a:rPr lang="en-US" sz="1600" dirty="0"/>
              <a:t>);</a:t>
            </a:r>
          </a:p>
          <a:p>
            <a:pPr marL="457200" indent="-457200" algn="l">
              <a:buClr>
                <a:schemeClr val="accent2"/>
              </a:buClr>
              <a:buFont typeface="+mj-lt"/>
              <a:buAutoNum type="arabicPeriod" startAt="7"/>
            </a:pPr>
            <a:r>
              <a:rPr lang="en-US" sz="1600" dirty="0" smtClean="0"/>
              <a:t>         </a:t>
            </a:r>
            <a:r>
              <a:rPr lang="en-US" sz="1600" b="1" dirty="0"/>
              <a:t>else</a:t>
            </a:r>
            <a:endParaRPr lang="en-US" sz="1600" dirty="0">
              <a:solidFill>
                <a:schemeClr val="accent2"/>
              </a:solidFill>
            </a:endParaRPr>
          </a:p>
          <a:p>
            <a:pPr marL="457200" indent="-457200" algn="l">
              <a:buClr>
                <a:schemeClr val="accent2"/>
              </a:buClr>
              <a:buFont typeface="+mj-lt"/>
              <a:buAutoNum type="arabicPeriod" startAt="7"/>
            </a:pPr>
            <a:r>
              <a:rPr lang="en-US" sz="1600" dirty="0" smtClean="0"/>
              <a:t>            </a:t>
            </a:r>
            <a:r>
              <a:rPr lang="en-US" sz="1600" dirty="0"/>
              <a:t>D(A, Y) = min(D(</a:t>
            </a:r>
            <a:r>
              <a:rPr lang="en-US" sz="1600" i="1" dirty="0"/>
              <a:t>A, Y</a:t>
            </a:r>
            <a:r>
              <a:rPr lang="en-US" sz="1600" dirty="0"/>
              <a:t>), D(</a:t>
            </a:r>
            <a:r>
              <a:rPr lang="en-US" sz="1600" i="1" dirty="0"/>
              <a:t>A, V</a:t>
            </a:r>
            <a:r>
              <a:rPr lang="en-US" sz="1600" dirty="0"/>
              <a:t>) + D(</a:t>
            </a:r>
            <a:r>
              <a:rPr lang="en-US" sz="1600" i="1" dirty="0"/>
              <a:t>V, Y</a:t>
            </a:r>
            <a:r>
              <a:rPr lang="en-US" sz="1600" dirty="0"/>
              <a:t>));</a:t>
            </a:r>
          </a:p>
          <a:p>
            <a:pPr marL="457200" indent="-457200" algn="l">
              <a:buClr>
                <a:schemeClr val="accent2"/>
              </a:buClr>
              <a:buFont typeface="+mj-lt"/>
              <a:buAutoNum type="arabicPeriod" startAt="7"/>
            </a:pPr>
            <a:r>
              <a:rPr lang="en-US" sz="1600" dirty="0" smtClean="0"/>
              <a:t>   </a:t>
            </a:r>
            <a:r>
              <a:rPr lang="en-US" sz="1600" b="1" dirty="0"/>
              <a:t>if</a:t>
            </a:r>
            <a:r>
              <a:rPr lang="en-US" sz="1600" dirty="0"/>
              <a:t> (there is a new minimum for destination Y)</a:t>
            </a:r>
          </a:p>
          <a:p>
            <a:pPr marL="457200" indent="-457200" algn="l">
              <a:buClr>
                <a:schemeClr val="accent2"/>
              </a:buClr>
              <a:buFont typeface="+mj-lt"/>
              <a:buAutoNum type="arabicPeriod" startAt="7"/>
            </a:pPr>
            <a:r>
              <a:rPr lang="en-US" sz="1600" dirty="0" smtClean="0"/>
              <a:t>     </a:t>
            </a:r>
            <a:r>
              <a:rPr lang="en-US" sz="1600" b="1" dirty="0"/>
              <a:t>send</a:t>
            </a:r>
            <a:r>
              <a:rPr lang="en-US" sz="1600" dirty="0"/>
              <a:t> D(</a:t>
            </a:r>
            <a:r>
              <a:rPr lang="en-US" sz="1600" i="1" dirty="0"/>
              <a:t>A, Y</a:t>
            </a:r>
            <a:r>
              <a:rPr lang="en-US" sz="1600" dirty="0"/>
              <a:t>) to all neighbors </a:t>
            </a:r>
          </a:p>
          <a:p>
            <a:pPr marL="457200" indent="-457200" algn="l">
              <a:buClr>
                <a:schemeClr val="accent2"/>
              </a:buClr>
              <a:buFont typeface="+mj-lt"/>
              <a:buAutoNum type="arabicPeriod" startAt="7"/>
            </a:pPr>
            <a:r>
              <a:rPr lang="en-US" sz="1600" dirty="0" smtClean="0"/>
              <a:t> </a:t>
            </a:r>
            <a:r>
              <a:rPr lang="en-US" sz="1600" b="1" dirty="0"/>
              <a:t>forever</a:t>
            </a:r>
            <a:r>
              <a:rPr lang="en-US" sz="1600" dirty="0"/>
              <a:t> 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6524374" y="1284635"/>
            <a:ext cx="356187" cy="461665"/>
            <a:chOff x="5743934" y="3828962"/>
            <a:chExt cx="297539" cy="384721"/>
          </a:xfrm>
        </p:grpSpPr>
        <p:sp>
          <p:nvSpPr>
            <p:cNvPr id="24" name="Rectangle 23"/>
            <p:cNvSpPr/>
            <p:nvPr/>
          </p:nvSpPr>
          <p:spPr>
            <a:xfrm>
              <a:off x="5744635" y="3855346"/>
              <a:ext cx="296137" cy="316564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743934" y="3828962"/>
              <a:ext cx="297539" cy="3847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chemeClr val="bg1"/>
                  </a:solidFill>
                </a:rPr>
                <a:t>1</a:t>
              </a:r>
              <a:endParaRPr lang="en-US" sz="2400" dirty="0">
                <a:solidFill>
                  <a:schemeClr val="bg1"/>
                </a:solidFill>
              </a:endParaRPr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526074" y="4228973"/>
            <a:ext cx="12121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Node B</a:t>
            </a:r>
            <a:endParaRPr lang="en-US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517257" y="5491576"/>
            <a:ext cx="12298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Node C</a:t>
            </a:r>
            <a:endParaRPr lang="en-US" sz="2400" dirty="0"/>
          </a:p>
        </p:txBody>
      </p:sp>
      <p:sp>
        <p:nvSpPr>
          <p:cNvPr id="28" name="TextBox 27"/>
          <p:cNvSpPr txBox="1"/>
          <p:nvPr/>
        </p:nvSpPr>
        <p:spPr>
          <a:xfrm>
            <a:off x="4779223" y="6405974"/>
            <a:ext cx="8577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Time</a:t>
            </a:r>
            <a:endParaRPr lang="en-US" sz="2400" dirty="0"/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1828791" y="6405974"/>
            <a:ext cx="7021295" cy="1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2318594"/>
              </p:ext>
            </p:extLst>
          </p:nvPr>
        </p:nvGraphicFramePr>
        <p:xfrm>
          <a:off x="1817901" y="3892659"/>
          <a:ext cx="123444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"/>
                <a:gridCol w="411480"/>
                <a:gridCol w="4114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9101734"/>
              </p:ext>
            </p:extLst>
          </p:nvPr>
        </p:nvGraphicFramePr>
        <p:xfrm>
          <a:off x="1817901" y="5166288"/>
          <a:ext cx="123444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"/>
                <a:gridCol w="411480"/>
                <a:gridCol w="4114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6192048"/>
              </p:ext>
            </p:extLst>
          </p:nvPr>
        </p:nvGraphicFramePr>
        <p:xfrm>
          <a:off x="3666548" y="3892519"/>
          <a:ext cx="123444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"/>
                <a:gridCol w="411480"/>
                <a:gridCol w="4114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accent2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7442239"/>
              </p:ext>
            </p:extLst>
          </p:nvPr>
        </p:nvGraphicFramePr>
        <p:xfrm>
          <a:off x="3666548" y="5166148"/>
          <a:ext cx="123444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"/>
                <a:gridCol w="411480"/>
                <a:gridCol w="4114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1448875"/>
              </p:ext>
            </p:extLst>
          </p:nvPr>
        </p:nvGraphicFramePr>
        <p:xfrm>
          <a:off x="5515195" y="3892658"/>
          <a:ext cx="123444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"/>
                <a:gridCol w="411480"/>
                <a:gridCol w="4114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4887052"/>
              </p:ext>
            </p:extLst>
          </p:nvPr>
        </p:nvGraphicFramePr>
        <p:xfrm>
          <a:off x="5515195" y="5166287"/>
          <a:ext cx="123444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"/>
                <a:gridCol w="411480"/>
                <a:gridCol w="4114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accent2"/>
                          </a:solidFill>
                        </a:rPr>
                        <a:t>2</a:t>
                      </a:r>
                      <a:endParaRPr lang="en-US" b="1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7502446"/>
              </p:ext>
            </p:extLst>
          </p:nvPr>
        </p:nvGraphicFramePr>
        <p:xfrm>
          <a:off x="7363841" y="3892658"/>
          <a:ext cx="123444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"/>
                <a:gridCol w="411480"/>
                <a:gridCol w="4114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0769454"/>
              </p:ext>
            </p:extLst>
          </p:nvPr>
        </p:nvGraphicFramePr>
        <p:xfrm>
          <a:off x="7363841" y="5166287"/>
          <a:ext cx="123444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"/>
                <a:gridCol w="411480"/>
                <a:gridCol w="4114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43" name="Straight Arrow Connector 42"/>
          <p:cNvCxnSpPr>
            <a:stCxn id="32" idx="3"/>
            <a:endCxn id="36" idx="1"/>
          </p:cNvCxnSpPr>
          <p:nvPr/>
        </p:nvCxnSpPr>
        <p:spPr>
          <a:xfrm>
            <a:off x="4900988" y="4448779"/>
            <a:ext cx="614207" cy="1273768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36" idx="3"/>
            <a:endCxn id="38" idx="1"/>
          </p:cNvCxnSpPr>
          <p:nvPr/>
        </p:nvCxnSpPr>
        <p:spPr>
          <a:xfrm flipV="1">
            <a:off x="6749635" y="4448918"/>
            <a:ext cx="614206" cy="1273629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8" name="Group 47"/>
          <p:cNvGrpSpPr/>
          <p:nvPr/>
        </p:nvGrpSpPr>
        <p:grpSpPr>
          <a:xfrm flipH="1">
            <a:off x="1090696" y="2709623"/>
            <a:ext cx="3450769" cy="954107"/>
            <a:chOff x="1219200" y="4876799"/>
            <a:chExt cx="5181605" cy="1384995"/>
          </a:xfrm>
        </p:grpSpPr>
        <p:sp>
          <p:nvSpPr>
            <p:cNvPr id="49" name="Rectangular Callout 48"/>
            <p:cNvSpPr/>
            <p:nvPr/>
          </p:nvSpPr>
          <p:spPr>
            <a:xfrm>
              <a:off x="1219200" y="4876799"/>
              <a:ext cx="5181600" cy="1384995"/>
            </a:xfrm>
            <a:prstGeom prst="wedgeRectCallout">
              <a:avLst>
                <a:gd name="adj1" fmla="val -36661"/>
                <a:gd name="adj2" fmla="val 117556"/>
              </a:avLst>
            </a:prstGeom>
            <a:solidFill>
              <a:srgbClr val="DA1F28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w Cen MT"/>
                <a:ea typeface="+mn-ea"/>
                <a:cs typeface="+mn-cs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219205" y="4876799"/>
              <a:ext cx="5181600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</a:rPr>
                <a:t>Link Cost Changes,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800" kern="0" dirty="0" smtClean="0">
                  <a:solidFill>
                    <a:sysClr val="window" lastClr="FFFFFF"/>
                  </a:solidFill>
                </a:rPr>
                <a:t>Algorithm Starts</a:t>
              </a:r>
              <a:endPara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51" name="Group 50"/>
          <p:cNvGrpSpPr/>
          <p:nvPr/>
        </p:nvGrpSpPr>
        <p:grpSpPr>
          <a:xfrm flipH="1">
            <a:off x="6838563" y="2709623"/>
            <a:ext cx="2211206" cy="954107"/>
            <a:chOff x="1219200" y="4876799"/>
            <a:chExt cx="5181605" cy="1384995"/>
          </a:xfrm>
        </p:grpSpPr>
        <p:sp>
          <p:nvSpPr>
            <p:cNvPr id="52" name="Rectangular Callout 51"/>
            <p:cNvSpPr/>
            <p:nvPr/>
          </p:nvSpPr>
          <p:spPr>
            <a:xfrm>
              <a:off x="1219200" y="4876799"/>
              <a:ext cx="5181600" cy="1384995"/>
            </a:xfrm>
            <a:prstGeom prst="wedgeRectCallout">
              <a:avLst>
                <a:gd name="adj1" fmla="val 8023"/>
                <a:gd name="adj2" fmla="val 87892"/>
              </a:avLst>
            </a:prstGeom>
            <a:solidFill>
              <a:srgbClr val="DA1F28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w Cen MT"/>
                <a:ea typeface="+mn-ea"/>
                <a:cs typeface="+mn-cs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1219205" y="4876799"/>
              <a:ext cx="5181600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</a:rPr>
                <a:t>Algorithm Terminates</a:t>
              </a: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2516770" y="2793322"/>
            <a:ext cx="4768436" cy="786707"/>
            <a:chOff x="414979" y="3333623"/>
            <a:chExt cx="8263530" cy="1523216"/>
          </a:xfrm>
        </p:grpSpPr>
        <p:sp>
          <p:nvSpPr>
            <p:cNvPr id="55" name="Rectangle 54"/>
            <p:cNvSpPr/>
            <p:nvPr/>
          </p:nvSpPr>
          <p:spPr>
            <a:xfrm>
              <a:off x="414979" y="3333623"/>
              <a:ext cx="8263530" cy="1523216"/>
            </a:xfrm>
            <a:prstGeom prst="rect">
              <a:avLst/>
            </a:prstGeom>
            <a:ln w="5715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Content Placeholder 2"/>
            <p:cNvSpPr txBox="1">
              <a:spLocks/>
            </p:cNvSpPr>
            <p:nvPr/>
          </p:nvSpPr>
          <p:spPr>
            <a:xfrm>
              <a:off x="514377" y="3496212"/>
              <a:ext cx="8118848" cy="136062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vert="horz" lIns="91440" tIns="45720" rIns="91440" bIns="45720" rtlCol="0">
              <a:normAutofit/>
            </a:bodyPr>
            <a:lstStyle>
              <a:lvl1pPr marL="3429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40080" indent="-228600" algn="l" defTabSz="914400" rtl="0" eaLnBrk="1" latinLnBrk="0" hangingPunct="1">
                <a:spcBef>
                  <a:spcPct val="20000"/>
                </a:spcBef>
                <a:buClr>
                  <a:schemeClr val="accent2"/>
                </a:buClr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05840" indent="-228600" algn="l" defTabSz="914400" rtl="0" eaLnBrk="1" latinLnBrk="0" hangingPunct="1">
                <a:spcBef>
                  <a:spcPct val="20000"/>
                </a:spcBef>
                <a:buClr>
                  <a:schemeClr val="accent3"/>
                </a:buClr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280160" indent="-228600" algn="l" defTabSz="914400" rtl="0" eaLnBrk="1" latinLnBrk="0" hangingPunct="1">
                <a:spcBef>
                  <a:spcPct val="20000"/>
                </a:spcBef>
                <a:buClr>
                  <a:schemeClr val="accent4"/>
                </a:buClr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54480" indent="-228600" algn="l" defTabSz="914400" rtl="0" eaLnBrk="1" latinLnBrk="0" hangingPunct="1">
                <a:spcBef>
                  <a:spcPct val="20000"/>
                </a:spcBef>
                <a:buClr>
                  <a:schemeClr val="accent5"/>
                </a:buClr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3736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920240" indent="-182880" algn="l" defTabSz="914400" rtl="0" eaLnBrk="1" latinLnBrk="0" hangingPunct="1">
                <a:spcBef>
                  <a:spcPct val="20000"/>
                </a:spcBef>
                <a:buClr>
                  <a:schemeClr val="accent2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103120" indent="-182880" algn="l" defTabSz="914400" rtl="0" eaLnBrk="1" latinLnBrk="0" hangingPunct="1">
                <a:spcBef>
                  <a:spcPct val="20000"/>
                </a:spcBef>
                <a:buClr>
                  <a:schemeClr val="accent3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286000" indent="-182880" algn="l" defTabSz="914400" rtl="0" eaLnBrk="1" latinLnBrk="0" hangingPunct="1">
                <a:spcBef>
                  <a:spcPct val="20000"/>
                </a:spcBef>
                <a:buClr>
                  <a:schemeClr val="accent4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114300" indent="0">
                <a:buClr>
                  <a:schemeClr val="bg1"/>
                </a:buClr>
                <a:buNone/>
              </a:pPr>
              <a:r>
                <a:rPr lang="en-US" sz="3200" dirty="0" smtClean="0">
                  <a:solidFill>
                    <a:schemeClr val="bg1"/>
                  </a:solidFill>
                </a:rPr>
                <a:t>Good news travels fast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43496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 to Infinity Problem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t>62</a:t>
            </a:fld>
            <a:endParaRPr lang="en-US"/>
          </a:p>
        </p:txBody>
      </p:sp>
      <p:sp>
        <p:nvSpPr>
          <p:cNvPr id="7" name="Cloud 6"/>
          <p:cNvSpPr/>
          <p:nvPr/>
        </p:nvSpPr>
        <p:spPr>
          <a:xfrm>
            <a:off x="6324301" y="1574311"/>
            <a:ext cx="2579844" cy="2134402"/>
          </a:xfrm>
          <a:prstGeom prst="cloud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cxnSp>
        <p:nvCxnSpPr>
          <p:cNvPr id="8" name="Straight Connector 7"/>
          <p:cNvCxnSpPr>
            <a:stCxn id="13" idx="4"/>
            <a:endCxn id="15" idx="2"/>
          </p:cNvCxnSpPr>
          <p:nvPr/>
        </p:nvCxnSpPr>
        <p:spPr>
          <a:xfrm>
            <a:off x="7287491" y="3001928"/>
            <a:ext cx="443932" cy="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13" idx="1"/>
            <a:endCxn id="14" idx="3"/>
          </p:cNvCxnSpPr>
          <p:nvPr/>
        </p:nvCxnSpPr>
        <p:spPr>
          <a:xfrm flipV="1">
            <a:off x="6915659" y="2313182"/>
            <a:ext cx="593798" cy="506631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15" idx="1"/>
            <a:endCxn id="14" idx="3"/>
          </p:cNvCxnSpPr>
          <p:nvPr/>
        </p:nvCxnSpPr>
        <p:spPr>
          <a:xfrm flipH="1" flipV="1">
            <a:off x="7509457" y="2313182"/>
            <a:ext cx="593798" cy="506631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683463" y="2238691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4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820957" y="2251722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1</a:t>
            </a:r>
            <a:endParaRPr lang="en-US" dirty="0"/>
          </a:p>
        </p:txBody>
      </p:sp>
      <p:sp>
        <p:nvSpPr>
          <p:cNvPr id="13" name="Flowchart: Magnetic Disk 12"/>
          <p:cNvSpPr/>
          <p:nvPr/>
        </p:nvSpPr>
        <p:spPr>
          <a:xfrm>
            <a:off x="6543827" y="2819813"/>
            <a:ext cx="743664" cy="36423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A</a:t>
            </a:r>
            <a:endParaRPr lang="en-US" dirty="0"/>
          </a:p>
        </p:txBody>
      </p:sp>
      <p:sp>
        <p:nvSpPr>
          <p:cNvPr id="14" name="Flowchart: Magnetic Disk 13"/>
          <p:cNvSpPr/>
          <p:nvPr/>
        </p:nvSpPr>
        <p:spPr>
          <a:xfrm>
            <a:off x="7137625" y="1948952"/>
            <a:ext cx="743664" cy="36423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B</a:t>
            </a:r>
            <a:endParaRPr lang="en-US" dirty="0"/>
          </a:p>
        </p:txBody>
      </p:sp>
      <p:sp>
        <p:nvSpPr>
          <p:cNvPr id="15" name="Flowchart: Magnetic Disk 14"/>
          <p:cNvSpPr/>
          <p:nvPr/>
        </p:nvSpPr>
        <p:spPr>
          <a:xfrm>
            <a:off x="7731423" y="2819813"/>
            <a:ext cx="743664" cy="36423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7245603" y="2953210"/>
            <a:ext cx="52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50</a:t>
            </a:r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6445313" y="2251722"/>
            <a:ext cx="689774" cy="461665"/>
            <a:chOff x="5672293" y="3828962"/>
            <a:chExt cx="440818" cy="384721"/>
          </a:xfrm>
        </p:grpSpPr>
        <p:sp>
          <p:nvSpPr>
            <p:cNvPr id="18" name="Rectangle 17"/>
            <p:cNvSpPr/>
            <p:nvPr/>
          </p:nvSpPr>
          <p:spPr>
            <a:xfrm>
              <a:off x="5744635" y="3855346"/>
              <a:ext cx="296137" cy="316564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672293" y="3828962"/>
              <a:ext cx="440818" cy="3847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chemeClr val="bg1"/>
                  </a:solidFill>
                </a:rPr>
                <a:t>60</a:t>
              </a:r>
              <a:endParaRPr lang="en-US" sz="2400" dirty="0">
                <a:solidFill>
                  <a:schemeClr val="bg1"/>
                </a:solidFill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8817" y="4228971"/>
            <a:ext cx="12121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Node B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0" y="5491574"/>
            <a:ext cx="12298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Node C</a:t>
            </a:r>
            <a:endParaRPr lang="en-US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4261966" y="6396335"/>
            <a:ext cx="8577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Time</a:t>
            </a:r>
            <a:endParaRPr lang="en-US" sz="2400" dirty="0"/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1311534" y="6405972"/>
            <a:ext cx="7021295" cy="1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1528529"/>
              </p:ext>
            </p:extLst>
          </p:nvPr>
        </p:nvGraphicFramePr>
        <p:xfrm>
          <a:off x="1300644" y="3892657"/>
          <a:ext cx="123444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"/>
                <a:gridCol w="411480"/>
                <a:gridCol w="4114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9598318"/>
              </p:ext>
            </p:extLst>
          </p:nvPr>
        </p:nvGraphicFramePr>
        <p:xfrm>
          <a:off x="1300644" y="5166286"/>
          <a:ext cx="123444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"/>
                <a:gridCol w="411480"/>
                <a:gridCol w="4114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0962142"/>
              </p:ext>
            </p:extLst>
          </p:nvPr>
        </p:nvGraphicFramePr>
        <p:xfrm>
          <a:off x="3149291" y="3892517"/>
          <a:ext cx="123444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"/>
                <a:gridCol w="411480"/>
                <a:gridCol w="4114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accent2"/>
                          </a:solidFill>
                        </a:rPr>
                        <a:t>6</a:t>
                      </a:r>
                      <a:endParaRPr lang="en-US" b="1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accent2"/>
                          </a:solidFill>
                        </a:rPr>
                        <a:t>C</a:t>
                      </a:r>
                      <a:endParaRPr lang="en-US" b="1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3207488"/>
              </p:ext>
            </p:extLst>
          </p:nvPr>
        </p:nvGraphicFramePr>
        <p:xfrm>
          <a:off x="3149291" y="5166146"/>
          <a:ext cx="123444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"/>
                <a:gridCol w="411480"/>
                <a:gridCol w="4114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9596269"/>
              </p:ext>
            </p:extLst>
          </p:nvPr>
        </p:nvGraphicFramePr>
        <p:xfrm>
          <a:off x="4997938" y="3892656"/>
          <a:ext cx="123444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"/>
                <a:gridCol w="411480"/>
                <a:gridCol w="4114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6775638"/>
              </p:ext>
            </p:extLst>
          </p:nvPr>
        </p:nvGraphicFramePr>
        <p:xfrm>
          <a:off x="4997938" y="5166285"/>
          <a:ext cx="123444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"/>
                <a:gridCol w="411480"/>
                <a:gridCol w="4114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accent2"/>
                          </a:solidFill>
                        </a:rPr>
                        <a:t>7</a:t>
                      </a:r>
                      <a:endParaRPr lang="en-US" b="1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257050"/>
              </p:ext>
            </p:extLst>
          </p:nvPr>
        </p:nvGraphicFramePr>
        <p:xfrm>
          <a:off x="6846584" y="3892656"/>
          <a:ext cx="123444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"/>
                <a:gridCol w="411480"/>
                <a:gridCol w="4114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accent2"/>
                          </a:solidFill>
                        </a:rPr>
                        <a:t>8</a:t>
                      </a:r>
                      <a:endParaRPr lang="en-US" b="1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4046060"/>
              </p:ext>
            </p:extLst>
          </p:nvPr>
        </p:nvGraphicFramePr>
        <p:xfrm>
          <a:off x="6846584" y="5166285"/>
          <a:ext cx="123444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"/>
                <a:gridCol w="411480"/>
                <a:gridCol w="4114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2" name="Straight Arrow Connector 31"/>
          <p:cNvCxnSpPr>
            <a:stCxn id="26" idx="3"/>
            <a:endCxn id="29" idx="1"/>
          </p:cNvCxnSpPr>
          <p:nvPr/>
        </p:nvCxnSpPr>
        <p:spPr>
          <a:xfrm>
            <a:off x="4383731" y="4448777"/>
            <a:ext cx="614207" cy="1273768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29" idx="3"/>
            <a:endCxn id="30" idx="1"/>
          </p:cNvCxnSpPr>
          <p:nvPr/>
        </p:nvCxnSpPr>
        <p:spPr>
          <a:xfrm flipV="1">
            <a:off x="6232378" y="4448916"/>
            <a:ext cx="614206" cy="1273629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8058803" y="4448638"/>
            <a:ext cx="614207" cy="1273768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9" name="Group 38"/>
          <p:cNvGrpSpPr/>
          <p:nvPr/>
        </p:nvGrpSpPr>
        <p:grpSpPr>
          <a:xfrm flipH="1">
            <a:off x="239486" y="1730831"/>
            <a:ext cx="5170714" cy="2246769"/>
            <a:chOff x="1219200" y="4876799"/>
            <a:chExt cx="5181605" cy="1649457"/>
          </a:xfrm>
        </p:grpSpPr>
        <p:sp>
          <p:nvSpPr>
            <p:cNvPr id="40" name="Rectangular Callout 39"/>
            <p:cNvSpPr/>
            <p:nvPr/>
          </p:nvSpPr>
          <p:spPr>
            <a:xfrm>
              <a:off x="1219200" y="4876799"/>
              <a:ext cx="5181600" cy="1384995"/>
            </a:xfrm>
            <a:prstGeom prst="wedgeRectCallout">
              <a:avLst>
                <a:gd name="adj1" fmla="val -15402"/>
                <a:gd name="adj2" fmla="val 85820"/>
              </a:avLst>
            </a:prstGeom>
            <a:solidFill>
              <a:srgbClr val="DA1F28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w Cen MT"/>
                <a:ea typeface="+mn-ea"/>
                <a:cs typeface="+mn-cs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219205" y="4876799"/>
              <a:ext cx="5181600" cy="16494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457200" marR="0" lvl="0" indent="-45720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itchFamily="34" charset="0"/>
                <a:buChar char="•"/>
                <a:tabLst/>
                <a:defRPr/>
              </a:pPr>
              <a:r>
                <a:rPr kumimoji="0" lang="en-US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</a:rPr>
                <a:t>Node B knows D(C,</a:t>
              </a:r>
              <a:r>
                <a:rPr kumimoji="0" lang="en-US" sz="2800" b="0" i="0" u="none" strike="noStrike" kern="0" cap="none" spc="0" normalizeH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</a:rPr>
                <a:t> A</a:t>
              </a:r>
              <a:r>
                <a:rPr kumimoji="0" lang="en-US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</a:rPr>
                <a:t>) = 5</a:t>
              </a:r>
            </a:p>
            <a:p>
              <a:pPr marL="457200" marR="0" lvl="0" indent="-45720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itchFamily="34" charset="0"/>
                <a:buChar char="•"/>
                <a:tabLst/>
                <a:defRPr/>
              </a:pPr>
              <a:r>
                <a:rPr lang="en-US" sz="2800" kern="0" dirty="0" smtClean="0">
                  <a:solidFill>
                    <a:sysClr val="window" lastClr="FFFFFF"/>
                  </a:solidFill>
                </a:rPr>
                <a:t>However, B does not know the path is C </a:t>
              </a:r>
              <a:r>
                <a:rPr lang="en-US" sz="2800" kern="0" dirty="0" smtClean="0">
                  <a:solidFill>
                    <a:sysClr val="window" lastClr="FFFFFF"/>
                  </a:solidFill>
                  <a:sym typeface="Wingdings" pitchFamily="2" charset="2"/>
                </a:rPr>
                <a:t> B  A</a:t>
              </a:r>
            </a:p>
            <a:p>
              <a:pPr marL="457200" marR="0" lvl="0" indent="-45720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itchFamily="34" charset="0"/>
                <a:buChar char="•"/>
                <a:tabLst/>
                <a:defRPr/>
              </a:pPr>
              <a:r>
                <a:rPr kumimoji="0" lang="en-US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sym typeface="Wingdings" pitchFamily="2" charset="2"/>
                </a:rPr>
                <a:t>Thus,</a:t>
              </a:r>
              <a:r>
                <a:rPr kumimoji="0" lang="en-US" sz="2800" b="0" i="0" u="none" strike="noStrike" kern="0" cap="none" spc="0" normalizeH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sym typeface="Wingdings" pitchFamily="2" charset="2"/>
                </a:rPr>
                <a:t> D(B,A) = 6 !</a:t>
              </a:r>
              <a:endPara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42" name="Rectangle 41"/>
          <p:cNvSpPr/>
          <p:nvPr/>
        </p:nvSpPr>
        <p:spPr>
          <a:xfrm>
            <a:off x="3158251" y="5524641"/>
            <a:ext cx="1225479" cy="364531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3" name="Group 42"/>
          <p:cNvGrpSpPr/>
          <p:nvPr/>
        </p:nvGrpSpPr>
        <p:grpSpPr>
          <a:xfrm>
            <a:off x="2253458" y="2813984"/>
            <a:ext cx="4768436" cy="786707"/>
            <a:chOff x="414979" y="3333623"/>
            <a:chExt cx="8263530" cy="1523216"/>
          </a:xfrm>
        </p:grpSpPr>
        <p:sp>
          <p:nvSpPr>
            <p:cNvPr id="44" name="Rectangle 43"/>
            <p:cNvSpPr/>
            <p:nvPr/>
          </p:nvSpPr>
          <p:spPr>
            <a:xfrm>
              <a:off x="414979" y="3333623"/>
              <a:ext cx="8263530" cy="1523216"/>
            </a:xfrm>
            <a:prstGeom prst="rect">
              <a:avLst/>
            </a:prstGeom>
            <a:ln w="5715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Content Placeholder 2"/>
            <p:cNvSpPr txBox="1">
              <a:spLocks/>
            </p:cNvSpPr>
            <p:nvPr/>
          </p:nvSpPr>
          <p:spPr>
            <a:xfrm>
              <a:off x="514377" y="3496212"/>
              <a:ext cx="8118848" cy="136062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vert="horz" lIns="91440" tIns="45720" rIns="91440" bIns="45720" rtlCol="0">
              <a:normAutofit/>
            </a:bodyPr>
            <a:lstStyle>
              <a:lvl1pPr marL="3429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40080" indent="-228600" algn="l" defTabSz="914400" rtl="0" eaLnBrk="1" latinLnBrk="0" hangingPunct="1">
                <a:spcBef>
                  <a:spcPct val="20000"/>
                </a:spcBef>
                <a:buClr>
                  <a:schemeClr val="accent2"/>
                </a:buClr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05840" indent="-228600" algn="l" defTabSz="914400" rtl="0" eaLnBrk="1" latinLnBrk="0" hangingPunct="1">
                <a:spcBef>
                  <a:spcPct val="20000"/>
                </a:spcBef>
                <a:buClr>
                  <a:schemeClr val="accent3"/>
                </a:buClr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280160" indent="-228600" algn="l" defTabSz="914400" rtl="0" eaLnBrk="1" latinLnBrk="0" hangingPunct="1">
                <a:spcBef>
                  <a:spcPct val="20000"/>
                </a:spcBef>
                <a:buClr>
                  <a:schemeClr val="accent4"/>
                </a:buClr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54480" indent="-228600" algn="l" defTabSz="914400" rtl="0" eaLnBrk="1" latinLnBrk="0" hangingPunct="1">
                <a:spcBef>
                  <a:spcPct val="20000"/>
                </a:spcBef>
                <a:buClr>
                  <a:schemeClr val="accent5"/>
                </a:buClr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3736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920240" indent="-182880" algn="l" defTabSz="914400" rtl="0" eaLnBrk="1" latinLnBrk="0" hangingPunct="1">
                <a:spcBef>
                  <a:spcPct val="20000"/>
                </a:spcBef>
                <a:buClr>
                  <a:schemeClr val="accent2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103120" indent="-182880" algn="l" defTabSz="914400" rtl="0" eaLnBrk="1" latinLnBrk="0" hangingPunct="1">
                <a:spcBef>
                  <a:spcPct val="20000"/>
                </a:spcBef>
                <a:buClr>
                  <a:schemeClr val="accent3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286000" indent="-182880" algn="l" defTabSz="914400" rtl="0" eaLnBrk="1" latinLnBrk="0" hangingPunct="1">
                <a:spcBef>
                  <a:spcPct val="20000"/>
                </a:spcBef>
                <a:buClr>
                  <a:schemeClr val="accent4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114300" indent="0">
                <a:buClr>
                  <a:schemeClr val="bg1"/>
                </a:buClr>
                <a:buNone/>
              </a:pPr>
              <a:r>
                <a:rPr lang="en-US" sz="3200" dirty="0" smtClean="0">
                  <a:solidFill>
                    <a:schemeClr val="bg1"/>
                  </a:solidFill>
                </a:rPr>
                <a:t>Bad news travels slowly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6459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2" grpId="1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Poisoned Reverse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t>63</a:t>
            </a:fld>
            <a:endParaRPr lang="en-US"/>
          </a:p>
        </p:txBody>
      </p:sp>
      <p:sp>
        <p:nvSpPr>
          <p:cNvPr id="7" name="Cloud 6"/>
          <p:cNvSpPr/>
          <p:nvPr/>
        </p:nvSpPr>
        <p:spPr>
          <a:xfrm>
            <a:off x="6324301" y="1574311"/>
            <a:ext cx="2579844" cy="2134402"/>
          </a:xfrm>
          <a:prstGeom prst="cloud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cxnSp>
        <p:nvCxnSpPr>
          <p:cNvPr id="8" name="Straight Connector 7"/>
          <p:cNvCxnSpPr>
            <a:stCxn id="13" idx="4"/>
            <a:endCxn id="15" idx="2"/>
          </p:cNvCxnSpPr>
          <p:nvPr/>
        </p:nvCxnSpPr>
        <p:spPr>
          <a:xfrm>
            <a:off x="7287491" y="3001928"/>
            <a:ext cx="443932" cy="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13" idx="1"/>
            <a:endCxn id="14" idx="3"/>
          </p:cNvCxnSpPr>
          <p:nvPr/>
        </p:nvCxnSpPr>
        <p:spPr>
          <a:xfrm flipV="1">
            <a:off x="6915659" y="2313182"/>
            <a:ext cx="593798" cy="506631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15" idx="1"/>
            <a:endCxn id="14" idx="3"/>
          </p:cNvCxnSpPr>
          <p:nvPr/>
        </p:nvCxnSpPr>
        <p:spPr>
          <a:xfrm flipH="1" flipV="1">
            <a:off x="7509457" y="2313182"/>
            <a:ext cx="593798" cy="506631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683463" y="2238691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4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820957" y="2251722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1</a:t>
            </a:r>
            <a:endParaRPr lang="en-US" dirty="0"/>
          </a:p>
        </p:txBody>
      </p:sp>
      <p:sp>
        <p:nvSpPr>
          <p:cNvPr id="13" name="Flowchart: Magnetic Disk 12"/>
          <p:cNvSpPr/>
          <p:nvPr/>
        </p:nvSpPr>
        <p:spPr>
          <a:xfrm>
            <a:off x="6543827" y="2819813"/>
            <a:ext cx="743664" cy="36423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A</a:t>
            </a:r>
            <a:endParaRPr lang="en-US" dirty="0"/>
          </a:p>
        </p:txBody>
      </p:sp>
      <p:sp>
        <p:nvSpPr>
          <p:cNvPr id="14" name="Flowchart: Magnetic Disk 13"/>
          <p:cNvSpPr/>
          <p:nvPr/>
        </p:nvSpPr>
        <p:spPr>
          <a:xfrm>
            <a:off x="7137625" y="1948952"/>
            <a:ext cx="743664" cy="36423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B</a:t>
            </a:r>
            <a:endParaRPr lang="en-US" dirty="0"/>
          </a:p>
        </p:txBody>
      </p:sp>
      <p:sp>
        <p:nvSpPr>
          <p:cNvPr id="15" name="Flowchart: Magnetic Disk 14"/>
          <p:cNvSpPr/>
          <p:nvPr/>
        </p:nvSpPr>
        <p:spPr>
          <a:xfrm>
            <a:off x="7731423" y="2819813"/>
            <a:ext cx="743664" cy="36423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7245603" y="2953210"/>
            <a:ext cx="52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50</a:t>
            </a:r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6445313" y="2251722"/>
            <a:ext cx="689774" cy="461665"/>
            <a:chOff x="5672293" y="3828962"/>
            <a:chExt cx="440818" cy="384721"/>
          </a:xfrm>
        </p:grpSpPr>
        <p:sp>
          <p:nvSpPr>
            <p:cNvPr id="18" name="Rectangle 17"/>
            <p:cNvSpPr/>
            <p:nvPr/>
          </p:nvSpPr>
          <p:spPr>
            <a:xfrm>
              <a:off x="5744635" y="3855346"/>
              <a:ext cx="296137" cy="316564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672293" y="3828962"/>
              <a:ext cx="440818" cy="3847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chemeClr val="bg1"/>
                  </a:solidFill>
                </a:rPr>
                <a:t>60</a:t>
              </a:r>
              <a:endParaRPr lang="en-US" sz="2400" dirty="0">
                <a:solidFill>
                  <a:schemeClr val="bg1"/>
                </a:solidFill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8817" y="4228971"/>
            <a:ext cx="12121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Node B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0" y="5491574"/>
            <a:ext cx="12298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Node C</a:t>
            </a:r>
            <a:endParaRPr lang="en-US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4261966" y="6396335"/>
            <a:ext cx="8577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Time</a:t>
            </a:r>
            <a:endParaRPr lang="en-US" sz="2400" dirty="0"/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1311534" y="6405972"/>
            <a:ext cx="7021295" cy="1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7042251"/>
              </p:ext>
            </p:extLst>
          </p:nvPr>
        </p:nvGraphicFramePr>
        <p:xfrm>
          <a:off x="1300644" y="3892657"/>
          <a:ext cx="123444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"/>
                <a:gridCol w="411480"/>
                <a:gridCol w="4114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2765960"/>
              </p:ext>
            </p:extLst>
          </p:nvPr>
        </p:nvGraphicFramePr>
        <p:xfrm>
          <a:off x="1300644" y="5166286"/>
          <a:ext cx="123444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"/>
                <a:gridCol w="411480"/>
                <a:gridCol w="4114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9315668"/>
              </p:ext>
            </p:extLst>
          </p:nvPr>
        </p:nvGraphicFramePr>
        <p:xfrm>
          <a:off x="3149291" y="3892517"/>
          <a:ext cx="132334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"/>
                <a:gridCol w="500380"/>
                <a:gridCol w="4114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accent2"/>
                          </a:solidFill>
                        </a:rPr>
                        <a:t>60</a:t>
                      </a:r>
                      <a:endParaRPr lang="en-US" b="1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5265800"/>
              </p:ext>
            </p:extLst>
          </p:nvPr>
        </p:nvGraphicFramePr>
        <p:xfrm>
          <a:off x="3149291" y="5166146"/>
          <a:ext cx="123444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"/>
                <a:gridCol w="411480"/>
                <a:gridCol w="4114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816614"/>
              </p:ext>
            </p:extLst>
          </p:nvPr>
        </p:nvGraphicFramePr>
        <p:xfrm>
          <a:off x="4997938" y="3892656"/>
          <a:ext cx="132334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"/>
                <a:gridCol w="500380"/>
                <a:gridCol w="4114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8398134"/>
              </p:ext>
            </p:extLst>
          </p:nvPr>
        </p:nvGraphicFramePr>
        <p:xfrm>
          <a:off x="4997938" y="5166285"/>
          <a:ext cx="132334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"/>
                <a:gridCol w="500380"/>
                <a:gridCol w="4114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accent2"/>
                          </a:solidFill>
                        </a:rPr>
                        <a:t>50</a:t>
                      </a:r>
                      <a:endParaRPr lang="en-US" b="1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accent2"/>
                          </a:solidFill>
                        </a:rPr>
                        <a:t>A</a:t>
                      </a:r>
                      <a:endParaRPr lang="en-US" b="1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7365595"/>
              </p:ext>
            </p:extLst>
          </p:nvPr>
        </p:nvGraphicFramePr>
        <p:xfrm>
          <a:off x="6846584" y="3892656"/>
          <a:ext cx="132334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"/>
                <a:gridCol w="500380"/>
                <a:gridCol w="4114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accent2"/>
                          </a:solidFill>
                        </a:rPr>
                        <a:t>51</a:t>
                      </a:r>
                      <a:endParaRPr lang="en-US" b="1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accent2"/>
                          </a:solidFill>
                        </a:rPr>
                        <a:t>C</a:t>
                      </a:r>
                      <a:endParaRPr lang="en-US" b="1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1237221"/>
              </p:ext>
            </p:extLst>
          </p:nvPr>
        </p:nvGraphicFramePr>
        <p:xfrm>
          <a:off x="6846584" y="5166285"/>
          <a:ext cx="132334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"/>
                <a:gridCol w="500380"/>
                <a:gridCol w="4114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2" name="Straight Arrow Connector 31"/>
          <p:cNvCxnSpPr>
            <a:stCxn id="26" idx="3"/>
            <a:endCxn id="29" idx="1"/>
          </p:cNvCxnSpPr>
          <p:nvPr/>
        </p:nvCxnSpPr>
        <p:spPr>
          <a:xfrm>
            <a:off x="4472631" y="4448777"/>
            <a:ext cx="525307" cy="1273768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29" idx="3"/>
            <a:endCxn id="30" idx="1"/>
          </p:cNvCxnSpPr>
          <p:nvPr/>
        </p:nvCxnSpPr>
        <p:spPr>
          <a:xfrm flipV="1">
            <a:off x="6321278" y="4448916"/>
            <a:ext cx="525306" cy="1273629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Content Placeholder 5"/>
          <p:cNvSpPr>
            <a:spLocks noGrp="1"/>
          </p:cNvSpPr>
          <p:nvPr>
            <p:ph sz="quarter" idx="1"/>
          </p:nvPr>
        </p:nvSpPr>
        <p:spPr>
          <a:xfrm>
            <a:off x="152400" y="1600200"/>
            <a:ext cx="8839200" cy="1872342"/>
          </a:xfrm>
        </p:spPr>
        <p:txBody>
          <a:bodyPr>
            <a:normAutofit/>
          </a:bodyPr>
          <a:lstStyle/>
          <a:p>
            <a:r>
              <a:rPr lang="en-US" dirty="0" smtClean="0"/>
              <a:t>If C routes through B to get to A</a:t>
            </a:r>
          </a:p>
          <a:p>
            <a:pPr lvl="1"/>
            <a:r>
              <a:rPr lang="en-US" dirty="0" smtClean="0"/>
              <a:t>C tells B that D(C, A) =</a:t>
            </a:r>
            <a:r>
              <a:rPr lang="en-US" sz="2800" dirty="0" smtClean="0"/>
              <a:t> </a:t>
            </a:r>
            <a:r>
              <a:rPr lang="en-US" sz="3200" dirty="0">
                <a:latin typeface="Consolas" pitchFamily="49" charset="0"/>
                <a:cs typeface="Consolas" pitchFamily="49" charset="0"/>
              </a:rPr>
              <a:t>∞</a:t>
            </a:r>
            <a:endParaRPr lang="en-US" sz="2800" dirty="0"/>
          </a:p>
          <a:p>
            <a:pPr lvl="1"/>
            <a:r>
              <a:rPr lang="en-US" dirty="0" smtClean="0"/>
              <a:t>Thus, B won’t route to A via C</a:t>
            </a:r>
          </a:p>
        </p:txBody>
      </p:sp>
      <p:grpSp>
        <p:nvGrpSpPr>
          <p:cNvPr id="47" name="Group 46"/>
          <p:cNvGrpSpPr/>
          <p:nvPr/>
        </p:nvGrpSpPr>
        <p:grpSpPr>
          <a:xfrm>
            <a:off x="657673" y="2426393"/>
            <a:ext cx="7848600" cy="2988103"/>
            <a:chOff x="414979" y="3333623"/>
            <a:chExt cx="8263530" cy="1523216"/>
          </a:xfrm>
        </p:grpSpPr>
        <p:sp>
          <p:nvSpPr>
            <p:cNvPr id="48" name="Rectangle 47"/>
            <p:cNvSpPr/>
            <p:nvPr/>
          </p:nvSpPr>
          <p:spPr>
            <a:xfrm>
              <a:off x="414979" y="3333623"/>
              <a:ext cx="8263530" cy="1523216"/>
            </a:xfrm>
            <a:prstGeom prst="rect">
              <a:avLst/>
            </a:prstGeom>
            <a:ln w="5715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Content Placeholder 2"/>
            <p:cNvSpPr txBox="1">
              <a:spLocks/>
            </p:cNvSpPr>
            <p:nvPr/>
          </p:nvSpPr>
          <p:spPr>
            <a:xfrm>
              <a:off x="514377" y="3496212"/>
              <a:ext cx="8118848" cy="136062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vert="horz" lIns="91440" tIns="45720" rIns="91440" bIns="45720" rtlCol="0">
              <a:normAutofit/>
            </a:bodyPr>
            <a:lstStyle>
              <a:lvl1pPr marL="3429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40080" indent="-228600" algn="l" defTabSz="914400" rtl="0" eaLnBrk="1" latinLnBrk="0" hangingPunct="1">
                <a:spcBef>
                  <a:spcPct val="20000"/>
                </a:spcBef>
                <a:buClr>
                  <a:schemeClr val="accent2"/>
                </a:buClr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05840" indent="-228600" algn="l" defTabSz="914400" rtl="0" eaLnBrk="1" latinLnBrk="0" hangingPunct="1">
                <a:spcBef>
                  <a:spcPct val="20000"/>
                </a:spcBef>
                <a:buClr>
                  <a:schemeClr val="accent3"/>
                </a:buClr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280160" indent="-228600" algn="l" defTabSz="914400" rtl="0" eaLnBrk="1" latinLnBrk="0" hangingPunct="1">
                <a:spcBef>
                  <a:spcPct val="20000"/>
                </a:spcBef>
                <a:buClr>
                  <a:schemeClr val="accent4"/>
                </a:buClr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54480" indent="-228600" algn="l" defTabSz="914400" rtl="0" eaLnBrk="1" latinLnBrk="0" hangingPunct="1">
                <a:spcBef>
                  <a:spcPct val="20000"/>
                </a:spcBef>
                <a:buClr>
                  <a:schemeClr val="accent5"/>
                </a:buClr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3736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920240" indent="-182880" algn="l" defTabSz="914400" rtl="0" eaLnBrk="1" latinLnBrk="0" hangingPunct="1">
                <a:spcBef>
                  <a:spcPct val="20000"/>
                </a:spcBef>
                <a:buClr>
                  <a:schemeClr val="accent2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103120" indent="-182880" algn="l" defTabSz="914400" rtl="0" eaLnBrk="1" latinLnBrk="0" hangingPunct="1">
                <a:spcBef>
                  <a:spcPct val="20000"/>
                </a:spcBef>
                <a:buClr>
                  <a:schemeClr val="accent3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286000" indent="-182880" algn="l" defTabSz="914400" rtl="0" eaLnBrk="1" latinLnBrk="0" hangingPunct="1">
                <a:spcBef>
                  <a:spcPct val="20000"/>
                </a:spcBef>
                <a:buClr>
                  <a:schemeClr val="accent4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114300" indent="0">
                <a:buClr>
                  <a:schemeClr val="bg1"/>
                </a:buClr>
                <a:buNone/>
              </a:pPr>
              <a:r>
                <a:rPr lang="en-US" sz="3200" dirty="0" smtClean="0">
                  <a:solidFill>
                    <a:schemeClr val="bg1"/>
                  </a:solidFill>
                </a:rPr>
                <a:t>Does this completely solve this count to infinity problem?</a:t>
              </a:r>
            </a:p>
            <a:p>
              <a:pPr marL="114300" indent="0" algn="ctr">
                <a:buClr>
                  <a:schemeClr val="bg1"/>
                </a:buClr>
                <a:buNone/>
              </a:pPr>
              <a:r>
                <a:rPr lang="en-US" sz="3200" dirty="0" smtClean="0">
                  <a:solidFill>
                    <a:schemeClr val="bg1"/>
                  </a:solidFill>
                </a:rPr>
                <a:t>NO</a:t>
              </a:r>
            </a:p>
            <a:p>
              <a:pPr marL="114300" indent="0">
                <a:buClr>
                  <a:schemeClr val="bg1"/>
                </a:buClr>
                <a:buNone/>
              </a:pPr>
              <a:r>
                <a:rPr lang="en-US" sz="3200" dirty="0" smtClean="0">
                  <a:solidFill>
                    <a:schemeClr val="bg1"/>
                  </a:solidFill>
                </a:rPr>
                <a:t>Multipath loops can still trigger the issue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42434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439490" y="2127102"/>
            <a:ext cx="8562995" cy="3807725"/>
          </a:xfrm>
        </p:spPr>
        <p:txBody>
          <a:bodyPr>
            <a:noAutofit/>
          </a:bodyPr>
          <a:lstStyle/>
          <a:p>
            <a:pPr marL="571500" indent="-571500">
              <a:buFont typeface="Wingdings" pitchFamily="2" charset="2"/>
              <a:buChar char="q"/>
            </a:pPr>
            <a:r>
              <a:rPr lang="en-US" sz="4400" dirty="0" smtClean="0"/>
              <a:t>Distance Vector Routing</a:t>
            </a:r>
          </a:p>
          <a:p>
            <a:pPr marL="1211580" lvl="1" indent="-571500">
              <a:buFont typeface="Wingdings" pitchFamily="2" charset="2"/>
              <a:buChar char="q"/>
            </a:pPr>
            <a:r>
              <a:rPr lang="en-US" sz="3400" dirty="0" smtClean="0"/>
              <a:t>RIP</a:t>
            </a:r>
          </a:p>
          <a:p>
            <a:pPr marL="571500" indent="-571500">
              <a:buFont typeface="Wingdings" pitchFamily="2" charset="2"/>
              <a:buChar char="q"/>
            </a:pPr>
            <a:r>
              <a:rPr lang="en-US" sz="4400" dirty="0" smtClean="0"/>
              <a:t>Link State Routing</a:t>
            </a:r>
          </a:p>
          <a:p>
            <a:pPr marL="1211580" lvl="1" indent="-571500">
              <a:buFont typeface="Wingdings" pitchFamily="2" charset="2"/>
              <a:buChar char="q"/>
            </a:pPr>
            <a:r>
              <a:rPr lang="en-US" sz="3400" dirty="0" smtClean="0"/>
              <a:t>OSPF</a:t>
            </a:r>
          </a:p>
          <a:p>
            <a:pPr marL="1211580" lvl="1" indent="-571500">
              <a:buFont typeface="Wingdings" pitchFamily="2" charset="2"/>
              <a:buChar char="q"/>
            </a:pPr>
            <a:r>
              <a:rPr lang="en-US" sz="3400" dirty="0" smtClean="0"/>
              <a:t>IS-IS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>
            <a:normAutofit/>
          </a:bodyPr>
          <a:lstStyle/>
          <a:p>
            <a:fld id="{283B9EA5-CE9A-4950-A80C-5ADF06B45BB8}" type="slidenum">
              <a:rPr lang="en-US" smtClean="0"/>
              <a:pPr/>
              <a:t>64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460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Each node knows its connectivity and cost to direct neighbors</a:t>
            </a:r>
          </a:p>
          <a:p>
            <a:r>
              <a:rPr lang="en-US" dirty="0" smtClean="0"/>
              <a:t>Each node tells every other node this information</a:t>
            </a:r>
          </a:p>
          <a:p>
            <a:r>
              <a:rPr lang="en-US" dirty="0" smtClean="0"/>
              <a:t>Each node learns complete network topology</a:t>
            </a:r>
          </a:p>
          <a:p>
            <a:r>
              <a:rPr lang="en-US" dirty="0" smtClean="0"/>
              <a:t>Use </a:t>
            </a:r>
            <a:r>
              <a:rPr lang="en-US" dirty="0" err="1" smtClean="0"/>
              <a:t>Dijkstra</a:t>
            </a:r>
            <a:r>
              <a:rPr lang="en-US" dirty="0" smtClean="0"/>
              <a:t> to compute shortest paths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 State Routing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t>65</a:t>
            </a:fld>
            <a:endParaRPr lang="en-US"/>
          </a:p>
        </p:txBody>
      </p:sp>
      <p:cxnSp>
        <p:nvCxnSpPr>
          <p:cNvPr id="14" name="Straight Connector 13"/>
          <p:cNvCxnSpPr>
            <a:stCxn id="9" idx="1"/>
            <a:endCxn id="8" idx="3"/>
          </p:cNvCxnSpPr>
          <p:nvPr/>
        </p:nvCxnSpPr>
        <p:spPr>
          <a:xfrm flipH="1">
            <a:off x="3020690" y="4375452"/>
            <a:ext cx="1144157" cy="511627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10" idx="1"/>
            <a:endCxn id="8" idx="3"/>
          </p:cNvCxnSpPr>
          <p:nvPr/>
        </p:nvCxnSpPr>
        <p:spPr>
          <a:xfrm flipH="1" flipV="1">
            <a:off x="3020690" y="4887079"/>
            <a:ext cx="1144156" cy="571801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0" idx="1"/>
            <a:endCxn id="7" idx="3"/>
          </p:cNvCxnSpPr>
          <p:nvPr/>
        </p:nvCxnSpPr>
        <p:spPr>
          <a:xfrm flipH="1">
            <a:off x="3020689" y="5458880"/>
            <a:ext cx="1144157" cy="331099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1" idx="1"/>
            <a:endCxn id="7" idx="3"/>
          </p:cNvCxnSpPr>
          <p:nvPr/>
        </p:nvCxnSpPr>
        <p:spPr>
          <a:xfrm flipH="1" flipV="1">
            <a:off x="3020689" y="5789979"/>
            <a:ext cx="1144156" cy="70879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8" idx="2"/>
            <a:endCxn id="7" idx="0"/>
          </p:cNvCxnSpPr>
          <p:nvPr/>
        </p:nvCxnSpPr>
        <p:spPr>
          <a:xfrm flipH="1">
            <a:off x="2698132" y="5077276"/>
            <a:ext cx="1" cy="522505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12" idx="2"/>
            <a:endCxn id="13" idx="0"/>
          </p:cNvCxnSpPr>
          <p:nvPr/>
        </p:nvCxnSpPr>
        <p:spPr>
          <a:xfrm>
            <a:off x="6283547" y="5077277"/>
            <a:ext cx="0" cy="522504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9" idx="3"/>
            <a:endCxn id="12" idx="1"/>
          </p:cNvCxnSpPr>
          <p:nvPr/>
        </p:nvCxnSpPr>
        <p:spPr>
          <a:xfrm>
            <a:off x="4809962" y="4375452"/>
            <a:ext cx="1151027" cy="511628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11" idx="3"/>
            <a:endCxn id="13" idx="1"/>
          </p:cNvCxnSpPr>
          <p:nvPr/>
        </p:nvCxnSpPr>
        <p:spPr>
          <a:xfrm flipV="1">
            <a:off x="4809960" y="5789979"/>
            <a:ext cx="1151029" cy="70879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10" idx="3"/>
            <a:endCxn id="12" idx="1"/>
          </p:cNvCxnSpPr>
          <p:nvPr/>
        </p:nvCxnSpPr>
        <p:spPr>
          <a:xfrm flipV="1">
            <a:off x="4809961" y="4887080"/>
            <a:ext cx="1151028" cy="57180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5574" y="5599781"/>
            <a:ext cx="645115" cy="380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5575" y="4696881"/>
            <a:ext cx="645115" cy="380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4847" y="4185254"/>
            <a:ext cx="645115" cy="380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4846" y="5268682"/>
            <a:ext cx="645115" cy="380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4845" y="6308571"/>
            <a:ext cx="645115" cy="380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0989" y="4696882"/>
            <a:ext cx="645115" cy="380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0989" y="5599781"/>
            <a:ext cx="645115" cy="380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4" name="Straight Arrow Connector 43"/>
          <p:cNvCxnSpPr>
            <a:stCxn id="8" idx="2"/>
            <a:endCxn id="7" idx="0"/>
          </p:cNvCxnSpPr>
          <p:nvPr/>
        </p:nvCxnSpPr>
        <p:spPr>
          <a:xfrm flipH="1">
            <a:off x="2698132" y="5077276"/>
            <a:ext cx="1" cy="522505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8" idx="3"/>
            <a:endCxn id="9" idx="1"/>
          </p:cNvCxnSpPr>
          <p:nvPr/>
        </p:nvCxnSpPr>
        <p:spPr>
          <a:xfrm flipV="1">
            <a:off x="3020690" y="4375452"/>
            <a:ext cx="1144157" cy="511627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8" idx="3"/>
            <a:endCxn id="10" idx="1"/>
          </p:cNvCxnSpPr>
          <p:nvPr/>
        </p:nvCxnSpPr>
        <p:spPr>
          <a:xfrm>
            <a:off x="3020690" y="4887079"/>
            <a:ext cx="1144156" cy="571801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7" idx="3"/>
            <a:endCxn id="10" idx="1"/>
          </p:cNvCxnSpPr>
          <p:nvPr/>
        </p:nvCxnSpPr>
        <p:spPr>
          <a:xfrm flipV="1">
            <a:off x="3020689" y="5458880"/>
            <a:ext cx="1144157" cy="331099"/>
          </a:xfrm>
          <a:prstGeom prst="straightConnector1">
            <a:avLst/>
          </a:prstGeom>
          <a:ln w="57150">
            <a:solidFill>
              <a:schemeClr val="accent2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endCxn id="11" idx="1"/>
          </p:cNvCxnSpPr>
          <p:nvPr/>
        </p:nvCxnSpPr>
        <p:spPr>
          <a:xfrm>
            <a:off x="3020690" y="5789979"/>
            <a:ext cx="1144155" cy="708790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9" idx="3"/>
            <a:endCxn id="12" idx="1"/>
          </p:cNvCxnSpPr>
          <p:nvPr/>
        </p:nvCxnSpPr>
        <p:spPr>
          <a:xfrm>
            <a:off x="4809962" y="4375452"/>
            <a:ext cx="1151027" cy="511628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stCxn id="10" idx="3"/>
            <a:endCxn id="12" idx="1"/>
          </p:cNvCxnSpPr>
          <p:nvPr/>
        </p:nvCxnSpPr>
        <p:spPr>
          <a:xfrm flipV="1">
            <a:off x="4809961" y="4887080"/>
            <a:ext cx="1151028" cy="571800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11" idx="3"/>
            <a:endCxn id="13" idx="1"/>
          </p:cNvCxnSpPr>
          <p:nvPr/>
        </p:nvCxnSpPr>
        <p:spPr>
          <a:xfrm flipV="1">
            <a:off x="4809960" y="5789979"/>
            <a:ext cx="1151029" cy="708790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12" idx="2"/>
            <a:endCxn id="13" idx="0"/>
          </p:cNvCxnSpPr>
          <p:nvPr/>
        </p:nvCxnSpPr>
        <p:spPr>
          <a:xfrm>
            <a:off x="6283547" y="5077277"/>
            <a:ext cx="0" cy="522504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7" name="Group 96"/>
          <p:cNvGrpSpPr/>
          <p:nvPr/>
        </p:nvGrpSpPr>
        <p:grpSpPr>
          <a:xfrm>
            <a:off x="772649" y="2863206"/>
            <a:ext cx="2226029" cy="1403652"/>
            <a:chOff x="729342" y="2971800"/>
            <a:chExt cx="2226029" cy="1403652"/>
          </a:xfrm>
        </p:grpSpPr>
        <p:sp>
          <p:nvSpPr>
            <p:cNvPr id="95" name="Rectangular Callout 94"/>
            <p:cNvSpPr/>
            <p:nvPr/>
          </p:nvSpPr>
          <p:spPr>
            <a:xfrm flipH="1">
              <a:off x="729342" y="2971800"/>
              <a:ext cx="2226029" cy="1403652"/>
            </a:xfrm>
            <a:prstGeom prst="wedgeRectCallout">
              <a:avLst>
                <a:gd name="adj1" fmla="val -33822"/>
                <a:gd name="adj2" fmla="val 92456"/>
              </a:avLst>
            </a:prstGeom>
            <a:solidFill>
              <a:srgbClr val="DA1F28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w Cen MT"/>
                <a:ea typeface="+mn-ea"/>
                <a:cs typeface="+mn-cs"/>
              </a:endParaRPr>
            </a:p>
          </p:txBody>
        </p:sp>
        <p:cxnSp>
          <p:nvCxnSpPr>
            <p:cNvPr id="69" name="Straight Connector 68"/>
            <p:cNvCxnSpPr>
              <a:stCxn id="80" idx="1"/>
              <a:endCxn id="79" idx="3"/>
            </p:cNvCxnSpPr>
            <p:nvPr/>
          </p:nvCxnSpPr>
          <p:spPr>
            <a:xfrm flipH="1">
              <a:off x="1298005" y="3194081"/>
              <a:ext cx="337525" cy="228591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>
              <a:stCxn id="81" idx="1"/>
              <a:endCxn id="79" idx="3"/>
            </p:cNvCxnSpPr>
            <p:nvPr/>
          </p:nvCxnSpPr>
          <p:spPr>
            <a:xfrm flipH="1" flipV="1">
              <a:off x="1298005" y="3422672"/>
              <a:ext cx="337524" cy="266993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>
              <a:stCxn id="81" idx="1"/>
              <a:endCxn id="78" idx="3"/>
            </p:cNvCxnSpPr>
            <p:nvPr/>
          </p:nvCxnSpPr>
          <p:spPr>
            <a:xfrm flipH="1">
              <a:off x="1298004" y="3689665"/>
              <a:ext cx="337525" cy="254897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>
              <a:stCxn id="82" idx="1"/>
              <a:endCxn id="78" idx="3"/>
            </p:cNvCxnSpPr>
            <p:nvPr/>
          </p:nvCxnSpPr>
          <p:spPr>
            <a:xfrm flipH="1" flipV="1">
              <a:off x="1298004" y="3944562"/>
              <a:ext cx="337524" cy="24069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>
              <a:stCxn id="79" idx="2"/>
              <a:endCxn id="78" idx="0"/>
            </p:cNvCxnSpPr>
            <p:nvPr/>
          </p:nvCxnSpPr>
          <p:spPr>
            <a:xfrm flipH="1">
              <a:off x="1083773" y="3548994"/>
              <a:ext cx="1" cy="269245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>
              <a:stCxn id="83" idx="2"/>
              <a:endCxn id="84" idx="0"/>
            </p:cNvCxnSpPr>
            <p:nvPr/>
          </p:nvCxnSpPr>
          <p:spPr>
            <a:xfrm>
              <a:off x="2600848" y="3548995"/>
              <a:ext cx="0" cy="269244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>
              <a:stCxn id="80" idx="3"/>
              <a:endCxn id="83" idx="1"/>
            </p:cNvCxnSpPr>
            <p:nvPr/>
          </p:nvCxnSpPr>
          <p:spPr>
            <a:xfrm>
              <a:off x="2063993" y="3194081"/>
              <a:ext cx="322623" cy="22859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>
              <a:stCxn id="82" idx="3"/>
              <a:endCxn id="84" idx="1"/>
            </p:cNvCxnSpPr>
            <p:nvPr/>
          </p:nvCxnSpPr>
          <p:spPr>
            <a:xfrm flipV="1">
              <a:off x="2063991" y="3944562"/>
              <a:ext cx="322625" cy="24069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>
              <a:stCxn id="81" idx="3"/>
              <a:endCxn id="83" idx="1"/>
            </p:cNvCxnSpPr>
            <p:nvPr/>
          </p:nvCxnSpPr>
          <p:spPr>
            <a:xfrm flipV="1">
              <a:off x="2063992" y="3422673"/>
              <a:ext cx="322624" cy="26699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78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9541" y="3818239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9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9542" y="3296349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0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5530" y="3067758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1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5529" y="3563342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2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5528" y="4058931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3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6616" y="3296350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4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6616" y="3818239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98" name="Group 97"/>
          <p:cNvGrpSpPr/>
          <p:nvPr/>
        </p:nvGrpSpPr>
        <p:grpSpPr>
          <a:xfrm>
            <a:off x="1745371" y="1170896"/>
            <a:ext cx="2226029" cy="1403652"/>
            <a:chOff x="729342" y="2971800"/>
            <a:chExt cx="2226029" cy="1403652"/>
          </a:xfrm>
        </p:grpSpPr>
        <p:sp>
          <p:nvSpPr>
            <p:cNvPr id="99" name="Rectangular Callout 98"/>
            <p:cNvSpPr/>
            <p:nvPr/>
          </p:nvSpPr>
          <p:spPr>
            <a:xfrm flipH="1">
              <a:off x="729342" y="2971800"/>
              <a:ext cx="2226029" cy="1403652"/>
            </a:xfrm>
            <a:prstGeom prst="wedgeRectCallout">
              <a:avLst>
                <a:gd name="adj1" fmla="val -64631"/>
                <a:gd name="adj2" fmla="val 249888"/>
              </a:avLst>
            </a:prstGeom>
            <a:solidFill>
              <a:srgbClr val="DA1F28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w Cen MT"/>
                <a:ea typeface="+mn-ea"/>
                <a:cs typeface="+mn-cs"/>
              </a:endParaRPr>
            </a:p>
          </p:txBody>
        </p:sp>
        <p:cxnSp>
          <p:nvCxnSpPr>
            <p:cNvPr id="100" name="Straight Connector 99"/>
            <p:cNvCxnSpPr>
              <a:stCxn id="111" idx="1"/>
              <a:endCxn id="110" idx="3"/>
            </p:cNvCxnSpPr>
            <p:nvPr/>
          </p:nvCxnSpPr>
          <p:spPr>
            <a:xfrm flipH="1">
              <a:off x="1298005" y="3194081"/>
              <a:ext cx="337525" cy="228591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>
              <a:stCxn id="112" idx="1"/>
              <a:endCxn id="110" idx="3"/>
            </p:cNvCxnSpPr>
            <p:nvPr/>
          </p:nvCxnSpPr>
          <p:spPr>
            <a:xfrm flipH="1" flipV="1">
              <a:off x="1298005" y="3422672"/>
              <a:ext cx="337524" cy="266993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>
              <a:stCxn id="112" idx="1"/>
              <a:endCxn id="109" idx="3"/>
            </p:cNvCxnSpPr>
            <p:nvPr/>
          </p:nvCxnSpPr>
          <p:spPr>
            <a:xfrm flipH="1">
              <a:off x="1298004" y="3689665"/>
              <a:ext cx="337525" cy="254897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>
              <a:stCxn id="113" idx="1"/>
              <a:endCxn id="109" idx="3"/>
            </p:cNvCxnSpPr>
            <p:nvPr/>
          </p:nvCxnSpPr>
          <p:spPr>
            <a:xfrm flipH="1" flipV="1">
              <a:off x="1298004" y="3944562"/>
              <a:ext cx="337524" cy="24069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>
              <a:stCxn id="110" idx="2"/>
              <a:endCxn id="109" idx="0"/>
            </p:cNvCxnSpPr>
            <p:nvPr/>
          </p:nvCxnSpPr>
          <p:spPr>
            <a:xfrm flipH="1">
              <a:off x="1083773" y="3548994"/>
              <a:ext cx="1" cy="269245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>
              <a:stCxn id="114" idx="2"/>
              <a:endCxn id="115" idx="0"/>
            </p:cNvCxnSpPr>
            <p:nvPr/>
          </p:nvCxnSpPr>
          <p:spPr>
            <a:xfrm>
              <a:off x="2600848" y="3548995"/>
              <a:ext cx="0" cy="269244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>
              <a:stCxn id="111" idx="3"/>
              <a:endCxn id="114" idx="1"/>
            </p:cNvCxnSpPr>
            <p:nvPr/>
          </p:nvCxnSpPr>
          <p:spPr>
            <a:xfrm>
              <a:off x="2063993" y="3194081"/>
              <a:ext cx="322623" cy="22859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>
              <a:stCxn id="113" idx="3"/>
              <a:endCxn id="115" idx="1"/>
            </p:cNvCxnSpPr>
            <p:nvPr/>
          </p:nvCxnSpPr>
          <p:spPr>
            <a:xfrm flipV="1">
              <a:off x="2063991" y="3944562"/>
              <a:ext cx="322625" cy="24069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>
              <a:stCxn id="112" idx="3"/>
              <a:endCxn id="114" idx="1"/>
            </p:cNvCxnSpPr>
            <p:nvPr/>
          </p:nvCxnSpPr>
          <p:spPr>
            <a:xfrm flipV="1">
              <a:off x="2063992" y="3422673"/>
              <a:ext cx="322624" cy="26699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9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9541" y="3818239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0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9542" y="3296349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1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5530" y="3067758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2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5529" y="3563342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3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5528" y="4058931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4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6616" y="3296350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5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6616" y="3818239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16" name="Group 115"/>
          <p:cNvGrpSpPr/>
          <p:nvPr/>
        </p:nvGrpSpPr>
        <p:grpSpPr>
          <a:xfrm>
            <a:off x="5362179" y="1651926"/>
            <a:ext cx="2226029" cy="1403652"/>
            <a:chOff x="729342" y="2971800"/>
            <a:chExt cx="2226029" cy="1403652"/>
          </a:xfrm>
        </p:grpSpPr>
        <p:sp>
          <p:nvSpPr>
            <p:cNvPr id="117" name="Rectangular Callout 116"/>
            <p:cNvSpPr/>
            <p:nvPr/>
          </p:nvSpPr>
          <p:spPr>
            <a:xfrm flipH="1">
              <a:off x="729342" y="2971800"/>
              <a:ext cx="2226029" cy="1403652"/>
            </a:xfrm>
            <a:prstGeom prst="wedgeRectCallout">
              <a:avLst>
                <a:gd name="adj1" fmla="val 12635"/>
                <a:gd name="adj2" fmla="val 171560"/>
              </a:avLst>
            </a:prstGeom>
            <a:solidFill>
              <a:srgbClr val="DA1F28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w Cen MT"/>
                <a:ea typeface="+mn-ea"/>
                <a:cs typeface="+mn-cs"/>
              </a:endParaRPr>
            </a:p>
          </p:txBody>
        </p:sp>
        <p:cxnSp>
          <p:nvCxnSpPr>
            <p:cNvPr id="118" name="Straight Connector 117"/>
            <p:cNvCxnSpPr>
              <a:stCxn id="129" idx="1"/>
              <a:endCxn id="128" idx="3"/>
            </p:cNvCxnSpPr>
            <p:nvPr/>
          </p:nvCxnSpPr>
          <p:spPr>
            <a:xfrm flipH="1">
              <a:off x="1298005" y="3194081"/>
              <a:ext cx="337525" cy="228591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>
              <a:stCxn id="130" idx="1"/>
              <a:endCxn id="128" idx="3"/>
            </p:cNvCxnSpPr>
            <p:nvPr/>
          </p:nvCxnSpPr>
          <p:spPr>
            <a:xfrm flipH="1" flipV="1">
              <a:off x="1298005" y="3422672"/>
              <a:ext cx="337524" cy="266993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>
              <a:stCxn id="130" idx="1"/>
              <a:endCxn id="127" idx="3"/>
            </p:cNvCxnSpPr>
            <p:nvPr/>
          </p:nvCxnSpPr>
          <p:spPr>
            <a:xfrm flipH="1">
              <a:off x="1298004" y="3689665"/>
              <a:ext cx="337525" cy="254897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>
              <a:stCxn id="131" idx="1"/>
              <a:endCxn id="127" idx="3"/>
            </p:cNvCxnSpPr>
            <p:nvPr/>
          </p:nvCxnSpPr>
          <p:spPr>
            <a:xfrm flipH="1" flipV="1">
              <a:off x="1298004" y="3944562"/>
              <a:ext cx="337524" cy="24069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/>
            <p:cNvCxnSpPr>
              <a:stCxn id="128" idx="2"/>
              <a:endCxn id="127" idx="0"/>
            </p:cNvCxnSpPr>
            <p:nvPr/>
          </p:nvCxnSpPr>
          <p:spPr>
            <a:xfrm flipH="1">
              <a:off x="1083773" y="3548994"/>
              <a:ext cx="1" cy="269245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>
              <a:stCxn id="132" idx="2"/>
              <a:endCxn id="133" idx="0"/>
            </p:cNvCxnSpPr>
            <p:nvPr/>
          </p:nvCxnSpPr>
          <p:spPr>
            <a:xfrm>
              <a:off x="2600848" y="3548995"/>
              <a:ext cx="0" cy="269244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>
              <a:stCxn id="129" idx="3"/>
              <a:endCxn id="132" idx="1"/>
            </p:cNvCxnSpPr>
            <p:nvPr/>
          </p:nvCxnSpPr>
          <p:spPr>
            <a:xfrm>
              <a:off x="2063993" y="3194081"/>
              <a:ext cx="322623" cy="22859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>
              <a:stCxn id="131" idx="3"/>
              <a:endCxn id="133" idx="1"/>
            </p:cNvCxnSpPr>
            <p:nvPr/>
          </p:nvCxnSpPr>
          <p:spPr>
            <a:xfrm flipV="1">
              <a:off x="2063991" y="3944562"/>
              <a:ext cx="322625" cy="24069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>
              <a:stCxn id="130" idx="3"/>
              <a:endCxn id="132" idx="1"/>
            </p:cNvCxnSpPr>
            <p:nvPr/>
          </p:nvCxnSpPr>
          <p:spPr>
            <a:xfrm flipV="1">
              <a:off x="2063992" y="3422673"/>
              <a:ext cx="322624" cy="26699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27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9541" y="3818239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8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9542" y="3296349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9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5530" y="3067758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0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5529" y="3563342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1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5528" y="4058931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2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6616" y="3296350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3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6616" y="3818239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34" name="Group 133"/>
          <p:cNvGrpSpPr/>
          <p:nvPr/>
        </p:nvGrpSpPr>
        <p:grpSpPr>
          <a:xfrm>
            <a:off x="6780351" y="3161997"/>
            <a:ext cx="2226029" cy="1403652"/>
            <a:chOff x="729342" y="2971800"/>
            <a:chExt cx="2226029" cy="1403652"/>
          </a:xfrm>
        </p:grpSpPr>
        <p:sp>
          <p:nvSpPr>
            <p:cNvPr id="135" name="Rectangular Callout 134"/>
            <p:cNvSpPr/>
            <p:nvPr/>
          </p:nvSpPr>
          <p:spPr>
            <a:xfrm flipH="1">
              <a:off x="729342" y="2971800"/>
              <a:ext cx="2226029" cy="1403652"/>
            </a:xfrm>
            <a:prstGeom prst="wedgeRectCallout">
              <a:avLst>
                <a:gd name="adj1" fmla="val 69850"/>
                <a:gd name="adj2" fmla="val 130458"/>
              </a:avLst>
            </a:prstGeom>
            <a:solidFill>
              <a:srgbClr val="DA1F28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w Cen MT"/>
                <a:ea typeface="+mn-ea"/>
                <a:cs typeface="+mn-cs"/>
              </a:endParaRPr>
            </a:p>
          </p:txBody>
        </p:sp>
        <p:cxnSp>
          <p:nvCxnSpPr>
            <p:cNvPr id="136" name="Straight Connector 135"/>
            <p:cNvCxnSpPr>
              <a:stCxn id="147" idx="1"/>
              <a:endCxn id="146" idx="3"/>
            </p:cNvCxnSpPr>
            <p:nvPr/>
          </p:nvCxnSpPr>
          <p:spPr>
            <a:xfrm flipH="1">
              <a:off x="1298005" y="3194081"/>
              <a:ext cx="337525" cy="228591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/>
            <p:cNvCxnSpPr>
              <a:stCxn id="148" idx="1"/>
              <a:endCxn id="146" idx="3"/>
            </p:cNvCxnSpPr>
            <p:nvPr/>
          </p:nvCxnSpPr>
          <p:spPr>
            <a:xfrm flipH="1" flipV="1">
              <a:off x="1298005" y="3422672"/>
              <a:ext cx="337524" cy="266993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>
              <a:stCxn id="148" idx="1"/>
              <a:endCxn id="145" idx="3"/>
            </p:cNvCxnSpPr>
            <p:nvPr/>
          </p:nvCxnSpPr>
          <p:spPr>
            <a:xfrm flipH="1">
              <a:off x="1298004" y="3689665"/>
              <a:ext cx="337525" cy="254897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/>
            <p:cNvCxnSpPr>
              <a:stCxn id="149" idx="1"/>
              <a:endCxn id="145" idx="3"/>
            </p:cNvCxnSpPr>
            <p:nvPr/>
          </p:nvCxnSpPr>
          <p:spPr>
            <a:xfrm flipH="1" flipV="1">
              <a:off x="1298004" y="3944562"/>
              <a:ext cx="337524" cy="24069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/>
            <p:cNvCxnSpPr>
              <a:stCxn id="146" idx="2"/>
              <a:endCxn id="145" idx="0"/>
            </p:cNvCxnSpPr>
            <p:nvPr/>
          </p:nvCxnSpPr>
          <p:spPr>
            <a:xfrm flipH="1">
              <a:off x="1083773" y="3548994"/>
              <a:ext cx="1" cy="269245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>
              <a:stCxn id="150" idx="2"/>
              <a:endCxn id="151" idx="0"/>
            </p:cNvCxnSpPr>
            <p:nvPr/>
          </p:nvCxnSpPr>
          <p:spPr>
            <a:xfrm>
              <a:off x="2600848" y="3548995"/>
              <a:ext cx="0" cy="269244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/>
            <p:cNvCxnSpPr>
              <a:stCxn id="147" idx="3"/>
              <a:endCxn id="150" idx="1"/>
            </p:cNvCxnSpPr>
            <p:nvPr/>
          </p:nvCxnSpPr>
          <p:spPr>
            <a:xfrm>
              <a:off x="2063993" y="3194081"/>
              <a:ext cx="322623" cy="22859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/>
            <p:cNvCxnSpPr>
              <a:stCxn id="149" idx="3"/>
              <a:endCxn id="151" idx="1"/>
            </p:cNvCxnSpPr>
            <p:nvPr/>
          </p:nvCxnSpPr>
          <p:spPr>
            <a:xfrm flipV="1">
              <a:off x="2063991" y="3944562"/>
              <a:ext cx="322625" cy="24069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/>
            <p:cNvCxnSpPr>
              <a:stCxn id="148" idx="3"/>
              <a:endCxn id="150" idx="1"/>
            </p:cNvCxnSpPr>
            <p:nvPr/>
          </p:nvCxnSpPr>
          <p:spPr>
            <a:xfrm flipV="1">
              <a:off x="2063992" y="3422673"/>
              <a:ext cx="322624" cy="26699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45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9541" y="3818239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6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9542" y="3296349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7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5530" y="3067758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8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5529" y="3563342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9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5528" y="4058931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0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6616" y="3296350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1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6616" y="3818239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52" name="Group 151"/>
          <p:cNvGrpSpPr/>
          <p:nvPr/>
        </p:nvGrpSpPr>
        <p:grpSpPr>
          <a:xfrm>
            <a:off x="53353" y="4805273"/>
            <a:ext cx="2226029" cy="1403652"/>
            <a:chOff x="729342" y="2971800"/>
            <a:chExt cx="2226029" cy="1403652"/>
          </a:xfrm>
        </p:grpSpPr>
        <p:sp>
          <p:nvSpPr>
            <p:cNvPr id="153" name="Rectangular Callout 152"/>
            <p:cNvSpPr/>
            <p:nvPr/>
          </p:nvSpPr>
          <p:spPr>
            <a:xfrm flipH="1">
              <a:off x="729342" y="2971800"/>
              <a:ext cx="2226029" cy="1403652"/>
            </a:xfrm>
            <a:prstGeom prst="wedgeRectCallout">
              <a:avLst>
                <a:gd name="adj1" fmla="val -62674"/>
                <a:gd name="adj2" fmla="val 17230"/>
              </a:avLst>
            </a:prstGeom>
            <a:solidFill>
              <a:srgbClr val="DA1F28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w Cen MT"/>
                <a:ea typeface="+mn-ea"/>
                <a:cs typeface="+mn-cs"/>
              </a:endParaRPr>
            </a:p>
          </p:txBody>
        </p:sp>
        <p:cxnSp>
          <p:nvCxnSpPr>
            <p:cNvPr id="154" name="Straight Connector 153"/>
            <p:cNvCxnSpPr>
              <a:stCxn id="165" idx="1"/>
              <a:endCxn id="164" idx="3"/>
            </p:cNvCxnSpPr>
            <p:nvPr/>
          </p:nvCxnSpPr>
          <p:spPr>
            <a:xfrm flipH="1">
              <a:off x="1298005" y="3194081"/>
              <a:ext cx="337525" cy="228591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Connector 154"/>
            <p:cNvCxnSpPr>
              <a:stCxn id="166" idx="1"/>
              <a:endCxn id="164" idx="3"/>
            </p:cNvCxnSpPr>
            <p:nvPr/>
          </p:nvCxnSpPr>
          <p:spPr>
            <a:xfrm flipH="1" flipV="1">
              <a:off x="1298005" y="3422672"/>
              <a:ext cx="337524" cy="266993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Connector 155"/>
            <p:cNvCxnSpPr>
              <a:stCxn id="166" idx="1"/>
              <a:endCxn id="163" idx="3"/>
            </p:cNvCxnSpPr>
            <p:nvPr/>
          </p:nvCxnSpPr>
          <p:spPr>
            <a:xfrm flipH="1">
              <a:off x="1298004" y="3689665"/>
              <a:ext cx="337525" cy="254897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Straight Connector 156"/>
            <p:cNvCxnSpPr>
              <a:stCxn id="167" idx="1"/>
              <a:endCxn id="163" idx="3"/>
            </p:cNvCxnSpPr>
            <p:nvPr/>
          </p:nvCxnSpPr>
          <p:spPr>
            <a:xfrm flipH="1" flipV="1">
              <a:off x="1298004" y="3944562"/>
              <a:ext cx="337524" cy="24069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Straight Connector 157"/>
            <p:cNvCxnSpPr>
              <a:stCxn id="164" idx="2"/>
              <a:endCxn id="163" idx="0"/>
            </p:cNvCxnSpPr>
            <p:nvPr/>
          </p:nvCxnSpPr>
          <p:spPr>
            <a:xfrm flipH="1">
              <a:off x="1083773" y="3548994"/>
              <a:ext cx="1" cy="269245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Straight Connector 158"/>
            <p:cNvCxnSpPr>
              <a:stCxn id="168" idx="2"/>
              <a:endCxn id="169" idx="0"/>
            </p:cNvCxnSpPr>
            <p:nvPr/>
          </p:nvCxnSpPr>
          <p:spPr>
            <a:xfrm>
              <a:off x="2600848" y="3548995"/>
              <a:ext cx="0" cy="269244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Straight Connector 159"/>
            <p:cNvCxnSpPr>
              <a:stCxn id="165" idx="3"/>
              <a:endCxn id="168" idx="1"/>
            </p:cNvCxnSpPr>
            <p:nvPr/>
          </p:nvCxnSpPr>
          <p:spPr>
            <a:xfrm>
              <a:off x="2063993" y="3194081"/>
              <a:ext cx="322623" cy="22859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Connector 160"/>
            <p:cNvCxnSpPr>
              <a:stCxn id="167" idx="3"/>
              <a:endCxn id="169" idx="1"/>
            </p:cNvCxnSpPr>
            <p:nvPr/>
          </p:nvCxnSpPr>
          <p:spPr>
            <a:xfrm flipV="1">
              <a:off x="2063991" y="3944562"/>
              <a:ext cx="322625" cy="24069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Straight Connector 161"/>
            <p:cNvCxnSpPr>
              <a:stCxn id="166" idx="3"/>
              <a:endCxn id="168" idx="1"/>
            </p:cNvCxnSpPr>
            <p:nvPr/>
          </p:nvCxnSpPr>
          <p:spPr>
            <a:xfrm flipV="1">
              <a:off x="2063992" y="3422673"/>
              <a:ext cx="322624" cy="26699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63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9541" y="3818239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4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9542" y="3296349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5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5530" y="3067758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6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5529" y="3563342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7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5528" y="4058931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8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6616" y="3296350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9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6616" y="3818239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70" name="Group 169"/>
          <p:cNvGrpSpPr/>
          <p:nvPr/>
        </p:nvGrpSpPr>
        <p:grpSpPr>
          <a:xfrm>
            <a:off x="4279543" y="130646"/>
            <a:ext cx="2226029" cy="1403652"/>
            <a:chOff x="729342" y="2971800"/>
            <a:chExt cx="2226029" cy="1403652"/>
          </a:xfrm>
        </p:grpSpPr>
        <p:sp>
          <p:nvSpPr>
            <p:cNvPr id="171" name="Rectangular Callout 170"/>
            <p:cNvSpPr/>
            <p:nvPr/>
          </p:nvSpPr>
          <p:spPr>
            <a:xfrm flipH="1">
              <a:off x="729342" y="2971800"/>
              <a:ext cx="2226029" cy="1403652"/>
            </a:xfrm>
            <a:prstGeom prst="wedgeRectCallout">
              <a:avLst>
                <a:gd name="adj1" fmla="val 46378"/>
                <a:gd name="adj2" fmla="val 246011"/>
              </a:avLst>
            </a:prstGeom>
            <a:solidFill>
              <a:srgbClr val="DA1F28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w Cen MT"/>
                <a:ea typeface="+mn-ea"/>
                <a:cs typeface="+mn-cs"/>
              </a:endParaRPr>
            </a:p>
          </p:txBody>
        </p:sp>
        <p:cxnSp>
          <p:nvCxnSpPr>
            <p:cNvPr id="172" name="Straight Connector 171"/>
            <p:cNvCxnSpPr>
              <a:stCxn id="183" idx="1"/>
              <a:endCxn id="182" idx="3"/>
            </p:cNvCxnSpPr>
            <p:nvPr/>
          </p:nvCxnSpPr>
          <p:spPr>
            <a:xfrm flipH="1">
              <a:off x="1298005" y="3194081"/>
              <a:ext cx="337525" cy="228591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>
              <a:stCxn id="184" idx="1"/>
              <a:endCxn id="182" idx="3"/>
            </p:cNvCxnSpPr>
            <p:nvPr/>
          </p:nvCxnSpPr>
          <p:spPr>
            <a:xfrm flipH="1" flipV="1">
              <a:off x="1298005" y="3422672"/>
              <a:ext cx="337524" cy="266993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>
              <a:stCxn id="184" idx="1"/>
              <a:endCxn id="181" idx="3"/>
            </p:cNvCxnSpPr>
            <p:nvPr/>
          </p:nvCxnSpPr>
          <p:spPr>
            <a:xfrm flipH="1">
              <a:off x="1298004" y="3689665"/>
              <a:ext cx="337525" cy="254897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>
              <a:stCxn id="185" idx="1"/>
              <a:endCxn id="181" idx="3"/>
            </p:cNvCxnSpPr>
            <p:nvPr/>
          </p:nvCxnSpPr>
          <p:spPr>
            <a:xfrm flipH="1" flipV="1">
              <a:off x="1298004" y="3944562"/>
              <a:ext cx="337524" cy="24069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/>
            <p:cNvCxnSpPr>
              <a:stCxn id="182" idx="2"/>
              <a:endCxn id="181" idx="0"/>
            </p:cNvCxnSpPr>
            <p:nvPr/>
          </p:nvCxnSpPr>
          <p:spPr>
            <a:xfrm flipH="1">
              <a:off x="1083773" y="3548994"/>
              <a:ext cx="1" cy="269245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>
              <a:stCxn id="186" idx="2"/>
              <a:endCxn id="187" idx="0"/>
            </p:cNvCxnSpPr>
            <p:nvPr/>
          </p:nvCxnSpPr>
          <p:spPr>
            <a:xfrm>
              <a:off x="2600848" y="3548995"/>
              <a:ext cx="0" cy="269244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>
              <a:stCxn id="183" idx="3"/>
              <a:endCxn id="186" idx="1"/>
            </p:cNvCxnSpPr>
            <p:nvPr/>
          </p:nvCxnSpPr>
          <p:spPr>
            <a:xfrm>
              <a:off x="2063993" y="3194081"/>
              <a:ext cx="322623" cy="22859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Straight Connector 178"/>
            <p:cNvCxnSpPr>
              <a:stCxn id="185" idx="3"/>
              <a:endCxn id="187" idx="1"/>
            </p:cNvCxnSpPr>
            <p:nvPr/>
          </p:nvCxnSpPr>
          <p:spPr>
            <a:xfrm flipV="1">
              <a:off x="2063991" y="3944562"/>
              <a:ext cx="322625" cy="24069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Connector 179"/>
            <p:cNvCxnSpPr>
              <a:stCxn id="184" idx="3"/>
              <a:endCxn id="186" idx="1"/>
            </p:cNvCxnSpPr>
            <p:nvPr/>
          </p:nvCxnSpPr>
          <p:spPr>
            <a:xfrm flipV="1">
              <a:off x="2063992" y="3422673"/>
              <a:ext cx="322624" cy="26699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81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9541" y="3818239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2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9542" y="3296349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3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5530" y="3067758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4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5529" y="3563342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5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5528" y="4058931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6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6616" y="3296350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7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6616" y="3818239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88" name="Group 187"/>
          <p:cNvGrpSpPr/>
          <p:nvPr/>
        </p:nvGrpSpPr>
        <p:grpSpPr>
          <a:xfrm>
            <a:off x="6799803" y="5268682"/>
            <a:ext cx="2226029" cy="1403652"/>
            <a:chOff x="729342" y="2971800"/>
            <a:chExt cx="2226029" cy="1403652"/>
          </a:xfrm>
        </p:grpSpPr>
        <p:sp>
          <p:nvSpPr>
            <p:cNvPr id="189" name="Rectangular Callout 188"/>
            <p:cNvSpPr/>
            <p:nvPr/>
          </p:nvSpPr>
          <p:spPr>
            <a:xfrm flipH="1">
              <a:off x="729342" y="2971800"/>
              <a:ext cx="2226029" cy="1403652"/>
            </a:xfrm>
            <a:prstGeom prst="wedgeRectCallout">
              <a:avLst>
                <a:gd name="adj1" fmla="val 145159"/>
                <a:gd name="adj2" fmla="val 41271"/>
              </a:avLst>
            </a:prstGeom>
            <a:solidFill>
              <a:srgbClr val="DA1F28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w Cen MT"/>
                <a:ea typeface="+mn-ea"/>
                <a:cs typeface="+mn-cs"/>
              </a:endParaRPr>
            </a:p>
          </p:txBody>
        </p:sp>
        <p:cxnSp>
          <p:nvCxnSpPr>
            <p:cNvPr id="190" name="Straight Connector 189"/>
            <p:cNvCxnSpPr>
              <a:stCxn id="201" idx="1"/>
              <a:endCxn id="200" idx="3"/>
            </p:cNvCxnSpPr>
            <p:nvPr/>
          </p:nvCxnSpPr>
          <p:spPr>
            <a:xfrm flipH="1">
              <a:off x="1298005" y="3194081"/>
              <a:ext cx="337525" cy="228591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Straight Connector 190"/>
            <p:cNvCxnSpPr>
              <a:stCxn id="202" idx="1"/>
              <a:endCxn id="200" idx="3"/>
            </p:cNvCxnSpPr>
            <p:nvPr/>
          </p:nvCxnSpPr>
          <p:spPr>
            <a:xfrm flipH="1" flipV="1">
              <a:off x="1298005" y="3422672"/>
              <a:ext cx="337524" cy="266993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Straight Connector 191"/>
            <p:cNvCxnSpPr>
              <a:stCxn id="202" idx="1"/>
              <a:endCxn id="199" idx="3"/>
            </p:cNvCxnSpPr>
            <p:nvPr/>
          </p:nvCxnSpPr>
          <p:spPr>
            <a:xfrm flipH="1">
              <a:off x="1298004" y="3689665"/>
              <a:ext cx="337525" cy="254897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Straight Connector 192"/>
            <p:cNvCxnSpPr>
              <a:stCxn id="203" idx="1"/>
              <a:endCxn id="199" idx="3"/>
            </p:cNvCxnSpPr>
            <p:nvPr/>
          </p:nvCxnSpPr>
          <p:spPr>
            <a:xfrm flipH="1" flipV="1">
              <a:off x="1298004" y="3944562"/>
              <a:ext cx="337524" cy="24069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Straight Connector 193"/>
            <p:cNvCxnSpPr>
              <a:stCxn id="200" idx="2"/>
              <a:endCxn id="199" idx="0"/>
            </p:cNvCxnSpPr>
            <p:nvPr/>
          </p:nvCxnSpPr>
          <p:spPr>
            <a:xfrm flipH="1">
              <a:off x="1083773" y="3548994"/>
              <a:ext cx="1" cy="269245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Straight Connector 194"/>
            <p:cNvCxnSpPr>
              <a:stCxn id="204" idx="2"/>
              <a:endCxn id="205" idx="0"/>
            </p:cNvCxnSpPr>
            <p:nvPr/>
          </p:nvCxnSpPr>
          <p:spPr>
            <a:xfrm>
              <a:off x="2600848" y="3548995"/>
              <a:ext cx="0" cy="269244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Straight Connector 195"/>
            <p:cNvCxnSpPr>
              <a:stCxn id="201" idx="3"/>
              <a:endCxn id="204" idx="1"/>
            </p:cNvCxnSpPr>
            <p:nvPr/>
          </p:nvCxnSpPr>
          <p:spPr>
            <a:xfrm>
              <a:off x="2063993" y="3194081"/>
              <a:ext cx="322623" cy="22859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Straight Connector 196"/>
            <p:cNvCxnSpPr>
              <a:stCxn id="203" idx="3"/>
              <a:endCxn id="205" idx="1"/>
            </p:cNvCxnSpPr>
            <p:nvPr/>
          </p:nvCxnSpPr>
          <p:spPr>
            <a:xfrm flipV="1">
              <a:off x="2063991" y="3944562"/>
              <a:ext cx="322625" cy="24069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Straight Connector 197"/>
            <p:cNvCxnSpPr>
              <a:stCxn id="202" idx="3"/>
              <a:endCxn id="204" idx="1"/>
            </p:cNvCxnSpPr>
            <p:nvPr/>
          </p:nvCxnSpPr>
          <p:spPr>
            <a:xfrm flipV="1">
              <a:off x="2063992" y="3422673"/>
              <a:ext cx="322624" cy="26699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99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9541" y="3818239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0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9542" y="3296349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1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5530" y="3067758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2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5529" y="3563342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3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5528" y="4058931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4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6616" y="3296350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6616" y="3818239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02595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500"/>
                            </p:stCondLst>
                            <p:childTnLst>
                              <p:par>
                                <p:cTn id="7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000"/>
                            </p:stCondLst>
                            <p:childTnLst>
                              <p:par>
                                <p:cTn id="7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500"/>
                            </p:stCondLst>
                            <p:childTnLst>
                              <p:par>
                                <p:cTn id="8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3000"/>
                            </p:stCondLst>
                            <p:childTnLst>
                              <p:par>
                                <p:cTn id="8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500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5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500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5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500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500"/>
                            </p:stCondLst>
                            <p:childTnLst>
                              <p:par>
                                <p:cTn id="13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Flooding Details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66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5105400"/>
          </a:xfrm>
        </p:spPr>
        <p:txBody>
          <a:bodyPr/>
          <a:lstStyle/>
          <a:p>
            <a:r>
              <a:rPr lang="en-US" dirty="0" smtClean="0"/>
              <a:t>Each node periodically generates Link State Packet</a:t>
            </a:r>
          </a:p>
          <a:p>
            <a:pPr lvl="1"/>
            <a:r>
              <a:rPr lang="en-US" dirty="0" smtClean="0"/>
              <a:t>ID of node generating the LSP</a:t>
            </a:r>
          </a:p>
          <a:p>
            <a:pPr lvl="1"/>
            <a:r>
              <a:rPr lang="en-US" dirty="0" smtClean="0"/>
              <a:t>List of direct neighbors and costs</a:t>
            </a:r>
          </a:p>
          <a:p>
            <a:pPr lvl="1"/>
            <a:r>
              <a:rPr lang="en-US" dirty="0" smtClean="0"/>
              <a:t>Sequence number (64-bit, assumed to never wrap)</a:t>
            </a:r>
          </a:p>
          <a:p>
            <a:pPr lvl="1"/>
            <a:r>
              <a:rPr lang="en-US" dirty="0" smtClean="0"/>
              <a:t>Time to live</a:t>
            </a:r>
          </a:p>
          <a:p>
            <a:r>
              <a:rPr lang="en-US" dirty="0" smtClean="0"/>
              <a:t>Flood is reliable (</a:t>
            </a:r>
            <a:r>
              <a:rPr lang="en-US" dirty="0" err="1" smtClean="0"/>
              <a:t>ack</a:t>
            </a:r>
            <a:r>
              <a:rPr lang="en-US" dirty="0" smtClean="0"/>
              <a:t> + retransmission)</a:t>
            </a:r>
          </a:p>
          <a:p>
            <a:r>
              <a:rPr lang="en-US" dirty="0" smtClean="0"/>
              <a:t>Sequence number “versions” each LSP</a:t>
            </a:r>
          </a:p>
          <a:p>
            <a:r>
              <a:rPr lang="en-US" dirty="0" smtClean="0"/>
              <a:t>Receivers flood LSPs to their own neighbors</a:t>
            </a:r>
          </a:p>
          <a:p>
            <a:pPr lvl="1"/>
            <a:r>
              <a:rPr lang="en-US" dirty="0" smtClean="0"/>
              <a:t>Except whoever originated the LSP</a:t>
            </a:r>
          </a:p>
          <a:p>
            <a:r>
              <a:rPr lang="en-US" dirty="0" smtClean="0"/>
              <a:t>LSPs also generated when link states change</a:t>
            </a:r>
          </a:p>
        </p:txBody>
      </p:sp>
    </p:spTree>
    <p:extLst>
      <p:ext uri="{BB962C8B-B14F-4D97-AF65-F5344CB8AC3E}">
        <p14:creationId xmlns:p14="http://schemas.microsoft.com/office/powerpoint/2010/main" val="2167241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Dijkstra’s</a:t>
            </a:r>
            <a:r>
              <a:rPr lang="en-US" dirty="0" smtClean="0"/>
              <a:t> Algorithm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67</a:t>
            </a:fld>
            <a:endParaRPr lang="en-US" dirty="0"/>
          </a:p>
        </p:txBody>
      </p:sp>
      <p:graphicFrame>
        <p:nvGraphicFramePr>
          <p:cNvPr id="34" name="Content Placeholder 3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685190398"/>
              </p:ext>
            </p:extLst>
          </p:nvPr>
        </p:nvGraphicFramePr>
        <p:xfrm>
          <a:off x="152400" y="1600200"/>
          <a:ext cx="8839201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2743"/>
                <a:gridCol w="1262743"/>
                <a:gridCol w="1262743"/>
                <a:gridCol w="1262743"/>
                <a:gridCol w="1262743"/>
                <a:gridCol w="1262743"/>
                <a:gridCol w="126274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Step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Start 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Wingdings" pitchFamily="2" charset="2"/>
                        </a:rPr>
                        <a:t>B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Wingdings" pitchFamily="2" charset="2"/>
                        </a:rPr>
                        <a:t>C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Wingdings" pitchFamily="2" charset="2"/>
                        </a:rPr>
                        <a:t>D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Wingdings" pitchFamily="2" charset="2"/>
                        </a:rPr>
                        <a:t>E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Wingdings" pitchFamily="2" charset="2"/>
                        </a:rPr>
                        <a:t>F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2, 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5, 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 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Consolas" pitchFamily="49" charset="0"/>
                          <a:cs typeface="Consolas" pitchFamily="49" charset="0"/>
                        </a:rPr>
                        <a:t>∞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Consolas" pitchFamily="49" charset="0"/>
                          <a:cs typeface="Consolas" pitchFamily="49" charset="0"/>
                        </a:rPr>
                        <a:t>∞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4, 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2, 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Consolas" pitchFamily="49" charset="0"/>
                          <a:cs typeface="Consolas" pitchFamily="49" charset="0"/>
                        </a:rPr>
                        <a:t>∞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3, 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4, 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ADEBC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ADEBCF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loud 4"/>
          <p:cNvSpPr/>
          <p:nvPr/>
        </p:nvSpPr>
        <p:spPr>
          <a:xfrm>
            <a:off x="60552" y="4606948"/>
            <a:ext cx="3530948" cy="2197849"/>
          </a:xfrm>
          <a:prstGeom prst="cloud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cxnSp>
        <p:nvCxnSpPr>
          <p:cNvPr id="6" name="Straight Connector 5"/>
          <p:cNvCxnSpPr>
            <a:stCxn id="18" idx="3"/>
            <a:endCxn id="17" idx="4"/>
          </p:cNvCxnSpPr>
          <p:nvPr/>
        </p:nvCxnSpPr>
        <p:spPr>
          <a:xfrm flipH="1">
            <a:off x="2915386" y="5880338"/>
            <a:ext cx="542242" cy="484508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15" idx="4"/>
            <a:endCxn id="18" idx="1"/>
          </p:cNvCxnSpPr>
          <p:nvPr/>
        </p:nvCxnSpPr>
        <p:spPr>
          <a:xfrm>
            <a:off x="2915386" y="4998248"/>
            <a:ext cx="542242" cy="554823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14" idx="4"/>
            <a:endCxn id="15" idx="2"/>
          </p:cNvCxnSpPr>
          <p:nvPr/>
        </p:nvCxnSpPr>
        <p:spPr>
          <a:xfrm>
            <a:off x="1750614" y="4998248"/>
            <a:ext cx="496576" cy="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17" idx="2"/>
            <a:endCxn id="16" idx="4"/>
          </p:cNvCxnSpPr>
          <p:nvPr/>
        </p:nvCxnSpPr>
        <p:spPr>
          <a:xfrm flipH="1">
            <a:off x="1750614" y="6364846"/>
            <a:ext cx="496576" cy="5002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13" idx="3"/>
            <a:endCxn id="16" idx="2"/>
          </p:cNvCxnSpPr>
          <p:nvPr/>
        </p:nvCxnSpPr>
        <p:spPr>
          <a:xfrm>
            <a:off x="614176" y="5880338"/>
            <a:ext cx="468242" cy="48951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13" idx="1"/>
            <a:endCxn id="14" idx="3"/>
          </p:cNvCxnSpPr>
          <p:nvPr/>
        </p:nvCxnSpPr>
        <p:spPr>
          <a:xfrm flipV="1">
            <a:off x="614176" y="5161881"/>
            <a:ext cx="802340" cy="39119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16" idx="1"/>
            <a:endCxn id="14" idx="3"/>
          </p:cNvCxnSpPr>
          <p:nvPr/>
        </p:nvCxnSpPr>
        <p:spPr>
          <a:xfrm flipV="1">
            <a:off x="1416516" y="5161881"/>
            <a:ext cx="0" cy="1044333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lowchart: Magnetic Disk 12"/>
          <p:cNvSpPr/>
          <p:nvPr/>
        </p:nvSpPr>
        <p:spPr>
          <a:xfrm>
            <a:off x="280078" y="5553071"/>
            <a:ext cx="668196" cy="327267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A</a:t>
            </a:r>
            <a:endParaRPr lang="en-US" dirty="0"/>
          </a:p>
        </p:txBody>
      </p:sp>
      <p:sp>
        <p:nvSpPr>
          <p:cNvPr id="14" name="Flowchart: Magnetic Disk 13"/>
          <p:cNvSpPr/>
          <p:nvPr/>
        </p:nvSpPr>
        <p:spPr>
          <a:xfrm>
            <a:off x="1082418" y="4834614"/>
            <a:ext cx="668196" cy="327267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B</a:t>
            </a:r>
            <a:endParaRPr lang="en-US" dirty="0"/>
          </a:p>
        </p:txBody>
      </p:sp>
      <p:sp>
        <p:nvSpPr>
          <p:cNvPr id="15" name="Flowchart: Magnetic Disk 14"/>
          <p:cNvSpPr/>
          <p:nvPr/>
        </p:nvSpPr>
        <p:spPr>
          <a:xfrm>
            <a:off x="2247190" y="4834614"/>
            <a:ext cx="668196" cy="327267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</a:t>
            </a:r>
            <a:endParaRPr lang="en-US" dirty="0"/>
          </a:p>
        </p:txBody>
      </p:sp>
      <p:sp>
        <p:nvSpPr>
          <p:cNvPr id="16" name="Flowchart: Magnetic Disk 15"/>
          <p:cNvSpPr/>
          <p:nvPr/>
        </p:nvSpPr>
        <p:spPr>
          <a:xfrm>
            <a:off x="1082418" y="6206214"/>
            <a:ext cx="668196" cy="327267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D</a:t>
            </a:r>
            <a:endParaRPr lang="en-US" dirty="0"/>
          </a:p>
        </p:txBody>
      </p:sp>
      <p:sp>
        <p:nvSpPr>
          <p:cNvPr id="17" name="Flowchart: Magnetic Disk 16"/>
          <p:cNvSpPr/>
          <p:nvPr/>
        </p:nvSpPr>
        <p:spPr>
          <a:xfrm>
            <a:off x="2247190" y="6201212"/>
            <a:ext cx="668196" cy="327267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E</a:t>
            </a:r>
            <a:endParaRPr lang="en-US" dirty="0"/>
          </a:p>
        </p:txBody>
      </p:sp>
      <p:sp>
        <p:nvSpPr>
          <p:cNvPr id="18" name="Flowchart: Magnetic Disk 17"/>
          <p:cNvSpPr/>
          <p:nvPr/>
        </p:nvSpPr>
        <p:spPr>
          <a:xfrm>
            <a:off x="3123530" y="5553071"/>
            <a:ext cx="668196" cy="327267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F</a:t>
            </a:r>
            <a:endParaRPr lang="en-US" dirty="0"/>
          </a:p>
        </p:txBody>
      </p:sp>
      <p:cxnSp>
        <p:nvCxnSpPr>
          <p:cNvPr id="19" name="Straight Connector 18"/>
          <p:cNvCxnSpPr>
            <a:stCxn id="15" idx="3"/>
            <a:endCxn id="16" idx="4"/>
          </p:cNvCxnSpPr>
          <p:nvPr/>
        </p:nvCxnSpPr>
        <p:spPr>
          <a:xfrm flipH="1">
            <a:off x="1750614" y="5161881"/>
            <a:ext cx="830674" cy="1207967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13" idx="1"/>
            <a:endCxn id="15" idx="1"/>
          </p:cNvCxnSpPr>
          <p:nvPr/>
        </p:nvCxnSpPr>
        <p:spPr>
          <a:xfrm rot="5400000" flipH="1" flipV="1">
            <a:off x="1238504" y="4210287"/>
            <a:ext cx="718457" cy="1967112"/>
          </a:xfrm>
          <a:prstGeom prst="bentConnector3">
            <a:avLst>
              <a:gd name="adj1" fmla="val 139485"/>
            </a:avLst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023742" y="4159135"/>
            <a:ext cx="3200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5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739061" y="4974158"/>
            <a:ext cx="3200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2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1847328" y="4613669"/>
            <a:ext cx="3200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3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3152267" y="4893755"/>
            <a:ext cx="3200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5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3139174" y="6088242"/>
            <a:ext cx="3200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2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1847329" y="6343132"/>
            <a:ext cx="3200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589978" y="6045883"/>
            <a:ext cx="3200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28" name="TextBox 27"/>
          <p:cNvSpPr txBox="1"/>
          <p:nvPr/>
        </p:nvSpPr>
        <p:spPr>
          <a:xfrm>
            <a:off x="1434523" y="5479083"/>
            <a:ext cx="3200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2</a:t>
            </a:r>
            <a:endParaRPr lang="en-US" dirty="0"/>
          </a:p>
        </p:txBody>
      </p:sp>
      <p:cxnSp>
        <p:nvCxnSpPr>
          <p:cNvPr id="29" name="Straight Connector 28"/>
          <p:cNvCxnSpPr>
            <a:stCxn id="15" idx="3"/>
            <a:endCxn id="17" idx="1"/>
          </p:cNvCxnSpPr>
          <p:nvPr/>
        </p:nvCxnSpPr>
        <p:spPr>
          <a:xfrm>
            <a:off x="2581288" y="5161881"/>
            <a:ext cx="0" cy="1039331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108061" y="5694124"/>
            <a:ext cx="3200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3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2608136" y="5481345"/>
            <a:ext cx="3200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1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60552" y="2346593"/>
            <a:ext cx="8973279" cy="3525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33051" y="2721167"/>
            <a:ext cx="8973279" cy="3525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104619" y="3095741"/>
            <a:ext cx="8973279" cy="3525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60552" y="3468481"/>
            <a:ext cx="8973279" cy="3525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93602" y="3832038"/>
            <a:ext cx="8973279" cy="3525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 Box 89"/>
          <p:cNvSpPr txBox="1">
            <a:spLocks noChangeArrowheads="1"/>
          </p:cNvSpPr>
          <p:nvPr/>
        </p:nvSpPr>
        <p:spPr bwMode="auto">
          <a:xfrm>
            <a:off x="4908015" y="4570739"/>
            <a:ext cx="397713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457200" indent="-457200" algn="l">
              <a:buClr>
                <a:schemeClr val="accent2"/>
              </a:buClr>
              <a:buFont typeface="+mj-lt"/>
              <a:buAutoNum type="arabicPeriod"/>
            </a:pPr>
            <a:r>
              <a:rPr lang="en-US" sz="2000" dirty="0" smtClean="0"/>
              <a:t> </a:t>
            </a:r>
            <a:r>
              <a:rPr lang="en-US" sz="2000" b="1" i="1" dirty="0"/>
              <a:t>Initialization:</a:t>
            </a:r>
            <a:r>
              <a:rPr lang="en-US" sz="2000" dirty="0"/>
              <a:t> </a:t>
            </a:r>
          </a:p>
          <a:p>
            <a:pPr marL="457200" indent="-457200" algn="l">
              <a:buClr>
                <a:schemeClr val="accent2"/>
              </a:buClr>
              <a:buFont typeface="+mj-lt"/>
              <a:buAutoNum type="arabicPeriod"/>
            </a:pPr>
            <a:r>
              <a:rPr lang="en-US" sz="2000" dirty="0" smtClean="0"/>
              <a:t>   </a:t>
            </a:r>
            <a:r>
              <a:rPr lang="en-US" sz="2000" dirty="0"/>
              <a:t>S = {A};</a:t>
            </a:r>
          </a:p>
          <a:p>
            <a:pPr marL="457200" indent="-457200" algn="l">
              <a:buClr>
                <a:schemeClr val="accent2"/>
              </a:buClr>
              <a:buFont typeface="+mj-lt"/>
              <a:buAutoNum type="arabicPeriod"/>
            </a:pPr>
            <a:r>
              <a:rPr lang="en-US" sz="2000" dirty="0" smtClean="0"/>
              <a:t>   </a:t>
            </a:r>
            <a:r>
              <a:rPr lang="en-US" sz="2000" dirty="0"/>
              <a:t>for all nodes </a:t>
            </a:r>
            <a:r>
              <a:rPr lang="en-US" sz="2000" i="1" dirty="0"/>
              <a:t>v</a:t>
            </a:r>
            <a:r>
              <a:rPr lang="en-US" sz="2000" dirty="0"/>
              <a:t> </a:t>
            </a:r>
          </a:p>
          <a:p>
            <a:pPr marL="457200" indent="-457200" algn="l">
              <a:buClr>
                <a:schemeClr val="accent2"/>
              </a:buClr>
              <a:buFont typeface="+mj-lt"/>
              <a:buAutoNum type="arabicPeriod"/>
            </a:pPr>
            <a:r>
              <a:rPr lang="en-US" sz="2000" dirty="0" smtClean="0"/>
              <a:t>     </a:t>
            </a:r>
            <a:r>
              <a:rPr lang="en-US" sz="2000" dirty="0"/>
              <a:t>if </a:t>
            </a:r>
            <a:r>
              <a:rPr lang="en-US" sz="2000" i="1" dirty="0"/>
              <a:t>v</a:t>
            </a:r>
            <a:r>
              <a:rPr lang="en-US" sz="2000" dirty="0"/>
              <a:t> adjacent to </a:t>
            </a:r>
            <a:r>
              <a:rPr lang="en-US" sz="2000" i="1" dirty="0"/>
              <a:t>A</a:t>
            </a:r>
            <a:r>
              <a:rPr lang="en-US" sz="2000" dirty="0"/>
              <a:t> </a:t>
            </a:r>
          </a:p>
          <a:p>
            <a:pPr marL="457200" indent="-457200" algn="l">
              <a:buClr>
                <a:schemeClr val="accent2"/>
              </a:buClr>
              <a:buFont typeface="+mj-lt"/>
              <a:buAutoNum type="arabicPeriod"/>
            </a:pPr>
            <a:r>
              <a:rPr lang="en-US" sz="2000" dirty="0" smtClean="0"/>
              <a:t>       </a:t>
            </a:r>
            <a:r>
              <a:rPr lang="en-US" sz="2000" dirty="0"/>
              <a:t>then D(v) = c(</a:t>
            </a:r>
            <a:r>
              <a:rPr lang="en-US" sz="2000" dirty="0" err="1"/>
              <a:t>A,v</a:t>
            </a:r>
            <a:r>
              <a:rPr lang="en-US" sz="2000" dirty="0"/>
              <a:t>); </a:t>
            </a:r>
          </a:p>
          <a:p>
            <a:pPr marL="457200" indent="-457200">
              <a:buClr>
                <a:schemeClr val="accent2"/>
              </a:buClr>
              <a:buFont typeface="+mj-lt"/>
              <a:buAutoNum type="arabicPeriod"/>
            </a:pPr>
            <a:r>
              <a:rPr lang="en-US" sz="2000" dirty="0" smtClean="0"/>
              <a:t>       </a:t>
            </a:r>
            <a:r>
              <a:rPr lang="en-US" sz="2000" dirty="0"/>
              <a:t>else D(v) = 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∞</a:t>
            </a:r>
            <a:r>
              <a:rPr lang="en-US" sz="2000" dirty="0" smtClean="0"/>
              <a:t>;</a:t>
            </a:r>
            <a:endParaRPr lang="en-US" sz="2000" dirty="0"/>
          </a:p>
          <a:p>
            <a:pPr algn="l"/>
            <a:r>
              <a:rPr lang="en-US" sz="2000" dirty="0"/>
              <a:t>…</a:t>
            </a:r>
          </a:p>
        </p:txBody>
      </p:sp>
      <p:sp>
        <p:nvSpPr>
          <p:cNvPr id="41" name="Text Box 91"/>
          <p:cNvSpPr txBox="1">
            <a:spLocks noChangeArrowheads="1"/>
          </p:cNvSpPr>
          <p:nvPr/>
        </p:nvSpPr>
        <p:spPr bwMode="auto">
          <a:xfrm>
            <a:off x="3872676" y="4295860"/>
            <a:ext cx="5260307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457200" indent="-457200" algn="l"/>
            <a:r>
              <a:rPr lang="en-US" sz="2000" dirty="0"/>
              <a:t>…</a:t>
            </a:r>
          </a:p>
          <a:p>
            <a:pPr marL="457200" indent="-457200" algn="l">
              <a:buClr>
                <a:schemeClr val="accent2"/>
              </a:buClr>
              <a:buFont typeface="+mj-lt"/>
              <a:buAutoNum type="arabicPeriod" startAt="8"/>
            </a:pPr>
            <a:r>
              <a:rPr lang="en-US" sz="2000" dirty="0"/>
              <a:t> </a:t>
            </a:r>
            <a:r>
              <a:rPr lang="en-US" sz="2000" b="1" i="1" dirty="0" smtClean="0"/>
              <a:t>Loop</a:t>
            </a:r>
            <a:r>
              <a:rPr lang="en-US" sz="2000" i="1" dirty="0" smtClean="0"/>
              <a:t> </a:t>
            </a:r>
            <a:endParaRPr lang="en-US" sz="2000" dirty="0"/>
          </a:p>
          <a:p>
            <a:pPr marL="457200" indent="-457200" algn="l">
              <a:buClr>
                <a:schemeClr val="accent2"/>
              </a:buClr>
              <a:buFont typeface="+mj-lt"/>
              <a:buAutoNum type="arabicPeriod" startAt="8"/>
            </a:pPr>
            <a:r>
              <a:rPr lang="en-US" sz="2000" dirty="0" smtClean="0"/>
              <a:t>   find </a:t>
            </a:r>
            <a:r>
              <a:rPr lang="en-US" sz="2000" dirty="0"/>
              <a:t>w not in S </a:t>
            </a:r>
            <a:r>
              <a:rPr lang="en-US" sz="2000" dirty="0" err="1"/>
              <a:t>s.t.</a:t>
            </a:r>
            <a:r>
              <a:rPr lang="en-US" sz="2000" dirty="0"/>
              <a:t> </a:t>
            </a:r>
            <a:r>
              <a:rPr lang="en-US" sz="2000" dirty="0" err="1"/>
              <a:t>D(w</a:t>
            </a:r>
            <a:r>
              <a:rPr lang="en-US" sz="2000" dirty="0"/>
              <a:t>) is a minimum; </a:t>
            </a:r>
          </a:p>
          <a:p>
            <a:pPr marL="457200" indent="-457200" algn="l">
              <a:buClr>
                <a:schemeClr val="accent2"/>
              </a:buClr>
              <a:buFont typeface="+mj-lt"/>
              <a:buAutoNum type="arabicPeriod" startAt="8"/>
            </a:pPr>
            <a:r>
              <a:rPr lang="en-US" sz="2000" dirty="0" smtClean="0"/>
              <a:t>   </a:t>
            </a:r>
            <a:r>
              <a:rPr lang="en-US" sz="2000" dirty="0"/>
              <a:t>add w to S; </a:t>
            </a:r>
          </a:p>
          <a:p>
            <a:pPr marL="457200" indent="-457200" algn="l">
              <a:buClr>
                <a:schemeClr val="accent2"/>
              </a:buClr>
              <a:buFont typeface="+mj-lt"/>
              <a:buAutoNum type="arabicPeriod" startAt="8"/>
            </a:pPr>
            <a:r>
              <a:rPr lang="en-US" sz="2000" dirty="0" smtClean="0"/>
              <a:t>   update </a:t>
            </a:r>
            <a:r>
              <a:rPr lang="en-US" sz="2000" dirty="0"/>
              <a:t>D(v) for all v adjacent </a:t>
            </a:r>
            <a:endParaRPr lang="en-US" sz="2000" dirty="0" smtClean="0"/>
          </a:p>
          <a:p>
            <a:pPr lvl="1">
              <a:buClr>
                <a:schemeClr val="accent2"/>
              </a:buClr>
              <a:tabLst>
                <a:tab pos="682625" algn="l"/>
              </a:tabLst>
            </a:pPr>
            <a:r>
              <a:rPr lang="en-US" sz="2000" dirty="0"/>
              <a:t>	</a:t>
            </a:r>
            <a:r>
              <a:rPr lang="en-US" sz="2000" dirty="0" smtClean="0"/>
              <a:t>to </a:t>
            </a:r>
            <a:r>
              <a:rPr lang="en-US" sz="2000" dirty="0"/>
              <a:t>w and not in S: </a:t>
            </a:r>
          </a:p>
          <a:p>
            <a:pPr marL="457200" indent="-457200" algn="l">
              <a:buClr>
                <a:schemeClr val="accent2"/>
              </a:buClr>
              <a:buFont typeface="+mj-lt"/>
              <a:buAutoNum type="arabicPeriod" startAt="8"/>
            </a:pPr>
            <a:r>
              <a:rPr lang="en-US" sz="2000" dirty="0" smtClean="0"/>
              <a:t>      </a:t>
            </a:r>
            <a:r>
              <a:rPr lang="en-US" sz="2000" dirty="0"/>
              <a:t>D(v) = min( D(v), D(w) + c(</a:t>
            </a:r>
            <a:r>
              <a:rPr lang="en-US" sz="2000" dirty="0" err="1"/>
              <a:t>w,v</a:t>
            </a:r>
            <a:r>
              <a:rPr lang="en-US" sz="2000" dirty="0"/>
              <a:t>) );</a:t>
            </a:r>
          </a:p>
          <a:p>
            <a:pPr marL="457200" indent="-457200" algn="l">
              <a:buClr>
                <a:schemeClr val="accent2"/>
              </a:buClr>
              <a:buFont typeface="+mj-lt"/>
              <a:buAutoNum type="arabicPeriod" startAt="8"/>
            </a:pPr>
            <a:r>
              <a:rPr lang="en-US" sz="2000" dirty="0"/>
              <a:t> </a:t>
            </a:r>
            <a:r>
              <a:rPr lang="en-US" sz="2000" b="1" i="1" dirty="0" smtClean="0"/>
              <a:t>until </a:t>
            </a:r>
            <a:r>
              <a:rPr lang="en-US" sz="2000" b="1" i="1" dirty="0"/>
              <a:t>all nodes in S;</a:t>
            </a:r>
            <a:r>
              <a:rPr lang="en-US" sz="2000" dirty="0"/>
              <a:t> </a:t>
            </a:r>
          </a:p>
        </p:txBody>
      </p:sp>
      <p:cxnSp>
        <p:nvCxnSpPr>
          <p:cNvPr id="42" name="Straight Arrow Connector 41"/>
          <p:cNvCxnSpPr>
            <a:stCxn id="13" idx="3"/>
            <a:endCxn id="16" idx="2"/>
          </p:cNvCxnSpPr>
          <p:nvPr/>
        </p:nvCxnSpPr>
        <p:spPr>
          <a:xfrm>
            <a:off x="614176" y="5880338"/>
            <a:ext cx="468242" cy="489510"/>
          </a:xfrm>
          <a:prstGeom prst="straightConnector1">
            <a:avLst/>
          </a:prstGeom>
          <a:ln w="57150">
            <a:solidFill>
              <a:schemeClr val="accent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16" idx="4"/>
            <a:endCxn id="17" idx="2"/>
          </p:cNvCxnSpPr>
          <p:nvPr/>
        </p:nvCxnSpPr>
        <p:spPr>
          <a:xfrm flipV="1">
            <a:off x="1750614" y="6364846"/>
            <a:ext cx="496576" cy="5002"/>
          </a:xfrm>
          <a:prstGeom prst="straightConnector1">
            <a:avLst/>
          </a:prstGeom>
          <a:ln w="57150">
            <a:solidFill>
              <a:schemeClr val="accent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13" idx="1"/>
            <a:endCxn id="14" idx="3"/>
          </p:cNvCxnSpPr>
          <p:nvPr/>
        </p:nvCxnSpPr>
        <p:spPr>
          <a:xfrm flipV="1">
            <a:off x="614176" y="5161881"/>
            <a:ext cx="802340" cy="391190"/>
          </a:xfrm>
          <a:prstGeom prst="straightConnector1">
            <a:avLst/>
          </a:prstGeom>
          <a:ln w="57150">
            <a:solidFill>
              <a:schemeClr val="accent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17" idx="1"/>
            <a:endCxn id="15" idx="3"/>
          </p:cNvCxnSpPr>
          <p:nvPr/>
        </p:nvCxnSpPr>
        <p:spPr>
          <a:xfrm flipV="1">
            <a:off x="2581288" y="5161881"/>
            <a:ext cx="0" cy="1039331"/>
          </a:xfrm>
          <a:prstGeom prst="straightConnector1">
            <a:avLst/>
          </a:prstGeom>
          <a:ln w="57150">
            <a:solidFill>
              <a:schemeClr val="accent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17" idx="4"/>
            <a:endCxn id="18" idx="3"/>
          </p:cNvCxnSpPr>
          <p:nvPr/>
        </p:nvCxnSpPr>
        <p:spPr>
          <a:xfrm flipV="1">
            <a:off x="2915386" y="5880338"/>
            <a:ext cx="542242" cy="484508"/>
          </a:xfrm>
          <a:prstGeom prst="straightConnector1">
            <a:avLst/>
          </a:prstGeom>
          <a:ln w="57150">
            <a:solidFill>
              <a:schemeClr val="accent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4805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5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 animBg="1"/>
      <p:bldP spid="37" grpId="0" animBg="1"/>
      <p:bldP spid="38" grpId="0" animBg="1"/>
      <p:bldP spid="39" grpId="0" animBg="1"/>
      <p:bldP spid="40" grpId="0"/>
      <p:bldP spid="41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91" y="273050"/>
            <a:ext cx="8572109" cy="869950"/>
          </a:xfrm>
        </p:spPr>
        <p:txBody>
          <a:bodyPr/>
          <a:lstStyle/>
          <a:p>
            <a:r>
              <a:rPr lang="en-US" dirty="0" smtClean="0"/>
              <a:t>OSPF vs. IS-IS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122548" y="2994592"/>
            <a:ext cx="4373252" cy="3783279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Favored by companies, datacenters</a:t>
            </a:r>
          </a:p>
          <a:p>
            <a:r>
              <a:rPr lang="en-US" sz="2800" dirty="0" smtClean="0"/>
              <a:t>More optional features</a:t>
            </a:r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 smtClean="0"/>
              <a:t>Built on top of IPv4</a:t>
            </a:r>
          </a:p>
          <a:p>
            <a:pPr lvl="1"/>
            <a:r>
              <a:rPr lang="en-US" sz="2400" dirty="0" smtClean="0"/>
              <a:t>LSAs are sent via IPv4</a:t>
            </a:r>
          </a:p>
          <a:p>
            <a:pPr lvl="1"/>
            <a:r>
              <a:rPr lang="en-US" sz="2400" dirty="0" smtClean="0"/>
              <a:t>OSPFv3 needed for IPv6</a:t>
            </a:r>
            <a:endParaRPr lang="en-US" sz="240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800599" y="2994592"/>
            <a:ext cx="4239705" cy="3792707"/>
          </a:xfrm>
        </p:spPr>
        <p:txBody>
          <a:bodyPr>
            <a:normAutofit/>
          </a:bodyPr>
          <a:lstStyle/>
          <a:p>
            <a:r>
              <a:rPr lang="en-US" sz="2800" dirty="0" smtClean="0"/>
              <a:t>Favored by ISPs</a:t>
            </a:r>
          </a:p>
          <a:p>
            <a:endParaRPr lang="en-US" sz="1200" dirty="0" smtClean="0"/>
          </a:p>
          <a:p>
            <a:r>
              <a:rPr lang="en-US" sz="2800" dirty="0" smtClean="0"/>
              <a:t>Less “chatty”</a:t>
            </a:r>
          </a:p>
          <a:p>
            <a:pPr lvl="1"/>
            <a:r>
              <a:rPr lang="en-US" sz="2400" dirty="0" smtClean="0">
                <a:sym typeface="Wingdings" panose="05000000000000000000" pitchFamily="2" charset="2"/>
              </a:rPr>
              <a:t>Less network overhead</a:t>
            </a:r>
          </a:p>
          <a:p>
            <a:pPr lvl="1"/>
            <a:r>
              <a:rPr lang="en-US" sz="2400" dirty="0" smtClean="0">
                <a:sym typeface="Wingdings" panose="05000000000000000000" pitchFamily="2" charset="2"/>
              </a:rPr>
              <a:t>Supports more devices</a:t>
            </a:r>
            <a:endParaRPr lang="en-US" sz="2400" dirty="0">
              <a:sym typeface="Wingdings" panose="05000000000000000000" pitchFamily="2" charset="2"/>
            </a:endParaRPr>
          </a:p>
          <a:p>
            <a:r>
              <a:rPr lang="en-US" sz="2800" dirty="0" smtClean="0">
                <a:sym typeface="Wingdings" panose="05000000000000000000" pitchFamily="2" charset="2"/>
              </a:rPr>
              <a:t>Not tied to IP</a:t>
            </a:r>
          </a:p>
          <a:p>
            <a:pPr lvl="1"/>
            <a:r>
              <a:rPr lang="en-US" sz="2400" dirty="0" smtClean="0">
                <a:sym typeface="Wingdings" panose="05000000000000000000" pitchFamily="2" charset="2"/>
              </a:rPr>
              <a:t>Works with IPv4 or IPv6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>
            <a:noAutofit/>
          </a:bodyPr>
          <a:lstStyle/>
          <a:p>
            <a:fld id="{283B9EA5-CE9A-4950-A80C-5ADF06B45BB8}" type="slidenum">
              <a:rPr lang="en-US" smtClean="0"/>
              <a:pPr/>
              <a:t>68</a:t>
            </a:fld>
            <a:endParaRPr lang="en-US" sz="105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"/>
          </p:nvPr>
        </p:nvSpPr>
        <p:spPr>
          <a:xfrm>
            <a:off x="122548" y="2308793"/>
            <a:ext cx="4373252" cy="640080"/>
          </a:xfrm>
        </p:spPr>
        <p:txBody>
          <a:bodyPr/>
          <a:lstStyle/>
          <a:p>
            <a:pPr algn="ctr"/>
            <a:r>
              <a:rPr lang="en-US" sz="3200" dirty="0" smtClean="0"/>
              <a:t>OSPF</a:t>
            </a:r>
            <a:endParaRPr lang="en-US" sz="32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800599" y="2308793"/>
            <a:ext cx="4239705" cy="64008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IS-IS</a:t>
            </a:r>
            <a:endParaRPr lang="en-US" sz="3200" dirty="0"/>
          </a:p>
        </p:txBody>
      </p:sp>
      <p:sp>
        <p:nvSpPr>
          <p:cNvPr id="10" name="Content Placeholder 5"/>
          <p:cNvSpPr txBox="1">
            <a:spLocks/>
          </p:cNvSpPr>
          <p:nvPr/>
        </p:nvSpPr>
        <p:spPr>
          <a:xfrm>
            <a:off x="114691" y="1638709"/>
            <a:ext cx="8897333" cy="73684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/>
              <a:t>Two different implementations of link-state routing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8581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91" y="273050"/>
            <a:ext cx="8572109" cy="869950"/>
          </a:xfrm>
        </p:spPr>
        <p:txBody>
          <a:bodyPr/>
          <a:lstStyle/>
          <a:p>
            <a:r>
              <a:rPr lang="en-US" dirty="0" smtClean="0"/>
              <a:t>Different Organizational Structure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>
            <a:noAutofit/>
          </a:bodyPr>
          <a:lstStyle/>
          <a:p>
            <a:fld id="{283B9EA5-CE9A-4950-A80C-5ADF06B45BB8}" type="slidenum">
              <a:rPr lang="en-US" smtClean="0"/>
              <a:pPr/>
              <a:t>69</a:t>
            </a:fld>
            <a:endParaRPr lang="en-US" sz="105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"/>
          </p:nvPr>
        </p:nvSpPr>
        <p:spPr>
          <a:xfrm>
            <a:off x="122548" y="1601768"/>
            <a:ext cx="4373252" cy="640080"/>
          </a:xfrm>
        </p:spPr>
        <p:txBody>
          <a:bodyPr/>
          <a:lstStyle/>
          <a:p>
            <a:pPr algn="ctr"/>
            <a:r>
              <a:rPr lang="en-US" sz="3200" dirty="0" smtClean="0"/>
              <a:t>OSPF</a:t>
            </a:r>
            <a:endParaRPr lang="en-US" sz="32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800599" y="1601768"/>
            <a:ext cx="4239705" cy="64008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IS-IS</a:t>
            </a:r>
            <a:endParaRPr lang="en-US" sz="3200" dirty="0"/>
          </a:p>
        </p:txBody>
      </p:sp>
      <p:grpSp>
        <p:nvGrpSpPr>
          <p:cNvPr id="202" name="Group 201"/>
          <p:cNvGrpSpPr/>
          <p:nvPr/>
        </p:nvGrpSpPr>
        <p:grpSpPr>
          <a:xfrm>
            <a:off x="1367651" y="4479872"/>
            <a:ext cx="1971908" cy="1424867"/>
            <a:chOff x="1367651" y="4479872"/>
            <a:chExt cx="1971908" cy="1424867"/>
          </a:xfrm>
        </p:grpSpPr>
        <p:sp>
          <p:nvSpPr>
            <p:cNvPr id="27" name="Oval 26"/>
            <p:cNvSpPr/>
            <p:nvPr/>
          </p:nvSpPr>
          <p:spPr>
            <a:xfrm>
              <a:off x="1367651" y="4479872"/>
              <a:ext cx="1971908" cy="1424867"/>
            </a:xfrm>
            <a:prstGeom prst="ellipse">
              <a:avLst/>
            </a:prstGeom>
            <a:solidFill>
              <a:schemeClr val="accent1">
                <a:alpha val="3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895790" y="4976359"/>
              <a:ext cx="8899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Area 0</a:t>
              </a:r>
              <a:endParaRPr lang="en-US" b="1" dirty="0"/>
            </a:p>
          </p:txBody>
        </p:sp>
      </p:grpSp>
      <p:grpSp>
        <p:nvGrpSpPr>
          <p:cNvPr id="198" name="Group 197"/>
          <p:cNvGrpSpPr/>
          <p:nvPr/>
        </p:nvGrpSpPr>
        <p:grpSpPr>
          <a:xfrm>
            <a:off x="91104" y="3629343"/>
            <a:ext cx="2265922" cy="1821424"/>
            <a:chOff x="91104" y="3629343"/>
            <a:chExt cx="2265922" cy="1821424"/>
          </a:xfrm>
        </p:grpSpPr>
        <p:sp>
          <p:nvSpPr>
            <p:cNvPr id="31" name="Oval 30"/>
            <p:cNvSpPr/>
            <p:nvPr/>
          </p:nvSpPr>
          <p:spPr>
            <a:xfrm>
              <a:off x="91104" y="3629343"/>
              <a:ext cx="2265922" cy="1821424"/>
            </a:xfrm>
            <a:prstGeom prst="ellipse">
              <a:avLst/>
            </a:prstGeom>
            <a:solidFill>
              <a:schemeClr val="accent4">
                <a:alpha val="35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59645" y="4386181"/>
              <a:ext cx="8899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Area 1</a:t>
              </a:r>
              <a:endParaRPr lang="en-US" b="1" dirty="0"/>
            </a:p>
          </p:txBody>
        </p:sp>
      </p:grpSp>
      <p:grpSp>
        <p:nvGrpSpPr>
          <p:cNvPr id="200" name="Group 199"/>
          <p:cNvGrpSpPr/>
          <p:nvPr/>
        </p:nvGrpSpPr>
        <p:grpSpPr>
          <a:xfrm>
            <a:off x="2467791" y="3810970"/>
            <a:ext cx="1879535" cy="1591006"/>
            <a:chOff x="2467791" y="3810970"/>
            <a:chExt cx="1879535" cy="1591006"/>
          </a:xfrm>
        </p:grpSpPr>
        <p:sp>
          <p:nvSpPr>
            <p:cNvPr id="28" name="Oval 27"/>
            <p:cNvSpPr/>
            <p:nvPr/>
          </p:nvSpPr>
          <p:spPr>
            <a:xfrm>
              <a:off x="2467791" y="3810970"/>
              <a:ext cx="1879535" cy="1591006"/>
            </a:xfrm>
            <a:prstGeom prst="ellipse">
              <a:avLst/>
            </a:prstGeom>
            <a:solidFill>
              <a:schemeClr val="accent2">
                <a:alpha val="35000"/>
              </a:schemeClr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962306" y="4384099"/>
              <a:ext cx="8899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Area 2</a:t>
              </a:r>
              <a:endParaRPr lang="en-US" b="1" dirty="0"/>
            </a:p>
          </p:txBody>
        </p:sp>
      </p:grpSp>
      <p:grpSp>
        <p:nvGrpSpPr>
          <p:cNvPr id="201" name="Group 200"/>
          <p:cNvGrpSpPr/>
          <p:nvPr/>
        </p:nvGrpSpPr>
        <p:grpSpPr>
          <a:xfrm>
            <a:off x="1932263" y="5286147"/>
            <a:ext cx="2415063" cy="1491728"/>
            <a:chOff x="1932263" y="5286147"/>
            <a:chExt cx="2415063" cy="1491728"/>
          </a:xfrm>
        </p:grpSpPr>
        <p:sp>
          <p:nvSpPr>
            <p:cNvPr id="29" name="Oval 28"/>
            <p:cNvSpPr/>
            <p:nvPr/>
          </p:nvSpPr>
          <p:spPr>
            <a:xfrm>
              <a:off x="1932263" y="5286147"/>
              <a:ext cx="2415063" cy="1491728"/>
            </a:xfrm>
            <a:prstGeom prst="ellipse">
              <a:avLst/>
            </a:prstGeom>
            <a:solidFill>
              <a:schemeClr val="accent6">
                <a:alpha val="35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641113" y="6120561"/>
              <a:ext cx="8899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Area 3</a:t>
              </a:r>
              <a:endParaRPr lang="en-US" b="1" dirty="0"/>
            </a:p>
          </p:txBody>
        </p:sp>
      </p:grpSp>
      <p:grpSp>
        <p:nvGrpSpPr>
          <p:cNvPr id="199" name="Group 198"/>
          <p:cNvGrpSpPr/>
          <p:nvPr/>
        </p:nvGrpSpPr>
        <p:grpSpPr>
          <a:xfrm>
            <a:off x="292230" y="5009033"/>
            <a:ext cx="2351967" cy="1645024"/>
            <a:chOff x="292230" y="5009033"/>
            <a:chExt cx="2351967" cy="1645024"/>
          </a:xfrm>
        </p:grpSpPr>
        <p:sp>
          <p:nvSpPr>
            <p:cNvPr id="30" name="Oval 29"/>
            <p:cNvSpPr/>
            <p:nvPr/>
          </p:nvSpPr>
          <p:spPr>
            <a:xfrm>
              <a:off x="292230" y="5009033"/>
              <a:ext cx="2351967" cy="1645024"/>
            </a:xfrm>
            <a:prstGeom prst="ellipse">
              <a:avLst/>
            </a:prstGeom>
            <a:solidFill>
              <a:schemeClr val="accent3">
                <a:alpha val="35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81324" y="5878587"/>
              <a:ext cx="8899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Area 4</a:t>
              </a:r>
              <a:endParaRPr lang="en-US" b="1" dirty="0"/>
            </a:p>
          </p:txBody>
        </p:sp>
      </p:grpSp>
      <p:sp>
        <p:nvSpPr>
          <p:cNvPr id="37" name="Content Placeholder 5"/>
          <p:cNvSpPr>
            <a:spLocks noGrp="1"/>
          </p:cNvSpPr>
          <p:nvPr>
            <p:ph sz="quarter" idx="2"/>
          </p:nvPr>
        </p:nvSpPr>
        <p:spPr>
          <a:xfrm>
            <a:off x="122548" y="2296994"/>
            <a:ext cx="4373252" cy="1457691"/>
          </a:xfrm>
        </p:spPr>
        <p:txBody>
          <a:bodyPr>
            <a:normAutofit/>
          </a:bodyPr>
          <a:lstStyle/>
          <a:p>
            <a:r>
              <a:rPr lang="en-US" sz="2400" dirty="0" smtClean="0"/>
              <a:t>Organized around overlapping areas</a:t>
            </a:r>
          </a:p>
          <a:p>
            <a:r>
              <a:rPr lang="en-US" sz="2400" dirty="0" smtClean="0"/>
              <a:t>Area 0 is the core network</a:t>
            </a:r>
            <a:endParaRPr lang="en-US" sz="2000" dirty="0"/>
          </a:p>
        </p:txBody>
      </p:sp>
      <p:sp>
        <p:nvSpPr>
          <p:cNvPr id="38" name="Content Placeholder 7"/>
          <p:cNvSpPr>
            <a:spLocks noGrp="1"/>
          </p:cNvSpPr>
          <p:nvPr>
            <p:ph sz="quarter" idx="4"/>
          </p:nvPr>
        </p:nvSpPr>
        <p:spPr>
          <a:xfrm>
            <a:off x="4800599" y="2296994"/>
            <a:ext cx="4239705" cy="1457691"/>
          </a:xfrm>
        </p:spPr>
        <p:txBody>
          <a:bodyPr>
            <a:normAutofit/>
          </a:bodyPr>
          <a:lstStyle/>
          <a:p>
            <a:r>
              <a:rPr lang="en-US" sz="2400" dirty="0" smtClean="0"/>
              <a:t>Organized as a 2-level hierarchy</a:t>
            </a:r>
          </a:p>
          <a:p>
            <a:r>
              <a:rPr lang="en-US" sz="2400" dirty="0" smtClean="0"/>
              <a:t>Level 2 is the backbone</a:t>
            </a:r>
            <a:endParaRPr lang="en-US" sz="2000" dirty="0"/>
          </a:p>
        </p:txBody>
      </p:sp>
      <p:cxnSp>
        <p:nvCxnSpPr>
          <p:cNvPr id="40" name="Straight Connector 39"/>
          <p:cNvCxnSpPr/>
          <p:nvPr/>
        </p:nvCxnSpPr>
        <p:spPr>
          <a:xfrm>
            <a:off x="3339559" y="4044792"/>
            <a:ext cx="544052" cy="341389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3688101" y="4442165"/>
            <a:ext cx="309531" cy="71192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2847565" y="4044792"/>
            <a:ext cx="348541" cy="819187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2847565" y="4863979"/>
            <a:ext cx="749290" cy="250511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2847564" y="4867005"/>
            <a:ext cx="1" cy="623739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V="1">
            <a:off x="1818472" y="4863979"/>
            <a:ext cx="1029092" cy="3026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V="1">
            <a:off x="1818798" y="5487718"/>
            <a:ext cx="1029092" cy="3026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1821038" y="4888621"/>
            <a:ext cx="1" cy="623739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H="1">
            <a:off x="3442103" y="5154085"/>
            <a:ext cx="169482" cy="67746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H="1">
            <a:off x="2847890" y="5154085"/>
            <a:ext cx="748965" cy="33873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H="1" flipV="1">
            <a:off x="3442103" y="5831545"/>
            <a:ext cx="400749" cy="453151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V="1">
            <a:off x="2221793" y="5512360"/>
            <a:ext cx="626097" cy="608201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V="1">
            <a:off x="2221793" y="5831545"/>
            <a:ext cx="1220310" cy="308097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flipH="1">
            <a:off x="1359794" y="5503547"/>
            <a:ext cx="461245" cy="80168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flipH="1">
            <a:off x="679170" y="5492815"/>
            <a:ext cx="1141869" cy="26687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1104638" y="5286147"/>
            <a:ext cx="198996" cy="1044237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H="1">
            <a:off x="679170" y="5259543"/>
            <a:ext cx="425468" cy="500142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V="1">
            <a:off x="1359794" y="6120561"/>
            <a:ext cx="861999" cy="184667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433172" y="4606473"/>
            <a:ext cx="680624" cy="65307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 flipH="1" flipV="1">
            <a:off x="1572475" y="4215486"/>
            <a:ext cx="246323" cy="648493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flipH="1" flipV="1">
            <a:off x="925167" y="3899738"/>
            <a:ext cx="647308" cy="290107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flipV="1">
            <a:off x="433172" y="3899738"/>
            <a:ext cx="495313" cy="671109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 flipV="1">
            <a:off x="1104639" y="4863979"/>
            <a:ext cx="686154" cy="395564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2475" y="4721951"/>
            <a:ext cx="491995" cy="290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1568" y="4718926"/>
            <a:ext cx="491995" cy="290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2475" y="5345691"/>
            <a:ext cx="491995" cy="290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1567" y="5358494"/>
            <a:ext cx="491995" cy="290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799" y="5114490"/>
            <a:ext cx="491995" cy="290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175" y="4428819"/>
            <a:ext cx="491995" cy="290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6477" y="4044792"/>
            <a:ext cx="491995" cy="290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645" y="3754685"/>
            <a:ext cx="491995" cy="290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9865" y="3899738"/>
            <a:ext cx="491995" cy="290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1616" y="5009032"/>
            <a:ext cx="491995" cy="290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1635" y="4280740"/>
            <a:ext cx="491995" cy="290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172" y="5614632"/>
            <a:ext cx="491995" cy="290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637" y="6185331"/>
            <a:ext cx="491995" cy="290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6106" y="5686491"/>
            <a:ext cx="491995" cy="290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5796" y="5994589"/>
            <a:ext cx="491995" cy="290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6855" y="6160173"/>
            <a:ext cx="491995" cy="290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03" name="Group 202"/>
          <p:cNvGrpSpPr/>
          <p:nvPr/>
        </p:nvGrpSpPr>
        <p:grpSpPr>
          <a:xfrm>
            <a:off x="4872062" y="3662250"/>
            <a:ext cx="3597922" cy="3122748"/>
            <a:chOff x="4872062" y="3662250"/>
            <a:chExt cx="3597922" cy="3122748"/>
          </a:xfrm>
        </p:grpSpPr>
        <p:cxnSp>
          <p:nvCxnSpPr>
            <p:cNvPr id="110" name="Straight Connector 109"/>
            <p:cNvCxnSpPr/>
            <p:nvPr/>
          </p:nvCxnSpPr>
          <p:spPr>
            <a:xfrm flipV="1">
              <a:off x="8223985" y="3956022"/>
              <a:ext cx="0" cy="1158466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>
            <a:xfrm flipV="1">
              <a:off x="8223986" y="5089453"/>
              <a:ext cx="0" cy="147099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 flipH="1" flipV="1">
              <a:off x="7153142" y="3956023"/>
              <a:ext cx="1070843" cy="115846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/>
            <p:cNvCxnSpPr/>
            <p:nvPr/>
          </p:nvCxnSpPr>
          <p:spPr>
            <a:xfrm flipH="1" flipV="1">
              <a:off x="7115874" y="5589119"/>
              <a:ext cx="1072645" cy="971329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/>
            <p:nvPr/>
          </p:nvCxnSpPr>
          <p:spPr>
            <a:xfrm flipH="1">
              <a:off x="7170874" y="3956023"/>
              <a:ext cx="1017646" cy="1670228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flipH="1">
              <a:off x="7117676" y="5107257"/>
              <a:ext cx="1088576" cy="1453191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flipH="1">
              <a:off x="7170874" y="6539108"/>
              <a:ext cx="1053111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/>
            <p:nvPr/>
          </p:nvCxnSpPr>
          <p:spPr>
            <a:xfrm flipH="1">
              <a:off x="7162007" y="5190571"/>
              <a:ext cx="1053112" cy="445227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/>
            <p:nvPr/>
          </p:nvCxnSpPr>
          <p:spPr>
            <a:xfrm flipH="1">
              <a:off x="7144274" y="3972848"/>
              <a:ext cx="1053111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/>
            <p:nvPr/>
          </p:nvCxnSpPr>
          <p:spPr>
            <a:xfrm>
              <a:off x="6246593" y="3810970"/>
              <a:ext cx="871083" cy="88769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/>
            <p:nvPr/>
          </p:nvCxnSpPr>
          <p:spPr>
            <a:xfrm flipV="1">
              <a:off x="6492591" y="3952358"/>
              <a:ext cx="625085" cy="328382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/>
            <p:cNvCxnSpPr/>
            <p:nvPr/>
          </p:nvCxnSpPr>
          <p:spPr>
            <a:xfrm flipV="1">
              <a:off x="5414763" y="3807303"/>
              <a:ext cx="831830" cy="237489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/>
            <p:cNvCxnSpPr/>
            <p:nvPr/>
          </p:nvCxnSpPr>
          <p:spPr>
            <a:xfrm flipH="1" flipV="1">
              <a:off x="6246593" y="3855355"/>
              <a:ext cx="245997" cy="42538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/>
            <p:cNvCxnSpPr/>
            <p:nvPr/>
          </p:nvCxnSpPr>
          <p:spPr>
            <a:xfrm flipH="1" flipV="1">
              <a:off x="5437459" y="4068047"/>
              <a:ext cx="1055131" cy="229064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/>
            <p:cNvCxnSpPr/>
            <p:nvPr/>
          </p:nvCxnSpPr>
          <p:spPr>
            <a:xfrm>
              <a:off x="5890840" y="4751527"/>
              <a:ext cx="1225034" cy="863104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Connector 155"/>
            <p:cNvCxnSpPr/>
            <p:nvPr/>
          </p:nvCxnSpPr>
          <p:spPr>
            <a:xfrm flipV="1">
              <a:off x="5191462" y="4798125"/>
              <a:ext cx="699378" cy="546261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Straight Connector 158"/>
            <p:cNvCxnSpPr/>
            <p:nvPr/>
          </p:nvCxnSpPr>
          <p:spPr>
            <a:xfrm flipV="1">
              <a:off x="6369591" y="5626250"/>
              <a:ext cx="746283" cy="1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Straight Connector 161"/>
            <p:cNvCxnSpPr/>
            <p:nvPr/>
          </p:nvCxnSpPr>
          <p:spPr>
            <a:xfrm flipV="1">
              <a:off x="5541151" y="5626250"/>
              <a:ext cx="795209" cy="1820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>
              <a:off x="5168765" y="5344386"/>
              <a:ext cx="367888" cy="489466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/>
            <p:nvPr/>
          </p:nvCxnSpPr>
          <p:spPr>
            <a:xfrm>
              <a:off x="5890840" y="4751526"/>
              <a:ext cx="450440" cy="863106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/>
          </p:nvCxnSpPr>
          <p:spPr>
            <a:xfrm flipH="1" flipV="1">
              <a:off x="6369591" y="6185331"/>
              <a:ext cx="748085" cy="375117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/>
          </p:nvCxnSpPr>
          <p:spPr>
            <a:xfrm flipV="1">
              <a:off x="5683457" y="6185331"/>
              <a:ext cx="657824" cy="454613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flipV="1">
              <a:off x="5782651" y="6560448"/>
              <a:ext cx="1335025" cy="79496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Connector 179"/>
            <p:cNvCxnSpPr/>
            <p:nvPr/>
          </p:nvCxnSpPr>
          <p:spPr>
            <a:xfrm flipH="1" flipV="1">
              <a:off x="5290656" y="6284696"/>
              <a:ext cx="392801" cy="355248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83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72062" y="6185331"/>
              <a:ext cx="491995" cy="2901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71679" y="3810969"/>
              <a:ext cx="491995" cy="2901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77989" y="3810970"/>
              <a:ext cx="491995" cy="2901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6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77989" y="5054279"/>
              <a:ext cx="491995" cy="2901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7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77988" y="6415395"/>
              <a:ext cx="491995" cy="2901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8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69877" y="5469578"/>
              <a:ext cx="491995" cy="2901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9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07145" y="6415395"/>
              <a:ext cx="491995" cy="2901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6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6593" y="4152058"/>
              <a:ext cx="491995" cy="2901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7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00596" y="3662250"/>
              <a:ext cx="491995" cy="2901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8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91462" y="3899737"/>
              <a:ext cx="491995" cy="2901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2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44843" y="4606473"/>
              <a:ext cx="491995" cy="2901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3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90363" y="5485341"/>
              <a:ext cx="491995" cy="2901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4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22768" y="5222253"/>
              <a:ext cx="491995" cy="2901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5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90656" y="5686490"/>
              <a:ext cx="491995" cy="2901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6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95283" y="6067840"/>
              <a:ext cx="491995" cy="2901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7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14763" y="6494891"/>
              <a:ext cx="491995" cy="2901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05" name="Group 204"/>
          <p:cNvGrpSpPr/>
          <p:nvPr/>
        </p:nvGrpSpPr>
        <p:grpSpPr>
          <a:xfrm>
            <a:off x="6805134" y="3563332"/>
            <a:ext cx="2036826" cy="3294668"/>
            <a:chOff x="6805134" y="3563332"/>
            <a:chExt cx="2036826" cy="3294668"/>
          </a:xfrm>
        </p:grpSpPr>
        <p:sp>
          <p:nvSpPr>
            <p:cNvPr id="185" name="Rectangle 184"/>
            <p:cNvSpPr/>
            <p:nvPr/>
          </p:nvSpPr>
          <p:spPr>
            <a:xfrm>
              <a:off x="6805134" y="3563332"/>
              <a:ext cx="2036826" cy="3294668"/>
            </a:xfrm>
            <a:prstGeom prst="rect">
              <a:avLst/>
            </a:prstGeom>
            <a:solidFill>
              <a:schemeClr val="accent3">
                <a:alpha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00"/>
                </a:solidFill>
              </a:endParaRPr>
            </a:p>
          </p:txBody>
        </p:sp>
        <p:sp>
          <p:nvSpPr>
            <p:cNvPr id="186" name="TextBox 185"/>
            <p:cNvSpPr txBox="1"/>
            <p:nvPr/>
          </p:nvSpPr>
          <p:spPr>
            <a:xfrm rot="5400000">
              <a:off x="8173828" y="4515648"/>
              <a:ext cx="9669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Level 2</a:t>
              </a:r>
              <a:endParaRPr lang="en-US" b="1" dirty="0"/>
            </a:p>
          </p:txBody>
        </p:sp>
      </p:grpSp>
      <p:grpSp>
        <p:nvGrpSpPr>
          <p:cNvPr id="204" name="Group 203"/>
          <p:cNvGrpSpPr/>
          <p:nvPr/>
        </p:nvGrpSpPr>
        <p:grpSpPr>
          <a:xfrm>
            <a:off x="4751109" y="3563332"/>
            <a:ext cx="2799761" cy="3294668"/>
            <a:chOff x="4751109" y="3563332"/>
            <a:chExt cx="2799761" cy="3294668"/>
          </a:xfrm>
        </p:grpSpPr>
        <p:sp>
          <p:nvSpPr>
            <p:cNvPr id="184" name="Rectangle 183"/>
            <p:cNvSpPr/>
            <p:nvPr/>
          </p:nvSpPr>
          <p:spPr>
            <a:xfrm>
              <a:off x="4751109" y="3563332"/>
              <a:ext cx="2799761" cy="3294668"/>
            </a:xfrm>
            <a:prstGeom prst="rect">
              <a:avLst/>
            </a:prstGeom>
            <a:solidFill>
              <a:schemeClr val="accent1">
                <a:alpha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7" name="TextBox 186"/>
            <p:cNvSpPr txBox="1"/>
            <p:nvPr/>
          </p:nvSpPr>
          <p:spPr>
            <a:xfrm rot="5400000">
              <a:off x="4461998" y="4501161"/>
              <a:ext cx="9669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Level 1</a:t>
              </a:r>
              <a:endParaRPr lang="en-US" b="1" dirty="0"/>
            </a:p>
          </p:txBody>
        </p:sp>
      </p:grpSp>
      <p:sp>
        <p:nvSpPr>
          <p:cNvPr id="188" name="TextBox 187"/>
          <p:cNvSpPr txBox="1"/>
          <p:nvPr/>
        </p:nvSpPr>
        <p:spPr>
          <a:xfrm rot="5400000">
            <a:off x="6531619" y="4515649"/>
            <a:ext cx="1172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Level 1-2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94530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uiExpand="1" build="p"/>
      <p:bldP spid="18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Routing on a Graph</a:t>
            </a:r>
            <a:endParaRPr lang="en-US" dirty="0"/>
          </a:p>
        </p:txBody>
      </p:sp>
      <p:sp>
        <p:nvSpPr>
          <p:cNvPr id="787459" name="Rectangle 3"/>
          <p:cNvSpPr>
            <a:spLocks noGrp="1" noChangeArrowheads="1"/>
          </p:cNvSpPr>
          <p:nvPr>
            <p:ph idx="1"/>
          </p:nvPr>
        </p:nvSpPr>
        <p:spPr>
          <a:xfrm>
            <a:off x="0" y="1600200"/>
            <a:ext cx="8991600" cy="5105400"/>
          </a:xfrm>
        </p:spPr>
        <p:txBody>
          <a:bodyPr/>
          <a:lstStyle/>
          <a:p>
            <a:r>
              <a:rPr lang="en-US" dirty="0" smtClean="0"/>
              <a:t>Goal: determine a “good” path through the network from source to destination</a:t>
            </a:r>
          </a:p>
          <a:p>
            <a:r>
              <a:rPr lang="en-US" dirty="0" smtClean="0"/>
              <a:t>What is a good path?</a:t>
            </a:r>
          </a:p>
          <a:p>
            <a:pPr lvl="1"/>
            <a:r>
              <a:rPr lang="en-US" dirty="0" smtClean="0"/>
              <a:t>Usually means the shortest path</a:t>
            </a:r>
          </a:p>
          <a:p>
            <a:pPr lvl="1"/>
            <a:r>
              <a:rPr lang="en-US" dirty="0" smtClean="0"/>
              <a:t>Load balanced</a:t>
            </a:r>
          </a:p>
          <a:p>
            <a:pPr lvl="1"/>
            <a:r>
              <a:rPr lang="en-US" dirty="0" smtClean="0"/>
              <a:t>Lowest $$$ cost</a:t>
            </a:r>
          </a:p>
          <a:p>
            <a:r>
              <a:rPr lang="en-US" dirty="0" smtClean="0"/>
              <a:t>Network modeled as a graph</a:t>
            </a:r>
          </a:p>
          <a:p>
            <a:pPr lvl="1"/>
            <a:r>
              <a:rPr lang="en-US" dirty="0" smtClean="0"/>
              <a:t>Routers </a:t>
            </a:r>
            <a:r>
              <a:rPr lang="en-US" dirty="0" smtClean="0">
                <a:sym typeface="Wingdings" pitchFamily="2" charset="2"/>
              </a:rPr>
              <a:t> nodes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Link  edges</a:t>
            </a:r>
          </a:p>
          <a:p>
            <a:pPr lvl="2"/>
            <a:r>
              <a:rPr lang="en-US" dirty="0" smtClean="0"/>
              <a:t>Edge cost: delay, congestion level, etc.</a:t>
            </a:r>
            <a:endParaRPr lang="en-US" dirty="0"/>
          </a:p>
        </p:txBody>
      </p:sp>
      <p:sp>
        <p:nvSpPr>
          <p:cNvPr id="76" name="Cloud 75"/>
          <p:cNvSpPr/>
          <p:nvPr/>
        </p:nvSpPr>
        <p:spPr>
          <a:xfrm>
            <a:off x="5083625" y="2991427"/>
            <a:ext cx="3929743" cy="2655785"/>
          </a:xfrm>
          <a:prstGeom prst="cloud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cxnSp>
        <p:nvCxnSpPr>
          <p:cNvPr id="77" name="Straight Connector 76"/>
          <p:cNvCxnSpPr>
            <a:stCxn id="94" idx="3"/>
            <a:endCxn id="93" idx="4"/>
          </p:cNvCxnSpPr>
          <p:nvPr/>
        </p:nvCxnSpPr>
        <p:spPr>
          <a:xfrm flipH="1">
            <a:off x="8013928" y="4534330"/>
            <a:ext cx="504508" cy="466026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91" idx="4"/>
            <a:endCxn id="94" idx="1"/>
          </p:cNvCxnSpPr>
          <p:nvPr/>
        </p:nvCxnSpPr>
        <p:spPr>
          <a:xfrm>
            <a:off x="8013928" y="3633758"/>
            <a:ext cx="504508" cy="536342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stCxn id="90" idx="4"/>
            <a:endCxn id="91" idx="2"/>
          </p:cNvCxnSpPr>
          <p:nvPr/>
        </p:nvCxnSpPr>
        <p:spPr>
          <a:xfrm>
            <a:off x="6849156" y="3633758"/>
            <a:ext cx="421108" cy="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93" idx="2"/>
            <a:endCxn id="92" idx="4"/>
          </p:cNvCxnSpPr>
          <p:nvPr/>
        </p:nvCxnSpPr>
        <p:spPr>
          <a:xfrm flipH="1">
            <a:off x="6849156" y="5000356"/>
            <a:ext cx="421108" cy="5002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stCxn id="9" idx="3"/>
            <a:endCxn id="92" idx="2"/>
          </p:cNvCxnSpPr>
          <p:nvPr/>
        </p:nvCxnSpPr>
        <p:spPr>
          <a:xfrm>
            <a:off x="5674984" y="4534330"/>
            <a:ext cx="430508" cy="471028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>
            <a:stCxn id="9" idx="1"/>
            <a:endCxn id="90" idx="3"/>
          </p:cNvCxnSpPr>
          <p:nvPr/>
        </p:nvCxnSpPr>
        <p:spPr>
          <a:xfrm flipV="1">
            <a:off x="5674984" y="3815873"/>
            <a:ext cx="802340" cy="354227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endCxn id="90" idx="3"/>
          </p:cNvCxnSpPr>
          <p:nvPr/>
        </p:nvCxnSpPr>
        <p:spPr>
          <a:xfrm flipV="1">
            <a:off x="6477324" y="3815873"/>
            <a:ext cx="0" cy="1002368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lowchart: Magnetic Disk 8"/>
          <p:cNvSpPr/>
          <p:nvPr/>
        </p:nvSpPr>
        <p:spPr>
          <a:xfrm>
            <a:off x="5303152" y="4170100"/>
            <a:ext cx="743664" cy="36423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A</a:t>
            </a:r>
            <a:endParaRPr lang="en-US" dirty="0"/>
          </a:p>
        </p:txBody>
      </p:sp>
      <p:sp>
        <p:nvSpPr>
          <p:cNvPr id="90" name="Flowchart: Magnetic Disk 89"/>
          <p:cNvSpPr/>
          <p:nvPr/>
        </p:nvSpPr>
        <p:spPr>
          <a:xfrm>
            <a:off x="6105492" y="3451643"/>
            <a:ext cx="743664" cy="36423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B</a:t>
            </a:r>
            <a:endParaRPr lang="en-US" dirty="0"/>
          </a:p>
        </p:txBody>
      </p:sp>
      <p:sp>
        <p:nvSpPr>
          <p:cNvPr id="91" name="Flowchart: Magnetic Disk 90"/>
          <p:cNvSpPr/>
          <p:nvPr/>
        </p:nvSpPr>
        <p:spPr>
          <a:xfrm>
            <a:off x="7270264" y="3451643"/>
            <a:ext cx="743664" cy="36423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</a:t>
            </a:r>
            <a:endParaRPr lang="en-US" dirty="0"/>
          </a:p>
        </p:txBody>
      </p:sp>
      <p:sp>
        <p:nvSpPr>
          <p:cNvPr id="92" name="Flowchart: Magnetic Disk 91"/>
          <p:cNvSpPr/>
          <p:nvPr/>
        </p:nvSpPr>
        <p:spPr>
          <a:xfrm>
            <a:off x="6105492" y="4823243"/>
            <a:ext cx="743664" cy="36423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D</a:t>
            </a:r>
            <a:endParaRPr lang="en-US" dirty="0"/>
          </a:p>
        </p:txBody>
      </p:sp>
      <p:sp>
        <p:nvSpPr>
          <p:cNvPr id="93" name="Flowchart: Magnetic Disk 92"/>
          <p:cNvSpPr/>
          <p:nvPr/>
        </p:nvSpPr>
        <p:spPr>
          <a:xfrm>
            <a:off x="7270264" y="4818241"/>
            <a:ext cx="743664" cy="36423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E</a:t>
            </a:r>
            <a:endParaRPr lang="en-US" dirty="0"/>
          </a:p>
        </p:txBody>
      </p:sp>
      <p:sp>
        <p:nvSpPr>
          <p:cNvPr id="94" name="Flowchart: Magnetic Disk 93"/>
          <p:cNvSpPr/>
          <p:nvPr/>
        </p:nvSpPr>
        <p:spPr>
          <a:xfrm>
            <a:off x="8146604" y="4170100"/>
            <a:ext cx="743664" cy="36423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F</a:t>
            </a:r>
            <a:endParaRPr lang="en-US" dirty="0"/>
          </a:p>
        </p:txBody>
      </p:sp>
      <p:cxnSp>
        <p:nvCxnSpPr>
          <p:cNvPr id="109" name="Straight Connector 108"/>
          <p:cNvCxnSpPr>
            <a:stCxn id="91" idx="3"/>
            <a:endCxn id="92" idx="4"/>
          </p:cNvCxnSpPr>
          <p:nvPr/>
        </p:nvCxnSpPr>
        <p:spPr>
          <a:xfrm flipH="1">
            <a:off x="6849156" y="3815873"/>
            <a:ext cx="792940" cy="1189485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lbow Connector 26"/>
          <p:cNvCxnSpPr>
            <a:stCxn id="9" idx="1"/>
            <a:endCxn id="91" idx="1"/>
          </p:cNvCxnSpPr>
          <p:nvPr/>
        </p:nvCxnSpPr>
        <p:spPr>
          <a:xfrm rot="5400000" flipH="1" flipV="1">
            <a:off x="6299312" y="2827316"/>
            <a:ext cx="718457" cy="1967112"/>
          </a:xfrm>
          <a:prstGeom prst="bentConnector3">
            <a:avLst>
              <a:gd name="adj1" fmla="val 151515"/>
            </a:avLst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6046816" y="2656106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5</a:t>
            </a:r>
            <a:endParaRPr lang="en-US" dirty="0"/>
          </a:p>
        </p:txBody>
      </p:sp>
      <p:sp>
        <p:nvSpPr>
          <p:cNvPr id="116" name="TextBox 115"/>
          <p:cNvSpPr txBox="1"/>
          <p:nvPr/>
        </p:nvSpPr>
        <p:spPr>
          <a:xfrm>
            <a:off x="5784169" y="3603333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2</a:t>
            </a:r>
            <a:endParaRPr lang="en-US" dirty="0"/>
          </a:p>
        </p:txBody>
      </p:sp>
      <p:sp>
        <p:nvSpPr>
          <p:cNvPr id="117" name="TextBox 116"/>
          <p:cNvSpPr txBox="1"/>
          <p:nvPr/>
        </p:nvSpPr>
        <p:spPr>
          <a:xfrm>
            <a:off x="6870402" y="3220810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3</a:t>
            </a:r>
            <a:endParaRPr lang="en-US" dirty="0"/>
          </a:p>
        </p:txBody>
      </p:sp>
      <p:sp>
        <p:nvSpPr>
          <p:cNvPr id="118" name="TextBox 117"/>
          <p:cNvSpPr txBox="1"/>
          <p:nvPr/>
        </p:nvSpPr>
        <p:spPr>
          <a:xfrm>
            <a:off x="8175341" y="3500896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5</a:t>
            </a:r>
            <a:endParaRPr lang="en-US" dirty="0"/>
          </a:p>
        </p:txBody>
      </p:sp>
      <p:sp>
        <p:nvSpPr>
          <p:cNvPr id="119" name="TextBox 118"/>
          <p:cNvSpPr txBox="1"/>
          <p:nvPr/>
        </p:nvSpPr>
        <p:spPr>
          <a:xfrm>
            <a:off x="8162248" y="4695383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2</a:t>
            </a:r>
            <a:endParaRPr lang="en-US" dirty="0"/>
          </a:p>
        </p:txBody>
      </p:sp>
      <p:sp>
        <p:nvSpPr>
          <p:cNvPr id="120" name="TextBox 119"/>
          <p:cNvSpPr txBox="1"/>
          <p:nvPr/>
        </p:nvSpPr>
        <p:spPr>
          <a:xfrm>
            <a:off x="6870403" y="5005358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121" name="TextBox 120"/>
          <p:cNvSpPr txBox="1"/>
          <p:nvPr/>
        </p:nvSpPr>
        <p:spPr>
          <a:xfrm>
            <a:off x="5635086" y="4741160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122" name="TextBox 121"/>
          <p:cNvSpPr txBox="1"/>
          <p:nvPr/>
        </p:nvSpPr>
        <p:spPr>
          <a:xfrm>
            <a:off x="6457597" y="4086224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2</a:t>
            </a:r>
            <a:endParaRPr lang="en-US" dirty="0"/>
          </a:p>
        </p:txBody>
      </p:sp>
      <p:cxnSp>
        <p:nvCxnSpPr>
          <p:cNvPr id="123" name="Straight Connector 122"/>
          <p:cNvCxnSpPr>
            <a:stCxn id="91" idx="3"/>
            <a:endCxn id="93" idx="1"/>
          </p:cNvCxnSpPr>
          <p:nvPr/>
        </p:nvCxnSpPr>
        <p:spPr>
          <a:xfrm>
            <a:off x="7642096" y="3815873"/>
            <a:ext cx="0" cy="1002368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TextBox 126"/>
          <p:cNvSpPr txBox="1"/>
          <p:nvPr/>
        </p:nvSpPr>
        <p:spPr>
          <a:xfrm>
            <a:off x="7186220" y="4301265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3</a:t>
            </a:r>
            <a:endParaRPr lang="en-US" dirty="0"/>
          </a:p>
        </p:txBody>
      </p:sp>
      <p:sp>
        <p:nvSpPr>
          <p:cNvPr id="128" name="TextBox 127"/>
          <p:cNvSpPr txBox="1"/>
          <p:nvPr/>
        </p:nvSpPr>
        <p:spPr>
          <a:xfrm>
            <a:off x="7631210" y="4088486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1</a:t>
            </a:r>
            <a:endParaRPr lang="en-US" dirty="0"/>
          </a:p>
        </p:txBody>
      </p:sp>
      <p:sp>
        <p:nvSpPr>
          <p:cNvPr id="129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0" y="1256270"/>
            <a:ext cx="533400" cy="304800"/>
          </a:xfrm>
        </p:spPr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0936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87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87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87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87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87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87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87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87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87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87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87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87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 State vs. Distance Vector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70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905722268"/>
              </p:ext>
            </p:extLst>
          </p:nvPr>
        </p:nvGraphicFramePr>
        <p:xfrm>
          <a:off x="228600" y="1719944"/>
          <a:ext cx="8752114" cy="267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0171"/>
                <a:gridCol w="2928258"/>
                <a:gridCol w="3363685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Link State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Distance Vector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aseline="0" dirty="0" smtClean="0"/>
                        <a:t>Message Complexity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O(n</a:t>
                      </a:r>
                      <a:r>
                        <a:rPr lang="en-US" baseline="30000" dirty="0" smtClean="0"/>
                        <a:t>2</a:t>
                      </a:r>
                      <a:r>
                        <a:rPr lang="en-US" dirty="0" smtClean="0"/>
                        <a:t>*e)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O(d*n*k)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Time Complexity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O(n*log 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O(n)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Convergence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O(1)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O(k)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Robustness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Nodes may advertise incorrect </a:t>
                      </a:r>
                      <a:r>
                        <a:rPr lang="en-US" dirty="0" smtClean="0">
                          <a:solidFill>
                            <a:schemeClr val="accent1"/>
                          </a:solidFill>
                        </a:rPr>
                        <a:t>link</a:t>
                      </a:r>
                      <a:r>
                        <a:rPr lang="en-US" dirty="0" smtClean="0"/>
                        <a:t> costs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Each</a:t>
                      </a:r>
                      <a:r>
                        <a:rPr lang="en-US" baseline="0" dirty="0" smtClean="0"/>
                        <a:t> node computes their own table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Nodes</a:t>
                      </a:r>
                      <a:r>
                        <a:rPr lang="en-US" baseline="0" dirty="0" smtClean="0"/>
                        <a:t> may advertise incorrect </a:t>
                      </a:r>
                      <a:r>
                        <a:rPr lang="en-US" baseline="0" dirty="0" smtClean="0">
                          <a:solidFill>
                            <a:schemeClr val="accent1"/>
                          </a:solidFill>
                        </a:rPr>
                        <a:t>path</a:t>
                      </a:r>
                      <a:r>
                        <a:rPr lang="en-US" baseline="0" dirty="0" smtClean="0"/>
                        <a:t> cost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baseline="0" dirty="0" smtClean="0"/>
                        <a:t>Errors propagate due to sharing of DV tables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797628" y="4591816"/>
            <a:ext cx="358944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 = number of nodes in the graph</a:t>
            </a:r>
          </a:p>
          <a:p>
            <a:r>
              <a:rPr lang="en-US" dirty="0"/>
              <a:t>d</a:t>
            </a:r>
            <a:r>
              <a:rPr lang="en-US" dirty="0" smtClean="0"/>
              <a:t> = degree of a given node</a:t>
            </a:r>
          </a:p>
          <a:p>
            <a:r>
              <a:rPr lang="en-US" dirty="0" smtClean="0"/>
              <a:t>k = number of rounds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752080" y="4262124"/>
            <a:ext cx="7848600" cy="2506043"/>
            <a:chOff x="414979" y="3333623"/>
            <a:chExt cx="8263530" cy="1523216"/>
          </a:xfrm>
        </p:grpSpPr>
        <p:sp>
          <p:nvSpPr>
            <p:cNvPr id="9" name="Rectangle 8"/>
            <p:cNvSpPr/>
            <p:nvPr/>
          </p:nvSpPr>
          <p:spPr>
            <a:xfrm>
              <a:off x="414979" y="3333623"/>
              <a:ext cx="8263530" cy="1523216"/>
            </a:xfrm>
            <a:prstGeom prst="rect">
              <a:avLst/>
            </a:prstGeom>
            <a:ln w="5715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Content Placeholder 2"/>
            <p:cNvSpPr txBox="1">
              <a:spLocks/>
            </p:cNvSpPr>
            <p:nvPr/>
          </p:nvSpPr>
          <p:spPr>
            <a:xfrm>
              <a:off x="514377" y="3435947"/>
              <a:ext cx="8118848" cy="136062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vert="horz" lIns="91440" tIns="45720" rIns="91440" bIns="45720" rtlCol="0">
              <a:normAutofit/>
            </a:bodyPr>
            <a:lstStyle>
              <a:lvl1pPr marL="3429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40080" indent="-228600" algn="l" defTabSz="914400" rtl="0" eaLnBrk="1" latinLnBrk="0" hangingPunct="1">
                <a:spcBef>
                  <a:spcPct val="20000"/>
                </a:spcBef>
                <a:buClr>
                  <a:schemeClr val="accent2"/>
                </a:buClr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05840" indent="-228600" algn="l" defTabSz="914400" rtl="0" eaLnBrk="1" latinLnBrk="0" hangingPunct="1">
                <a:spcBef>
                  <a:spcPct val="20000"/>
                </a:spcBef>
                <a:buClr>
                  <a:schemeClr val="accent3"/>
                </a:buClr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280160" indent="-228600" algn="l" defTabSz="914400" rtl="0" eaLnBrk="1" latinLnBrk="0" hangingPunct="1">
                <a:spcBef>
                  <a:spcPct val="20000"/>
                </a:spcBef>
                <a:buClr>
                  <a:schemeClr val="accent4"/>
                </a:buClr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54480" indent="-228600" algn="l" defTabSz="914400" rtl="0" eaLnBrk="1" latinLnBrk="0" hangingPunct="1">
                <a:spcBef>
                  <a:spcPct val="20000"/>
                </a:spcBef>
                <a:buClr>
                  <a:schemeClr val="accent5"/>
                </a:buClr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3736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920240" indent="-182880" algn="l" defTabSz="914400" rtl="0" eaLnBrk="1" latinLnBrk="0" hangingPunct="1">
                <a:spcBef>
                  <a:spcPct val="20000"/>
                </a:spcBef>
                <a:buClr>
                  <a:schemeClr val="accent2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103120" indent="-182880" algn="l" defTabSz="914400" rtl="0" eaLnBrk="1" latinLnBrk="0" hangingPunct="1">
                <a:spcBef>
                  <a:spcPct val="20000"/>
                </a:spcBef>
                <a:buClr>
                  <a:schemeClr val="accent3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286000" indent="-182880" algn="l" defTabSz="914400" rtl="0" eaLnBrk="1" latinLnBrk="0" hangingPunct="1">
                <a:spcBef>
                  <a:spcPct val="20000"/>
                </a:spcBef>
                <a:buClr>
                  <a:schemeClr val="accent4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buClr>
                  <a:schemeClr val="bg1"/>
                </a:buClr>
              </a:pPr>
              <a:r>
                <a:rPr lang="en-US" sz="3200" dirty="0" smtClean="0">
                  <a:solidFill>
                    <a:schemeClr val="bg1"/>
                  </a:solidFill>
                </a:rPr>
                <a:t>Which is best?</a:t>
              </a:r>
            </a:p>
            <a:p>
              <a:pPr>
                <a:buClr>
                  <a:schemeClr val="bg1"/>
                </a:buClr>
              </a:pPr>
              <a:r>
                <a:rPr lang="en-US" sz="3200" dirty="0" smtClean="0">
                  <a:solidFill>
                    <a:schemeClr val="bg1"/>
                  </a:solidFill>
                </a:rPr>
                <a:t>In practice, it depends.</a:t>
              </a:r>
            </a:p>
            <a:p>
              <a:pPr>
                <a:buClr>
                  <a:schemeClr val="bg1"/>
                </a:buClr>
              </a:pPr>
              <a:r>
                <a:rPr lang="en-US" sz="3200" dirty="0" smtClean="0">
                  <a:solidFill>
                    <a:schemeClr val="bg1"/>
                  </a:solidFill>
                </a:rPr>
                <a:t>In general, link state is more popular.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19500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Routing Problems</a:t>
            </a:r>
            <a:endParaRPr lang="en-US" dirty="0"/>
          </a:p>
        </p:txBody>
      </p:sp>
      <p:sp>
        <p:nvSpPr>
          <p:cNvPr id="787459" name="Rectangle 3"/>
          <p:cNvSpPr>
            <a:spLocks noGrp="1" noChangeArrowheads="1"/>
          </p:cNvSpPr>
          <p:nvPr>
            <p:ph idx="1"/>
          </p:nvPr>
        </p:nvSpPr>
        <p:spPr>
          <a:xfrm>
            <a:off x="0" y="1600200"/>
            <a:ext cx="5303152" cy="5105400"/>
          </a:xfrm>
        </p:spPr>
        <p:txBody>
          <a:bodyPr/>
          <a:lstStyle/>
          <a:p>
            <a:r>
              <a:rPr lang="en-US" dirty="0" smtClean="0"/>
              <a:t>Assume</a:t>
            </a:r>
          </a:p>
          <a:p>
            <a:pPr lvl="1"/>
            <a:r>
              <a:rPr lang="en-US" dirty="0" smtClean="0"/>
              <a:t>A network with N nodes</a:t>
            </a:r>
          </a:p>
          <a:p>
            <a:pPr lvl="1"/>
            <a:r>
              <a:rPr lang="en-US" dirty="0" smtClean="0"/>
              <a:t>Each node only knows</a:t>
            </a:r>
          </a:p>
          <a:p>
            <a:pPr lvl="2"/>
            <a:r>
              <a:rPr lang="en-US" dirty="0" smtClean="0"/>
              <a:t>Its immediate neighbors</a:t>
            </a:r>
          </a:p>
          <a:p>
            <a:pPr lvl="2"/>
            <a:r>
              <a:rPr lang="en-US" dirty="0" smtClean="0"/>
              <a:t>The cost to reach each neighbor</a:t>
            </a:r>
          </a:p>
          <a:p>
            <a:r>
              <a:rPr lang="en-US" dirty="0" smtClean="0"/>
              <a:t>How does each node learn the shortest path to every other node?</a:t>
            </a:r>
            <a:endParaRPr lang="en-US" dirty="0"/>
          </a:p>
        </p:txBody>
      </p:sp>
      <p:sp>
        <p:nvSpPr>
          <p:cNvPr id="76" name="Cloud 75"/>
          <p:cNvSpPr/>
          <p:nvPr/>
        </p:nvSpPr>
        <p:spPr>
          <a:xfrm>
            <a:off x="5083625" y="2991427"/>
            <a:ext cx="3929743" cy="2655785"/>
          </a:xfrm>
          <a:prstGeom prst="cloud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cxnSp>
        <p:nvCxnSpPr>
          <p:cNvPr id="77" name="Straight Connector 76"/>
          <p:cNvCxnSpPr>
            <a:stCxn id="94" idx="3"/>
            <a:endCxn id="93" idx="4"/>
          </p:cNvCxnSpPr>
          <p:nvPr/>
        </p:nvCxnSpPr>
        <p:spPr>
          <a:xfrm flipH="1">
            <a:off x="8013928" y="4534330"/>
            <a:ext cx="504508" cy="466026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91" idx="4"/>
            <a:endCxn id="94" idx="1"/>
          </p:cNvCxnSpPr>
          <p:nvPr/>
        </p:nvCxnSpPr>
        <p:spPr>
          <a:xfrm>
            <a:off x="8013928" y="3633758"/>
            <a:ext cx="504508" cy="536342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stCxn id="90" idx="4"/>
            <a:endCxn id="91" idx="2"/>
          </p:cNvCxnSpPr>
          <p:nvPr/>
        </p:nvCxnSpPr>
        <p:spPr>
          <a:xfrm>
            <a:off x="6849156" y="3633758"/>
            <a:ext cx="421108" cy="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93" idx="2"/>
            <a:endCxn id="92" idx="4"/>
          </p:cNvCxnSpPr>
          <p:nvPr/>
        </p:nvCxnSpPr>
        <p:spPr>
          <a:xfrm flipH="1">
            <a:off x="6849156" y="5000356"/>
            <a:ext cx="421108" cy="5002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stCxn id="9" idx="3"/>
            <a:endCxn id="92" idx="2"/>
          </p:cNvCxnSpPr>
          <p:nvPr/>
        </p:nvCxnSpPr>
        <p:spPr>
          <a:xfrm>
            <a:off x="5674984" y="4534330"/>
            <a:ext cx="430508" cy="471028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>
            <a:stCxn id="9" idx="1"/>
            <a:endCxn id="90" idx="3"/>
          </p:cNvCxnSpPr>
          <p:nvPr/>
        </p:nvCxnSpPr>
        <p:spPr>
          <a:xfrm flipV="1">
            <a:off x="5674984" y="3815873"/>
            <a:ext cx="802340" cy="354227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endCxn id="90" idx="3"/>
          </p:cNvCxnSpPr>
          <p:nvPr/>
        </p:nvCxnSpPr>
        <p:spPr>
          <a:xfrm flipV="1">
            <a:off x="6477324" y="3815873"/>
            <a:ext cx="0" cy="1002368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lowchart: Magnetic Disk 8"/>
          <p:cNvSpPr/>
          <p:nvPr/>
        </p:nvSpPr>
        <p:spPr>
          <a:xfrm>
            <a:off x="5303152" y="4170100"/>
            <a:ext cx="743664" cy="36423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A</a:t>
            </a:r>
            <a:endParaRPr lang="en-US" dirty="0"/>
          </a:p>
        </p:txBody>
      </p:sp>
      <p:sp>
        <p:nvSpPr>
          <p:cNvPr id="90" name="Flowchart: Magnetic Disk 89"/>
          <p:cNvSpPr/>
          <p:nvPr/>
        </p:nvSpPr>
        <p:spPr>
          <a:xfrm>
            <a:off x="6105492" y="3451643"/>
            <a:ext cx="743664" cy="36423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B</a:t>
            </a:r>
            <a:endParaRPr lang="en-US" dirty="0"/>
          </a:p>
        </p:txBody>
      </p:sp>
      <p:sp>
        <p:nvSpPr>
          <p:cNvPr id="91" name="Flowchart: Magnetic Disk 90"/>
          <p:cNvSpPr/>
          <p:nvPr/>
        </p:nvSpPr>
        <p:spPr>
          <a:xfrm>
            <a:off x="7270264" y="3451643"/>
            <a:ext cx="743664" cy="36423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</a:t>
            </a:r>
            <a:endParaRPr lang="en-US" dirty="0"/>
          </a:p>
        </p:txBody>
      </p:sp>
      <p:sp>
        <p:nvSpPr>
          <p:cNvPr id="92" name="Flowchart: Magnetic Disk 91"/>
          <p:cNvSpPr/>
          <p:nvPr/>
        </p:nvSpPr>
        <p:spPr>
          <a:xfrm>
            <a:off x="6105492" y="4823243"/>
            <a:ext cx="743664" cy="36423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D</a:t>
            </a:r>
            <a:endParaRPr lang="en-US" dirty="0"/>
          </a:p>
        </p:txBody>
      </p:sp>
      <p:sp>
        <p:nvSpPr>
          <p:cNvPr id="93" name="Flowchart: Magnetic Disk 92"/>
          <p:cNvSpPr/>
          <p:nvPr/>
        </p:nvSpPr>
        <p:spPr>
          <a:xfrm>
            <a:off x="7270264" y="4818241"/>
            <a:ext cx="743664" cy="36423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E</a:t>
            </a:r>
            <a:endParaRPr lang="en-US" dirty="0"/>
          </a:p>
        </p:txBody>
      </p:sp>
      <p:sp>
        <p:nvSpPr>
          <p:cNvPr id="94" name="Flowchart: Magnetic Disk 93"/>
          <p:cNvSpPr/>
          <p:nvPr/>
        </p:nvSpPr>
        <p:spPr>
          <a:xfrm>
            <a:off x="8146604" y="4170100"/>
            <a:ext cx="743664" cy="36423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F</a:t>
            </a:r>
            <a:endParaRPr lang="en-US" dirty="0"/>
          </a:p>
        </p:txBody>
      </p:sp>
      <p:cxnSp>
        <p:nvCxnSpPr>
          <p:cNvPr id="109" name="Straight Connector 108"/>
          <p:cNvCxnSpPr>
            <a:stCxn id="91" idx="3"/>
            <a:endCxn id="92" idx="4"/>
          </p:cNvCxnSpPr>
          <p:nvPr/>
        </p:nvCxnSpPr>
        <p:spPr>
          <a:xfrm flipH="1">
            <a:off x="6849156" y="3815873"/>
            <a:ext cx="792940" cy="1189485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lbow Connector 26"/>
          <p:cNvCxnSpPr>
            <a:stCxn id="9" idx="1"/>
            <a:endCxn id="91" idx="1"/>
          </p:cNvCxnSpPr>
          <p:nvPr/>
        </p:nvCxnSpPr>
        <p:spPr>
          <a:xfrm rot="5400000" flipH="1" flipV="1">
            <a:off x="6299312" y="2827316"/>
            <a:ext cx="718457" cy="1967112"/>
          </a:xfrm>
          <a:prstGeom prst="bentConnector3">
            <a:avLst>
              <a:gd name="adj1" fmla="val 151515"/>
            </a:avLst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6046816" y="2656106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5</a:t>
            </a:r>
            <a:endParaRPr lang="en-US" dirty="0"/>
          </a:p>
        </p:txBody>
      </p:sp>
      <p:sp>
        <p:nvSpPr>
          <p:cNvPr id="116" name="TextBox 115"/>
          <p:cNvSpPr txBox="1"/>
          <p:nvPr/>
        </p:nvSpPr>
        <p:spPr>
          <a:xfrm>
            <a:off x="5784169" y="3603333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2</a:t>
            </a:r>
            <a:endParaRPr lang="en-US" dirty="0"/>
          </a:p>
        </p:txBody>
      </p:sp>
      <p:sp>
        <p:nvSpPr>
          <p:cNvPr id="117" name="TextBox 116"/>
          <p:cNvSpPr txBox="1"/>
          <p:nvPr/>
        </p:nvSpPr>
        <p:spPr>
          <a:xfrm>
            <a:off x="6870402" y="3220810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3</a:t>
            </a:r>
            <a:endParaRPr lang="en-US" dirty="0"/>
          </a:p>
        </p:txBody>
      </p:sp>
      <p:sp>
        <p:nvSpPr>
          <p:cNvPr id="118" name="TextBox 117"/>
          <p:cNvSpPr txBox="1"/>
          <p:nvPr/>
        </p:nvSpPr>
        <p:spPr>
          <a:xfrm>
            <a:off x="8175341" y="3500896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5</a:t>
            </a:r>
            <a:endParaRPr lang="en-US" dirty="0"/>
          </a:p>
        </p:txBody>
      </p:sp>
      <p:sp>
        <p:nvSpPr>
          <p:cNvPr id="119" name="TextBox 118"/>
          <p:cNvSpPr txBox="1"/>
          <p:nvPr/>
        </p:nvSpPr>
        <p:spPr>
          <a:xfrm>
            <a:off x="8162248" y="4695383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2</a:t>
            </a:r>
            <a:endParaRPr lang="en-US" dirty="0"/>
          </a:p>
        </p:txBody>
      </p:sp>
      <p:sp>
        <p:nvSpPr>
          <p:cNvPr id="120" name="TextBox 119"/>
          <p:cNvSpPr txBox="1"/>
          <p:nvPr/>
        </p:nvSpPr>
        <p:spPr>
          <a:xfrm>
            <a:off x="6870403" y="5005358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121" name="TextBox 120"/>
          <p:cNvSpPr txBox="1"/>
          <p:nvPr/>
        </p:nvSpPr>
        <p:spPr>
          <a:xfrm>
            <a:off x="5635086" y="4741160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122" name="TextBox 121"/>
          <p:cNvSpPr txBox="1"/>
          <p:nvPr/>
        </p:nvSpPr>
        <p:spPr>
          <a:xfrm>
            <a:off x="6457597" y="4086224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2</a:t>
            </a:r>
            <a:endParaRPr lang="en-US" dirty="0"/>
          </a:p>
        </p:txBody>
      </p:sp>
      <p:cxnSp>
        <p:nvCxnSpPr>
          <p:cNvPr id="123" name="Straight Connector 122"/>
          <p:cNvCxnSpPr>
            <a:stCxn id="91" idx="3"/>
            <a:endCxn id="93" idx="1"/>
          </p:cNvCxnSpPr>
          <p:nvPr/>
        </p:nvCxnSpPr>
        <p:spPr>
          <a:xfrm>
            <a:off x="7642096" y="3815873"/>
            <a:ext cx="0" cy="1002368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TextBox 126"/>
          <p:cNvSpPr txBox="1"/>
          <p:nvPr/>
        </p:nvSpPr>
        <p:spPr>
          <a:xfrm>
            <a:off x="7186220" y="4301265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3</a:t>
            </a:r>
            <a:endParaRPr lang="en-US" dirty="0"/>
          </a:p>
        </p:txBody>
      </p:sp>
      <p:sp>
        <p:nvSpPr>
          <p:cNvPr id="128" name="TextBox 127"/>
          <p:cNvSpPr txBox="1"/>
          <p:nvPr/>
        </p:nvSpPr>
        <p:spPr>
          <a:xfrm>
            <a:off x="7631210" y="4088486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1</a:t>
            </a:r>
            <a:endParaRPr lang="en-US" dirty="0"/>
          </a:p>
        </p:txBody>
      </p:sp>
      <p:sp>
        <p:nvSpPr>
          <p:cNvPr id="32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0" y="1256270"/>
            <a:ext cx="533400" cy="304800"/>
          </a:xfrm>
        </p:spPr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014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01891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72691</TotalTime>
  <Words>4124</Words>
  <Application>Microsoft Office PowerPoint</Application>
  <PresentationFormat>On-screen Show (4:3)</PresentationFormat>
  <Paragraphs>1497</Paragraphs>
  <Slides>70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70</vt:i4>
      </vt:variant>
    </vt:vector>
  </HeadingPairs>
  <TitlesOfParts>
    <vt:vector size="71" baseType="lpstr">
      <vt:lpstr>Median</vt:lpstr>
      <vt:lpstr>TDTS21: Advanced Networking</vt:lpstr>
      <vt:lpstr>Internet Routing</vt:lpstr>
      <vt:lpstr>AS Example</vt:lpstr>
      <vt:lpstr>Why Do We Need ASs?</vt:lpstr>
      <vt:lpstr>PowerPoint Presentation</vt:lpstr>
      <vt:lpstr>How to find a good path?</vt:lpstr>
      <vt:lpstr>Routing on a Graph</vt:lpstr>
      <vt:lpstr>Routing Problems</vt:lpstr>
      <vt:lpstr>PowerPoint Presentation</vt:lpstr>
      <vt:lpstr>Intra-domain Routing Protocols</vt:lpstr>
      <vt:lpstr>Distance Vector Routing</vt:lpstr>
      <vt:lpstr>Distance Vector Routing Algorithm</vt:lpstr>
      <vt:lpstr>Link State Routing</vt:lpstr>
      <vt:lpstr>Link State vs. Distance Vector</vt:lpstr>
      <vt:lpstr>Additional organization in Large ASes</vt:lpstr>
      <vt:lpstr>PowerPoint Presentation</vt:lpstr>
      <vt:lpstr>Possible Addressing Schemes</vt:lpstr>
      <vt:lpstr>Example: Telephone Numbers</vt:lpstr>
      <vt:lpstr>IP Addressing and Forwarding</vt:lpstr>
      <vt:lpstr>Aggregation with CIDR</vt:lpstr>
      <vt:lpstr>Example CIDR Routing Table</vt:lpstr>
      <vt:lpstr>Size of CIDR Routing Tables</vt:lpstr>
      <vt:lpstr>We had a special day this summer!</vt:lpstr>
      <vt:lpstr>How Do You Get IPs?</vt:lpstr>
      <vt:lpstr>The IPv4 Address Space Crisis</vt:lpstr>
      <vt:lpstr>IPv6</vt:lpstr>
      <vt:lpstr>IPv4 Header</vt:lpstr>
      <vt:lpstr>IPv4 Header</vt:lpstr>
      <vt:lpstr>IPv6 Header</vt:lpstr>
      <vt:lpstr>Deployment Challenges</vt:lpstr>
      <vt:lpstr>Transitioning to IPv6</vt:lpstr>
      <vt:lpstr>Transition Technologies</vt:lpstr>
      <vt:lpstr>Tunneling</vt:lpstr>
      <vt:lpstr>PowerPoint Presentation</vt:lpstr>
      <vt:lpstr>PowerPoint Presentation</vt:lpstr>
      <vt:lpstr>More slides …</vt:lpstr>
      <vt:lpstr>PowerPoint Presentation</vt:lpstr>
      <vt:lpstr>Differences from IPv4 Header</vt:lpstr>
      <vt:lpstr>Performance Improvements</vt:lpstr>
      <vt:lpstr>Additional IPv6 Features</vt:lpstr>
      <vt:lpstr>Consequences of IPv6</vt:lpstr>
      <vt:lpstr>PowerPoint Presentation</vt:lpstr>
      <vt:lpstr>6to4 Basics</vt:lpstr>
      <vt:lpstr>Routing from 6to4 to 6to4</vt:lpstr>
      <vt:lpstr>Routing from 6to4 to Native IPv6</vt:lpstr>
      <vt:lpstr>Routing from Native IPv6 to 6to4</vt:lpstr>
      <vt:lpstr>Problems with 6to4</vt:lpstr>
      <vt:lpstr>Network Layer, Control Plane</vt:lpstr>
      <vt:lpstr>Internet Routing</vt:lpstr>
      <vt:lpstr>AS Example</vt:lpstr>
      <vt:lpstr>Why Do We Need ASs?</vt:lpstr>
      <vt:lpstr>Routing on a Graph</vt:lpstr>
      <vt:lpstr>Routing Problems</vt:lpstr>
      <vt:lpstr>Intra-domain Routing Protocols</vt:lpstr>
      <vt:lpstr>Outline</vt:lpstr>
      <vt:lpstr>Distance Vector Routing</vt:lpstr>
      <vt:lpstr>Distance Vector Routing Algorithm</vt:lpstr>
      <vt:lpstr>Distance Vector Initialization</vt:lpstr>
      <vt:lpstr>Distance Vector: 1st Iteration</vt:lpstr>
      <vt:lpstr>Distance Vector: End of 3rd Iteration</vt:lpstr>
      <vt:lpstr>PowerPoint Presentation</vt:lpstr>
      <vt:lpstr>Count to Infinity Problem</vt:lpstr>
      <vt:lpstr>Poisoned Reverse</vt:lpstr>
      <vt:lpstr>Outline</vt:lpstr>
      <vt:lpstr>Link State Routing</vt:lpstr>
      <vt:lpstr>Flooding Details</vt:lpstr>
      <vt:lpstr>Dijkstra’s Algorithm</vt:lpstr>
      <vt:lpstr>OSPF vs. IS-IS</vt:lpstr>
      <vt:lpstr>Different Organizational Structure</vt:lpstr>
      <vt:lpstr>Link State vs. Distance Vector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Christo Wilson</dc:creator>
  <cp:lastModifiedBy>nikca</cp:lastModifiedBy>
  <cp:revision>854</cp:revision>
  <cp:lastPrinted>2012-08-22T04:00:45Z</cp:lastPrinted>
  <dcterms:created xsi:type="dcterms:W3CDTF">2012-01-03T02:22:46Z</dcterms:created>
  <dcterms:modified xsi:type="dcterms:W3CDTF">2015-02-19T19:03:04Z</dcterms:modified>
</cp:coreProperties>
</file>