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notesSlides/notesSlide9.xml" ContentType="application/vnd.openxmlformats-officedocument.presentationml.notesSlide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tags/tag24.xml" ContentType="application/vnd.openxmlformats-officedocument.presentationml.tags+xml"/>
  <Override PartName="/ppt/notesSlides/notesSlide11.xml" ContentType="application/vnd.openxmlformats-officedocument.presentationml.notesSlide+xml"/>
  <Override PartName="/ppt/tags/tag25.xml" ContentType="application/vnd.openxmlformats-officedocument.presentationml.tags+xml"/>
  <Override PartName="/ppt/notesSlides/notesSlide12.xml" ContentType="application/vnd.openxmlformats-officedocument.presentationml.notesSlide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ppt/tags/tag28.xml" ContentType="application/vnd.openxmlformats-officedocument.presentationml.tags+xml"/>
  <Override PartName="/ppt/notesSlides/notesSlide15.xml" ContentType="application/vnd.openxmlformats-officedocument.presentationml.notesSlide+xml"/>
  <Override PartName="/ppt/tags/tag29.xml" ContentType="application/vnd.openxmlformats-officedocument.presentationml.tags+xml"/>
  <Override PartName="/ppt/notesSlides/notesSlide16.xml" ContentType="application/vnd.openxmlformats-officedocument.presentationml.notesSlide+xml"/>
  <Override PartName="/ppt/tags/tag30.xml" ContentType="application/vnd.openxmlformats-officedocument.presentationml.tags+xml"/>
  <Override PartName="/ppt/notesSlides/notesSlide17.xml" ContentType="application/vnd.openxmlformats-officedocument.presentationml.notesSlide+xml"/>
  <Override PartName="/ppt/tags/tag31.xml" ContentType="application/vnd.openxmlformats-officedocument.presentationml.tags+xml"/>
  <Override PartName="/ppt/notesSlides/notesSlide18.xml" ContentType="application/vnd.openxmlformats-officedocument.presentationml.notesSlide+xml"/>
  <Override PartName="/ppt/tags/tag32.xml" ContentType="application/vnd.openxmlformats-officedocument.presentationml.tags+xml"/>
  <Override PartName="/ppt/notesSlides/notesSlide19.xml" ContentType="application/vnd.openxmlformats-officedocument.presentationml.notesSlide+xml"/>
  <Override PartName="/ppt/tags/tag33.xml" ContentType="application/vnd.openxmlformats-officedocument.presentationml.tags+xml"/>
  <Override PartName="/ppt/notesSlides/notesSlide20.xml" ContentType="application/vnd.openxmlformats-officedocument.presentationml.notesSlide+xml"/>
  <Override PartName="/ppt/tags/tag34.xml" ContentType="application/vnd.openxmlformats-officedocument.presentationml.tags+xml"/>
  <Override PartName="/ppt/notesSlides/notesSlide21.xml" ContentType="application/vnd.openxmlformats-officedocument.presentationml.notesSlide+xml"/>
  <Override PartName="/ppt/tags/tag35.xml" ContentType="application/vnd.openxmlformats-officedocument.presentationml.tags+xml"/>
  <Override PartName="/ppt/notesSlides/notesSlide22.xml" ContentType="application/vnd.openxmlformats-officedocument.presentationml.notesSlide+xml"/>
  <Override PartName="/ppt/tags/tag36.xml" ContentType="application/vnd.openxmlformats-officedocument.presentationml.tags+xml"/>
  <Override PartName="/ppt/notesSlides/notesSlide23.xml" ContentType="application/vnd.openxmlformats-officedocument.presentationml.notesSlide+xml"/>
  <Override PartName="/ppt/tags/tag37.xml" ContentType="application/vnd.openxmlformats-officedocument.presentationml.tags+xml"/>
  <Override PartName="/ppt/notesSlides/notesSlide24.xml" ContentType="application/vnd.openxmlformats-officedocument.presentationml.notesSlide+xml"/>
  <Override PartName="/ppt/tags/tag38.xml" ContentType="application/vnd.openxmlformats-officedocument.presentationml.tags+xml"/>
  <Override PartName="/ppt/notesSlides/notesSlide25.xml" ContentType="application/vnd.openxmlformats-officedocument.presentationml.notesSlide+xml"/>
  <Override PartName="/ppt/tags/tag39.xml" ContentType="application/vnd.openxmlformats-officedocument.presentationml.tags+xml"/>
  <Override PartName="/ppt/notesSlides/notesSlide26.xml" ContentType="application/vnd.openxmlformats-officedocument.presentationml.notesSlide+xml"/>
  <Override PartName="/ppt/tags/tag40.xml" ContentType="application/vnd.openxmlformats-officedocument.presentationml.tags+xml"/>
  <Override PartName="/ppt/notesSlides/notesSlide27.xml" ContentType="application/vnd.openxmlformats-officedocument.presentationml.notesSlide+xml"/>
  <Override PartName="/ppt/tags/tag41.xml" ContentType="application/vnd.openxmlformats-officedocument.presentationml.tags+xml"/>
  <Override PartName="/ppt/notesSlides/notesSlide28.xml" ContentType="application/vnd.openxmlformats-officedocument.presentationml.notesSlide+xml"/>
  <Override PartName="/ppt/tags/tag42.xml" ContentType="application/vnd.openxmlformats-officedocument.presentationml.tags+xml"/>
  <Override PartName="/ppt/notesSlides/notesSlide29.xml" ContentType="application/vnd.openxmlformats-officedocument.presentationml.notesSlide+xml"/>
  <Override PartName="/ppt/tags/tag43.xml" ContentType="application/vnd.openxmlformats-officedocument.presentationml.tags+xml"/>
  <Override PartName="/ppt/notesSlides/notesSlide30.xml" ContentType="application/vnd.openxmlformats-officedocument.presentationml.notesSlide+xml"/>
  <Override PartName="/ppt/tags/tag44.xml" ContentType="application/vnd.openxmlformats-officedocument.presentationml.tags+xml"/>
  <Override PartName="/ppt/notesSlides/notesSlide31.xml" ContentType="application/vnd.openxmlformats-officedocument.presentationml.notesSlide+xml"/>
  <Override PartName="/ppt/tags/tag45.xml" ContentType="application/vnd.openxmlformats-officedocument.presentationml.tags+xml"/>
  <Override PartName="/ppt/notesSlides/notesSlide32.xml" ContentType="application/vnd.openxmlformats-officedocument.presentationml.notesSlide+xml"/>
  <Override PartName="/ppt/tags/tag46.xml" ContentType="application/vnd.openxmlformats-officedocument.presentationml.tags+xml"/>
  <Override PartName="/ppt/notesSlides/notesSlide33.xml" ContentType="application/vnd.openxmlformats-officedocument.presentationml.notesSlide+xml"/>
  <Override PartName="/ppt/tags/tag47.xml" ContentType="application/vnd.openxmlformats-officedocument.presentationml.tags+xml"/>
  <Override PartName="/ppt/notesSlides/notesSlide34.xml" ContentType="application/vnd.openxmlformats-officedocument.presentationml.notesSlide+xml"/>
  <Override PartName="/ppt/tags/tag48.xml" ContentType="application/vnd.openxmlformats-officedocument.presentationml.tags+xml"/>
  <Override PartName="/ppt/notesSlides/notesSlide35.xml" ContentType="application/vnd.openxmlformats-officedocument.presentationml.notesSlide+xml"/>
  <Override PartName="/ppt/tags/tag49.xml" ContentType="application/vnd.openxmlformats-officedocument.presentationml.tags+xml"/>
  <Override PartName="/ppt/notesSlides/notesSlide36.xml" ContentType="application/vnd.openxmlformats-officedocument.presentationml.notesSlide+xml"/>
  <Override PartName="/ppt/tags/tag50.xml" ContentType="application/vnd.openxmlformats-officedocument.presentationml.tags+xml"/>
  <Override PartName="/ppt/notesSlides/notesSlide37.xml" ContentType="application/vnd.openxmlformats-officedocument.presentationml.notesSlide+xml"/>
  <Override PartName="/ppt/tags/tag51.xml" ContentType="application/vnd.openxmlformats-officedocument.presentationml.tags+xml"/>
  <Override PartName="/ppt/notesSlides/notesSlide38.xml" ContentType="application/vnd.openxmlformats-officedocument.presentationml.notesSlide+xml"/>
  <Override PartName="/ppt/tags/tag52.xml" ContentType="application/vnd.openxmlformats-officedocument.presentationml.tags+xml"/>
  <Override PartName="/ppt/notesSlides/notesSlide39.xml" ContentType="application/vnd.openxmlformats-officedocument.presentationml.notesSlide+xml"/>
  <Override PartName="/ppt/tags/tag53.xml" ContentType="application/vnd.openxmlformats-officedocument.presentationml.tags+xml"/>
  <Override PartName="/ppt/notesSlides/notesSlide40.xml" ContentType="application/vnd.openxmlformats-officedocument.presentationml.notesSlide+xml"/>
  <Override PartName="/ppt/tags/tag54.xml" ContentType="application/vnd.openxmlformats-officedocument.presentationml.tags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2"/>
  </p:notesMasterIdLst>
  <p:sldIdLst>
    <p:sldId id="25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7" r:id="rId56"/>
    <p:sldId id="328" r:id="rId57"/>
    <p:sldId id="329" r:id="rId58"/>
    <p:sldId id="330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38" r:id="rId67"/>
    <p:sldId id="339" r:id="rId68"/>
    <p:sldId id="340" r:id="rId69"/>
    <p:sldId id="341" r:id="rId70"/>
    <p:sldId id="342" r:id="rId71"/>
    <p:sldId id="343" r:id="rId72"/>
    <p:sldId id="344" r:id="rId73"/>
    <p:sldId id="345" r:id="rId74"/>
    <p:sldId id="346" r:id="rId75"/>
    <p:sldId id="347" r:id="rId76"/>
    <p:sldId id="348" r:id="rId77"/>
    <p:sldId id="349" r:id="rId78"/>
    <p:sldId id="350" r:id="rId79"/>
    <p:sldId id="351" r:id="rId80"/>
    <p:sldId id="352" r:id="rId8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80048-F3BF-45E3-A886-2E7E94B7F8E3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D1FBA-44FE-4177-87F5-0327045F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Correct Answer – D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3077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319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3558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8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24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722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171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421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526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6081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9443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Correct Answer – D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1666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4330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68466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2143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3464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25487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1937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4570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36837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3532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14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7600" cy="348615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Correct Answer – D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09985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3925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3610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8559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782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81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9790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8264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6431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05858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537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06749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8362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350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192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9351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910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722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2200" cy="34734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832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86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95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8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6118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447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4478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21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32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72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781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792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35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6146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317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00" y="762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762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1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5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9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C38F-0473-4CEE-BB46-4E03BC899B1A}" type="datetimeFigureOut">
              <a:rPr lang="en-US" smtClean="0"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812800" y="762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4478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851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66FF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7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Relationship Id="rId4" Type="http://schemas.openxmlformats.org/officeDocument/2006/relationships/image" Target="../media/image5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8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9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0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5.xml"/><Relationship Id="rId4" Type="http://schemas.openxmlformats.org/officeDocument/2006/relationships/image" Target="../media/image3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6.xml"/><Relationship Id="rId4" Type="http://schemas.openxmlformats.org/officeDocument/2006/relationships/image" Target="../media/image3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7.xml"/><Relationship Id="rId4" Type="http://schemas.openxmlformats.org/officeDocument/2006/relationships/image" Target="../media/image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8.xml"/><Relationship Id="rId4" Type="http://schemas.openxmlformats.org/officeDocument/2006/relationships/image" Target="../media/image3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9.xml"/><Relationship Id="rId4" Type="http://schemas.openxmlformats.org/officeDocument/2006/relationships/image" Target="../media/image3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0.xml"/><Relationship Id="rId4" Type="http://schemas.openxmlformats.org/officeDocument/2006/relationships/image" Target="../media/image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1.xml"/><Relationship Id="rId4" Type="http://schemas.openxmlformats.org/officeDocument/2006/relationships/image" Target="../media/image3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2.xml"/><Relationship Id="rId4" Type="http://schemas.openxmlformats.org/officeDocument/2006/relationships/image" Target="../media/image3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3.xml"/><Relationship Id="rId4" Type="http://schemas.openxmlformats.org/officeDocument/2006/relationships/image" Target="../media/image3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5.xml"/><Relationship Id="rId4" Type="http://schemas.openxmlformats.org/officeDocument/2006/relationships/image" Target="../media/image3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6.xml"/><Relationship Id="rId4" Type="http://schemas.openxmlformats.org/officeDocument/2006/relationships/image" Target="../media/image3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7.xml"/><Relationship Id="rId4" Type="http://schemas.openxmlformats.org/officeDocument/2006/relationships/image" Target="../media/image3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8.xml"/><Relationship Id="rId4" Type="http://schemas.openxmlformats.org/officeDocument/2006/relationships/image" Target="../media/image3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9.xml"/><Relationship Id="rId4" Type="http://schemas.openxmlformats.org/officeDocument/2006/relationships/image" Target="../media/image3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0.xml"/><Relationship Id="rId4" Type="http://schemas.openxmlformats.org/officeDocument/2006/relationships/image" Target="../media/image3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1.xml"/><Relationship Id="rId4" Type="http://schemas.openxmlformats.org/officeDocument/2006/relationships/image" Target="../media/image3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2.xml"/><Relationship Id="rId4" Type="http://schemas.openxmlformats.org/officeDocument/2006/relationships/image" Target="../media/image3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3.xml"/><Relationship Id="rId4" Type="http://schemas.openxmlformats.org/officeDocument/2006/relationships/image" Target="../media/image3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 err="1" smtClean="0"/>
              <a:t>Excercises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kern="0" spc="-5" dirty="0" smtClean="0">
                <a:solidFill>
                  <a:prstClr val="black"/>
                </a:solidFill>
                <a:latin typeface="+mj-lt"/>
                <a:cs typeface="Arial"/>
              </a:rPr>
              <a:t>Le</a:t>
            </a:r>
            <a:r>
              <a:rPr lang="en-US" sz="3600" kern="0" dirty="0" smtClean="0">
                <a:solidFill>
                  <a:prstClr val="black"/>
                </a:solidFill>
                <a:latin typeface="+mj-lt"/>
                <a:cs typeface="Arial"/>
              </a:rPr>
              <a:t>sson</a:t>
            </a:r>
            <a:endParaRPr lang="en-US" sz="3600" kern="0" dirty="0">
              <a:solidFill>
                <a:prstClr val="black"/>
              </a:solidFill>
              <a:latin typeface="+mj-lt"/>
              <a:cs typeface="Times New Roman"/>
            </a:endParaRPr>
          </a:p>
          <a:p>
            <a:pPr marL="1270" lvl="0">
              <a:lnSpc>
                <a:spcPct val="100000"/>
              </a:lnSpc>
              <a:spcBef>
                <a:spcPts val="0"/>
              </a:spcBef>
            </a:pPr>
            <a:r>
              <a:rPr lang="en-US" sz="3600" kern="0" spc="-5" dirty="0" smtClean="0">
                <a:solidFill>
                  <a:prstClr val="black"/>
                </a:solidFill>
                <a:latin typeface="+mj-lt"/>
                <a:cs typeface="Arial"/>
              </a:rPr>
              <a:t>2016</a:t>
            </a:r>
            <a:endParaRPr lang="en-US" sz="3600" kern="0" dirty="0">
              <a:solidFill>
                <a:prstClr val="black"/>
              </a:solidFill>
              <a:latin typeface="+mj-lt"/>
              <a:cs typeface="Arial"/>
            </a:endParaRPr>
          </a:p>
        </p:txBody>
      </p:sp>
      <p:pic>
        <p:nvPicPr>
          <p:cNvPr id="1026" name="Picture 2" descr="Image result for liu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155" y="5852478"/>
            <a:ext cx="3204845" cy="8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 2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1" y="3733801"/>
            <a:ext cx="4257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10244" name="Rectangle 10" descr=" 4"/>
          <p:cNvSpPr>
            <a:spLocks noChangeArrowheads="1"/>
          </p:cNvSpPr>
          <p:nvPr/>
        </p:nvSpPr>
        <p:spPr bwMode="auto">
          <a:xfrm>
            <a:off x="1905000" y="33893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10245" name="Rectangle 12" descr=" 10"/>
          <p:cNvSpPr>
            <a:spLocks noChangeArrowheads="1"/>
          </p:cNvSpPr>
          <p:nvPr/>
        </p:nvSpPr>
        <p:spPr bwMode="auto">
          <a:xfrm>
            <a:off x="2209800" y="4953000"/>
            <a:ext cx="3352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Let’s go back to our question</a:t>
            </a:r>
          </a:p>
        </p:txBody>
      </p:sp>
      <p:sp>
        <p:nvSpPr>
          <p:cNvPr id="10246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10247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10248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10249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10250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10251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10252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10253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85491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 descr=" 512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28800" y="260350"/>
            <a:ext cx="8534400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Here are some suggested improvements to the store: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movie, just keep it in the front office for a while in case someone else wants to rent it.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Watch the trends in movie watching and attempt to guess movies that will be rented soon – put those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 in a series (Star Wars), grab the other movies in the series and put them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Buy motorcycles to ride in the warehouse to get the movies faster</a:t>
            </a:r>
          </a:p>
        </p:txBody>
      </p:sp>
      <p:graphicFrame>
        <p:nvGraphicFramePr>
          <p:cNvPr id="104501" name="Group 53" descr=" 10450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981200" y="4038600"/>
          <a:ext cx="4267200" cy="2378076"/>
        </p:xfrm>
        <a:graphic>
          <a:graphicData uri="http://schemas.openxmlformats.org/drawingml/2006/table">
            <a:tbl>
              <a:tblPr/>
              <a:tblGrid>
                <a:gridCol w="124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Selection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Spatial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Temporal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None of the above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4" name="Rectangle 28" descr=" 310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001000" y="3962400"/>
            <a:ext cx="762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Office</a:t>
            </a:r>
          </a:p>
        </p:txBody>
      </p:sp>
      <p:sp>
        <p:nvSpPr>
          <p:cNvPr id="3105" name="Rectangle 29" descr=" 310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53200" y="4419600"/>
            <a:ext cx="36576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Warehouse</a:t>
            </a:r>
          </a:p>
        </p:txBody>
      </p:sp>
      <p:sp>
        <p:nvSpPr>
          <p:cNvPr id="11298" name="Rectangle 1" descr=" 5154"/>
          <p:cNvSpPr>
            <a:spLocks noChangeArrowheads="1"/>
          </p:cNvSpPr>
          <p:nvPr/>
        </p:nvSpPr>
        <p:spPr bwMode="auto">
          <a:xfrm>
            <a:off x="2286000" y="3087688"/>
            <a:ext cx="7391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Extending the analogy to locality for caches, which pair of changes most closely matches the analogous cache locality?</a:t>
            </a:r>
            <a:endParaRPr lang="en-US" altLang="en-US" sz="2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92744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 descr=" 512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28800" y="260350"/>
            <a:ext cx="8534400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Here are some suggested improvements to the store: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movie, just keep it in the front office for a while in case someone else wants to rent it.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Watch the trends in movie watching and attempt to guess movies that will be rented soon – put those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 in a series (Star Wars), grab the other movies in the series and put them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Buy motorcycles to ride in the warehouse to get the movies faster</a:t>
            </a:r>
          </a:p>
        </p:txBody>
      </p:sp>
      <p:graphicFrame>
        <p:nvGraphicFramePr>
          <p:cNvPr id="104501" name="Group 53" descr=" 10450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981200" y="4038600"/>
          <a:ext cx="4267200" cy="2378076"/>
        </p:xfrm>
        <a:graphic>
          <a:graphicData uri="http://schemas.openxmlformats.org/drawingml/2006/table">
            <a:tbl>
              <a:tblPr/>
              <a:tblGrid>
                <a:gridCol w="124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Selection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Spatial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Temporal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None of the above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4" name="Rectangle 28" descr=" 310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001000" y="3962400"/>
            <a:ext cx="762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Office</a:t>
            </a:r>
          </a:p>
        </p:txBody>
      </p:sp>
      <p:sp>
        <p:nvSpPr>
          <p:cNvPr id="3105" name="Rectangle 29" descr=" 310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53200" y="4419600"/>
            <a:ext cx="36576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Warehouse</a:t>
            </a:r>
          </a:p>
        </p:txBody>
      </p:sp>
      <p:sp>
        <p:nvSpPr>
          <p:cNvPr id="12322" name="Rectangle 1" descr=" 5154"/>
          <p:cNvSpPr>
            <a:spLocks noChangeArrowheads="1"/>
          </p:cNvSpPr>
          <p:nvPr/>
        </p:nvSpPr>
        <p:spPr bwMode="auto">
          <a:xfrm>
            <a:off x="2286000" y="3087688"/>
            <a:ext cx="7391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Extending the analogy to locality for caches, which pair of changes most closely matches the analogous cache locality?</a:t>
            </a:r>
            <a:endParaRPr lang="en-US" altLang="en-US" sz="2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ounded Rectangle 6" descr=" 3"/>
          <p:cNvSpPr/>
          <p:nvPr/>
        </p:nvSpPr>
        <p:spPr bwMode="auto">
          <a:xfrm>
            <a:off x="1981201" y="5656264"/>
            <a:ext cx="4087813" cy="346075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1F497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128564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3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13239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For the following code, identify the variables that contribute to </a:t>
            </a:r>
            <a:r>
              <a:rPr lang="en-US" altLang="en-US" u="sng" smtClean="0">
                <a:latin typeface="Calibri" panose="020F0502020204030204" pitchFamily="34" charset="0"/>
              </a:rPr>
              <a:t>temporal locality </a:t>
            </a:r>
            <a:r>
              <a:rPr lang="en-US" altLang="en-US" smtClean="0">
                <a:latin typeface="Calibri" panose="020F0502020204030204" pitchFamily="34" charset="0"/>
              </a:rPr>
              <a:t>and the variables that contribute to </a:t>
            </a:r>
            <a:r>
              <a:rPr lang="en-US" altLang="en-US" u="sng" smtClean="0">
                <a:latin typeface="Calibri" panose="020F0502020204030204" pitchFamily="34" charset="0"/>
              </a:rPr>
              <a:t>spatial locality</a:t>
            </a:r>
            <a:r>
              <a:rPr lang="en-US" altLang="en-US" smtClean="0">
                <a:latin typeface="Calibri" panose="020F0502020204030204" pitchFamily="34" charset="0"/>
              </a:rPr>
              <a:t>. The variables are i, j, and the array A. </a:t>
            </a: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3810000" y="1997075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b="1">
                <a:solidFill>
                  <a:srgbClr val="1F497D"/>
                </a:solidFill>
              </a:rPr>
              <a:t> 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03613" y="3213100"/>
            <a:ext cx="5465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for (i = 0; i &lt; 3; i++)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	for (j = 0; j &lt; 3; j++)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		A [ i ] [ j ] = 5 + A [ j ] [ i ];</a:t>
            </a:r>
          </a:p>
        </p:txBody>
      </p:sp>
      <p:sp>
        <p:nvSpPr>
          <p:cNvPr id="1331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72271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3"/>
          <p:cNvSpPr>
            <a:spLocks noGrp="1"/>
          </p:cNvSpPr>
          <p:nvPr>
            <p:ph idx="1"/>
          </p:nvPr>
        </p:nvSpPr>
        <p:spPr>
          <a:xfrm>
            <a:off x="2341564" y="1219201"/>
            <a:ext cx="4821237" cy="58261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A is a matrix (two dimensional array)</a:t>
            </a:r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3810000" y="1997075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 b="1">
                <a:solidFill>
                  <a:srgbClr val="1F497D"/>
                </a:solidFill>
              </a:rPr>
              <a:t> 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895601"/>
            <a:ext cx="3713162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1434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360" name="TextBox 35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4361" name="TextBox 36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4362" name="TextBox 37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4363" name="TextBox 38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sp>
        <p:nvSpPr>
          <p:cNvPr id="14364" name="TextBox 39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4365" name="TextBox 40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</p:spTree>
    <p:extLst>
      <p:ext uri="{BB962C8B-B14F-4D97-AF65-F5344CB8AC3E}">
        <p14:creationId xmlns:p14="http://schemas.microsoft.com/office/powerpoint/2010/main" val="12452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5363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382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5383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5384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5385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408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5409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5410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11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57305083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6387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06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6407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6408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6409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432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6433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6434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cxnSp>
        <p:nvCxnSpPr>
          <p:cNvPr id="16436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7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9740243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7411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430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7431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7432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7433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456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7457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7458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59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cxnSp>
        <p:nvCxnSpPr>
          <p:cNvPr id="17462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63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91285908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8435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454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8455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8456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8457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480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8481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8482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83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84" name="Straight Arrow Connector 19" descr=" 29"/>
          <p:cNvCxnSpPr>
            <a:cxnSpLocks noChangeShapeType="1"/>
          </p:cNvCxnSpPr>
          <p:nvPr/>
        </p:nvCxnSpPr>
        <p:spPr bwMode="auto">
          <a:xfrm flipV="1">
            <a:off x="4506914" y="2438400"/>
            <a:ext cx="2771775" cy="8778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21" name="Rectangle 20" descr=" 47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cxnSp>
        <p:nvCxnSpPr>
          <p:cNvPr id="18488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89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85648406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19459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78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19479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19480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19481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504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19505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19506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07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08" name="Straight Arrow Connector 19" descr=" 29"/>
          <p:cNvCxnSpPr>
            <a:cxnSpLocks noChangeShapeType="1"/>
          </p:cNvCxnSpPr>
          <p:nvPr/>
        </p:nvCxnSpPr>
        <p:spPr bwMode="auto">
          <a:xfrm flipV="1">
            <a:off x="4506914" y="2438400"/>
            <a:ext cx="2771775" cy="8778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09" name="Straight Arrow Connector 22" descr=" 35"/>
          <p:cNvCxnSpPr>
            <a:cxnSpLocks noChangeShapeType="1"/>
          </p:cNvCxnSpPr>
          <p:nvPr/>
        </p:nvCxnSpPr>
        <p:spPr bwMode="auto">
          <a:xfrm flipV="1">
            <a:off x="3733800" y="2830514"/>
            <a:ext cx="3544888" cy="8667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21" name="Rectangle 20" descr=" 47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22" name="Rectangle 21" descr=" 48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cxnSp>
        <p:nvCxnSpPr>
          <p:cNvPr id="19514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15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9891783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z="2000">
                <a:latin typeface="Calibri" panose="020F0502020204030204" pitchFamily="34" charset="0"/>
              </a:rPr>
              <a:t>You have a huge warehouse with EVERY movie ever made (hits, training films, etc.).</a:t>
            </a:r>
          </a:p>
          <a:p>
            <a:r>
              <a:rPr lang="en-US" altLang="en-US" sz="2000">
                <a:latin typeface="Calibri" panose="020F0502020204030204" pitchFamily="34" charset="0"/>
              </a:rPr>
              <a:t>Getting a movie from the warehouse takes 15 minutes.</a:t>
            </a:r>
          </a:p>
          <a:p>
            <a:r>
              <a:rPr lang="en-US" altLang="en-US" sz="2000">
                <a:latin typeface="Calibri" panose="020F0502020204030204" pitchFamily="34" charset="0"/>
              </a:rPr>
              <a:t>You can</a:t>
            </a:r>
            <a:r>
              <a:rPr lang="ja-JP" altLang="en-US" sz="2000">
                <a:latin typeface="Calibri" panose="020F0502020204030204" pitchFamily="34" charset="0"/>
              </a:rPr>
              <a:t>’</a:t>
            </a:r>
            <a:r>
              <a:rPr lang="en-US" altLang="ja-JP" sz="2000">
                <a:latin typeface="Calibri" panose="020F0502020204030204" pitchFamily="34" charset="0"/>
              </a:rPr>
              <a:t>t stay in business if every rental takes 15 minutes.</a:t>
            </a:r>
          </a:p>
          <a:p>
            <a:r>
              <a:rPr lang="en-US" altLang="en-US" sz="2000">
                <a:latin typeface="Calibri" panose="020F0502020204030204" pitchFamily="34" charset="0"/>
              </a:rPr>
              <a:t>You have some small shelves in the front office.</a:t>
            </a:r>
          </a:p>
          <a:p>
            <a:pPr>
              <a:buFontTx/>
              <a:buNone/>
            </a:pP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052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001000" y="3962400"/>
            <a:ext cx="762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dirty="0">
                <a:solidFill>
                  <a:srgbClr val="1F497D"/>
                </a:solidFill>
              </a:rPr>
              <a:t>Office</a:t>
            </a:r>
          </a:p>
        </p:txBody>
      </p:sp>
      <p:sp>
        <p:nvSpPr>
          <p:cNvPr id="2053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553200" y="4419600"/>
            <a:ext cx="36576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Warehouse</a:t>
            </a:r>
          </a:p>
        </p:txBody>
      </p:sp>
      <p:sp>
        <p:nvSpPr>
          <p:cNvPr id="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</p:spTree>
    <p:extLst>
      <p:ext uri="{BB962C8B-B14F-4D97-AF65-F5344CB8AC3E}">
        <p14:creationId xmlns:p14="http://schemas.microsoft.com/office/powerpoint/2010/main" val="413219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20483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502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0503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0504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0505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528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0529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20530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1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2" name="Straight Arrow Connector 19" descr=" 29"/>
          <p:cNvCxnSpPr>
            <a:cxnSpLocks noChangeShapeType="1"/>
          </p:cNvCxnSpPr>
          <p:nvPr/>
        </p:nvCxnSpPr>
        <p:spPr bwMode="auto">
          <a:xfrm flipV="1">
            <a:off x="4506914" y="2438400"/>
            <a:ext cx="2771775" cy="8778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3" name="Straight Arrow Connector 22" descr=" 35"/>
          <p:cNvCxnSpPr>
            <a:cxnSpLocks noChangeShapeType="1"/>
          </p:cNvCxnSpPr>
          <p:nvPr/>
        </p:nvCxnSpPr>
        <p:spPr bwMode="auto">
          <a:xfrm flipV="1">
            <a:off x="3733800" y="2830514"/>
            <a:ext cx="3544888" cy="8667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21" name="Rectangle 20" descr=" 47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22" name="Rectangle 21" descr=" 48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24" name="Rectangle 23" descr=" 49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cxnSp>
        <p:nvCxnSpPr>
          <p:cNvPr id="20539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40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cxnSp>
        <p:nvCxnSpPr>
          <p:cNvPr id="20541" name="Straight Arrow Connector 24" descr=" 8"/>
          <p:cNvCxnSpPr>
            <a:cxnSpLocks noChangeShapeType="1"/>
          </p:cNvCxnSpPr>
          <p:nvPr/>
        </p:nvCxnSpPr>
        <p:spPr bwMode="auto">
          <a:xfrm flipV="1">
            <a:off x="4089400" y="3146426"/>
            <a:ext cx="3189288" cy="550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6369912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3" descr=" 8194"/>
          <p:cNvSpPr>
            <a:spLocks noGrp="1"/>
          </p:cNvSpPr>
          <p:nvPr>
            <p:ph idx="1"/>
          </p:nvPr>
        </p:nvSpPr>
        <p:spPr>
          <a:xfrm>
            <a:off x="2362200" y="1627188"/>
            <a:ext cx="6858000" cy="5064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Calibri" panose="020F0502020204030204" pitchFamily="34" charset="0"/>
              </a:rPr>
              <a:t>How is A stored in the memory?</a:t>
            </a:r>
          </a:p>
        </p:txBody>
      </p:sp>
      <p:sp>
        <p:nvSpPr>
          <p:cNvPr id="21507" name="Title 3" descr=" 81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graphicFrame>
        <p:nvGraphicFramePr>
          <p:cNvPr id="3" name="Table 2" descr=" 3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26" name="TextBox 5" descr=" 8214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1527" name="TextBox 8" descr=" 8215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1528" name="TextBox 12" descr=" 8216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1529" name="TextBox 13" descr=" 8217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11" name="Table 10" descr=" 11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552" name="TextBox 18" descr=" 8240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1553" name="TextBox 19" descr=" 8241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cxnSp>
        <p:nvCxnSpPr>
          <p:cNvPr id="21554" name="Straight Arrow Connector 15" descr=" 23"/>
          <p:cNvCxnSpPr>
            <a:cxnSpLocks noChangeShapeType="1"/>
          </p:cNvCxnSpPr>
          <p:nvPr/>
        </p:nvCxnSpPr>
        <p:spPr bwMode="auto">
          <a:xfrm flipV="1">
            <a:off x="3733800" y="1752600"/>
            <a:ext cx="3544888" cy="1563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55" name="Straight Arrow Connector 17" descr=" 27"/>
          <p:cNvCxnSpPr>
            <a:cxnSpLocks noChangeShapeType="1"/>
          </p:cNvCxnSpPr>
          <p:nvPr/>
        </p:nvCxnSpPr>
        <p:spPr bwMode="auto">
          <a:xfrm flipV="1">
            <a:off x="4089400" y="2133600"/>
            <a:ext cx="3189288" cy="11826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56" name="Straight Arrow Connector 19" descr=" 29"/>
          <p:cNvCxnSpPr>
            <a:cxnSpLocks noChangeShapeType="1"/>
          </p:cNvCxnSpPr>
          <p:nvPr/>
        </p:nvCxnSpPr>
        <p:spPr bwMode="auto">
          <a:xfrm flipV="1">
            <a:off x="4506914" y="2438400"/>
            <a:ext cx="2771775" cy="8778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57" name="Straight Arrow Connector 22" descr=" 35"/>
          <p:cNvCxnSpPr>
            <a:cxnSpLocks noChangeShapeType="1"/>
          </p:cNvCxnSpPr>
          <p:nvPr/>
        </p:nvCxnSpPr>
        <p:spPr bwMode="auto">
          <a:xfrm flipV="1">
            <a:off x="3733800" y="2830514"/>
            <a:ext cx="3544888" cy="8667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 descr=" 4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19" name="Rectangle 18" descr=" 45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21" name="Rectangle 20" descr=" 47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22" name="Rectangle 21" descr=" 48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24" name="Rectangle 23" descr=" 49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30" name="Rectangle 29" descr=" 50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cxnSp>
        <p:nvCxnSpPr>
          <p:cNvPr id="21564" name="Straight Arrow Connector 53" descr=" 8252"/>
          <p:cNvCxnSpPr>
            <a:cxnSpLocks noChangeShapeType="1"/>
          </p:cNvCxnSpPr>
          <p:nvPr/>
        </p:nvCxnSpPr>
        <p:spPr bwMode="auto">
          <a:xfrm>
            <a:off x="8534400" y="2576514"/>
            <a:ext cx="0" cy="22240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65" name="TextBox 54" descr=" 8253"/>
          <p:cNvSpPr txBox="1">
            <a:spLocks noChangeArrowheads="1"/>
          </p:cNvSpPr>
          <p:nvPr/>
        </p:nvSpPr>
        <p:spPr bwMode="auto">
          <a:xfrm>
            <a:off x="8613776" y="3308350"/>
            <a:ext cx="911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address</a:t>
            </a:r>
          </a:p>
        </p:txBody>
      </p:sp>
      <p:sp>
        <p:nvSpPr>
          <p:cNvPr id="31" name="Rectangle 30" descr=" 37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34" name="Rectangle 33" descr=" 3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35" name="Rectangle 34" descr=" 42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cxnSp>
        <p:nvCxnSpPr>
          <p:cNvPr id="21569" name="Straight Arrow Connector 24" descr=" 8"/>
          <p:cNvCxnSpPr>
            <a:cxnSpLocks noChangeShapeType="1"/>
          </p:cNvCxnSpPr>
          <p:nvPr/>
        </p:nvCxnSpPr>
        <p:spPr bwMode="auto">
          <a:xfrm flipV="1">
            <a:off x="4089400" y="3146426"/>
            <a:ext cx="3189288" cy="5508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70" name="Straight Arrow Connector 25" descr=" 16"/>
          <p:cNvCxnSpPr>
            <a:cxnSpLocks noChangeShapeType="1"/>
          </p:cNvCxnSpPr>
          <p:nvPr/>
        </p:nvCxnSpPr>
        <p:spPr bwMode="auto">
          <a:xfrm flipV="1">
            <a:off x="4506914" y="3562350"/>
            <a:ext cx="2771775" cy="134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71" name="Straight Arrow Connector 26" descr=" 18"/>
          <p:cNvCxnSpPr>
            <a:cxnSpLocks noChangeShapeType="1"/>
          </p:cNvCxnSpPr>
          <p:nvPr/>
        </p:nvCxnSpPr>
        <p:spPr bwMode="auto">
          <a:xfrm flipV="1">
            <a:off x="3733800" y="3935413"/>
            <a:ext cx="3544888" cy="16986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72" name="Straight Arrow Connector 27" descr=" 24"/>
          <p:cNvCxnSpPr>
            <a:cxnSpLocks noChangeShapeType="1"/>
          </p:cNvCxnSpPr>
          <p:nvPr/>
        </p:nvCxnSpPr>
        <p:spPr bwMode="auto">
          <a:xfrm>
            <a:off x="4089400" y="4105275"/>
            <a:ext cx="3189288" cy="3302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73" name="Straight Arrow Connector 28" descr=" 26"/>
          <p:cNvCxnSpPr>
            <a:cxnSpLocks noChangeShapeType="1"/>
          </p:cNvCxnSpPr>
          <p:nvPr/>
        </p:nvCxnSpPr>
        <p:spPr bwMode="auto">
          <a:xfrm>
            <a:off x="4506914" y="4105276"/>
            <a:ext cx="2771775" cy="8159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Content Placeholder 3" descr=" 32"/>
          <p:cNvSpPr txBox="1">
            <a:spLocks/>
          </p:cNvSpPr>
          <p:nvPr/>
        </p:nvSpPr>
        <p:spPr bwMode="auto">
          <a:xfrm>
            <a:off x="2341564" y="1219201"/>
            <a:ext cx="4821237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prstClr val="black"/>
              </a:buClr>
              <a:buNone/>
              <a:defRPr/>
            </a:pPr>
            <a:r>
              <a:rPr lang="en-US" kern="0">
                <a:solidFill>
                  <a:prstClr val="black"/>
                </a:solidFill>
                <a:latin typeface="Calibri" panose="020F0502020204030204" pitchFamily="34" charset="0"/>
              </a:rPr>
              <a:t>A is a matrix (two dimensional array)</a:t>
            </a:r>
            <a:endParaRPr lang="en-US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Content Placeholder 3" descr=" 33"/>
          <p:cNvSpPr txBox="1">
            <a:spLocks/>
          </p:cNvSpPr>
          <p:nvPr/>
        </p:nvSpPr>
        <p:spPr bwMode="auto">
          <a:xfrm>
            <a:off x="7059613" y="5208588"/>
            <a:ext cx="152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Clr>
                <a:prstClr val="black"/>
              </a:buClr>
              <a:buNone/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75427875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 descr=" 92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2532" name="TextBox 45" descr=" 9221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graphicFrame>
        <p:nvGraphicFramePr>
          <p:cNvPr id="85" name="Table 84" descr=" 8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551" name="TextBox 85" descr=" 924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2552" name="TextBox 86" descr=" 924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2553" name="TextBox 87" descr=" 924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2554" name="TextBox 88" descr=" 924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90" name="Table 89" descr=" 90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2577" name="TextBox 90" descr=" 926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2578" name="TextBox 91" descr=" 926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93" name="Rectangle 92" descr=" 9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94" name="Rectangle 93" descr=" 94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95" name="Rectangle 94" descr=" 95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96" name="Rectangle 95" descr=" 96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97" name="Rectangle 96" descr=" 97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98" name="Rectangle 97" descr=" 98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101" name="Rectangle 100" descr=" 101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102" name="Rectangle 101" descr=" 102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103" name="Rectangle 102" descr=" 103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</p:spTree>
    <p:extLst>
      <p:ext uri="{BB962C8B-B14F-4D97-AF65-F5344CB8AC3E}">
        <p14:creationId xmlns:p14="http://schemas.microsoft.com/office/powerpoint/2010/main" val="34897320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 descr=" 92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3556" name="TextBox 23" descr=" 1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1: i = 0, j = 0</a:t>
            </a:r>
          </a:p>
        </p:txBody>
      </p:sp>
      <p:sp>
        <p:nvSpPr>
          <p:cNvPr id="23557" name="TextBox 45" descr=" 9221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graphicFrame>
        <p:nvGraphicFramePr>
          <p:cNvPr id="85" name="Table 84" descr=" 8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576" name="TextBox 85" descr=" 924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3577" name="TextBox 86" descr=" 924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3578" name="TextBox 87" descr=" 924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3579" name="TextBox 88" descr=" 924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90" name="Table 89" descr=" 90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602" name="TextBox 90" descr=" 926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3603" name="TextBox 91" descr=" 926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93" name="Rectangle 92" descr=" 9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94" name="Rectangle 93" descr=" 94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95" name="Rectangle 94" descr=" 95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96" name="Rectangle 95" descr=" 96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97" name="Rectangle 96" descr=" 97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98" name="Rectangle 97" descr=" 98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101" name="Rectangle 100" descr=" 101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102" name="Rectangle 101" descr=" 102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103" name="Rectangle 102" descr=" 103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3613" name="Rectangle 21" descr=" 2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3614" name="Rectangle 22" descr=" 10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6024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 descr=" 92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4580" name="TextBox 23" descr=" 1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1: i = 0, j = 0</a:t>
            </a:r>
          </a:p>
        </p:txBody>
      </p:sp>
      <p:sp>
        <p:nvSpPr>
          <p:cNvPr id="24581" name="TextBox 45" descr=" 9221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4582" name="TextBox 24" descr=" 17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graphicFrame>
        <p:nvGraphicFramePr>
          <p:cNvPr id="85" name="Table 84" descr=" 8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601" name="TextBox 85" descr=" 924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4602" name="TextBox 86" descr=" 924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4603" name="TextBox 87" descr=" 924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4604" name="TextBox 88" descr=" 924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90" name="Table 89" descr=" 90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7" name="TextBox 90" descr=" 926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4628" name="TextBox 91" descr=" 926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93" name="Rectangle 92" descr=" 9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94" name="Rectangle 93" descr=" 94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95" name="Rectangle 94" descr=" 95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96" name="Rectangle 95" descr=" 96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97" name="Rectangle 96" descr=" 97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98" name="Rectangle 97" descr=" 98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101" name="Rectangle 100" descr=" 101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102" name="Rectangle 101" descr=" 102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103" name="Rectangle 102" descr=" 103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4638" name="Rectangle 21" descr=" 2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4639" name="Rectangle 22" descr=" 10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9499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 descr=" 92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3;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5604" name="TextBox 23" descr=" 1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1: i = 0, j = 0</a:t>
            </a:r>
          </a:p>
        </p:txBody>
      </p:sp>
      <p:sp>
        <p:nvSpPr>
          <p:cNvPr id="25605" name="TextBox 45" descr=" 9221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5606" name="TextBox 24" descr=" 17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5607" name="TextBox 25" descr=" 56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85" name="Table 84" descr=" 8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626" name="TextBox 85" descr=" 924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5627" name="TextBox 86" descr=" 924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5628" name="TextBox 87" descr=" 924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5629" name="TextBox 88" descr=" 924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90" name="Table 89" descr=" 90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5652" name="TextBox 90" descr=" 926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5653" name="TextBox 91" descr=" 926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93" name="Rectangle 92" descr=" 93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94" name="Rectangle 93" descr=" 94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95" name="Rectangle 94" descr=" 95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96" name="Rectangle 95" descr=" 96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97" name="Rectangle 96" descr=" 97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98" name="Rectangle 97" descr=" 98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101" name="Rectangle 100" descr=" 101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102" name="Rectangle 101" descr=" 102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103" name="Rectangle 102" descr=" 103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5663" name="Rectangle 21" descr=" 2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5664" name="Rectangle 22" descr=" 10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0851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3" descr=" 102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6628" name="TextBox 11" descr=" 1024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2: i = 0, j = 1</a:t>
            </a:r>
          </a:p>
        </p:txBody>
      </p:sp>
      <p:sp>
        <p:nvSpPr>
          <p:cNvPr id="26629" name="TextBox 45" descr=" 102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6630" name="TextBox 16" descr=" 1024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6631" name="TextBox 55" descr=" 1024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650" name="TextBox 35" descr=" 1026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6651" name="TextBox 37" descr=" 1026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6652" name="TextBox 39" descr=" 1027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6653" name="TextBox 52" descr=" 1027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6676" name="TextBox 57" descr=" 1029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6677" name="TextBox 58" descr=" 1029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6687" name="Rectangle 70" descr=" 10305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6688" name="Rectangle 71" descr=" 10306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62857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 descr=" 102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7652" name="TextBox 11" descr=" 1024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2: i = 0, j = 1</a:t>
            </a:r>
          </a:p>
        </p:txBody>
      </p:sp>
      <p:sp>
        <p:nvSpPr>
          <p:cNvPr id="27653" name="TextBox 45" descr=" 102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7654" name="TextBox 16" descr=" 1024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7655" name="TextBox 55" descr=" 1024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27656" name="TextBox 26" descr=" 31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675" name="TextBox 35" descr=" 1026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7676" name="TextBox 37" descr=" 1026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7677" name="TextBox 39" descr=" 1027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7678" name="TextBox 52" descr=" 1027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7701" name="TextBox 57" descr=" 1029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7702" name="TextBox 58" descr=" 1029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7712" name="Rectangle 70" descr=" 10305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7713" name="Rectangle 71" descr=" 10306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5802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 descr=" 1024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8676" name="TextBox 11" descr=" 1024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2: i = 0, j = 1</a:t>
            </a:r>
          </a:p>
        </p:txBody>
      </p:sp>
      <p:sp>
        <p:nvSpPr>
          <p:cNvPr id="28677" name="TextBox 45" descr=" 102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8678" name="TextBox 16" descr=" 1024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8679" name="TextBox 55" descr=" 1024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28680" name="TextBox 26" descr=" 31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8681" name="TextBox 27" descr=" 32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700" name="TextBox 35" descr=" 1026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8701" name="TextBox 37" descr=" 1026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8702" name="TextBox 39" descr=" 1027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8703" name="TextBox 52" descr=" 1027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8726" name="TextBox 57" descr=" 1029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8727" name="TextBox 58" descr=" 1029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8737" name="Rectangle 70" descr=" 10305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8738" name="Rectangle 71" descr=" 10306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1887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 descr=" 112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29700" name="TextBox 11" descr=" 11268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3: i = 0, j = 2</a:t>
            </a:r>
          </a:p>
        </p:txBody>
      </p:sp>
      <p:sp>
        <p:nvSpPr>
          <p:cNvPr id="29701" name="TextBox 45" descr=" 11269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29702" name="TextBox 16" descr=" 1127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9703" name="TextBox 55" descr=" 1127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29704" name="TextBox 30" descr=" 1127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29705" name="TextBox 31" descr=" 1127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724" name="TextBox 35" descr=" 1129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29725" name="TextBox 37" descr=" 1129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29726" name="TextBox 39" descr=" 1129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29727" name="TextBox 52" descr=" 1129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9750" name="TextBox 57" descr=" 1131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29751" name="TextBox 58" descr=" 1131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29761" name="Rectangle 33" descr=" 1133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29762" name="Rectangle 36" descr=" 11332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400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28800" y="260350"/>
            <a:ext cx="8534400" cy="269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Here are some suggested improvements to the store: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movie, just keep it in the front office for a while in case someone else wants to rent it.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Watch the trends in movie watching and attempt to guess movies that will be rented soon – put those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Whenever someone rents a movie in a series (Star Wars), grab the other movies in the series and put them in the front office.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eriod"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Buy motorcycles to ride in the warehouse to get the movies faster</a:t>
            </a:r>
          </a:p>
        </p:txBody>
      </p:sp>
      <p:graphicFrame>
        <p:nvGraphicFramePr>
          <p:cNvPr id="104501" name="Group 5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981200" y="4038600"/>
          <a:ext cx="4267200" cy="2378076"/>
        </p:xfrm>
        <a:graphic>
          <a:graphicData uri="http://schemas.openxmlformats.org/drawingml/2006/table">
            <a:tbl>
              <a:tblPr/>
              <a:tblGrid>
                <a:gridCol w="124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Selection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Spatial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Temporal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None of the above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4" name="Rectangle 2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001000" y="3962400"/>
            <a:ext cx="762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Office</a:t>
            </a:r>
          </a:p>
        </p:txBody>
      </p:sp>
      <p:sp>
        <p:nvSpPr>
          <p:cNvPr id="3105" name="Rectangle 2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53200" y="4419600"/>
            <a:ext cx="3657600" cy="198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>
                <a:solidFill>
                  <a:srgbClr val="1F497D"/>
                </a:solidFill>
              </a:rPr>
              <a:t>Warehouse</a:t>
            </a:r>
          </a:p>
        </p:txBody>
      </p:sp>
      <p:sp>
        <p:nvSpPr>
          <p:cNvPr id="3106" name="Rectangle 1"/>
          <p:cNvSpPr>
            <a:spLocks noChangeArrowheads="1"/>
          </p:cNvSpPr>
          <p:nvPr/>
        </p:nvSpPr>
        <p:spPr bwMode="auto">
          <a:xfrm>
            <a:off x="2286000" y="3087688"/>
            <a:ext cx="7391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Extending the analogy to locality for caches, which pair of changes most closely matches the analogous cache locality?</a:t>
            </a:r>
            <a:endParaRPr lang="en-US" altLang="en-US" sz="28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77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 descr=" 112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0724" name="TextBox 11" descr=" 11268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3: i = 0, j = 2</a:t>
            </a:r>
          </a:p>
        </p:txBody>
      </p:sp>
      <p:sp>
        <p:nvSpPr>
          <p:cNvPr id="30725" name="TextBox 45" descr=" 11269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0726" name="TextBox 16" descr=" 1127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0727" name="TextBox 55" descr=" 1127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0728" name="TextBox 30" descr=" 1127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0729" name="TextBox 31" descr=" 1127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48" name="TextBox 35" descr=" 1129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0749" name="TextBox 37" descr=" 1129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0750" name="TextBox 39" descr=" 1129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0751" name="TextBox 52" descr=" 1129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0774" name="TextBox 57" descr=" 1131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0775" name="TextBox 58" descr=" 1131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0785" name="TextBox 28" descr=" 29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0786" name="Rectangle 33" descr=" 1133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0787" name="Rectangle 36" descr=" 11332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7935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 descr=" 112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1748" name="TextBox 11" descr=" 11268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3: i = 0, j = 2</a:t>
            </a:r>
          </a:p>
        </p:txBody>
      </p:sp>
      <p:sp>
        <p:nvSpPr>
          <p:cNvPr id="31749" name="TextBox 45" descr=" 11269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1750" name="TextBox 16" descr=" 1127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1751" name="TextBox 55" descr=" 1127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1752" name="TextBox 30" descr=" 1127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1753" name="TextBox 31" descr=" 1127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772" name="TextBox 35" descr=" 1129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1773" name="TextBox 37" descr=" 1129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1774" name="TextBox 39" descr=" 1129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1775" name="TextBox 52" descr=" 1129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798" name="TextBox 57" descr=" 1131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1799" name="TextBox 58" descr=" 1131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1809" name="TextBox 28" descr=" 29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1810" name="TextBox 29" descr=" 33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1811" name="Rectangle 33" descr=" 1133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1812" name="Rectangle 36" descr=" 11332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60777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 descr=" 122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2772" name="TextBox 11" descr=" 1229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4: i = 1, j = 0</a:t>
            </a:r>
          </a:p>
        </p:txBody>
      </p:sp>
      <p:sp>
        <p:nvSpPr>
          <p:cNvPr id="32773" name="TextBox 45" descr=" 12293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2774" name="TextBox 16" descr=" 12294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2775" name="TextBox 55" descr=" 1229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2776" name="TextBox 30" descr=" 12296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2777" name="TextBox 31" descr=" 12297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6" name="TextBox 35" descr=" 12316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2797" name="TextBox 37" descr=" 1231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2798" name="TextBox 39" descr=" 12318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2799" name="TextBox 52" descr=" 12319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822" name="TextBox 57" descr=" 12342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2823" name="TextBox 58" descr=" 12343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2833" name="TextBox 28" descr=" 12353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2834" name="TextBox 32" descr=" 12354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2835" name="Rectangle 36" descr=" 1235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2836" name="Rectangle 38" descr=" 1235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6318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 descr=" 122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3796" name="TextBox 11" descr=" 1229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4: i = 1, j = 0</a:t>
            </a:r>
          </a:p>
        </p:txBody>
      </p:sp>
      <p:sp>
        <p:nvSpPr>
          <p:cNvPr id="33797" name="TextBox 45" descr=" 12293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3798" name="TextBox 16" descr=" 12294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3799" name="TextBox 55" descr=" 1229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3800" name="TextBox 30" descr=" 12296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3801" name="TextBox 31" descr=" 12297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820" name="TextBox 35" descr=" 12316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3821" name="TextBox 37" descr=" 1231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3822" name="TextBox 39" descr=" 12318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3823" name="TextBox 52" descr=" 12319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3846" name="TextBox 57" descr=" 12342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3847" name="TextBox 58" descr=" 12343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3857" name="TextBox 28" descr=" 12353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3858" name="TextBox 32" descr=" 12354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3859" name="TextBox 30" descr=" 30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3860" name="Rectangle 36" descr=" 1235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3861" name="Rectangle 38" descr=" 1235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7854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 descr=" 122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4820" name="TextBox 11" descr=" 12292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4: i = 1, j = 0</a:t>
            </a:r>
          </a:p>
        </p:txBody>
      </p:sp>
      <p:sp>
        <p:nvSpPr>
          <p:cNvPr id="34821" name="TextBox 45" descr=" 12293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4822" name="TextBox 16" descr=" 12294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4823" name="TextBox 55" descr=" 1229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4824" name="TextBox 30" descr=" 12296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4825" name="TextBox 31" descr=" 12297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844" name="TextBox 35" descr=" 12316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4845" name="TextBox 37" descr=" 1231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4846" name="TextBox 39" descr=" 12318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4847" name="TextBox 52" descr=" 12319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4870" name="TextBox 57" descr=" 12342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4871" name="TextBox 58" descr=" 12343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4881" name="TextBox 28" descr=" 12353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4882" name="TextBox 32" descr=" 12354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4883" name="TextBox 30" descr=" 30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4884" name="TextBox 31" descr=" 34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4885" name="Rectangle 36" descr=" 1235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4886" name="Rectangle 38" descr=" 1235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841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5844" name="TextBox 11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5: i = 1, j = 1</a:t>
            </a:r>
          </a:p>
        </p:txBody>
      </p:sp>
      <p:sp>
        <p:nvSpPr>
          <p:cNvPr id="35845" name="TextBox 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5846" name="TextBox 1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847" name="TextBox 5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5848" name="TextBox 30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849" name="TextBox 31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5868" name="TextBox 35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5869" name="TextBox 3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5870" name="TextBox 39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5871" name="TextBox 52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5894" name="TextBox 57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5895" name="TextBox 58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5905" name="TextBox 28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906" name="TextBox 32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5907" name="TextBox 29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908" name="TextBox 33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5909" name="TextBox 36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5910" name="TextBox 38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5911" name="Rectangle 41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5912" name="Rectangle 42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1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6868" name="TextBox 11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6: i = 1, j = 2</a:t>
            </a:r>
          </a:p>
        </p:txBody>
      </p:sp>
      <p:sp>
        <p:nvSpPr>
          <p:cNvPr id="36869" name="TextBox 4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6870" name="TextBox 1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871" name="TextBox 55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872" name="TextBox 30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873" name="TextBox 31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6892" name="TextBox 35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6893" name="TextBox 37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6894" name="TextBox 39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6895" name="TextBox 52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6918" name="TextBox 57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6919" name="TextBox 58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6929" name="TextBox 28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930" name="TextBox 32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931" name="TextBox 29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932" name="TextBox 33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933" name="TextBox 36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934" name="TextBox 38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935" name="TextBox 43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6936" name="TextBox 44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6937" name="Rectangle 46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6938" name="Rectangle 47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4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3" descr=" 153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7892" name="TextBox 11" descr=" 1536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9: i = 3, j = 3</a:t>
            </a:r>
          </a:p>
        </p:txBody>
      </p:sp>
      <p:sp>
        <p:nvSpPr>
          <p:cNvPr id="37893" name="TextBox 45" descr=" 1536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7894" name="TextBox 16" descr=" 1536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895" name="TextBox 55" descr=" 1536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896" name="TextBox 30" descr=" 15368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897" name="TextBox 31" descr=" 15369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916" name="TextBox 35" descr=" 1538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7917" name="TextBox 37" descr=" 1538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7918" name="TextBox 39" descr=" 1539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7919" name="TextBox 52" descr=" 1539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7942" name="TextBox 57" descr=" 1541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7943" name="TextBox 58" descr=" 1541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7953" name="TextBox 28" descr=" 15425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54" name="TextBox 32" descr=" 15426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55" name="TextBox 29" descr=" 15427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56" name="TextBox 33" descr=" 15428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57" name="TextBox 36" descr=" 15429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58" name="TextBox 38" descr=" 15430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59" name="TextBox 41" descr=" 15431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60" name="TextBox 42" descr=" 15432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61" name="TextBox 43" descr=" 15433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7962" name="TextBox 44" descr=" 15434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3" name="TextBox 46" descr=" 15435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4" name="TextBox 47" descr=" 15436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5" name="TextBox 48" descr=" 15437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6" name="TextBox 49" descr=" 15438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7967" name="Rectangle 54" descr=" 15443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7968" name="Rectangle 65" descr=" 1544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0773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3" descr=" 153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8916" name="TextBox 11" descr=" 1536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9: i = 3, j = 3</a:t>
            </a:r>
          </a:p>
        </p:txBody>
      </p:sp>
      <p:sp>
        <p:nvSpPr>
          <p:cNvPr id="38917" name="TextBox 45" descr=" 1536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8918" name="TextBox 16" descr=" 1536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19" name="TextBox 55" descr=" 1536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20" name="TextBox 30" descr=" 15368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21" name="TextBox 31" descr=" 15369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940" name="TextBox 35" descr=" 1538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8941" name="TextBox 37" descr=" 1538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8942" name="TextBox 39" descr=" 1539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8943" name="TextBox 52" descr=" 1539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8966" name="TextBox 57" descr=" 1541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8967" name="TextBox 58" descr=" 1541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38977" name="TextBox 28" descr=" 15425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78" name="TextBox 32" descr=" 15426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79" name="TextBox 29" descr=" 15427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0" name="TextBox 33" descr=" 15428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81" name="TextBox 36" descr=" 15429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2" name="TextBox 38" descr=" 15430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3" name="TextBox 41" descr=" 15431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4" name="TextBox 42" descr=" 15432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5" name="TextBox 43" descr=" 15433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8986" name="TextBox 44" descr=" 15434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87" name="TextBox 46" descr=" 15435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88" name="TextBox 47" descr=" 15436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89" name="TextBox 48" descr=" 15437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90" name="TextBox 49" descr=" 15438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8991" name="Rectangle 42" descr=" 5"/>
          <p:cNvSpPr>
            <a:spLocks noChangeArrowheads="1"/>
          </p:cNvSpPr>
          <p:nvPr/>
        </p:nvSpPr>
        <p:spPr bwMode="auto">
          <a:xfrm>
            <a:off x="5410201" y="3124200"/>
            <a:ext cx="170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38992" name="Rectangle 43" descr=" 51"/>
          <p:cNvSpPr>
            <a:spLocks noChangeArrowheads="1"/>
          </p:cNvSpPr>
          <p:nvPr/>
        </p:nvSpPr>
        <p:spPr bwMode="auto">
          <a:xfrm>
            <a:off x="8734425" y="3116263"/>
            <a:ext cx="180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Irregular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38993" name="Rectangle 54" descr=" 15443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38994" name="Rectangle 65" descr=" 1544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467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3" descr=" 153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39940" name="TextBox 11" descr=" 15364"/>
          <p:cNvSpPr txBox="1">
            <a:spLocks noChangeArrowheads="1"/>
          </p:cNvSpPr>
          <p:nvPr/>
        </p:nvSpPr>
        <p:spPr bwMode="auto">
          <a:xfrm>
            <a:off x="2209801" y="5924550"/>
            <a:ext cx="2384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</a:rPr>
              <a:t>Iteration 9: i = 3, j = 3</a:t>
            </a:r>
          </a:p>
        </p:txBody>
      </p:sp>
      <p:sp>
        <p:nvSpPr>
          <p:cNvPr id="39941" name="TextBox 45" descr=" 15365"/>
          <p:cNvSpPr txBox="1">
            <a:spLocks noChangeArrowheads="1"/>
          </p:cNvSpPr>
          <p:nvPr/>
        </p:nvSpPr>
        <p:spPr bwMode="auto">
          <a:xfrm>
            <a:off x="2195514" y="5072064"/>
            <a:ext cx="35956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In each iteration, we access two array slots – A[i][j] and A[j][i]</a:t>
            </a:r>
          </a:p>
        </p:txBody>
      </p:sp>
      <p:sp>
        <p:nvSpPr>
          <p:cNvPr id="39942" name="TextBox 16" descr=" 15366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9943" name="TextBox 55" descr=" 15367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9944" name="TextBox 30" descr=" 15368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39945" name="TextBox 31" descr=" 15369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964" name="TextBox 35" descr=" 15388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39965" name="TextBox 37" descr=" 15389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39966" name="TextBox 39" descr=" 15390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39967" name="TextBox 52" descr=" 15391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9990" name="TextBox 57" descr=" 15414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39991" name="TextBox 58" descr=" 15415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40001" name="TextBox 28" descr=" 15425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2" name="TextBox 32" descr=" 15426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03" name="TextBox 29" descr=" 15427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4" name="TextBox 33" descr=" 15428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05" name="TextBox 36" descr=" 15429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6" name="TextBox 38" descr=" 15430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7" name="TextBox 41" descr=" 15431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8" name="TextBox 42" descr=" 15432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09" name="TextBox 43" descr=" 15433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010" name="TextBox 44" descr=" 15434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1" name="TextBox 46" descr=" 15435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2" name="TextBox 47" descr=" 15436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3" name="TextBox 48" descr=" 15437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4" name="TextBox 49" descr=" 15438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015" name="Rectangle 42" descr=" 5"/>
          <p:cNvSpPr>
            <a:spLocks noChangeArrowheads="1"/>
          </p:cNvSpPr>
          <p:nvPr/>
        </p:nvSpPr>
        <p:spPr bwMode="auto">
          <a:xfrm>
            <a:off x="5410201" y="3124200"/>
            <a:ext cx="170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0016" name="Rectangle 43" descr=" 51"/>
          <p:cNvSpPr>
            <a:spLocks noChangeArrowheads="1"/>
          </p:cNvSpPr>
          <p:nvPr/>
        </p:nvSpPr>
        <p:spPr bwMode="auto">
          <a:xfrm>
            <a:off x="8734425" y="3116263"/>
            <a:ext cx="180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Irregular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0017" name="Rectangle 44" descr=" 52"/>
          <p:cNvSpPr>
            <a:spLocks noChangeArrowheads="1"/>
          </p:cNvSpPr>
          <p:nvPr/>
        </p:nvSpPr>
        <p:spPr bwMode="auto">
          <a:xfrm>
            <a:off x="5826126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A[i][j] exhibits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0018" name="Rectangle 45" descr=" 54"/>
          <p:cNvSpPr>
            <a:spLocks noChangeArrowheads="1"/>
          </p:cNvSpPr>
          <p:nvPr/>
        </p:nvSpPr>
        <p:spPr bwMode="auto">
          <a:xfrm>
            <a:off x="8001001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A[j][i] doesn’t exhibit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0019" name="Rectangle 54" descr=" 15443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40020" name="Rectangle 65" descr=" 15444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40170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4099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</p:spTree>
    <p:extLst>
      <p:ext uri="{BB962C8B-B14F-4D97-AF65-F5344CB8AC3E}">
        <p14:creationId xmlns:p14="http://schemas.microsoft.com/office/powerpoint/2010/main" val="73443489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3" descr=" 163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40964" name="TextBox 45" descr=" 16389"/>
          <p:cNvSpPr txBox="1">
            <a:spLocks noChangeArrowheads="1"/>
          </p:cNvSpPr>
          <p:nvPr/>
        </p:nvSpPr>
        <p:spPr bwMode="auto">
          <a:xfrm>
            <a:off x="2195514" y="4841875"/>
            <a:ext cx="3595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What about i and j?</a:t>
            </a:r>
          </a:p>
        </p:txBody>
      </p:sp>
      <p:sp>
        <p:nvSpPr>
          <p:cNvPr id="40965" name="TextBox 16" descr=" 1639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966" name="TextBox 55" descr=" 1639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0967" name="TextBox 30" descr=" 1639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0968" name="TextBox 31" descr=" 1639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987" name="TextBox 35" descr=" 1641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40988" name="TextBox 37" descr=" 1641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40989" name="TextBox 39" descr=" 1641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40990" name="TextBox 52" descr=" 1641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1013" name="TextBox 57" descr=" 1643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41014" name="TextBox 58" descr=" 1643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41024" name="TextBox 28" descr=" 16449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25" name="TextBox 32" descr=" 16450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26" name="TextBox 29" descr=" 16451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27" name="TextBox 33" descr=" 16452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28" name="TextBox 36" descr=" 16453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29" name="TextBox 38" descr=" 16454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30" name="TextBox 41" descr=" 16455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31" name="TextBox 42" descr=" 16456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32" name="TextBox 43" descr=" 16457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033" name="TextBox 44" descr=" 16458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4" name="TextBox 46" descr=" 16459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5" name="TextBox 47" descr=" 16460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6" name="TextBox 48" descr=" 16461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7" name="TextBox 49" descr=" 16462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038" name="Rectangle 4" descr=" 16463"/>
          <p:cNvSpPr>
            <a:spLocks noChangeArrowheads="1"/>
          </p:cNvSpPr>
          <p:nvPr/>
        </p:nvSpPr>
        <p:spPr bwMode="auto">
          <a:xfrm>
            <a:off x="5410201" y="3124200"/>
            <a:ext cx="170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1039" name="Rectangle 50" descr=" 16464"/>
          <p:cNvSpPr>
            <a:spLocks noChangeArrowheads="1"/>
          </p:cNvSpPr>
          <p:nvPr/>
        </p:nvSpPr>
        <p:spPr bwMode="auto">
          <a:xfrm>
            <a:off x="8734425" y="3116263"/>
            <a:ext cx="180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Irregular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1040" name="Rectangle 51" descr=" 16465"/>
          <p:cNvSpPr>
            <a:spLocks noChangeArrowheads="1"/>
          </p:cNvSpPr>
          <p:nvPr/>
        </p:nvSpPr>
        <p:spPr bwMode="auto">
          <a:xfrm>
            <a:off x="5826126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A[i][j] exhibits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1041" name="Rectangle 53" descr=" 16466"/>
          <p:cNvSpPr>
            <a:spLocks noChangeArrowheads="1"/>
          </p:cNvSpPr>
          <p:nvPr/>
        </p:nvSpPr>
        <p:spPr bwMode="auto">
          <a:xfrm>
            <a:off x="8001001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A[j][i] doesn’t exhibit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1042" name="Rectangle 54" descr=" 1646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41043" name="Rectangle 65" descr=" 1646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39789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3" descr=" 1638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  <p:sp>
        <p:nvSpPr>
          <p:cNvPr id="41" name="Rectangle 40" descr=" 41"/>
          <p:cNvSpPr/>
          <p:nvPr/>
        </p:nvSpPr>
        <p:spPr>
          <a:xfrm>
            <a:off x="2590801" y="1447801"/>
            <a:ext cx="3713163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= 0;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&lt; 4;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++)</a:t>
            </a:r>
          </a:p>
          <a:p>
            <a:pPr marL="3556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for (j = 0; j &lt; 3; j++)</a:t>
            </a:r>
          </a:p>
          <a:p>
            <a:pPr marL="7239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 [ j ] = 5 + A [ j ] [ </a:t>
            </a:r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</a:t>
            </a:r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];</a:t>
            </a:r>
          </a:p>
        </p:txBody>
      </p:sp>
      <p:sp>
        <p:nvSpPr>
          <p:cNvPr id="41988" name="TextBox 45" descr=" 12"/>
          <p:cNvSpPr txBox="1">
            <a:spLocks noChangeArrowheads="1"/>
          </p:cNvSpPr>
          <p:nvPr/>
        </p:nvSpPr>
        <p:spPr bwMode="auto">
          <a:xfrm>
            <a:off x="2209800" y="5308600"/>
            <a:ext cx="3048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prstClr val="black"/>
                </a:solidFill>
                <a:latin typeface="Calibri" panose="020F0502020204030204" pitchFamily="34" charset="0"/>
              </a:rPr>
              <a:t>They exhibit temporal locality because they are accessed in each iteration</a:t>
            </a:r>
          </a:p>
        </p:txBody>
      </p:sp>
      <p:sp>
        <p:nvSpPr>
          <p:cNvPr id="41989" name="TextBox 45" descr=" 16389"/>
          <p:cNvSpPr txBox="1">
            <a:spLocks noChangeArrowheads="1"/>
          </p:cNvSpPr>
          <p:nvPr/>
        </p:nvSpPr>
        <p:spPr bwMode="auto">
          <a:xfrm>
            <a:off x="2195514" y="4841875"/>
            <a:ext cx="3595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What about i and j?</a:t>
            </a:r>
          </a:p>
        </p:txBody>
      </p:sp>
      <p:sp>
        <p:nvSpPr>
          <p:cNvPr id="41990" name="TextBox 16" descr=" 16390"/>
          <p:cNvSpPr txBox="1">
            <a:spLocks noChangeArrowheads="1"/>
          </p:cNvSpPr>
          <p:nvPr/>
        </p:nvSpPr>
        <p:spPr bwMode="auto">
          <a:xfrm>
            <a:off x="7086600" y="1581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991" name="TextBox 55" descr=" 16391"/>
          <p:cNvSpPr txBox="1">
            <a:spLocks noChangeArrowheads="1"/>
          </p:cNvSpPr>
          <p:nvPr/>
        </p:nvSpPr>
        <p:spPr bwMode="auto">
          <a:xfrm>
            <a:off x="8247064" y="1581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1992" name="TextBox 30" descr=" 16392"/>
          <p:cNvSpPr txBox="1">
            <a:spLocks noChangeArrowheads="1"/>
          </p:cNvSpPr>
          <p:nvPr/>
        </p:nvSpPr>
        <p:spPr bwMode="auto">
          <a:xfrm>
            <a:off x="7078664" y="19621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1993" name="TextBox 31" descr=" 16393"/>
          <p:cNvSpPr txBox="1">
            <a:spLocks noChangeArrowheads="1"/>
          </p:cNvSpPr>
          <p:nvPr/>
        </p:nvSpPr>
        <p:spPr bwMode="auto">
          <a:xfrm>
            <a:off x="8256589" y="2697163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graphicFrame>
        <p:nvGraphicFramePr>
          <p:cNvPr id="35" name="Table 34" descr=" 35"/>
          <p:cNvGraphicFramePr>
            <a:graphicFrameLocks noGrp="1"/>
          </p:cNvGraphicFramePr>
          <p:nvPr/>
        </p:nvGraphicFramePr>
        <p:xfrm>
          <a:off x="3508376" y="3105151"/>
          <a:ext cx="1187451" cy="1214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398" marR="91398" marT="45699" marB="4569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398" marR="91398"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012" name="TextBox 35" descr=" 16412"/>
          <p:cNvSpPr txBox="1">
            <a:spLocks noChangeArrowheads="1"/>
          </p:cNvSpPr>
          <p:nvPr/>
        </p:nvSpPr>
        <p:spPr bwMode="auto">
          <a:xfrm>
            <a:off x="2971801" y="3146425"/>
            <a:ext cx="5309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0</a:t>
            </a:r>
          </a:p>
        </p:txBody>
      </p:sp>
      <p:sp>
        <p:nvSpPr>
          <p:cNvPr id="42013" name="TextBox 37" descr=" 16413"/>
          <p:cNvSpPr txBox="1">
            <a:spLocks noChangeArrowheads="1"/>
          </p:cNvSpPr>
          <p:nvPr/>
        </p:nvSpPr>
        <p:spPr bwMode="auto">
          <a:xfrm>
            <a:off x="2971801" y="3527426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1</a:t>
            </a:r>
          </a:p>
        </p:txBody>
      </p:sp>
      <p:sp>
        <p:nvSpPr>
          <p:cNvPr id="42014" name="TextBox 39" descr=" 16414"/>
          <p:cNvSpPr txBox="1">
            <a:spLocks noChangeArrowheads="1"/>
          </p:cNvSpPr>
          <p:nvPr/>
        </p:nvSpPr>
        <p:spPr bwMode="auto">
          <a:xfrm>
            <a:off x="3429001" y="2765425"/>
            <a:ext cx="534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0</a:t>
            </a:r>
          </a:p>
        </p:txBody>
      </p:sp>
      <p:sp>
        <p:nvSpPr>
          <p:cNvPr id="42015" name="TextBox 52" descr=" 16415"/>
          <p:cNvSpPr txBox="1">
            <a:spLocks noChangeArrowheads="1"/>
          </p:cNvSpPr>
          <p:nvPr/>
        </p:nvSpPr>
        <p:spPr bwMode="auto">
          <a:xfrm>
            <a:off x="3822700" y="2765426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1</a:t>
            </a:r>
          </a:p>
        </p:txBody>
      </p:sp>
      <p:graphicFrame>
        <p:nvGraphicFramePr>
          <p:cNvPr id="57" name="Table 56" descr=" 57"/>
          <p:cNvGraphicFramePr>
            <a:graphicFrameLocks noGrp="1"/>
          </p:cNvGraphicFramePr>
          <p:nvPr/>
        </p:nvGraphicFramePr>
        <p:xfrm>
          <a:off x="7391400" y="1536701"/>
          <a:ext cx="838200" cy="36163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0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63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8" marB="4572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2038" name="TextBox 57" descr=" 16438"/>
          <p:cNvSpPr txBox="1">
            <a:spLocks noChangeArrowheads="1"/>
          </p:cNvSpPr>
          <p:nvPr/>
        </p:nvSpPr>
        <p:spPr bwMode="auto">
          <a:xfrm>
            <a:off x="2971801" y="3935414"/>
            <a:ext cx="530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i = 2</a:t>
            </a:r>
          </a:p>
        </p:txBody>
      </p:sp>
      <p:sp>
        <p:nvSpPr>
          <p:cNvPr id="42039" name="TextBox 58" descr=" 16439"/>
          <p:cNvSpPr txBox="1">
            <a:spLocks noChangeArrowheads="1"/>
          </p:cNvSpPr>
          <p:nvPr/>
        </p:nvSpPr>
        <p:spPr bwMode="auto">
          <a:xfrm>
            <a:off x="4238625" y="2763839"/>
            <a:ext cx="534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  <a:latin typeface="Calibri" panose="020F0502020204030204" pitchFamily="34" charset="0"/>
              </a:rPr>
              <a:t>j = 2</a:t>
            </a:r>
          </a:p>
        </p:txBody>
      </p:sp>
      <p:sp>
        <p:nvSpPr>
          <p:cNvPr id="60" name="Rectangle 59" descr=" 60"/>
          <p:cNvSpPr/>
          <p:nvPr/>
        </p:nvSpPr>
        <p:spPr>
          <a:xfrm>
            <a:off x="7391400" y="15240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A[0,0]</a:t>
            </a:r>
          </a:p>
        </p:txBody>
      </p:sp>
      <p:sp>
        <p:nvSpPr>
          <p:cNvPr id="61" name="Rectangle 60" descr=" 61"/>
          <p:cNvSpPr/>
          <p:nvPr/>
        </p:nvSpPr>
        <p:spPr>
          <a:xfrm>
            <a:off x="7400925" y="18891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A[0,1]</a:t>
            </a:r>
          </a:p>
        </p:txBody>
      </p:sp>
      <p:sp>
        <p:nvSpPr>
          <p:cNvPr id="62" name="Rectangle 61" descr=" 62"/>
          <p:cNvSpPr/>
          <p:nvPr/>
        </p:nvSpPr>
        <p:spPr>
          <a:xfrm>
            <a:off x="7391400" y="2263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A[0,2]</a:t>
            </a:r>
          </a:p>
        </p:txBody>
      </p:sp>
      <p:sp>
        <p:nvSpPr>
          <p:cNvPr id="63" name="Rectangle 62" descr=" 63"/>
          <p:cNvSpPr/>
          <p:nvPr/>
        </p:nvSpPr>
        <p:spPr>
          <a:xfrm>
            <a:off x="7391400" y="264477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A[1,0]</a:t>
            </a:r>
          </a:p>
        </p:txBody>
      </p:sp>
      <p:sp>
        <p:nvSpPr>
          <p:cNvPr id="64" name="Rectangle 63" descr=" 64"/>
          <p:cNvSpPr/>
          <p:nvPr/>
        </p:nvSpPr>
        <p:spPr>
          <a:xfrm>
            <a:off x="7391400" y="3013075"/>
            <a:ext cx="793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A[1,1]</a:t>
            </a:r>
          </a:p>
        </p:txBody>
      </p:sp>
      <p:sp>
        <p:nvSpPr>
          <p:cNvPr id="65" name="Rectangle 64" descr=" 65"/>
          <p:cNvSpPr/>
          <p:nvPr/>
        </p:nvSpPr>
        <p:spPr>
          <a:xfrm>
            <a:off x="7391400" y="3378200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A[1,2]</a:t>
            </a:r>
          </a:p>
        </p:txBody>
      </p:sp>
      <p:sp>
        <p:nvSpPr>
          <p:cNvPr id="68" name="Rectangle 67" descr=" 68"/>
          <p:cNvSpPr/>
          <p:nvPr/>
        </p:nvSpPr>
        <p:spPr>
          <a:xfrm>
            <a:off x="7391400" y="380206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A[2,0]</a:t>
            </a:r>
          </a:p>
        </p:txBody>
      </p:sp>
      <p:sp>
        <p:nvSpPr>
          <p:cNvPr id="69" name="Rectangle 68" descr=" 69"/>
          <p:cNvSpPr/>
          <p:nvPr/>
        </p:nvSpPr>
        <p:spPr>
          <a:xfrm>
            <a:off x="7391400" y="4251325"/>
            <a:ext cx="7937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A[2,1]</a:t>
            </a:r>
          </a:p>
        </p:txBody>
      </p:sp>
      <p:sp>
        <p:nvSpPr>
          <p:cNvPr id="70" name="Rectangle 69" descr=" 70"/>
          <p:cNvSpPr/>
          <p:nvPr/>
        </p:nvSpPr>
        <p:spPr>
          <a:xfrm>
            <a:off x="7391400" y="4735514"/>
            <a:ext cx="7937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A[2,2]</a:t>
            </a:r>
          </a:p>
        </p:txBody>
      </p:sp>
      <p:sp>
        <p:nvSpPr>
          <p:cNvPr id="42049" name="TextBox 28" descr=" 16449"/>
          <p:cNvSpPr txBox="1">
            <a:spLocks noChangeArrowheads="1"/>
          </p:cNvSpPr>
          <p:nvPr/>
        </p:nvSpPr>
        <p:spPr bwMode="auto">
          <a:xfrm>
            <a:off x="7078664" y="2286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0" name="TextBox 32" descr=" 16450"/>
          <p:cNvSpPr txBox="1">
            <a:spLocks noChangeArrowheads="1"/>
          </p:cNvSpPr>
          <p:nvPr/>
        </p:nvSpPr>
        <p:spPr bwMode="auto">
          <a:xfrm>
            <a:off x="8229600" y="3810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51" name="TextBox 29" descr=" 16451"/>
          <p:cNvSpPr txBox="1">
            <a:spLocks noChangeArrowheads="1"/>
          </p:cNvSpPr>
          <p:nvPr/>
        </p:nvSpPr>
        <p:spPr bwMode="auto">
          <a:xfrm>
            <a:off x="7078664" y="2667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2" name="TextBox 33" descr=" 16452"/>
          <p:cNvSpPr txBox="1">
            <a:spLocks noChangeArrowheads="1"/>
          </p:cNvSpPr>
          <p:nvPr/>
        </p:nvSpPr>
        <p:spPr bwMode="auto">
          <a:xfrm>
            <a:off x="8450264" y="1905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53" name="TextBox 36" descr=" 16453"/>
          <p:cNvSpPr txBox="1">
            <a:spLocks noChangeArrowheads="1"/>
          </p:cNvSpPr>
          <p:nvPr/>
        </p:nvSpPr>
        <p:spPr bwMode="auto">
          <a:xfrm>
            <a:off x="7094539" y="30480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4" name="TextBox 38" descr=" 16454"/>
          <p:cNvSpPr txBox="1">
            <a:spLocks noChangeArrowheads="1"/>
          </p:cNvSpPr>
          <p:nvPr/>
        </p:nvSpPr>
        <p:spPr bwMode="auto">
          <a:xfrm>
            <a:off x="7086600" y="34290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5" name="TextBox 41" descr=" 16455"/>
          <p:cNvSpPr txBox="1">
            <a:spLocks noChangeArrowheads="1"/>
          </p:cNvSpPr>
          <p:nvPr/>
        </p:nvSpPr>
        <p:spPr bwMode="auto">
          <a:xfrm>
            <a:off x="7086600" y="38671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6" name="TextBox 42" descr=" 16456"/>
          <p:cNvSpPr txBox="1">
            <a:spLocks noChangeArrowheads="1"/>
          </p:cNvSpPr>
          <p:nvPr/>
        </p:nvSpPr>
        <p:spPr bwMode="auto">
          <a:xfrm>
            <a:off x="7086600" y="42672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7" name="TextBox 43" descr=" 16457"/>
          <p:cNvSpPr txBox="1">
            <a:spLocks noChangeArrowheads="1"/>
          </p:cNvSpPr>
          <p:nvPr/>
        </p:nvSpPr>
        <p:spPr bwMode="auto">
          <a:xfrm>
            <a:off x="70866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00B0F0"/>
                </a:solidFill>
              </a:rPr>
              <a:t>*</a:t>
            </a:r>
          </a:p>
        </p:txBody>
      </p:sp>
      <p:sp>
        <p:nvSpPr>
          <p:cNvPr id="42058" name="TextBox 44" descr=" 16458"/>
          <p:cNvSpPr txBox="1">
            <a:spLocks noChangeArrowheads="1"/>
          </p:cNvSpPr>
          <p:nvPr/>
        </p:nvSpPr>
        <p:spPr bwMode="auto">
          <a:xfrm>
            <a:off x="8450264" y="3028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59" name="TextBox 46" descr=" 16459"/>
          <p:cNvSpPr txBox="1">
            <a:spLocks noChangeArrowheads="1"/>
          </p:cNvSpPr>
          <p:nvPr/>
        </p:nvSpPr>
        <p:spPr bwMode="auto">
          <a:xfrm>
            <a:off x="8450264" y="426720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60" name="TextBox 47" descr=" 16460"/>
          <p:cNvSpPr txBox="1">
            <a:spLocks noChangeArrowheads="1"/>
          </p:cNvSpPr>
          <p:nvPr/>
        </p:nvSpPr>
        <p:spPr bwMode="auto">
          <a:xfrm>
            <a:off x="8678864" y="2266950"/>
            <a:ext cx="312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61" name="TextBox 48" descr=" 16461"/>
          <p:cNvSpPr txBox="1">
            <a:spLocks noChangeArrowheads="1"/>
          </p:cNvSpPr>
          <p:nvPr/>
        </p:nvSpPr>
        <p:spPr bwMode="auto">
          <a:xfrm>
            <a:off x="8686800" y="340995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62" name="TextBox 49" descr=" 16462"/>
          <p:cNvSpPr txBox="1">
            <a:spLocks noChangeArrowheads="1"/>
          </p:cNvSpPr>
          <p:nvPr/>
        </p:nvSpPr>
        <p:spPr bwMode="auto">
          <a:xfrm>
            <a:off x="8686800" y="4724400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42063" name="Rectangle 4" descr=" 16463"/>
          <p:cNvSpPr>
            <a:spLocks noChangeArrowheads="1"/>
          </p:cNvSpPr>
          <p:nvPr/>
        </p:nvSpPr>
        <p:spPr bwMode="auto">
          <a:xfrm>
            <a:off x="5410201" y="3124200"/>
            <a:ext cx="1704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2064" name="Rectangle 50" descr=" 16464"/>
          <p:cNvSpPr>
            <a:spLocks noChangeArrowheads="1"/>
          </p:cNvSpPr>
          <p:nvPr/>
        </p:nvSpPr>
        <p:spPr bwMode="auto">
          <a:xfrm>
            <a:off x="8734425" y="3116263"/>
            <a:ext cx="1809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000000"/>
                </a:solidFill>
                <a:latin typeface="Calibri" panose="020F0502020204030204" pitchFamily="34" charset="0"/>
              </a:rPr>
              <a:t>Irregular access</a:t>
            </a: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42065" name="Rectangle 51" descr=" 16465"/>
          <p:cNvSpPr>
            <a:spLocks noChangeArrowheads="1"/>
          </p:cNvSpPr>
          <p:nvPr/>
        </p:nvSpPr>
        <p:spPr bwMode="auto">
          <a:xfrm>
            <a:off x="5826126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A[i][j] exhibits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2066" name="Rectangle 53" descr=" 16466"/>
          <p:cNvSpPr>
            <a:spLocks noChangeArrowheads="1"/>
          </p:cNvSpPr>
          <p:nvPr/>
        </p:nvSpPr>
        <p:spPr bwMode="auto">
          <a:xfrm>
            <a:off x="8001001" y="5308600"/>
            <a:ext cx="20224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i="1" u="sng">
                <a:solidFill>
                  <a:srgbClr val="000000"/>
                </a:solidFill>
                <a:latin typeface="Calibri" panose="020F0502020204030204" pitchFamily="34" charset="0"/>
              </a:rPr>
              <a:t>Accessing A[j][i] doesn’t exhibit spatial locality </a:t>
            </a:r>
            <a:endParaRPr lang="en-US" altLang="en-US" sz="1600" i="1" u="sng">
              <a:solidFill>
                <a:srgbClr val="1F497D"/>
              </a:solidFill>
            </a:endParaRPr>
          </a:p>
        </p:txBody>
      </p:sp>
      <p:sp>
        <p:nvSpPr>
          <p:cNvPr id="42067" name="Rectangle 54" descr=" 16467"/>
          <p:cNvSpPr>
            <a:spLocks noChangeArrowheads="1"/>
          </p:cNvSpPr>
          <p:nvPr/>
        </p:nvSpPr>
        <p:spPr bwMode="auto">
          <a:xfrm>
            <a:off x="6172201" y="1109663"/>
            <a:ext cx="1566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A[i][j]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  <p:sp>
        <p:nvSpPr>
          <p:cNvPr id="42068" name="Rectangle 65" descr=" 16468"/>
          <p:cNvSpPr>
            <a:spLocks noChangeArrowheads="1"/>
          </p:cNvSpPr>
          <p:nvPr/>
        </p:nvSpPr>
        <p:spPr bwMode="auto">
          <a:xfrm>
            <a:off x="8262938" y="1114425"/>
            <a:ext cx="1566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A[j][i] accesses</a:t>
            </a:r>
            <a:endParaRPr lang="en-US" altLang="en-US" sz="18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4948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3213101"/>
            <a:ext cx="33242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1981200" y="1135064"/>
            <a:ext cx="8229600" cy="2078037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Direct Mapped Cache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Assume that we have a direct mapped cache. Our cache has 4 blocks. Each block holds one word. Each word in memory maps to exactly one cache location. Then for the following memory addresses, which column (A, B, C or D) correctly shows the cache misses and hits?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711450" y="35274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26" name="TextBox 4"/>
          <p:cNvSpPr txBox="1">
            <a:spLocks noChangeArrowheads="1"/>
          </p:cNvSpPr>
          <p:nvPr/>
        </p:nvSpPr>
        <p:spPr bwMode="auto">
          <a:xfrm rot="16200000">
            <a:off x="1934037" y="4547980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sp>
        <p:nvSpPr>
          <p:cNvPr id="56327" name="TextBox 8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06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Box 3"/>
          <p:cNvSpPr txBox="1">
            <a:spLocks noChangeArrowheads="1"/>
          </p:cNvSpPr>
          <p:nvPr/>
        </p:nvSpPr>
        <p:spPr bwMode="auto">
          <a:xfrm>
            <a:off x="1998663" y="1219201"/>
            <a:ext cx="6507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sv-SE" altLang="en-US">
                <a:solidFill>
                  <a:prstClr val="black"/>
                </a:solidFill>
                <a:latin typeface="Calibri" panose="020F0502020204030204" pitchFamily="34" charset="0"/>
              </a:rPr>
              <a:t>Le</a:t>
            </a: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t’s have a brief r</a:t>
            </a:r>
            <a:r>
              <a:rPr lang="sv-SE" altLang="en-US">
                <a:solidFill>
                  <a:prstClr val="black"/>
                </a:solidFill>
                <a:latin typeface="Calibri" panose="020F0502020204030204" pitchFamily="34" charset="0"/>
              </a:rPr>
              <a:t>eview over direct mapped cache</a:t>
            </a:r>
            <a:endParaRPr lang="en-US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573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59"/>
          <a:stretch>
            <a:fillRect/>
          </a:stretch>
        </p:blipFill>
        <p:spPr bwMode="auto">
          <a:xfrm>
            <a:off x="3248026" y="2020889"/>
            <a:ext cx="5210175" cy="3978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7348" name="TextBox 6"/>
          <p:cNvSpPr txBox="1">
            <a:spLocks noChangeArrowheads="1"/>
          </p:cNvSpPr>
          <p:nvPr/>
        </p:nvSpPr>
        <p:spPr bwMode="auto">
          <a:xfrm>
            <a:off x="4462464" y="6019800"/>
            <a:ext cx="23193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Taken from lecture slides </a:t>
            </a: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4134017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6"/>
          <p:cNvSpPr txBox="1">
            <a:spLocks noChangeArrowheads="1"/>
          </p:cNvSpPr>
          <p:nvPr/>
        </p:nvSpPr>
        <p:spPr bwMode="auto">
          <a:xfrm>
            <a:off x="4691064" y="5605464"/>
            <a:ext cx="23193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Taken from lecture slides </a:t>
            </a:r>
          </a:p>
        </p:txBody>
      </p:sp>
      <p:pic>
        <p:nvPicPr>
          <p:cNvPr id="583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295401"/>
            <a:ext cx="7924800" cy="434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837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047441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Box 5" descr=" 2355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sp>
        <p:nvSpPr>
          <p:cNvPr id="59395" name="TextBox 3" descr=" 23555"/>
          <p:cNvSpPr txBox="1">
            <a:spLocks noChangeArrowheads="1"/>
          </p:cNvSpPr>
          <p:nvPr/>
        </p:nvSpPr>
        <p:spPr bwMode="auto">
          <a:xfrm>
            <a:off x="1998664" y="1219201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First note that our cache has only 4 blocks. This means that if we want to put any memory block in the cache, it must be put in one of these 4 blocks.</a:t>
            </a:r>
          </a:p>
        </p:txBody>
      </p:sp>
      <p:graphicFrame>
        <p:nvGraphicFramePr>
          <p:cNvPr id="2" name="Table 1" descr=" 2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9422" name="Rectangle 2" descr=" 2358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47266671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5" descr=" 2355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sp>
        <p:nvSpPr>
          <p:cNvPr id="60419" name="TextBox 3" descr=" 23555"/>
          <p:cNvSpPr txBox="1">
            <a:spLocks noChangeArrowheads="1"/>
          </p:cNvSpPr>
          <p:nvPr/>
        </p:nvSpPr>
        <p:spPr bwMode="auto">
          <a:xfrm>
            <a:off x="1998664" y="1219201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First note that our cache has only 4 blocks. This means that if we want to put any memory block in the cache, it must be put in one of these 4 blocks.</a:t>
            </a:r>
          </a:p>
        </p:txBody>
      </p:sp>
      <p:graphicFrame>
        <p:nvGraphicFramePr>
          <p:cNvPr id="2" name="Table 1" descr=" 2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0446" name="TextBox 5" descr=" 11"/>
          <p:cNvSpPr txBox="1">
            <a:spLocks noChangeArrowheads="1"/>
          </p:cNvSpPr>
          <p:nvPr/>
        </p:nvSpPr>
        <p:spPr bwMode="auto">
          <a:xfrm>
            <a:off x="1998664" y="1958976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can we address using 8 bits? Assume that each block is four bytes long (one word).</a:t>
            </a:r>
          </a:p>
        </p:txBody>
      </p:sp>
      <p:sp>
        <p:nvSpPr>
          <p:cNvPr id="60447" name="Rectangle 2" descr=" 2358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26460584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Box 5" descr=" 2355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sp>
        <p:nvSpPr>
          <p:cNvPr id="61443" name="TextBox 3" descr=" 23555"/>
          <p:cNvSpPr txBox="1">
            <a:spLocks noChangeArrowheads="1"/>
          </p:cNvSpPr>
          <p:nvPr/>
        </p:nvSpPr>
        <p:spPr bwMode="auto">
          <a:xfrm>
            <a:off x="1998664" y="1219201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First note that our cache has only 4 blocks. This means that if we want to put any memory block in the cache, it must be put in one of these 4 blocks.</a:t>
            </a:r>
          </a:p>
        </p:txBody>
      </p:sp>
      <p:graphicFrame>
        <p:nvGraphicFramePr>
          <p:cNvPr id="2" name="Table 1" descr=" 2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470" name="TextBox 5" descr=" 11"/>
          <p:cNvSpPr txBox="1">
            <a:spLocks noChangeArrowheads="1"/>
          </p:cNvSpPr>
          <p:nvPr/>
        </p:nvSpPr>
        <p:spPr bwMode="auto">
          <a:xfrm>
            <a:off x="1998664" y="1958976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can we address using 8 bits? Assume that each block is four bytes long (one word).</a:t>
            </a:r>
          </a:p>
        </p:txBody>
      </p:sp>
      <p:sp>
        <p:nvSpPr>
          <p:cNvPr id="61471" name="TextBox 6" descr=" 12"/>
          <p:cNvSpPr txBox="1">
            <a:spLocks noChangeArrowheads="1"/>
          </p:cNvSpPr>
          <p:nvPr/>
        </p:nvSpPr>
        <p:spPr bwMode="auto">
          <a:xfrm>
            <a:off x="1998664" y="264795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2</a:t>
            </a:r>
            <a:r>
              <a:rPr lang="en-US" altLang="en-US" sz="2000" baseline="30000">
                <a:solidFill>
                  <a:prstClr val="black"/>
                </a:solidFill>
                <a:latin typeface="Calibri" panose="020F0502020204030204" pitchFamily="34" charset="0"/>
              </a:rPr>
              <a:t>8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 / 4 = 64 blocks</a:t>
            </a:r>
          </a:p>
        </p:txBody>
      </p:sp>
      <p:sp>
        <p:nvSpPr>
          <p:cNvPr id="61472" name="Rectangle 2" descr=" 2358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87971768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5" descr=" 2355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sp>
        <p:nvSpPr>
          <p:cNvPr id="62467" name="TextBox 3" descr=" 23555"/>
          <p:cNvSpPr txBox="1">
            <a:spLocks noChangeArrowheads="1"/>
          </p:cNvSpPr>
          <p:nvPr/>
        </p:nvSpPr>
        <p:spPr bwMode="auto">
          <a:xfrm>
            <a:off x="1998664" y="1219201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First note that our cache has only 4 blocks. This means that if we want to put any memory block in the cache, it must be put in one of these 4 blocks.</a:t>
            </a:r>
          </a:p>
        </p:txBody>
      </p:sp>
      <p:graphicFrame>
        <p:nvGraphicFramePr>
          <p:cNvPr id="2" name="Table 1" descr=" 2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2494" name="TextBox 5" descr=" 11"/>
          <p:cNvSpPr txBox="1">
            <a:spLocks noChangeArrowheads="1"/>
          </p:cNvSpPr>
          <p:nvPr/>
        </p:nvSpPr>
        <p:spPr bwMode="auto">
          <a:xfrm>
            <a:off x="1998664" y="1958976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can we address using 8 bits? Assume that each block is four bytes long (one word).</a:t>
            </a:r>
          </a:p>
        </p:txBody>
      </p:sp>
      <p:sp>
        <p:nvSpPr>
          <p:cNvPr id="62495" name="TextBox 6" descr=" 12"/>
          <p:cNvSpPr txBox="1">
            <a:spLocks noChangeArrowheads="1"/>
          </p:cNvSpPr>
          <p:nvPr/>
        </p:nvSpPr>
        <p:spPr bwMode="auto">
          <a:xfrm>
            <a:off x="1998664" y="264795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2</a:t>
            </a:r>
            <a:r>
              <a:rPr lang="en-US" altLang="en-US" sz="2000" baseline="30000">
                <a:solidFill>
                  <a:prstClr val="black"/>
                </a:solidFill>
                <a:latin typeface="Calibri" panose="020F0502020204030204" pitchFamily="34" charset="0"/>
              </a:rPr>
              <a:t>8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 / 4 = 64 blocks</a:t>
            </a:r>
          </a:p>
        </p:txBody>
      </p:sp>
      <p:sp>
        <p:nvSpPr>
          <p:cNvPr id="62496" name="TextBox 7" descr=" 14"/>
          <p:cNvSpPr txBox="1">
            <a:spLocks noChangeArrowheads="1"/>
          </p:cNvSpPr>
          <p:nvPr/>
        </p:nvSpPr>
        <p:spPr bwMode="auto">
          <a:xfrm>
            <a:off x="1998664" y="3200400"/>
            <a:ext cx="4554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Our cache has only 4 blocks. Also, note that each memory block can be mapped to only one cache block. </a:t>
            </a:r>
          </a:p>
        </p:txBody>
      </p:sp>
      <p:sp>
        <p:nvSpPr>
          <p:cNvPr id="62497" name="Rectangle 2" descr=" 2358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77812912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Box 5" descr=" 2355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sp>
        <p:nvSpPr>
          <p:cNvPr id="63491" name="TextBox 3" descr=" 23555"/>
          <p:cNvSpPr txBox="1">
            <a:spLocks noChangeArrowheads="1"/>
          </p:cNvSpPr>
          <p:nvPr/>
        </p:nvSpPr>
        <p:spPr bwMode="auto">
          <a:xfrm>
            <a:off x="1998664" y="1219201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First note that our cache has only 4 blocks. This means that if we want to put any memory block in the cache, it must be put in one of these 4 blocks.</a:t>
            </a:r>
          </a:p>
        </p:txBody>
      </p:sp>
      <p:graphicFrame>
        <p:nvGraphicFramePr>
          <p:cNvPr id="2" name="Table 1" descr=" 2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518" name="TextBox 5" descr=" 11"/>
          <p:cNvSpPr txBox="1">
            <a:spLocks noChangeArrowheads="1"/>
          </p:cNvSpPr>
          <p:nvPr/>
        </p:nvSpPr>
        <p:spPr bwMode="auto">
          <a:xfrm>
            <a:off x="1998664" y="1958976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can we address using 8 bits? Assume that each block is four bytes long (one word).</a:t>
            </a:r>
          </a:p>
        </p:txBody>
      </p:sp>
      <p:sp>
        <p:nvSpPr>
          <p:cNvPr id="63519" name="TextBox 6" descr=" 12"/>
          <p:cNvSpPr txBox="1">
            <a:spLocks noChangeArrowheads="1"/>
          </p:cNvSpPr>
          <p:nvPr/>
        </p:nvSpPr>
        <p:spPr bwMode="auto">
          <a:xfrm>
            <a:off x="1998664" y="264795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2</a:t>
            </a:r>
            <a:r>
              <a:rPr lang="en-US" altLang="en-US" sz="2000" baseline="30000">
                <a:solidFill>
                  <a:prstClr val="black"/>
                </a:solidFill>
                <a:latin typeface="Calibri" panose="020F0502020204030204" pitchFamily="34" charset="0"/>
              </a:rPr>
              <a:t>8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 / 4 = 64 blocks</a:t>
            </a:r>
          </a:p>
        </p:txBody>
      </p:sp>
      <p:sp>
        <p:nvSpPr>
          <p:cNvPr id="63520" name="TextBox 7" descr=" 14"/>
          <p:cNvSpPr txBox="1">
            <a:spLocks noChangeArrowheads="1"/>
          </p:cNvSpPr>
          <p:nvPr/>
        </p:nvSpPr>
        <p:spPr bwMode="auto">
          <a:xfrm>
            <a:off x="1998664" y="3200400"/>
            <a:ext cx="4554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Our cache has only 4 blocks. Also, note that each memory block can be mapped to only one cache block. </a:t>
            </a:r>
          </a:p>
        </p:txBody>
      </p:sp>
      <p:sp>
        <p:nvSpPr>
          <p:cNvPr id="63521" name="TextBox 8" descr=" 15"/>
          <p:cNvSpPr txBox="1">
            <a:spLocks noChangeArrowheads="1"/>
          </p:cNvSpPr>
          <p:nvPr/>
        </p:nvSpPr>
        <p:spPr bwMode="auto">
          <a:xfrm>
            <a:off x="1998664" y="4321176"/>
            <a:ext cx="4402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are mapped to the same cache block?</a:t>
            </a:r>
          </a:p>
        </p:txBody>
      </p:sp>
      <p:sp>
        <p:nvSpPr>
          <p:cNvPr id="63522" name="Rectangle 2" descr=" 2358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55016912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5123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5124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5125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5126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5127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5128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5129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01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Box 5" descr=" 2355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sp>
        <p:nvSpPr>
          <p:cNvPr id="64515" name="TextBox 3" descr=" 23555"/>
          <p:cNvSpPr txBox="1">
            <a:spLocks noChangeArrowheads="1"/>
          </p:cNvSpPr>
          <p:nvPr/>
        </p:nvSpPr>
        <p:spPr bwMode="auto">
          <a:xfrm>
            <a:off x="1998664" y="1219201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First note that our cache has only 4 blocks. This means that if we want to put any memory block in the cache, it must be put in one of these 4 blocks.</a:t>
            </a:r>
          </a:p>
        </p:txBody>
      </p:sp>
      <p:graphicFrame>
        <p:nvGraphicFramePr>
          <p:cNvPr id="2" name="Table 1" descr=" 2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4542" name="TextBox 5" descr=" 11"/>
          <p:cNvSpPr txBox="1">
            <a:spLocks noChangeArrowheads="1"/>
          </p:cNvSpPr>
          <p:nvPr/>
        </p:nvSpPr>
        <p:spPr bwMode="auto">
          <a:xfrm>
            <a:off x="1998664" y="1958976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can we address using 8 bits? Assume that each block is four bytes long (one word).</a:t>
            </a:r>
          </a:p>
        </p:txBody>
      </p:sp>
      <p:sp>
        <p:nvSpPr>
          <p:cNvPr id="64543" name="TextBox 6" descr=" 12"/>
          <p:cNvSpPr txBox="1">
            <a:spLocks noChangeArrowheads="1"/>
          </p:cNvSpPr>
          <p:nvPr/>
        </p:nvSpPr>
        <p:spPr bwMode="auto">
          <a:xfrm>
            <a:off x="1998664" y="264795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2</a:t>
            </a:r>
            <a:r>
              <a:rPr lang="en-US" altLang="en-US" sz="2000" baseline="30000">
                <a:solidFill>
                  <a:prstClr val="black"/>
                </a:solidFill>
                <a:latin typeface="Calibri" panose="020F0502020204030204" pitchFamily="34" charset="0"/>
              </a:rPr>
              <a:t>8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 / 4 = 64 blocks</a:t>
            </a:r>
          </a:p>
        </p:txBody>
      </p:sp>
      <p:sp>
        <p:nvSpPr>
          <p:cNvPr id="64544" name="TextBox 7" descr=" 14"/>
          <p:cNvSpPr txBox="1">
            <a:spLocks noChangeArrowheads="1"/>
          </p:cNvSpPr>
          <p:nvPr/>
        </p:nvSpPr>
        <p:spPr bwMode="auto">
          <a:xfrm>
            <a:off x="1998664" y="3200400"/>
            <a:ext cx="4554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Our cache has only 4 blocks. Also, note that each memory block can be mapped to only one cache block. </a:t>
            </a:r>
          </a:p>
        </p:txBody>
      </p:sp>
      <p:sp>
        <p:nvSpPr>
          <p:cNvPr id="64545" name="TextBox 8" descr=" 15"/>
          <p:cNvSpPr txBox="1">
            <a:spLocks noChangeArrowheads="1"/>
          </p:cNvSpPr>
          <p:nvPr/>
        </p:nvSpPr>
        <p:spPr bwMode="auto">
          <a:xfrm>
            <a:off x="1998664" y="4321176"/>
            <a:ext cx="4402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are mapped to the same cache block?</a:t>
            </a:r>
          </a:p>
        </p:txBody>
      </p:sp>
      <p:sp>
        <p:nvSpPr>
          <p:cNvPr id="64546" name="TextBox 9" descr=" 16"/>
          <p:cNvSpPr txBox="1">
            <a:spLocks noChangeArrowheads="1"/>
          </p:cNvSpPr>
          <p:nvPr/>
        </p:nvSpPr>
        <p:spPr bwMode="auto">
          <a:xfrm>
            <a:off x="1998664" y="502920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64 / 4 = 16 blocks </a:t>
            </a:r>
          </a:p>
        </p:txBody>
      </p:sp>
      <p:sp>
        <p:nvSpPr>
          <p:cNvPr id="64547" name="Rectangle 2" descr=" 2358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44851157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Box 5" descr=" 2355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sp>
        <p:nvSpPr>
          <p:cNvPr id="65539" name="TextBox 3" descr=" 23555"/>
          <p:cNvSpPr txBox="1">
            <a:spLocks noChangeArrowheads="1"/>
          </p:cNvSpPr>
          <p:nvPr/>
        </p:nvSpPr>
        <p:spPr bwMode="auto">
          <a:xfrm>
            <a:off x="1998664" y="1219201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First note that our cache has only 4 blocks. This means that if we want to put any memory block in the cache, it must be put in one of these 4 blocks.</a:t>
            </a:r>
          </a:p>
        </p:txBody>
      </p:sp>
      <p:graphicFrame>
        <p:nvGraphicFramePr>
          <p:cNvPr id="2" name="Table 1" descr=" 2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5566" name="TextBox 5" descr=" 11"/>
          <p:cNvSpPr txBox="1">
            <a:spLocks noChangeArrowheads="1"/>
          </p:cNvSpPr>
          <p:nvPr/>
        </p:nvSpPr>
        <p:spPr bwMode="auto">
          <a:xfrm>
            <a:off x="1998664" y="1958976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can we address using 8 bits? Assume that each block is four bytes long (one word).</a:t>
            </a:r>
          </a:p>
        </p:txBody>
      </p:sp>
      <p:sp>
        <p:nvSpPr>
          <p:cNvPr id="65567" name="TextBox 6" descr=" 12"/>
          <p:cNvSpPr txBox="1">
            <a:spLocks noChangeArrowheads="1"/>
          </p:cNvSpPr>
          <p:nvPr/>
        </p:nvSpPr>
        <p:spPr bwMode="auto">
          <a:xfrm>
            <a:off x="1998664" y="264795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2</a:t>
            </a:r>
            <a:r>
              <a:rPr lang="en-US" altLang="en-US" sz="2000" baseline="30000">
                <a:solidFill>
                  <a:prstClr val="black"/>
                </a:solidFill>
                <a:latin typeface="Calibri" panose="020F0502020204030204" pitchFamily="34" charset="0"/>
              </a:rPr>
              <a:t>8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 / 4 = 64 blocks</a:t>
            </a:r>
          </a:p>
        </p:txBody>
      </p:sp>
      <p:sp>
        <p:nvSpPr>
          <p:cNvPr id="65568" name="TextBox 7" descr=" 14"/>
          <p:cNvSpPr txBox="1">
            <a:spLocks noChangeArrowheads="1"/>
          </p:cNvSpPr>
          <p:nvPr/>
        </p:nvSpPr>
        <p:spPr bwMode="auto">
          <a:xfrm>
            <a:off x="1998664" y="3200400"/>
            <a:ext cx="4554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Our cache has only 4 blocks. Also, note that each memory block can be mapped to only one cache block. </a:t>
            </a:r>
          </a:p>
        </p:txBody>
      </p:sp>
      <p:sp>
        <p:nvSpPr>
          <p:cNvPr id="65569" name="TextBox 8" descr=" 15"/>
          <p:cNvSpPr txBox="1">
            <a:spLocks noChangeArrowheads="1"/>
          </p:cNvSpPr>
          <p:nvPr/>
        </p:nvSpPr>
        <p:spPr bwMode="auto">
          <a:xfrm>
            <a:off x="1998664" y="4321176"/>
            <a:ext cx="4402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are mapped to the same cache block?</a:t>
            </a:r>
          </a:p>
        </p:txBody>
      </p:sp>
      <p:sp>
        <p:nvSpPr>
          <p:cNvPr id="65570" name="TextBox 9" descr=" 16"/>
          <p:cNvSpPr txBox="1">
            <a:spLocks noChangeArrowheads="1"/>
          </p:cNvSpPr>
          <p:nvPr/>
        </p:nvSpPr>
        <p:spPr bwMode="auto">
          <a:xfrm>
            <a:off x="1998664" y="502920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64 / 4 = 16 blocks </a:t>
            </a:r>
          </a:p>
        </p:txBody>
      </p:sp>
      <p:sp>
        <p:nvSpPr>
          <p:cNvPr id="65571" name="TextBox 10" descr=" 17"/>
          <p:cNvSpPr txBox="1">
            <a:spLocks noChangeArrowheads="1"/>
          </p:cNvSpPr>
          <p:nvPr/>
        </p:nvSpPr>
        <p:spPr bwMode="auto">
          <a:xfrm>
            <a:off x="1998664" y="5540375"/>
            <a:ext cx="4706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tag bits do we need?</a:t>
            </a:r>
          </a:p>
        </p:txBody>
      </p:sp>
      <p:sp>
        <p:nvSpPr>
          <p:cNvPr id="65572" name="Rectangle 2" descr=" 2358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62012462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Box 5" descr=" 2355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sp>
        <p:nvSpPr>
          <p:cNvPr id="66563" name="TextBox 3" descr=" 23555"/>
          <p:cNvSpPr txBox="1">
            <a:spLocks noChangeArrowheads="1"/>
          </p:cNvSpPr>
          <p:nvPr/>
        </p:nvSpPr>
        <p:spPr bwMode="auto">
          <a:xfrm>
            <a:off x="1998664" y="1219201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First note that our cache has only 4 blocks. This means that if we want to put any memory block in the cache, it must be put in one of these 4 blocks.</a:t>
            </a:r>
          </a:p>
        </p:txBody>
      </p:sp>
      <p:graphicFrame>
        <p:nvGraphicFramePr>
          <p:cNvPr id="2" name="Table 1" descr=" 2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6590" name="TextBox 5" descr=" 11"/>
          <p:cNvSpPr txBox="1">
            <a:spLocks noChangeArrowheads="1"/>
          </p:cNvSpPr>
          <p:nvPr/>
        </p:nvSpPr>
        <p:spPr bwMode="auto">
          <a:xfrm>
            <a:off x="1998664" y="1958976"/>
            <a:ext cx="813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can we address using 8 bits? Assume that each block is four bytes long (one word).</a:t>
            </a:r>
          </a:p>
        </p:txBody>
      </p:sp>
      <p:sp>
        <p:nvSpPr>
          <p:cNvPr id="66591" name="TextBox 6" descr=" 12"/>
          <p:cNvSpPr txBox="1">
            <a:spLocks noChangeArrowheads="1"/>
          </p:cNvSpPr>
          <p:nvPr/>
        </p:nvSpPr>
        <p:spPr bwMode="auto">
          <a:xfrm>
            <a:off x="1998664" y="264795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2</a:t>
            </a:r>
            <a:r>
              <a:rPr lang="en-US" altLang="en-US" sz="2000" baseline="30000">
                <a:solidFill>
                  <a:prstClr val="black"/>
                </a:solidFill>
                <a:latin typeface="Calibri" panose="020F0502020204030204" pitchFamily="34" charset="0"/>
              </a:rPr>
              <a:t>8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 / 4 = 64 blocks</a:t>
            </a:r>
          </a:p>
        </p:txBody>
      </p:sp>
      <p:sp>
        <p:nvSpPr>
          <p:cNvPr id="66592" name="TextBox 7" descr=" 14"/>
          <p:cNvSpPr txBox="1">
            <a:spLocks noChangeArrowheads="1"/>
          </p:cNvSpPr>
          <p:nvPr/>
        </p:nvSpPr>
        <p:spPr bwMode="auto">
          <a:xfrm>
            <a:off x="1998664" y="3200400"/>
            <a:ext cx="4554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Our cache has only 4 blocks. Also, note that each memory block can be mapped to only one cache block. </a:t>
            </a:r>
          </a:p>
        </p:txBody>
      </p:sp>
      <p:sp>
        <p:nvSpPr>
          <p:cNvPr id="66593" name="TextBox 8" descr=" 15"/>
          <p:cNvSpPr txBox="1">
            <a:spLocks noChangeArrowheads="1"/>
          </p:cNvSpPr>
          <p:nvPr/>
        </p:nvSpPr>
        <p:spPr bwMode="auto">
          <a:xfrm>
            <a:off x="1998664" y="4321176"/>
            <a:ext cx="4402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memory blocks are mapped to the same cache block?</a:t>
            </a:r>
          </a:p>
        </p:txBody>
      </p:sp>
      <p:sp>
        <p:nvSpPr>
          <p:cNvPr id="66594" name="TextBox 9" descr=" 16"/>
          <p:cNvSpPr txBox="1">
            <a:spLocks noChangeArrowheads="1"/>
          </p:cNvSpPr>
          <p:nvPr/>
        </p:nvSpPr>
        <p:spPr bwMode="auto">
          <a:xfrm>
            <a:off x="1998664" y="502920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64 / 4 = 16 blocks </a:t>
            </a:r>
          </a:p>
        </p:txBody>
      </p:sp>
      <p:sp>
        <p:nvSpPr>
          <p:cNvPr id="66595" name="TextBox 10" descr=" 17"/>
          <p:cNvSpPr txBox="1">
            <a:spLocks noChangeArrowheads="1"/>
          </p:cNvSpPr>
          <p:nvPr/>
        </p:nvSpPr>
        <p:spPr bwMode="auto">
          <a:xfrm>
            <a:off x="1998664" y="5540375"/>
            <a:ext cx="4706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Question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how many tag bits do we need?</a:t>
            </a:r>
          </a:p>
        </p:txBody>
      </p:sp>
      <p:sp>
        <p:nvSpPr>
          <p:cNvPr id="66596" name="TextBox 11" descr=" 18"/>
          <p:cNvSpPr txBox="1">
            <a:spLocks noChangeArrowheads="1"/>
          </p:cNvSpPr>
          <p:nvPr/>
        </p:nvSpPr>
        <p:spPr bwMode="auto">
          <a:xfrm>
            <a:off x="1998664" y="5924550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: 16 = 2</a:t>
            </a:r>
            <a:r>
              <a:rPr lang="en-US" altLang="en-US" sz="2000" baseline="30000">
                <a:solidFill>
                  <a:prstClr val="black"/>
                </a:solidFill>
                <a:latin typeface="Calibri" panose="020F0502020204030204" pitchFamily="34" charset="0"/>
              </a:rPr>
              <a:t>4 </a:t>
            </a: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then we need 4 bits</a:t>
            </a:r>
            <a:endParaRPr lang="en-US" altLang="en-US" sz="200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6597" name="Rectangle 2" descr=" 2358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80481145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3" descr=" 24578"/>
          <p:cNvSpPr txBox="1">
            <a:spLocks noChangeArrowheads="1"/>
          </p:cNvSpPr>
          <p:nvPr/>
        </p:nvSpPr>
        <p:spPr bwMode="auto">
          <a:xfrm>
            <a:off x="1998664" y="1219201"/>
            <a:ext cx="813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Which are the tag bits? Which are the index bits?</a:t>
            </a:r>
          </a:p>
        </p:txBody>
      </p:sp>
      <p:sp>
        <p:nvSpPr>
          <p:cNvPr id="67587" name="TextBox 12" descr=" 24579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7614" name="TextBox 2" descr=" 24606"/>
          <p:cNvSpPr txBox="1">
            <a:spLocks noChangeArrowheads="1"/>
          </p:cNvSpPr>
          <p:nvPr/>
        </p:nvSpPr>
        <p:spPr bwMode="auto">
          <a:xfrm>
            <a:off x="4238625" y="2236788"/>
            <a:ext cx="164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</a:rPr>
              <a:t>00 00 01 00</a:t>
            </a:r>
          </a:p>
        </p:txBody>
      </p:sp>
      <p:sp>
        <p:nvSpPr>
          <p:cNvPr id="67615" name="TextBox 23" descr=" 24613"/>
          <p:cNvSpPr txBox="1">
            <a:spLocks noChangeArrowheads="1"/>
          </p:cNvSpPr>
          <p:nvPr/>
        </p:nvSpPr>
        <p:spPr bwMode="auto">
          <a:xfrm>
            <a:off x="2043114" y="2257426"/>
            <a:ext cx="222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Sample address:</a:t>
            </a:r>
          </a:p>
        </p:txBody>
      </p:sp>
      <p:sp>
        <p:nvSpPr>
          <p:cNvPr id="67616" name="Rectangle 2" descr=" 246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78870243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Box 3" descr=" 24578"/>
          <p:cNvSpPr txBox="1">
            <a:spLocks noChangeArrowheads="1"/>
          </p:cNvSpPr>
          <p:nvPr/>
        </p:nvSpPr>
        <p:spPr bwMode="auto">
          <a:xfrm>
            <a:off x="1998664" y="1219201"/>
            <a:ext cx="813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Which are the tag bits? Which are the index bits?</a:t>
            </a:r>
          </a:p>
        </p:txBody>
      </p:sp>
      <p:sp>
        <p:nvSpPr>
          <p:cNvPr id="68611" name="TextBox 12" descr=" 24579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8638" name="TextBox 2" descr=" 24606"/>
          <p:cNvSpPr txBox="1">
            <a:spLocks noChangeArrowheads="1"/>
          </p:cNvSpPr>
          <p:nvPr/>
        </p:nvSpPr>
        <p:spPr bwMode="auto">
          <a:xfrm>
            <a:off x="4238625" y="2236788"/>
            <a:ext cx="164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</a:rPr>
              <a:t>00 00 01 00</a:t>
            </a:r>
          </a:p>
        </p:txBody>
      </p:sp>
      <p:sp>
        <p:nvSpPr>
          <p:cNvPr id="68639" name="Left Brace 7" descr=" 5"/>
          <p:cNvSpPr>
            <a:spLocks/>
          </p:cNvSpPr>
          <p:nvPr/>
        </p:nvSpPr>
        <p:spPr bwMode="auto">
          <a:xfrm rot="16200000">
            <a:off x="4552951" y="2347914"/>
            <a:ext cx="201613" cy="630237"/>
          </a:xfrm>
          <a:prstGeom prst="leftBrace">
            <a:avLst>
              <a:gd name="adj1" fmla="val 835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68640" name="TextBox 8" descr=" 7"/>
          <p:cNvSpPr txBox="1">
            <a:spLocks noChangeArrowheads="1"/>
          </p:cNvSpPr>
          <p:nvPr/>
        </p:nvSpPr>
        <p:spPr bwMode="auto">
          <a:xfrm>
            <a:off x="4206875" y="2709863"/>
            <a:ext cx="116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Tag bits</a:t>
            </a:r>
          </a:p>
        </p:txBody>
      </p:sp>
      <p:sp>
        <p:nvSpPr>
          <p:cNvPr id="68641" name="TextBox 23" descr=" 24613"/>
          <p:cNvSpPr txBox="1">
            <a:spLocks noChangeArrowheads="1"/>
          </p:cNvSpPr>
          <p:nvPr/>
        </p:nvSpPr>
        <p:spPr bwMode="auto">
          <a:xfrm>
            <a:off x="2043114" y="2257426"/>
            <a:ext cx="222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Sample address:</a:t>
            </a:r>
          </a:p>
        </p:txBody>
      </p:sp>
      <p:sp>
        <p:nvSpPr>
          <p:cNvPr id="68642" name="Rectangle 2" descr=" 246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48888630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Box 3" descr=" 24578"/>
          <p:cNvSpPr txBox="1">
            <a:spLocks noChangeArrowheads="1"/>
          </p:cNvSpPr>
          <p:nvPr/>
        </p:nvSpPr>
        <p:spPr bwMode="auto">
          <a:xfrm>
            <a:off x="1998664" y="1219201"/>
            <a:ext cx="813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Which are the tag bits? Which are the index bits?</a:t>
            </a:r>
          </a:p>
        </p:txBody>
      </p:sp>
      <p:sp>
        <p:nvSpPr>
          <p:cNvPr id="69635" name="TextBox 12" descr=" 24579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9662" name="TextBox 2" descr=" 24606"/>
          <p:cNvSpPr txBox="1">
            <a:spLocks noChangeArrowheads="1"/>
          </p:cNvSpPr>
          <p:nvPr/>
        </p:nvSpPr>
        <p:spPr bwMode="auto">
          <a:xfrm>
            <a:off x="4238625" y="2236788"/>
            <a:ext cx="164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</a:rPr>
              <a:t>00 00 01 00</a:t>
            </a:r>
          </a:p>
        </p:txBody>
      </p:sp>
      <p:sp>
        <p:nvSpPr>
          <p:cNvPr id="69663" name="Left Brace 7" descr=" 5"/>
          <p:cNvSpPr>
            <a:spLocks/>
          </p:cNvSpPr>
          <p:nvPr/>
        </p:nvSpPr>
        <p:spPr bwMode="auto">
          <a:xfrm rot="16200000">
            <a:off x="4552951" y="2347914"/>
            <a:ext cx="201613" cy="630237"/>
          </a:xfrm>
          <a:prstGeom prst="leftBrace">
            <a:avLst>
              <a:gd name="adj1" fmla="val 835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69664" name="TextBox 8" descr=" 7"/>
          <p:cNvSpPr txBox="1">
            <a:spLocks noChangeArrowheads="1"/>
          </p:cNvSpPr>
          <p:nvPr/>
        </p:nvSpPr>
        <p:spPr bwMode="auto">
          <a:xfrm>
            <a:off x="4206875" y="2709863"/>
            <a:ext cx="116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Tag bits</a:t>
            </a:r>
          </a:p>
        </p:txBody>
      </p:sp>
      <p:sp>
        <p:nvSpPr>
          <p:cNvPr id="69665" name="Left Brace 9" descr=" 20"/>
          <p:cNvSpPr>
            <a:spLocks/>
          </p:cNvSpPr>
          <p:nvPr/>
        </p:nvSpPr>
        <p:spPr bwMode="auto">
          <a:xfrm rot="5400000" flipV="1">
            <a:off x="5134769" y="2148681"/>
            <a:ext cx="184150" cy="242888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69666" name="TextBox 10" descr=" 8"/>
          <p:cNvSpPr txBox="1">
            <a:spLocks noChangeArrowheads="1"/>
          </p:cNvSpPr>
          <p:nvPr/>
        </p:nvSpPr>
        <p:spPr bwMode="auto">
          <a:xfrm>
            <a:off x="4619626" y="1752601"/>
            <a:ext cx="1406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Index bits</a:t>
            </a:r>
          </a:p>
        </p:txBody>
      </p:sp>
      <p:sp>
        <p:nvSpPr>
          <p:cNvPr id="69667" name="TextBox 23" descr=" 24613"/>
          <p:cNvSpPr txBox="1">
            <a:spLocks noChangeArrowheads="1"/>
          </p:cNvSpPr>
          <p:nvPr/>
        </p:nvSpPr>
        <p:spPr bwMode="auto">
          <a:xfrm>
            <a:off x="2043114" y="2257426"/>
            <a:ext cx="222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Sample address:</a:t>
            </a:r>
          </a:p>
        </p:txBody>
      </p:sp>
      <p:sp>
        <p:nvSpPr>
          <p:cNvPr id="69668" name="Rectangle 2" descr=" 246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19154516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Box 3" descr=" 24578"/>
          <p:cNvSpPr txBox="1">
            <a:spLocks noChangeArrowheads="1"/>
          </p:cNvSpPr>
          <p:nvPr/>
        </p:nvSpPr>
        <p:spPr bwMode="auto">
          <a:xfrm>
            <a:off x="1998664" y="1219201"/>
            <a:ext cx="813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Which are the tag bits? Which are the index bits?</a:t>
            </a:r>
          </a:p>
        </p:txBody>
      </p:sp>
      <p:sp>
        <p:nvSpPr>
          <p:cNvPr id="70659" name="TextBox 12" descr=" 24579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0686" name="TextBox 2" descr=" 24606"/>
          <p:cNvSpPr txBox="1">
            <a:spLocks noChangeArrowheads="1"/>
          </p:cNvSpPr>
          <p:nvPr/>
        </p:nvSpPr>
        <p:spPr bwMode="auto">
          <a:xfrm>
            <a:off x="4238625" y="2236788"/>
            <a:ext cx="164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</a:rPr>
              <a:t>00 00 01 00</a:t>
            </a:r>
          </a:p>
        </p:txBody>
      </p:sp>
      <p:sp>
        <p:nvSpPr>
          <p:cNvPr id="70687" name="Left Brace 7" descr=" 5"/>
          <p:cNvSpPr>
            <a:spLocks/>
          </p:cNvSpPr>
          <p:nvPr/>
        </p:nvSpPr>
        <p:spPr bwMode="auto">
          <a:xfrm rot="16200000">
            <a:off x="4552951" y="2347914"/>
            <a:ext cx="201613" cy="630237"/>
          </a:xfrm>
          <a:prstGeom prst="leftBrace">
            <a:avLst>
              <a:gd name="adj1" fmla="val 835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70688" name="TextBox 8" descr=" 7"/>
          <p:cNvSpPr txBox="1">
            <a:spLocks noChangeArrowheads="1"/>
          </p:cNvSpPr>
          <p:nvPr/>
        </p:nvSpPr>
        <p:spPr bwMode="auto">
          <a:xfrm>
            <a:off x="4206875" y="2709863"/>
            <a:ext cx="116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Tag bits</a:t>
            </a:r>
          </a:p>
        </p:txBody>
      </p:sp>
      <p:sp>
        <p:nvSpPr>
          <p:cNvPr id="70689" name="Left Brace 9" descr=" 20"/>
          <p:cNvSpPr>
            <a:spLocks/>
          </p:cNvSpPr>
          <p:nvPr/>
        </p:nvSpPr>
        <p:spPr bwMode="auto">
          <a:xfrm rot="5400000" flipV="1">
            <a:off x="5134769" y="2148681"/>
            <a:ext cx="184150" cy="242888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70690" name="TextBox 10" descr=" 8"/>
          <p:cNvSpPr txBox="1">
            <a:spLocks noChangeArrowheads="1"/>
          </p:cNvSpPr>
          <p:nvPr/>
        </p:nvSpPr>
        <p:spPr bwMode="auto">
          <a:xfrm>
            <a:off x="4619626" y="1752601"/>
            <a:ext cx="1406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Index bits</a:t>
            </a:r>
          </a:p>
        </p:txBody>
      </p:sp>
      <p:sp>
        <p:nvSpPr>
          <p:cNvPr id="70691" name="Left Brace 11" descr=" 21"/>
          <p:cNvSpPr>
            <a:spLocks/>
          </p:cNvSpPr>
          <p:nvPr/>
        </p:nvSpPr>
        <p:spPr bwMode="auto">
          <a:xfrm rot="16200000">
            <a:off x="5519738" y="2540000"/>
            <a:ext cx="201612" cy="268288"/>
          </a:xfrm>
          <a:prstGeom prst="leftBrace">
            <a:avLst>
              <a:gd name="adj1" fmla="val 838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70692" name="TextBox 12" descr=" 9"/>
          <p:cNvSpPr txBox="1">
            <a:spLocks noChangeArrowheads="1"/>
          </p:cNvSpPr>
          <p:nvPr/>
        </p:nvSpPr>
        <p:spPr bwMode="auto">
          <a:xfrm>
            <a:off x="5381626" y="2706688"/>
            <a:ext cx="1781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Byte number</a:t>
            </a:r>
          </a:p>
        </p:txBody>
      </p:sp>
      <p:sp>
        <p:nvSpPr>
          <p:cNvPr id="70693" name="TextBox 23" descr=" 24613"/>
          <p:cNvSpPr txBox="1">
            <a:spLocks noChangeArrowheads="1"/>
          </p:cNvSpPr>
          <p:nvPr/>
        </p:nvSpPr>
        <p:spPr bwMode="auto">
          <a:xfrm>
            <a:off x="2043114" y="2257426"/>
            <a:ext cx="222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Sample address:</a:t>
            </a:r>
          </a:p>
        </p:txBody>
      </p:sp>
      <p:sp>
        <p:nvSpPr>
          <p:cNvPr id="70694" name="Rectangle 2" descr=" 246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03703308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Box 3" descr=" 24578"/>
          <p:cNvSpPr txBox="1">
            <a:spLocks noChangeArrowheads="1"/>
          </p:cNvSpPr>
          <p:nvPr/>
        </p:nvSpPr>
        <p:spPr bwMode="auto">
          <a:xfrm>
            <a:off x="1998664" y="1219201"/>
            <a:ext cx="813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Which are the tag bits? Which are the index bits?</a:t>
            </a:r>
          </a:p>
        </p:txBody>
      </p:sp>
      <p:sp>
        <p:nvSpPr>
          <p:cNvPr id="71683" name="TextBox 12" descr=" 24579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710" name="TextBox 2" descr=" 24606"/>
          <p:cNvSpPr txBox="1">
            <a:spLocks noChangeArrowheads="1"/>
          </p:cNvSpPr>
          <p:nvPr/>
        </p:nvSpPr>
        <p:spPr bwMode="auto">
          <a:xfrm>
            <a:off x="4238625" y="2236788"/>
            <a:ext cx="164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</a:rPr>
              <a:t>00 00 01 00</a:t>
            </a:r>
          </a:p>
        </p:txBody>
      </p:sp>
      <p:sp>
        <p:nvSpPr>
          <p:cNvPr id="71711" name="Left Brace 7" descr=" 5"/>
          <p:cNvSpPr>
            <a:spLocks/>
          </p:cNvSpPr>
          <p:nvPr/>
        </p:nvSpPr>
        <p:spPr bwMode="auto">
          <a:xfrm rot="16200000">
            <a:off x="4552951" y="2347914"/>
            <a:ext cx="201613" cy="630237"/>
          </a:xfrm>
          <a:prstGeom prst="leftBrace">
            <a:avLst>
              <a:gd name="adj1" fmla="val 835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71712" name="TextBox 8" descr=" 7"/>
          <p:cNvSpPr txBox="1">
            <a:spLocks noChangeArrowheads="1"/>
          </p:cNvSpPr>
          <p:nvPr/>
        </p:nvSpPr>
        <p:spPr bwMode="auto">
          <a:xfrm>
            <a:off x="4206875" y="2709863"/>
            <a:ext cx="116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Tag bits</a:t>
            </a:r>
          </a:p>
        </p:txBody>
      </p:sp>
      <p:sp>
        <p:nvSpPr>
          <p:cNvPr id="71713" name="Left Brace 9" descr=" 20"/>
          <p:cNvSpPr>
            <a:spLocks/>
          </p:cNvSpPr>
          <p:nvPr/>
        </p:nvSpPr>
        <p:spPr bwMode="auto">
          <a:xfrm rot="5400000" flipV="1">
            <a:off x="5134769" y="2148681"/>
            <a:ext cx="184150" cy="242888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71714" name="TextBox 10" descr=" 8"/>
          <p:cNvSpPr txBox="1">
            <a:spLocks noChangeArrowheads="1"/>
          </p:cNvSpPr>
          <p:nvPr/>
        </p:nvSpPr>
        <p:spPr bwMode="auto">
          <a:xfrm>
            <a:off x="4619626" y="1752601"/>
            <a:ext cx="1406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Index bits</a:t>
            </a:r>
          </a:p>
        </p:txBody>
      </p:sp>
      <p:sp>
        <p:nvSpPr>
          <p:cNvPr id="71715" name="Left Brace 11" descr=" 21"/>
          <p:cNvSpPr>
            <a:spLocks/>
          </p:cNvSpPr>
          <p:nvPr/>
        </p:nvSpPr>
        <p:spPr bwMode="auto">
          <a:xfrm rot="16200000">
            <a:off x="5519738" y="2540000"/>
            <a:ext cx="201612" cy="268288"/>
          </a:xfrm>
          <a:prstGeom prst="leftBrace">
            <a:avLst>
              <a:gd name="adj1" fmla="val 838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71716" name="TextBox 12" descr=" 9"/>
          <p:cNvSpPr txBox="1">
            <a:spLocks noChangeArrowheads="1"/>
          </p:cNvSpPr>
          <p:nvPr/>
        </p:nvSpPr>
        <p:spPr bwMode="auto">
          <a:xfrm>
            <a:off x="5381626" y="2706688"/>
            <a:ext cx="1781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Byte number</a:t>
            </a:r>
          </a:p>
        </p:txBody>
      </p:sp>
      <p:sp>
        <p:nvSpPr>
          <p:cNvPr id="71717" name="TextBox 23" descr=" 24613"/>
          <p:cNvSpPr txBox="1">
            <a:spLocks noChangeArrowheads="1"/>
          </p:cNvSpPr>
          <p:nvPr/>
        </p:nvSpPr>
        <p:spPr bwMode="auto">
          <a:xfrm>
            <a:off x="2043114" y="2257426"/>
            <a:ext cx="222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Sample address:</a:t>
            </a:r>
          </a:p>
        </p:txBody>
      </p:sp>
      <p:sp>
        <p:nvSpPr>
          <p:cNvPr id="71718" name="TextBox 13" descr=" 26"/>
          <p:cNvSpPr txBox="1">
            <a:spLocks noChangeArrowheads="1"/>
          </p:cNvSpPr>
          <p:nvPr/>
        </p:nvSpPr>
        <p:spPr bwMode="auto">
          <a:xfrm>
            <a:off x="2057401" y="3733801"/>
            <a:ext cx="3749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Where is it put in the cache?</a:t>
            </a:r>
          </a:p>
        </p:txBody>
      </p:sp>
      <p:sp>
        <p:nvSpPr>
          <p:cNvPr id="71719" name="Rectangle 2" descr=" 246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12584770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Box 3" descr=" 24578"/>
          <p:cNvSpPr txBox="1">
            <a:spLocks noChangeArrowheads="1"/>
          </p:cNvSpPr>
          <p:nvPr/>
        </p:nvSpPr>
        <p:spPr bwMode="auto">
          <a:xfrm>
            <a:off x="1998664" y="1219201"/>
            <a:ext cx="813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Which are the tag bits? Which are the index bits?</a:t>
            </a:r>
          </a:p>
        </p:txBody>
      </p:sp>
      <p:sp>
        <p:nvSpPr>
          <p:cNvPr id="72707" name="TextBox 12" descr=" 24579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734" name="TextBox 2" descr=" 24606"/>
          <p:cNvSpPr txBox="1">
            <a:spLocks noChangeArrowheads="1"/>
          </p:cNvSpPr>
          <p:nvPr/>
        </p:nvSpPr>
        <p:spPr bwMode="auto">
          <a:xfrm>
            <a:off x="4238625" y="2236788"/>
            <a:ext cx="164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</a:rPr>
              <a:t>00 00 01 00</a:t>
            </a:r>
          </a:p>
        </p:txBody>
      </p:sp>
      <p:sp>
        <p:nvSpPr>
          <p:cNvPr id="72735" name="Left Brace 7" descr=" 5"/>
          <p:cNvSpPr>
            <a:spLocks/>
          </p:cNvSpPr>
          <p:nvPr/>
        </p:nvSpPr>
        <p:spPr bwMode="auto">
          <a:xfrm rot="16200000">
            <a:off x="4552951" y="2347914"/>
            <a:ext cx="201613" cy="630237"/>
          </a:xfrm>
          <a:prstGeom prst="leftBrace">
            <a:avLst>
              <a:gd name="adj1" fmla="val 835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72736" name="TextBox 8" descr=" 7"/>
          <p:cNvSpPr txBox="1">
            <a:spLocks noChangeArrowheads="1"/>
          </p:cNvSpPr>
          <p:nvPr/>
        </p:nvSpPr>
        <p:spPr bwMode="auto">
          <a:xfrm>
            <a:off x="4206875" y="2709863"/>
            <a:ext cx="116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Tag bits</a:t>
            </a:r>
          </a:p>
        </p:txBody>
      </p:sp>
      <p:sp>
        <p:nvSpPr>
          <p:cNvPr id="72737" name="Left Brace 9" descr=" 20"/>
          <p:cNvSpPr>
            <a:spLocks/>
          </p:cNvSpPr>
          <p:nvPr/>
        </p:nvSpPr>
        <p:spPr bwMode="auto">
          <a:xfrm rot="5400000" flipV="1">
            <a:off x="5134769" y="2148681"/>
            <a:ext cx="184150" cy="242888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72738" name="TextBox 10" descr=" 8"/>
          <p:cNvSpPr txBox="1">
            <a:spLocks noChangeArrowheads="1"/>
          </p:cNvSpPr>
          <p:nvPr/>
        </p:nvSpPr>
        <p:spPr bwMode="auto">
          <a:xfrm>
            <a:off x="4619626" y="1752601"/>
            <a:ext cx="1406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Index bits</a:t>
            </a:r>
          </a:p>
        </p:txBody>
      </p:sp>
      <p:sp>
        <p:nvSpPr>
          <p:cNvPr id="72739" name="Left Brace 11" descr=" 21"/>
          <p:cNvSpPr>
            <a:spLocks/>
          </p:cNvSpPr>
          <p:nvPr/>
        </p:nvSpPr>
        <p:spPr bwMode="auto">
          <a:xfrm rot="16200000">
            <a:off x="5519738" y="2540000"/>
            <a:ext cx="201612" cy="268288"/>
          </a:xfrm>
          <a:prstGeom prst="leftBrace">
            <a:avLst>
              <a:gd name="adj1" fmla="val 838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72740" name="TextBox 12" descr=" 9"/>
          <p:cNvSpPr txBox="1">
            <a:spLocks noChangeArrowheads="1"/>
          </p:cNvSpPr>
          <p:nvPr/>
        </p:nvSpPr>
        <p:spPr bwMode="auto">
          <a:xfrm>
            <a:off x="5381626" y="2706688"/>
            <a:ext cx="1781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Byte number</a:t>
            </a:r>
          </a:p>
        </p:txBody>
      </p:sp>
      <p:sp>
        <p:nvSpPr>
          <p:cNvPr id="72741" name="TextBox 23" descr=" 24613"/>
          <p:cNvSpPr txBox="1">
            <a:spLocks noChangeArrowheads="1"/>
          </p:cNvSpPr>
          <p:nvPr/>
        </p:nvSpPr>
        <p:spPr bwMode="auto">
          <a:xfrm>
            <a:off x="2043114" y="2257426"/>
            <a:ext cx="222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Sample address:</a:t>
            </a:r>
          </a:p>
        </p:txBody>
      </p:sp>
      <p:sp>
        <p:nvSpPr>
          <p:cNvPr id="72742" name="TextBox 13" descr=" 26"/>
          <p:cNvSpPr txBox="1">
            <a:spLocks noChangeArrowheads="1"/>
          </p:cNvSpPr>
          <p:nvPr/>
        </p:nvSpPr>
        <p:spPr bwMode="auto">
          <a:xfrm>
            <a:off x="2057401" y="3733801"/>
            <a:ext cx="3749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Where is it put in the cache?</a:t>
            </a:r>
          </a:p>
        </p:txBody>
      </p:sp>
      <p:sp>
        <p:nvSpPr>
          <p:cNvPr id="72743" name="Rectangle 14" descr=" 25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72744" name="Rectangle 15" descr=" 28"/>
          <p:cNvSpPr>
            <a:spLocks noChangeArrowheads="1"/>
          </p:cNvSpPr>
          <p:nvPr/>
        </p:nvSpPr>
        <p:spPr bwMode="auto">
          <a:xfrm>
            <a:off x="8382001" y="4156075"/>
            <a:ext cx="1312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i="1">
                <a:solidFill>
                  <a:prstClr val="black"/>
                </a:solidFill>
                <a:latin typeface="Calibri" panose="020F0502020204030204" pitchFamily="34" charset="0"/>
              </a:rPr>
              <a:t>4 bytes long</a:t>
            </a:r>
          </a:p>
        </p:txBody>
      </p:sp>
      <p:sp>
        <p:nvSpPr>
          <p:cNvPr id="72745" name="Rectangle 2" descr=" 246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16220524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Box 3" descr=" 24578"/>
          <p:cNvSpPr txBox="1">
            <a:spLocks noChangeArrowheads="1"/>
          </p:cNvSpPr>
          <p:nvPr/>
        </p:nvSpPr>
        <p:spPr bwMode="auto">
          <a:xfrm>
            <a:off x="1998664" y="1219201"/>
            <a:ext cx="813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Which are the tag bits? Which are the index bits?</a:t>
            </a:r>
          </a:p>
        </p:txBody>
      </p:sp>
      <p:sp>
        <p:nvSpPr>
          <p:cNvPr id="73731" name="TextBox 12" descr=" 24579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3758" name="TextBox 2" descr=" 24606"/>
          <p:cNvSpPr txBox="1">
            <a:spLocks noChangeArrowheads="1"/>
          </p:cNvSpPr>
          <p:nvPr/>
        </p:nvSpPr>
        <p:spPr bwMode="auto">
          <a:xfrm>
            <a:off x="4238625" y="2236788"/>
            <a:ext cx="164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</a:rPr>
              <a:t>00 00 01 00</a:t>
            </a:r>
          </a:p>
        </p:txBody>
      </p:sp>
      <p:sp>
        <p:nvSpPr>
          <p:cNvPr id="73759" name="Left Brace 7" descr=" 5"/>
          <p:cNvSpPr>
            <a:spLocks/>
          </p:cNvSpPr>
          <p:nvPr/>
        </p:nvSpPr>
        <p:spPr bwMode="auto">
          <a:xfrm rot="16200000">
            <a:off x="4552951" y="2347914"/>
            <a:ext cx="201613" cy="630237"/>
          </a:xfrm>
          <a:prstGeom prst="leftBrace">
            <a:avLst>
              <a:gd name="adj1" fmla="val 8350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73760" name="TextBox 8" descr=" 7"/>
          <p:cNvSpPr txBox="1">
            <a:spLocks noChangeArrowheads="1"/>
          </p:cNvSpPr>
          <p:nvPr/>
        </p:nvSpPr>
        <p:spPr bwMode="auto">
          <a:xfrm>
            <a:off x="4206875" y="2709863"/>
            <a:ext cx="116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Tag bits</a:t>
            </a:r>
          </a:p>
        </p:txBody>
      </p:sp>
      <p:sp>
        <p:nvSpPr>
          <p:cNvPr id="73761" name="Left Brace 9" descr=" 20"/>
          <p:cNvSpPr>
            <a:spLocks/>
          </p:cNvSpPr>
          <p:nvPr/>
        </p:nvSpPr>
        <p:spPr bwMode="auto">
          <a:xfrm rot="5400000" flipV="1">
            <a:off x="5134769" y="2148681"/>
            <a:ext cx="184150" cy="242888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73762" name="TextBox 10" descr=" 8"/>
          <p:cNvSpPr txBox="1">
            <a:spLocks noChangeArrowheads="1"/>
          </p:cNvSpPr>
          <p:nvPr/>
        </p:nvSpPr>
        <p:spPr bwMode="auto">
          <a:xfrm>
            <a:off x="4619626" y="1752601"/>
            <a:ext cx="1406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Index bits</a:t>
            </a:r>
          </a:p>
        </p:txBody>
      </p:sp>
      <p:sp>
        <p:nvSpPr>
          <p:cNvPr id="73763" name="Left Brace 11" descr=" 21"/>
          <p:cNvSpPr>
            <a:spLocks/>
          </p:cNvSpPr>
          <p:nvPr/>
        </p:nvSpPr>
        <p:spPr bwMode="auto">
          <a:xfrm rot="16200000">
            <a:off x="5519738" y="2540000"/>
            <a:ext cx="201612" cy="268288"/>
          </a:xfrm>
          <a:prstGeom prst="leftBrace">
            <a:avLst>
              <a:gd name="adj1" fmla="val 838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>
              <a:solidFill>
                <a:srgbClr val="1F497D"/>
              </a:solidFill>
            </a:endParaRPr>
          </a:p>
        </p:txBody>
      </p:sp>
      <p:sp>
        <p:nvSpPr>
          <p:cNvPr id="73764" name="TextBox 12" descr=" 9"/>
          <p:cNvSpPr txBox="1">
            <a:spLocks noChangeArrowheads="1"/>
          </p:cNvSpPr>
          <p:nvPr/>
        </p:nvSpPr>
        <p:spPr bwMode="auto">
          <a:xfrm>
            <a:off x="5381626" y="2706688"/>
            <a:ext cx="1781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srgbClr val="1F497D"/>
                </a:solidFill>
              </a:rPr>
              <a:t>Byte number</a:t>
            </a:r>
          </a:p>
        </p:txBody>
      </p:sp>
      <p:sp>
        <p:nvSpPr>
          <p:cNvPr id="73765" name="TextBox 23" descr=" 24613"/>
          <p:cNvSpPr txBox="1">
            <a:spLocks noChangeArrowheads="1"/>
          </p:cNvSpPr>
          <p:nvPr/>
        </p:nvSpPr>
        <p:spPr bwMode="auto">
          <a:xfrm>
            <a:off x="2043114" y="2257426"/>
            <a:ext cx="222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Sample address:</a:t>
            </a:r>
          </a:p>
        </p:txBody>
      </p:sp>
      <p:sp>
        <p:nvSpPr>
          <p:cNvPr id="73766" name="TextBox 13" descr=" 26"/>
          <p:cNvSpPr txBox="1">
            <a:spLocks noChangeArrowheads="1"/>
          </p:cNvSpPr>
          <p:nvPr/>
        </p:nvSpPr>
        <p:spPr bwMode="auto">
          <a:xfrm>
            <a:off x="2057401" y="3733801"/>
            <a:ext cx="3749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Where is it put in the cache?</a:t>
            </a:r>
          </a:p>
        </p:txBody>
      </p:sp>
      <p:sp>
        <p:nvSpPr>
          <p:cNvPr id="73767" name="Rectangle 14" descr=" 25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73768" name="Rectangle 15" descr=" 28"/>
          <p:cNvSpPr>
            <a:spLocks noChangeArrowheads="1"/>
          </p:cNvSpPr>
          <p:nvPr/>
        </p:nvSpPr>
        <p:spPr bwMode="auto">
          <a:xfrm>
            <a:off x="8382001" y="4156075"/>
            <a:ext cx="1312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 i="1">
                <a:solidFill>
                  <a:prstClr val="black"/>
                </a:solidFill>
                <a:latin typeface="Calibri" panose="020F0502020204030204" pitchFamily="34" charset="0"/>
              </a:rPr>
              <a:t>4 bytes long</a:t>
            </a:r>
          </a:p>
        </p:txBody>
      </p:sp>
      <p:sp>
        <p:nvSpPr>
          <p:cNvPr id="73769" name="TextBox 16" descr=" 29"/>
          <p:cNvSpPr txBox="1">
            <a:spLocks noChangeArrowheads="1"/>
          </p:cNvSpPr>
          <p:nvPr/>
        </p:nvSpPr>
        <p:spPr bwMode="auto">
          <a:xfrm>
            <a:off x="2057400" y="4719638"/>
            <a:ext cx="3976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Enough background!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Now, let’s look at our question</a:t>
            </a:r>
          </a:p>
        </p:txBody>
      </p:sp>
      <p:sp>
        <p:nvSpPr>
          <p:cNvPr id="73770" name="Rectangle 2" descr=" 2461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43160285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6147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6148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6149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6150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6151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6152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6153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6154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7585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Box 12" descr=" 25602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4781" name="Picture 2" descr=" 256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783" name="TextBox 22" descr=" 25632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sp>
        <p:nvSpPr>
          <p:cNvPr id="74784" name="Rectangle 2" descr=" 2563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86933427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Box 12" descr=" 25602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5805" name="Picture 2" descr=" 256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807" name="TextBox 22" descr=" 25632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75808" name="Straight Arrow Connector 7" descr=" 6"/>
          <p:cNvCxnSpPr>
            <a:cxnSpLocks noChangeShapeType="1"/>
          </p:cNvCxnSpPr>
          <p:nvPr/>
        </p:nvCxnSpPr>
        <p:spPr bwMode="auto">
          <a:xfrm>
            <a:off x="2141538" y="25908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809" name="Rectangle 2" descr=" 2563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94543622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Box 12" descr=" 25602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6829" name="Picture 2" descr=" 256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831" name="TextBox 22" descr=" 25632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76832" name="Straight Arrow Connector 7" descr=" 6"/>
          <p:cNvCxnSpPr>
            <a:cxnSpLocks noChangeShapeType="1"/>
          </p:cNvCxnSpPr>
          <p:nvPr/>
        </p:nvCxnSpPr>
        <p:spPr bwMode="auto">
          <a:xfrm>
            <a:off x="2141538" y="25908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833" name="TextBox 8" descr=" 11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76834" name="Rectangle 2" descr=" 2563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06949350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Box 12" descr=" 25602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853" name="Rectangle 9" descr=" 25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77854" name="Picture 2" descr=" 256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856" name="TextBox 22" descr=" 25632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77857" name="Straight Arrow Connector 7" descr=" 6"/>
          <p:cNvCxnSpPr>
            <a:cxnSpLocks noChangeShapeType="1"/>
          </p:cNvCxnSpPr>
          <p:nvPr/>
        </p:nvCxnSpPr>
        <p:spPr bwMode="auto">
          <a:xfrm>
            <a:off x="2141538" y="25908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858" name="TextBox 8" descr=" 11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77859" name="Rectangle 2" descr=" 2563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80960282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Box 12" descr=" 26626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8877" name="Rectangle 24" descr=" 26653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78878" name="Picture 2" descr=" 266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80" name="TextBox 22" descr=" 26656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78881" name="Straight Arrow Connector 5" descr=" 26657"/>
          <p:cNvCxnSpPr>
            <a:cxnSpLocks noChangeShapeType="1"/>
          </p:cNvCxnSpPr>
          <p:nvPr/>
        </p:nvCxnSpPr>
        <p:spPr bwMode="auto">
          <a:xfrm>
            <a:off x="2141538" y="2790825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882" name="TextBox 11" descr=" 26660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78883" name="Rectangle 2" descr=" 2666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26958616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Box 12" descr=" 26626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9901" name="Rectangle 24" descr=" 26653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79902" name="Picture 2" descr=" 266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904" name="TextBox 22" descr=" 26656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79905" name="Straight Arrow Connector 5" descr=" 26657"/>
          <p:cNvCxnSpPr>
            <a:cxnSpLocks noChangeShapeType="1"/>
          </p:cNvCxnSpPr>
          <p:nvPr/>
        </p:nvCxnSpPr>
        <p:spPr bwMode="auto">
          <a:xfrm>
            <a:off x="2141538" y="2790825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906" name="TextBox 10" descr=" 11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79907" name="TextBox 11" descr=" 26660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79908" name="Rectangle 2" descr=" 2666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54474710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Box 12" descr=" 26626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0925" name="Rectangle 24" descr=" 26653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0926" name="Picture 2" descr=" 266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928" name="TextBox 22" descr=" 26656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0929" name="Straight Arrow Connector 5" descr=" 26657"/>
          <p:cNvCxnSpPr>
            <a:cxnSpLocks noChangeShapeType="1"/>
          </p:cNvCxnSpPr>
          <p:nvPr/>
        </p:nvCxnSpPr>
        <p:spPr bwMode="auto">
          <a:xfrm>
            <a:off x="2141538" y="2790825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930" name="Rectangle 11" descr=" 10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0931" name="TextBox 10" descr=" 11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0932" name="TextBox 11" descr=" 26660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0933" name="Rectangle 2" descr=" 2666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49659989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Box 12" descr=" 27650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1949" name="Rectangle 24" descr=" 27677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1950" name="Picture 2" descr=" 2767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52" name="TextBox 22" descr=" 27680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1953" name="Straight Arrow Connector 5" descr=" 27681"/>
          <p:cNvCxnSpPr>
            <a:cxnSpLocks noChangeShapeType="1"/>
          </p:cNvCxnSpPr>
          <p:nvPr/>
        </p:nvCxnSpPr>
        <p:spPr bwMode="auto">
          <a:xfrm>
            <a:off x="2141538" y="300355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54" name="Rectangle 9" descr=" 27682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1955" name="TextBox 13" descr=" 27685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1956" name="TextBox 14" descr=" 27686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1957" name="Rectangle 2" descr=" 2768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91001003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Box 12" descr=" 27650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2973" name="Rectangle 24" descr=" 27677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2974" name="Picture 2" descr=" 2767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976" name="TextBox 22" descr=" 27680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2977" name="Straight Arrow Connector 5" descr=" 27681"/>
          <p:cNvCxnSpPr>
            <a:cxnSpLocks noChangeShapeType="1"/>
          </p:cNvCxnSpPr>
          <p:nvPr/>
        </p:nvCxnSpPr>
        <p:spPr bwMode="auto">
          <a:xfrm>
            <a:off x="2141538" y="300355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78" name="Rectangle 9" descr=" 27682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2979" name="TextBox 12" descr=" 11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2980" name="Rectangle 13" descr=" 12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2981" name="TextBox 13" descr=" 27685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2982" name="TextBox 14" descr=" 27686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2983" name="Rectangle 2" descr=" 2768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93008801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Box 12" descr=" 2867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997" name="Rectangle 24" descr=" 28701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3998" name="Picture 2" descr=" 287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000" name="TextBox 22" descr=" 28704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4001" name="Straight Arrow Connector 5" descr=" 28705"/>
          <p:cNvCxnSpPr>
            <a:cxnSpLocks noChangeShapeType="1"/>
          </p:cNvCxnSpPr>
          <p:nvPr/>
        </p:nvCxnSpPr>
        <p:spPr bwMode="auto">
          <a:xfrm>
            <a:off x="2141538" y="3260725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002" name="Rectangle 9" descr=" 28706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4003" name="Rectangle 11" descr=" 28708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4004" name="TextBox 13" descr=" 28709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4005" name="TextBox 14" descr=" 28710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4006" name="TextBox 15" descr=" 28711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4007" name="Rectangle 2" descr=" 2871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69701420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7171" name="Rectangle 10" descr=" 4"/>
          <p:cNvSpPr>
            <a:spLocks noChangeArrowheads="1"/>
          </p:cNvSpPr>
          <p:nvPr/>
        </p:nvSpPr>
        <p:spPr bwMode="auto">
          <a:xfrm>
            <a:off x="1905000" y="33893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7172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7173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7174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7175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7176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7177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7178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7179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6535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Box 12" descr=" 2867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5021" name="Rectangle 24" descr=" 28701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5022" name="Picture 2" descr=" 287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024" name="TextBox 22" descr=" 28704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5025" name="Straight Arrow Connector 5" descr=" 28705"/>
          <p:cNvCxnSpPr>
            <a:cxnSpLocks noChangeShapeType="1"/>
          </p:cNvCxnSpPr>
          <p:nvPr/>
        </p:nvCxnSpPr>
        <p:spPr bwMode="auto">
          <a:xfrm>
            <a:off x="2141538" y="3260725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026" name="Rectangle 9" descr=" 28706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5027" name="TextBox 14" descr=" 11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85028" name="Rectangle 11" descr=" 28708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5029" name="TextBox 13" descr=" 28709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5030" name="TextBox 14" descr=" 28710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5031" name="TextBox 15" descr=" 28711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5032" name="Rectangle 2" descr=" 2871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96332616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Box 12" descr=" 29698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6045" name="Rectangle 24" descr=" 29725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6046" name="Picture 2" descr=" 297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048" name="TextBox 22" descr=" 29728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6049" name="Straight Arrow Connector 5" descr=" 29729"/>
          <p:cNvCxnSpPr>
            <a:cxnSpLocks noChangeShapeType="1"/>
          </p:cNvCxnSpPr>
          <p:nvPr/>
        </p:nvCxnSpPr>
        <p:spPr bwMode="auto">
          <a:xfrm>
            <a:off x="2141538" y="3444875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50" name="Rectangle 9" descr=" 29730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6051" name="TextBox 10" descr=" 29731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86052" name="Rectangle 11" descr=" 29732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6053" name="TextBox 13" descr=" 29733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6054" name="TextBox 14" descr=" 29734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6055" name="TextBox 15" descr=" 29735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6056" name="Rectangle 2" descr=" 2973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17190148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Box 12" descr=" 29698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7069" name="Rectangle 24" descr=" 29725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7070" name="Picture 2" descr=" 297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072" name="TextBox 22" descr=" 29728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7073" name="Straight Arrow Connector 5" descr=" 29729"/>
          <p:cNvCxnSpPr>
            <a:cxnSpLocks noChangeShapeType="1"/>
          </p:cNvCxnSpPr>
          <p:nvPr/>
        </p:nvCxnSpPr>
        <p:spPr bwMode="auto">
          <a:xfrm>
            <a:off x="2141538" y="3444875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74" name="Rectangle 9" descr=" 29730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7075" name="TextBox 10" descr=" 29731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87076" name="Rectangle 11" descr=" 29732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7077" name="TextBox 13" descr=" 29733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7078" name="TextBox 14" descr=" 29734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7079" name="TextBox 15" descr=" 29735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7080" name="TextBox 15" descr=" 17"/>
          <p:cNvSpPr txBox="1">
            <a:spLocks noChangeArrowheads="1"/>
          </p:cNvSpPr>
          <p:nvPr/>
        </p:nvSpPr>
        <p:spPr bwMode="auto">
          <a:xfrm>
            <a:off x="5840414" y="3319464"/>
            <a:ext cx="33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87081" name="Rectangle 2" descr=" 2973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136539200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Box 12" descr=" 30722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8093" name="Rectangle 24" descr=" 30749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8094" name="Picture 2" descr=" 307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096" name="TextBox 22" descr=" 30752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8097" name="Straight Arrow Connector 5" descr=" 30753"/>
          <p:cNvCxnSpPr>
            <a:cxnSpLocks noChangeShapeType="1"/>
          </p:cNvCxnSpPr>
          <p:nvPr/>
        </p:nvCxnSpPr>
        <p:spPr bwMode="auto">
          <a:xfrm>
            <a:off x="2141538" y="36576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98" name="Rectangle 9" descr=" 30754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8099" name="TextBox 10" descr=" 30755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88100" name="Rectangle 11" descr=" 30756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8101" name="TextBox 13" descr=" 30757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8102" name="TextBox 14" descr=" 30758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8103" name="TextBox 15" descr=" 30759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8104" name="TextBox 16" descr=" 30760"/>
          <p:cNvSpPr txBox="1">
            <a:spLocks noChangeArrowheads="1"/>
          </p:cNvSpPr>
          <p:nvPr/>
        </p:nvSpPr>
        <p:spPr bwMode="auto">
          <a:xfrm>
            <a:off x="5840414" y="3319464"/>
            <a:ext cx="33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88105" name="Rectangle 2" descr=" 3076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92621709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Box 12" descr=" 30722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9117" name="Rectangle 24" descr=" 30749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89118" name="Picture 2" descr=" 307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120" name="TextBox 22" descr=" 30752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89121" name="Straight Arrow Connector 5" descr=" 30753"/>
          <p:cNvCxnSpPr>
            <a:cxnSpLocks noChangeShapeType="1"/>
          </p:cNvCxnSpPr>
          <p:nvPr/>
        </p:nvCxnSpPr>
        <p:spPr bwMode="auto">
          <a:xfrm>
            <a:off x="2141538" y="36576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22" name="Rectangle 9" descr=" 30754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9123" name="TextBox 10" descr=" 30755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89124" name="Rectangle 11" descr=" 30756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89125" name="TextBox 13" descr=" 30757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9126" name="TextBox 14" descr=" 30758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9127" name="TextBox 15" descr=" 30759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9128" name="TextBox 16" descr=" 30760"/>
          <p:cNvSpPr txBox="1">
            <a:spLocks noChangeArrowheads="1"/>
          </p:cNvSpPr>
          <p:nvPr/>
        </p:nvSpPr>
        <p:spPr bwMode="auto">
          <a:xfrm>
            <a:off x="5840414" y="3319464"/>
            <a:ext cx="33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89129" name="TextBox 16" descr=" 20"/>
          <p:cNvSpPr txBox="1">
            <a:spLocks noChangeArrowheads="1"/>
          </p:cNvSpPr>
          <p:nvPr/>
        </p:nvSpPr>
        <p:spPr bwMode="auto">
          <a:xfrm>
            <a:off x="5849938" y="352107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89130" name="Rectangle 2" descr=" 3076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09272211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Box 12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0141" name="Rectangle 24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00 01</a:t>
            </a:r>
          </a:p>
        </p:txBody>
      </p:sp>
      <p:pic>
        <p:nvPicPr>
          <p:cNvPr id="901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44" name="TextBox 22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90145" name="Straight Arrow Connector 5"/>
          <p:cNvCxnSpPr>
            <a:cxnSpLocks noChangeShapeType="1"/>
          </p:cNvCxnSpPr>
          <p:nvPr/>
        </p:nvCxnSpPr>
        <p:spPr bwMode="auto">
          <a:xfrm>
            <a:off x="2141538" y="36576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46" name="Rectangle 9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0147" name="TextBox 10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0148" name="Rectangle 11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0149" name="TextBox 13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0150" name="TextBox 14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0151" name="TextBox 15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0152" name="TextBox 16"/>
          <p:cNvSpPr txBox="1">
            <a:spLocks noChangeArrowheads="1"/>
          </p:cNvSpPr>
          <p:nvPr/>
        </p:nvSpPr>
        <p:spPr bwMode="auto">
          <a:xfrm>
            <a:off x="5840414" y="3319464"/>
            <a:ext cx="33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0153" name="TextBox 19"/>
          <p:cNvSpPr txBox="1">
            <a:spLocks noChangeArrowheads="1"/>
          </p:cNvSpPr>
          <p:nvPr/>
        </p:nvSpPr>
        <p:spPr bwMode="auto">
          <a:xfrm>
            <a:off x="5849938" y="352107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01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474431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Box 12" descr=" 32770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1165" name="Rectangle 24" descr=" 32797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00 01</a:t>
            </a:r>
          </a:p>
        </p:txBody>
      </p:sp>
      <p:pic>
        <p:nvPicPr>
          <p:cNvPr id="91166" name="Picture 2" descr=" 3279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168" name="TextBox 22" descr=" 32800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91169" name="Straight Arrow Connector 5" descr=" 32801"/>
          <p:cNvCxnSpPr>
            <a:cxnSpLocks noChangeShapeType="1"/>
          </p:cNvCxnSpPr>
          <p:nvPr/>
        </p:nvCxnSpPr>
        <p:spPr bwMode="auto">
          <a:xfrm>
            <a:off x="2141538" y="38862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70" name="Rectangle 9" descr=" 32802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1171" name="TextBox 10" descr=" 32803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1172" name="Rectangle 11" descr=" 32804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1173" name="TextBox 13" descr=" 32805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1174" name="TextBox 14" descr=" 32806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1175" name="TextBox 15" descr=" 32807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1176" name="TextBox 16" descr=" 32808"/>
          <p:cNvSpPr txBox="1">
            <a:spLocks noChangeArrowheads="1"/>
          </p:cNvSpPr>
          <p:nvPr/>
        </p:nvSpPr>
        <p:spPr bwMode="auto">
          <a:xfrm>
            <a:off x="5840414" y="3319464"/>
            <a:ext cx="33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1177" name="TextBox 19" descr=" 32809"/>
          <p:cNvSpPr txBox="1">
            <a:spLocks noChangeArrowheads="1"/>
          </p:cNvSpPr>
          <p:nvPr/>
        </p:nvSpPr>
        <p:spPr bwMode="auto">
          <a:xfrm>
            <a:off x="5849938" y="352107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1178" name="Rectangle 2" descr=" 3281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5536310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Box 12" descr=" 32770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189" name="Rectangle 24" descr=" 32797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00 01</a:t>
            </a:r>
          </a:p>
        </p:txBody>
      </p:sp>
      <p:pic>
        <p:nvPicPr>
          <p:cNvPr id="92190" name="Picture 2" descr=" 3279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92" name="TextBox 22" descr=" 32800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92193" name="Straight Arrow Connector 5" descr=" 32801"/>
          <p:cNvCxnSpPr>
            <a:cxnSpLocks noChangeShapeType="1"/>
          </p:cNvCxnSpPr>
          <p:nvPr/>
        </p:nvCxnSpPr>
        <p:spPr bwMode="auto">
          <a:xfrm>
            <a:off x="2141538" y="38862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94" name="Rectangle 9" descr=" 32802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2195" name="TextBox 10" descr=" 32803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2196" name="Rectangle 11" descr=" 32804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2197" name="TextBox 13" descr=" 32805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2198" name="TextBox 14" descr=" 32806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2199" name="TextBox 15" descr=" 32807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2200" name="TextBox 16" descr=" 32808"/>
          <p:cNvSpPr txBox="1">
            <a:spLocks noChangeArrowheads="1"/>
          </p:cNvSpPr>
          <p:nvPr/>
        </p:nvSpPr>
        <p:spPr bwMode="auto">
          <a:xfrm>
            <a:off x="5840414" y="3319464"/>
            <a:ext cx="33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2201" name="TextBox 19" descr=" 32809"/>
          <p:cNvSpPr txBox="1">
            <a:spLocks noChangeArrowheads="1"/>
          </p:cNvSpPr>
          <p:nvPr/>
        </p:nvSpPr>
        <p:spPr bwMode="auto">
          <a:xfrm>
            <a:off x="5849938" y="352107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2202" name="TextBox 17" descr=" 21"/>
          <p:cNvSpPr txBox="1">
            <a:spLocks noChangeArrowheads="1"/>
          </p:cNvSpPr>
          <p:nvPr/>
        </p:nvSpPr>
        <p:spPr bwMode="auto">
          <a:xfrm>
            <a:off x="5849938" y="3733800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2203" name="Rectangle 2" descr=" 3281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38422635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Box 12" descr=" 3379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3213" name="Rectangle 24" descr=" 33821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93214" name="Picture 2" descr=" 338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16" name="TextBox 22" descr=" 33824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93217" name="Straight Arrow Connector 5" descr=" 33825"/>
          <p:cNvCxnSpPr>
            <a:cxnSpLocks noChangeShapeType="1"/>
          </p:cNvCxnSpPr>
          <p:nvPr/>
        </p:nvCxnSpPr>
        <p:spPr bwMode="auto">
          <a:xfrm>
            <a:off x="2141538" y="38862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218" name="Rectangle 9" descr=" 33826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3219" name="TextBox 10" descr=" 33827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3220" name="Rectangle 11" descr=" 33828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3221" name="TextBox 13" descr=" 33829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3222" name="TextBox 14" descr=" 33830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3223" name="TextBox 15" descr=" 33831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3224" name="TextBox 16" descr=" 33832"/>
          <p:cNvSpPr txBox="1">
            <a:spLocks noChangeArrowheads="1"/>
          </p:cNvSpPr>
          <p:nvPr/>
        </p:nvSpPr>
        <p:spPr bwMode="auto">
          <a:xfrm>
            <a:off x="5840414" y="3319464"/>
            <a:ext cx="33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3225" name="TextBox 19" descr=" 33833"/>
          <p:cNvSpPr txBox="1">
            <a:spLocks noChangeArrowheads="1"/>
          </p:cNvSpPr>
          <p:nvPr/>
        </p:nvSpPr>
        <p:spPr bwMode="auto">
          <a:xfrm>
            <a:off x="5849938" y="352107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3226" name="TextBox 20" descr=" 33834"/>
          <p:cNvSpPr txBox="1">
            <a:spLocks noChangeArrowheads="1"/>
          </p:cNvSpPr>
          <p:nvPr/>
        </p:nvSpPr>
        <p:spPr bwMode="auto">
          <a:xfrm>
            <a:off x="5849938" y="3733800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3227" name="Rectangle 2" descr=" 3383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373569110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Box 12" descr=" 33794"/>
          <p:cNvSpPr txBox="1">
            <a:spLocks noChangeArrowheads="1"/>
          </p:cNvSpPr>
          <p:nvPr/>
        </p:nvSpPr>
        <p:spPr bwMode="auto">
          <a:xfrm>
            <a:off x="7456488" y="5376864"/>
            <a:ext cx="1497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prstClr val="black"/>
                </a:solidFill>
              </a:rPr>
              <a:t>Cache structure</a:t>
            </a:r>
          </a:p>
        </p:txBody>
      </p:sp>
      <p:graphicFrame>
        <p:nvGraphicFramePr>
          <p:cNvPr id="19" name="Table 18" descr=" 19"/>
          <p:cNvGraphicFramePr>
            <a:graphicFrameLocks noGrp="1"/>
          </p:cNvGraphicFramePr>
          <p:nvPr/>
        </p:nvGraphicFramePr>
        <p:xfrm>
          <a:off x="6781800" y="3425825"/>
          <a:ext cx="30861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index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tag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01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91459" marR="914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4237" name="Rectangle 24" descr=" 33821"/>
          <p:cNvSpPr>
            <a:spLocks noChangeArrowheads="1"/>
          </p:cNvSpPr>
          <p:nvPr/>
        </p:nvSpPr>
        <p:spPr bwMode="auto">
          <a:xfrm>
            <a:off x="7553325" y="4159250"/>
            <a:ext cx="706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srgbClr val="FF0000"/>
                </a:solidFill>
                <a:latin typeface="Calibri" panose="020F0502020204030204" pitchFamily="34" charset="0"/>
              </a:rPr>
              <a:t>00 00</a:t>
            </a:r>
          </a:p>
        </p:txBody>
      </p:sp>
      <p:pic>
        <p:nvPicPr>
          <p:cNvPr id="94238" name="Picture 2" descr=" 338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2209801"/>
            <a:ext cx="3322638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Arrow Connector 21" descr=" 22"/>
          <p:cNvCxnSpPr/>
          <p:nvPr/>
        </p:nvCxnSpPr>
        <p:spPr>
          <a:xfrm>
            <a:off x="2454275" y="2524125"/>
            <a:ext cx="0" cy="2781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240" name="TextBox 22" descr=" 33824"/>
          <p:cNvSpPr txBox="1">
            <a:spLocks noChangeArrowheads="1"/>
          </p:cNvSpPr>
          <p:nvPr/>
        </p:nvSpPr>
        <p:spPr bwMode="auto">
          <a:xfrm rot="16200000">
            <a:off x="1677656" y="3544679"/>
            <a:ext cx="11849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1F497D"/>
                </a:solidFill>
              </a:rPr>
              <a:t>Access time</a:t>
            </a:r>
          </a:p>
        </p:txBody>
      </p:sp>
      <p:cxnSp>
        <p:nvCxnSpPr>
          <p:cNvPr id="94241" name="Straight Arrow Connector 5" descr=" 33825"/>
          <p:cNvCxnSpPr>
            <a:cxnSpLocks noChangeShapeType="1"/>
          </p:cNvCxnSpPr>
          <p:nvPr/>
        </p:nvCxnSpPr>
        <p:spPr bwMode="auto">
          <a:xfrm>
            <a:off x="2141538" y="3886200"/>
            <a:ext cx="220662" cy="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42" name="Rectangle 9" descr=" 33826"/>
          <p:cNvSpPr>
            <a:spLocks noChangeArrowheads="1"/>
          </p:cNvSpPr>
          <p:nvPr/>
        </p:nvSpPr>
        <p:spPr bwMode="auto">
          <a:xfrm>
            <a:off x="7543800" y="4543425"/>
            <a:ext cx="704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4243" name="TextBox 10" descr=" 33827"/>
          <p:cNvSpPr txBox="1">
            <a:spLocks noChangeArrowheads="1"/>
          </p:cNvSpPr>
          <p:nvPr/>
        </p:nvSpPr>
        <p:spPr bwMode="auto">
          <a:xfrm>
            <a:off x="5849939" y="3079750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4244" name="Rectangle 11" descr=" 33828"/>
          <p:cNvSpPr>
            <a:spLocks noChangeArrowheads="1"/>
          </p:cNvSpPr>
          <p:nvPr/>
        </p:nvSpPr>
        <p:spPr bwMode="auto">
          <a:xfrm>
            <a:off x="7543800" y="4887914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prstClr val="black"/>
                </a:solidFill>
                <a:latin typeface="Calibri" panose="020F0502020204030204" pitchFamily="34" charset="0"/>
              </a:rPr>
              <a:t>00 00</a:t>
            </a:r>
          </a:p>
        </p:txBody>
      </p:sp>
      <p:sp>
        <p:nvSpPr>
          <p:cNvPr id="94245" name="TextBox 13" descr=" 33829"/>
          <p:cNvSpPr txBox="1">
            <a:spLocks noChangeArrowheads="1"/>
          </p:cNvSpPr>
          <p:nvPr/>
        </p:nvSpPr>
        <p:spPr bwMode="auto">
          <a:xfrm>
            <a:off x="5849938" y="285432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4246" name="TextBox 14" descr=" 33830"/>
          <p:cNvSpPr txBox="1">
            <a:spLocks noChangeArrowheads="1"/>
          </p:cNvSpPr>
          <p:nvPr/>
        </p:nvSpPr>
        <p:spPr bwMode="auto">
          <a:xfrm>
            <a:off x="5849938" y="2633664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4247" name="TextBox 15" descr=" 33831"/>
          <p:cNvSpPr txBox="1">
            <a:spLocks noChangeArrowheads="1"/>
          </p:cNvSpPr>
          <p:nvPr/>
        </p:nvSpPr>
        <p:spPr bwMode="auto">
          <a:xfrm>
            <a:off x="5849938" y="2420939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4248" name="TextBox 16" descr=" 33832"/>
          <p:cNvSpPr txBox="1">
            <a:spLocks noChangeArrowheads="1"/>
          </p:cNvSpPr>
          <p:nvPr/>
        </p:nvSpPr>
        <p:spPr bwMode="auto">
          <a:xfrm>
            <a:off x="5840414" y="3319464"/>
            <a:ext cx="3317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4249" name="TextBox 19" descr=" 33833"/>
          <p:cNvSpPr txBox="1">
            <a:spLocks noChangeArrowheads="1"/>
          </p:cNvSpPr>
          <p:nvPr/>
        </p:nvSpPr>
        <p:spPr bwMode="auto">
          <a:xfrm>
            <a:off x="5849938" y="3521075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4250" name="TextBox 20" descr=" 33834"/>
          <p:cNvSpPr txBox="1">
            <a:spLocks noChangeArrowheads="1"/>
          </p:cNvSpPr>
          <p:nvPr/>
        </p:nvSpPr>
        <p:spPr bwMode="auto">
          <a:xfrm>
            <a:off x="5849938" y="3733800"/>
            <a:ext cx="366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94251" name="Rectangle 19" descr=" 3"/>
          <p:cNvSpPr>
            <a:spLocks noChangeArrowheads="1"/>
          </p:cNvSpPr>
          <p:nvPr/>
        </p:nvSpPr>
        <p:spPr bwMode="auto">
          <a:xfrm>
            <a:off x="4572000" y="2209801"/>
            <a:ext cx="381000" cy="316706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94252" name="TextBox 20" descr=" 4"/>
          <p:cNvSpPr txBox="1">
            <a:spLocks noChangeArrowheads="1"/>
          </p:cNvSpPr>
          <p:nvPr/>
        </p:nvSpPr>
        <p:spPr bwMode="auto">
          <a:xfrm rot="5400000">
            <a:off x="5841207" y="4064794"/>
            <a:ext cx="390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60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94253" name="Rectangle 2" descr=" 3383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25793416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 2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1" y="3733801"/>
            <a:ext cx="4257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8196" name="Rectangle 10" descr=" 4"/>
          <p:cNvSpPr>
            <a:spLocks noChangeArrowheads="1"/>
          </p:cNvSpPr>
          <p:nvPr/>
        </p:nvSpPr>
        <p:spPr bwMode="auto">
          <a:xfrm>
            <a:off x="1905000" y="33893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12" name="Oval 11" descr=" 5"/>
          <p:cNvSpPr/>
          <p:nvPr/>
        </p:nvSpPr>
        <p:spPr bwMode="auto">
          <a:xfrm>
            <a:off x="6553200" y="4230688"/>
            <a:ext cx="1143000" cy="304800"/>
          </a:xfrm>
          <a:prstGeom prst="ellipse">
            <a:avLst/>
          </a:prstGeom>
          <a:ln w="12700"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1F497D"/>
                </a:solidFill>
                <a:latin typeface="Times New Roman"/>
              </a:rPr>
              <a:t>?</a:t>
            </a:r>
          </a:p>
        </p:txBody>
      </p:sp>
      <p:sp>
        <p:nvSpPr>
          <p:cNvPr id="13" name="Oval 12" descr=" 7"/>
          <p:cNvSpPr/>
          <p:nvPr/>
        </p:nvSpPr>
        <p:spPr bwMode="auto">
          <a:xfrm>
            <a:off x="7696200" y="3962400"/>
            <a:ext cx="1143000" cy="304800"/>
          </a:xfrm>
          <a:prstGeom prst="ellipse">
            <a:avLst/>
          </a:prstGeom>
          <a:ln w="12700"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1F497D"/>
                </a:solidFill>
                <a:latin typeface="Times New Roman"/>
              </a:rPr>
              <a:t>?</a:t>
            </a:r>
          </a:p>
        </p:txBody>
      </p:sp>
      <p:sp>
        <p:nvSpPr>
          <p:cNvPr id="8199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8200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8201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8202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8203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8204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8205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8206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50992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 2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1" y="3733801"/>
            <a:ext cx="4257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9" descr=" 3"/>
          <p:cNvSpPr>
            <a:spLocks noChangeArrowheads="1"/>
          </p:cNvSpPr>
          <p:nvPr/>
        </p:nvSpPr>
        <p:spPr bwMode="auto">
          <a:xfrm>
            <a:off x="1885950" y="23987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9220" name="Rectangle 10" descr=" 4"/>
          <p:cNvSpPr>
            <a:spLocks noChangeArrowheads="1"/>
          </p:cNvSpPr>
          <p:nvPr/>
        </p:nvSpPr>
        <p:spPr bwMode="auto">
          <a:xfrm>
            <a:off x="1905000" y="33893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9221" name="TextBox 10" descr=" 4104"/>
          <p:cNvSpPr txBox="1">
            <a:spLocks noChangeArrowheads="1"/>
          </p:cNvSpPr>
          <p:nvPr/>
        </p:nvSpPr>
        <p:spPr bwMode="auto">
          <a:xfrm>
            <a:off x="1885951" y="11207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9222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latin typeface="Calibri" panose="020F0502020204030204" pitchFamily="34" charset="0"/>
              </a:rPr>
              <a:t>Question 1</a:t>
            </a:r>
          </a:p>
        </p:txBody>
      </p:sp>
      <p:sp>
        <p:nvSpPr>
          <p:cNvPr id="9223" name="TextBox 3" descr=" 16"/>
          <p:cNvSpPr txBox="1">
            <a:spLocks noChangeArrowheads="1"/>
          </p:cNvSpPr>
          <p:nvPr/>
        </p:nvSpPr>
        <p:spPr bwMode="auto">
          <a:xfrm>
            <a:off x="2514601" y="1905000"/>
            <a:ext cx="129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Customers</a:t>
            </a:r>
          </a:p>
        </p:txBody>
      </p:sp>
      <p:sp>
        <p:nvSpPr>
          <p:cNvPr id="9224" name="Left Brace 4" descr=" 17"/>
          <p:cNvSpPr>
            <a:spLocks/>
          </p:cNvSpPr>
          <p:nvPr/>
        </p:nvSpPr>
        <p:spPr bwMode="auto">
          <a:xfrm rot="16200000">
            <a:off x="3029744" y="786607"/>
            <a:ext cx="119063" cy="2203450"/>
          </a:xfrm>
          <a:prstGeom prst="leftBrace">
            <a:avLst>
              <a:gd name="adj1" fmla="val 831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9225" name="TextBox 5" descr=" 21"/>
          <p:cNvSpPr txBox="1">
            <a:spLocks noChangeArrowheads="1"/>
          </p:cNvSpPr>
          <p:nvPr/>
        </p:nvSpPr>
        <p:spPr bwMode="auto">
          <a:xfrm>
            <a:off x="4933951" y="1905000"/>
            <a:ext cx="1903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Individual movie</a:t>
            </a:r>
          </a:p>
        </p:txBody>
      </p:sp>
      <p:sp>
        <p:nvSpPr>
          <p:cNvPr id="9226" name="Left Brace 6" descr=" 22"/>
          <p:cNvSpPr>
            <a:spLocks/>
          </p:cNvSpPr>
          <p:nvPr/>
        </p:nvSpPr>
        <p:spPr bwMode="auto">
          <a:xfrm rot="16200000">
            <a:off x="5894388" y="1060451"/>
            <a:ext cx="119063" cy="1655762"/>
          </a:xfrm>
          <a:prstGeom prst="leftBrace">
            <a:avLst>
              <a:gd name="adj1" fmla="val 8305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  <p:sp>
        <p:nvSpPr>
          <p:cNvPr id="9227" name="TextBox 7" descr=" 23"/>
          <p:cNvSpPr txBox="1">
            <a:spLocks noChangeArrowheads="1"/>
          </p:cNvSpPr>
          <p:nvPr/>
        </p:nvSpPr>
        <p:spPr bwMode="auto">
          <a:xfrm>
            <a:off x="7513638" y="1905000"/>
            <a:ext cx="1909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1F497D"/>
                </a:solidFill>
                <a:latin typeface="Calibri" panose="020F0502020204030204" pitchFamily="34" charset="0"/>
              </a:rPr>
              <a:t>Movie collection</a:t>
            </a:r>
          </a:p>
        </p:txBody>
      </p:sp>
      <p:sp>
        <p:nvSpPr>
          <p:cNvPr id="9228" name="Left Brace 8" descr=" 24"/>
          <p:cNvSpPr>
            <a:spLocks/>
          </p:cNvSpPr>
          <p:nvPr/>
        </p:nvSpPr>
        <p:spPr bwMode="auto">
          <a:xfrm rot="16200000">
            <a:off x="8306595" y="1204120"/>
            <a:ext cx="119063" cy="1368425"/>
          </a:xfrm>
          <a:prstGeom prst="leftBrace">
            <a:avLst>
              <a:gd name="adj1" fmla="val 830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60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4360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12 Pipeline Hazar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12 Pipeline Hazards">
      <a:majorFont>
        <a:latin typeface="Arial Rounded MT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12 Pipeline Hazard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12 Pipeline Hazard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12 Pipeline Hazard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5359</Words>
  <Application>Microsoft Office PowerPoint</Application>
  <PresentationFormat>Widescreen</PresentationFormat>
  <Paragraphs>1446</Paragraphs>
  <Slides>79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79</vt:i4>
      </vt:variant>
    </vt:vector>
  </HeadingPairs>
  <TitlesOfParts>
    <vt:vector size="88" baseType="lpstr">
      <vt:lpstr>MS PGothic</vt:lpstr>
      <vt:lpstr>Arial</vt:lpstr>
      <vt:lpstr>Arial Rounded MT Bold</vt:lpstr>
      <vt:lpstr>Calibri</vt:lpstr>
      <vt:lpstr>Calibri Light</vt:lpstr>
      <vt:lpstr>Times New Roman</vt:lpstr>
      <vt:lpstr>Wingdings</vt:lpstr>
      <vt:lpstr>Office Theme</vt:lpstr>
      <vt:lpstr>L12 Pipeline Hazards</vt:lpstr>
      <vt:lpstr>Excercises</vt:lpstr>
      <vt:lpstr>Question 1</vt:lpstr>
      <vt:lpstr>PowerPoint Presentation</vt:lpstr>
      <vt:lpstr>Question 1</vt:lpstr>
      <vt:lpstr>Question 1</vt:lpstr>
      <vt:lpstr>Question 1</vt:lpstr>
      <vt:lpstr>Question 1</vt:lpstr>
      <vt:lpstr>Question 1</vt:lpstr>
      <vt:lpstr>Question 1</vt:lpstr>
      <vt:lpstr>Question 1</vt:lpstr>
      <vt:lpstr>PowerPoint Presentation</vt:lpstr>
      <vt:lpstr>PowerPoint Presentation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2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  <vt:lpstr>Question 3</vt:lpstr>
    </vt:vector>
  </TitlesOfParts>
  <Company>Linköpings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TDTS10:  Computer Architecture</dc:title>
  <dc:creator>Arian Maghazeh</dc:creator>
  <cp:lastModifiedBy>Arian Maghazeh</cp:lastModifiedBy>
  <cp:revision>37</cp:revision>
  <dcterms:created xsi:type="dcterms:W3CDTF">2016-11-06T18:42:23Z</dcterms:created>
  <dcterms:modified xsi:type="dcterms:W3CDTF">2016-11-06T20:40:48Z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