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56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4A3EDA-76E3-4414-9F3D-708B6B2D266A}" v="1" dt="2019-11-12T14:10:39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hollah Mahfouzi" userId="e16314c9-4a3d-40b1-933d-b443c9194ae7" providerId="ADAL" clId="{40C84D54-5DA7-418B-B6BF-4EF38A454BB5}"/>
    <pc:docChg chg="undo custSel modSld">
      <pc:chgData name="Rouhollah Mahfouzi" userId="e16314c9-4a3d-40b1-933d-b443c9194ae7" providerId="ADAL" clId="{40C84D54-5DA7-418B-B6BF-4EF38A454BB5}" dt="2019-11-08T14:22:03.681" v="135" actId="1076"/>
      <pc:docMkLst>
        <pc:docMk/>
      </pc:docMkLst>
      <pc:sldChg chg="modSp mod">
        <pc:chgData name="Rouhollah Mahfouzi" userId="e16314c9-4a3d-40b1-933d-b443c9194ae7" providerId="ADAL" clId="{40C84D54-5DA7-418B-B6BF-4EF38A454BB5}" dt="2019-11-08T14:14:19.597" v="1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40C84D54-5DA7-418B-B6BF-4EF38A454BB5}" dt="2019-11-08T14:14:19.597" v="1" actId="20577"/>
          <ac:spMkLst>
            <pc:docMk/>
            <pc:sldMk cId="4109056494" sldId="256"/>
            <ac:spMk id="3" creationId="{00000000-0000-0000-0000-000000000000}"/>
          </ac:spMkLst>
        </pc:spChg>
      </pc:sldChg>
      <pc:sldChg chg="delSp modSp mod">
        <pc:chgData name="Rouhollah Mahfouzi" userId="e16314c9-4a3d-40b1-933d-b443c9194ae7" providerId="ADAL" clId="{40C84D54-5DA7-418B-B6BF-4EF38A454BB5}" dt="2019-11-08T14:16:30.195" v="52" actId="478"/>
        <pc:sldMkLst>
          <pc:docMk/>
          <pc:sldMk cId="1913050430" sldId="258"/>
        </pc:sldMkLst>
        <pc:spChg chg="mod">
          <ac:chgData name="Rouhollah Mahfouzi" userId="e16314c9-4a3d-40b1-933d-b443c9194ae7" providerId="ADAL" clId="{40C84D54-5DA7-418B-B6BF-4EF38A454BB5}" dt="2019-11-08T14:15:22.363" v="51" actId="20577"/>
          <ac:spMkLst>
            <pc:docMk/>
            <pc:sldMk cId="1913050430" sldId="258"/>
            <ac:spMk id="3" creationId="{00000000-0000-0000-0000-000000000000}"/>
          </ac:spMkLst>
        </pc:spChg>
        <pc:spChg chg="del mod">
          <ac:chgData name="Rouhollah Mahfouzi" userId="e16314c9-4a3d-40b1-933d-b443c9194ae7" providerId="ADAL" clId="{40C84D54-5DA7-418B-B6BF-4EF38A454BB5}" dt="2019-11-08T14:16:30.195" v="52" actId="478"/>
          <ac:spMkLst>
            <pc:docMk/>
            <pc:sldMk cId="1913050430" sldId="258"/>
            <ac:spMk id="4" creationId="{AE1982CB-442C-4274-8505-B1A1917C3EB2}"/>
          </ac:spMkLst>
        </pc:spChg>
      </pc:sldChg>
      <pc:sldChg chg="modSp mod">
        <pc:chgData name="Rouhollah Mahfouzi" userId="e16314c9-4a3d-40b1-933d-b443c9194ae7" providerId="ADAL" clId="{40C84D54-5DA7-418B-B6BF-4EF38A454BB5}" dt="2019-11-08T14:20:39.138" v="127" actId="20577"/>
        <pc:sldMkLst>
          <pc:docMk/>
          <pc:sldMk cId="1295423209" sldId="259"/>
        </pc:sldMkLst>
        <pc:spChg chg="mod">
          <ac:chgData name="Rouhollah Mahfouzi" userId="e16314c9-4a3d-40b1-933d-b443c9194ae7" providerId="ADAL" clId="{40C84D54-5DA7-418B-B6BF-4EF38A454BB5}" dt="2019-11-08T14:20:30.181" v="121" actId="20577"/>
          <ac:spMkLst>
            <pc:docMk/>
            <pc:sldMk cId="1295423209" sldId="259"/>
            <ac:spMk id="3" creationId="{00000000-0000-0000-0000-000000000000}"/>
          </ac:spMkLst>
        </pc:spChg>
        <pc:graphicFrameChg chg="modGraphic">
          <ac:chgData name="Rouhollah Mahfouzi" userId="e16314c9-4a3d-40b1-933d-b443c9194ae7" providerId="ADAL" clId="{40C84D54-5DA7-418B-B6BF-4EF38A454BB5}" dt="2019-11-08T14:20:39.138" v="127" actId="20577"/>
          <ac:graphicFrameMkLst>
            <pc:docMk/>
            <pc:sldMk cId="1295423209" sldId="259"/>
            <ac:graphicFrameMk id="4" creationId="{00000000-0000-0000-0000-000000000000}"/>
          </ac:graphicFrameMkLst>
        </pc:graphicFrameChg>
      </pc:sldChg>
      <pc:sldChg chg="addSp delSp modSp mod">
        <pc:chgData name="Rouhollah Mahfouzi" userId="e16314c9-4a3d-40b1-933d-b443c9194ae7" providerId="ADAL" clId="{40C84D54-5DA7-418B-B6BF-4EF38A454BB5}" dt="2019-11-08T14:22:03.681" v="135" actId="1076"/>
        <pc:sldMkLst>
          <pc:docMk/>
          <pc:sldMk cId="963574808" sldId="264"/>
        </pc:sldMkLst>
        <pc:picChg chg="del">
          <ac:chgData name="Rouhollah Mahfouzi" userId="e16314c9-4a3d-40b1-933d-b443c9194ae7" providerId="ADAL" clId="{40C84D54-5DA7-418B-B6BF-4EF38A454BB5}" dt="2019-11-08T14:21:25.777" v="128" actId="478"/>
          <ac:picMkLst>
            <pc:docMk/>
            <pc:sldMk cId="963574808" sldId="264"/>
            <ac:picMk id="4" creationId="{2991033C-7F2D-47A6-BF6F-7DB0D71765E8}"/>
          </ac:picMkLst>
        </pc:picChg>
        <pc:picChg chg="add del">
          <ac:chgData name="Rouhollah Mahfouzi" userId="e16314c9-4a3d-40b1-933d-b443c9194ae7" providerId="ADAL" clId="{40C84D54-5DA7-418B-B6BF-4EF38A454BB5}" dt="2019-11-08T14:21:28.841" v="130"/>
          <ac:picMkLst>
            <pc:docMk/>
            <pc:sldMk cId="963574808" sldId="264"/>
            <ac:picMk id="5" creationId="{7D6A7283-016C-4B26-8A72-DA6A5F56D2BA}"/>
          </ac:picMkLst>
        </pc:picChg>
        <pc:picChg chg="add mod">
          <ac:chgData name="Rouhollah Mahfouzi" userId="e16314c9-4a3d-40b1-933d-b443c9194ae7" providerId="ADAL" clId="{40C84D54-5DA7-418B-B6BF-4EF38A454BB5}" dt="2019-11-08T14:22:03.681" v="135" actId="1076"/>
          <ac:picMkLst>
            <pc:docMk/>
            <pc:sldMk cId="963574808" sldId="264"/>
            <ac:picMk id="7" creationId="{6CEDECDA-FF02-45C1-A56E-F84B86552EB8}"/>
          </ac:picMkLst>
        </pc:picChg>
      </pc:sldChg>
    </pc:docChg>
  </pc:docChgLst>
  <pc:docChgLst>
    <pc:chgData name="Rouhollah Mahfouzi" userId="e16314c9-4a3d-40b1-933d-b443c9194ae7" providerId="ADAL" clId="{244A3EDA-76E3-4414-9F3D-708B6B2D266A}"/>
    <pc:docChg chg="custSel addSld modSld">
      <pc:chgData name="Rouhollah Mahfouzi" userId="e16314c9-4a3d-40b1-933d-b443c9194ae7" providerId="ADAL" clId="{244A3EDA-76E3-4414-9F3D-708B6B2D266A}" dt="2019-11-12T14:11:04.488" v="53" actId="20577"/>
      <pc:docMkLst>
        <pc:docMk/>
      </pc:docMkLst>
      <pc:sldChg chg="modSp add mod">
        <pc:chgData name="Rouhollah Mahfouzi" userId="e16314c9-4a3d-40b1-933d-b443c9194ae7" providerId="ADAL" clId="{244A3EDA-76E3-4414-9F3D-708B6B2D266A}" dt="2019-11-12T14:11:04.488" v="53" actId="20577"/>
        <pc:sldMkLst>
          <pc:docMk/>
          <pc:sldMk cId="362035496" sldId="274"/>
        </pc:sldMkLst>
        <pc:spChg chg="mod">
          <ac:chgData name="Rouhollah Mahfouzi" userId="e16314c9-4a3d-40b1-933d-b443c9194ae7" providerId="ADAL" clId="{244A3EDA-76E3-4414-9F3D-708B6B2D266A}" dt="2019-11-12T14:10:51.567" v="27" actId="20577"/>
          <ac:spMkLst>
            <pc:docMk/>
            <pc:sldMk cId="362035496" sldId="274"/>
            <ac:spMk id="2" creationId="{990E8F6D-1C64-41DE-BC8F-AF80B68FE4C9}"/>
          </ac:spMkLst>
        </pc:spChg>
        <pc:spChg chg="mod">
          <ac:chgData name="Rouhollah Mahfouzi" userId="e16314c9-4a3d-40b1-933d-b443c9194ae7" providerId="ADAL" clId="{244A3EDA-76E3-4414-9F3D-708B6B2D266A}" dt="2019-11-12T14:11:04.488" v="53" actId="20577"/>
          <ac:spMkLst>
            <pc:docMk/>
            <pc:sldMk cId="362035496" sldId="274"/>
            <ac:spMk id="3" creationId="{FF5B7CA3-3643-41E1-9236-F9B202DADE6C}"/>
          </ac:spMkLst>
        </pc:spChg>
      </pc:sldChg>
    </pc:docChg>
  </pc:docChgLst>
  <pc:docChgLst>
    <pc:chgData name="Rouhollah Mahfouzi" userId="e16314c9-4a3d-40b1-933d-b443c9194ae7" providerId="ADAL" clId="{E6515662-857B-46D5-A8CD-281803C9E316}"/>
    <pc:docChg chg="addSld delSld modSld">
      <pc:chgData name="Rouhollah Mahfouzi" userId="e16314c9-4a3d-40b1-933d-b443c9194ae7" providerId="ADAL" clId="{E6515662-857B-46D5-A8CD-281803C9E316}" dt="2018-11-13T14:12:36.576" v="38" actId="14100"/>
      <pc:docMkLst>
        <pc:docMk/>
      </pc:docMkLst>
      <pc:sldChg chg="modSp">
        <pc:chgData name="Rouhollah Mahfouzi" userId="e16314c9-4a3d-40b1-933d-b443c9194ae7" providerId="ADAL" clId="{E6515662-857B-46D5-A8CD-281803C9E316}" dt="2018-11-13T13:49:22.914" v="35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E6515662-857B-46D5-A8CD-281803C9E316}" dt="2018-11-13T13:49:22.914" v="35" actId="20577"/>
          <ac:spMkLst>
            <pc:docMk/>
            <pc:sldMk cId="4109056494" sldId="256"/>
            <ac:spMk id="3" creationId="{00000000-0000-0000-0000-000000000000}"/>
          </ac:spMkLst>
        </pc:spChg>
      </pc:sldChg>
      <pc:sldChg chg="addSp modSp">
        <pc:chgData name="Rouhollah Mahfouzi" userId="e16314c9-4a3d-40b1-933d-b443c9194ae7" providerId="ADAL" clId="{E6515662-857B-46D5-A8CD-281803C9E316}" dt="2018-11-13T13:48:44.731" v="10" actId="1582"/>
        <pc:sldMkLst>
          <pc:docMk/>
          <pc:sldMk cId="1913050430" sldId="258"/>
        </pc:sldMkLst>
        <pc:spChg chg="mod">
          <ac:chgData name="Rouhollah Mahfouzi" userId="e16314c9-4a3d-40b1-933d-b443c9194ae7" providerId="ADAL" clId="{E6515662-857B-46D5-A8CD-281803C9E316}" dt="2018-11-13T13:47:56.446" v="6" actId="207"/>
          <ac:spMkLst>
            <pc:docMk/>
            <pc:sldMk cId="1913050430" sldId="258"/>
            <ac:spMk id="3" creationId="{00000000-0000-0000-0000-000000000000}"/>
          </ac:spMkLst>
        </pc:spChg>
        <pc:spChg chg="add mod">
          <ac:chgData name="Rouhollah Mahfouzi" userId="e16314c9-4a3d-40b1-933d-b443c9194ae7" providerId="ADAL" clId="{E6515662-857B-46D5-A8CD-281803C9E316}" dt="2018-11-13T13:48:44.731" v="10" actId="1582"/>
          <ac:spMkLst>
            <pc:docMk/>
            <pc:sldMk cId="1913050430" sldId="258"/>
            <ac:spMk id="4" creationId="{AE1982CB-442C-4274-8505-B1A1917C3EB2}"/>
          </ac:spMkLst>
        </pc:spChg>
      </pc:sldChg>
      <pc:sldChg chg="modSp">
        <pc:chgData name="Rouhollah Mahfouzi" userId="e16314c9-4a3d-40b1-933d-b443c9194ae7" providerId="ADAL" clId="{E6515662-857B-46D5-A8CD-281803C9E316}" dt="2018-11-13T14:12:36.576" v="38" actId="14100"/>
        <pc:sldMkLst>
          <pc:docMk/>
          <pc:sldMk cId="963574808" sldId="264"/>
        </pc:sldMkLst>
        <pc:picChg chg="mod">
          <ac:chgData name="Rouhollah Mahfouzi" userId="e16314c9-4a3d-40b1-933d-b443c9194ae7" providerId="ADAL" clId="{E6515662-857B-46D5-A8CD-281803C9E316}" dt="2018-11-13T14:12:36.576" v="38" actId="14100"/>
          <ac:picMkLst>
            <pc:docMk/>
            <pc:sldMk cId="963574808" sldId="264"/>
            <ac:picMk id="4" creationId="{2991033C-7F2D-47A6-BF6F-7DB0D71765E8}"/>
          </ac:picMkLst>
        </pc:picChg>
      </pc:sldChg>
      <pc:sldChg chg="add del">
        <pc:chgData name="Rouhollah Mahfouzi" userId="e16314c9-4a3d-40b1-933d-b443c9194ae7" providerId="ADAL" clId="{E6515662-857B-46D5-A8CD-281803C9E316}" dt="2018-11-13T13:21:52.674" v="3"/>
        <pc:sldMkLst>
          <pc:docMk/>
          <pc:sldMk cId="1008272168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80048-F3BF-45E3-A886-2E7E94B7F8E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1FBA-44FE-4177-87F5-0327045F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D1FBA-44FE-4177-87F5-0327045F34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5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9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C38F-0473-4CEE-BB46-4E03BC899B1A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escalar.com/docs/users_guide_v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mplescalar.com/docs/hack_guide_v2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a.liu.se/~TDTS10/labs/tdts10-lesson-exercis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u.se/en/employee/minni93" TargetMode="External"/><Relationship Id="rId2" Type="http://schemas.openxmlformats.org/officeDocument/2006/relationships/hyperlink" Target="https://liu.se/en/employee/rouma4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da.liu.se/~TDTS1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labs/eslab/lab_rules.shtml" TargetMode="External"/><Relationship Id="rId2" Type="http://schemas.openxmlformats.org/officeDocument/2006/relationships/hyperlink" Target="https://www.ida.liu.se/webreg3/TDTS10-2019-1/LAB%20REGISTR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E8F6D-1C64-41DE-BC8F-AF80B68FE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A and 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B7CA3-3643-41E1-9236-F9B202DADE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Group C and D </a:t>
            </a:r>
            <a:r>
              <a:rPr lang="en-US" dirty="0">
                <a:sym typeface="Wingdings" panose="05000000000000000000" pitchFamily="2" charset="2"/>
              </a:rPr>
              <a:t> P44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5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Environment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Linux</a:t>
            </a:r>
          </a:p>
          <a:p>
            <a:r>
              <a:rPr lang="en-US" spc="-5">
                <a:cs typeface="Arial"/>
              </a:rPr>
              <a:t>Simulations are started </a:t>
            </a:r>
            <a:r>
              <a:rPr lang="en-US">
                <a:cs typeface="Arial"/>
              </a:rPr>
              <a:t>from a command line (i.e., t</a:t>
            </a:r>
            <a:r>
              <a:rPr lang="en-US" spc="-5">
                <a:cs typeface="Arial"/>
              </a:rPr>
              <a:t>erminal)</a:t>
            </a:r>
          </a:p>
          <a:p>
            <a:pPr lvl="1"/>
            <a:r>
              <a:rPr lang="en-US" spc="-5">
                <a:cs typeface="Arial"/>
              </a:rPr>
              <a:t>To open a new terminal you can press </a:t>
            </a:r>
            <a:r>
              <a:rPr lang="en-US" spc="-5" err="1">
                <a:cs typeface="Arial"/>
              </a:rPr>
              <a:t>ctrl+alt+t</a:t>
            </a:r>
            <a:r>
              <a:rPr lang="en-US" spc="-5">
                <a:cs typeface="Arial"/>
              </a:rPr>
              <a:t>  </a:t>
            </a:r>
          </a:p>
          <a:p>
            <a:r>
              <a:rPr lang="en-US">
                <a:cs typeface="Arial"/>
              </a:rPr>
              <a:t>Get yourself familiarized with the terminal</a:t>
            </a:r>
          </a:p>
          <a:p>
            <a:pPr lvl="1"/>
            <a:r>
              <a:rPr lang="en-US">
                <a:cs typeface="Arial"/>
              </a:rPr>
              <a:t>Ask Google first</a:t>
            </a:r>
          </a:p>
          <a:p>
            <a:pPr lvl="1"/>
            <a:r>
              <a:rPr lang="en-US">
                <a:cs typeface="Arial"/>
              </a:rPr>
              <a:t>Ask your assistant</a:t>
            </a:r>
          </a:p>
          <a:p>
            <a:r>
              <a:rPr lang="en-US">
                <a:cs typeface="Arial"/>
              </a:rPr>
              <a:t>Make sure you learn the basic commands (i.e., </a:t>
            </a:r>
            <a:r>
              <a:rPr lang="en-US" i="1">
                <a:cs typeface="Arial"/>
              </a:rPr>
              <a:t>cd, ls, </a:t>
            </a:r>
            <a:r>
              <a:rPr lang="en-US" i="1" err="1">
                <a:cs typeface="Arial"/>
              </a:rPr>
              <a:t>cp</a:t>
            </a:r>
            <a:r>
              <a:rPr lang="en-US">
                <a:cs typeface="Arial"/>
              </a:rPr>
              <a:t>, …)</a:t>
            </a:r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8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 Setup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Don’t forget the instructions in </a:t>
            </a:r>
            <a:r>
              <a:rPr lang="en-US">
                <a:solidFill>
                  <a:srgbClr val="FF0000"/>
                </a:solidFill>
              </a:rPr>
              <a:t>lab0</a:t>
            </a:r>
          </a:p>
          <a:p>
            <a:r>
              <a:rPr lang="en-US"/>
              <a:t>Instructions should be clear and easy to follow, but if you face difficulties</a:t>
            </a:r>
          </a:p>
          <a:p>
            <a:pPr lvl="1"/>
            <a:r>
              <a:rPr lang="en-US"/>
              <a:t>Don’t get frustrated :)</a:t>
            </a:r>
          </a:p>
          <a:p>
            <a:pPr lvl="1"/>
            <a:r>
              <a:rPr lang="en-US"/>
              <a:t>Read again carefully (without skipping over the lines)</a:t>
            </a:r>
          </a:p>
          <a:p>
            <a:pPr lvl="1"/>
            <a:r>
              <a:rPr lang="en-US"/>
              <a:t>Consult your assistant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02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 organization and goals</a:t>
            </a:r>
          </a:p>
          <a:p>
            <a:r>
              <a:rPr lang="en-US" err="1">
                <a:solidFill>
                  <a:srgbClr val="FF0000"/>
                </a:solidFill>
              </a:rPr>
              <a:t>SimpleScalar</a:t>
            </a:r>
            <a:r>
              <a:rPr lang="en-US">
                <a:solidFill>
                  <a:srgbClr val="FF0000"/>
                </a:solidFill>
              </a:rPr>
              <a:t> architecture and tools</a:t>
            </a:r>
          </a:p>
          <a:p>
            <a:r>
              <a:rPr lang="en-US"/>
              <a:t>Exercises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2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Simulation</a:t>
            </a:r>
          </a:p>
        </p:txBody>
      </p:sp>
      <p:sp>
        <p:nvSpPr>
          <p:cNvPr id="4" name="object 3"/>
          <p:cNvSpPr/>
          <p:nvPr/>
        </p:nvSpPr>
        <p:spPr>
          <a:xfrm>
            <a:off x="2164080" y="1919288"/>
            <a:ext cx="7863840" cy="4138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1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: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</a:t>
            </a:r>
            <a:r>
              <a:rPr lang="en-US" i="1">
                <a:hlinkClick r:id="rId3"/>
              </a:rPr>
              <a:t>The </a:t>
            </a:r>
            <a:r>
              <a:rPr lang="en-US" i="1" err="1">
                <a:hlinkClick r:id="rId3"/>
              </a:rPr>
              <a:t>SimpleScalar</a:t>
            </a:r>
            <a:r>
              <a:rPr lang="en-US" i="1">
                <a:hlinkClick r:id="rId3"/>
              </a:rPr>
              <a:t> Tool Set, Version 2.0</a:t>
            </a:r>
            <a:r>
              <a:rPr lang="en-US"/>
              <a:t>”, by Doug Burger and Todd M. Austin</a:t>
            </a:r>
          </a:p>
          <a:p>
            <a:pPr lvl="1"/>
            <a:r>
              <a:rPr lang="en-US"/>
              <a:t>Very important preparation for the labs</a:t>
            </a:r>
          </a:p>
          <a:p>
            <a:pPr lvl="1"/>
            <a:r>
              <a:rPr lang="en-US"/>
              <a:t>This is your main reference for the tool!</a:t>
            </a:r>
          </a:p>
          <a:p>
            <a:r>
              <a:rPr lang="en-US"/>
              <a:t>“</a:t>
            </a:r>
            <a:r>
              <a:rPr lang="en-US">
                <a:hlinkClick r:id="rId4"/>
              </a:rPr>
              <a:t>User’s and Hacker’s guide</a:t>
            </a:r>
            <a:r>
              <a:rPr lang="en-US"/>
              <a:t>”, slides by Austin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7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Virtual architecture derived from MIPS</a:t>
            </a:r>
          </a:p>
          <a:p>
            <a:pPr lvl="1"/>
            <a:r>
              <a:rPr lang="en-US"/>
              <a:t>Control (j, </a:t>
            </a:r>
            <a:r>
              <a:rPr lang="en-US" err="1"/>
              <a:t>jr</a:t>
            </a:r>
            <a:r>
              <a:rPr lang="en-US"/>
              <a:t>,..., </a:t>
            </a:r>
            <a:r>
              <a:rPr lang="en-US" err="1"/>
              <a:t>beq</a:t>
            </a:r>
            <a:r>
              <a:rPr lang="en-US"/>
              <a:t>, </a:t>
            </a:r>
            <a:r>
              <a:rPr lang="en-US" err="1"/>
              <a:t>bne</a:t>
            </a:r>
            <a:r>
              <a:rPr lang="en-US"/>
              <a:t>,...)</a:t>
            </a:r>
          </a:p>
          <a:p>
            <a:pPr lvl="1"/>
            <a:r>
              <a:rPr lang="en-US"/>
              <a:t>Load/Store (</a:t>
            </a:r>
            <a:r>
              <a:rPr lang="en-US" err="1"/>
              <a:t>lb</a:t>
            </a:r>
            <a:r>
              <a:rPr lang="en-US"/>
              <a:t>, </a:t>
            </a:r>
            <a:r>
              <a:rPr lang="en-US" err="1"/>
              <a:t>lbu</a:t>
            </a:r>
            <a:r>
              <a:rPr lang="en-US"/>
              <a:t>, ...)</a:t>
            </a:r>
          </a:p>
          <a:p>
            <a:pPr lvl="1"/>
            <a:r>
              <a:rPr lang="en-US"/>
              <a:t>Integer Arithmetic (add, </a:t>
            </a:r>
            <a:r>
              <a:rPr lang="en-US" err="1"/>
              <a:t>addu</a:t>
            </a:r>
            <a:r>
              <a:rPr lang="en-US"/>
              <a:t>, ...)</a:t>
            </a:r>
          </a:p>
          <a:p>
            <a:pPr lvl="1"/>
            <a:r>
              <a:rPr lang="en-US"/>
              <a:t>Floating Point Arithmetic (</a:t>
            </a:r>
            <a:r>
              <a:rPr lang="en-US" err="1"/>
              <a:t>add.s</a:t>
            </a:r>
            <a:r>
              <a:rPr lang="en-US"/>
              <a:t>, </a:t>
            </a:r>
            <a:r>
              <a:rPr lang="en-US" err="1"/>
              <a:t>add.d</a:t>
            </a:r>
            <a:r>
              <a:rPr lang="en-US"/>
              <a:t>, ...)</a:t>
            </a:r>
          </a:p>
          <a:p>
            <a:pPr lvl="1"/>
            <a:r>
              <a:rPr lang="en-US"/>
              <a:t>Miscellaneous (</a:t>
            </a:r>
            <a:r>
              <a:rPr lang="en-US" err="1"/>
              <a:t>nop</a:t>
            </a:r>
            <a:r>
              <a:rPr lang="en-US"/>
              <a:t>, </a:t>
            </a:r>
            <a:r>
              <a:rPr lang="en-US" err="1"/>
              <a:t>syscall</a:t>
            </a:r>
            <a:r>
              <a:rPr lang="en-US"/>
              <a:t>, break)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00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Several simulators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Sim-fast: Fast, only functional simulation (no timing)  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Sim-safe: Sim-fast + memory checks</a:t>
            </a:r>
          </a:p>
          <a:p>
            <a:pPr lvl="1"/>
            <a:r>
              <a:rPr lang="en-US"/>
              <a:t>Sim-cache: Sim-safe + cache simulation and various timing properties (simulation time, measured time, ...)</a:t>
            </a:r>
          </a:p>
          <a:p>
            <a:pPr lvl="1"/>
            <a:r>
              <a:rPr lang="en-US"/>
              <a:t>Sim-cheetah: Simulation of multiple cache  configurations</a:t>
            </a:r>
          </a:p>
          <a:p>
            <a:pPr lvl="1"/>
            <a:r>
              <a:rPr lang="en-US"/>
              <a:t>Sim-</a:t>
            </a:r>
            <a:r>
              <a:rPr lang="en-US" err="1"/>
              <a:t>outorder</a:t>
            </a:r>
            <a:r>
              <a:rPr lang="en-US"/>
              <a:t>: Superscalar simulator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53400" y="2511425"/>
            <a:ext cx="2866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/>
              <a:t>Won’t use these two!</a:t>
            </a:r>
          </a:p>
        </p:txBody>
      </p:sp>
    </p:spTree>
    <p:extLst>
      <p:ext uri="{BB962C8B-B14F-4D97-AF65-F5344CB8AC3E}">
        <p14:creationId xmlns:p14="http://schemas.microsoft.com/office/powerpoint/2010/main" val="3531676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Lab1, assignment 3</a:t>
            </a:r>
          </a:p>
          <a:p>
            <a:pPr lvl="1"/>
            <a:r>
              <a:rPr lang="en-US"/>
              <a:t>Dump the default configuration of sim-cheetah</a:t>
            </a:r>
          </a:p>
          <a:p>
            <a:pPr lvl="1"/>
            <a:r>
              <a:rPr lang="en-US"/>
              <a:t>Modify the configuration and simulate</a:t>
            </a:r>
          </a:p>
          <a:p>
            <a:pPr lvl="1"/>
            <a:r>
              <a:rPr lang="en-US"/>
              <a:t>Plot the results (e.g. OpenOffice, </a:t>
            </a:r>
            <a:r>
              <a:rPr lang="en-US" err="1"/>
              <a:t>Gnuplot</a:t>
            </a:r>
            <a:r>
              <a:rPr lang="en-US"/>
              <a:t>, </a:t>
            </a:r>
            <a:r>
              <a:rPr lang="en-US" err="1"/>
              <a:t>Matlab</a:t>
            </a:r>
            <a:r>
              <a:rPr lang="en-US"/>
              <a:t>,  Excel)</a:t>
            </a:r>
          </a:p>
          <a:p>
            <a:pPr lvl="1"/>
            <a:endParaRPr lang="en-US"/>
          </a:p>
        </p:txBody>
      </p:sp>
      <p:sp>
        <p:nvSpPr>
          <p:cNvPr id="4" name="object 3"/>
          <p:cNvSpPr/>
          <p:nvPr/>
        </p:nvSpPr>
        <p:spPr>
          <a:xfrm>
            <a:off x="3926204" y="3794760"/>
            <a:ext cx="4339591" cy="2517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932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 organization and goals</a:t>
            </a:r>
          </a:p>
          <a:p>
            <a:r>
              <a:rPr lang="en-US" err="1"/>
              <a:t>SimpleScalar</a:t>
            </a:r>
            <a:r>
              <a:rPr lang="en-US"/>
              <a:t> architecture and tools</a:t>
            </a:r>
          </a:p>
          <a:p>
            <a:r>
              <a:rPr lang="en-US">
                <a:solidFill>
                  <a:srgbClr val="FF0000"/>
                </a:solidFill>
              </a:rPr>
              <a:t>Let’s solve some exercises on the first lab!</a:t>
            </a:r>
          </a:p>
          <a:p>
            <a:pPr lvl="1"/>
            <a:r>
              <a:rPr lang="en-US">
                <a:hlinkClick r:id="rId2"/>
              </a:rPr>
              <a:t>Lesson exercises</a:t>
            </a:r>
            <a:endParaRPr lang="en-US"/>
          </a:p>
          <a:p>
            <a:endParaRPr lang="en-US">
              <a:solidFill>
                <a:srgbClr val="FF0000"/>
              </a:solidFill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9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/>
              <a:t>TDTS10: </a:t>
            </a:r>
            <a:br>
              <a:rPr lang="en-US" spc="-5" dirty="0"/>
            </a:br>
            <a:r>
              <a:rPr lang="en-US" spc="-10" dirty="0"/>
              <a:t>Computer</a:t>
            </a:r>
            <a:r>
              <a:rPr lang="en-US" spc="-385" dirty="0"/>
              <a:t> </a:t>
            </a:r>
            <a:r>
              <a:rPr lang="en-US" spc="-5" dirty="0"/>
              <a:t>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dirty="0">
                <a:solidFill>
                  <a:prstClr val="black"/>
                </a:solidFill>
                <a:latin typeface="+mj-lt"/>
                <a:cs typeface="Times New Roman"/>
              </a:rPr>
              <a:t>Lesson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dirty="0">
                <a:solidFill>
                  <a:prstClr val="black"/>
                </a:solidFill>
                <a:latin typeface="+mj-lt"/>
                <a:cs typeface="Times New Roman"/>
              </a:rPr>
              <a:t>2019</a:t>
            </a:r>
          </a:p>
        </p:txBody>
      </p:sp>
      <p:pic>
        <p:nvPicPr>
          <p:cNvPr id="1026" name="Picture 2" descr="Image result for liu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55" y="5852478"/>
            <a:ext cx="3204845" cy="8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5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Lab organization and goals</a:t>
            </a:r>
          </a:p>
          <a:p>
            <a:r>
              <a:rPr lang="en-US" err="1"/>
              <a:t>SimpleScalar</a:t>
            </a:r>
            <a:r>
              <a:rPr lang="en-US"/>
              <a:t> architecture and tools</a:t>
            </a:r>
          </a:p>
          <a:p>
            <a:r>
              <a:rPr lang="en-US"/>
              <a:t>Exercises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9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Assistants</a:t>
            </a:r>
          </a:p>
          <a:p>
            <a:pPr lvl="1"/>
            <a:r>
              <a:rPr lang="en-US" dirty="0"/>
              <a:t>Group A, B:</a:t>
            </a:r>
            <a:r>
              <a:rPr lang="en-US" dirty="0">
                <a:hlinkClick r:id="rId2"/>
              </a:rPr>
              <a:t> Rouhollah Mahfouzi</a:t>
            </a:r>
            <a:endParaRPr lang="en-US" dirty="0"/>
          </a:p>
          <a:p>
            <a:pPr lvl="1"/>
            <a:r>
              <a:rPr lang="en-US" dirty="0"/>
              <a:t>Group C, D: </a:t>
            </a:r>
            <a:r>
              <a:rPr lang="en-US" dirty="0">
                <a:hlinkClick r:id="rId3"/>
              </a:rPr>
              <a:t>Mina </a:t>
            </a:r>
            <a:r>
              <a:rPr lang="en-US" dirty="0" err="1">
                <a:hlinkClick r:id="rId3"/>
              </a:rPr>
              <a:t>Niknafs</a:t>
            </a:r>
            <a:endParaRPr lang="en-US" dirty="0"/>
          </a:p>
          <a:p>
            <a:r>
              <a:rPr lang="en-US" dirty="0"/>
              <a:t>Web page</a:t>
            </a:r>
          </a:p>
          <a:p>
            <a:pPr lvl="1"/>
            <a:r>
              <a:rPr lang="en-US" dirty="0">
                <a:hlinkClick r:id="rId4"/>
              </a:rPr>
              <a:t>http://www.ida.liu.se/~TDTS10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Check the lab page!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5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hlinkClick r:id="rId2"/>
              </a:rPr>
              <a:t>Sign up </a:t>
            </a:r>
            <a:r>
              <a:rPr lang="en-US" dirty="0"/>
              <a:t>in </a:t>
            </a:r>
            <a:r>
              <a:rPr lang="en-US" dirty="0" err="1"/>
              <a:t>Webreg</a:t>
            </a:r>
            <a:r>
              <a:rPr lang="en-US" dirty="0"/>
              <a:t>, TODAY</a:t>
            </a:r>
          </a:p>
          <a:p>
            <a:r>
              <a:rPr lang="en-US" dirty="0"/>
              <a:t>Deadline for the assignments: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Rules</a:t>
            </a:r>
            <a:r>
              <a:rPr lang="en-US" dirty="0"/>
              <a:t>: Read them! </a:t>
            </a:r>
          </a:p>
        </p:txBody>
      </p:sp>
      <p:graphicFrame>
        <p:nvGraphicFramePr>
          <p:cNvPr id="4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611363"/>
              </p:ext>
            </p:extLst>
          </p:nvPr>
        </p:nvGraphicFramePr>
        <p:xfrm>
          <a:off x="4148658" y="3026252"/>
          <a:ext cx="3894684" cy="19500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6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60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Nov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22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604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 </a:t>
                      </a:r>
                      <a:r>
                        <a:rPr lang="en-US" sz="2600">
                          <a:latin typeface="+mn-lt"/>
                          <a:cs typeface="Arial"/>
                        </a:rPr>
                        <a:t>2</a:t>
                      </a:r>
                      <a:r>
                        <a:rPr sz="2600">
                          <a:latin typeface="+mn-lt"/>
                          <a:cs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Dec.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3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</a:t>
                      </a:r>
                      <a:r>
                        <a:rPr sz="2600" spc="-9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2600" spc="0">
                          <a:latin typeface="+mn-lt"/>
                          <a:cs typeface="Arial"/>
                        </a:rPr>
                        <a:t>3</a:t>
                      </a:r>
                      <a:endParaRPr sz="26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Dec. 17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2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DDE1F3-A176-493F-83E9-00D4CDBBF90D}"/>
              </a:ext>
            </a:extLst>
          </p:cNvPr>
          <p:cNvSpPr txBox="1">
            <a:spLocks/>
          </p:cNvSpPr>
          <p:nvPr/>
        </p:nvSpPr>
        <p:spPr>
          <a:xfrm>
            <a:off x="2304041" y="6108751"/>
            <a:ext cx="10515600" cy="406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/>
              <a:t>Please only attend your own lab sessions (6 sessions)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EDECDA-FF02-45C1-A56E-F84B86552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041" y="1487539"/>
            <a:ext cx="7390726" cy="430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7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06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For each lab: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Demonstrate</a:t>
            </a:r>
          </a:p>
          <a:p>
            <a:pPr lvl="1"/>
            <a:r>
              <a:rPr lang="en-US" dirty="0"/>
              <a:t>Must be done during lab sessions </a:t>
            </a:r>
          </a:p>
          <a:p>
            <a:pPr lvl="1"/>
            <a:r>
              <a:rPr lang="en-US" dirty="0"/>
              <a:t>Both members must be present during demo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Report (by email) to your lab assistant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9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Three labs: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Cache Memories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Instruction Pipelining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Superscalar Processors (2 lab sessions)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Obtain knowledge about computer organization and architecture</a:t>
            </a:r>
          </a:p>
          <a:p>
            <a:r>
              <a:rPr lang="en-US"/>
              <a:t>Insights in various trade-offs involved in the design of a processor</a:t>
            </a:r>
          </a:p>
          <a:p>
            <a:r>
              <a:rPr lang="en-US"/>
              <a:t>Become familiar with a set of tools necessary for evaluation of computer architectures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3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513</Words>
  <Application>Microsoft Office PowerPoint</Application>
  <PresentationFormat>Widescreen</PresentationFormat>
  <Paragraphs>101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Group A and B</vt:lpstr>
      <vt:lpstr>TDTS10:  Computer Architecture</vt:lpstr>
      <vt:lpstr>Outline</vt:lpstr>
      <vt:lpstr>Organization</vt:lpstr>
      <vt:lpstr>Organization</vt:lpstr>
      <vt:lpstr>Lab Schedule</vt:lpstr>
      <vt:lpstr>Examination</vt:lpstr>
      <vt:lpstr>Labs</vt:lpstr>
      <vt:lpstr>Goals</vt:lpstr>
      <vt:lpstr>Environment</vt:lpstr>
      <vt:lpstr>Tool Setup </vt:lpstr>
      <vt:lpstr>Outline</vt:lpstr>
      <vt:lpstr>Architecture Simulation</vt:lpstr>
      <vt:lpstr>SimpleScalar: Literature</vt:lpstr>
      <vt:lpstr>SimpleScalar Architecture</vt:lpstr>
      <vt:lpstr>SimpleScalar Architecture (cont’d)</vt:lpstr>
      <vt:lpstr>An Example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TDTS10:  Computer Architecture</dc:title>
  <cp:lastModifiedBy>R M</cp:lastModifiedBy>
  <cp:revision>1</cp:revision>
  <dcterms:modified xsi:type="dcterms:W3CDTF">2019-11-12T14:12:09Z</dcterms:modified>
</cp:coreProperties>
</file>