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F80048-F3BF-45E3-A886-2E7E94B7F8E3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FD1FBA-44FE-4177-87F5-0327045F3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85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D1FBA-44FE-4177-87F5-0327045F341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24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36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35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86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453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57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291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9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77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11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94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7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7C38F-0473-4CEE-BB46-4E03BC899B1A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078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mplescalar.com/docs/users_guide_v2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implescalar.com/docs/hack_guide_v2.pdf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da.liu.se/~TDTS10/labs/tdts10-lesson-exercises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a.liu.se/department/contact/contactcard.en.shtml?rouma44" TargetMode="External"/><Relationship Id="rId2" Type="http://schemas.openxmlformats.org/officeDocument/2006/relationships/hyperlink" Target="https://www.ida.liu.se/department/contact/contactcard.en.shtml?arima6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da.liu.se/~TDTS1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a.liu.se/labs/eslab/lab_rules.shtml" TargetMode="External"/><Relationship Id="rId2" Type="http://schemas.openxmlformats.org/officeDocument/2006/relationships/hyperlink" Target="https://www.ida.liu.se/webreg3/TDTS10-2017-1/LAB%20REGISTRATIO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pc="-5"/>
              <a:t>TDTS10: </a:t>
            </a:r>
            <a:br>
              <a:rPr lang="en-US" spc="-5"/>
            </a:br>
            <a:r>
              <a:rPr lang="en-US" spc="-10"/>
              <a:t>Computer</a:t>
            </a:r>
            <a:r>
              <a:rPr lang="en-US" spc="-385"/>
              <a:t> </a:t>
            </a:r>
            <a:r>
              <a:rPr lang="en-US" spc="-5"/>
              <a:t>Architecture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kern="0" spc="-5">
                <a:solidFill>
                  <a:prstClr val="black"/>
                </a:solidFill>
                <a:latin typeface="+mj-lt"/>
                <a:cs typeface="Arial"/>
              </a:rPr>
              <a:t>Le</a:t>
            </a:r>
            <a:r>
              <a:rPr lang="en-US" sz="3600" kern="0">
                <a:solidFill>
                  <a:prstClr val="black"/>
                </a:solidFill>
                <a:latin typeface="+mj-lt"/>
                <a:cs typeface="Arial"/>
              </a:rPr>
              <a:t>sson</a:t>
            </a:r>
            <a:endParaRPr lang="en-US" sz="3600" kern="0">
              <a:solidFill>
                <a:prstClr val="black"/>
              </a:solidFill>
              <a:latin typeface="+mj-lt"/>
              <a:cs typeface="Times New Roman"/>
            </a:endParaRPr>
          </a:p>
          <a:p>
            <a:pPr marL="1270" lvl="0">
              <a:lnSpc>
                <a:spcPct val="100000"/>
              </a:lnSpc>
              <a:spcBef>
                <a:spcPts val="0"/>
              </a:spcBef>
            </a:pPr>
            <a:r>
              <a:rPr lang="en-US" sz="3600" kern="0" spc="-5">
                <a:solidFill>
                  <a:prstClr val="black"/>
                </a:solidFill>
                <a:latin typeface="+mj-lt"/>
                <a:cs typeface="Arial"/>
              </a:rPr>
              <a:t>2017</a:t>
            </a:r>
            <a:endParaRPr lang="en-US" sz="3600" kern="0">
              <a:solidFill>
                <a:prstClr val="black"/>
              </a:solidFill>
              <a:latin typeface="+mj-lt"/>
              <a:cs typeface="Arial"/>
            </a:endParaRPr>
          </a:p>
        </p:txBody>
      </p:sp>
      <p:pic>
        <p:nvPicPr>
          <p:cNvPr id="1026" name="Picture 2" descr="Image result for liu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7155" y="5852478"/>
            <a:ext cx="3204845" cy="80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9056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Tool Setup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Don’t forget the instructions in </a:t>
            </a:r>
            <a:r>
              <a:rPr lang="en-US">
                <a:solidFill>
                  <a:srgbClr val="FF0000"/>
                </a:solidFill>
              </a:rPr>
              <a:t>lab0</a:t>
            </a:r>
          </a:p>
          <a:p>
            <a:r>
              <a:rPr lang="en-US"/>
              <a:t>Instructions should be clear and easy to follow, but if you face difficulties</a:t>
            </a:r>
          </a:p>
          <a:p>
            <a:pPr lvl="1"/>
            <a:r>
              <a:rPr lang="en-US"/>
              <a:t>Don’t get frustrated :)</a:t>
            </a:r>
          </a:p>
          <a:p>
            <a:pPr lvl="1"/>
            <a:r>
              <a:rPr lang="en-US"/>
              <a:t>Read again carefully (without skipping over the lines)</a:t>
            </a:r>
          </a:p>
          <a:p>
            <a:pPr lvl="1"/>
            <a:r>
              <a:rPr lang="en-US"/>
              <a:t>Consult your assistant</a:t>
            </a:r>
          </a:p>
          <a:p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302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/>
              <a:t>Ou</a:t>
            </a:r>
            <a:r>
              <a:rPr lang="en-US" spc="5"/>
              <a:t>t</a:t>
            </a:r>
            <a:r>
              <a:rPr lang="en-US" spc="-5"/>
              <a:t>l</a:t>
            </a:r>
            <a:r>
              <a:rPr lang="en-US" spc="5"/>
              <a:t>i</a:t>
            </a:r>
            <a:r>
              <a:rPr lang="en-US" spc="-5"/>
              <a:t>n</a:t>
            </a:r>
            <a:r>
              <a:rPr lang="en-US"/>
              <a:t>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Lab organization and goals</a:t>
            </a:r>
          </a:p>
          <a:p>
            <a:r>
              <a:rPr lang="en-US" err="1">
                <a:solidFill>
                  <a:srgbClr val="FF0000"/>
                </a:solidFill>
              </a:rPr>
              <a:t>SimpleScalar</a:t>
            </a:r>
            <a:r>
              <a:rPr lang="en-US">
                <a:solidFill>
                  <a:srgbClr val="FF0000"/>
                </a:solidFill>
              </a:rPr>
              <a:t> architecture and tools</a:t>
            </a:r>
          </a:p>
          <a:p>
            <a:r>
              <a:rPr lang="en-US"/>
              <a:t>Exercises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327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Architecture Simulation</a:t>
            </a:r>
          </a:p>
        </p:txBody>
      </p:sp>
      <p:sp>
        <p:nvSpPr>
          <p:cNvPr id="4" name="object 3"/>
          <p:cNvSpPr/>
          <p:nvPr/>
        </p:nvSpPr>
        <p:spPr>
          <a:xfrm>
            <a:off x="2164080" y="1919288"/>
            <a:ext cx="7863840" cy="41386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79111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SimpleScalar</a:t>
            </a:r>
            <a:r>
              <a:rPr lang="en-US"/>
              <a:t>: Literature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“</a:t>
            </a:r>
            <a:r>
              <a:rPr lang="en-US" i="1">
                <a:hlinkClick r:id="rId3"/>
              </a:rPr>
              <a:t>The </a:t>
            </a:r>
            <a:r>
              <a:rPr lang="en-US" i="1" err="1">
                <a:hlinkClick r:id="rId3"/>
              </a:rPr>
              <a:t>SimpleScalar</a:t>
            </a:r>
            <a:r>
              <a:rPr lang="en-US" i="1">
                <a:hlinkClick r:id="rId3"/>
              </a:rPr>
              <a:t> Tool Set, Version 2.0</a:t>
            </a:r>
            <a:r>
              <a:rPr lang="en-US"/>
              <a:t>”, by Doug Burger and Todd M. Austin</a:t>
            </a:r>
          </a:p>
          <a:p>
            <a:pPr lvl="1"/>
            <a:r>
              <a:rPr lang="en-US"/>
              <a:t>Very important preparation for the labs</a:t>
            </a:r>
          </a:p>
          <a:p>
            <a:pPr lvl="1"/>
            <a:r>
              <a:rPr lang="en-US"/>
              <a:t>This is your main reference for the tool!</a:t>
            </a:r>
          </a:p>
          <a:p>
            <a:r>
              <a:rPr lang="en-US"/>
              <a:t>“</a:t>
            </a:r>
            <a:r>
              <a:rPr lang="en-US">
                <a:hlinkClick r:id="rId4"/>
              </a:rPr>
              <a:t>User’s and Hacker’s guide</a:t>
            </a:r>
            <a:r>
              <a:rPr lang="en-US"/>
              <a:t>”, slides by Austin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67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SimpleScalar</a:t>
            </a:r>
            <a:r>
              <a:rPr lang="en-US"/>
              <a:t> 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Virtual architecture derived from MIPS</a:t>
            </a:r>
          </a:p>
          <a:p>
            <a:pPr lvl="1"/>
            <a:r>
              <a:rPr lang="en-US"/>
              <a:t>Control (j, </a:t>
            </a:r>
            <a:r>
              <a:rPr lang="en-US" err="1"/>
              <a:t>jr</a:t>
            </a:r>
            <a:r>
              <a:rPr lang="en-US"/>
              <a:t>,..., </a:t>
            </a:r>
            <a:r>
              <a:rPr lang="en-US" err="1"/>
              <a:t>beq</a:t>
            </a:r>
            <a:r>
              <a:rPr lang="en-US"/>
              <a:t>, </a:t>
            </a:r>
            <a:r>
              <a:rPr lang="en-US" err="1"/>
              <a:t>bne</a:t>
            </a:r>
            <a:r>
              <a:rPr lang="en-US"/>
              <a:t>,...)</a:t>
            </a:r>
          </a:p>
          <a:p>
            <a:pPr lvl="1"/>
            <a:r>
              <a:rPr lang="en-US"/>
              <a:t>Load/Store (</a:t>
            </a:r>
            <a:r>
              <a:rPr lang="en-US" err="1"/>
              <a:t>lb</a:t>
            </a:r>
            <a:r>
              <a:rPr lang="en-US"/>
              <a:t>, </a:t>
            </a:r>
            <a:r>
              <a:rPr lang="en-US" err="1"/>
              <a:t>lbu</a:t>
            </a:r>
            <a:r>
              <a:rPr lang="en-US"/>
              <a:t>, ...)</a:t>
            </a:r>
          </a:p>
          <a:p>
            <a:pPr lvl="1"/>
            <a:r>
              <a:rPr lang="en-US"/>
              <a:t>Integer Arithmetic (add, </a:t>
            </a:r>
            <a:r>
              <a:rPr lang="en-US" err="1"/>
              <a:t>addu</a:t>
            </a:r>
            <a:r>
              <a:rPr lang="en-US"/>
              <a:t>, ...)</a:t>
            </a:r>
          </a:p>
          <a:p>
            <a:pPr lvl="1"/>
            <a:r>
              <a:rPr lang="en-US"/>
              <a:t>Floating Point Arithmetic (</a:t>
            </a:r>
            <a:r>
              <a:rPr lang="en-US" err="1"/>
              <a:t>add.s</a:t>
            </a:r>
            <a:r>
              <a:rPr lang="en-US"/>
              <a:t>, </a:t>
            </a:r>
            <a:r>
              <a:rPr lang="en-US" err="1"/>
              <a:t>add.d</a:t>
            </a:r>
            <a:r>
              <a:rPr lang="en-US"/>
              <a:t>, ...)</a:t>
            </a:r>
          </a:p>
          <a:p>
            <a:pPr lvl="1"/>
            <a:r>
              <a:rPr lang="en-US"/>
              <a:t>Miscellaneous (</a:t>
            </a:r>
            <a:r>
              <a:rPr lang="en-US" err="1"/>
              <a:t>nop</a:t>
            </a:r>
            <a:r>
              <a:rPr lang="en-US"/>
              <a:t>, </a:t>
            </a:r>
            <a:r>
              <a:rPr lang="en-US" err="1"/>
              <a:t>syscall</a:t>
            </a:r>
            <a:r>
              <a:rPr lang="en-US"/>
              <a:t>, break)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400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SimpleScalar</a:t>
            </a:r>
            <a:r>
              <a:rPr lang="en-US"/>
              <a:t> Architecture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Several simulators</a:t>
            </a:r>
          </a:p>
          <a:p>
            <a:pPr lvl="1"/>
            <a:r>
              <a:rPr lang="en-US">
                <a:solidFill>
                  <a:schemeClr val="bg1">
                    <a:lumMod val="75000"/>
                  </a:schemeClr>
                </a:solidFill>
              </a:rPr>
              <a:t>Sim-fast: Fast, only functional simulation (no timing)  </a:t>
            </a:r>
          </a:p>
          <a:p>
            <a:pPr lvl="1"/>
            <a:r>
              <a:rPr lang="en-US">
                <a:solidFill>
                  <a:schemeClr val="bg1">
                    <a:lumMod val="75000"/>
                  </a:schemeClr>
                </a:solidFill>
              </a:rPr>
              <a:t>Sim-safe: Sim-fast + memory checks</a:t>
            </a:r>
          </a:p>
          <a:p>
            <a:pPr lvl="1"/>
            <a:r>
              <a:rPr lang="en-US"/>
              <a:t>Sim-cache: Sim-safe + cache simulation and various timing properties (simulation time, measured time, ...)</a:t>
            </a:r>
          </a:p>
          <a:p>
            <a:pPr lvl="1"/>
            <a:r>
              <a:rPr lang="en-US"/>
              <a:t>Sim-cheetah: Simulation of multiple cache  configurations</a:t>
            </a:r>
          </a:p>
          <a:p>
            <a:pPr lvl="1"/>
            <a:r>
              <a:rPr lang="en-US"/>
              <a:t>Sim-</a:t>
            </a:r>
            <a:r>
              <a:rPr lang="en-US" err="1"/>
              <a:t>outorder</a:t>
            </a:r>
            <a:r>
              <a:rPr lang="en-US"/>
              <a:t>: Superscalar simulator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53400" y="2511425"/>
            <a:ext cx="28666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/>
              <a:t>Won’t use these two!</a:t>
            </a:r>
          </a:p>
        </p:txBody>
      </p:sp>
    </p:spTree>
    <p:extLst>
      <p:ext uri="{BB962C8B-B14F-4D97-AF65-F5344CB8AC3E}">
        <p14:creationId xmlns:p14="http://schemas.microsoft.com/office/powerpoint/2010/main" val="35316765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Lab1, assignment 3</a:t>
            </a:r>
          </a:p>
          <a:p>
            <a:pPr lvl="1"/>
            <a:r>
              <a:rPr lang="en-US"/>
              <a:t>Dump the default configuration of sim-cheetah</a:t>
            </a:r>
          </a:p>
          <a:p>
            <a:pPr lvl="1"/>
            <a:r>
              <a:rPr lang="en-US"/>
              <a:t>Modify the configuration and simulate</a:t>
            </a:r>
          </a:p>
          <a:p>
            <a:pPr lvl="1"/>
            <a:r>
              <a:rPr lang="en-US"/>
              <a:t>Plot the results (e.g. OpenOffice, </a:t>
            </a:r>
            <a:r>
              <a:rPr lang="en-US" err="1"/>
              <a:t>Gnuplot</a:t>
            </a:r>
            <a:r>
              <a:rPr lang="en-US"/>
              <a:t>, </a:t>
            </a:r>
            <a:r>
              <a:rPr lang="en-US" err="1"/>
              <a:t>Matlab</a:t>
            </a:r>
            <a:r>
              <a:rPr lang="en-US"/>
              <a:t>,  Excel)</a:t>
            </a:r>
          </a:p>
          <a:p>
            <a:pPr lvl="1"/>
            <a:endParaRPr lang="en-US"/>
          </a:p>
        </p:txBody>
      </p:sp>
      <p:sp>
        <p:nvSpPr>
          <p:cNvPr id="4" name="object 3"/>
          <p:cNvSpPr/>
          <p:nvPr/>
        </p:nvSpPr>
        <p:spPr>
          <a:xfrm>
            <a:off x="3926204" y="3794760"/>
            <a:ext cx="4339591" cy="2517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49321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/>
              <a:t>Ou</a:t>
            </a:r>
            <a:r>
              <a:rPr lang="en-US" spc="5"/>
              <a:t>t</a:t>
            </a:r>
            <a:r>
              <a:rPr lang="en-US" spc="-5"/>
              <a:t>l</a:t>
            </a:r>
            <a:r>
              <a:rPr lang="en-US" spc="5"/>
              <a:t>i</a:t>
            </a:r>
            <a:r>
              <a:rPr lang="en-US" spc="-5"/>
              <a:t>n</a:t>
            </a:r>
            <a:r>
              <a:rPr lang="en-US"/>
              <a:t>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Lab organization and goals</a:t>
            </a:r>
          </a:p>
          <a:p>
            <a:r>
              <a:rPr lang="en-US" err="1"/>
              <a:t>SimpleScalar</a:t>
            </a:r>
            <a:r>
              <a:rPr lang="en-US"/>
              <a:t> architecture and tools</a:t>
            </a:r>
          </a:p>
          <a:p>
            <a:r>
              <a:rPr lang="en-US">
                <a:solidFill>
                  <a:srgbClr val="FF0000"/>
                </a:solidFill>
              </a:rPr>
              <a:t>Let’s solve some exercises on the first lab!</a:t>
            </a:r>
          </a:p>
          <a:p>
            <a:pPr lvl="1"/>
            <a:r>
              <a:rPr lang="en-US">
                <a:hlinkClick r:id="rId2"/>
              </a:rPr>
              <a:t>Lesson exercises</a:t>
            </a:r>
            <a:endParaRPr lang="en-US"/>
          </a:p>
          <a:p>
            <a:endParaRPr lang="en-US">
              <a:solidFill>
                <a:srgbClr val="FF0000"/>
              </a:solidFill>
            </a:endParaRP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697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/>
              <a:t>Ou</a:t>
            </a:r>
            <a:r>
              <a:rPr lang="en-US" spc="5"/>
              <a:t>t</a:t>
            </a:r>
            <a:r>
              <a:rPr lang="en-US" spc="-5"/>
              <a:t>l</a:t>
            </a:r>
            <a:r>
              <a:rPr lang="en-US" spc="5"/>
              <a:t>i</a:t>
            </a:r>
            <a:r>
              <a:rPr lang="en-US" spc="-5"/>
              <a:t>n</a:t>
            </a:r>
            <a:r>
              <a:rPr lang="en-US"/>
              <a:t>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Lab organization and goals</a:t>
            </a:r>
          </a:p>
          <a:p>
            <a:r>
              <a:rPr lang="en-US" err="1"/>
              <a:t>SimpleScalar</a:t>
            </a:r>
            <a:r>
              <a:rPr lang="en-US"/>
              <a:t> architecture and tools</a:t>
            </a:r>
          </a:p>
          <a:p>
            <a:r>
              <a:rPr lang="en-US"/>
              <a:t>Exercises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997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Assistants</a:t>
            </a:r>
          </a:p>
          <a:p>
            <a:pPr lvl="1"/>
            <a:r>
              <a:rPr lang="en-US"/>
              <a:t>Group A, B: </a:t>
            </a:r>
            <a:r>
              <a:rPr lang="en-US">
                <a:hlinkClick r:id="rId2"/>
              </a:rPr>
              <a:t>Arian Maghazeh</a:t>
            </a:r>
            <a:r>
              <a:rPr lang="en-US"/>
              <a:t>  </a:t>
            </a:r>
          </a:p>
          <a:p>
            <a:pPr lvl="1"/>
            <a:r>
              <a:rPr lang="en-US"/>
              <a:t>Group C, D: </a:t>
            </a:r>
            <a:r>
              <a:rPr lang="en-US">
                <a:hlinkClick r:id="rId3"/>
              </a:rPr>
              <a:t>Rouhollah Mahfouzi</a:t>
            </a:r>
            <a:endParaRPr lang="en-US"/>
          </a:p>
          <a:p>
            <a:r>
              <a:rPr lang="en-US"/>
              <a:t>Web page</a:t>
            </a:r>
          </a:p>
          <a:p>
            <a:pPr lvl="1"/>
            <a:r>
              <a:rPr lang="en-US">
                <a:hlinkClick r:id="rId4"/>
              </a:rPr>
              <a:t>http://www.ida.liu.se/~TDTS10</a:t>
            </a:r>
            <a:endParaRPr lang="en-US"/>
          </a:p>
          <a:p>
            <a:pPr lvl="1"/>
            <a:r>
              <a:rPr lang="en-US">
                <a:solidFill>
                  <a:srgbClr val="FF0000"/>
                </a:solidFill>
              </a:rPr>
              <a:t>Check the lab page!</a:t>
            </a:r>
          </a:p>
          <a:p>
            <a:pPr lvl="1"/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050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hlinkClick r:id="rId2"/>
              </a:rPr>
              <a:t>Sign up </a:t>
            </a:r>
            <a:r>
              <a:rPr lang="en-US"/>
              <a:t>in </a:t>
            </a:r>
            <a:r>
              <a:rPr lang="en-US" err="1"/>
              <a:t>Webreg</a:t>
            </a:r>
            <a:r>
              <a:rPr lang="en-US"/>
              <a:t> </a:t>
            </a:r>
          </a:p>
          <a:p>
            <a:r>
              <a:rPr lang="en-US"/>
              <a:t>Deadline for the assignments: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>
                <a:hlinkClick r:id="rId3"/>
              </a:rPr>
              <a:t>Rules</a:t>
            </a:r>
            <a:r>
              <a:rPr lang="en-US"/>
              <a:t>: Read them! </a:t>
            </a:r>
          </a:p>
        </p:txBody>
      </p:sp>
      <p:graphicFrame>
        <p:nvGraphicFramePr>
          <p:cNvPr id="4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084075"/>
              </p:ext>
            </p:extLst>
          </p:nvPr>
        </p:nvGraphicFramePr>
        <p:xfrm>
          <a:off x="4148658" y="3026252"/>
          <a:ext cx="3894684" cy="19500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46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78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9605">
                <a:tc>
                  <a:txBody>
                    <a:bodyPr/>
                    <a:lstStyle/>
                    <a:p>
                      <a:pPr marL="33020"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2600">
                          <a:latin typeface="+mn-lt"/>
                          <a:cs typeface="Arial"/>
                        </a:rPr>
                        <a:t>Lab 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2384"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260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Nov</a:t>
                      </a:r>
                      <a:r>
                        <a:rPr lang="en-US" sz="260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.</a:t>
                      </a:r>
                      <a:r>
                        <a:rPr lang="en-US" sz="2600" baseline="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 23</a:t>
                      </a:r>
                      <a:r>
                        <a:rPr lang="en-US" sz="2600" baseline="3000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rd</a:t>
                      </a:r>
                      <a:endParaRPr sz="260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604">
                <a:tc>
                  <a:txBody>
                    <a:bodyPr/>
                    <a:lstStyle/>
                    <a:p>
                      <a:pPr marL="33020"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2600">
                          <a:latin typeface="+mn-lt"/>
                          <a:cs typeface="Arial"/>
                        </a:rPr>
                        <a:t>Lab </a:t>
                      </a:r>
                      <a:r>
                        <a:rPr lang="en-US" sz="2600">
                          <a:latin typeface="+mn-lt"/>
                          <a:cs typeface="Arial"/>
                        </a:rPr>
                        <a:t>2</a:t>
                      </a:r>
                      <a:r>
                        <a:rPr sz="2600">
                          <a:latin typeface="+mn-lt"/>
                          <a:cs typeface="Arial"/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2384"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lang="en-US" sz="260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Dec.</a:t>
                      </a:r>
                      <a:r>
                        <a:rPr lang="en-US" sz="2600" baseline="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 8</a:t>
                      </a:r>
                      <a:r>
                        <a:rPr lang="en-US" sz="2600" baseline="3000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th</a:t>
                      </a:r>
                      <a:endParaRPr sz="260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33020"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2600">
                          <a:latin typeface="+mn-lt"/>
                          <a:cs typeface="Arial"/>
                        </a:rPr>
                        <a:t>Lab</a:t>
                      </a:r>
                      <a:r>
                        <a:rPr sz="2600" spc="-90"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2600" spc="0">
                          <a:latin typeface="+mn-lt"/>
                          <a:cs typeface="Arial"/>
                        </a:rPr>
                        <a:t>3</a:t>
                      </a:r>
                      <a:endParaRPr sz="260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2384"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lang="en-US" sz="260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Dec. 19</a:t>
                      </a:r>
                      <a:r>
                        <a:rPr lang="en-US" sz="2600" baseline="3000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th</a:t>
                      </a:r>
                      <a:endParaRPr sz="260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5423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Lab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/>
          </a:p>
          <a:p>
            <a:endParaRPr lang="en-US"/>
          </a:p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91033C-7F2D-47A6-BF6F-7DB0D71765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215" y="1610177"/>
            <a:ext cx="7341405" cy="4336915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FDDE1F3-A176-493F-83E9-00D4CDBBF90D}"/>
              </a:ext>
            </a:extLst>
          </p:cNvPr>
          <p:cNvSpPr txBox="1">
            <a:spLocks/>
          </p:cNvSpPr>
          <p:nvPr/>
        </p:nvSpPr>
        <p:spPr>
          <a:xfrm>
            <a:off x="2304041" y="6108751"/>
            <a:ext cx="10515600" cy="40629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/>
              <a:t>Please only attend your own lab sessions (6 sessions)</a:t>
            </a:r>
          </a:p>
        </p:txBody>
      </p:sp>
    </p:spTree>
    <p:extLst>
      <p:ext uri="{BB962C8B-B14F-4D97-AF65-F5344CB8AC3E}">
        <p14:creationId xmlns:p14="http://schemas.microsoft.com/office/powerpoint/2010/main" val="963574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9060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3200"/>
              <a:t>For each lab: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Demonstrate</a:t>
            </a:r>
          </a:p>
          <a:p>
            <a:pPr lvl="1"/>
            <a:r>
              <a:rPr lang="en-US"/>
              <a:t>Must be done during lab sessions </a:t>
            </a:r>
          </a:p>
          <a:p>
            <a:pPr lvl="1"/>
            <a:r>
              <a:rPr lang="en-US"/>
              <a:t>Both members must be present during demo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Report (by email) to your lab assistant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Hand in an empty lab cover </a:t>
            </a:r>
            <a:r>
              <a:rPr lang="en-US">
                <a:solidFill>
                  <a:srgbClr val="FF0000"/>
                </a:solidFill>
              </a:rPr>
              <a:t>signed</a:t>
            </a:r>
            <a:r>
              <a:rPr lang="en-US"/>
              <a:t> by both members</a:t>
            </a:r>
          </a:p>
          <a:p>
            <a:pPr lvl="1"/>
            <a:r>
              <a:rPr lang="en-US"/>
              <a:t>Hand in the cover at a lab session, or put it in the box outside your assistant’s office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98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Three labs: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/>
              <a:t>Cache Memories (2 lab sessions)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/>
              <a:t>Instruction Pipelining (2 lab sessions)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/>
              <a:t>Superscalar Processors (2 lab sessions)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442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Obtain knowledge about computer organization and architecture</a:t>
            </a:r>
          </a:p>
          <a:p>
            <a:r>
              <a:rPr lang="en-US"/>
              <a:t>Insights in various trade-offs involved in the design of a processor</a:t>
            </a:r>
          </a:p>
          <a:p>
            <a:r>
              <a:rPr lang="en-US"/>
              <a:t>Become familiar with a set of tools necessary for evaluation of computer architectures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835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/>
              <a:t>Environment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Linux</a:t>
            </a:r>
          </a:p>
          <a:p>
            <a:r>
              <a:rPr lang="en-US" spc="-5">
                <a:cs typeface="Arial"/>
              </a:rPr>
              <a:t>Simulations are started </a:t>
            </a:r>
            <a:r>
              <a:rPr lang="en-US">
                <a:cs typeface="Arial"/>
              </a:rPr>
              <a:t>from a command line (i.e., t</a:t>
            </a:r>
            <a:r>
              <a:rPr lang="en-US" spc="-5">
                <a:cs typeface="Arial"/>
              </a:rPr>
              <a:t>erminal)</a:t>
            </a:r>
          </a:p>
          <a:p>
            <a:pPr lvl="1"/>
            <a:r>
              <a:rPr lang="en-US" spc="-5">
                <a:cs typeface="Arial"/>
              </a:rPr>
              <a:t>To open a new terminal you can press </a:t>
            </a:r>
            <a:r>
              <a:rPr lang="en-US" spc="-5" err="1">
                <a:cs typeface="Arial"/>
              </a:rPr>
              <a:t>ctrl+alt+t</a:t>
            </a:r>
            <a:r>
              <a:rPr lang="en-US" spc="-5">
                <a:cs typeface="Arial"/>
              </a:rPr>
              <a:t>  </a:t>
            </a:r>
          </a:p>
          <a:p>
            <a:r>
              <a:rPr lang="en-US">
                <a:cs typeface="Arial"/>
              </a:rPr>
              <a:t>Get yourself familiarized with the terminal</a:t>
            </a:r>
          </a:p>
          <a:p>
            <a:pPr lvl="1"/>
            <a:r>
              <a:rPr lang="en-US">
                <a:cs typeface="Arial"/>
              </a:rPr>
              <a:t>Ask Google first</a:t>
            </a:r>
          </a:p>
          <a:p>
            <a:pPr lvl="1"/>
            <a:r>
              <a:rPr lang="en-US">
                <a:cs typeface="Arial"/>
              </a:rPr>
              <a:t>Ask your assistant</a:t>
            </a:r>
          </a:p>
          <a:p>
            <a:r>
              <a:rPr lang="en-US">
                <a:cs typeface="Arial"/>
              </a:rPr>
              <a:t>Make sure you learn the basic commands (i.e., </a:t>
            </a:r>
            <a:r>
              <a:rPr lang="en-US" i="1">
                <a:cs typeface="Arial"/>
              </a:rPr>
              <a:t>cd, ls, </a:t>
            </a:r>
            <a:r>
              <a:rPr lang="en-US" i="1" err="1">
                <a:cs typeface="Arial"/>
              </a:rPr>
              <a:t>cp</a:t>
            </a:r>
            <a:r>
              <a:rPr lang="en-US">
                <a:cs typeface="Arial"/>
              </a:rPr>
              <a:t>, …)</a:t>
            </a:r>
            <a:endParaRPr lang="en-US">
              <a:latin typeface="Arial"/>
              <a:cs typeface="Arial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78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17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TDTS10:  Computer Architecture</vt:lpstr>
      <vt:lpstr>Outline</vt:lpstr>
      <vt:lpstr>Organization</vt:lpstr>
      <vt:lpstr>Organization</vt:lpstr>
      <vt:lpstr>Lab Schedule</vt:lpstr>
      <vt:lpstr>Examination</vt:lpstr>
      <vt:lpstr>Labs</vt:lpstr>
      <vt:lpstr>Goals</vt:lpstr>
      <vt:lpstr>Environment</vt:lpstr>
      <vt:lpstr>Tool Setup </vt:lpstr>
      <vt:lpstr>Outline</vt:lpstr>
      <vt:lpstr>Architecture Simulation</vt:lpstr>
      <vt:lpstr>SimpleScalar: Literature</vt:lpstr>
      <vt:lpstr>SimpleScalar Architecture</vt:lpstr>
      <vt:lpstr>SimpleScalar Architecture (cont’d)</vt:lpstr>
      <vt:lpstr>An Example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TDTS10:  Computer Architecture</dc:title>
  <cp:revision>1</cp:revision>
  <dcterms:modified xsi:type="dcterms:W3CDTF">2017-11-06T08:43:09Z</dcterms:modified>
</cp:coreProperties>
</file>