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7" r:id="rId4"/>
    <p:sldMasterId id="2147483830" r:id="rId5"/>
    <p:sldMasterId id="2147483847" r:id="rId6"/>
  </p:sldMasterIdLst>
  <p:notesMasterIdLst>
    <p:notesMasterId r:id="rId66"/>
  </p:notesMasterIdLst>
  <p:handoutMasterIdLst>
    <p:handoutMasterId r:id="rId67"/>
  </p:handoutMasterIdLst>
  <p:sldIdLst>
    <p:sldId id="256"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76" r:id="rId23"/>
    <p:sldId id="454" r:id="rId24"/>
    <p:sldId id="455" r:id="rId25"/>
    <p:sldId id="456" r:id="rId26"/>
    <p:sldId id="457" r:id="rId27"/>
    <p:sldId id="458" r:id="rId28"/>
    <p:sldId id="459" r:id="rId29"/>
    <p:sldId id="460" r:id="rId30"/>
    <p:sldId id="461" r:id="rId31"/>
    <p:sldId id="462" r:id="rId32"/>
    <p:sldId id="463" r:id="rId33"/>
    <p:sldId id="473" r:id="rId34"/>
    <p:sldId id="464" r:id="rId35"/>
    <p:sldId id="465" r:id="rId36"/>
    <p:sldId id="466" r:id="rId37"/>
    <p:sldId id="468" r:id="rId38"/>
    <p:sldId id="469" r:id="rId39"/>
    <p:sldId id="470" r:id="rId40"/>
    <p:sldId id="471" r:id="rId41"/>
    <p:sldId id="472" r:id="rId42"/>
    <p:sldId id="475" r:id="rId43"/>
    <p:sldId id="474" r:id="rId44"/>
    <p:sldId id="467" r:id="rId45"/>
    <p:sldId id="477" r:id="rId46"/>
    <p:sldId id="478" r:id="rId47"/>
    <p:sldId id="479" r:id="rId48"/>
    <p:sldId id="480" r:id="rId49"/>
    <p:sldId id="481" r:id="rId50"/>
    <p:sldId id="482" r:id="rId51"/>
    <p:sldId id="483" r:id="rId52"/>
    <p:sldId id="484" r:id="rId53"/>
    <p:sldId id="485" r:id="rId54"/>
    <p:sldId id="487" r:id="rId55"/>
    <p:sldId id="488" r:id="rId56"/>
    <p:sldId id="496" r:id="rId57"/>
    <p:sldId id="486" r:id="rId58"/>
    <p:sldId id="489" r:id="rId59"/>
    <p:sldId id="490" r:id="rId60"/>
    <p:sldId id="491" r:id="rId61"/>
    <p:sldId id="493" r:id="rId62"/>
    <p:sldId id="494" r:id="rId63"/>
    <p:sldId id="495" r:id="rId64"/>
    <p:sldId id="498" r:id="rId65"/>
  </p:sldIdLst>
  <p:sldSz cx="12192000" cy="6858000"/>
  <p:notesSz cx="6858000" cy="9144000"/>
  <p:embeddedFontLst>
    <p:embeddedFont>
      <p:font typeface="Cambria Math" panose="02040503050406030204" pitchFamily="18" charset="0"/>
      <p:regular r:id="rId68"/>
    </p:embeddedFont>
    <p:embeddedFont>
      <p:font typeface="Georgia" panose="02040502050405020303" pitchFamily="18" charset="0"/>
      <p:regular r:id="rId69"/>
      <p:bold r:id="rId70"/>
      <p:italic r:id="rId71"/>
      <p:boldItalic r:id="rId72"/>
    </p:embeddedFont>
    <p:embeddedFont>
      <p:font typeface="KorolevLiU Medium" pitchFamily="2" charset="77"/>
      <p:regular r:id="rId73"/>
    </p:embeddedFont>
    <p:embeddedFont>
      <p:font typeface="Trebuchet MS" panose="020B0703020202090204" pitchFamily="34" charset="0"/>
      <p:regular r:id="rId74"/>
      <p:bold r:id="rId75"/>
      <p:italic r:id="rId76"/>
      <p:boldItalic r:id="rId7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56"/>
          </p14:sldIdLst>
        </p14:section>
        <p14:section name="Textsidor" id="{819CCB62-EDFF-4AA2-88A2-C69CD6FD26F9}">
          <p14:sldIdLst>
            <p14:sldId id="439"/>
            <p14:sldId id="440"/>
            <p14:sldId id="441"/>
            <p14:sldId id="442"/>
            <p14:sldId id="443"/>
            <p14:sldId id="444"/>
            <p14:sldId id="445"/>
            <p14:sldId id="446"/>
            <p14:sldId id="447"/>
            <p14:sldId id="448"/>
            <p14:sldId id="449"/>
            <p14:sldId id="450"/>
            <p14:sldId id="451"/>
            <p14:sldId id="452"/>
            <p14:sldId id="453"/>
            <p14:sldId id="476"/>
            <p14:sldId id="454"/>
            <p14:sldId id="455"/>
            <p14:sldId id="456"/>
            <p14:sldId id="457"/>
            <p14:sldId id="458"/>
            <p14:sldId id="459"/>
            <p14:sldId id="460"/>
            <p14:sldId id="461"/>
            <p14:sldId id="462"/>
            <p14:sldId id="463"/>
            <p14:sldId id="473"/>
            <p14:sldId id="464"/>
            <p14:sldId id="465"/>
            <p14:sldId id="466"/>
            <p14:sldId id="468"/>
            <p14:sldId id="469"/>
            <p14:sldId id="470"/>
            <p14:sldId id="471"/>
            <p14:sldId id="472"/>
            <p14:sldId id="475"/>
            <p14:sldId id="474"/>
            <p14:sldId id="467"/>
            <p14:sldId id="477"/>
            <p14:sldId id="478"/>
            <p14:sldId id="479"/>
            <p14:sldId id="480"/>
            <p14:sldId id="481"/>
            <p14:sldId id="482"/>
            <p14:sldId id="483"/>
            <p14:sldId id="484"/>
            <p14:sldId id="485"/>
            <p14:sldId id="487"/>
            <p14:sldId id="488"/>
            <p14:sldId id="496"/>
            <p14:sldId id="486"/>
            <p14:sldId id="489"/>
            <p14:sldId id="490"/>
            <p14:sldId id="491"/>
            <p14:sldId id="493"/>
            <p14:sldId id="494"/>
            <p14:sldId id="495"/>
            <p14:sldId id="4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4" autoAdjust="0"/>
    <p:restoredTop sz="81075" autoAdjust="0"/>
  </p:normalViewPr>
  <p:slideViewPr>
    <p:cSldViewPr snapToGrid="0" showGuides="1">
      <p:cViewPr varScale="1">
        <p:scale>
          <a:sx n="88" d="100"/>
          <a:sy n="88" d="100"/>
        </p:scale>
        <p:origin x="1080" y="192"/>
      </p:cViewPr>
      <p:guideLst>
        <p:guide orient="horz" pos="2160"/>
        <p:guide pos="3840"/>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1.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9.fntdata"/><Relationship Id="rId7" Type="http://schemas.openxmlformats.org/officeDocument/2006/relationships/slide" Target="slides/slide1.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2026-02-02</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DA9542A-FB14-4843-A197-824CFEAE5CFD}" type="slidenum">
              <a:rPr lang="sv-SE" smtClean="0"/>
              <a:t>1</a:t>
            </a:fld>
            <a:endParaRPr lang="sv-SE"/>
          </a:p>
        </p:txBody>
      </p:sp>
    </p:spTree>
    <p:extLst>
      <p:ext uri="{BB962C8B-B14F-4D97-AF65-F5344CB8AC3E}">
        <p14:creationId xmlns:p14="http://schemas.microsoft.com/office/powerpoint/2010/main" val="11383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claim about anonymity or privacy is only meaningful when evaluated against a clearly defined adversary model. An adversary model specifies what an adversary is trying to learn and what capabilities they are assumed to have. In the context of anonymous communication, the adversary is assumed to focus on specific </a:t>
            </a:r>
            <a:r>
              <a:rPr lang="en-GB" i="1" dirty="0"/>
              <a:t>items of interest</a:t>
            </a:r>
            <a:r>
              <a:rPr lang="en-GB" dirty="0"/>
              <a:t> (IOIs), most notably who sent a message and who received it. Importantly, the adversary is not assumed to act with certainty but to make probabilistic inferences based on available evidence.</a:t>
            </a:r>
          </a:p>
          <a:p>
            <a:endParaRPr lang="en-GB" dirty="0"/>
          </a:p>
          <a:p>
            <a:r>
              <a:rPr lang="en-GB" dirty="0"/>
              <a:t>We assume a strong and conservative adversary who uses all available information to infer these items of interest. This includes network-level observations such as timing, message sizes, routing information, and historical communication patterns. Anonymity attacks often rely on combining many small pieces of information over time rather than exploiting a single weakness. To capture this realistically, the adversary is also assumed not to forget: once information is learned, it is retained and can be combined with future observations. This allows us to reason about worst-case privacy degradation and long-term anonymity loss.</a:t>
            </a:r>
          </a:p>
          <a:p>
            <a:endParaRPr lang="en-GB" dirty="0"/>
          </a:p>
          <a:p>
            <a:r>
              <a:rPr lang="en-GB" dirty="0"/>
              <a:t>At the same time, the analysis explicitly assumes that message content does not reveal sender or receiver identity. Content confidentiality is taken as given, for example through correct encryption, so that the focus remains on metadata-based inference rather than cryptographic failures. This scoping choice is deliberate: it isolates anonymity and </a:t>
            </a:r>
            <a:r>
              <a:rPr lang="en-GB" dirty="0" err="1"/>
              <a:t>unlinkability</a:t>
            </a:r>
            <a:r>
              <a:rPr lang="en-GB" dirty="0"/>
              <a:t> properties from content security. By fixing these assumptions, anonymity guarantees become precise, comparable, and analytically meaningful rather than vague or overstated.</a:t>
            </a:r>
          </a:p>
          <a:p>
            <a:endParaRPr lang="en-GB" dirty="0"/>
          </a:p>
          <a:p>
            <a:r>
              <a:rPr lang="en-GB" b="1" dirty="0"/>
              <a:t>Key takeaway:</a:t>
            </a:r>
            <a:r>
              <a:rPr lang="en-GB" dirty="0"/>
              <a:t> Anonymity guarantees are meaningful only when evaluated against a clearly defined and conservative adversary model.</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10</a:t>
            </a:fld>
            <a:endParaRPr lang="sv-SE" dirty="0"/>
          </a:p>
        </p:txBody>
      </p:sp>
    </p:spTree>
    <p:extLst>
      <p:ext uri="{BB962C8B-B14F-4D97-AF65-F5344CB8AC3E}">
        <p14:creationId xmlns:p14="http://schemas.microsoft.com/office/powerpoint/2010/main" val="24204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Anonymity in communication systems is not a single, uniform property; it depends on </a:t>
            </a:r>
            <a:r>
              <a:rPr lang="en-GB" i="1" dirty="0"/>
              <a:t>who is hidden from whom</a:t>
            </a:r>
            <a:r>
              <a:rPr lang="en-GB" dirty="0"/>
              <a:t>. Different systems provide different anonymity guarantees, and these guarantees address distinct privacy risks. Asking “anonymous with respect to whom?” is therefore essential for understanding what a system actually protects and for avoiding misleading or overstated anonymity claims.</a:t>
            </a:r>
          </a:p>
          <a:p>
            <a:endParaRPr lang="en-GB" dirty="0"/>
          </a:p>
          <a:p>
            <a:r>
              <a:rPr lang="en-GB" i="1" dirty="0"/>
              <a:t>Third-party anonymity</a:t>
            </a:r>
            <a:r>
              <a:rPr lang="en-GB" dirty="0"/>
              <a:t> focuses on protecting the sender–receiver relationship from external observers in the network. In this setting, the sender and receiver may know each other, but a network adversary should not be able to infer who is communicating with whom. The goal is to hide the communication link itself from third parties, such as network operators or passive eavesdroppers. This type of anonymity is particularly relevant when protecting communication against surveillance rather than against the communication partner.</a:t>
            </a:r>
          </a:p>
          <a:p>
            <a:endParaRPr lang="en-GB" dirty="0"/>
          </a:p>
          <a:p>
            <a:r>
              <a:rPr lang="en-GB" i="1" dirty="0"/>
              <a:t>Sender anonymity</a:t>
            </a:r>
            <a:r>
              <a:rPr lang="en-GB" dirty="0"/>
              <a:t> and </a:t>
            </a:r>
            <a:r>
              <a:rPr lang="en-GB" i="1" dirty="0"/>
              <a:t>receiver anonymity</a:t>
            </a:r>
            <a:r>
              <a:rPr lang="en-GB" dirty="0"/>
              <a:t> address different directions of information flow between the communicating parties. Sender anonymity ensures that the receiver obtains the message without learning who sent it, which is useful in scenarios such as anonymous reporting or whistleblowing. Receiver anonymity, by contrast, hides the identity of the receiver, allowing others to send messages without knowing who is being contacted, as in anonymous or hidden services. A system may provide one, two, or all three of these guarantees, depending on its design goals and trade-offs.</a:t>
            </a:r>
          </a:p>
          <a:p>
            <a:endParaRPr lang="en-GB" dirty="0"/>
          </a:p>
          <a:p>
            <a:r>
              <a:rPr lang="en-GB" b="1" dirty="0"/>
              <a:t>Key takeaway:</a:t>
            </a:r>
            <a:r>
              <a:rPr lang="en-GB" dirty="0"/>
              <a:t> Anonymity guarantees differ based on who is hidden from whom, and different systems protect different communication relationships.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134859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Pseudonymity is closely related to anonymity but represents a distinct privacy concept. A pseudonym is an identifier other than a real-world name, such as a username, account number, or cryptographic public key. A subject is pseudonymous when this alternative identifier is used instead of their real identity during communication or interaction. Unlike anonymity, pseudonymity does not remove identifiers altogether; it replaces them.</a:t>
            </a:r>
          </a:p>
          <a:p>
            <a:endParaRPr lang="en-GB" dirty="0"/>
          </a:p>
          <a:p>
            <a:r>
              <a:rPr lang="en-GB" dirty="0"/>
              <a:t>The key distinction between pseudonymity and anonymity lies in recognizability. In anonymous systems, the system cannot reliably distinguish one individual from others within an anonymity set. In pseudonymous systems, the system can recognize and link actions performed under the same pseudonym, even if it does not know the subject’s real-world identity. This allows interaction, personalization, and accountability without direct identification, which explains why pseudonymity is widely used in practical systems.</a:t>
            </a:r>
          </a:p>
          <a:p>
            <a:endParaRPr lang="en-GB" dirty="0"/>
          </a:p>
          <a:p>
            <a:r>
              <a:rPr lang="en-GB" dirty="0"/>
              <a:t>Pseudonyms are often persistent over time, enabling actions to be linked, reputation to be built, and </a:t>
            </a:r>
            <a:r>
              <a:rPr lang="en-GB" dirty="0" err="1"/>
              <a:t>behavior</a:t>
            </a:r>
            <a:r>
              <a:rPr lang="en-GB" dirty="0"/>
              <a:t> to be tracked under the pseudonym. This persistence is a design choice rather than a necessity. Some systems use group pseudonyms shared by multiple users, creating limited anonymity within the group, while others allow pseudonyms to be transferred between users to reduce long-term </a:t>
            </a:r>
            <a:r>
              <a:rPr lang="en-GB" dirty="0" err="1"/>
              <a:t>linkability</a:t>
            </a:r>
            <a:r>
              <a:rPr lang="en-GB" dirty="0"/>
              <a:t>. As a result, pseudonymity is best understood as a flexible compromise between full identification and full anonymity.</a:t>
            </a:r>
          </a:p>
          <a:p>
            <a:endParaRPr lang="en-GB" dirty="0"/>
          </a:p>
          <a:p>
            <a:r>
              <a:rPr lang="en-GB" b="1" dirty="0"/>
              <a:t>Key takeaway:</a:t>
            </a:r>
            <a:r>
              <a:rPr lang="en-GB" dirty="0"/>
              <a:t> Pseudonymity replaces real identities with alternative identifiers, enabling interaction and accountability without direct real-world identification.</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372978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Unlinkability</a:t>
            </a:r>
            <a:r>
              <a:rPr lang="en-GB" dirty="0"/>
              <a:t> addresses the question of whether an adversary can determine that two or more observed items are related. The goal is to prevent others from linking actions, messages, or identities that belong together. In this sense, </a:t>
            </a:r>
            <a:r>
              <a:rPr lang="en-GB" dirty="0" err="1"/>
              <a:t>unlinkability</a:t>
            </a:r>
            <a:r>
              <a:rPr lang="en-GB" dirty="0"/>
              <a:t> is the opposite of </a:t>
            </a:r>
            <a:r>
              <a:rPr lang="en-GB" dirty="0" err="1"/>
              <a:t>linkability</a:t>
            </a:r>
            <a:r>
              <a:rPr lang="en-GB" dirty="0"/>
              <a:t>: if actions are linkable, an adversary can correlate them; if they are </a:t>
            </a:r>
            <a:r>
              <a:rPr lang="en-GB" dirty="0" err="1"/>
              <a:t>unlinkable</a:t>
            </a:r>
            <a:r>
              <a:rPr lang="en-GB" dirty="0"/>
              <a:t>, such correlation cannot be made with sufficient confidence. </a:t>
            </a:r>
            <a:r>
              <a:rPr lang="en-GB" dirty="0" err="1"/>
              <a:t>Unlinkability</a:t>
            </a:r>
            <a:r>
              <a:rPr lang="en-GB" dirty="0"/>
              <a:t> is always defined with respect to specific </a:t>
            </a:r>
            <a:r>
              <a:rPr lang="en-GB" i="1" dirty="0"/>
              <a:t>items of interest</a:t>
            </a:r>
            <a:r>
              <a:rPr lang="en-GB" dirty="0"/>
              <a:t> (IOIs), such as messages, senders, receivers, or sessions.</a:t>
            </a:r>
          </a:p>
          <a:p>
            <a:endParaRPr lang="en-GB" dirty="0"/>
          </a:p>
          <a:p>
            <a:r>
              <a:rPr lang="en-GB" dirty="0"/>
              <a:t>Formally, </a:t>
            </a:r>
            <a:r>
              <a:rPr lang="en-GB" dirty="0" err="1"/>
              <a:t>unlinkability</a:t>
            </a:r>
            <a:r>
              <a:rPr lang="en-GB" dirty="0"/>
              <a:t> exists when an adversary cannot sufficiently determine whether two or more IOIs are related. This definition is intentionally adversary-centric and probabilistic. The adversary may observe multiple events, but cannot reliably “connect the dots” between them. </a:t>
            </a:r>
            <a:r>
              <a:rPr lang="en-GB" dirty="0" err="1"/>
              <a:t>Unlinkability</a:t>
            </a:r>
            <a:r>
              <a:rPr lang="en-GB" dirty="0"/>
              <a:t> does not hide the existence of actions; rather, it breaks the ability to infer relationships between those actions. As with anonymity, </a:t>
            </a:r>
            <a:r>
              <a:rPr lang="en-GB" dirty="0" err="1"/>
              <a:t>unlinkability</a:t>
            </a:r>
            <a:r>
              <a:rPr lang="en-GB" dirty="0"/>
              <a:t> is not absolute but depends on the adversary’s capabilities and available information.</a:t>
            </a:r>
          </a:p>
          <a:p>
            <a:endParaRPr lang="en-GB" dirty="0"/>
          </a:p>
          <a:p>
            <a:r>
              <a:rPr lang="en-GB" dirty="0" err="1"/>
              <a:t>Unlinkability</a:t>
            </a:r>
            <a:r>
              <a:rPr lang="en-GB" dirty="0"/>
              <a:t> is closely related to, but distinct from, anonymity and pseudonymity. Anonymity hides </a:t>
            </a:r>
            <a:r>
              <a:rPr lang="en-GB" i="1" dirty="0"/>
              <a:t>who</a:t>
            </a:r>
            <a:r>
              <a:rPr lang="en-GB" dirty="0"/>
              <a:t> a subject is, pseudonymity replaces real identities with persistent identifiers, and </a:t>
            </a:r>
            <a:r>
              <a:rPr lang="en-GB" dirty="0" err="1"/>
              <a:t>unlinkability</a:t>
            </a:r>
            <a:r>
              <a:rPr lang="en-GB" dirty="0"/>
              <a:t> hides whether multiple actions are connected to the same subject. A system may provide one, two, or all three of these properties. </a:t>
            </a:r>
            <a:r>
              <a:rPr lang="en-GB" dirty="0" err="1"/>
              <a:t>Unlinkability</a:t>
            </a:r>
            <a:r>
              <a:rPr lang="en-GB" dirty="0"/>
              <a:t> is especially important for protecting users against profiling and long-term tracking, since even anonymous or pseudonymous actions can reveal sensitive </a:t>
            </a:r>
            <a:r>
              <a:rPr lang="en-GB" dirty="0" err="1"/>
              <a:t>behavior</a:t>
            </a:r>
            <a:r>
              <a:rPr lang="en-GB" dirty="0"/>
              <a:t> if they can be linked over time.</a:t>
            </a:r>
          </a:p>
          <a:p>
            <a:endParaRPr lang="en-GB" dirty="0"/>
          </a:p>
          <a:p>
            <a:r>
              <a:rPr lang="en-GB" b="1" dirty="0"/>
              <a:t>Key takeaway:</a:t>
            </a:r>
            <a:r>
              <a:rPr lang="en-GB" dirty="0"/>
              <a:t> </a:t>
            </a:r>
            <a:r>
              <a:rPr lang="en-GB" dirty="0" err="1"/>
              <a:t>Unlinkability</a:t>
            </a:r>
            <a:r>
              <a:rPr lang="en-GB" dirty="0"/>
              <a:t> prevents an adversary from correlating actions or identities, even when individual actions are observable.</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13</a:t>
            </a:fld>
            <a:endParaRPr lang="sv-SE" dirty="0"/>
          </a:p>
        </p:txBody>
      </p:sp>
    </p:spTree>
    <p:extLst>
      <p:ext uri="{BB962C8B-B14F-4D97-AF65-F5344CB8AC3E}">
        <p14:creationId xmlns:p14="http://schemas.microsoft.com/office/powerpoint/2010/main" val="41282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Sender anonymity means that a sender cannot be distinguished from other possible senders of a message. An adversary may observe a message, but cannot determine which member of the sender anonymity set actually sent it. As long as multiple senders remain plausible, the sender is considered anonymous. This captures the intuition behind systems such as anonymous communication networks, where individual senders are hidden within a crowd.</a:t>
                </a:r>
              </a:p>
              <a:p>
                <a:endParaRPr lang="en-GB" dirty="0"/>
              </a:p>
              <a:p>
                <a:r>
                  <a:rPr lang="en-GB" dirty="0"/>
                  <a:t>The same idea can be expressed from the message’s perspective. A message is anonymous if it could plausibly have been sent by any sender in the anonymity set. The adversary sees the message but cannot reliably link it to a specific sender. These two perspectives—sender-focused and message-focused—are equivalent and describe the same privacy guarantee: the inability to associate a particular message with a particular individual.</a:t>
                </a:r>
              </a:p>
              <a:p>
                <a:endParaRPr lang="en-GB" dirty="0"/>
              </a:p>
              <a:p>
                <a:r>
                  <a:rPr lang="en-GB" dirty="0"/>
                  <a:t>The key insight is that anonymity can be formally defined as </a:t>
                </a:r>
                <a:r>
                  <a:rPr lang="en-GB" i="1" dirty="0" err="1"/>
                  <a:t>unlinkability</a:t>
                </a:r>
                <a:r>
                  <a:rPr lang="en-GB" dirty="0"/>
                  <a:t> between a subject and an attribute. In the case of sender anonymity, the subject is the sender and the attribute is the act of sending a message. If an adversary cannot link the sender to that action, anonymity holds. This definition generalizes beyond messaging: anonymity can be understood as </a:t>
                </a:r>
                <a:r>
                  <a:rPr lang="en-GB" dirty="0" err="1"/>
                  <a:t>unlinkability</a:t>
                </a:r>
                <a:r>
                  <a:rPr lang="en-GB" dirty="0"/>
                  <a:t> between a subject and any attribute, such as receiving a message, accessing a service, or performing an action.</a:t>
                </a:r>
              </a:p>
              <a:p>
                <a:endParaRPr lang="en-GB" dirty="0"/>
              </a:p>
              <a:p>
                <a:r>
                  <a:rPr lang="en-GB" b="1" dirty="0"/>
                  <a:t>Key takeaway:</a:t>
                </a:r>
                <a:r>
                  <a:rPr lang="en-GB" dirty="0"/>
                  <a:t> Anonymity can be formally understood as </a:t>
                </a:r>
                <a:r>
                  <a:rPr lang="en-GB" dirty="0" err="1"/>
                  <a:t>unlinkability</a:t>
                </a:r>
                <a:r>
                  <a:rPr lang="en-GB" dirty="0"/>
                  <a:t> between a subject and an attribute.</a:t>
                </a:r>
              </a:p>
              <a:p>
                <a:endParaRPr lang="en-SE" b="1" dirty="0"/>
              </a:p>
            </p:txBody>
          </p:sp>
        </mc:Choice>
        <mc:Fallback xmlns="">
          <p:sp>
            <p:nvSpPr>
              <p:cNvPr id="3" name="Notes Placeholder 2"/>
              <p:cNvSpPr>
                <a:spLocks noGrp="1"/>
              </p:cNvSpPr>
              <p:nvPr>
                <p:ph type="body" idx="1"/>
              </p:nvPr>
            </p:nvSpPr>
            <p:spPr/>
            <p:txBody>
              <a:bodyPr/>
              <a:lstStyle/>
              <a:p>
                <a:r>
                  <a:rPr lang="en-GB" b="1" dirty="0"/>
                  <a:t>2. Teaching Script (Instructor-Facing)</a:t>
                </a:r>
              </a:p>
              <a:p>
                <a:r>
                  <a:rPr lang="en-GB" dirty="0"/>
                  <a:t>“Up to now, we have treated anonymity and </a:t>
                </a:r>
                <a:r>
                  <a:rPr lang="en-GB" dirty="0" err="1"/>
                  <a:t>unlinkability</a:t>
                </a:r>
                <a:r>
                  <a:rPr lang="en-GB" dirty="0"/>
                  <a:t> as related but separate concepts.”</a:t>
                </a:r>
              </a:p>
              <a:p>
                <a:r>
                  <a:rPr lang="en-GB" dirty="0"/>
                  <a:t>“This slide shows something important:</a:t>
                </a:r>
                <a:br>
                  <a:rPr lang="en-GB" dirty="0"/>
                </a:br>
                <a:r>
                  <a:rPr lang="en-GB" b="1" dirty="0"/>
                  <a:t>anonymity can actually be defined using </a:t>
                </a:r>
                <a:r>
                  <a:rPr lang="en-GB" b="1" dirty="0" err="1"/>
                  <a:t>unlinkability</a:t>
                </a:r>
                <a:r>
                  <a:rPr lang="en-GB" dirty="0"/>
                  <a:t>.”</a:t>
                </a:r>
              </a:p>
              <a:p>
                <a:r>
                  <a:rPr lang="en-GB" dirty="0"/>
                  <a:t>“This gives us a unifying way to reason about privacy guarantees.”</a:t>
                </a:r>
              </a:p>
              <a:p>
                <a:r>
                  <a:rPr lang="en-GB" dirty="0"/>
                  <a:t>Pause. This is a conceptual pivot.</a:t>
                </a:r>
              </a:p>
              <a:p>
                <a:br>
                  <a:rPr lang="en-GB" dirty="0"/>
                </a:br>
                <a:endParaRPr lang="en-GB" dirty="0"/>
              </a:p>
              <a:p>
                <a:r>
                  <a:rPr lang="en-GB" b="1" dirty="0"/>
                  <a:t>3. Sender Anonymity (Intuition First)</a:t>
                </a:r>
              </a:p>
              <a:p>
                <a:r>
                  <a:rPr lang="en-GB" dirty="0"/>
                  <a:t>“Consider a sender </a:t>
                </a:r>
                <a:r>
                  <a:rPr lang="en-GB" sz="1200" i="0" kern="1200">
                    <a:solidFill>
                      <a:schemeClr val="tx1"/>
                    </a:solidFill>
                    <a:latin typeface="Georgia" panose="02040502050405020303" pitchFamily="18" charset="0"/>
                    <a:ea typeface="+mn-ea"/>
                    <a:cs typeface="+mn-cs"/>
                  </a:rPr>
                  <a:t>𝑠</a:t>
                </a:r>
                <a:r>
                  <a:rPr lang="en-GB" dirty="0"/>
                  <a:t>who sends a message </a:t>
                </a:r>
                <a:r>
                  <a:rPr lang="en-GB" sz="1200" i="0" kern="1200">
                    <a:solidFill>
                      <a:schemeClr val="tx1"/>
                    </a:solidFill>
                    <a:latin typeface="Georgia" panose="02040502050405020303" pitchFamily="18" charset="0"/>
                    <a:ea typeface="+mn-ea"/>
                    <a:cs typeface="+mn-cs"/>
                  </a:rPr>
                  <a:t>𝑚</a:t>
                </a:r>
                <a:r>
                  <a:rPr lang="en-GB" dirty="0"/>
                  <a:t>.”</a:t>
                </a:r>
              </a:p>
              <a:p>
                <a:r>
                  <a:rPr lang="en-GB" dirty="0"/>
                  <a:t>“Sender anonymity means that an adversary cannot determine which sender in a group actually sent the message.”</a:t>
                </a:r>
              </a:p>
              <a:p>
                <a:r>
                  <a:rPr lang="en-GB" dirty="0"/>
                  <a:t>“In other words, the sender is hidden within the </a:t>
                </a:r>
                <a:r>
                  <a:rPr lang="en-GB" b="1" dirty="0"/>
                  <a:t>sender anonymity set</a:t>
                </a:r>
                <a:r>
                  <a:rPr lang="en-GB" dirty="0"/>
                  <a:t>.”</a:t>
                </a:r>
              </a:p>
              <a:p>
                <a:r>
                  <a:rPr lang="en-GB" dirty="0"/>
                  <a:t>“If the adversary cannot narrow it down to a single sender, anonymity holds.”</a:t>
                </a:r>
              </a:p>
              <a:p>
                <a:br>
                  <a:rPr lang="en-GB" dirty="0"/>
                </a:br>
                <a:endParaRPr lang="en-GB" dirty="0"/>
              </a:p>
              <a:p>
                <a:r>
                  <a:rPr lang="en-GB" b="1" dirty="0"/>
                  <a:t>4. Anonymous Message (Same Idea, Different View)</a:t>
                </a:r>
              </a:p>
              <a:p>
                <a:r>
                  <a:rPr lang="en-GB" dirty="0"/>
                  <a:t>“We can also describe anonymity from the message’s perspective.”</a:t>
                </a:r>
              </a:p>
              <a:p>
                <a:r>
                  <a:rPr lang="en-GB" dirty="0"/>
                  <a:t>“A message is anonymous if it could plausibly have been sent by </a:t>
                </a:r>
                <a:r>
                  <a:rPr lang="en-GB" b="1" dirty="0"/>
                  <a:t>any sender</a:t>
                </a:r>
                <a:r>
                  <a:rPr lang="en-GB" dirty="0"/>
                  <a:t> in the anonymity set.”</a:t>
                </a:r>
              </a:p>
              <a:p>
                <a:r>
                  <a:rPr lang="en-GB" dirty="0"/>
                  <a:t>“The adversary sees the message, but cannot reliably link it to a specific sender.”</a:t>
                </a:r>
              </a:p>
              <a:p>
                <a:r>
                  <a:rPr lang="en-GB" dirty="0"/>
                  <a:t>Emphasize: </a:t>
                </a:r>
                <a:r>
                  <a:rPr lang="en-GB" i="1" dirty="0"/>
                  <a:t>two equivalent perspectives</a:t>
                </a:r>
                <a:r>
                  <a:rPr lang="en-GB" dirty="0"/>
                  <a:t>.</a:t>
                </a:r>
              </a:p>
              <a:p>
                <a:br>
                  <a:rPr lang="en-GB" dirty="0"/>
                </a:br>
                <a:endParaRPr lang="en-GB" dirty="0"/>
              </a:p>
              <a:p>
                <a:r>
                  <a:rPr lang="en-GB" b="1" dirty="0"/>
                  <a:t>5. Connecting Anonymity and </a:t>
                </a:r>
                <a:r>
                  <a:rPr lang="en-GB" b="1" dirty="0" err="1"/>
                  <a:t>Unlinkability</a:t>
                </a:r>
                <a:r>
                  <a:rPr lang="en-GB" b="1" dirty="0"/>
                  <a:t> (Core Insight)</a:t>
                </a:r>
              </a:p>
              <a:p>
                <a:r>
                  <a:rPr lang="en-GB" dirty="0"/>
                  <a:t>“Now comes the key idea.”</a:t>
                </a:r>
              </a:p>
              <a:p>
                <a:r>
                  <a:rPr lang="en-GB" dirty="0"/>
                  <a:t>“Anonymity can be defined as </a:t>
                </a:r>
                <a:r>
                  <a:rPr lang="en-GB" b="1" dirty="0" err="1"/>
                  <a:t>unlinkability</a:t>
                </a:r>
                <a:r>
                  <a:rPr lang="en-GB" b="1" dirty="0"/>
                  <a:t> between a subject and an attribute</a:t>
                </a:r>
                <a:r>
                  <a:rPr lang="en-GB" dirty="0"/>
                  <a:t>.”</a:t>
                </a:r>
              </a:p>
              <a:p>
                <a:r>
                  <a:rPr lang="en-GB" dirty="0"/>
                  <a:t>“Here:</a:t>
                </a:r>
              </a:p>
              <a:p>
                <a:r>
                  <a:rPr lang="en-GB" dirty="0"/>
                  <a:t>The subject is the sender</a:t>
                </a:r>
              </a:p>
              <a:p>
                <a:r>
                  <a:rPr lang="en-GB" dirty="0"/>
                  <a:t>The attribute is the act of sending message </a:t>
                </a:r>
                <a:r>
                  <a:rPr lang="en-GB" sz="1200" i="0" kern="1200">
                    <a:solidFill>
                      <a:schemeClr val="tx1"/>
                    </a:solidFill>
                    <a:latin typeface="Georgia" panose="02040502050405020303" pitchFamily="18" charset="0"/>
                    <a:ea typeface="+mn-ea"/>
                    <a:cs typeface="+mn-cs"/>
                  </a:rPr>
                  <a:t>𝑚</a:t>
                </a:r>
                <a:r>
                  <a:rPr lang="en-GB" dirty="0"/>
                  <a:t>”</a:t>
                </a:r>
              </a:p>
              <a:p>
                <a:r>
                  <a:rPr lang="en-GB" dirty="0"/>
                  <a:t>“If the adversary cannot link the sender to the message, the sender is anonymous.”</a:t>
                </a:r>
              </a:p>
              <a:p>
                <a:r>
                  <a:rPr lang="en-GB" dirty="0"/>
                  <a:t>Pause. Let this sink in.</a:t>
                </a:r>
              </a:p>
              <a:p>
                <a:br>
                  <a:rPr lang="en-GB" dirty="0"/>
                </a:br>
                <a:endParaRPr lang="en-GB" dirty="0"/>
              </a:p>
              <a:p>
                <a:r>
                  <a:rPr lang="en-GB" b="1" dirty="0"/>
                  <a:t>6. Why This Definition Is Powerful</a:t>
                </a:r>
              </a:p>
              <a:p>
                <a:r>
                  <a:rPr lang="en-GB" dirty="0"/>
                  <a:t>“This definition is powerful because it generalizes.”</a:t>
                </a:r>
              </a:p>
              <a:p>
                <a:r>
                  <a:rPr lang="en-GB" dirty="0"/>
                  <a:t>“We can define anonymity with respect to:</a:t>
                </a:r>
              </a:p>
              <a:p>
                <a:r>
                  <a:rPr lang="en-GB" dirty="0"/>
                  <a:t>Sending a message</a:t>
                </a:r>
              </a:p>
              <a:p>
                <a:r>
                  <a:rPr lang="en-GB" dirty="0"/>
                  <a:t>Receiving a message</a:t>
                </a:r>
              </a:p>
              <a:p>
                <a:r>
                  <a:rPr lang="en-GB" dirty="0"/>
                  <a:t>Accessing a service</a:t>
                </a:r>
              </a:p>
              <a:p>
                <a:r>
                  <a:rPr lang="en-GB" dirty="0"/>
                  <a:t>Performing an action”</a:t>
                </a:r>
              </a:p>
              <a:p>
                <a:r>
                  <a:rPr lang="en-GB" dirty="0"/>
                  <a:t>“In all cases, anonymity means </a:t>
                </a:r>
                <a:r>
                  <a:rPr lang="en-GB" dirty="0" err="1"/>
                  <a:t>unlinkability</a:t>
                </a:r>
                <a:r>
                  <a:rPr lang="en-GB" dirty="0"/>
                  <a:t> between a subject and an attribute.”</a:t>
                </a:r>
              </a:p>
              <a:p>
                <a:br>
                  <a:rPr lang="en-GB" dirty="0"/>
                </a:br>
                <a:endParaRPr lang="en-GB" dirty="0"/>
              </a:p>
              <a:p>
                <a:r>
                  <a:rPr lang="en-GB" b="1" dirty="0"/>
                  <a:t>7. Why This Slide Matters</a:t>
                </a:r>
              </a:p>
              <a:p>
                <a:r>
                  <a:rPr lang="en-GB" dirty="0"/>
                  <a:t>“This slide unifies everything we have discussed so far.”</a:t>
                </a:r>
              </a:p>
              <a:p>
                <a:r>
                  <a:rPr lang="en-GB" dirty="0"/>
                  <a:t>“It shows that:</a:t>
                </a:r>
              </a:p>
              <a:p>
                <a:r>
                  <a:rPr lang="en-GB" dirty="0"/>
                  <a:t>Anonymity is not mysterious</a:t>
                </a:r>
              </a:p>
              <a:p>
                <a:r>
                  <a:rPr lang="en-GB" dirty="0"/>
                  <a:t>It is a specific form of </a:t>
                </a:r>
                <a:r>
                  <a:rPr lang="en-GB" dirty="0" err="1"/>
                  <a:t>unlinkability</a:t>
                </a:r>
                <a:r>
                  <a:rPr lang="en-GB" dirty="0"/>
                  <a:t>”</a:t>
                </a:r>
              </a:p>
              <a:p>
                <a:r>
                  <a:rPr lang="en-GB" dirty="0"/>
                  <a:t>“This allows us to:</a:t>
                </a:r>
              </a:p>
              <a:p>
                <a:r>
                  <a:rPr lang="en-GB" dirty="0"/>
                  <a:t>Compare systems formally</a:t>
                </a:r>
              </a:p>
              <a:p>
                <a:r>
                  <a:rPr lang="en-GB" dirty="0"/>
                  <a:t>Measure anonymity</a:t>
                </a:r>
              </a:p>
              <a:p>
                <a:r>
                  <a:rPr lang="en-GB" dirty="0"/>
                  <a:t>Reason about attacks precisely”</a:t>
                </a:r>
              </a:p>
              <a:p>
                <a:br>
                  <a:rPr lang="en-GB" dirty="0"/>
                </a:br>
                <a:endParaRPr lang="en-GB" dirty="0"/>
              </a:p>
              <a:p>
                <a:r>
                  <a:rPr lang="en-GB" b="1" dirty="0"/>
                  <a:t>8. Suggested Visual / Teaching Aid</a:t>
                </a:r>
              </a:p>
              <a:p>
                <a:r>
                  <a:rPr lang="en-GB" b="1" dirty="0"/>
                  <a:t>Simple diagram</a:t>
                </a:r>
                <a:endParaRPr lang="en-GB" dirty="0"/>
              </a:p>
              <a:p>
                <a:r>
                  <a:rPr lang="en-GB" dirty="0"/>
                  <a:t>Subject → Attribute (message sent)</a:t>
                </a:r>
              </a:p>
              <a:p>
                <a:r>
                  <a:rPr lang="en-GB" dirty="0"/>
                  <a:t>Crossed-out link</a:t>
                </a:r>
              </a:p>
              <a:p>
                <a:r>
                  <a:rPr lang="en-GB" b="1" dirty="0"/>
                  <a:t>Live explanation</a:t>
                </a:r>
                <a:endParaRPr lang="en-GB" dirty="0"/>
              </a:p>
              <a:p>
                <a:r>
                  <a:rPr lang="en-GB" dirty="0"/>
                  <a:t>Ask: “What is being linked here?”</a:t>
                </a:r>
              </a:p>
              <a:p>
                <a:r>
                  <a:rPr lang="en-GB" dirty="0"/>
                  <a:t>Answer: “The sender and the act of sending.”</a:t>
                </a:r>
              </a:p>
              <a:p>
                <a:r>
                  <a:rPr lang="en-GB" dirty="0"/>
                  <a:t>This reinforces abstraction.</a:t>
                </a:r>
              </a:p>
              <a:p>
                <a:br>
                  <a:rPr lang="en-GB" dirty="0"/>
                </a:br>
                <a:endParaRPr lang="en-GB" dirty="0"/>
              </a:p>
              <a:p>
                <a:r>
                  <a:rPr lang="en-GB" b="1" dirty="0"/>
                  <a:t>9. Key Takeaway (Say This Clearly)</a:t>
                </a:r>
              </a:p>
              <a:p>
                <a:r>
                  <a:rPr lang="en-GB" dirty="0"/>
                  <a:t>“Anonymity can be formally understood as </a:t>
                </a:r>
                <a:r>
                  <a:rPr lang="en-GB" dirty="0" err="1"/>
                  <a:t>unlinkability</a:t>
                </a:r>
                <a:r>
                  <a:rPr lang="en-GB" dirty="0"/>
                  <a:t> between a subject and an attribute.”</a:t>
                </a:r>
              </a:p>
              <a:p>
                <a:br>
                  <a:rPr lang="en-GB" dirty="0"/>
                </a:br>
                <a:endParaRPr lang="en-GB" dirty="0"/>
              </a:p>
              <a:p>
                <a:r>
                  <a:rPr lang="en-GB" b="1" dirty="0"/>
                  <a:t>10. Common Student Confusions (Instructor Note)</a:t>
                </a:r>
              </a:p>
              <a:p>
                <a:r>
                  <a:rPr lang="en-GB" dirty="0"/>
                  <a:t>Students may think this is just wordplay</a:t>
                </a:r>
                <a:br>
                  <a:rPr lang="en-GB" dirty="0"/>
                </a:br>
                <a:r>
                  <a:rPr lang="en-GB" dirty="0"/>
                  <a:t>→ Emphasize its analytical usefulness.</a:t>
                </a:r>
              </a:p>
              <a:p>
                <a:r>
                  <a:rPr lang="en-GB" dirty="0"/>
                  <a:t>Students may confuse anonymity sets with </a:t>
                </a:r>
                <a:r>
                  <a:rPr lang="en-GB" dirty="0" err="1"/>
                  <a:t>unlinkability</a:t>
                </a:r>
                <a:br>
                  <a:rPr lang="en-GB" dirty="0"/>
                </a:br>
                <a:r>
                  <a:rPr lang="en-GB" dirty="0"/>
                  <a:t>→ Clarify: anonymity sets </a:t>
                </a:r>
                <a:r>
                  <a:rPr lang="en-GB" i="1" dirty="0"/>
                  <a:t>result</a:t>
                </a:r>
                <a:r>
                  <a:rPr lang="en-GB" dirty="0"/>
                  <a:t> from </a:t>
                </a:r>
                <a:r>
                  <a:rPr lang="en-GB" dirty="0" err="1"/>
                  <a:t>unlinkability</a:t>
                </a:r>
                <a:r>
                  <a:rPr lang="en-GB" dirty="0"/>
                  <a:t>.</a:t>
                </a:r>
              </a:p>
              <a:p>
                <a:r>
                  <a:rPr lang="en-GB" dirty="0"/>
                  <a:t>Students may struggle with abstraction</a:t>
                </a:r>
                <a:br>
                  <a:rPr lang="en-GB" dirty="0"/>
                </a:br>
                <a:r>
                  <a:rPr lang="en-GB" dirty="0"/>
                  <a:t>→ Always return to concrete examples.</a:t>
                </a:r>
              </a:p>
              <a:p>
                <a:endParaRPr lang="en-SE" dirty="0"/>
              </a:p>
            </p:txBody>
          </p:sp>
        </mc:Fallback>
      </mc:AlternateContent>
      <p:sp>
        <p:nvSpPr>
          <p:cNvPr id="4" name="Slide Number Placehold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152269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Pseudonymity can be understood as a mechanism for </a:t>
            </a:r>
            <a:r>
              <a:rPr lang="en-GB" i="1" dirty="0"/>
              <a:t>controlled </a:t>
            </a:r>
            <a:r>
              <a:rPr lang="en-GB" i="1" dirty="0" err="1"/>
              <a:t>linkability</a:t>
            </a:r>
            <a:r>
              <a:rPr lang="en-GB" dirty="0"/>
              <a:t>. Unlike anonymity, which aims to prevent linking altogether, pseudonymity deliberately allows some actions to be linked while keeping the real identity hidden. Different systems require different degrees of </a:t>
            </a:r>
            <a:r>
              <a:rPr lang="en-GB" dirty="0" err="1"/>
              <a:t>unlinkability</a:t>
            </a:r>
            <a:r>
              <a:rPr lang="en-GB" dirty="0"/>
              <a:t> depending on their goals, such as accountability, usability, or privacy. As a result, pseudonyms are best viewed along a spectrum ranging from strongly linkable to largely </a:t>
            </a:r>
            <a:r>
              <a:rPr lang="en-GB" dirty="0" err="1"/>
              <a:t>unlinkable</a:t>
            </a:r>
            <a:r>
              <a:rPr lang="en-GB" dirty="0"/>
              <a:t>.</a:t>
            </a:r>
          </a:p>
          <a:p>
            <a:endParaRPr lang="en-GB" dirty="0"/>
          </a:p>
          <a:p>
            <a:r>
              <a:rPr lang="en-GB" dirty="0"/>
              <a:t>A </a:t>
            </a:r>
            <a:r>
              <a:rPr lang="en-GB" i="1" dirty="0"/>
              <a:t>person pseudonym</a:t>
            </a:r>
            <a:r>
              <a:rPr lang="en-GB" dirty="0"/>
              <a:t> is a stable substitute for an individual’s real identity and is strongly linkable over time. All actions performed under this pseudonym can be correlated, making it functionally similar to a real-world identifier, such as a national identity number or a phone number. </a:t>
            </a:r>
            <a:r>
              <a:rPr lang="en-GB" i="1" dirty="0"/>
              <a:t>Role pseudonyms</a:t>
            </a:r>
            <a:r>
              <a:rPr lang="en-GB" dirty="0"/>
              <a:t> reduce </a:t>
            </a:r>
            <a:r>
              <a:rPr lang="en-GB" dirty="0" err="1"/>
              <a:t>linkability</a:t>
            </a:r>
            <a:r>
              <a:rPr lang="en-GB" dirty="0"/>
              <a:t> by identifying a role rather than a specific individual. Actions are linkable within a given context or role, such as “customer” or “administrator,” but may not be linkable across different roles or contexts.</a:t>
            </a:r>
          </a:p>
          <a:p>
            <a:endParaRPr lang="en-GB" dirty="0"/>
          </a:p>
          <a:p>
            <a:r>
              <a:rPr lang="en-GB" dirty="0"/>
              <a:t>At the opposite end of the spectrum are </a:t>
            </a:r>
            <a:r>
              <a:rPr lang="en-GB" i="1" dirty="0"/>
              <a:t>transaction pseudonyms</a:t>
            </a:r>
            <a:r>
              <a:rPr lang="en-GB" dirty="0"/>
              <a:t>, which provide strong </a:t>
            </a:r>
            <a:r>
              <a:rPr lang="en-GB" dirty="0" err="1"/>
              <a:t>unlinkability</a:t>
            </a:r>
            <a:r>
              <a:rPr lang="en-GB" dirty="0"/>
              <a:t>. These pseudonyms are used only once per transaction and are not reused, preventing actions from being linked over time. Random transaction identifiers in online banking are a typical example. Together, these pseudonym types illustrate how </a:t>
            </a:r>
            <a:r>
              <a:rPr lang="en-GB" dirty="0" err="1"/>
              <a:t>unlinkability</a:t>
            </a:r>
            <a:r>
              <a:rPr lang="en-GB" dirty="0"/>
              <a:t> can be used as a design parameter, allowing systems to balance privacy, accountability, and functionality.</a:t>
            </a:r>
          </a:p>
          <a:p>
            <a:endParaRPr lang="en-GB" dirty="0"/>
          </a:p>
          <a:p>
            <a:r>
              <a:rPr lang="en-GB" b="1" dirty="0"/>
              <a:t>Key takeaway:</a:t>
            </a:r>
            <a:r>
              <a:rPr lang="en-GB" dirty="0"/>
              <a:t> Pseudonymity is a design choice that controls how actions are linked over time by varying degrees of </a:t>
            </a:r>
            <a:r>
              <a:rPr lang="en-GB" dirty="0" err="1"/>
              <a:t>unlinkability</a:t>
            </a:r>
            <a:r>
              <a:rPr lang="en-GB" dirty="0"/>
              <a:t>.</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292051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Undetectability goes beyond anonymity and </a:t>
            </a:r>
            <a:r>
              <a:rPr lang="en-GB" dirty="0" err="1"/>
              <a:t>unlinkability</a:t>
            </a:r>
            <a:r>
              <a:rPr lang="en-GB" dirty="0"/>
              <a:t> by protecting the </a:t>
            </a:r>
            <a:r>
              <a:rPr lang="en-GB" b="1" dirty="0"/>
              <a:t>existence</a:t>
            </a:r>
            <a:r>
              <a:rPr lang="en-GB" dirty="0"/>
              <a:t> of an item of interest, not just the relationships around it. While anonymity hides </a:t>
            </a:r>
            <a:r>
              <a:rPr lang="en-GB" i="1" dirty="0"/>
              <a:t>who</a:t>
            </a:r>
            <a:r>
              <a:rPr lang="en-GB" dirty="0"/>
              <a:t> is involved and </a:t>
            </a:r>
            <a:r>
              <a:rPr lang="en-GB" dirty="0" err="1"/>
              <a:t>unlinkability</a:t>
            </a:r>
            <a:r>
              <a:rPr lang="en-GB" dirty="0"/>
              <a:t> hides </a:t>
            </a:r>
            <a:r>
              <a:rPr lang="en-GB" i="1" dirty="0"/>
              <a:t>whether actions are related</a:t>
            </a:r>
            <a:r>
              <a:rPr lang="en-GB" dirty="0"/>
              <a:t>, undetectability aims to ensure that an adversary cannot even determine whether a message, action, or communication occurred at all. In other words, real activity should be indistinguishable from no activity from the adversary’s perspective.</a:t>
            </a:r>
          </a:p>
          <a:p>
            <a:endParaRPr lang="en-GB" dirty="0"/>
          </a:p>
          <a:p>
            <a:r>
              <a:rPr lang="en-GB" dirty="0"/>
              <a:t>Formally, undetectability means that an adversary cannot sufficiently distinguish whether an item of interest exists. A common intuition is that observable signals carry no reliable information: traffic generated by real messages looks the same as background noise or dummy traffic. This is a strictly stronger property than encryption or anonymity, because it hides not only identities and links, but the presence of communication itself.</a:t>
            </a:r>
          </a:p>
          <a:p>
            <a:endParaRPr lang="en-GB" dirty="0"/>
          </a:p>
          <a:p>
            <a:r>
              <a:rPr lang="en-GB" dirty="0"/>
              <a:t>A critical limitation is that undetectability only applies when the adversary is </a:t>
            </a:r>
            <a:r>
              <a:rPr lang="en-GB" b="1" dirty="0"/>
              <a:t>not involved</a:t>
            </a:r>
            <a:r>
              <a:rPr lang="en-GB" dirty="0"/>
              <a:t> in the item of interest. If the adversary is the sender or receiver, they trivially know the action exists. As a result, undetectability is primarily relevant against external observers, such as network monitors or censors, and is most applicable in high-risk settings like covert communication and censorship resistance, where merely revealing that communication exists can already be harmful.</a:t>
            </a:r>
          </a:p>
        </p:txBody>
      </p:sp>
      <p:sp>
        <p:nvSpPr>
          <p:cNvPr id="4" name="Slide Number Placehold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79169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Steganography is a classic example of a technique that aims to achieve </a:t>
            </a:r>
            <a:r>
              <a:rPr lang="en-GB" b="1" dirty="0"/>
              <a:t>undetectability</a:t>
            </a:r>
            <a:r>
              <a:rPr lang="en-GB" dirty="0"/>
              <a:t> rather than anonymity or </a:t>
            </a:r>
            <a:r>
              <a:rPr lang="en-GB" dirty="0" err="1"/>
              <a:t>unlinkability</a:t>
            </a:r>
            <a:r>
              <a:rPr lang="en-GB" dirty="0"/>
              <a:t>. The core idea is not to protect who is communicating, or how messages are related, but to hide the </a:t>
            </a:r>
            <a:r>
              <a:rPr lang="en-GB" b="1" dirty="0"/>
              <a:t>very existence of a message</a:t>
            </a:r>
            <a:r>
              <a:rPr lang="en-GB" dirty="0"/>
              <a:t>. To an adversary, a steganographic communication should look like ordinary, innocuous data, such as an image, an audio file, or network traffic with no apparent special meaning.</a:t>
            </a:r>
          </a:p>
          <a:p>
            <a:r>
              <a:rPr lang="en-GB" dirty="0"/>
              <a:t>In steganography, the message is embedded into a cover object in such a way that the modified object remains statistically and perceptually similar to a normal one. If done correctly, an observer cannot reliably distinguish between an object that carries a hidden message and one that does not. This aligns directly with the definition of undetectability: from the adversary’s perspective, real communication and no communication are indistinguishable.</a:t>
            </a:r>
          </a:p>
          <a:p>
            <a:endParaRPr lang="en-GB" dirty="0"/>
          </a:p>
          <a:p>
            <a:r>
              <a:rPr lang="en-GB" dirty="0"/>
              <a:t>However, steganography also illustrates the practical difficulty of achieving undetectability. If the adversary suspects steganographic use or has strong statistical models, detection may become possible. Moreover, steganography only provides undetectability with respect to </a:t>
            </a:r>
            <a:r>
              <a:rPr lang="en-GB" b="1" dirty="0"/>
              <a:t>external observers</a:t>
            </a:r>
            <a:r>
              <a:rPr lang="en-GB" dirty="0"/>
              <a:t>; once the adversary is involved as sender or receiver, the existence of communication is no longer hidden. This makes steganography a powerful but fragile technique, best understood as an illustrative example of undetectability rather than a universal solution.</a:t>
            </a:r>
          </a:p>
          <a:p>
            <a:endParaRPr lang="en-GB" dirty="0"/>
          </a:p>
          <a:p>
            <a:r>
              <a:rPr lang="en-GB" b="1" dirty="0"/>
              <a:t>Key takeaway:</a:t>
            </a:r>
            <a:r>
              <a:rPr lang="en-GB" dirty="0"/>
              <a:t> </a:t>
            </a:r>
            <a:r>
              <a:rPr lang="en-GB" i="1" dirty="0"/>
              <a:t>Steganography aims for undetectability by hiding the existence of communication, making real messages appear indistinguishable from ordinary, non-sensitive data to an external observer.</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17</a:t>
            </a:fld>
            <a:endParaRPr lang="sv-SE" dirty="0"/>
          </a:p>
        </p:txBody>
      </p:sp>
    </p:spTree>
    <p:extLst>
      <p:ext uri="{BB962C8B-B14F-4D97-AF65-F5344CB8AC3E}">
        <p14:creationId xmlns:p14="http://schemas.microsoft.com/office/powerpoint/2010/main" val="178204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Unobservability represents the strongest privacy notion discussed in this lecture, as it combines </a:t>
            </a:r>
            <a:r>
              <a:rPr lang="en-GB" b="1" dirty="0"/>
              <a:t>undetectability</a:t>
            </a:r>
            <a:r>
              <a:rPr lang="en-GB" dirty="0"/>
              <a:t> and </a:t>
            </a:r>
            <a:r>
              <a:rPr lang="en-GB" b="1" dirty="0"/>
              <a:t>anonymity</a:t>
            </a:r>
            <a:r>
              <a:rPr lang="en-GB" dirty="0"/>
              <a:t> into a single guarantee. While anonymity hides </a:t>
            </a:r>
            <a:r>
              <a:rPr lang="en-GB" i="1" dirty="0"/>
              <a:t>who</a:t>
            </a:r>
            <a:r>
              <a:rPr lang="en-GB" dirty="0"/>
              <a:t> is involved in an action and undetectability hides </a:t>
            </a:r>
            <a:r>
              <a:rPr lang="en-GB" i="1" dirty="0"/>
              <a:t>whether</a:t>
            </a:r>
            <a:r>
              <a:rPr lang="en-GB" dirty="0"/>
              <a:t> an action exists, unobservability aims to achieve both simultaneously. The goal is that communication should not be observable as such, and even if it is, the identities of the involved parties should not be revealed.</a:t>
            </a:r>
          </a:p>
          <a:p>
            <a:endParaRPr lang="en-GB" dirty="0"/>
          </a:p>
          <a:p>
            <a:r>
              <a:rPr lang="en-GB" dirty="0"/>
              <a:t>More precisely, unobservability has two components depending on the adversary’s position. For adversaries </a:t>
            </a:r>
            <a:r>
              <a:rPr lang="en-GB" b="1" dirty="0"/>
              <a:t>not involved</a:t>
            </a:r>
            <a:r>
              <a:rPr lang="en-GB" dirty="0"/>
              <a:t> in the item of interest (IOI), unobservability requires undetectability: the adversary cannot determine whether a communication or action exists at all. For adversaries </a:t>
            </a:r>
            <a:r>
              <a:rPr lang="en-GB" b="1" dirty="0"/>
              <a:t>involved</a:t>
            </a:r>
            <a:r>
              <a:rPr lang="en-GB" dirty="0"/>
              <a:t> in the IOI, unobservability requires anonymity: although they may know that communication occurred, they should not be able to identify the other participating subjects beyond what is strictly necessary. This distinction highlights that unobservability protects against both external observers and partially informed participants.</a:t>
            </a:r>
          </a:p>
          <a:p>
            <a:endParaRPr lang="en-GB" dirty="0"/>
          </a:p>
          <a:p>
            <a:r>
              <a:rPr lang="en-GB" dirty="0"/>
              <a:t>Because it addresses both existence and identity, unobservability is particularly relevant in high-risk scenarios such as covert communication, censorship resistance, or oppressive surveillance environments. However, it is also extremely difficult to achieve in practice, as even subtle traffic patterns or protocol artifacts can leak information. As a result, unobservability is best viewed as an ideal privacy goal that helps structure analysis and system design, rather than a property that most real-world systems fully achieve.</a:t>
            </a:r>
          </a:p>
          <a:p>
            <a:endParaRPr lang="en-GB" dirty="0"/>
          </a:p>
          <a:p>
            <a:r>
              <a:rPr lang="en-GB" b="1" dirty="0"/>
              <a:t>Key takeaway:</a:t>
            </a:r>
            <a:r>
              <a:rPr lang="en-GB" dirty="0"/>
              <a:t> </a:t>
            </a:r>
            <a:r>
              <a:rPr lang="en-GB" i="1" dirty="0"/>
              <a:t>Unobservability combines undetectability and anonymity to hide both the existence of communication and the identities of participants, providing the strongest—but hardest to achieve—privacy guarantee.</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18</a:t>
            </a:fld>
            <a:endParaRPr lang="sv-SE" dirty="0"/>
          </a:p>
        </p:txBody>
      </p:sp>
    </p:spTree>
    <p:extLst>
      <p:ext uri="{BB962C8B-B14F-4D97-AF65-F5344CB8AC3E}">
        <p14:creationId xmlns:p14="http://schemas.microsoft.com/office/powerpoint/2010/main" val="77026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slide explains how the privacy properties introduced earlier are related to one another when evaluated against the same adversary model. The central principle is that some privacy guarantees are strictly stronger than others in terms of how much information they reveal. In particular, unobservability is the strongest property discussed, because it minimizes what an adversary can learn about both the existence of communication and the parties involved.</a:t>
            </a:r>
          </a:p>
          <a:p>
            <a:endParaRPr lang="en-GB" b="0" dirty="0"/>
          </a:p>
          <a:p>
            <a:r>
              <a:rPr lang="en-GB" b="0" dirty="0"/>
              <a:t>The implications on the slide follow directly from this intuition. If a system provides unobservability, then an adversary cannot even determine whether a communication exists. As a result, the adversary also cannot identify who is involved in that communication, which means that anonymity is automatically satisfied. The same reasoning applies to more specific cases: sender unobservability implies sender anonymity, and receiver unobservability implies receiver anonymity. In each case, hiding the existence of an action necessarily hides the identity of the actor.</a:t>
            </a:r>
          </a:p>
          <a:p>
            <a:endParaRPr lang="en-GB" b="0" dirty="0"/>
          </a:p>
          <a:p>
            <a:r>
              <a:rPr lang="en-GB" b="0" dirty="0"/>
              <a:t>Unobservability also implies undetectability, because hiding the existence of communication is a core requirement of undetectability for external observers. However, the reverse implications do not hold. A system may provide anonymity without hiding the existence of communication, and it may provide undetectability without guaranteeing anonymity in all adversary positions. Understanding this directionality is essential for correctly interpreting privacy claims and for comparing different communication systems in a rigorous way.</a:t>
            </a:r>
          </a:p>
          <a:p>
            <a:endParaRPr lang="en-GB" b="0" dirty="0"/>
          </a:p>
          <a:p>
            <a:r>
              <a:rPr lang="en-GB" b="0" dirty="0"/>
              <a:t>Key takeaway: </a:t>
            </a:r>
            <a:r>
              <a:rPr lang="en-GB" b="0" i="1" dirty="0"/>
              <a:t>Unobservability is the strongest privacy property; it implies anonymity and undetectability for the same adversary, but neither anonymity nor undetectability implies unobservability.</a:t>
            </a:r>
            <a:endParaRPr lang="en-GB" b="0" dirty="0"/>
          </a:p>
          <a:p>
            <a:endParaRPr lang="en-SE" b="0"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19</a:t>
            </a:fld>
            <a:endParaRPr lang="sv-SE" dirty="0"/>
          </a:p>
        </p:txBody>
      </p:sp>
    </p:spTree>
    <p:extLst>
      <p:ext uri="{BB962C8B-B14F-4D97-AF65-F5344CB8AC3E}">
        <p14:creationId xmlns:p14="http://schemas.microsoft.com/office/powerpoint/2010/main" val="81955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Privacy problems in organizations rarely arise from a single technical failure or legal oversight. Instead, they emerge from how personal data moves through a system over time. A systematic way of thinking about privacy therefore begins by understanding the </a:t>
            </a:r>
            <a:r>
              <a:rPr lang="en-GB" sz="1400" i="1" dirty="0"/>
              <a:t>data lifecycle</a:t>
            </a:r>
            <a:r>
              <a:rPr lang="en-GB" sz="1400" dirty="0"/>
              <a:t>: how data is collected from individuals, processed within organizations, shared with others, and ultimately how it affects the people it describes. This perspective helps move beyond vague claims that a system is “not privacy-friendly” and toward precise identification of where and how harm occurs.</a:t>
            </a:r>
            <a:br>
              <a:rPr lang="en-GB" sz="1400" dirty="0"/>
            </a:br>
            <a:endParaRPr lang="en-GB" sz="1400" dirty="0"/>
          </a:p>
          <a:p>
            <a:r>
              <a:rPr lang="en-GB" sz="1400" dirty="0"/>
              <a:t>A common mistake in privacy management is to jump directly to solutions, such as encryption, access controls, or consent forms, without first diagnosing the underlying problem. While these measures can be important, they are often ineffective if applied at the wrong stage of the data lifecycle. For example, encrypting data does not address the problem of collecting unnecessary information, and a consent checkbox does not justify using data for purposes that individuals do not reasonably expect. A structured analytical framework ensures that privacy risks are first </a:t>
            </a:r>
            <a:r>
              <a:rPr lang="en-GB" sz="1400" i="1" dirty="0"/>
              <a:t>located</a:t>
            </a:r>
            <a:r>
              <a:rPr lang="en-GB" sz="1400" dirty="0"/>
              <a:t> before they are </a:t>
            </a:r>
            <a:r>
              <a:rPr lang="en-GB" sz="1400" i="1" dirty="0"/>
              <a:t>addressed</a:t>
            </a:r>
            <a:r>
              <a:rPr lang="en-GB" sz="1400" dirty="0"/>
              <a:t>.</a:t>
            </a:r>
            <a:br>
              <a:rPr lang="en-GB" sz="1400" dirty="0"/>
            </a:br>
            <a:endParaRPr lang="en-GB" sz="1400" dirty="0"/>
          </a:p>
          <a:p>
            <a:r>
              <a:rPr lang="en-GB" sz="1400" dirty="0"/>
              <a:t>The framework introduced in this course divides privacy risks into four key stages: data collection, data processing, data dissemination, and interaction with the data subject. Privacy violations can occur at any of these stages, independently of one another. Excessive or opaque data collection can already constitute a privacy violation, even if the data is never leaked. Similarly, harmful processing practices, such as profiling or re-identification, can cause privacy harm without any external data sharing. Dissemination introduces additional risks through breaches or third-party access, while direct interactions with individuals can result in manipulation, unfair treatment, or loss of autonomy.</a:t>
            </a:r>
            <a:br>
              <a:rPr lang="en-GB" sz="1400" dirty="0"/>
            </a:br>
            <a:endParaRPr lang="en-GB" sz="1400" dirty="0"/>
          </a:p>
          <a:p>
            <a:r>
              <a:rPr lang="en-GB" sz="1400" dirty="0"/>
              <a:t>This lifecycle-based framework is especially useful because it clarifies responsibility and accountability. At each stage, different actors may be involved, different decisions are made, and different types of harm can arise. By asking where in the lifecycle a problem occurs, who controls that stage, and what impact it has on individuals, privacy analysis becomes concrete and actionable. Throughout this course, this approach will be applied repeatedly to real-world systems, including mobile applications, cloud services, health data platforms, and business analytics systems.</a:t>
            </a:r>
            <a:br>
              <a:rPr lang="en-GB" sz="1400" dirty="0"/>
            </a:br>
            <a:endParaRPr lang="en-GB" sz="1400" dirty="0"/>
          </a:p>
          <a:p>
            <a:r>
              <a:rPr lang="en-GB" sz="1400" b="1" dirty="0"/>
              <a:t>Key takeaway:</a:t>
            </a:r>
            <a:r>
              <a:rPr lang="en-GB" sz="1400" dirty="0"/>
              <a:t> Privacy problems are easier to solve, and solutions are more effective, when the specific stage of the data lifecycle where the violation occurs is identified first.</a:t>
            </a:r>
          </a:p>
          <a:p>
            <a:endParaRPr lang="en-SE" sz="1400"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2392925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 networks (</a:t>
            </a:r>
            <a:r>
              <a:rPr lang="en-GB" dirty="0" err="1"/>
              <a:t>mixnets</a:t>
            </a:r>
            <a:r>
              <a:rPr lang="en-GB" dirty="0"/>
              <a:t>) are one of the earliest concrete systems designed to provide anonymity in communication. Introduced by David </a:t>
            </a:r>
            <a:r>
              <a:rPr lang="en-GB" dirty="0" err="1"/>
              <a:t>Chaum</a:t>
            </a:r>
            <a:r>
              <a:rPr lang="en-GB" dirty="0"/>
              <a:t>, they were developed to address traffic analysis attacks, recognizing that encrypting message content alone does not prevent adversaries from learning who is communicating with whom.</a:t>
            </a:r>
            <a:br>
              <a:rPr lang="en-GB" dirty="0"/>
            </a:br>
            <a:endParaRPr lang="en-GB" dirty="0"/>
          </a:p>
          <a:p>
            <a:r>
              <a:rPr lang="en-GB" dirty="0"/>
              <a:t>In a </a:t>
            </a:r>
            <a:r>
              <a:rPr lang="en-GB" dirty="0" err="1"/>
              <a:t>mixnet</a:t>
            </a:r>
            <a:r>
              <a:rPr lang="en-GB" dirty="0"/>
              <a:t>, messages are routed through one or more intermediate servers called mixes. Each mix collects messages from multiple senders, delays them, reorders them, and forwards them onward. This process removes the observable correlation between incoming and outgoing messages, preventing an adversary from linking a sender to a receiver based on timing or ordering information.</a:t>
            </a:r>
          </a:p>
          <a:p>
            <a:endParaRPr lang="en-GB" dirty="0"/>
          </a:p>
          <a:p>
            <a:r>
              <a:rPr lang="en-GB" dirty="0"/>
              <a:t>By routing messages through multiple mixes, this </a:t>
            </a:r>
            <a:r>
              <a:rPr lang="en-GB" dirty="0" err="1"/>
              <a:t>unlinkability</a:t>
            </a:r>
            <a:r>
              <a:rPr lang="en-GB" dirty="0"/>
              <a:t> is strengthened further, as each mix independently obscures communication patterns. As a result, </a:t>
            </a:r>
            <a:r>
              <a:rPr lang="en-GB" dirty="0" err="1"/>
              <a:t>mixnets</a:t>
            </a:r>
            <a:r>
              <a:rPr lang="en-GB" dirty="0"/>
              <a:t> can provide sender anonymity, receiver anonymity, and third-party anonymity against network observers, although they typically do not hide the existence of communication itself.</a:t>
            </a:r>
          </a:p>
          <a:p>
            <a:endParaRPr lang="en-GB" dirty="0"/>
          </a:p>
          <a:p>
            <a:r>
              <a:rPr lang="en-GB" b="1" dirty="0"/>
              <a:t>Key Takeaway</a:t>
            </a:r>
            <a:br>
              <a:rPr lang="en-GB" dirty="0"/>
            </a:br>
            <a:r>
              <a:rPr lang="en-GB" dirty="0"/>
              <a:t>Mix networks achieve anonymity by breaking the link between incoming and outgoing messages through reordering and delay, making traffic analysis ineffective even when message content is encrypted.</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20</a:t>
            </a:fld>
            <a:endParaRPr lang="sv-SE" dirty="0"/>
          </a:p>
        </p:txBody>
      </p:sp>
    </p:spTree>
    <p:extLst>
      <p:ext uri="{BB962C8B-B14F-4D97-AF65-F5344CB8AC3E}">
        <p14:creationId xmlns:p14="http://schemas.microsoft.com/office/powerpoint/2010/main" val="149005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A </a:t>
                </a:r>
                <a:r>
                  <a:rPr lang="en-GB" dirty="0" err="1"/>
                  <a:t>mixnet</a:t>
                </a:r>
                <a:r>
                  <a:rPr lang="en-GB" dirty="0"/>
                  <a:t> breaks the link between sender and receiver by using layered (nested) encryption so that no single party can see both who sent a message and where it ultimately goes. The sender first encrypts the message for the final receiver using the receiver’s public key. This ensures that only the receiver can read the message content, and that intermediate nodes cannot inspect or modify it.</a:t>
                </a:r>
              </a:p>
              <a:p>
                <a:endParaRPr lang="en-GB" dirty="0"/>
              </a:p>
              <a:p>
                <a:r>
                  <a:rPr lang="en-GB" dirty="0"/>
                  <a:t>The sender then wraps this encrypted message inside another encryption layer addressed to a mix node. This outer layer contains routing information for the mix, such as the next destination, but it does not reveal the original sender. When the mix receives the message, it removes only its own encryption layer, learning where to forward the message next but not who originally sent it or what the message contains.</a:t>
                </a:r>
              </a:p>
              <a:p>
                <a:endParaRPr lang="en-GB" dirty="0"/>
              </a:p>
              <a:p>
                <a:r>
                  <a:rPr lang="en-GB" dirty="0"/>
                  <a:t>Crucially, the mix processes many messages together rather than immediately forwarding them. By batching messages, reordering them, and introducing delays, the mix destroys timing and ordering correlations between incoming and outgoing traffic. As a result, neither the mix itself nor an external network observer can reliably match a specific incoming message to a specific outgoing one, thereby breaking the sender–receiver link.</a:t>
                </a:r>
              </a:p>
              <a:p>
                <a:endParaRPr lang="en-GB" dirty="0"/>
              </a:p>
              <a:p>
                <a:r>
                  <a:rPr lang="en-GB" b="1" dirty="0"/>
                  <a:t>Key Takeaway</a:t>
                </a:r>
                <a:br>
                  <a:rPr lang="en-GB" dirty="0"/>
                </a:br>
                <a:r>
                  <a:rPr lang="en-GB" dirty="0" err="1"/>
                  <a:t>Mixnets</a:t>
                </a:r>
                <a:r>
                  <a:rPr lang="en-GB" dirty="0"/>
                  <a:t> technically break the sender–receiver link through layered encryption combined with batching, reordering, and delay, which removes timing and ordering correlations from observable network traffic.</a:t>
                </a:r>
              </a:p>
              <a:p>
                <a:endParaRPr lang="en-SE" dirty="0"/>
              </a:p>
            </p:txBody>
          </p:sp>
        </mc:Choice>
        <mc:Fallback xmlns="">
          <p:sp>
            <p:nvSpPr>
              <p:cNvPr id="3" name="Notes Placeholder 2"/>
              <p:cNvSpPr>
                <a:spLocks noGrp="1"/>
              </p:cNvSpPr>
              <p:nvPr>
                <p:ph type="body" idx="1"/>
              </p:nvPr>
            </p:nvSpPr>
            <p:spPr/>
            <p:txBody>
              <a:bodyPr/>
              <a:lstStyle/>
              <a:p>
                <a:r>
                  <a:rPr lang="en-GB" b="1" dirty="0"/>
                  <a:t>2. Teaching Script (Instructor-Facing – Core of This Slide)</a:t>
                </a:r>
              </a:p>
              <a:p>
                <a:r>
                  <a:rPr lang="en-GB" b="1" dirty="0"/>
                  <a:t>Step 0: Set Expectations</a:t>
                </a:r>
              </a:p>
              <a:p>
                <a:r>
                  <a:rPr lang="en-GB" dirty="0"/>
                  <a:t>“This slide shows a </a:t>
                </a:r>
                <a:r>
                  <a:rPr lang="en-GB" b="1" dirty="0"/>
                  <a:t>simplified cryptographic view</a:t>
                </a:r>
                <a:r>
                  <a:rPr lang="en-GB" dirty="0"/>
                  <a:t> of how a </a:t>
                </a:r>
                <a:r>
                  <a:rPr lang="en-GB" dirty="0" err="1"/>
                  <a:t>mixnet</a:t>
                </a:r>
                <a:r>
                  <a:rPr lang="en-GB" dirty="0"/>
                  <a:t> works.”</a:t>
                </a:r>
              </a:p>
              <a:p>
                <a:r>
                  <a:rPr lang="en-GB" dirty="0"/>
                  <a:t>“You do not need to remember the notation.</a:t>
                </a:r>
                <a:br>
                  <a:rPr lang="en-GB" dirty="0"/>
                </a:br>
                <a:r>
                  <a:rPr lang="en-GB" dirty="0"/>
                  <a:t>What matters is </a:t>
                </a:r>
                <a:r>
                  <a:rPr lang="en-GB" b="1" dirty="0"/>
                  <a:t>what information is hidden from whom</a:t>
                </a:r>
                <a:r>
                  <a:rPr lang="en-GB" dirty="0"/>
                  <a:t>.”</a:t>
                </a:r>
              </a:p>
              <a:p>
                <a:r>
                  <a:rPr lang="en-GB" dirty="0"/>
                  <a:t>Say this explicitly to reduce anxiety.</a:t>
                </a:r>
              </a:p>
              <a:p>
                <a:br>
                  <a:rPr lang="en-GB" dirty="0"/>
                </a:br>
                <a:endParaRPr lang="en-GB" dirty="0"/>
              </a:p>
              <a:p>
                <a:r>
                  <a:rPr lang="en-GB" b="1" dirty="0"/>
                  <a:t>3. Explain the Actors First (Point Physically)</a:t>
                </a:r>
              </a:p>
              <a:p>
                <a:r>
                  <a:rPr lang="en-GB" dirty="0"/>
                  <a:t>“On the left, we have </a:t>
                </a:r>
                <a:r>
                  <a:rPr lang="en-GB" b="1" dirty="0"/>
                  <a:t>User A</a:t>
                </a:r>
                <a:r>
                  <a:rPr lang="en-GB" dirty="0"/>
                  <a:t>, the sender.”</a:t>
                </a:r>
              </a:p>
              <a:p>
                <a:r>
                  <a:rPr lang="en-GB" dirty="0"/>
                  <a:t>“On the right, we have </a:t>
                </a:r>
                <a:r>
                  <a:rPr lang="en-GB" b="1" dirty="0"/>
                  <a:t>User B</a:t>
                </a:r>
                <a:r>
                  <a:rPr lang="en-GB" dirty="0"/>
                  <a:t>, the receiver.”</a:t>
                </a:r>
              </a:p>
              <a:p>
                <a:r>
                  <a:rPr lang="en-GB" dirty="0"/>
                  <a:t>“In the middle, we have a </a:t>
                </a:r>
                <a:r>
                  <a:rPr lang="en-GB" b="1" dirty="0"/>
                  <a:t>Mix node</a:t>
                </a:r>
                <a:r>
                  <a:rPr lang="en-GB" dirty="0"/>
                  <a:t>, </a:t>
                </a:r>
                <a:r>
                  <a:rPr lang="en-GB" dirty="0" err="1"/>
                  <a:t>labeled</a:t>
                </a:r>
                <a:r>
                  <a:rPr lang="en-GB" dirty="0"/>
                  <a:t> M.”</a:t>
                </a:r>
              </a:p>
              <a:p>
                <a:r>
                  <a:rPr lang="en-GB" dirty="0"/>
                  <a:t>“The goal is for User A to send an email to User B </a:t>
                </a:r>
                <a:r>
                  <a:rPr lang="en-GB" b="1" dirty="0"/>
                  <a:t>without revealing the sender–receiver link</a:t>
                </a:r>
                <a:r>
                  <a:rPr lang="en-GB" dirty="0"/>
                  <a:t>.”</a:t>
                </a:r>
              </a:p>
              <a:p>
                <a:br>
                  <a:rPr lang="en-GB" dirty="0"/>
                </a:br>
                <a:endParaRPr lang="en-GB" dirty="0"/>
              </a:p>
              <a:p>
                <a:r>
                  <a:rPr lang="en-GB" b="1" dirty="0"/>
                  <a:t>4. Explain the Keys (Only Conceptually)</a:t>
                </a:r>
              </a:p>
              <a:p>
                <a:r>
                  <a:rPr lang="en-GB" dirty="0"/>
                  <a:t>Point to the legend.</a:t>
                </a:r>
              </a:p>
              <a:p>
                <a:r>
                  <a:rPr lang="en-GB" dirty="0"/>
                  <a:t>“Here we use public key cryptography.”</a:t>
                </a:r>
              </a:p>
              <a:p>
                <a:r>
                  <a:rPr lang="en-GB" dirty="0"/>
                  <a:t>“User B has a public key, shown as </a:t>
                </a:r>
                <a:r>
                  <a:rPr lang="ar-AE" sz="1200" i="0" kern="1200">
                    <a:solidFill>
                      <a:schemeClr val="tx1"/>
                    </a:solidFill>
                    <a:latin typeface="Georgia" panose="02040502050405020303" pitchFamily="18" charset="0"/>
                    <a:ea typeface="+mn-ea"/>
                    <a:cs typeface="+mn-cs"/>
                  </a:rPr>
                  <a:t>𝐾_𝑏</a:t>
                </a:r>
                <a:r>
                  <a:rPr lang="ar-AE" dirty="0"/>
                  <a:t>.”</a:t>
                </a:r>
              </a:p>
              <a:p>
                <a:r>
                  <a:rPr lang="ar-AE" dirty="0"/>
                  <a:t>“</a:t>
                </a:r>
                <a:r>
                  <a:rPr lang="en-GB" dirty="0"/>
                  <a:t>The mix node has its own public key, shown as </a:t>
                </a:r>
                <a:r>
                  <a:rPr lang="ar-AE" sz="1200" i="0" kern="1200">
                    <a:solidFill>
                      <a:schemeClr val="tx1"/>
                    </a:solidFill>
                    <a:latin typeface="Georgia" panose="02040502050405020303" pitchFamily="18" charset="0"/>
                    <a:ea typeface="+mn-ea"/>
                    <a:cs typeface="+mn-cs"/>
                  </a:rPr>
                  <a:t>𝐾_𝑚</a:t>
                </a:r>
                <a:r>
                  <a:rPr lang="ar-AE" dirty="0"/>
                  <a:t>.”</a:t>
                </a:r>
              </a:p>
              <a:p>
                <a:r>
                  <a:rPr lang="ar-AE" dirty="0"/>
                  <a:t>“</a:t>
                </a:r>
                <a:r>
                  <a:rPr lang="en-GB" dirty="0"/>
                  <a:t>Public keys allow encryption without sharing secrets in advance.”</a:t>
                </a:r>
              </a:p>
              <a:p>
                <a:r>
                  <a:rPr lang="en-GB" dirty="0"/>
                  <a:t>Do </a:t>
                </a:r>
                <a:r>
                  <a:rPr lang="en-GB" b="1" dirty="0"/>
                  <a:t>not</a:t>
                </a:r>
                <a:r>
                  <a:rPr lang="en-GB" dirty="0"/>
                  <a:t> go deeper than this.</a:t>
                </a:r>
              </a:p>
              <a:p>
                <a:br>
                  <a:rPr lang="en-GB" dirty="0"/>
                </a:br>
                <a:endParaRPr lang="en-GB" dirty="0"/>
              </a:p>
              <a:p>
                <a:r>
                  <a:rPr lang="en-GB" b="1" dirty="0"/>
                  <a:t>5. Step-by-Step Message Construction (Very Important)</a:t>
                </a:r>
              </a:p>
              <a:p>
                <a:r>
                  <a:rPr lang="en-GB" b="1" dirty="0"/>
                  <a:t>Step 1: Inner Encryption (For the Receiver)</a:t>
                </a:r>
              </a:p>
              <a:p>
                <a:r>
                  <a:rPr lang="en-GB" dirty="0"/>
                  <a:t>“User A first encrypts the message </a:t>
                </a:r>
                <a:r>
                  <a:rPr lang="en-GB" b="1" dirty="0"/>
                  <a:t>for User B</a:t>
                </a:r>
                <a:r>
                  <a:rPr lang="en-GB" dirty="0"/>
                  <a:t>.”</a:t>
                </a:r>
              </a:p>
              <a:p>
                <a:r>
                  <a:rPr lang="en-GB" dirty="0"/>
                  <a:t>“This creates an encrypted message that </a:t>
                </a:r>
                <a:r>
                  <a:rPr lang="en-GB" b="1" dirty="0"/>
                  <a:t>only User B can open</a:t>
                </a:r>
                <a:r>
                  <a:rPr lang="en-GB" dirty="0"/>
                  <a:t>.”</a:t>
                </a:r>
              </a:p>
              <a:p>
                <a:r>
                  <a:rPr lang="en-GB" dirty="0"/>
                  <a:t>“At this stage, the mix cannot read the message content.”</a:t>
                </a:r>
              </a:p>
              <a:p>
                <a:r>
                  <a:rPr lang="en-GB" dirty="0"/>
                  <a:t>Point to </a:t>
                </a:r>
                <a:r>
                  <a:rPr lang="en-GB" sz="1200" kern="1200" dirty="0" err="1">
                    <a:solidFill>
                      <a:schemeClr val="tx1"/>
                    </a:solidFill>
                    <a:latin typeface="Georgia" panose="02040502050405020303" pitchFamily="18" charset="0"/>
                    <a:ea typeface="+mn-ea"/>
                    <a:cs typeface="+mn-cs"/>
                  </a:rPr>
                  <a:t>K_b</a:t>
                </a:r>
                <a:r>
                  <a:rPr lang="en-GB" sz="1200" kern="1200" dirty="0">
                    <a:solidFill>
                      <a:schemeClr val="tx1"/>
                    </a:solidFill>
                    <a:latin typeface="Georgia" panose="02040502050405020303" pitchFamily="18" charset="0"/>
                    <a:ea typeface="+mn-ea"/>
                    <a:cs typeface="+mn-cs"/>
                  </a:rPr>
                  <a:t>(R0, message)</a:t>
                </a:r>
                <a:r>
                  <a:rPr lang="en-GB" dirty="0"/>
                  <a:t>.</a:t>
                </a:r>
              </a:p>
              <a:p>
                <a:br>
                  <a:rPr lang="en-GB" dirty="0"/>
                </a:br>
                <a:endParaRPr lang="en-GB" dirty="0"/>
              </a:p>
              <a:p>
                <a:r>
                  <a:rPr lang="en-GB" b="1" dirty="0"/>
                  <a:t>Step 2: Outer Encryption (For the Mix)</a:t>
                </a:r>
              </a:p>
              <a:p>
                <a:r>
                  <a:rPr lang="en-GB" dirty="0"/>
                  <a:t>“Next, User A wraps this encrypted message inside another encryption layer.”</a:t>
                </a:r>
              </a:p>
              <a:p>
                <a:r>
                  <a:rPr lang="en-GB" dirty="0"/>
                  <a:t>“This outer layer is encrypted using the </a:t>
                </a:r>
                <a:r>
                  <a:rPr lang="en-GB" b="1" dirty="0"/>
                  <a:t>mix’s public key</a:t>
                </a:r>
                <a:r>
                  <a:rPr lang="en-GB" dirty="0"/>
                  <a:t>.”</a:t>
                </a:r>
              </a:p>
              <a:p>
                <a:r>
                  <a:rPr lang="en-GB" dirty="0"/>
                  <a:t>“This tells the mix:</a:t>
                </a:r>
              </a:p>
              <a:p>
                <a:r>
                  <a:rPr lang="en-GB" dirty="0"/>
                  <a:t>Where to send the message next</a:t>
                </a:r>
              </a:p>
              <a:p>
                <a:r>
                  <a:rPr lang="en-GB" dirty="0"/>
                  <a:t>But not who originally sent it”</a:t>
                </a:r>
              </a:p>
              <a:p>
                <a:r>
                  <a:rPr lang="en-GB" dirty="0"/>
                  <a:t>Point to </a:t>
                </a:r>
                <a:r>
                  <a:rPr lang="en-GB" sz="1200" kern="1200" dirty="0" err="1">
                    <a:solidFill>
                      <a:schemeClr val="tx1"/>
                    </a:solidFill>
                    <a:latin typeface="Georgia" panose="02040502050405020303" pitchFamily="18" charset="0"/>
                    <a:ea typeface="+mn-ea"/>
                    <a:cs typeface="+mn-cs"/>
                  </a:rPr>
                  <a:t>K_m</a:t>
                </a:r>
                <a:r>
                  <a:rPr lang="en-GB" sz="1200" kern="1200" dirty="0">
                    <a:solidFill>
                      <a:schemeClr val="tx1"/>
                    </a:solidFill>
                    <a:latin typeface="Georgia" panose="02040502050405020303" pitchFamily="18" charset="0"/>
                    <a:ea typeface="+mn-ea"/>
                    <a:cs typeface="+mn-cs"/>
                  </a:rPr>
                  <a:t>(R1, </a:t>
                </a:r>
                <a:r>
                  <a:rPr lang="en-GB" sz="1200" kern="1200" dirty="0" err="1">
                    <a:solidFill>
                      <a:schemeClr val="tx1"/>
                    </a:solidFill>
                    <a:latin typeface="Georgia" panose="02040502050405020303" pitchFamily="18" charset="0"/>
                    <a:ea typeface="+mn-ea"/>
                    <a:cs typeface="+mn-cs"/>
                  </a:rPr>
                  <a:t>K_b</a:t>
                </a:r>
                <a:r>
                  <a:rPr lang="en-GB" sz="1200" kern="1200" dirty="0">
                    <a:solidFill>
                      <a:schemeClr val="tx1"/>
                    </a:solidFill>
                    <a:latin typeface="Georgia" panose="02040502050405020303" pitchFamily="18" charset="0"/>
                    <a:ea typeface="+mn-ea"/>
                    <a:cs typeface="+mn-cs"/>
                  </a:rPr>
                  <a:t>(...), B)</a:t>
                </a:r>
                <a:r>
                  <a:rPr lang="en-GB" dirty="0"/>
                  <a:t>.</a:t>
                </a:r>
              </a:p>
              <a:p>
                <a:br>
                  <a:rPr lang="en-GB" dirty="0"/>
                </a:br>
                <a:endParaRPr lang="en-GB" dirty="0"/>
              </a:p>
              <a:p>
                <a:r>
                  <a:rPr lang="en-GB" b="1" dirty="0"/>
                  <a:t>6. What the Mix Does (Core </a:t>
                </a:r>
                <a:r>
                  <a:rPr lang="en-GB" b="1" dirty="0" err="1"/>
                  <a:t>Mixnet</a:t>
                </a:r>
                <a:r>
                  <a:rPr lang="en-GB" b="1" dirty="0"/>
                  <a:t> Idea)</a:t>
                </a:r>
              </a:p>
              <a:p>
                <a:r>
                  <a:rPr lang="en-GB" dirty="0"/>
                  <a:t>“When the mix receives many such messages, it does three critical things:”</a:t>
                </a:r>
              </a:p>
              <a:p>
                <a:r>
                  <a:rPr lang="en-GB" b="1" dirty="0"/>
                  <a:t>Decrypts only one layer</a:t>
                </a:r>
                <a:endParaRPr lang="en-GB" dirty="0"/>
              </a:p>
              <a:p>
                <a:r>
                  <a:rPr lang="en-GB" b="1" dirty="0"/>
                  <a:t>Removes sender-related information</a:t>
                </a:r>
                <a:endParaRPr lang="en-GB" dirty="0"/>
              </a:p>
              <a:p>
                <a:r>
                  <a:rPr lang="en-GB" b="1" dirty="0"/>
                  <a:t>Reorders and delays messages</a:t>
                </a:r>
                <a:endParaRPr lang="en-GB" dirty="0"/>
              </a:p>
              <a:p>
                <a:r>
                  <a:rPr lang="en-GB" dirty="0"/>
                  <a:t>“The mix then forwards the inner encrypted messages to their respective recipients.”</a:t>
                </a:r>
              </a:p>
              <a:p>
                <a:r>
                  <a:rPr lang="en-GB" dirty="0"/>
                  <a:t>Emphasize: </a:t>
                </a:r>
                <a:r>
                  <a:rPr lang="en-GB" b="1" dirty="0"/>
                  <a:t>reordering and delay</a:t>
                </a:r>
                <a:r>
                  <a:rPr lang="en-GB" dirty="0"/>
                  <a:t>.</a:t>
                </a:r>
              </a:p>
              <a:p>
                <a:br>
                  <a:rPr lang="en-GB" dirty="0"/>
                </a:br>
                <a:endParaRPr lang="en-GB" dirty="0"/>
              </a:p>
              <a:p>
                <a:r>
                  <a:rPr lang="en-GB" b="1" dirty="0"/>
                  <a:t>7. What Each Party Knows (Crucial Privacy Insight)</a:t>
                </a:r>
              </a:p>
              <a:p>
                <a:r>
                  <a:rPr lang="en-GB" b="1" dirty="0"/>
                  <a:t>What the Mix Knows</a:t>
                </a:r>
              </a:p>
              <a:p>
                <a:r>
                  <a:rPr lang="en-GB" dirty="0"/>
                  <a:t>“The mix knows:</a:t>
                </a:r>
              </a:p>
              <a:p>
                <a:r>
                  <a:rPr lang="en-GB" dirty="0"/>
                  <a:t>The next destination</a:t>
                </a:r>
              </a:p>
              <a:p>
                <a:r>
                  <a:rPr lang="en-GB" dirty="0"/>
                  <a:t>That </a:t>
                </a:r>
                <a:r>
                  <a:rPr lang="en-GB" i="1" dirty="0"/>
                  <a:t>someone</a:t>
                </a:r>
                <a:r>
                  <a:rPr lang="en-GB" dirty="0"/>
                  <a:t> sent a message”</a:t>
                </a:r>
              </a:p>
              <a:p>
                <a:r>
                  <a:rPr lang="en-GB" dirty="0"/>
                  <a:t>“The mix does </a:t>
                </a:r>
                <a:r>
                  <a:rPr lang="en-GB" b="1" dirty="0"/>
                  <a:t>not</a:t>
                </a:r>
                <a:r>
                  <a:rPr lang="en-GB" dirty="0"/>
                  <a:t> know:</a:t>
                </a:r>
              </a:p>
              <a:p>
                <a:r>
                  <a:rPr lang="en-GB" dirty="0"/>
                  <a:t>Who the original sender was</a:t>
                </a:r>
              </a:p>
              <a:p>
                <a:r>
                  <a:rPr lang="en-GB" dirty="0"/>
                  <a:t>What the message contains”</a:t>
                </a:r>
              </a:p>
              <a:p>
                <a:br>
                  <a:rPr lang="en-GB" dirty="0"/>
                </a:br>
                <a:endParaRPr lang="en-GB" dirty="0"/>
              </a:p>
              <a:p>
                <a:r>
                  <a:rPr lang="en-GB" b="1" dirty="0"/>
                  <a:t>What the Receiver Knows</a:t>
                </a:r>
              </a:p>
              <a:p>
                <a:r>
                  <a:rPr lang="en-GB" dirty="0"/>
                  <a:t>“User B can decrypt the message.”</a:t>
                </a:r>
              </a:p>
              <a:p>
                <a:r>
                  <a:rPr lang="en-GB" dirty="0"/>
                  <a:t>“But User B does </a:t>
                </a:r>
                <a:r>
                  <a:rPr lang="en-GB" b="1" dirty="0"/>
                  <a:t>not</a:t>
                </a:r>
                <a:r>
                  <a:rPr lang="en-GB" dirty="0"/>
                  <a:t> know:</a:t>
                </a:r>
              </a:p>
              <a:p>
                <a:r>
                  <a:rPr lang="en-GB" dirty="0"/>
                  <a:t>Which sender sent it</a:t>
                </a:r>
              </a:p>
              <a:p>
                <a:r>
                  <a:rPr lang="en-GB" dirty="0"/>
                  <a:t>Through which path it </a:t>
                </a:r>
                <a:r>
                  <a:rPr lang="en-GB" dirty="0" err="1"/>
                  <a:t>traveled</a:t>
                </a:r>
                <a:r>
                  <a:rPr lang="en-GB" dirty="0"/>
                  <a:t>”</a:t>
                </a:r>
              </a:p>
              <a:p>
                <a:br>
                  <a:rPr lang="en-GB" dirty="0"/>
                </a:br>
                <a:endParaRPr lang="en-GB" dirty="0"/>
              </a:p>
              <a:p>
                <a:r>
                  <a:rPr lang="en-GB" b="1" dirty="0"/>
                  <a:t>What an Observer Sees</a:t>
                </a:r>
              </a:p>
              <a:p>
                <a:r>
                  <a:rPr lang="en-GB" dirty="0"/>
                  <a:t>“A network observer sees messages entering and leaving the mix.”</a:t>
                </a:r>
              </a:p>
              <a:p>
                <a:r>
                  <a:rPr lang="en-GB" dirty="0"/>
                  <a:t>“But because of batching, delay, and reordering, they cannot match inputs to outputs.”</a:t>
                </a:r>
              </a:p>
              <a:p>
                <a:r>
                  <a:rPr lang="en-GB" dirty="0"/>
                  <a:t>This ties back to </a:t>
                </a:r>
                <a:r>
                  <a:rPr lang="en-GB" b="1" dirty="0" err="1"/>
                  <a:t>unlinkability</a:t>
                </a:r>
                <a:r>
                  <a:rPr lang="en-GB" dirty="0"/>
                  <a:t>.</a:t>
                </a:r>
              </a:p>
              <a:p>
                <a:br>
                  <a:rPr lang="en-GB" dirty="0"/>
                </a:br>
                <a:endParaRPr lang="en-GB" dirty="0"/>
              </a:p>
              <a:p>
                <a:r>
                  <a:rPr lang="en-GB" b="1" dirty="0"/>
                  <a:t>8. Connect Back to Privacy Properties (Explicitly)</a:t>
                </a:r>
              </a:p>
              <a:p>
                <a:r>
                  <a:rPr lang="en-GB" dirty="0"/>
                  <a:t>“This mechanism provides:</a:t>
                </a:r>
              </a:p>
              <a:p>
                <a:r>
                  <a:rPr lang="en-GB" dirty="0"/>
                  <a:t>Sender anonymity</a:t>
                </a:r>
              </a:p>
              <a:p>
                <a:r>
                  <a:rPr lang="en-GB" dirty="0"/>
                  <a:t>Receiver anonymity</a:t>
                </a:r>
              </a:p>
              <a:p>
                <a:r>
                  <a:rPr lang="en-GB" dirty="0"/>
                  <a:t>Third-party anonymity”</a:t>
                </a:r>
              </a:p>
              <a:p>
                <a:r>
                  <a:rPr lang="en-GB" dirty="0"/>
                  <a:t>“What it primarily achieves is </a:t>
                </a:r>
                <a:r>
                  <a:rPr lang="en-GB" b="1" dirty="0" err="1"/>
                  <a:t>unlinkability</a:t>
                </a:r>
                <a:r>
                  <a:rPr lang="en-GB" dirty="0"/>
                  <a:t> between sender and receiver.”</a:t>
                </a:r>
              </a:p>
              <a:p>
                <a:r>
                  <a:rPr lang="en-GB" dirty="0"/>
                  <a:t>“It does not necessarily provide undetectability.”</a:t>
                </a:r>
              </a:p>
              <a:p>
                <a:r>
                  <a:rPr lang="en-GB" dirty="0"/>
                  <a:t>Say this clearly.</a:t>
                </a:r>
              </a:p>
              <a:p>
                <a:br>
                  <a:rPr lang="en-GB" dirty="0"/>
                </a:br>
                <a:endParaRPr lang="en-GB" dirty="0"/>
              </a:p>
              <a:p>
                <a:r>
                  <a:rPr lang="en-GB" b="1" dirty="0"/>
                  <a:t>9. Why This Slide Matters</a:t>
                </a:r>
              </a:p>
              <a:p>
                <a:r>
                  <a:rPr lang="en-GB" dirty="0"/>
                  <a:t>“This slide shows that anonymity is not achieved by encryption alone.”</a:t>
                </a:r>
              </a:p>
              <a:p>
                <a:r>
                  <a:rPr lang="en-GB" dirty="0"/>
                  <a:t>“It is achieved by:</a:t>
                </a:r>
              </a:p>
              <a:p>
                <a:r>
                  <a:rPr lang="en-GB" dirty="0"/>
                  <a:t>Layered encryption</a:t>
                </a:r>
              </a:p>
              <a:p>
                <a:r>
                  <a:rPr lang="en-GB" dirty="0"/>
                  <a:t>Mixing</a:t>
                </a:r>
              </a:p>
              <a:p>
                <a:r>
                  <a:rPr lang="en-GB" dirty="0"/>
                  <a:t>Breaking timing and ordering correlations”</a:t>
                </a:r>
              </a:p>
              <a:p>
                <a:r>
                  <a:rPr lang="en-GB" dirty="0"/>
                  <a:t>“This is the core idea behind many anonymous communication systems.”</a:t>
                </a:r>
              </a:p>
              <a:p>
                <a:br>
                  <a:rPr lang="en-GB" dirty="0"/>
                </a:br>
                <a:endParaRPr lang="en-GB" dirty="0"/>
              </a:p>
              <a:p>
                <a:r>
                  <a:rPr lang="en-GB" b="1" dirty="0"/>
                  <a:t>10. Key Takeaway (Say This Slowly)</a:t>
                </a:r>
              </a:p>
              <a:p>
                <a:r>
                  <a:rPr lang="en-GB" b="1" dirty="0"/>
                  <a:t>“</a:t>
                </a:r>
                <a:r>
                  <a:rPr lang="en-GB" b="1" dirty="0" err="1"/>
                  <a:t>Mixnets</a:t>
                </a:r>
                <a:r>
                  <a:rPr lang="en-GB" b="1" dirty="0"/>
                  <a:t> achieve anonymity by encrypting messages in layers and breaking the link between incoming and outgoing traffic through reordering and delay.”</a:t>
                </a:r>
                <a:endParaRPr lang="en-GB" dirty="0"/>
              </a:p>
              <a:p>
                <a:r>
                  <a:rPr lang="en-GB" dirty="0"/>
                  <a:t>Pause after saying this.</a:t>
                </a:r>
              </a:p>
              <a:p>
                <a:br>
                  <a:rPr lang="en-GB" dirty="0"/>
                </a:br>
                <a:endParaRPr lang="en-GB" dirty="0"/>
              </a:p>
              <a:p>
                <a:r>
                  <a:rPr lang="en-GB" b="1" dirty="0"/>
                  <a:t>11. Common Student Confusions (Instructor Note)</a:t>
                </a:r>
              </a:p>
              <a:p>
                <a:r>
                  <a:rPr lang="en-GB" dirty="0"/>
                  <a:t>Students may think the mix can read messages</a:t>
                </a:r>
                <a:br>
                  <a:rPr lang="en-GB" dirty="0"/>
                </a:br>
                <a:r>
                  <a:rPr lang="en-GB" dirty="0"/>
                  <a:t>→ Reinforce layered encryption.</a:t>
                </a:r>
              </a:p>
              <a:p>
                <a:r>
                  <a:rPr lang="en-GB" dirty="0"/>
                  <a:t>Students may focus too much on notation</a:t>
                </a:r>
                <a:br>
                  <a:rPr lang="en-GB" dirty="0"/>
                </a:br>
                <a:r>
                  <a:rPr lang="en-GB" dirty="0"/>
                  <a:t>→ Redirect to information flow.</a:t>
                </a:r>
              </a:p>
              <a:p>
                <a:r>
                  <a:rPr lang="en-GB" dirty="0"/>
                  <a:t>Students may assume one mix is enough</a:t>
                </a:r>
                <a:br>
                  <a:rPr lang="en-GB" dirty="0"/>
                </a:br>
                <a:r>
                  <a:rPr lang="en-GB" dirty="0"/>
                  <a:t>→ Hint that multiple mixes are usually used.</a:t>
                </a:r>
              </a:p>
              <a:p>
                <a:endParaRPr lang="en-SE" dirty="0"/>
              </a:p>
            </p:txBody>
          </p:sp>
        </mc:Fallback>
      </mc:AlternateContent>
      <p:sp>
        <p:nvSpPr>
          <p:cNvPr id="4" name="Slide Number Placeholder 3"/>
          <p:cNvSpPr>
            <a:spLocks noGrp="1"/>
          </p:cNvSpPr>
          <p:nvPr>
            <p:ph type="sldNum" sz="quarter" idx="5"/>
          </p:nvPr>
        </p:nvSpPr>
        <p:spPr/>
        <p:txBody>
          <a:bodyPr/>
          <a:lstStyle/>
          <a:p>
            <a:fld id="{CDA9542A-FB14-4843-A197-824CFEAE5CFD}" type="slidenum">
              <a:rPr lang="sv-SE" smtClean="0"/>
              <a:pPr/>
              <a:t>21</a:t>
            </a:fld>
            <a:endParaRPr lang="sv-SE" dirty="0"/>
          </a:p>
        </p:txBody>
      </p:sp>
    </p:spTree>
    <p:extLst>
      <p:ext uri="{BB962C8B-B14F-4D97-AF65-F5344CB8AC3E}">
        <p14:creationId xmlns:p14="http://schemas.microsoft.com/office/powerpoint/2010/main" val="358559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mixnet</a:t>
            </a:r>
            <a:r>
              <a:rPr lang="en-GB" dirty="0"/>
              <a:t> enables anonymous replies by allowing the original sender to embed a cryptographic return path in the initial message. When User A sends a message to User B, they include a special return address constructed using one-time cryptographic material, such as a fresh public key and a random secret. This return path does not reveal User A’s identity, but it encodes enough information for a reply to be routed back through the mix network.</a:t>
            </a:r>
          </a:p>
          <a:p>
            <a:endParaRPr lang="en-GB" dirty="0"/>
          </a:p>
          <a:p>
            <a:r>
              <a:rPr lang="en-GB" dirty="0"/>
              <a:t>When User B wants to respond, they do not need to know who User A is or where User A is located. Instead, User B encrypts the response using the information contained in the return path and sends it back into the </a:t>
            </a:r>
            <a:r>
              <a:rPr lang="en-GB" dirty="0" err="1"/>
              <a:t>mixnet</a:t>
            </a:r>
            <a:r>
              <a:rPr lang="en-GB" dirty="0"/>
              <a:t>. The reply is treated like any other message in the network: it is mixed with other traffic, reordered, delayed, and forwarded without revealing sender–receiver relationships.</a:t>
            </a:r>
          </a:p>
          <a:p>
            <a:endParaRPr lang="en-GB" dirty="0"/>
          </a:p>
          <a:p>
            <a:r>
              <a:rPr lang="en-GB" dirty="0"/>
              <a:t>As the response traverses the mix network, no intermediate node can link the reply to the original message or identify either participant. Only User A, who possesses the corresponding one-time secret, can decrypt the response upon receipt. This mechanism allows two-way communication while preserving sender anonymity, receiver anonymity, and third-party anonymity.</a:t>
            </a:r>
          </a:p>
          <a:p>
            <a:endParaRPr lang="en-GB" dirty="0"/>
          </a:p>
          <a:p>
            <a:r>
              <a:rPr lang="en-GB" b="1" dirty="0"/>
              <a:t>Key Takeaway</a:t>
            </a:r>
            <a:br>
              <a:rPr lang="en-GB" dirty="0"/>
            </a:br>
            <a:r>
              <a:rPr lang="en-GB" dirty="0" err="1"/>
              <a:t>Mixnets</a:t>
            </a:r>
            <a:r>
              <a:rPr lang="en-GB" dirty="0"/>
              <a:t> enable anonymous two-way communication by using cryptographic return paths that allow replies without revealing the sender’s identity.</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22</a:t>
            </a:fld>
            <a:endParaRPr lang="sv-SE" dirty="0"/>
          </a:p>
        </p:txBody>
      </p:sp>
    </p:spTree>
    <p:extLst>
      <p:ext uri="{BB962C8B-B14F-4D97-AF65-F5344CB8AC3E}">
        <p14:creationId xmlns:p14="http://schemas.microsoft.com/office/powerpoint/2010/main" val="424404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Mixnets</a:t>
            </a:r>
            <a:r>
              <a:rPr lang="en-GB" dirty="0"/>
              <a:t> achieve anonymity by intentionally delaying and reordering messages at each mix node. These delays accumulate as messages traverse multiple mixes, leading to high end-to-end latency. As a result, </a:t>
            </a:r>
            <a:r>
              <a:rPr lang="en-GB" dirty="0" err="1"/>
              <a:t>mixnets</a:t>
            </a:r>
            <a:r>
              <a:rPr lang="en-GB" dirty="0"/>
              <a:t> are unsuitable for real-time applications such as web browsing, interactive chat, or voice communication, and are instead limited to delay-tolerant use cases.</a:t>
            </a:r>
          </a:p>
          <a:p>
            <a:endParaRPr lang="en-GB" dirty="0"/>
          </a:p>
          <a:p>
            <a:r>
              <a:rPr lang="en-GB" dirty="0"/>
              <a:t>The strength of anonymity in a </a:t>
            </a:r>
            <a:r>
              <a:rPr lang="en-GB" dirty="0" err="1"/>
              <a:t>mixnet</a:t>
            </a:r>
            <a:r>
              <a:rPr lang="en-GB" dirty="0"/>
              <a:t> depends on the size of the anonymity set formed at each mix. Threshold-based mixing requires waiting until enough messages arrive before forwarding them. When traffic volume is low or batch sizes are small, the anonymity set shrinks, making it easier for an adversary to correlate incoming and outgoing messages probabilistically.</a:t>
            </a:r>
          </a:p>
          <a:p>
            <a:endParaRPr lang="en-GB" dirty="0"/>
          </a:p>
          <a:p>
            <a:r>
              <a:rPr lang="en-GB" dirty="0" err="1"/>
              <a:t>Mixnets</a:t>
            </a:r>
            <a:r>
              <a:rPr lang="en-GB" dirty="0"/>
              <a:t> are also vulnerable to active attacks. An adversary may inject specially crafted or uniquely identifiable messages and observe how they propagate through the network. Such tagging or watermarking attacks can undermine </a:t>
            </a:r>
            <a:r>
              <a:rPr lang="en-GB" dirty="0" err="1"/>
              <a:t>unlinkability</a:t>
            </a:r>
            <a:r>
              <a:rPr lang="en-GB" dirty="0"/>
              <a:t>, even if the cryptographic mechanisms themselves remain secure.</a:t>
            </a:r>
          </a:p>
          <a:p>
            <a:endParaRPr lang="en-GB" dirty="0"/>
          </a:p>
          <a:p>
            <a:r>
              <a:rPr lang="en-GB" b="1" dirty="0"/>
              <a:t>Key takeaway: </a:t>
            </a:r>
            <a:r>
              <a:rPr lang="en-GB" dirty="0" err="1"/>
              <a:t>Mixnets</a:t>
            </a:r>
            <a:r>
              <a:rPr lang="en-GB" dirty="0"/>
              <a:t> provide strong anonymity guarantees, but these come at the cost of high latency, dependence on large anonymity sets, and exposure to active traffic analysis attacks.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23</a:t>
            </a:fld>
            <a:endParaRPr lang="sv-SE" dirty="0"/>
          </a:p>
        </p:txBody>
      </p:sp>
    </p:spTree>
    <p:extLst>
      <p:ext uri="{BB962C8B-B14F-4D97-AF65-F5344CB8AC3E}">
        <p14:creationId xmlns:p14="http://schemas.microsoft.com/office/powerpoint/2010/main" val="126556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to online services is almost always tied to a digital identity. When a user logs in, their actions become associated with an identity that enables authorization, auditing, and personalization. This linkage is essential for security and functionality, but it also introduces privacy risks by making user </a:t>
            </a:r>
            <a:r>
              <a:rPr lang="en-GB" dirty="0" err="1"/>
              <a:t>behavior</a:t>
            </a:r>
            <a:r>
              <a:rPr lang="en-GB" dirty="0"/>
              <a:t> observable and traceable.</a:t>
            </a:r>
          </a:p>
          <a:p>
            <a:endParaRPr lang="en-GB" dirty="0"/>
          </a:p>
          <a:p>
            <a:r>
              <a:rPr lang="en-GB" dirty="0"/>
              <a:t>To manage identities at scale, many systems rely on federated identity management. In this model, an identity provider authenticates the user on behalf of multiple service providers. Services trust the identity provider instead of maintaining their own authentication credentials, improving usability through mechanisms such as Single Sign-On.</a:t>
            </a:r>
          </a:p>
          <a:p>
            <a:endParaRPr lang="en-GB" dirty="0"/>
          </a:p>
          <a:p>
            <a:r>
              <a:rPr lang="en-GB" dirty="0"/>
              <a:t>From a privacy perspective, federated identity management introduces a powerful central observer. Even when services receive only selected user attributes, the identity provider can potentially observe which services are accessed and when. Attribute minimization reduces data disclosure to services, but it does not fully prevent </a:t>
            </a:r>
            <a:r>
              <a:rPr lang="en-GB" dirty="0" err="1"/>
              <a:t>linkability</a:t>
            </a:r>
            <a:r>
              <a:rPr lang="en-GB" dirty="0"/>
              <a:t> across services.</a:t>
            </a:r>
          </a:p>
          <a:p>
            <a:endParaRPr lang="en-GB" dirty="0"/>
          </a:p>
          <a:p>
            <a:r>
              <a:rPr lang="en-GB" b="1" dirty="0"/>
              <a:t>Key takeaway:</a:t>
            </a:r>
            <a:br>
              <a:rPr lang="en-GB" dirty="0"/>
            </a:br>
            <a:r>
              <a:rPr lang="en-GB" dirty="0"/>
              <a:t>Federated identity management improves usability and security, but centralizes identity information and creates significant privacy risks through cross-service </a:t>
            </a:r>
            <a:r>
              <a:rPr lang="en-GB" dirty="0" err="1"/>
              <a:t>linkability</a:t>
            </a:r>
            <a:r>
              <a:rPr lang="en-GB" dirty="0"/>
              <a:t>.</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24</a:t>
            </a:fld>
            <a:endParaRPr lang="sv-SE" dirty="0"/>
          </a:p>
        </p:txBody>
      </p:sp>
    </p:spTree>
    <p:extLst>
      <p:ext uri="{BB962C8B-B14F-4D97-AF65-F5344CB8AC3E}">
        <p14:creationId xmlns:p14="http://schemas.microsoft.com/office/powerpoint/2010/main" val="2893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Limited protection</a:t>
            </a:r>
            <a:br>
              <a:rPr lang="en-GB" dirty="0"/>
            </a:br>
            <a:r>
              <a:rPr lang="en-GB" dirty="0"/>
              <a:t>Federated identity systems mainly protect users against third-party services by reducing direct exposure of credentials and personal data. Service providers rely on authentication assertions rather than handling passwords themselves. However, this protection is asymmetric and does not extend to the identity provider that mediates access.</a:t>
            </a:r>
          </a:p>
          <a:p>
            <a:r>
              <a:rPr lang="en-GB" b="1" dirty="0"/>
              <a:t>Trust assumption</a:t>
            </a:r>
            <a:br>
              <a:rPr lang="en-GB" dirty="0"/>
            </a:br>
            <a:r>
              <a:rPr lang="en-GB" dirty="0"/>
              <a:t>These systems rely on a strong trust assumption in the identity provider. Users must trust the identity provider not to misuse authentication data, not to profile access </a:t>
            </a:r>
            <a:r>
              <a:rPr lang="en-GB" dirty="0" err="1"/>
              <a:t>behavior</a:t>
            </a:r>
            <a:r>
              <a:rPr lang="en-GB" dirty="0"/>
              <a:t>, and not to share information beyond the intended purpose. This trust is fundamental and cannot be technically enforced in most deployments.</a:t>
            </a:r>
          </a:p>
          <a:p>
            <a:r>
              <a:rPr lang="en-GB" b="1" dirty="0"/>
              <a:t>Observability and collusion</a:t>
            </a:r>
            <a:br>
              <a:rPr lang="en-GB" dirty="0"/>
            </a:br>
            <a:r>
              <a:rPr lang="en-GB" dirty="0"/>
              <a:t>In practice, the identity provider can observe every authentication event and which services a user accesses over time. This enables detailed profiling even when only minimal attributes are shared. If the identity provider and a service provider collude, user activities and access patterns can be fully correlated, resulting in a complete loss of access privacy.</a:t>
            </a:r>
          </a:p>
          <a:p>
            <a:r>
              <a:rPr lang="en-GB" b="1" dirty="0"/>
              <a:t>Key takeaway</a:t>
            </a:r>
            <a:br>
              <a:rPr lang="en-GB" dirty="0"/>
            </a:br>
            <a:r>
              <a:rPr lang="en-GB" dirty="0"/>
              <a:t>Federated identity systems improve usability and security, but privacy ultimately depends on trusting the identity provider.</a:t>
            </a:r>
          </a:p>
        </p:txBody>
      </p:sp>
      <p:sp>
        <p:nvSpPr>
          <p:cNvPr id="4" name="Slide Number Placeholder 3"/>
          <p:cNvSpPr>
            <a:spLocks noGrp="1"/>
          </p:cNvSpPr>
          <p:nvPr>
            <p:ph type="sldNum" sz="quarter" idx="5"/>
          </p:nvPr>
        </p:nvSpPr>
        <p:spPr/>
        <p:txBody>
          <a:bodyPr/>
          <a:lstStyle/>
          <a:p>
            <a:fld id="{CDA9542A-FB14-4843-A197-824CFEAE5CFD}" type="slidenum">
              <a:rPr lang="sv-SE" smtClean="0"/>
              <a:pPr/>
              <a:t>25</a:t>
            </a:fld>
            <a:endParaRPr lang="sv-SE" dirty="0"/>
          </a:p>
        </p:txBody>
      </p:sp>
    </p:spTree>
    <p:extLst>
      <p:ext uri="{BB962C8B-B14F-4D97-AF65-F5344CB8AC3E}">
        <p14:creationId xmlns:p14="http://schemas.microsoft.com/office/powerpoint/2010/main" val="189692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Core idea</a:t>
            </a:r>
            <a:br>
              <a:rPr lang="en-GB" dirty="0"/>
            </a:br>
            <a:r>
              <a:rPr lang="en-GB" dirty="0"/>
              <a:t>Attribute-Based Credentials shift access control from identity-based authentication to property-based proof. Instead of revealing who they are, users prove specific statements about themselves, such as being over a certain age or holding a particular qualification. This directly reduces unnecessary identity exposure and weakens the link between users and services.</a:t>
            </a:r>
          </a:p>
          <a:p>
            <a:r>
              <a:rPr lang="en-GB" b="1" dirty="0"/>
              <a:t>How credentials work</a:t>
            </a:r>
            <a:br>
              <a:rPr lang="en-GB" dirty="0"/>
            </a:br>
            <a:r>
              <a:rPr lang="en-GB" dirty="0"/>
              <a:t>A trusted issuer creates a credential that contains certified attributes and binds it cryptographically to the user. After issuance, the issuer is no longer involved in each access attempt. When interacting with a service, the user proves possession of valid attributes using cryptographic protocols, without revealing the full credential or their identity.</a:t>
            </a:r>
          </a:p>
          <a:p>
            <a:r>
              <a:rPr lang="en-GB" b="1" dirty="0"/>
              <a:t>Privacy properties</a:t>
            </a:r>
            <a:br>
              <a:rPr lang="en-GB" dirty="0"/>
            </a:br>
            <a:r>
              <a:rPr lang="en-GB" dirty="0"/>
              <a:t>Attribute-Based Credentials support selective disclosure, meaning users reveal only the attributes required for a specific interaction. They also allow disclosure of computed properties, such as proving “age ≥ 18” without revealing the exact date of birth. This prevents both service providers and issuers from easily tracking or profiling user </a:t>
            </a:r>
            <a:r>
              <a:rPr lang="en-GB" dirty="0" err="1"/>
              <a:t>behavior</a:t>
            </a:r>
            <a:r>
              <a:rPr lang="en-GB" dirty="0"/>
              <a:t> across services.</a:t>
            </a:r>
          </a:p>
          <a:p>
            <a:r>
              <a:rPr lang="en-GB" b="1" dirty="0"/>
              <a:t>Key takeaway</a:t>
            </a:r>
            <a:br>
              <a:rPr lang="en-GB" dirty="0"/>
            </a:br>
            <a:r>
              <a:rPr lang="en-GB" dirty="0"/>
              <a:t>Attribute-Based Credentials enable privacy-preserving access control by allowing users to prove attributes and properties without revealing their identity or unnecessary personal data.</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26</a:t>
            </a:fld>
            <a:endParaRPr lang="sv-SE" dirty="0"/>
          </a:p>
        </p:txBody>
      </p:sp>
    </p:spTree>
    <p:extLst>
      <p:ext uri="{BB962C8B-B14F-4D97-AF65-F5344CB8AC3E}">
        <p14:creationId xmlns:p14="http://schemas.microsoft.com/office/powerpoint/2010/main" val="124219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Goal and key idea</a:t>
            </a:r>
            <a:br>
              <a:rPr lang="en-GB" dirty="0"/>
            </a:br>
            <a:r>
              <a:rPr lang="en-GB" dirty="0"/>
              <a:t>Anonymous authentication aims to authenticate a user for accessing a service without revealing unnecessary personal information. Instead of identifying the user, the system focuses on proving eligibility for access. This means the service learns only whether the required condition is satisfied, not who the user is.</a:t>
            </a:r>
          </a:p>
          <a:p>
            <a:r>
              <a:rPr lang="en-GB" b="1" dirty="0"/>
              <a:t>How the protocol works</a:t>
            </a:r>
            <a:br>
              <a:rPr lang="en-GB" dirty="0"/>
            </a:br>
            <a:r>
              <a:rPr lang="en-GB" dirty="0"/>
              <a:t>A trusted issuer first verifies the user’s real identity offline and issues a credential containing certified attributes, such as date of birth. Later, when the user wants to access a service, the service requests proof of a specific condition, for example that the user is over 18. Using the credential, the user generates a cryptographic proof that satisfies this condition without revealing the underlying attributes or identity.</a:t>
            </a:r>
          </a:p>
          <a:p>
            <a:r>
              <a:rPr lang="en-GB" b="1" dirty="0"/>
              <a:t>Privacy guarantees</a:t>
            </a:r>
            <a:br>
              <a:rPr lang="en-GB" dirty="0"/>
            </a:br>
            <a:r>
              <a:rPr lang="en-GB" dirty="0"/>
              <a:t>The service provider learns only the result of the eligibility check and cannot derive the user’s name, date of birth, or other attributes. The credential issuer is not involved in the service access and therefore cannot observe which services the user accesses or when. This prevents profiling, reduces </a:t>
            </a:r>
            <a:r>
              <a:rPr lang="en-GB" dirty="0" err="1"/>
              <a:t>linkability</a:t>
            </a:r>
            <a:r>
              <a:rPr lang="en-GB" dirty="0"/>
              <a:t> across services, and minimizes trust in centralized identity providers.</a:t>
            </a:r>
          </a:p>
          <a:p>
            <a:r>
              <a:rPr lang="en-GB" b="1" dirty="0"/>
              <a:t>Key takeaway</a:t>
            </a:r>
            <a:br>
              <a:rPr lang="en-GB" dirty="0"/>
            </a:br>
            <a:r>
              <a:rPr lang="en-GB" dirty="0"/>
              <a:t>Anonymous authentication enables access control based on eligibility rather than identity, allowing users to access services while preserving privacy and minimizing personal data disclosure.</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27</a:t>
            </a:fld>
            <a:endParaRPr lang="sv-SE" dirty="0"/>
          </a:p>
        </p:txBody>
      </p:sp>
    </p:spTree>
    <p:extLst>
      <p:ext uri="{BB962C8B-B14F-4D97-AF65-F5344CB8AC3E}">
        <p14:creationId xmlns:p14="http://schemas.microsoft.com/office/powerpoint/2010/main" val="2068363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Unlinkability</a:t>
            </a:r>
            <a:r>
              <a:rPr lang="en-GB" b="1" dirty="0"/>
              <a:t> as the Core Property</a:t>
            </a:r>
          </a:p>
          <a:p>
            <a:r>
              <a:rPr lang="en-GB" dirty="0"/>
              <a:t>Anonymous credentials are a special class of attribute-based credentials designed to provide strong </a:t>
            </a:r>
            <a:r>
              <a:rPr lang="en-GB" dirty="0" err="1"/>
              <a:t>unlinkability</a:t>
            </a:r>
            <a:r>
              <a:rPr lang="en-GB" dirty="0"/>
              <a:t>. The defining requirement is that every use of a credential appears fresh and independent, even when the same credential is reused multiple times. This means that observing one authentication event should not help an adversary recognize the same user in another event.</a:t>
            </a:r>
          </a:p>
          <a:p>
            <a:r>
              <a:rPr lang="en-GB" dirty="0" err="1"/>
              <a:t>Unlinkability</a:t>
            </a:r>
            <a:r>
              <a:rPr lang="en-GB" dirty="0"/>
              <a:t> applies not only between different services, but also across time and context. A verifier should not be able to determine whether two authentication attempts come from the same user, even if they occur at the same service. This distinguishes anonymous credentials from pseudonymous systems, where repeated interactions can still be linked.</a:t>
            </a:r>
          </a:p>
          <a:p>
            <a:r>
              <a:rPr lang="en-GB" dirty="0"/>
              <a:t>This property is critical for privacy because many real-world privacy harms arise from correlation rather than direct identification. Even without knowing a user’s name, the ability to link actions over time enables profiling, inference, and surveillance. Anonymous credentials aim to eliminate this risk by design.</a:t>
            </a:r>
          </a:p>
          <a:p>
            <a:br>
              <a:rPr lang="en-GB" dirty="0"/>
            </a:br>
            <a:endParaRPr lang="en-GB" dirty="0"/>
          </a:p>
          <a:p>
            <a:r>
              <a:rPr lang="en-GB" b="1" dirty="0" err="1"/>
              <a:t>Unlinkability</a:t>
            </a:r>
            <a:r>
              <a:rPr lang="en-GB" b="1" dirty="0"/>
              <a:t> from Issuance and Across Uses</a:t>
            </a:r>
          </a:p>
          <a:p>
            <a:r>
              <a:rPr lang="en-GB" dirty="0"/>
              <a:t>A key guarantee of anonymous credentials is that credential usage cannot be linked to credential issuance. Once a credential has been issued, the issuer should have no visibility into when, where, or how it is used. This removes the issuer from the trust base during authentication and prevents centralized tracking of user activity.</a:t>
            </a:r>
          </a:p>
          <a:p>
            <a:r>
              <a:rPr lang="en-GB" dirty="0"/>
              <a:t>In addition, multiple uses of the same credential must be </a:t>
            </a:r>
            <a:r>
              <a:rPr lang="en-GB" dirty="0" err="1"/>
              <a:t>unlinkable</a:t>
            </a:r>
            <a:r>
              <a:rPr lang="en-GB" dirty="0"/>
              <a:t> from each other. Even if a user repeatedly proves the same attribute, each proof should appear as a completely independent event. This prevents long-term tracking and stops verifiers from building </a:t>
            </a:r>
            <a:r>
              <a:rPr lang="en-GB" dirty="0" err="1"/>
              <a:t>behavioral</a:t>
            </a:r>
            <a:r>
              <a:rPr lang="en-GB" dirty="0"/>
              <a:t> profiles based on credential reuse.</a:t>
            </a:r>
          </a:p>
          <a:p>
            <a:r>
              <a:rPr lang="en-GB" dirty="0"/>
              <a:t>Crucially, </a:t>
            </a:r>
            <a:r>
              <a:rPr lang="en-GB" dirty="0" err="1"/>
              <a:t>unlinkability</a:t>
            </a:r>
            <a:r>
              <a:rPr lang="en-GB" dirty="0"/>
              <a:t> must also hold at the same service provider. Without this property, a service could still recognize returning users and accumulate detailed usage histories. Anonymous credentials therefore provide a stronger privacy guarantee than basic anonymity by preventing correlation even in repeated interactions.</a:t>
            </a:r>
          </a:p>
          <a:p>
            <a:br>
              <a:rPr lang="en-GB" dirty="0"/>
            </a:br>
            <a:endParaRPr lang="en-GB" dirty="0"/>
          </a:p>
          <a:p>
            <a:r>
              <a:rPr lang="en-GB" b="1" dirty="0"/>
              <a:t>Practical Meaning and Deployed Systems</a:t>
            </a:r>
          </a:p>
          <a:p>
            <a:r>
              <a:rPr lang="en-GB" dirty="0"/>
              <a:t>These </a:t>
            </a:r>
            <a:r>
              <a:rPr lang="en-GB" dirty="0" err="1"/>
              <a:t>unlinkability</a:t>
            </a:r>
            <a:r>
              <a:rPr lang="en-GB" dirty="0"/>
              <a:t> guarantees define what “anonymous” truly means in anonymous credential systems. If credential use can be linked across sessions or to issuance, the system effectively degrades into a pseudonymous authentication mechanism. Strong anonymity requires that such links are cryptographically infeasible.</a:t>
            </a:r>
          </a:p>
          <a:p>
            <a:r>
              <a:rPr lang="en-GB" dirty="0"/>
              <a:t>Several anonymous credential systems have been deployed that aim to meet these requirements, although they differ in efficiency, trust assumptions, and exact privacy guarantees. The design of these systems carefully balances performance with cryptographic strength to achieve </a:t>
            </a:r>
            <a:r>
              <a:rPr lang="en-GB" dirty="0" err="1"/>
              <a:t>unlinkability</a:t>
            </a:r>
            <a:r>
              <a:rPr lang="en-GB" dirty="0"/>
              <a:t> in realistic settings.</a:t>
            </a:r>
          </a:p>
          <a:p>
            <a:r>
              <a:rPr lang="en-GB" dirty="0"/>
              <a:t>Understanding these guarantees is essential before examining concrete systems. Without a clear definition of </a:t>
            </a:r>
            <a:r>
              <a:rPr lang="en-GB" dirty="0" err="1"/>
              <a:t>unlinkability</a:t>
            </a:r>
            <a:r>
              <a:rPr lang="en-GB" dirty="0"/>
              <a:t>, it is easy to overestimate the privacy provided by authentication technologies. This slide establishes the benchmark against which real-world systems must be evaluated.</a:t>
            </a:r>
          </a:p>
          <a:p>
            <a:br>
              <a:rPr lang="en-GB" dirty="0"/>
            </a:br>
            <a:endParaRPr lang="en-GB" dirty="0"/>
          </a:p>
          <a:p>
            <a:r>
              <a:rPr lang="en-GB" b="1" dirty="0"/>
              <a:t>Key Takeaway</a:t>
            </a:r>
          </a:p>
          <a:p>
            <a:r>
              <a:rPr lang="en-GB" dirty="0"/>
              <a:t>Anonymous credentials provide strong </a:t>
            </a:r>
            <a:r>
              <a:rPr lang="en-GB" dirty="0" err="1"/>
              <a:t>unlinkability</a:t>
            </a:r>
            <a:r>
              <a:rPr lang="en-GB" dirty="0"/>
              <a:t> by ensuring that credential issuance, usage, and repeated usage cannot be linked, even by the same service.</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29</a:t>
            </a:fld>
            <a:endParaRPr lang="sv-SE" dirty="0"/>
          </a:p>
        </p:txBody>
      </p:sp>
    </p:spTree>
    <p:extLst>
      <p:ext uri="{BB962C8B-B14F-4D97-AF65-F5344CB8AC3E}">
        <p14:creationId xmlns:p14="http://schemas.microsoft.com/office/powerpoint/2010/main" val="293694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Single-use credentials</a:t>
            </a:r>
            <a:endParaRPr lang="en-GB" dirty="0"/>
          </a:p>
          <a:p>
            <a:r>
              <a:rPr lang="en-GB" dirty="0"/>
              <a:t>Single-credential authentication systems achieve anonymity by ensuring that each credential is used only once. After a credential is presented to a service, it is discarded and never reused. As a result, every authentication attempt relies on a fresh credential, which makes linking multiple sessions inherently impossible.</a:t>
            </a:r>
          </a:p>
          <a:p>
            <a:r>
              <a:rPr lang="en-GB" dirty="0"/>
              <a:t>Because credentials are never reused, </a:t>
            </a:r>
            <a:r>
              <a:rPr lang="en-GB" dirty="0" err="1"/>
              <a:t>unlinkability</a:t>
            </a:r>
            <a:r>
              <a:rPr lang="en-GB" dirty="0"/>
              <a:t> follows directly from the system design. Even if the same attributes are disclosed repeatedly, each disclosure appears independent. This means that neither the service provider nor the issuer can determine whether two authentications originate from the same user.</a:t>
            </a:r>
          </a:p>
          <a:p>
            <a:r>
              <a:rPr lang="en-GB" dirty="0"/>
              <a:t>The cryptographic mechanism enabling this is the use of blind signatures. Blind signatures allow the issuer to sign a user’s attributes without learning their actual values. As a consequence, the issuer cannot later recognize or trace a credential when it is presented to a service, breaking the link between issuance and use.</a:t>
            </a:r>
          </a:p>
          <a:p>
            <a:r>
              <a:rPr lang="en-GB" b="1" dirty="0"/>
              <a:t>Key takeaway</a:t>
            </a:r>
            <a:endParaRPr lang="en-GB" dirty="0"/>
          </a:p>
          <a:p>
            <a:r>
              <a:rPr lang="en-GB" dirty="0"/>
              <a:t>Single-credential systems provide strong </a:t>
            </a:r>
            <a:r>
              <a:rPr lang="en-GB" dirty="0" err="1"/>
              <a:t>unlinkability</a:t>
            </a:r>
            <a:r>
              <a:rPr lang="en-GB" dirty="0"/>
              <a:t> by design, but require users to obtain a fresh credential for every authentication.</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30</a:t>
            </a:fld>
            <a:endParaRPr lang="sv-SE" dirty="0"/>
          </a:p>
        </p:txBody>
      </p:sp>
    </p:spTree>
    <p:extLst>
      <p:ext uri="{BB962C8B-B14F-4D97-AF65-F5344CB8AC3E}">
        <p14:creationId xmlns:p14="http://schemas.microsoft.com/office/powerpoint/2010/main" val="342450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contemporary society, the distinction between physical life and digital life has largely disappeared. Many everyday activities that were once ephemeral now generate persistent digital records. Carrying a smartphone produces continuous location data, paying with a card creates detailed transaction histories, and working online leaves traces of </a:t>
            </a:r>
            <a:r>
              <a:rPr lang="en-GB" dirty="0" err="1"/>
              <a:t>behavior</a:t>
            </a:r>
            <a:r>
              <a:rPr lang="en-GB" dirty="0"/>
              <a:t>, performance, and communication. These digital traces are not exceptional events but a routine by-product of daily life, often created without deliberate action or explicit awareness by individuals.</a:t>
            </a:r>
          </a:p>
          <a:p>
            <a:endParaRPr lang="en-GB" dirty="0"/>
          </a:p>
          <a:p>
            <a:r>
              <a:rPr lang="en-GB" dirty="0"/>
              <a:t>At the same time, modern technologies have dramatically reduced the cost and effort required to collect, store, and process personal data. Advances in computing power, cloud infrastructure, and high-speed networks allow organizations to gather data at massive scale and in near real time. Importantly, the nature of data generation has also changed. Instead of occasional, user-provided records, organizations increasingly rely on continuous and passive data streams. This shift enables more detailed observation of individuals over time and across contexts, significantly increasing the potential for privacy risks.</a:t>
            </a:r>
          </a:p>
          <a:p>
            <a:endParaRPr lang="en-GB" dirty="0"/>
          </a:p>
          <a:p>
            <a:r>
              <a:rPr lang="en-GB" dirty="0"/>
              <a:t>The combination of large-scale data collection and advanced data analysis tools, such as big data analytics and artificial intelligence, allows organizations to infer sensitive information that individuals may never have intended to disclose. Seemingly harmless data points can be combined to reveal health conditions, personal habits, political preferences, or economic vulnerabilities. These inferences often occur without direct interaction with the individual and may be used to influence decisions about credit, employment, insurance, or access to services.</a:t>
            </a:r>
          </a:p>
          <a:p>
            <a:endParaRPr lang="en-GB" dirty="0"/>
          </a:p>
          <a:p>
            <a:r>
              <a:rPr lang="en-GB" dirty="0"/>
              <a:t>A critical consequence of these developments is a growing power imbalance between individuals and organizations. Organizations typically have far greater knowledge, technical capability, and control over how data is used, while individuals have limited visibility and influence. In many cases, people do not know what data is being collected about them, why it is collected, how long it is retained, or with whom it is shared. This lack of transparency and accountability is not necessarily the result of malicious intent but arises from the structural design of modern digital systems.</a:t>
            </a:r>
          </a:p>
          <a:p>
            <a:r>
              <a:rPr lang="en-GB" dirty="0"/>
              <a:t>Understanding this context is essential for appreciating why privacy solutions are necessary. Privacy challenges are not merely legal compliance issues or technical security problems; they are systemic consequences of how modern technologies operate. Without recognizing these underlying dynamics, privacy controls may appear arbitrary or bureaucratic. A clear understanding of the problem space provides the foundation for evaluating, designing, and justifying meaningful privacy solutions.</a:t>
            </a:r>
          </a:p>
          <a:p>
            <a:endParaRPr lang="en-GB" dirty="0"/>
          </a:p>
          <a:p>
            <a:r>
              <a:rPr lang="en-GB" b="1" dirty="0"/>
              <a:t>Key takeaway:</a:t>
            </a:r>
            <a:r>
              <a:rPr lang="en-GB" dirty="0"/>
              <a:t> Privacy problems arise because modern technologies enable large-scale data collection and analysis with limited transparency, control, and accountability.</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788041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Multiple-Credential Authentication Systems – Concept</a:t>
            </a:r>
          </a:p>
          <a:p>
            <a:r>
              <a:rPr lang="en-GB" dirty="0"/>
              <a:t>Multiple-credential authentication systems allow a user to authenticate multiple times using the same credential while still preserving strong privacy guarantees. Unlike single-use credential systems, credentials are not discarded after one authentication. The central challenge is therefore to enable reuse without allowing different authentication sessions to be linked together by a service provider or issuer. These systems aim to provide both usability and strong anonymity.</a:t>
            </a:r>
          </a:p>
          <a:p>
            <a:r>
              <a:rPr lang="en-GB" dirty="0"/>
              <a:t>The core mechanism enabling this property is the use of zero-knowledge proofs. Instead of revealing the credential itself, the user proves possession of a valid credential issued by a trusted authority and proves that certain attributes satisfy the service’s requirements. Because the proof reveals no identifying information and no stable identifier, each authentication appears fresh and independent, even when the same credential is reused many times.</a:t>
            </a:r>
          </a:p>
          <a:p>
            <a:r>
              <a:rPr lang="en-GB" dirty="0" err="1"/>
              <a:t>Unlinkability</a:t>
            </a:r>
            <a:r>
              <a:rPr lang="en-GB" dirty="0"/>
              <a:t> is preserved because the credential remains hidden from both the verifier and the issuer during authentication. The verifier learns only the required attributes, and the issuer does not observe when or where the credential is used. As a result, issuance cannot be linked to usage, and multiple authentication events cannot be correlated with one another. This provides strong protection against profiling and long-term tracking across services.</a:t>
            </a:r>
          </a:p>
          <a:p>
            <a:br>
              <a:rPr lang="en-GB" dirty="0"/>
            </a:br>
            <a:endParaRPr lang="en-GB" dirty="0"/>
          </a:p>
          <a:p>
            <a:r>
              <a:rPr lang="en-GB" b="1" dirty="0"/>
              <a:t>Key Takeaway</a:t>
            </a:r>
          </a:p>
          <a:p>
            <a:r>
              <a:rPr lang="en-GB" dirty="0"/>
              <a:t>Multiple-credential authentication systems use zero-knowledge proofs to allow credentials to be reused while preventing linkage between issuance, authentication events, and repeated uses.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31</a:t>
            </a:fld>
            <a:endParaRPr lang="sv-SE" dirty="0"/>
          </a:p>
        </p:txBody>
      </p:sp>
    </p:spTree>
    <p:extLst>
      <p:ext uri="{BB962C8B-B14F-4D97-AF65-F5344CB8AC3E}">
        <p14:creationId xmlns:p14="http://schemas.microsoft.com/office/powerpoint/2010/main" val="3336663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Problem context</a:t>
            </a:r>
          </a:p>
          <a:p>
            <a:r>
              <a:rPr lang="en-GB" dirty="0"/>
              <a:t>Smart grids rely on smart meters that continuously report fine-grained electricity consumption data. These measurements are required for billing, load balancing, and grid optimization, but they also reveal highly sensitive information about households. From detailed consumption traces, it is possible to infer daily routines, occupancy patterns, and lifestyle habits. This makes smart grids a representative example of systems where functionality directly conflicts with user privacy.</a:t>
            </a:r>
          </a:p>
          <a:p>
            <a:r>
              <a:rPr lang="en-GB" b="1" dirty="0"/>
              <a:t>Why encryption is insufficient</a:t>
            </a:r>
          </a:p>
          <a:p>
            <a:r>
              <a:rPr lang="en-GB" dirty="0"/>
              <a:t>Encrypting smart meter data protects it during transmission and storage, but it does not solve the core problem. At some point, the utility provider must decrypt the data in order to compute bills and aggregate statistics. Once decrypted, individual consumption patterns are fully exposed. This means that traditional security mechanisms protect data access, but fail to protect data usage during computation.</a:t>
            </a:r>
          </a:p>
          <a:p>
            <a:r>
              <a:rPr lang="en-GB" b="1" dirty="0"/>
              <a:t>Privacy-preserving computation goal</a:t>
            </a:r>
          </a:p>
          <a:p>
            <a:r>
              <a:rPr lang="en-GB" dirty="0"/>
              <a:t>The goal of private computation is to enable correct and useful computations while minimizing what is revealed about individual inputs. In the smart grid setting, the utility provider should be able to compute total consumption, billing amounts, or grid statistics without learning detailed household-level consumption patterns. This shifts the focus from hiding identities to limiting information leakage during computation itself.</a:t>
            </a:r>
          </a:p>
          <a:p>
            <a:r>
              <a:rPr lang="en-GB" b="1" dirty="0"/>
              <a:t>Key takeaway</a:t>
            </a:r>
          </a:p>
          <a:p>
            <a:r>
              <a:rPr lang="en-GB" dirty="0"/>
              <a:t>Private computation allows systems to compute meaningful results while protecting sensitive individual data that would otherwise be exposed during processing.</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32</a:t>
            </a:fld>
            <a:endParaRPr lang="sv-SE" dirty="0"/>
          </a:p>
        </p:txBody>
      </p:sp>
    </p:spTree>
    <p:extLst>
      <p:ext uri="{BB962C8B-B14F-4D97-AF65-F5344CB8AC3E}">
        <p14:creationId xmlns:p14="http://schemas.microsoft.com/office/powerpoint/2010/main" val="3543562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Centralized and decentralized architectures represent two fundamentally different design choices for private computation. In a centralized setup, smart meters send fine-grained consumption data to a central aggregator that performs billing, load balancing, and consumption analysis. While this design is operationally simple and efficient, it concentrates sensitive data in one place. From a privacy perspective, this means a single entity has visibility into detailed household </a:t>
            </a:r>
            <a:r>
              <a:rPr lang="en-GB" dirty="0" err="1"/>
              <a:t>behavior</a:t>
            </a:r>
            <a:r>
              <a:rPr lang="en-GB" dirty="0"/>
              <a:t>, creating strong assumptions about trust, data protection, and insider misuse.</a:t>
            </a:r>
          </a:p>
          <a:p>
            <a:r>
              <a:rPr lang="en-GB" dirty="0"/>
              <a:t>In contrast, a decentralized setup distributes computation across smart meters themselves. Instead of sending raw measurements, meters perform partial or local computations, such as aggregating usage over time or contributing to collaborative load-balancing decisions. Only aggregated results are shared with energy suppliers or grid operators. This architectural choice significantly limits the exposure of fine-grained data and reduces the risk that any single party can reconstruct individual consumption patterns.</a:t>
            </a:r>
          </a:p>
          <a:p>
            <a:r>
              <a:rPr lang="en-GB" dirty="0"/>
              <a:t>However, decentralization introduces its own trade-offs. It increases system complexity, requires more capable devices, and often relies on coordination protocols or cryptographic techniques such as secure aggregation or multi-party computation. This highlights a core lesson in privacy engineering: strong privacy guarantees are often achieved not only through cryptography, but through deliberate architectural choices that shape who sees what data, and when.</a:t>
            </a:r>
          </a:p>
          <a:p>
            <a:r>
              <a:rPr lang="en-GB" b="1" dirty="0"/>
              <a:t>Key Takeaway</a:t>
            </a:r>
            <a:br>
              <a:rPr lang="en-GB" dirty="0"/>
            </a:br>
            <a:r>
              <a:rPr lang="en-GB" dirty="0"/>
              <a:t>In private computation, architectural decisions—centralized versus decentralized—play a decisive role in determining privacy risks, trust assumptions, and system complexity.</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33</a:t>
            </a:fld>
            <a:endParaRPr lang="sv-SE" dirty="0"/>
          </a:p>
        </p:txBody>
      </p:sp>
    </p:spTree>
    <p:extLst>
      <p:ext uri="{BB962C8B-B14F-4D97-AF65-F5344CB8AC3E}">
        <p14:creationId xmlns:p14="http://schemas.microsoft.com/office/powerpoint/2010/main" val="2300713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Fine-grained consumption data collected by smart meters is highly privacy-invasive. Although these measurements are necessary for modern grid operation, they can reveal sensitive information about households, such as presence or absence of residents, daily routines, and appliance usage. This means that consumption data is not merely technical data but a rich </a:t>
            </a:r>
            <a:r>
              <a:rPr lang="en-GB" dirty="0" err="1"/>
              <a:t>behavioral</a:t>
            </a:r>
            <a:r>
              <a:rPr lang="en-GB" dirty="0"/>
              <a:t> signal, making its protection a critical privacy concern.</a:t>
            </a:r>
          </a:p>
          <a:p>
            <a:r>
              <a:rPr lang="en-GB" dirty="0"/>
              <a:t>In traditional centralized architectures, utility providers have direct access to raw consumption data. As a result, users must place significant trust in the provider to handle this data responsibly, not misuse it, and adequately protect it from breaches or unauthorized access. This trust assumption is often unrealistic at scale, especially when large datasets are retained over long periods and reused for secondary purposes.</a:t>
            </a:r>
          </a:p>
          <a:p>
            <a:r>
              <a:rPr lang="en-GB" dirty="0"/>
              <a:t>Private computation addresses this trust problem by changing who can see what during data processing. Instead of revealing raw measurements, cryptographic techniques enable correct computation of billing, load balancing, and grid statistics while minimizing disclosure of individual inputs. Techniques such as secure multi-party computation and homomorphic encryption allow utilities to obtain accurate results without learning sensitive household-level data, thereby reducing the need for blind trust.</a:t>
            </a:r>
          </a:p>
          <a:p>
            <a:r>
              <a:rPr lang="en-GB" b="1" dirty="0"/>
              <a:t>Key takeaway</a:t>
            </a:r>
            <a:br>
              <a:rPr lang="en-GB" dirty="0"/>
            </a:br>
            <a:r>
              <a:rPr lang="en-GB" dirty="0"/>
              <a:t>Private computation reduces privacy risks by minimizing who must be trusted with raw data, while still enabling accurate and necessary system-wide computations.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34</a:t>
            </a:fld>
            <a:endParaRPr lang="sv-SE" dirty="0"/>
          </a:p>
        </p:txBody>
      </p:sp>
    </p:spTree>
    <p:extLst>
      <p:ext uri="{BB962C8B-B14F-4D97-AF65-F5344CB8AC3E}">
        <p14:creationId xmlns:p14="http://schemas.microsoft.com/office/powerpoint/2010/main" val="3929760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Homomorphic Encryption (HE)</a:t>
            </a:r>
            <a:br>
              <a:rPr lang="en-GB" dirty="0"/>
            </a:br>
            <a:r>
              <a:rPr lang="en-GB" dirty="0"/>
              <a:t>Homomorphic encryption enables computation directly on encrypted data. The computing entity performs operations without ever decrypting the inputs, ensuring that raw data remains hidden throughout processing.</a:t>
            </a:r>
          </a:p>
          <a:p>
            <a:r>
              <a:rPr lang="en-GB" dirty="0"/>
              <a:t>This approach is well suited for centralized architectures where a single party performs computations such as billing or statistics. The privacy guarantee is strong, but the main limitation is high computational overhead.</a:t>
            </a:r>
          </a:p>
          <a:p>
            <a:r>
              <a:rPr lang="en-GB" b="1" dirty="0"/>
              <a:t>Secure Multi-Party Computation (SMPC)</a:t>
            </a:r>
            <a:br>
              <a:rPr lang="en-GB" dirty="0"/>
            </a:br>
            <a:r>
              <a:rPr lang="en-GB" dirty="0"/>
              <a:t>Secure multi-party computation allows multiple parties to jointly compute a function while keeping their individual inputs private. No single party ever learns all input values, and only the final result is revealed.</a:t>
            </a:r>
          </a:p>
          <a:p>
            <a:r>
              <a:rPr lang="en-GB" dirty="0"/>
              <a:t>SMPC naturally supports decentralized architectures and reduces reliance on a trusted central entity. The trade-off is increased communication, coordination, and protocol complexity.</a:t>
            </a:r>
          </a:p>
          <a:p>
            <a:r>
              <a:rPr lang="en-GB" b="1" dirty="0"/>
              <a:t>Key Takeaway</a:t>
            </a:r>
            <a:br>
              <a:rPr lang="en-GB" dirty="0"/>
            </a:br>
            <a:r>
              <a:rPr lang="en-GB" dirty="0"/>
              <a:t>Private computation can be achieved either by computing on encrypted data in centralized systems or by distributing computation across multiple parties so that no one learns the raw inputs.</a:t>
            </a:r>
          </a:p>
        </p:txBody>
      </p:sp>
      <p:sp>
        <p:nvSpPr>
          <p:cNvPr id="4" name="Slide Number Placeholder 3"/>
          <p:cNvSpPr>
            <a:spLocks noGrp="1"/>
          </p:cNvSpPr>
          <p:nvPr>
            <p:ph type="sldNum" sz="quarter" idx="5"/>
          </p:nvPr>
        </p:nvSpPr>
        <p:spPr/>
        <p:txBody>
          <a:bodyPr/>
          <a:lstStyle/>
          <a:p>
            <a:fld id="{CDA9542A-FB14-4843-A197-824CFEAE5CFD}" type="slidenum">
              <a:rPr lang="sv-SE" smtClean="0"/>
              <a:pPr/>
              <a:t>35</a:t>
            </a:fld>
            <a:endParaRPr lang="sv-SE" dirty="0"/>
          </a:p>
        </p:txBody>
      </p:sp>
    </p:spTree>
    <p:extLst>
      <p:ext uri="{BB962C8B-B14F-4D97-AF65-F5344CB8AC3E}">
        <p14:creationId xmlns:p14="http://schemas.microsoft.com/office/powerpoint/2010/main" val="1362369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Goal</a:t>
            </a:r>
            <a:br>
              <a:rPr lang="en-GB" dirty="0"/>
            </a:br>
            <a:r>
              <a:rPr lang="en-GB" dirty="0"/>
              <a:t>Secure aggregation aims to compute a global result, such as total electricity consumption, without revealing any individual user’s measurement. Each participant contributes data, but no single party—including the server—learns individual values. Only the final aggregate is revealed.</a:t>
            </a:r>
          </a:p>
          <a:p>
            <a:r>
              <a:rPr lang="en-GB" b="1" dirty="0"/>
              <a:t>Protocol Idea</a:t>
            </a:r>
            <a:br>
              <a:rPr lang="en-GB" dirty="0"/>
            </a:br>
            <a:r>
              <a:rPr lang="en-GB" dirty="0"/>
              <a:t>Each user masks their local measurement using random values shared pairwise with other users. For every shared mask, one user adds the value while the other subtracts it. As a result, all masks cancel out when summed, while individual inputs remain hidden from the server.</a:t>
            </a:r>
          </a:p>
          <a:p>
            <a:r>
              <a:rPr lang="en-GB" b="1" dirty="0"/>
              <a:t>Privacy Guarantee</a:t>
            </a:r>
            <a:br>
              <a:rPr lang="en-GB" dirty="0"/>
            </a:br>
            <a:r>
              <a:rPr lang="en-GB" dirty="0"/>
              <a:t>The server only observes masked values and can compute the correct total by aggregation. Individual contributions cannot be recovered from the received data, assuming honest participation and no collusion. Privacy is achieved by construction, not by trusting the server with raw data.</a:t>
            </a:r>
          </a:p>
          <a:p>
            <a:r>
              <a:rPr lang="en-GB" b="1" dirty="0"/>
              <a:t>Key takeaway</a:t>
            </a:r>
            <a:br>
              <a:rPr lang="en-GB" dirty="0"/>
            </a:br>
            <a:r>
              <a:rPr lang="en-GB" i="1" dirty="0"/>
              <a:t>Secure aggregation enables accurate global computation while keeping individual inputs private by design.</a:t>
            </a:r>
            <a:endParaRPr lang="en-GB"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36</a:t>
            </a:fld>
            <a:endParaRPr lang="sv-SE" dirty="0"/>
          </a:p>
        </p:txBody>
      </p:sp>
    </p:spTree>
    <p:extLst>
      <p:ext uri="{BB962C8B-B14F-4D97-AF65-F5344CB8AC3E}">
        <p14:creationId xmlns:p14="http://schemas.microsoft.com/office/powerpoint/2010/main" val="2364011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Respondent Privacy</a:t>
            </a:r>
          </a:p>
          <a:p>
            <a:r>
              <a:rPr lang="en-GB" dirty="0"/>
              <a:t>Protects individuals whose personal records are stored in a database. The main risk is that sensitive attributes can be inferred or re-identified, even when direct identifiers are removed. This type of privacy focuses on limiting what can be learned about any single individual from released data or query results.</a:t>
            </a:r>
          </a:p>
          <a:p>
            <a:r>
              <a:rPr lang="en-GB" b="1" dirty="0"/>
              <a:t>Owner Privacy</a:t>
            </a:r>
          </a:p>
          <a:p>
            <a:r>
              <a:rPr lang="en-GB" dirty="0"/>
              <a:t>Protects organizations or entities that contribute data to a joint computation. Each data owner wants to ensure that its raw data is not revealed to other participants or to the computing party. The goal is to enable collaboration without exposing proprietary or sensitive datasets.</a:t>
            </a:r>
          </a:p>
          <a:p>
            <a:r>
              <a:rPr lang="en-GB" b="1" dirty="0"/>
              <a:t>End-User Privacy</a:t>
            </a:r>
          </a:p>
          <a:p>
            <a:r>
              <a:rPr lang="en-GB" dirty="0"/>
              <a:t>Protects users who interact with data-driven services through queries or requests. Even when no personal data is stored, queries themselves may reveal interests, intentions, or sensitive information. This type of privacy focuses on hiding access patterns and query content from service providers.</a:t>
            </a:r>
          </a:p>
          <a:p>
            <a:r>
              <a:rPr lang="en-GB" b="1" dirty="0"/>
              <a:t>Key Takeaway</a:t>
            </a:r>
          </a:p>
          <a:p>
            <a:r>
              <a:rPr lang="en-GB" dirty="0"/>
              <a:t>Privacy requirements depend on </a:t>
            </a:r>
            <a:r>
              <a:rPr lang="en-GB" b="1" dirty="0"/>
              <a:t>whose information is at risk</a:t>
            </a:r>
            <a:r>
              <a:rPr lang="en-GB" dirty="0"/>
              <a:t>, and different system designs and technologies are needed to protect respondents, data owners, and end users.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41</a:t>
            </a:fld>
            <a:endParaRPr lang="sv-SE" dirty="0"/>
          </a:p>
        </p:txBody>
      </p:sp>
    </p:spTree>
    <p:extLst>
      <p:ext uri="{BB962C8B-B14F-4D97-AF65-F5344CB8AC3E}">
        <p14:creationId xmlns:p14="http://schemas.microsoft.com/office/powerpoint/2010/main" val="1119287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Aggregate Access</a:t>
            </a:r>
            <a:endParaRPr lang="en-GB" dirty="0"/>
          </a:p>
          <a:p>
            <a:r>
              <a:rPr lang="en-GB" dirty="0"/>
              <a:t>Statistical databases are designed to provide aggregate information about a population rather than access to individual records. Users interact with the database through queries that return summaries such as counts, averages, or distributions. The intention is to support analysis while avoiding direct exposure of personal data.</a:t>
            </a:r>
          </a:p>
          <a:p>
            <a:r>
              <a:rPr lang="en-GB" b="1" dirty="0"/>
              <a:t>Utility vs Sensitivity</a:t>
            </a:r>
            <a:endParaRPr lang="en-GB" dirty="0"/>
          </a:p>
          <a:p>
            <a:r>
              <a:rPr lang="en-GB" dirty="0"/>
              <a:t>These databases are highly valuable for applications such as public health monitoring, market analysis, and social science research. Making aggregate data available can enable scientific discovery, improve decision-making, and support evidence-based policy. However, the underlying data still originates from individuals and may contain sensitive attributes.</a:t>
            </a:r>
          </a:p>
          <a:p>
            <a:r>
              <a:rPr lang="en-GB" b="1" dirty="0"/>
              <a:t>Trust and Risk</a:t>
            </a:r>
            <a:endParaRPr lang="en-GB" dirty="0"/>
          </a:p>
          <a:p>
            <a:r>
              <a:rPr lang="en-GB" dirty="0"/>
              <a:t>Even when only aggregate results are released, there is a risk that individuals can be inferred through careful or repeated queries. This shifts the privacy problem from data access to data inference and trust in data users. The central question becomes whether users can be trusted not to misuse statistical outputs.</a:t>
            </a:r>
          </a:p>
          <a:p>
            <a:r>
              <a:rPr lang="en-GB" b="1" dirty="0"/>
              <a:t>Key Takeaway</a:t>
            </a:r>
            <a:endParaRPr lang="en-GB" dirty="0"/>
          </a:p>
          <a:p>
            <a:r>
              <a:rPr lang="en-GB" dirty="0"/>
              <a:t>Statistical databases aim to balance data utility and privacy, but aggregate access alone does not eliminate the need for strong privacy protections.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42</a:t>
            </a:fld>
            <a:endParaRPr lang="sv-SE" dirty="0"/>
          </a:p>
        </p:txBody>
      </p:sp>
    </p:spTree>
    <p:extLst>
      <p:ext uri="{BB962C8B-B14F-4D97-AF65-F5344CB8AC3E}">
        <p14:creationId xmlns:p14="http://schemas.microsoft.com/office/powerpoint/2010/main" val="2226056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Unlinkability</a:t>
            </a:r>
            <a:r>
              <a:rPr lang="en-GB" b="1" dirty="0"/>
              <a:t> as the Core Risk Model</a:t>
            </a:r>
            <a:br>
              <a:rPr lang="en-GB" dirty="0"/>
            </a:br>
            <a:r>
              <a:rPr lang="en-GB" dirty="0"/>
              <a:t>Privacy risks in statistical databases can be understood through the concept of </a:t>
            </a:r>
            <a:r>
              <a:rPr lang="en-GB" dirty="0" err="1"/>
              <a:t>unlinkability</a:t>
            </a:r>
            <a:r>
              <a:rPr lang="en-GB" dirty="0"/>
              <a:t>. A dataset is privacy-preserving only if an adversary cannot reliably link individuals to specific attributes using the released information. Removing explicit identifiers alone is insufficient if linkage remains possible.</a:t>
            </a:r>
          </a:p>
          <a:p>
            <a:r>
              <a:rPr lang="en-GB" b="1" dirty="0"/>
              <a:t>Record Linkage Attacks</a:t>
            </a:r>
            <a:br>
              <a:rPr lang="en-GB" dirty="0"/>
            </a:br>
            <a:r>
              <a:rPr lang="en-GB" dirty="0"/>
              <a:t>Record linkage occurs when individuals are re-identified by combining a released dataset with external, publicly available information. Even when names or IDs are removed, quasi-identifiers such as age, location, or occupation can enable re-identification through cross-dataset correlation.</a:t>
            </a:r>
          </a:p>
          <a:p>
            <a:r>
              <a:rPr lang="en-GB" b="1" dirty="0"/>
              <a:t>Attribute Linkage Attacks</a:t>
            </a:r>
            <a:br>
              <a:rPr lang="en-GB" dirty="0"/>
            </a:br>
            <a:r>
              <a:rPr lang="en-GB" dirty="0"/>
              <a:t>Attribute linkage refers to inferring sensitive attributes about an individual or a small group without necessarily identifying them by name. Privacy harm arises when access to the dataset enables conclusions that would not be possible without it, such as health status, income level, or political affiliation.</a:t>
            </a:r>
          </a:p>
          <a:p>
            <a:r>
              <a:rPr lang="en-GB" b="1" dirty="0"/>
              <a:t>Key Takeaway</a:t>
            </a:r>
            <a:br>
              <a:rPr lang="en-GB" dirty="0"/>
            </a:br>
            <a:r>
              <a:rPr lang="en-GB" dirty="0"/>
              <a:t>Privacy risks in statistical databases arise from the ability to link data, not merely from the presence of explicit identifiers.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43</a:t>
            </a:fld>
            <a:endParaRPr lang="sv-SE" dirty="0"/>
          </a:p>
        </p:txBody>
      </p:sp>
    </p:spTree>
    <p:extLst>
      <p:ext uri="{BB962C8B-B14F-4D97-AF65-F5344CB8AC3E}">
        <p14:creationId xmlns:p14="http://schemas.microsoft.com/office/powerpoint/2010/main" val="109099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Record Linkage</a:t>
            </a:r>
            <a:endParaRPr lang="en-GB" dirty="0"/>
          </a:p>
          <a:p>
            <a:r>
              <a:rPr lang="en-GB" dirty="0"/>
              <a:t>An anonymized dataset may still contain attributes that indirectly identify individuals. Even when explicit identifiers such as names are removed, combinations of seemingly harmless attributes can uniquely distinguish a person within a population.</a:t>
            </a:r>
          </a:p>
          <a:p>
            <a:r>
              <a:rPr lang="en-GB" dirty="0"/>
              <a:t>Record linkage occurs when a released dataset is combined with external information, such as voter records or public registries. By matching shared attributes across datasets, an adversary can re-identify individuals without accessing confidential systems or violating access controls.</a:t>
            </a:r>
          </a:p>
          <a:p>
            <a:r>
              <a:rPr lang="en-GB" dirty="0"/>
              <a:t>This risk depends on the adversary’s background knowledge and available auxiliary data. As more datasets become publicly accessible, the likelihood of successful linkage attacks increases significantly.</a:t>
            </a:r>
          </a:p>
          <a:p>
            <a:r>
              <a:rPr lang="en-GB" b="1" dirty="0"/>
              <a:t>Key Takeaway:</a:t>
            </a:r>
            <a:br>
              <a:rPr lang="en-GB" dirty="0"/>
            </a:br>
            <a:r>
              <a:rPr lang="en-GB" dirty="0"/>
              <a:t>Removing direct identifiers is not sufficient to prevent re-identification when datasets can be linked using shared attributes.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44</a:t>
            </a:fld>
            <a:endParaRPr lang="sv-SE" dirty="0"/>
          </a:p>
        </p:txBody>
      </p:sp>
    </p:spTree>
    <p:extLst>
      <p:ext uri="{BB962C8B-B14F-4D97-AF65-F5344CB8AC3E}">
        <p14:creationId xmlns:p14="http://schemas.microsoft.com/office/powerpoint/2010/main" val="179858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an ideal world, individuals would not need to place trust in organizations to protect their personal data. Privacy would be guaranteed by the design of the system itself, independent of the intentions or </a:t>
            </a:r>
            <a:r>
              <a:rPr lang="en-GB" dirty="0" err="1"/>
              <a:t>behavior</a:t>
            </a:r>
            <a:r>
              <a:rPr lang="en-GB" dirty="0"/>
              <a:t> of service providers, platform operators, or governments. In such a setting, misuse of personal data would be technically impossible rather than merely prohibited by policy. This ideal highlights an important principle: trust is a risk factor in privacy, not a neutral requirement.</a:t>
            </a:r>
          </a:p>
          <a:p>
            <a:endParaRPr lang="en-GB" dirty="0"/>
          </a:p>
          <a:p>
            <a:r>
              <a:rPr lang="en-GB" dirty="0"/>
              <a:t>In reality, however, complete </a:t>
            </a:r>
            <a:r>
              <a:rPr lang="en-GB" dirty="0" err="1"/>
              <a:t>trustlessness</a:t>
            </a:r>
            <a:r>
              <a:rPr lang="en-GB" dirty="0"/>
              <a:t> is rarely achievable. Modern digital services depend on complex ecosystems involving cloud providers, data processors, analytics platforms, and third-party services. Users inevitably rely on these actors to some extent when they share personal data. The practical question therefore is not whether trust can be eliminated entirely, but how much trust is necessary and which entities must be trusted. Each additional trusted party expands the potential for privacy violations, whether through misuse, error, or security failure.</a:t>
            </a:r>
          </a:p>
          <a:p>
            <a:endParaRPr lang="en-GB" dirty="0"/>
          </a:p>
          <a:p>
            <a:r>
              <a:rPr lang="en-GB" dirty="0"/>
              <a:t>Privacy Enhancing Technologies address this problem by reshaping how trust is distributed within a system. Rather than assuming that all parties will behave correctly, PETs aim to reduce the amount of trust required, limit the number of actors that must be trusted, and constrain what those actors are able to see or do with personal data. In many cases, PETs also enable verification, accountability, or transparency, allowing users, auditors, or regulators to check whether data is handled as intended. Importantly, PETs do not eliminate trust in all situations; instead, they minimize and manage it in a systematic way.</a:t>
            </a:r>
          </a:p>
          <a:p>
            <a:endParaRPr lang="en-GB" dirty="0"/>
          </a:p>
          <a:p>
            <a:r>
              <a:rPr lang="en-GB" dirty="0"/>
              <a:t>A useful way to understand the role of PETs is through the concept of a </a:t>
            </a:r>
            <a:r>
              <a:rPr lang="en-GB" i="1" dirty="0"/>
              <a:t>trust perimeter</a:t>
            </a:r>
            <a:r>
              <a:rPr lang="en-GB" dirty="0"/>
              <a:t>. The trust perimeter defines who can access personal data and under what conditions. In traditional systems, this perimeter is often large, with many internal and external actors having access to raw or richly detailed data. PET-based systems seek to shrink this perimeter by restricting access, limiting data exposure, or replacing direct access with cryptographic or privacy-preserving mechanisms. In some cases, the perimeter does not disappear, but it becomes auditable, making misuse of trust easier to detect and challenge.</a:t>
            </a:r>
          </a:p>
          <a:p>
            <a:endParaRPr lang="en-GB" dirty="0"/>
          </a:p>
          <a:p>
            <a:r>
              <a:rPr lang="en-GB" dirty="0"/>
              <a:t>At a high level, PETs are commonly divided into two broad categories. </a:t>
            </a:r>
            <a:r>
              <a:rPr lang="en-GB" i="1" dirty="0"/>
              <a:t>Hard privacy</a:t>
            </a:r>
            <a:r>
              <a:rPr lang="en-GB" dirty="0"/>
              <a:t> technologies aim to minimize or eliminate the need to trust third parties by providing strong technical guarantees, such as preventing access to raw data altogether. </a:t>
            </a:r>
            <a:r>
              <a:rPr lang="en-GB" i="1" dirty="0"/>
              <a:t>Soft privacy</a:t>
            </a:r>
            <a:r>
              <a:rPr lang="en-GB" dirty="0"/>
              <a:t> approaches accept that trust remains but support it through controls, transparency, monitoring, and accountability mechanisms. This distinction will be explored in more detail in subsequent sections of the course. At this stage, the key idea is that PETs exist to systematically reduce privacy risks by rethinking how trust is embedded in digital systems.</a:t>
            </a:r>
          </a:p>
          <a:p>
            <a:endParaRPr lang="en-GB" dirty="0"/>
          </a:p>
          <a:p>
            <a:r>
              <a:rPr lang="en-GB" b="1" dirty="0"/>
              <a:t>Key takeaway:</a:t>
            </a:r>
            <a:r>
              <a:rPr lang="en-GB" dirty="0"/>
              <a:t> Privacy Enhancing Technologies exist to reduce how much trust is required, who must be trusted, and what trusted parties can do with personal data.</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2924347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Explicit identifiers are attributes that uniquely and directly identify an individual on their own. When present in a dataset, they immediately reveal identity and therefore must be removed or protected before any form of data release.</a:t>
            </a:r>
          </a:p>
          <a:p>
            <a:r>
              <a:rPr lang="en-GB" dirty="0"/>
              <a:t>Quasi-identifiers do not uniquely identify individuals in isolation, but can become identifying when combined with other attributes or external data sources. These attributes are particularly dangerous because they often appear harmless yet enable re-identification through linkage attacks.</a:t>
            </a:r>
          </a:p>
          <a:p>
            <a:r>
              <a:rPr lang="en-GB" dirty="0"/>
              <a:t>Sensitive attributes contain confidential information about individuals, such as health, income, or political views. While they may not identify individuals directly, their disclosure becomes harmful once a record is linked to a specific person.</a:t>
            </a:r>
          </a:p>
          <a:p>
            <a:r>
              <a:rPr lang="en-GB" b="1" dirty="0"/>
              <a:t>Key Takeaway:</a:t>
            </a:r>
            <a:br>
              <a:rPr lang="en-GB" dirty="0"/>
            </a:br>
            <a:r>
              <a:rPr lang="en-GB" dirty="0"/>
              <a:t>Most privacy breaches arise from quasi-identifiers that enable re-identification when combined with auxiliary information, not from explicit identifiers alone.</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45</a:t>
            </a:fld>
            <a:endParaRPr lang="sv-SE" dirty="0"/>
          </a:p>
        </p:txBody>
      </p:sp>
    </p:spTree>
    <p:extLst>
      <p:ext uri="{BB962C8B-B14F-4D97-AF65-F5344CB8AC3E}">
        <p14:creationId xmlns:p14="http://schemas.microsoft.com/office/powerpoint/2010/main" val="2988805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K-anonymity is a privacy model designed to protect individuals in released datasets by ensuring that no record can be uniquely distinguished using identifying attributes. The core intuition is that an individual should blend into a group of similar records, so that an adversary cannot confidently single out one person. This model directly addresses record linkage attacks by limiting how precisely individuals can be identified based on available data.</a:t>
            </a:r>
          </a:p>
          <a:p>
            <a:r>
              <a:rPr lang="en-GB" dirty="0"/>
              <a:t>The protection in k-anonymity is defined with respect to a selected set of quasi-identifiers, such as ZIP code, age, gender, or date of birth. A dataset satisfies k-anonymity if every unique combination of quasi-identifier values appears in at least k records. In practice, this means that each individual is indistinguishable from at least k − 1 others when viewed through these attributes, forming equivalence classes of size k or larger.</a:t>
            </a:r>
          </a:p>
          <a:p>
            <a:r>
              <a:rPr lang="en-GB" dirty="0"/>
              <a:t>To achieve k-anonymity, datasets are typically transformed using techniques such as generalization (for example, replacing exact ages with age ranges) or suppression (removing certain values entirely). While k-anonymity reduces the risk of re-identification, it does not guarantee full privacy, especially when sensitive attributes lack diversity within an equivalence class. This limitation motivates stronger models that build on k-anonymity.</a:t>
            </a:r>
          </a:p>
          <a:p>
            <a:r>
              <a:rPr lang="en-GB" b="1" dirty="0"/>
              <a:t>Key Takeaway:</a:t>
            </a:r>
            <a:br>
              <a:rPr lang="en-GB" dirty="0"/>
            </a:br>
            <a:r>
              <a:rPr lang="en-GB" dirty="0"/>
              <a:t>K-anonymity protects privacy by ensuring individuals cannot be uniquely identified using quasi-identifiers, forcing identification only at the level of a group rather than an individual.</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46</a:t>
            </a:fld>
            <a:endParaRPr lang="sv-SE" dirty="0"/>
          </a:p>
        </p:txBody>
      </p:sp>
    </p:spTree>
    <p:extLst>
      <p:ext uri="{BB962C8B-B14F-4D97-AF65-F5344CB8AC3E}">
        <p14:creationId xmlns:p14="http://schemas.microsoft.com/office/powerpoint/2010/main" val="2481864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Core principle</a:t>
                </a:r>
                <a:br>
                  <a:rPr lang="en-GB" dirty="0"/>
                </a:br>
                <a:r>
                  <a:rPr lang="en-GB" dirty="0"/>
                  <a:t>K-anonymity is achieved by modifying </a:t>
                </a:r>
                <a:r>
                  <a:rPr lang="en-GB" b="1" dirty="0"/>
                  <a:t>quasi-identifiers</a:t>
                </a:r>
                <a:r>
                  <a:rPr lang="en-GB" dirty="0"/>
                  <a:t> so that each individual record becomes indistinguishable from at least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−1</m:t>
                    </m:r>
                  </m:oMath>
                </a14:m>
                <a:r>
                  <a:rPr lang="en-GB" dirty="0"/>
                  <a:t>other records.</a:t>
                </a:r>
              </a:p>
              <a:p>
                <a:br>
                  <a:rPr lang="en-GB" dirty="0"/>
                </a:br>
                <a:endParaRPr lang="en-GB" dirty="0"/>
              </a:p>
              <a:p>
                <a:r>
                  <a:rPr lang="en-GB" b="1" dirty="0"/>
                  <a:t>Modification Techniques</a:t>
                </a:r>
              </a:p>
              <a:p>
                <a:r>
                  <a:rPr lang="en-GB" b="1" dirty="0"/>
                  <a:t>Generalization</a:t>
                </a:r>
                <a:br>
                  <a:rPr lang="en-GB" dirty="0"/>
                </a:br>
                <a:r>
                  <a:rPr lang="en-GB" dirty="0"/>
                  <a:t>Specific values are replaced with broader categories to reduce identifiability.</a:t>
                </a:r>
                <a:br>
                  <a:rPr lang="en-GB" dirty="0"/>
                </a:br>
                <a:r>
                  <a:rPr lang="en-GB" dirty="0"/>
                  <a:t>Examples include replacing an exact age with an age range, or truncating a ZIP code.</a:t>
                </a:r>
              </a:p>
              <a:p>
                <a:r>
                  <a:rPr lang="en-GB" b="1" dirty="0"/>
                  <a:t>Suppression</a:t>
                </a:r>
                <a:br>
                  <a:rPr lang="en-GB" dirty="0"/>
                </a:br>
                <a:r>
                  <a:rPr lang="en-GB" dirty="0"/>
                  <a:t>Certain quasi-identifier values are removed or masked (e.g., replaced with </a:t>
                </a:r>
                <a:r>
                  <a:rPr lang="en-GB" sz="1200" kern="1200" dirty="0">
                    <a:solidFill>
                      <a:schemeClr val="tx1"/>
                    </a:solidFill>
                    <a:latin typeface="Georgia" panose="02040502050405020303" pitchFamily="18" charset="0"/>
                    <a:ea typeface="+mn-ea"/>
                    <a:cs typeface="+mn-cs"/>
                  </a:rPr>
                  <a:t>*</a:t>
                </a:r>
                <a:r>
                  <a:rPr lang="en-GB" dirty="0"/>
                  <a:t>) when generalization alone is insufficient.</a:t>
                </a:r>
              </a:p>
              <a:p>
                <a:r>
                  <a:rPr lang="en-GB" b="1" dirty="0"/>
                  <a:t>Important:</a:t>
                </a:r>
                <a:br>
                  <a:rPr lang="en-GB" dirty="0"/>
                </a:br>
                <a:r>
                  <a:rPr lang="en-GB" dirty="0"/>
                  <a:t>Sensitive attributes (such as disease or salary) are </a:t>
                </a:r>
                <a:r>
                  <a:rPr lang="en-GB" b="1" dirty="0"/>
                  <a:t>not modified</a:t>
                </a:r>
                <a:r>
                  <a:rPr lang="en-GB" dirty="0"/>
                  <a:t>. Only quasi-identifiers are transformed.</a:t>
                </a:r>
              </a:p>
              <a:p>
                <a:br>
                  <a:rPr lang="en-GB" dirty="0"/>
                </a:br>
                <a:endParaRPr lang="en-GB" dirty="0"/>
              </a:p>
              <a:p>
                <a:r>
                  <a:rPr lang="en-GB" b="1" dirty="0"/>
                  <a:t>Example (k = 2)</a:t>
                </a:r>
              </a:p>
              <a:p>
                <a:r>
                  <a:rPr lang="en-GB" b="1" dirty="0"/>
                  <a:t>Original quasi-identifiers</a:t>
                </a:r>
                <a:endParaRPr lang="en-GB" dirty="0"/>
              </a:p>
              <a:p>
                <a:r>
                  <a:rPr lang="en-GB" dirty="0"/>
                  <a:t>ZIP codes are unique or near-unique</a:t>
                </a:r>
              </a:p>
              <a:p>
                <a:r>
                  <a:rPr lang="en-GB" dirty="0"/>
                  <a:t>Exact ages allow precise distinction</a:t>
                </a:r>
              </a:p>
              <a:p>
                <a:r>
                  <a:rPr lang="en-GB" b="1" dirty="0"/>
                  <a:t>Applied transformations</a:t>
                </a:r>
                <a:endParaRPr lang="en-GB" dirty="0"/>
              </a:p>
              <a:p>
                <a:r>
                  <a:rPr lang="en-GB" dirty="0"/>
                  <a:t>ZIP code </a:t>
                </a:r>
                <a:r>
                  <a:rPr lang="en-GB" sz="1200" kern="1200" dirty="0">
                    <a:solidFill>
                      <a:schemeClr val="tx1"/>
                    </a:solidFill>
                    <a:latin typeface="Georgia" panose="02040502050405020303" pitchFamily="18" charset="0"/>
                    <a:ea typeface="+mn-ea"/>
                    <a:cs typeface="+mn-cs"/>
                  </a:rPr>
                  <a:t>12211 → 122**</a:t>
                </a:r>
                <a:endParaRPr lang="en-GB" dirty="0"/>
              </a:p>
              <a:p>
                <a:r>
                  <a:rPr lang="en-GB" dirty="0"/>
                  <a:t>Ages </a:t>
                </a:r>
                <a:r>
                  <a:rPr lang="en-GB" sz="1200" kern="1200" dirty="0">
                    <a:solidFill>
                      <a:schemeClr val="tx1"/>
                    </a:solidFill>
                    <a:latin typeface="Georgia" panose="02040502050405020303" pitchFamily="18" charset="0"/>
                    <a:ea typeface="+mn-ea"/>
                    <a:cs typeface="+mn-cs"/>
                  </a:rPr>
                  <a:t>18, 19 → 18–19</a:t>
                </a:r>
                <a:endParaRPr lang="en-GB" dirty="0"/>
              </a:p>
              <a:p>
                <a:r>
                  <a:rPr lang="en-GB" dirty="0"/>
                  <a:t>Ages </a:t>
                </a:r>
                <a:r>
                  <a:rPr lang="en-GB" sz="1200" kern="1200" dirty="0">
                    <a:solidFill>
                      <a:schemeClr val="tx1"/>
                    </a:solidFill>
                    <a:latin typeface="Georgia" panose="02040502050405020303" pitchFamily="18" charset="0"/>
                    <a:ea typeface="+mn-ea"/>
                    <a:cs typeface="+mn-cs"/>
                  </a:rPr>
                  <a:t>34, 45 → ≥ 30</a:t>
                </a:r>
                <a:endParaRPr lang="en-GB" dirty="0"/>
              </a:p>
              <a:p>
                <a:br>
                  <a:rPr lang="en-GB" dirty="0"/>
                </a:br>
                <a:endParaRPr lang="en-GB" dirty="0"/>
              </a:p>
              <a:p>
                <a:r>
                  <a:rPr lang="en-GB" b="1" dirty="0"/>
                  <a:t>Resulting Property</a:t>
                </a:r>
              </a:p>
              <a:p>
                <a:r>
                  <a:rPr lang="en-GB" b="1" dirty="0"/>
                  <a:t>2-anonymity achieved</a:t>
                </a:r>
                <a:br>
                  <a:rPr lang="en-GB" dirty="0"/>
                </a:br>
                <a:r>
                  <a:rPr lang="en-GB" dirty="0"/>
                  <a:t>After transformation, every combination of quasi-identifier values appears in </a:t>
                </a:r>
                <a:r>
                  <a:rPr lang="en-GB" b="1" dirty="0"/>
                  <a:t>at least two records</a:t>
                </a:r>
                <a:r>
                  <a:rPr lang="en-GB" dirty="0"/>
                  <a:t>.</a:t>
                </a:r>
              </a:p>
              <a:p>
                <a:r>
                  <a:rPr lang="en-GB" b="1" dirty="0"/>
                  <a:t>Effect</a:t>
                </a:r>
                <a:endParaRPr lang="en-GB" dirty="0"/>
              </a:p>
              <a:p>
                <a:r>
                  <a:rPr lang="en-GB" dirty="0"/>
                  <a:t>Individual records cannot be uniquely linked using quasi-identifiers</a:t>
                </a:r>
              </a:p>
              <a:p>
                <a:r>
                  <a:rPr lang="en-GB" dirty="0"/>
                  <a:t>Identification is only possible at the </a:t>
                </a:r>
                <a:r>
                  <a:rPr lang="en-GB" b="1" dirty="0"/>
                  <a:t>group level</a:t>
                </a:r>
                <a:endParaRPr lang="en-GB" dirty="0"/>
              </a:p>
              <a:p>
                <a:br>
                  <a:rPr lang="en-GB" dirty="0"/>
                </a:br>
                <a:endParaRPr lang="en-GB" dirty="0"/>
              </a:p>
              <a:p>
                <a:r>
                  <a:rPr lang="en-GB" b="1" dirty="0"/>
                  <a:t>Key Takeaway</a:t>
                </a:r>
              </a:p>
              <a:p>
                <a:r>
                  <a:rPr lang="en-GB" dirty="0"/>
                  <a:t>K-anonymity is enforced by </a:t>
                </a:r>
                <a:r>
                  <a:rPr lang="en-GB" b="1" dirty="0"/>
                  <a:t>generalizing and suppressing quasi-identifiers</a:t>
                </a:r>
                <a:r>
                  <a:rPr lang="en-GB" dirty="0"/>
                  <a:t> until every individual record blends into a group of size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 reducing the risk of record linkage attacks.</a:t>
                </a:r>
              </a:p>
              <a:p>
                <a:endParaRPr lang="en-SE" dirty="0"/>
              </a:p>
            </p:txBody>
          </p:sp>
        </mc:Choice>
        <mc:Fallback xmlns="">
          <p:sp>
            <p:nvSpPr>
              <p:cNvPr id="3" name="Notes Placeholder 2"/>
              <p:cNvSpPr>
                <a:spLocks noGrp="1"/>
              </p:cNvSpPr>
              <p:nvPr>
                <p:ph type="body" idx="1"/>
              </p:nvPr>
            </p:nvSpPr>
            <p:spPr/>
            <p:txBody>
              <a:bodyPr/>
              <a:lstStyle/>
              <a:p>
                <a:r>
                  <a:rPr lang="en-GB" b="1" dirty="0"/>
                  <a:t>Core principle</a:t>
                </a:r>
                <a:br>
                  <a:rPr lang="en-GB" dirty="0"/>
                </a:br>
                <a:r>
                  <a:rPr lang="en-GB" dirty="0"/>
                  <a:t>K-anonymity is achieved by modifying </a:t>
                </a:r>
                <a:r>
                  <a:rPr lang="en-GB" b="1" dirty="0"/>
                  <a:t>quasi-identifiers</a:t>
                </a:r>
                <a:r>
                  <a:rPr lang="en-GB" dirty="0"/>
                  <a:t> so that each individual record becomes indistinguishable from at least </a:t>
                </a:r>
                <a:r>
                  <a:rPr lang="en-GB" sz="1200" i="0" kern="1200">
                    <a:solidFill>
                      <a:schemeClr val="tx1"/>
                    </a:solidFill>
                    <a:latin typeface="Georgia" panose="02040502050405020303" pitchFamily="18" charset="0"/>
                    <a:ea typeface="+mn-ea"/>
                    <a:cs typeface="+mn-cs"/>
                  </a:rPr>
                  <a:t>𝑘−1</a:t>
                </a:r>
                <a:r>
                  <a:rPr lang="en-GB" dirty="0"/>
                  <a:t>other records.</a:t>
                </a:r>
              </a:p>
              <a:p>
                <a:br>
                  <a:rPr lang="en-GB" dirty="0"/>
                </a:br>
                <a:endParaRPr lang="en-GB" dirty="0"/>
              </a:p>
              <a:p>
                <a:r>
                  <a:rPr lang="en-GB" b="1" dirty="0"/>
                  <a:t>Modification Techniques</a:t>
                </a:r>
              </a:p>
              <a:p>
                <a:r>
                  <a:rPr lang="en-GB" b="1" dirty="0"/>
                  <a:t>Generalization</a:t>
                </a:r>
                <a:br>
                  <a:rPr lang="en-GB" dirty="0"/>
                </a:br>
                <a:r>
                  <a:rPr lang="en-GB" dirty="0"/>
                  <a:t>Specific values are replaced with broader categories to reduce identifiability.</a:t>
                </a:r>
                <a:br>
                  <a:rPr lang="en-GB" dirty="0"/>
                </a:br>
                <a:r>
                  <a:rPr lang="en-GB" dirty="0"/>
                  <a:t>Examples include replacing an exact age with an age range, or truncating a ZIP code.</a:t>
                </a:r>
              </a:p>
              <a:p>
                <a:r>
                  <a:rPr lang="en-GB" b="1" dirty="0"/>
                  <a:t>Suppression</a:t>
                </a:r>
                <a:br>
                  <a:rPr lang="en-GB" dirty="0"/>
                </a:br>
                <a:r>
                  <a:rPr lang="en-GB" dirty="0"/>
                  <a:t>Certain quasi-identifier values are removed or masked (e.g., replaced with </a:t>
                </a:r>
                <a:r>
                  <a:rPr lang="en-GB" sz="1200" kern="1200" dirty="0">
                    <a:solidFill>
                      <a:schemeClr val="tx1"/>
                    </a:solidFill>
                    <a:latin typeface="Georgia" panose="02040502050405020303" pitchFamily="18" charset="0"/>
                    <a:ea typeface="+mn-ea"/>
                    <a:cs typeface="+mn-cs"/>
                  </a:rPr>
                  <a:t>*</a:t>
                </a:r>
                <a:r>
                  <a:rPr lang="en-GB" dirty="0"/>
                  <a:t>) when generalization alone is insufficient.</a:t>
                </a:r>
              </a:p>
              <a:p>
                <a:r>
                  <a:rPr lang="en-GB" b="1" dirty="0"/>
                  <a:t>Important:</a:t>
                </a:r>
                <a:br>
                  <a:rPr lang="en-GB" dirty="0"/>
                </a:br>
                <a:r>
                  <a:rPr lang="en-GB" dirty="0"/>
                  <a:t>Sensitive attributes (such as disease or salary) are </a:t>
                </a:r>
                <a:r>
                  <a:rPr lang="en-GB" b="1" dirty="0"/>
                  <a:t>not modified</a:t>
                </a:r>
                <a:r>
                  <a:rPr lang="en-GB" dirty="0"/>
                  <a:t>. Only quasi-identifiers are transformed.</a:t>
                </a:r>
              </a:p>
              <a:p>
                <a:br>
                  <a:rPr lang="en-GB" dirty="0"/>
                </a:br>
                <a:endParaRPr lang="en-GB" dirty="0"/>
              </a:p>
              <a:p>
                <a:r>
                  <a:rPr lang="en-GB" b="1" dirty="0"/>
                  <a:t>Example (k = 2)</a:t>
                </a:r>
              </a:p>
              <a:p>
                <a:r>
                  <a:rPr lang="en-GB" b="1" dirty="0"/>
                  <a:t>Original quasi-identifiers</a:t>
                </a:r>
                <a:endParaRPr lang="en-GB" dirty="0"/>
              </a:p>
              <a:p>
                <a:r>
                  <a:rPr lang="en-GB" dirty="0"/>
                  <a:t>ZIP codes are unique or near-unique</a:t>
                </a:r>
              </a:p>
              <a:p>
                <a:r>
                  <a:rPr lang="en-GB" dirty="0"/>
                  <a:t>Exact ages allow precise distinction</a:t>
                </a:r>
              </a:p>
              <a:p>
                <a:r>
                  <a:rPr lang="en-GB" b="1" dirty="0"/>
                  <a:t>Applied transformations</a:t>
                </a:r>
                <a:endParaRPr lang="en-GB" dirty="0"/>
              </a:p>
              <a:p>
                <a:r>
                  <a:rPr lang="en-GB" dirty="0"/>
                  <a:t>ZIP code </a:t>
                </a:r>
                <a:r>
                  <a:rPr lang="en-GB" sz="1200" kern="1200" dirty="0">
                    <a:solidFill>
                      <a:schemeClr val="tx1"/>
                    </a:solidFill>
                    <a:latin typeface="Georgia" panose="02040502050405020303" pitchFamily="18" charset="0"/>
                    <a:ea typeface="+mn-ea"/>
                    <a:cs typeface="+mn-cs"/>
                  </a:rPr>
                  <a:t>12211 → 122**</a:t>
                </a:r>
                <a:endParaRPr lang="en-GB" dirty="0"/>
              </a:p>
              <a:p>
                <a:r>
                  <a:rPr lang="en-GB" dirty="0"/>
                  <a:t>Ages </a:t>
                </a:r>
                <a:r>
                  <a:rPr lang="en-GB" sz="1200" kern="1200" dirty="0">
                    <a:solidFill>
                      <a:schemeClr val="tx1"/>
                    </a:solidFill>
                    <a:latin typeface="Georgia" panose="02040502050405020303" pitchFamily="18" charset="0"/>
                    <a:ea typeface="+mn-ea"/>
                    <a:cs typeface="+mn-cs"/>
                  </a:rPr>
                  <a:t>18, 19 → 18–19</a:t>
                </a:r>
                <a:endParaRPr lang="en-GB" dirty="0"/>
              </a:p>
              <a:p>
                <a:r>
                  <a:rPr lang="en-GB" dirty="0"/>
                  <a:t>Ages </a:t>
                </a:r>
                <a:r>
                  <a:rPr lang="en-GB" sz="1200" kern="1200" dirty="0">
                    <a:solidFill>
                      <a:schemeClr val="tx1"/>
                    </a:solidFill>
                    <a:latin typeface="Georgia" panose="02040502050405020303" pitchFamily="18" charset="0"/>
                    <a:ea typeface="+mn-ea"/>
                    <a:cs typeface="+mn-cs"/>
                  </a:rPr>
                  <a:t>34, 45 → ≥ 30</a:t>
                </a:r>
                <a:endParaRPr lang="en-GB" dirty="0"/>
              </a:p>
              <a:p>
                <a:br>
                  <a:rPr lang="en-GB" dirty="0"/>
                </a:br>
                <a:endParaRPr lang="en-GB" dirty="0"/>
              </a:p>
              <a:p>
                <a:r>
                  <a:rPr lang="en-GB" b="1" dirty="0"/>
                  <a:t>Resulting Property</a:t>
                </a:r>
              </a:p>
              <a:p>
                <a:r>
                  <a:rPr lang="en-GB" b="1" dirty="0"/>
                  <a:t>2-anonymity achieved</a:t>
                </a:r>
                <a:br>
                  <a:rPr lang="en-GB" dirty="0"/>
                </a:br>
                <a:r>
                  <a:rPr lang="en-GB" dirty="0"/>
                  <a:t>After transformation, every combination of quasi-identifier values appears in </a:t>
                </a:r>
                <a:r>
                  <a:rPr lang="en-GB" b="1" dirty="0"/>
                  <a:t>at least two records</a:t>
                </a:r>
                <a:r>
                  <a:rPr lang="en-GB" dirty="0"/>
                  <a:t>.</a:t>
                </a:r>
              </a:p>
              <a:p>
                <a:r>
                  <a:rPr lang="en-GB" b="1" dirty="0"/>
                  <a:t>Effect</a:t>
                </a:r>
                <a:endParaRPr lang="en-GB" dirty="0"/>
              </a:p>
              <a:p>
                <a:r>
                  <a:rPr lang="en-GB" dirty="0"/>
                  <a:t>Individual records cannot be uniquely linked using quasi-identifiers</a:t>
                </a:r>
              </a:p>
              <a:p>
                <a:r>
                  <a:rPr lang="en-GB" dirty="0"/>
                  <a:t>Identification is only possible at the </a:t>
                </a:r>
                <a:r>
                  <a:rPr lang="en-GB" b="1" dirty="0"/>
                  <a:t>group level</a:t>
                </a:r>
                <a:endParaRPr lang="en-GB" dirty="0"/>
              </a:p>
              <a:p>
                <a:br>
                  <a:rPr lang="en-GB" dirty="0"/>
                </a:br>
                <a:endParaRPr lang="en-GB" dirty="0"/>
              </a:p>
              <a:p>
                <a:r>
                  <a:rPr lang="en-GB" b="1" dirty="0"/>
                  <a:t>Key Takeaway</a:t>
                </a:r>
              </a:p>
              <a:p>
                <a:r>
                  <a:rPr lang="en-GB" dirty="0"/>
                  <a:t>K-anonymity is enforced by </a:t>
                </a:r>
                <a:r>
                  <a:rPr lang="en-GB" b="1" dirty="0"/>
                  <a:t>generalizing and suppressing quasi-identifiers</a:t>
                </a:r>
                <a:r>
                  <a:rPr lang="en-GB" dirty="0"/>
                  <a:t> until every individual record blends into a group of size </a:t>
                </a:r>
                <a:r>
                  <a:rPr lang="en-GB" sz="1200" i="0" kern="1200">
                    <a:solidFill>
                      <a:schemeClr val="tx1"/>
                    </a:solidFill>
                    <a:latin typeface="Georgia" panose="02040502050405020303" pitchFamily="18" charset="0"/>
                    <a:ea typeface="+mn-ea"/>
                    <a:cs typeface="+mn-cs"/>
                  </a:rPr>
                  <a:t>𝑘</a:t>
                </a:r>
                <a:r>
                  <a:rPr lang="en-GB" dirty="0"/>
                  <a:t>, reducing the risk of record linkage attacks.</a:t>
                </a:r>
              </a:p>
              <a:p>
                <a:endParaRPr lang="en-SE" dirty="0"/>
              </a:p>
            </p:txBody>
          </p:sp>
        </mc:Fallback>
      </mc:AlternateContent>
      <p:sp>
        <p:nvSpPr>
          <p:cNvPr id="4" name="Slide Number Placeholder 3"/>
          <p:cNvSpPr>
            <a:spLocks noGrp="1"/>
          </p:cNvSpPr>
          <p:nvPr>
            <p:ph type="sldNum" sz="quarter" idx="5"/>
          </p:nvPr>
        </p:nvSpPr>
        <p:spPr/>
        <p:txBody>
          <a:bodyPr/>
          <a:lstStyle/>
          <a:p>
            <a:fld id="{CDA9542A-FB14-4843-A197-824CFEAE5CFD}" type="slidenum">
              <a:rPr lang="sv-SE" smtClean="0"/>
              <a:pPr/>
              <a:t>47</a:t>
            </a:fld>
            <a:endParaRPr lang="sv-SE" dirty="0"/>
          </a:p>
        </p:txBody>
      </p:sp>
    </p:spTree>
    <p:extLst>
      <p:ext uri="{BB962C8B-B14F-4D97-AF65-F5344CB8AC3E}">
        <p14:creationId xmlns:p14="http://schemas.microsoft.com/office/powerpoint/2010/main" val="462461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K-Anonymity Example: Record Linkage</a:t>
            </a:r>
          </a:p>
          <a:p>
            <a:r>
              <a:rPr lang="en-GB" dirty="0"/>
              <a:t>This slide illustrates what k-anonymity protects against in the presence of </a:t>
            </a:r>
            <a:r>
              <a:rPr lang="en-GB" b="1" dirty="0"/>
              <a:t>record linkage attacks</a:t>
            </a:r>
            <a:r>
              <a:rPr lang="en-GB" dirty="0"/>
              <a:t>. An attacker may possess publicly available information about an individual, such as age, ZIP code, and gender, and attempt to link this information to an anonymized dataset. These attributes, known as quasi-identifiers, do not uniquely identify individuals on their own but can significantly reduce anonymity when combined.</a:t>
            </a:r>
          </a:p>
          <a:p>
            <a:r>
              <a:rPr lang="en-GB" dirty="0"/>
              <a:t>In the anonymized table shown, the quasi-identifiers have been generalized or suppressed so that each combination appears at least twice. As a result, when the attacker attempts to match Chris using public data, the match does not lead to a single record but instead to an </a:t>
            </a:r>
            <a:r>
              <a:rPr lang="en-GB" b="1" dirty="0"/>
              <a:t>equivalence class</a:t>
            </a:r>
            <a:r>
              <a:rPr lang="en-GB" dirty="0"/>
              <a:t> containing multiple possible records. Chris can therefore be linked only to a group, not to a specific row in the dataset.</a:t>
            </a:r>
          </a:p>
          <a:p>
            <a:r>
              <a:rPr lang="en-GB" dirty="0"/>
              <a:t>Although the attacker can narrow down the possibilities, the sensitive attribute (in this case, the disease) cannot be uniquely determined. Chris’s condition remains ambiguous between multiple values. This demonstrates the core guarantee of k-anonymity: it prevents unique re-identification through quasi-identifiers, even when external data sources are available.</a:t>
            </a:r>
          </a:p>
          <a:p>
            <a:r>
              <a:rPr lang="en-GB" b="1" dirty="0"/>
              <a:t>Takeaway:</a:t>
            </a:r>
            <a:br>
              <a:rPr lang="en-GB" dirty="0"/>
            </a:br>
            <a:r>
              <a:rPr lang="en-GB" i="1" dirty="0"/>
              <a:t>K-anonymity protects individuals from record linkage by ensuring they are indistinguishable from at least k−1 others based on quasi-identifiers, but it does not fully prevent inference of sensitive attributes.</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48</a:t>
            </a:fld>
            <a:endParaRPr lang="sv-SE" dirty="0"/>
          </a:p>
        </p:txBody>
      </p:sp>
    </p:spTree>
    <p:extLst>
      <p:ext uri="{BB962C8B-B14F-4D97-AF65-F5344CB8AC3E}">
        <p14:creationId xmlns:p14="http://schemas.microsoft.com/office/powerpoint/2010/main" val="2305796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b="1" dirty="0"/>
              <a:t>Database Reconstruction Attack (DRA)</a:t>
            </a:r>
            <a:r>
              <a:rPr lang="en-GB" dirty="0"/>
              <a:t> shows that privacy risks can exist even when </a:t>
            </a:r>
            <a:r>
              <a:rPr lang="en-GB" b="1" dirty="0"/>
              <a:t>only aggregate statistics</a:t>
            </a:r>
            <a:r>
              <a:rPr lang="en-GB" dirty="0"/>
              <a:t> are released and no individual records are shared. In this type of attack, an adversary observes the answers to many statistical queries about a dataset, such as counts, sums, or averages. Although each individual answer appears harmless, together they can reveal far more information than intended.</a:t>
            </a:r>
          </a:p>
          <a:p>
            <a:r>
              <a:rPr lang="en-GB" dirty="0"/>
              <a:t>The core insight behind a DRA is that </a:t>
            </a:r>
            <a:r>
              <a:rPr lang="en-GB" b="1" dirty="0"/>
              <a:t>aggregate answers constrain the possible underlying datasets</a:t>
            </a:r>
            <a:r>
              <a:rPr lang="en-GB" dirty="0"/>
              <a:t>. If an attacker observes enough query results, there may be only one—or very few—individual-level datasets that are consistent with all published statistics. By systematically enumerating or optimizing over possible datasets and comparing them against the released aggregates, the attacker can infer individual attributes, partially or even fully reconstructing the original data.</a:t>
            </a:r>
          </a:p>
          <a:p>
            <a:r>
              <a:rPr lang="en-GB" dirty="0"/>
              <a:t>This risk has been demonstrated in real-world settings, most notably with </a:t>
            </a:r>
            <a:r>
              <a:rPr lang="en-GB" b="1" dirty="0"/>
              <a:t>census data</a:t>
            </a:r>
            <a:r>
              <a:rPr lang="en-GB" dirty="0"/>
              <a:t>, where governments publish highly granular statistics for transparency and research. Even though individual census responses are never released, attackers can combine many published statistics across overlapping populations to reconstruct sensitive information about specific individuals or households. This result highlights a fundamental limitation of traditional approaches to privacy that rely solely on aggregation or access control.</a:t>
            </a:r>
          </a:p>
          <a:p>
            <a:r>
              <a:rPr lang="en-GB" b="1" dirty="0"/>
              <a:t>Key takeaway:</a:t>
            </a:r>
            <a:br>
              <a:rPr lang="en-GB" dirty="0"/>
            </a:br>
            <a:r>
              <a:rPr lang="en-GB" dirty="0"/>
              <a:t>Releasing aggregate statistics alone does not guarantee privacy—without formal safeguards, sufficiently many accurate queries can mathematically enable reconstruction of individual data.</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49</a:t>
            </a:fld>
            <a:endParaRPr lang="sv-SE" dirty="0"/>
          </a:p>
        </p:txBody>
      </p:sp>
    </p:spTree>
    <p:extLst>
      <p:ext uri="{BB962C8B-B14F-4D97-AF65-F5344CB8AC3E}">
        <p14:creationId xmlns:p14="http://schemas.microsoft.com/office/powerpoint/2010/main" val="3911597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b="1" dirty="0"/>
              <a:t>Database Reconstruction Attack (DRA)</a:t>
            </a:r>
            <a:r>
              <a:rPr lang="en-GB" dirty="0"/>
              <a:t> demonstrates that privacy can be compromised even when only aggregate statistics are released. In this example, no individual ages are disclosed. Instead, the published information consists solely of high-level summaries: the number of individuals, the mean age, and the median age. While these statistics appear innocuous, each one imposes a mathematical constraint on the possible underlying individual values.</a:t>
            </a:r>
          </a:p>
          <a:p>
            <a:r>
              <a:rPr lang="en-GB" dirty="0"/>
              <a:t>The first slide shows how these aggregate statistics translate into concrete constraints. A count of three individuals fixes the dataset size, a mean age of 35 requires the ages to sum to 105, and a median of 35.6 restricts the ordering and approximate values of the ages. An attacker can exploit these constraints by systematically enumerating possible age combinations and checking which ones are consistent with all released statistics. Most candidate combinations are eliminated immediately because they violate at least one condition.</a:t>
            </a:r>
          </a:p>
          <a:p>
            <a:r>
              <a:rPr lang="en-GB" dirty="0"/>
              <a:t>The next slide makes this process explicit by listing candidate age triples and showing why some are invalid and others remain plausible. Combinations such as (10, 10, 85) or (20, 35, 50) satisfy the mean but fail the median constraint, while combinations like (34, 35, 36) or (33, 36, 36) satisfy both. Even though the exact ages are not uniquely determined, the uncertainty has been dramatically reduced. This illustrates how combining multiple simple statistics can significantly narrow the space of possible individual-level data, leading to partial reconstruction.</a:t>
            </a:r>
          </a:p>
          <a:p>
            <a:r>
              <a:rPr lang="en-GB" b="1" dirty="0"/>
              <a:t>Key takeaway:</a:t>
            </a:r>
            <a:br>
              <a:rPr lang="en-GB" dirty="0"/>
            </a:br>
            <a:r>
              <a:rPr lang="en-GB" dirty="0"/>
              <a:t>Even basic aggregate statistics, when combined, can sharply constrain the underlying data and enable reconstruction attacks, showing that privacy loss can arise from mathematical inference alone—not from releasing individual records.</a:t>
            </a:r>
          </a:p>
          <a:p>
            <a:endParaRPr lang="en-GB"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50</a:t>
            </a:fld>
            <a:endParaRPr lang="sv-SE" dirty="0"/>
          </a:p>
        </p:txBody>
      </p:sp>
    </p:spTree>
    <p:extLst>
      <p:ext uri="{BB962C8B-B14F-4D97-AF65-F5344CB8AC3E}">
        <p14:creationId xmlns:p14="http://schemas.microsoft.com/office/powerpoint/2010/main" val="2004798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Limits of Identity-Based Protection</a:t>
                </a:r>
              </a:p>
              <a:p>
                <a:r>
                  <a:rPr lang="en-GB" dirty="0"/>
                  <a:t>K-anonymity was introduced to reduce the risk of re-identification by ensuring that each individual record is indistinguishable from at least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−1</m:t>
                    </m:r>
                  </m:oMath>
                </a14:m>
                <a:r>
                  <a:rPr lang="en-GB" dirty="0"/>
                  <a:t>others with respect to quasi-identifiers. This approach is effective against direct record linkage attacks, where an adversary attempts to match anonymized records with external datasets using attributes such as age, ZIP code, or gender. By grouping records into equivalence classes, k-anonymity makes it difficult to pinpoint a single individual based solely on released microdata.</a:t>
                </a:r>
              </a:p>
              <a:p>
                <a:br>
                  <a:rPr lang="en-GB" dirty="0"/>
                </a:br>
                <a:endParaRPr lang="en-GB" dirty="0"/>
              </a:p>
              <a:p>
                <a:r>
                  <a:rPr lang="en-GB" b="1" dirty="0"/>
                  <a:t>Inference Beyond Re-identification</a:t>
                </a:r>
              </a:p>
              <a:p>
                <a:r>
                  <a:rPr lang="en-GB" dirty="0"/>
                  <a:t>However, protecting identity alone is not sufficient to guarantee privacy. Even when individuals cannot be uniquely identified, an adversary may still infer sensitive information about them. If all records within an anonymity group share the same or highly similar sensitive attribute values, the attacker can learn that attribute with high confidence. These inference attacks exploit statistical regularities rather than explicit identifiers, revealing that anonymity does not necessarily imply confidentiality.</a:t>
                </a:r>
              </a:p>
              <a:p>
                <a:br>
                  <a:rPr lang="en-GB" dirty="0"/>
                </a:br>
                <a:endParaRPr lang="en-GB" dirty="0"/>
              </a:p>
              <a:p>
                <a:r>
                  <a:rPr lang="en-GB" b="1" dirty="0"/>
                  <a:t>Aggregate Statistics and Reconstruction Attacks</a:t>
                </a:r>
              </a:p>
              <a:p>
                <a:r>
                  <a:rPr lang="en-GB" dirty="0"/>
                  <a:t>More fundamentally, k-anonymity does not protect against attacks that rely only on aggregate statistics. Database reconstruction attacks demonstrate that answering many statistical queries can impose strong mathematical constraints on the underlying data. When enough aggregates are released, an attacker can reconstruct individual-level information even without access to anonymized records. This shows that privacy risk depends not only on how data is anonymized, but also on how it is queried and released over time.</a:t>
                </a:r>
              </a:p>
              <a:p>
                <a:br>
                  <a:rPr lang="en-GB" dirty="0"/>
                </a:br>
                <a:endParaRPr lang="en-GB" dirty="0"/>
              </a:p>
              <a:p>
                <a:r>
                  <a:rPr lang="en-GB" b="1" dirty="0"/>
                  <a:t>Key Takeaway</a:t>
                </a:r>
              </a:p>
              <a:p>
                <a:r>
                  <a:rPr lang="en-GB" b="1" dirty="0"/>
                  <a:t>K-anonymity protects against direct re-identification, but it does not prevent inference or reconstruction attacks; meaningful privacy guarantees require controlling what can be learned from data, not just how identifiers are removed.</a:t>
                </a:r>
                <a:endParaRPr lang="en-GB" dirty="0"/>
              </a:p>
              <a:p>
                <a:endParaRPr lang="en-SE" dirty="0"/>
              </a:p>
            </p:txBody>
          </p:sp>
        </mc:Choice>
        <mc:Fallback xmlns="">
          <p:sp>
            <p:nvSpPr>
              <p:cNvPr id="3" name="Notes Placeholder 2"/>
              <p:cNvSpPr>
                <a:spLocks noGrp="1"/>
              </p:cNvSpPr>
              <p:nvPr>
                <p:ph type="body" idx="1"/>
              </p:nvPr>
            </p:nvSpPr>
            <p:spPr/>
            <p:txBody>
              <a:bodyPr/>
              <a:lstStyle/>
              <a:p>
                <a:r>
                  <a:rPr lang="en-GB" b="1" dirty="0"/>
                  <a:t>Limits of Identity-Based Protection</a:t>
                </a:r>
              </a:p>
              <a:p>
                <a:r>
                  <a:rPr lang="en-GB" dirty="0"/>
                  <a:t>K-anonymity was introduced to reduce the risk of re-identification by ensuring that each individual record is indistinguishable from at least </a:t>
                </a:r>
                <a:r>
                  <a:rPr lang="en-GB" sz="1200" i="0" kern="1200">
                    <a:solidFill>
                      <a:schemeClr val="tx1"/>
                    </a:solidFill>
                    <a:latin typeface="Georgia" panose="02040502050405020303" pitchFamily="18" charset="0"/>
                    <a:ea typeface="+mn-ea"/>
                    <a:cs typeface="+mn-cs"/>
                  </a:rPr>
                  <a:t>𝑘−1</a:t>
                </a:r>
                <a:r>
                  <a:rPr lang="en-GB" dirty="0"/>
                  <a:t>others with respect to quasi-identifiers. This approach is effective against direct record linkage attacks, where an adversary attempts to match anonymized records with external datasets using attributes such as age, ZIP code, or gender. By grouping records into equivalence classes, k-anonymity makes it difficult to pinpoint a single individual based solely on released microdata.</a:t>
                </a:r>
              </a:p>
              <a:p>
                <a:br>
                  <a:rPr lang="en-GB" dirty="0"/>
                </a:br>
                <a:endParaRPr lang="en-GB" dirty="0"/>
              </a:p>
              <a:p>
                <a:r>
                  <a:rPr lang="en-GB" b="1" dirty="0"/>
                  <a:t>Inference Beyond Re-identification</a:t>
                </a:r>
              </a:p>
              <a:p>
                <a:r>
                  <a:rPr lang="en-GB" dirty="0"/>
                  <a:t>However, protecting identity alone is not sufficient to guarantee privacy. Even when individuals cannot be uniquely identified, an adversary may still infer sensitive information about them. If all records within an anonymity group share the same or highly similar sensitive attribute values, the attacker can learn that attribute with high confidence. These inference attacks exploit statistical regularities rather than explicit identifiers, revealing that anonymity does not necessarily imply confidentiality.</a:t>
                </a:r>
              </a:p>
              <a:p>
                <a:br>
                  <a:rPr lang="en-GB" dirty="0"/>
                </a:br>
                <a:endParaRPr lang="en-GB" dirty="0"/>
              </a:p>
              <a:p>
                <a:r>
                  <a:rPr lang="en-GB" b="1" dirty="0"/>
                  <a:t>Aggregate Statistics and Reconstruction Attacks</a:t>
                </a:r>
              </a:p>
              <a:p>
                <a:r>
                  <a:rPr lang="en-GB" dirty="0"/>
                  <a:t>More fundamentally, k-anonymity does not protect against attacks that rely only on aggregate statistics. Database reconstruction attacks demonstrate that answering many statistical queries can impose strong mathematical constraints on the underlying data. When enough aggregates are released, an attacker can reconstruct individual-level information even without access to anonymized records. This shows that privacy risk depends not only on how data is anonymized, but also on how it is queried and released over time.</a:t>
                </a:r>
              </a:p>
              <a:p>
                <a:br>
                  <a:rPr lang="en-GB" dirty="0"/>
                </a:br>
                <a:endParaRPr lang="en-GB" dirty="0"/>
              </a:p>
              <a:p>
                <a:r>
                  <a:rPr lang="en-GB" b="1" dirty="0"/>
                  <a:t>Key Takeaway</a:t>
                </a:r>
              </a:p>
              <a:p>
                <a:r>
                  <a:rPr lang="en-GB" b="1" dirty="0"/>
                  <a:t>K-anonymity protects against direct re-identification, but it does not prevent inference or reconstruction attacks; meaningful privacy guarantees require controlling what can be learned from data, not just how identifiers are removed.</a:t>
                </a:r>
                <a:endParaRPr lang="en-GB" dirty="0"/>
              </a:p>
              <a:p>
                <a:endParaRPr lang="en-SE" dirty="0"/>
              </a:p>
            </p:txBody>
          </p:sp>
        </mc:Fallback>
      </mc:AlternateContent>
      <p:sp>
        <p:nvSpPr>
          <p:cNvPr id="4" name="Slide Number Placeholder 3"/>
          <p:cNvSpPr>
            <a:spLocks noGrp="1"/>
          </p:cNvSpPr>
          <p:nvPr>
            <p:ph type="sldNum" sz="quarter" idx="5"/>
          </p:nvPr>
        </p:nvSpPr>
        <p:spPr/>
        <p:txBody>
          <a:bodyPr/>
          <a:lstStyle/>
          <a:p>
            <a:fld id="{CDA9542A-FB14-4843-A197-824CFEAE5CFD}" type="slidenum">
              <a:rPr lang="sv-SE" smtClean="0"/>
              <a:pPr/>
              <a:t>52</a:t>
            </a:fld>
            <a:endParaRPr lang="sv-SE" dirty="0"/>
          </a:p>
        </p:txBody>
      </p:sp>
    </p:spTree>
    <p:extLst>
      <p:ext uri="{BB962C8B-B14F-4D97-AF65-F5344CB8AC3E}">
        <p14:creationId xmlns:p14="http://schemas.microsoft.com/office/powerpoint/2010/main" val="2467103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Traditional Anonymization Fails</a:t>
            </a:r>
          </a:p>
          <a:p>
            <a:r>
              <a:rPr lang="en-GB" dirty="0"/>
              <a:t>Techniques such as k-anonymity and basic anonymization were designed to protect against direct re-identification by hiding individuals among groups. While effective against simple record linkage attacks, these methods do not account for more powerful adversaries who can perform inference attacks or exploit aggregate statistics. As shown earlier, even when individual records are not released, repeated or carefully chosen statistical queries can leak sensitive information about individuals.</a:t>
            </a:r>
          </a:p>
          <a:p>
            <a:br>
              <a:rPr lang="en-GB" dirty="0"/>
            </a:br>
            <a:endParaRPr lang="en-GB" dirty="0"/>
          </a:p>
          <a:p>
            <a:r>
              <a:rPr lang="en-GB" b="1" dirty="0"/>
              <a:t>The Core Privacy Challenge</a:t>
            </a:r>
          </a:p>
          <a:p>
            <a:r>
              <a:rPr lang="en-GB" dirty="0"/>
              <a:t>The fundamental privacy problem is not only about hiding identities, but about limiting what can be learned from data. An attacker should not be able to determine whether a specific individual’s data was used, even if they have extensive background knowledge and access to many query results. This challenge becomes especially critical in settings such as censuses, health statistics, and large-scale analytics, where aggregate data must be published but individual participation must remain protected.</a:t>
            </a:r>
          </a:p>
          <a:p>
            <a:br>
              <a:rPr lang="en-GB" dirty="0"/>
            </a:br>
            <a:endParaRPr lang="en-GB" dirty="0"/>
          </a:p>
          <a:p>
            <a:r>
              <a:rPr lang="en-GB" b="1" dirty="0"/>
              <a:t>Differential Privacy: A Stronger Guarantee</a:t>
            </a:r>
          </a:p>
          <a:p>
            <a:r>
              <a:rPr lang="en-GB" dirty="0"/>
              <a:t>Differential Privacy addresses this challenge by providing a formal, provable privacy guarantee. Under differential privacy, the output of an analysis is designed to be nearly the same whether or not any single individual’s data is included in the dataset. This ensures that participation in the dataset does not significantly increase privacy risk. Rather than relying on assumptions about the attacker or the data, differential privacy offers protection that holds even against worst-case adversaries.</a:t>
            </a:r>
          </a:p>
          <a:p>
            <a:br>
              <a:rPr lang="en-GB" dirty="0"/>
            </a:br>
            <a:endParaRPr lang="en-GB" dirty="0"/>
          </a:p>
          <a:p>
            <a:r>
              <a:rPr lang="en-GB" b="1" dirty="0"/>
              <a:t>Key Takeaway</a:t>
            </a:r>
          </a:p>
          <a:p>
            <a:r>
              <a:rPr lang="en-GB" b="1" dirty="0"/>
              <a:t>Differential Privacy shifts the goal of privacy from hiding identities to limiting what can be learned, providing strong guarantees even against inference and reconstruction attacks.</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53</a:t>
            </a:fld>
            <a:endParaRPr lang="sv-SE" dirty="0"/>
          </a:p>
        </p:txBody>
      </p:sp>
    </p:spTree>
    <p:extLst>
      <p:ext uri="{BB962C8B-B14F-4D97-AF65-F5344CB8AC3E}">
        <p14:creationId xmlns:p14="http://schemas.microsoft.com/office/powerpoint/2010/main" val="3618909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Neighboring</a:t>
            </a:r>
            <a:r>
              <a:rPr lang="en-GB" b="1" dirty="0"/>
              <a:t> Databases and the Privacy Threat</a:t>
            </a:r>
          </a:p>
          <a:p>
            <a:r>
              <a:rPr lang="en-GB" dirty="0"/>
              <a:t>Differential Privacy formalizes privacy by comparing </a:t>
            </a:r>
            <a:r>
              <a:rPr lang="en-GB" i="1" dirty="0" err="1"/>
              <a:t>neighboring</a:t>
            </a:r>
            <a:r>
              <a:rPr lang="en-GB" i="1" dirty="0"/>
              <a:t> databases</a:t>
            </a:r>
            <a:r>
              <a:rPr lang="en-GB" dirty="0"/>
              <a:t>, which are datasets that differ in the data of exactly one individual. This captures the strongest realistic threat model: an attacker who knows everything about the dataset except whether a specific person is included. Privacy protection is therefore defined with respect to the impact of a single individual’s participation on the output of an analysis.</a:t>
            </a:r>
          </a:p>
          <a:p>
            <a:br>
              <a:rPr lang="en-GB" dirty="0"/>
            </a:br>
            <a:endParaRPr lang="en-GB" dirty="0"/>
          </a:p>
          <a:p>
            <a:r>
              <a:rPr lang="en-GB" b="1" dirty="0"/>
              <a:t>The Differential Privacy Guarantee</a:t>
            </a:r>
          </a:p>
          <a:p>
            <a:r>
              <a:rPr lang="en-GB" dirty="0"/>
              <a:t>A mechanism satisfies differential privacy if its outputs are statistically similar on any two </a:t>
            </a:r>
            <a:r>
              <a:rPr lang="en-GB" dirty="0" err="1"/>
              <a:t>neighboring</a:t>
            </a:r>
            <a:r>
              <a:rPr lang="en-GB" dirty="0"/>
              <a:t> databases. This means that the probability of observing a particular result does not change significantly depending on whether one individual’s data is present or absent. The guarantee is probabilistic and applies to all possible outputs, ensuring that no single individual can substantially influence what is revealed by the analysis.</a:t>
            </a:r>
          </a:p>
          <a:p>
            <a:br>
              <a:rPr lang="en-GB" dirty="0"/>
            </a:br>
            <a:endParaRPr lang="en-GB" dirty="0"/>
          </a:p>
          <a:p>
            <a:r>
              <a:rPr lang="en-GB" b="1" dirty="0"/>
              <a:t>Understanding </a:t>
            </a:r>
            <a:r>
              <a:rPr lang="el-GR" b="1" dirty="0"/>
              <a:t>ε (</a:t>
            </a:r>
            <a:r>
              <a:rPr lang="en-GB" b="1" dirty="0"/>
              <a:t>Epsilon)</a:t>
            </a:r>
          </a:p>
          <a:p>
            <a:r>
              <a:rPr lang="en-GB" dirty="0"/>
              <a:t>The parameter </a:t>
            </a:r>
            <a:r>
              <a:rPr lang="el-GR" dirty="0"/>
              <a:t>ε (</a:t>
            </a:r>
            <a:r>
              <a:rPr lang="en-GB" dirty="0"/>
              <a:t>epsilon) quantifies the maximum privacy loss allowed by the mechanism. A smaller </a:t>
            </a:r>
            <a:r>
              <a:rPr lang="el-GR" dirty="0"/>
              <a:t>ε </a:t>
            </a:r>
            <a:r>
              <a:rPr lang="en-GB" dirty="0"/>
              <a:t>means stronger privacy protection, because the outputs from </a:t>
            </a:r>
            <a:r>
              <a:rPr lang="en-GB" dirty="0" err="1"/>
              <a:t>neighboring</a:t>
            </a:r>
            <a:r>
              <a:rPr lang="en-GB" dirty="0"/>
              <a:t> datasets are more similar, but this typically reduces accuracy. A larger </a:t>
            </a:r>
            <a:r>
              <a:rPr lang="el-GR" dirty="0"/>
              <a:t>ε </a:t>
            </a:r>
            <a:r>
              <a:rPr lang="en-GB" dirty="0"/>
              <a:t>allows more accurate results, but weakens privacy. Thus, </a:t>
            </a:r>
            <a:r>
              <a:rPr lang="el-GR" dirty="0"/>
              <a:t>ε </a:t>
            </a:r>
            <a:r>
              <a:rPr lang="en-GB" dirty="0"/>
              <a:t>represents a fundamental trade-off between privacy and utility, and choosing </a:t>
            </a:r>
            <a:r>
              <a:rPr lang="el-GR" dirty="0"/>
              <a:t>ε </a:t>
            </a:r>
            <a:r>
              <a:rPr lang="en-GB" dirty="0"/>
              <a:t>is a policy and engineering decision rather than a purely technical one.</a:t>
            </a:r>
          </a:p>
          <a:p>
            <a:br>
              <a:rPr lang="en-GB" dirty="0"/>
            </a:br>
            <a:endParaRPr lang="en-GB" dirty="0"/>
          </a:p>
          <a:p>
            <a:r>
              <a:rPr lang="en-GB" b="1" dirty="0"/>
              <a:t>Key Takeaway</a:t>
            </a:r>
          </a:p>
          <a:p>
            <a:r>
              <a:rPr lang="en-GB" b="1" dirty="0"/>
              <a:t>Epsilon controls how much influence any single individual can have on the output, defining a precise trade-off between privacy protection and data accuracy.</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54</a:t>
            </a:fld>
            <a:endParaRPr lang="sv-SE" dirty="0"/>
          </a:p>
        </p:txBody>
      </p:sp>
    </p:spTree>
    <p:extLst>
      <p:ext uri="{BB962C8B-B14F-4D97-AF65-F5344CB8AC3E}">
        <p14:creationId xmlns:p14="http://schemas.microsoft.com/office/powerpoint/2010/main" val="896585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Noise Addition as the Core Mechanism</a:t>
            </a:r>
          </a:p>
          <a:p>
            <a:r>
              <a:rPr lang="en-GB" dirty="0"/>
              <a:t>Differential Privacy is achieved by answering queries with carefully calibrated random noise rather than exact results. Instead of releasing the true query value computed on the dataset, the mechanism adds randomness so that the output is slightly perturbed. This randomness ensures that an attacker cannot confidently determine whether any single individual’s data influenced the result.</a:t>
            </a:r>
          </a:p>
          <a:p>
            <a:br>
              <a:rPr lang="en-GB" dirty="0"/>
            </a:br>
            <a:endParaRPr lang="en-GB" dirty="0"/>
          </a:p>
          <a:p>
            <a:r>
              <a:rPr lang="en-GB" b="1" dirty="0"/>
              <a:t>Sensitivity and Noise Calibration</a:t>
            </a:r>
          </a:p>
          <a:p>
            <a:r>
              <a:rPr lang="en-GB" dirty="0"/>
              <a:t>The amount of noise added depends on the </a:t>
            </a:r>
            <a:r>
              <a:rPr lang="en-GB" i="1" dirty="0"/>
              <a:t>sensitivity</a:t>
            </a:r>
            <a:r>
              <a:rPr lang="en-GB" dirty="0"/>
              <a:t> of the query, which measures how much the query result can change when one individual’s data is modified or removed. Queries with higher sensitivity require more noise because a single individual has a larger potential impact on the output. For example, a count query typically has low sensitivity, while queries involving sums or averages may have higher sensitivity depending on how they are defined.</a:t>
            </a:r>
          </a:p>
          <a:p>
            <a:br>
              <a:rPr lang="en-GB" dirty="0"/>
            </a:br>
            <a:endParaRPr lang="en-GB" dirty="0"/>
          </a:p>
          <a:p>
            <a:r>
              <a:rPr lang="en-GB" b="1" dirty="0"/>
              <a:t>Role of </a:t>
            </a:r>
            <a:r>
              <a:rPr lang="el-GR" b="1" dirty="0"/>
              <a:t>ε </a:t>
            </a:r>
            <a:r>
              <a:rPr lang="en-GB" b="1" dirty="0"/>
              <a:t>and Query Composition</a:t>
            </a:r>
          </a:p>
          <a:p>
            <a:r>
              <a:rPr lang="en-GB" dirty="0"/>
              <a:t>The privacy parameter </a:t>
            </a:r>
            <a:r>
              <a:rPr lang="el-GR" dirty="0"/>
              <a:t>ε </a:t>
            </a:r>
            <a:r>
              <a:rPr lang="en-GB" dirty="0"/>
              <a:t>controls how much noise is added and therefore how strong the privacy guarantee is. Smaller values of </a:t>
            </a:r>
            <a:r>
              <a:rPr lang="el-GR" dirty="0"/>
              <a:t>ε </a:t>
            </a:r>
            <a:r>
              <a:rPr lang="en-GB" dirty="0"/>
              <a:t>result in more noise and stronger privacy, while larger values allow more accurate results at the cost of weaker privacy. Importantly, privacy loss accumulates when multiple queries are answered, meaning that repeated analysis of the same dataset gradually consumes the available privacy budget.</a:t>
            </a:r>
          </a:p>
          <a:p>
            <a:br>
              <a:rPr lang="en-GB" dirty="0"/>
            </a:br>
            <a:endParaRPr lang="en-GB" dirty="0"/>
          </a:p>
          <a:p>
            <a:r>
              <a:rPr lang="en-GB" b="1" dirty="0"/>
              <a:t>Key Takeaway</a:t>
            </a:r>
          </a:p>
          <a:p>
            <a:r>
              <a:rPr lang="en-GB" b="1" dirty="0"/>
              <a:t>Differential Privacy protects individuals by modifying the computation itself through noise addition, rather than altering or anonymizing the underlying dataset.</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55</a:t>
            </a:fld>
            <a:endParaRPr lang="sv-SE" dirty="0"/>
          </a:p>
        </p:txBody>
      </p:sp>
    </p:spTree>
    <p:extLst>
      <p:ext uri="{BB962C8B-B14F-4D97-AF65-F5344CB8AC3E}">
        <p14:creationId xmlns:p14="http://schemas.microsoft.com/office/powerpoint/2010/main" val="103442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Privacy Enhancing Technologies can be broadly classified based on the assumptions they make about trust in digital systems. This distinction is important because not all systems face the same constraints, and not all privacy risks can be addressed in the same way. Rather than competing approaches, hard privacy and soft privacy represent two complementary strategies for managing privacy in complex socio-technical environments.</a:t>
            </a:r>
          </a:p>
          <a:p>
            <a:r>
              <a:rPr lang="en-GB" dirty="0"/>
              <a:t>Hard privacy technologies aim to minimize or completely avoid the disclosure of personal data. The underlying idea is straightforward: if a service provider never has access to raw personal data, it cannot misuse it, leak it, or repurpose it. In hard privacy systems, privacy is guaranteed by technical design rather than organizational promises or policy enforcement. Cryptographic methods and decentralized processing approaches are commonly used to ensure that data remains hidden even while useful functions are performed. In this model, trust in the service provider is reduced or eliminated, because the system is constructed so that misuse is technically infeasible.</a:t>
            </a:r>
          </a:p>
          <a:p>
            <a:endParaRPr lang="en-GB" dirty="0"/>
          </a:p>
          <a:p>
            <a:r>
              <a:rPr lang="en-GB" dirty="0"/>
              <a:t>Soft privacy technologies start from a different, more pragmatic assumption. In many real-world systems, personal data must be disclosed in order to communicate, access services, or participate in digital platforms. Once data is shared, users inevitably lose some degree of direct control. Soft privacy approaches accept this reality and focus on how trust is governed, constrained, and monitored. Instead of preventing access to data entirely, these technologies emphasize accountability, transparency, and user control. Mechanisms such as access controls, audit trails, consent management tools, and transparency dashboards aim to ensure that data is used in accordance with agreed purposes and that misuse can be detected and challenged.</a:t>
            </a:r>
          </a:p>
          <a:p>
            <a:r>
              <a:rPr lang="en-GB" dirty="0"/>
              <a:t>The key contrast between these two categories lies in how they treat trust. Hard privacy seeks to avoid trust by minimizing data exposure and relying on technical guarantees. Soft privacy seeks to manage trust by making data practices visible, enforceable, and accountable. Neither approach is inherently superior; each is appropriate under different technical, economic, and organizational conditions. Understanding this distinction is essential for evaluating privacy solutions and for making informed design choices in real-world systems.</a:t>
            </a:r>
          </a:p>
          <a:p>
            <a:endParaRPr lang="en-GB" dirty="0"/>
          </a:p>
          <a:p>
            <a:r>
              <a:rPr lang="en-GB" b="1" dirty="0"/>
              <a:t>Key takeaway:</a:t>
            </a:r>
            <a:r>
              <a:rPr lang="en-GB" dirty="0"/>
              <a:t> Hard privacy reduces the need to trust service providers, while soft privacy provides accountability and control when trust cannot be avoided.</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157517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Privacy Limits and Data Exposure</a:t>
            </a:r>
          </a:p>
          <a:p>
            <a:r>
              <a:rPr lang="en-GB" dirty="0"/>
              <a:t>Differential Privacy limits what can be inferred about any single individual from the output of an analysis, while privacy-preserving machine learning further reduces risk by avoiding direct sharing of raw training data. Instead of collecting all data centrally, models are trained in ways that minimize exposure of sensitive information. This reduces the harm caused by data leaks, misuse, or unauthorized access.</a:t>
            </a:r>
          </a:p>
          <a:p>
            <a:br>
              <a:rPr lang="en-GB" dirty="0"/>
            </a:br>
            <a:endParaRPr lang="en-GB" dirty="0"/>
          </a:p>
          <a:p>
            <a:r>
              <a:rPr lang="en-GB" b="1" dirty="0"/>
              <a:t>Trust, Participation, and Bias</a:t>
            </a:r>
          </a:p>
          <a:p>
            <a:r>
              <a:rPr lang="en-GB" dirty="0"/>
              <a:t>When strong privacy guarantees are in place, users are more willing to contribute their data. Increased participation leads to datasets that are larger and more representative, reducing selection bias that often arises when privacy-sensitive individuals opt out. As a result, privacy protection can improve not only ethical compliance but also the statistical quality of the data.</a:t>
            </a:r>
          </a:p>
          <a:p>
            <a:br>
              <a:rPr lang="en-GB" dirty="0"/>
            </a:br>
            <a:endParaRPr lang="en-GB" dirty="0"/>
          </a:p>
          <a:p>
            <a:r>
              <a:rPr lang="en-GB" b="1" dirty="0"/>
              <a:t>Accuracy Despite Noise</a:t>
            </a:r>
          </a:p>
          <a:p>
            <a:r>
              <a:rPr lang="en-GB" dirty="0"/>
              <a:t>Privacy-preserving techniques often introduce noise or constraints that reduce accuracy at the individual level. However, this loss is frequently offset by having more participants and more diverse data. In practice, the combination of privacy guarantees and broader participation often leads to models that generalize better and behave more reliably in real-world settings.</a:t>
            </a:r>
          </a:p>
          <a:p>
            <a:br>
              <a:rPr lang="en-GB" dirty="0"/>
            </a:br>
            <a:endParaRPr lang="en-GB" dirty="0"/>
          </a:p>
          <a:p>
            <a:r>
              <a:rPr lang="en-GB" b="1" dirty="0"/>
              <a:t>Key Takeaway</a:t>
            </a:r>
          </a:p>
          <a:p>
            <a:r>
              <a:rPr lang="en-GB" b="1" dirty="0"/>
              <a:t>Privacy-preserving machine learning enables trustworthy models by trading limited precision for greater participation, reduced bias, and stronger protection of individual data.</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56</a:t>
            </a:fld>
            <a:endParaRPr lang="sv-SE" dirty="0"/>
          </a:p>
        </p:txBody>
      </p:sp>
    </p:spTree>
    <p:extLst>
      <p:ext uri="{BB962C8B-B14F-4D97-AF65-F5344CB8AC3E}">
        <p14:creationId xmlns:p14="http://schemas.microsoft.com/office/powerpoint/2010/main" val="4685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Centralised Data Collection</a:t>
            </a:r>
          </a:p>
          <a:p>
            <a:r>
              <a:rPr lang="en-GB" dirty="0"/>
              <a:t>In centralised machine learning, data from many users or devices is collected and transferred to a single central server. This server stores all raw training data in one place, creating a complete dataset that can be directly accessed during model development. The learning process relies on having full visibility of individual data records at the central location.</a:t>
            </a:r>
          </a:p>
          <a:p>
            <a:br>
              <a:rPr lang="en-GB" dirty="0"/>
            </a:br>
            <a:endParaRPr lang="en-GB" dirty="0"/>
          </a:p>
          <a:p>
            <a:r>
              <a:rPr lang="en-GB" b="1" dirty="0"/>
              <a:t>Model Training at the Server</a:t>
            </a:r>
          </a:p>
          <a:p>
            <a:r>
              <a:rPr lang="en-GB" dirty="0"/>
              <a:t>Once data is aggregated, the machine learning model is trained entirely on the central server. This simplifies system design, as training algorithms can operate without coordination across participants. However, it also means that the server must be fully trusted to store, process, and protect all sensitive data used during training.</a:t>
            </a:r>
          </a:p>
          <a:p>
            <a:br>
              <a:rPr lang="en-GB" dirty="0"/>
            </a:br>
            <a:endParaRPr lang="en-GB" dirty="0"/>
          </a:p>
          <a:p>
            <a:r>
              <a:rPr lang="en-GB" b="1" dirty="0"/>
              <a:t>Privacy and Security Implications</a:t>
            </a:r>
          </a:p>
          <a:p>
            <a:r>
              <a:rPr lang="en-GB" dirty="0"/>
              <a:t>Centralised training creates significant privacy and security risks. A data breach, insider misuse, or unauthorized access can expose the entire dataset, including sensitive personal information. Even when legal or technical safeguards exist, concentrating raw data in one place increases the potential impact of failures and makes strong privacy guarantees difficult to enforce.</a:t>
            </a:r>
          </a:p>
          <a:p>
            <a:br>
              <a:rPr lang="en-GB" dirty="0"/>
            </a:br>
            <a:endParaRPr lang="en-GB" dirty="0"/>
          </a:p>
          <a:p>
            <a:r>
              <a:rPr lang="en-GB" b="1" dirty="0"/>
              <a:t>Key Takeaway</a:t>
            </a:r>
          </a:p>
          <a:p>
            <a:r>
              <a:rPr lang="en-GB" b="1" dirty="0"/>
              <a:t>Centralised machine learning is simple and efficient, but it concentrates sensitive data in one location, creating substantial privacy and security risks.</a:t>
            </a:r>
            <a:endParaRPr lang="en-GB" dirty="0"/>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57</a:t>
            </a:fld>
            <a:endParaRPr lang="sv-SE" dirty="0"/>
          </a:p>
        </p:txBody>
      </p:sp>
    </p:spTree>
    <p:extLst>
      <p:ext uri="{BB962C8B-B14F-4D97-AF65-F5344CB8AC3E}">
        <p14:creationId xmlns:p14="http://schemas.microsoft.com/office/powerpoint/2010/main" val="35376504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Distributed Training Paradigm</a:t>
            </a:r>
          </a:p>
          <a:p>
            <a:r>
              <a:rPr lang="en-GB" dirty="0"/>
              <a:t>Federated machine learning is a distributed learning approach in which multiple clients, such as smartphones or edge devices, collaboratively train a shared model under the coordination of a central server. Unlike centralised learning, the training data never leaves the user devices. Each participant contributes to learning while keeping their raw data local.</a:t>
            </a:r>
          </a:p>
          <a:p>
            <a:br>
              <a:rPr lang="en-GB" dirty="0"/>
            </a:br>
            <a:endParaRPr lang="en-GB" dirty="0"/>
          </a:p>
          <a:p>
            <a:r>
              <a:rPr lang="en-GB" b="1" dirty="0"/>
              <a:t>Local Training and Server Coordination</a:t>
            </a:r>
          </a:p>
          <a:p>
            <a:r>
              <a:rPr lang="en-GB" dirty="0"/>
              <a:t>The process begins when the central server sends a global model to a selected subset of devices. Each device then trains this model locally using its own private data. After local training, devices send back only model updates, such as gradients or weight changes, rather than raw data. The server aggregates these updates to improve the global model.</a:t>
            </a:r>
          </a:p>
          <a:p>
            <a:br>
              <a:rPr lang="en-GB" dirty="0"/>
            </a:br>
            <a:endParaRPr lang="en-GB" dirty="0"/>
          </a:p>
          <a:p>
            <a:r>
              <a:rPr lang="en-GB" b="1" dirty="0"/>
              <a:t>Privacy Benefits and Practical Considerations</a:t>
            </a:r>
          </a:p>
          <a:p>
            <a:r>
              <a:rPr lang="en-GB" dirty="0"/>
              <a:t>By design, federated learning significantly reduces direct data exposure, since sensitive training data remains on user devices. However, model updates can still leak information if not carefully protected, which is why federated learning is often combined with techniques such as secure aggregation and differential privacy. In practice, federated learning also introduces challenges related to communication cost, device heterogeneity, and unreliable participation.</a:t>
            </a:r>
          </a:p>
          <a:p>
            <a:br>
              <a:rPr lang="en-GB" dirty="0"/>
            </a:br>
            <a:endParaRPr lang="en-GB" dirty="0"/>
          </a:p>
          <a:p>
            <a:r>
              <a:rPr lang="en-GB" b="1" dirty="0"/>
              <a:t>Key Takeaway</a:t>
            </a:r>
          </a:p>
          <a:p>
            <a:r>
              <a:rPr lang="en-GB" b="1"/>
              <a:t>Federated learning reduces data sharing by keeping raw data on user devices, but strong privacy guarantees still require additional protections beyond decentralisation alone.</a:t>
            </a:r>
            <a:endParaRPr lang="en-GB"/>
          </a:p>
          <a:p>
            <a:endParaRPr lang="en-SE"/>
          </a:p>
        </p:txBody>
      </p:sp>
      <p:sp>
        <p:nvSpPr>
          <p:cNvPr id="4" name="Slide Number Placeholder 3"/>
          <p:cNvSpPr>
            <a:spLocks noGrp="1"/>
          </p:cNvSpPr>
          <p:nvPr>
            <p:ph type="sldNum" sz="quarter" idx="5"/>
          </p:nvPr>
        </p:nvSpPr>
        <p:spPr/>
        <p:txBody>
          <a:bodyPr/>
          <a:lstStyle/>
          <a:p>
            <a:fld id="{CDA9542A-FB14-4843-A197-824CFEAE5CFD}" type="slidenum">
              <a:rPr lang="sv-SE" smtClean="0"/>
              <a:pPr/>
              <a:t>58</a:t>
            </a:fld>
            <a:endParaRPr lang="sv-SE" dirty="0"/>
          </a:p>
        </p:txBody>
      </p:sp>
    </p:spTree>
    <p:extLst>
      <p:ext uri="{BB962C8B-B14F-4D97-AF65-F5344CB8AC3E}">
        <p14:creationId xmlns:p14="http://schemas.microsoft.com/office/powerpoint/2010/main" val="194720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Privacy Enhancing Technologies encompass a broad set of approaches that protect personal data at different stages of its use. The diagram on this slide should not be read as a strict classification, but rather as a conceptual map that illustrates how privacy protection can be layered across a system. Each area addresses a different question: how data is communicated, who can access it, how it is processed, how it is stored, and how insights are derived from it. Together, these areas form a comprehensive toolkit for managing privacy risks in modern digital systems. At the outer layers, communication privacy focuses on protecting data while it is being transmitted between systems. This includes preventing unauthorized parties from observing or intercepting data as it moves across networks. While often taken for granted, failures at this layer can expose sensitive information even if other privacy controls are in place. Closely related are private access services, which govern who is allowed to access data and under what conditions. These mechanisms ensure that only authorized actors can view or use sensitive information, thereby reducing unnecessary exposure within organizations.</a:t>
            </a:r>
            <a:br>
              <a:rPr lang="en-GB" dirty="0"/>
            </a:br>
            <a:endParaRPr lang="en-GB" dirty="0"/>
          </a:p>
          <a:p>
            <a:r>
              <a:rPr lang="en-GB" dirty="0"/>
              <a:t>Moving inward, private computation and database privacy address how data is handled once it is stored or processed. Private computation aims to enable useful data processing without revealing raw personal data, reducing the need for trust in the processing entity. Database privacy, by contrast, focuses on protecting stored data from inference attacks, unauthorized queries, or misuse over time. These areas are particularly important in environments where large datasets are retained and reused for multiple purposes, such as analytics or decision support. At the core of the diagram lies private machine learning, which addresses privacy risks arising from data-driven models and artificial intelligence systems. Machine learning can extract powerful insights from data, but it can also unintentionally expose sensitive information or amplify privacy harms through inference and profiling. Privacy-preserving approaches in this area aim to ensure that individuals’ data is protected both during model training and when models are deployed. Across all layers, the unifying goal of PETs is to reduce unnecessary data exposure, limit trust assumptions, and ensure that privacy is preserved by design rather than relying solely on organizational promises.</a:t>
            </a:r>
            <a:br>
              <a:rPr lang="en-GB" dirty="0"/>
            </a:br>
            <a:endParaRPr lang="en-GB" dirty="0"/>
          </a:p>
          <a:p>
            <a:r>
              <a:rPr lang="en-GB" b="1" dirty="0"/>
              <a:t>Key takeaway:</a:t>
            </a:r>
            <a:r>
              <a:rPr lang="en-GB" dirty="0"/>
              <a:t> Privacy Enhancing Technologies operate across multiple layers of a system, collectively protecting personal data during communication, access, storage, processing, and analysis.</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308056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individuals use communication services, such as web applications, messaging platforms, or cloud systems, they have clear and intuitive expectations. At a minimum, users expect that their communications are not eavesdropped on by unauthorized parties and that messages are not altered while in transit. These expectations form the baseline of trust in modern digital communication and are closely tied to notions of confidentiality and integrity. To meet these expectations, communication systems rely on secure communication channels and authentication mechanisms. Secure channels protect the content of messages as they travel across networks, while authentication ensures that users are communicating with the intended party rather than an impostor. In client–server settings, such as web browsing or remote access to cloud services, protocols like TLS and SSH establish these guarantees using cryptographic techniques, often without requiring parties to share secrets in advance. From a user perspective, this security is largely invisible but essential. In user-to-user communication, such as messaging applications, voice calls, or email, similar goals apply under different conditions. End-to-end encryption is commonly used to ensure that only the communicating users can read the messages, even if the service provider operates the infrastructure through which messages pass. This approach strengthens privacy by limiting who can access message content, and it is often cited as a best practice for secure personal communication.</a:t>
            </a:r>
          </a:p>
          <a:p>
            <a:endParaRPr lang="en-GB" dirty="0"/>
          </a:p>
          <a:p>
            <a:r>
              <a:rPr lang="en-GB" dirty="0"/>
              <a:t>However, it is important to recognize that strong cryptography does not eliminate trust entirely. Even in encrypted systems, users must still trust elements such as certificate authorities, key management mechanisms, and service providers to behave correctly and securely. More importantly from a privacy perspective, these technologies primarily protect </a:t>
            </a:r>
            <a:r>
              <a:rPr lang="en-GB" i="1" dirty="0"/>
              <a:t>what is said</a:t>
            </a:r>
            <a:r>
              <a:rPr lang="en-GB" dirty="0"/>
              <a:t>, not </a:t>
            </a:r>
            <a:r>
              <a:rPr lang="en-GB" i="1" dirty="0"/>
              <a:t>how communication occurs</a:t>
            </a:r>
            <a:r>
              <a:rPr lang="en-GB" dirty="0"/>
              <a:t>. Information about who is communicating, when communication happens, how frequently it occurs, and from where it originates is typically still visible to network observers and service operators. This information, known as metadata, can be highly revealing. Patterns of communication may allow sensitive inferences even when message content is fully encrypted. For example, frequent interaction with a medical service, repeated late-night communications, or location-based access patterns can disclose personal circumstances or vulnerabilities. As a result, secure communication is necessary but not sufficient for full privacy. Understanding this limitation motivates the need for more advanced Privacy Enhancing Technologies that aim to protect not only message content but also communication metadata.</a:t>
            </a:r>
            <a:br>
              <a:rPr lang="en-GB" dirty="0"/>
            </a:br>
            <a:endParaRPr lang="en-GB" dirty="0"/>
          </a:p>
          <a:p>
            <a:r>
              <a:rPr lang="en-GB" b="1" dirty="0"/>
              <a:t>Key takeaway:</a:t>
            </a:r>
            <a:r>
              <a:rPr lang="en-GB" dirty="0"/>
              <a:t> Encryption effectively protects the content of communication, but privacy also depends on limiting what can be inferred from communication metadata.</a:t>
            </a:r>
          </a:p>
        </p:txBody>
      </p:sp>
      <p:sp>
        <p:nvSpPr>
          <p:cNvPr id="4" name="Slide Number Placehold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274631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message encryption protects what is being said, communication metadata can still reveal highly sensitive information about individuals. Communication patterns such as who communicates with whom, how frequently communication occurs, and at what times can be more revealing than message content itself. From these patterns, observers may infer health conditions, political engagement, journalistic activity, or personal relationships. Importantly, such inferences can be made without ever accessing or decrypting message content, which makes metadata a critical privacy concern in modern communication systems.</a:t>
            </a:r>
          </a:p>
          <a:p>
            <a:endParaRPr lang="en-GB" dirty="0"/>
          </a:p>
          <a:p>
            <a:r>
              <a:rPr lang="en-GB" dirty="0"/>
              <a:t>Anonymous communication technologies are designed to address this problem by protecting against the disclosure of communication metadata. Their primary goal is not to hide the content of messages, but to obscure the relationship between sender and receiver. This includes protecting identities, communication frequency, timing correlations, and routing information. By limiting what can be learned from traffic patterns, anonymous communication reduces the risk of inference-based privacy harms that arise even in strongly encrypted systems.</a:t>
            </a:r>
          </a:p>
          <a:p>
            <a:endParaRPr lang="en-GB" dirty="0"/>
          </a:p>
          <a:p>
            <a:r>
              <a:rPr lang="en-GB" dirty="0"/>
              <a:t>The core mechanism behind anonymous communication is indirect routing. Instead of sending messages directly from sender to receiver, messages are forwarded through a sequence of intermediate nodes. Each node only has limited, local knowledge: it knows where a message came from and where it should be forwarded next, but not the full communication path. As a result, a passive network observer, and in some cases even a partially active adversary, cannot easily reconstruct the sender–receiver relationship. This design makes large-scale traffic analysis significantly more difficult.</a:t>
            </a:r>
          </a:p>
          <a:p>
            <a:r>
              <a:rPr lang="en-GB" dirty="0"/>
              <a:t>A widely used protection model in anonymous communication systems is </a:t>
            </a:r>
            <a:r>
              <a:rPr lang="en-GB" i="1" dirty="0"/>
              <a:t>third-party anonymity</a:t>
            </a:r>
            <a:r>
              <a:rPr lang="en-GB" dirty="0"/>
              <a:t>. In this model, trust is not placed in a single intermediary but distributed across multiple independent nodes. No single party has enough information to deanonymize a communication on its own. This distributed trust assumption is a key design principle in many real-world anonymous communication systems and reflects the broader PET goal of reducing reliance on any one trusted entity.</a:t>
            </a:r>
          </a:p>
          <a:p>
            <a:endParaRPr lang="en-GB" dirty="0"/>
          </a:p>
          <a:p>
            <a:r>
              <a:rPr lang="en-GB" dirty="0"/>
              <a:t>Anonymous communication technologies are therefore essential for protecting privacy in situations where metadata exposure can lead to serious harm. They support freedom of expression, enable safe journalism and activism, and provide protection for individuals operating in high-risk environments. Understanding their role clarifies why privacy in communication extends beyond encryption and requires dedicated mechanisms to resist traffic analysis and inference attacks.</a:t>
            </a:r>
          </a:p>
          <a:p>
            <a:endParaRPr lang="en-GB" dirty="0"/>
          </a:p>
          <a:p>
            <a:r>
              <a:rPr lang="en-GB" b="1" dirty="0"/>
              <a:t>Key takeaway:</a:t>
            </a:r>
            <a:r>
              <a:rPr lang="en-GB" dirty="0"/>
              <a:t> Anonymous communication enhances privacy by hiding communication relationships and patterns, not just encrypting message content.</a:t>
            </a:r>
          </a:p>
          <a:p>
            <a:endParaRPr lang="en-SE" dirty="0"/>
          </a:p>
        </p:txBody>
      </p:sp>
      <p:sp>
        <p:nvSpPr>
          <p:cNvPr id="4" name="Slide Number Placehold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148571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Anonymity is a core concept in privacy and anonymous communication and is best understood as the opposite of identifiability. A subject is identifiable if an adversary can uniquely determine that the subject is responsible for an action. Anonymity, by contrast, exists when such unique identification is not possible. Importantly, anonymity does not imply secrecy or invisibility; information may still be observable, but it cannot be reliably attributed to a specific individual.</a:t>
            </a:r>
          </a:p>
          <a:p>
            <a:endParaRPr lang="en-GB" dirty="0"/>
          </a:p>
          <a:p>
            <a:r>
              <a:rPr lang="en-GB" dirty="0"/>
              <a:t>A crucial requirement for anonymity is indistinguishability within a group. Anonymity can only exist when a subject blends into a set of plausible candidates, known as the </a:t>
            </a:r>
            <a:r>
              <a:rPr lang="en-GB" i="1" dirty="0"/>
              <a:t>anonymity set</a:t>
            </a:r>
            <a:r>
              <a:rPr lang="en-GB" dirty="0"/>
              <a:t>. From the adversary’s perspective, anonymity means uncertainty about which individual within this set is the true subject. The larger and more uniform the anonymity set, the stronger the anonymity guarantee. This also implies that anonymity is not a binary property but exists in degrees, depending on how effectively an adversary can narrow down the set.</a:t>
            </a:r>
          </a:p>
          <a:p>
            <a:endParaRPr lang="en-GB" dirty="0"/>
          </a:p>
          <a:p>
            <a:r>
              <a:rPr lang="en-GB" dirty="0"/>
              <a:t>Anonymity can be </a:t>
            </a:r>
            <a:r>
              <a:rPr lang="en-GB" dirty="0" err="1"/>
              <a:t>analyzed</a:t>
            </a:r>
            <a:r>
              <a:rPr lang="en-GB" dirty="0"/>
              <a:t> from different roles depending on the subject’s position in an interaction. </a:t>
            </a:r>
            <a:r>
              <a:rPr lang="en-GB" i="1" dirty="0"/>
              <a:t>Actor anonymity</a:t>
            </a:r>
            <a:r>
              <a:rPr lang="en-GB" dirty="0"/>
              <a:t> refers to hiding who initiated an action, such as sending a message or posting content, while </a:t>
            </a:r>
            <a:r>
              <a:rPr lang="en-GB" i="1" dirty="0" err="1"/>
              <a:t>actee</a:t>
            </a:r>
            <a:r>
              <a:rPr lang="en-GB" i="1" dirty="0"/>
              <a:t> anonymity</a:t>
            </a:r>
            <a:r>
              <a:rPr lang="en-GB" dirty="0"/>
              <a:t> refers to hiding who received or was targeted by an action. In both cases, anonymity depends on the size and quality of the anonymity set and on the capabilities of the adversary. This adversary-centric view provides a precise and practical way to reason about anonymity in real systems.</a:t>
            </a:r>
          </a:p>
          <a:p>
            <a:endParaRPr lang="en-GB" dirty="0"/>
          </a:p>
          <a:p>
            <a:r>
              <a:rPr lang="en-GB" b="1" dirty="0"/>
              <a:t>Key takeaway:</a:t>
            </a:r>
            <a:r>
              <a:rPr lang="en-GB" dirty="0"/>
              <a:t> Anonymity exists only when a subject is indistinguishable within a sufficiently large anonymity set, relative to a specific adversary.</a:t>
            </a:r>
          </a:p>
        </p:txBody>
      </p:sp>
      <p:sp>
        <p:nvSpPr>
          <p:cNvPr id="4" name="Slide Number Placehold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3080525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AC2612-C8B1-42B4-8DBC-352812E7A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2614DB0B-1212-EE43-A2E4-E9759D8662FA}" type="datetime1">
              <a:rPr lang="sv-SE" smtClean="0"/>
              <a:t>2026-02-02</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BBD564E-3114-43F0-A6F3-FEFE2A009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30BE783F-E01A-3D4D-8D22-1A7C0A61178D}" type="datetime1">
              <a:rPr lang="sv-SE" smtClean="0"/>
              <a:t>2026-02-02</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AD84D972-628C-144F-8C1B-117CDE23ADC4}" type="datetime1">
              <a:rPr lang="sv-SE" smtClean="0"/>
              <a:t>2026-02-02</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583304-1B26-4F40-85EB-2BBCFC890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spTree>
    <p:extLst>
      <p:ext uri="{BB962C8B-B14F-4D97-AF65-F5344CB8AC3E}">
        <p14:creationId xmlns:p14="http://schemas.microsoft.com/office/powerpoint/2010/main" val="32213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a:extLst>
              <a:ext uri="{FF2B5EF4-FFF2-40B4-BE49-F238E27FC236}">
                <a16:creationId xmlns:a16="http://schemas.microsoft.com/office/drawing/2014/main" id="{C81AD0E7-7BAB-4DBC-97D9-D958CAF59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083048-DEF2-45EE-9ADC-1B9A3314B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AF7DC7EC-3BAF-A746-B828-B95B4F274C77}" type="datetime1">
              <a:rPr lang="sv-SE" smtClean="0"/>
              <a:t>2026-02-02</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79554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fld id="{479D96A5-407E-0148-B22C-2F9D8A977183}" type="datetime1">
              <a:rPr lang="sv-SE" smtClean="0"/>
              <a:t>2026-02-02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5EF96D78-7046-4339-A27B-A2E54F7E7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39967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5F7034A7-DB8B-9B41-910C-2CF55AF33150}" type="datetime1">
              <a:rPr lang="sv-SE" smtClean="0"/>
              <a:t>2026-02-02</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6BE1A0F-94CD-4198-BF55-0444B608B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3714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en-US"/>
              <a:t>Click to edit Master title style</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B1A303F4-E9E2-3342-AC93-D695E9586D98}" type="datetime1">
              <a:rPr lang="sv-SE" smtClean="0"/>
              <a:t>2026-02-02</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272B713E-9B25-4551-8C9B-6BC99E5E4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82974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31E19D5B-AC5F-1D45-9295-D6F35A91C2C9}" type="datetime1">
              <a:rPr lang="sv-SE" smtClean="0"/>
              <a:t>2026-02-02</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3FB99031-EEFF-4AFA-A3F5-072DD362F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1526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5EC06882-422C-4DDF-B0C6-829A56687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6EE1D48A-CAE5-C84B-A647-F49494EFDA79}" type="datetime1">
              <a:rPr lang="sv-SE" smtClean="0"/>
              <a:t>2026-02-02</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A56AFAAA-8AD3-4AB3-8A46-2BD968391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83967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CF14069A-9C67-E843-A051-20111198E023}" type="datetime1">
              <a:rPr lang="sv-SE" smtClean="0"/>
              <a:t>2026-02-02</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945A0DCF-3090-4EFD-A929-4799EE649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14341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3A9666F6-D8A7-EA46-BB4B-3C04081A8C95}" type="datetime1">
              <a:rPr lang="sv-SE" smtClean="0"/>
              <a:t>2026-02-02</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1FF50F7-D655-41A2-BC16-00FE7DA2E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14588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0E2E9693-29DA-C242-AC0C-8F08E50D3E01}" type="datetime1">
              <a:rPr lang="sv-SE" smtClean="0"/>
              <a:t>2026-02-02</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428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EB38C32D-A51F-C743-B0D8-2864DD9004EC}" type="datetime1">
              <a:rPr lang="sv-SE" smtClean="0"/>
              <a:t>2026-02-02</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5F9E499B-8B00-C8CA-62CA-20FE39F020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2704010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4" name="Picture 3">
            <a:extLst>
              <a:ext uri="{FF2B5EF4-FFF2-40B4-BE49-F238E27FC236}">
                <a16:creationId xmlns:a16="http://schemas.microsoft.com/office/drawing/2014/main" id="{469AF1C1-98C7-58A9-4CC4-08D2EC0B2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1256044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6EBE2AE0-6A64-DF49-9D72-57ABF9EECBDF}" type="datetime1">
              <a:rPr lang="sv-SE" smtClean="0"/>
              <a:t>2026-02-02</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7" name="Picture 6">
            <a:extLst>
              <a:ext uri="{FF2B5EF4-FFF2-40B4-BE49-F238E27FC236}">
                <a16:creationId xmlns:a16="http://schemas.microsoft.com/office/drawing/2014/main" id="{51AF9B89-6638-3459-8DDA-71E936C5A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12690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255562-1BA5-47E2-B332-7AD914821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D2200F05-7C42-444D-A0D8-253894224E88}" type="datetime1">
              <a:rPr lang="sv-SE" smtClean="0"/>
              <a:t>2026-02-02</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157403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C2E58C01-D356-4F4A-A4C8-16C5BA87BC39}" type="datetime1">
              <a:rPr lang="sv-SE" smtClean="0"/>
              <a:t>2026-02-02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7AD2338D-B85A-45B3-B14F-0709EED2F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A0C44391-E399-D04A-970E-1B294DA7E1AE}" type="datetime1">
              <a:rPr lang="sv-SE" smtClean="0"/>
              <a:t>2026-02-02</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A84D6708-EF0F-1F67-87B3-27E3288CC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0041F90C-385D-A748-A2FE-753BA8C86ECF}" type="datetime1">
              <a:rPr lang="sv-SE" smtClean="0"/>
              <a:t>2026-02-02</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0362B491-D480-49A0-9C8D-2642CBE41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5305C6AD-E4B1-8441-AB11-F0949BE4F47F}" type="datetime1">
              <a:rPr lang="sv-SE" smtClean="0"/>
              <a:t>2026-02-02</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A45B905-FAB7-4519-A692-CD3C1A292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58546DD3-10AD-3843-8837-DAD5D1FB9627}" type="datetime1">
              <a:rPr lang="sv-SE" smtClean="0"/>
              <a:t>2026-02-02</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BC935F5-ACDF-4ECA-9A0C-8F3507197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4C1E07CF-3F93-FE49-A8D3-ABDB1108DA96}" type="datetime1">
              <a:rPr lang="sv-SE" smtClean="0"/>
              <a:t>2026-02-02</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3EF03451-BC14-4473-990F-4190E39B8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ACA550EA-F544-F241-9F1D-293838448071}" type="datetime1">
              <a:rPr lang="sv-SE" smtClean="0"/>
              <a:t>2026-02-02</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4A82310E-5B4D-5E4A-9458-F175B0C05AA9}" type="datetime1">
              <a:rPr lang="sv-SE" smtClean="0"/>
              <a:t>2026-02-02</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B99D973-E0A3-C94C-B600-51EBBA585534}" type="datetime1">
              <a:rPr lang="sv-SE" smtClean="0"/>
              <a:t>2026-02-02</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799657677"/>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bit.ly/3cfpAKz" TargetMode="External"/><Relationship Id="rId2" Type="http://schemas.openxmlformats.org/officeDocument/2006/relationships/hyperlink" Target="https://dud.inf.tu-dresden.de/literatur/Anon_Terminology_v0.34.pdf" TargetMode="External"/><Relationship Id="rId1" Type="http://schemas.openxmlformats.org/officeDocument/2006/relationships/slideLayout" Target="../slideLayouts/slideLayout7.xml"/><Relationship Id="rId4" Type="http://schemas.openxmlformats.org/officeDocument/2006/relationships/hyperlink" Target="https://www.priv.gc.ca/en/opc-actions-and-decisions/research/explore-privacy-research/2017/pet_20171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524-60A5-48A6-A802-464B7F63B120}"/>
              </a:ext>
            </a:extLst>
          </p:cNvPr>
          <p:cNvSpPr>
            <a:spLocks noGrp="1"/>
          </p:cNvSpPr>
          <p:nvPr>
            <p:ph type="ctrTitle"/>
          </p:nvPr>
        </p:nvSpPr>
        <p:spPr>
          <a:xfrm>
            <a:off x="1524000" y="1122374"/>
            <a:ext cx="9144000" cy="1828802"/>
          </a:xfrm>
        </p:spPr>
        <p:txBody>
          <a:bodyPr>
            <a:normAutofit/>
          </a:bodyPr>
          <a:lstStyle/>
          <a:p>
            <a:r>
              <a:rPr lang="en-US" sz="4800" dirty="0"/>
              <a:t>Privacy Engineering</a:t>
            </a:r>
            <a:endParaRPr lang="sv-SE" sz="4800" dirty="0"/>
          </a:p>
        </p:txBody>
      </p:sp>
      <p:sp>
        <p:nvSpPr>
          <p:cNvPr id="3" name="Subtitle 2">
            <a:extLst>
              <a:ext uri="{FF2B5EF4-FFF2-40B4-BE49-F238E27FC236}">
                <a16:creationId xmlns:a16="http://schemas.microsoft.com/office/drawing/2014/main" id="{625E47CD-3590-4212-9252-5F0D3BDCD964}"/>
              </a:ext>
            </a:extLst>
          </p:cNvPr>
          <p:cNvSpPr>
            <a:spLocks noGrp="1"/>
          </p:cNvSpPr>
          <p:nvPr>
            <p:ph type="subTitle" idx="1"/>
          </p:nvPr>
        </p:nvSpPr>
        <p:spPr>
          <a:xfrm>
            <a:off x="1524000" y="4322371"/>
            <a:ext cx="9827941" cy="1828801"/>
          </a:xfrm>
        </p:spPr>
        <p:txBody>
          <a:bodyPr/>
          <a:lstStyle/>
          <a:p>
            <a:pPr>
              <a:spcBef>
                <a:spcPts val="0"/>
              </a:spcBef>
            </a:pPr>
            <a:r>
              <a:rPr lang="en-US" dirty="0"/>
              <a:t>Gurjot Singh</a:t>
            </a:r>
          </a:p>
          <a:p>
            <a:pPr>
              <a:spcBef>
                <a:spcPts val="0"/>
              </a:spcBef>
            </a:pPr>
            <a:r>
              <a:rPr lang="en-US" sz="2000" i="1" dirty="0"/>
              <a:t>Division of Cybersecurity at the</a:t>
            </a:r>
          </a:p>
          <a:p>
            <a:pPr>
              <a:spcBef>
                <a:spcPts val="0"/>
              </a:spcBef>
            </a:pPr>
            <a:r>
              <a:rPr lang="en-US" sz="2000" i="1" dirty="0"/>
              <a:t>Department of Computer and Information Science (IDA)</a:t>
            </a:r>
          </a:p>
        </p:txBody>
      </p:sp>
      <p:sp>
        <p:nvSpPr>
          <p:cNvPr id="5" name="Title 1">
            <a:extLst>
              <a:ext uri="{FF2B5EF4-FFF2-40B4-BE49-F238E27FC236}">
                <a16:creationId xmlns:a16="http://schemas.microsoft.com/office/drawing/2014/main" id="{C7772DEF-5639-41FE-EB78-8F096F74460C}"/>
              </a:ext>
            </a:extLst>
          </p:cNvPr>
          <p:cNvSpPr txBox="1">
            <a:spLocks/>
          </p:cNvSpPr>
          <p:nvPr/>
        </p:nvSpPr>
        <p:spPr>
          <a:xfrm>
            <a:off x="1524000" y="2951176"/>
            <a:ext cx="8171935" cy="1828802"/>
          </a:xfrm>
          <a:prstGeom prst="rect">
            <a:avLst/>
          </a:prstGeom>
        </p:spPr>
        <p:txBody>
          <a:bodyPr vert="horz" lIns="91440" tIns="45720" rIns="91440" bIns="45720" rtlCol="0" anchor="t">
            <a:normAutofit/>
          </a:bodyPr>
          <a:lstStyle>
            <a:lvl1pPr algn="l" defTabSz="914332" rtl="0" eaLnBrk="1" latinLnBrk="0" hangingPunct="1">
              <a:lnSpc>
                <a:spcPct val="90000"/>
              </a:lnSpc>
              <a:spcBef>
                <a:spcPct val="0"/>
              </a:spcBef>
              <a:buNone/>
              <a:defRPr sz="6000" kern="1200">
                <a:solidFill>
                  <a:schemeClr val="bg1"/>
                </a:solidFill>
                <a:latin typeface="+mj-lt"/>
                <a:ea typeface="+mj-ea"/>
                <a:cs typeface="+mj-cs"/>
              </a:defRPr>
            </a:lvl1pPr>
          </a:lstStyle>
          <a:p>
            <a:r>
              <a:rPr lang="en-US" sz="2800" b="1" dirty="0"/>
              <a:t>TDDE62</a:t>
            </a:r>
            <a:r>
              <a:rPr lang="en-US" sz="2800" dirty="0"/>
              <a:t> – Information Security:</a:t>
            </a:r>
            <a:br>
              <a:rPr lang="en-US" sz="2800" dirty="0"/>
            </a:br>
            <a:r>
              <a:rPr lang="en-US" sz="2800" dirty="0"/>
              <a:t>Privacy, System and Network Security</a:t>
            </a:r>
            <a:endParaRPr lang="sv-SE" sz="2800" dirty="0"/>
          </a:p>
        </p:txBody>
      </p:sp>
      <p:sp>
        <p:nvSpPr>
          <p:cNvPr id="4" name="TextBox 3">
            <a:extLst>
              <a:ext uri="{FF2B5EF4-FFF2-40B4-BE49-F238E27FC236}">
                <a16:creationId xmlns:a16="http://schemas.microsoft.com/office/drawing/2014/main" id="{CA44375C-992F-2F2A-C47E-05A91DCF0506}"/>
              </a:ext>
            </a:extLst>
          </p:cNvPr>
          <p:cNvSpPr txBox="1"/>
          <p:nvPr/>
        </p:nvSpPr>
        <p:spPr>
          <a:xfrm>
            <a:off x="5609967" y="6424114"/>
            <a:ext cx="6596678" cy="369332"/>
          </a:xfrm>
          <a:prstGeom prst="rect">
            <a:avLst/>
          </a:prstGeom>
          <a:noFill/>
        </p:spPr>
        <p:txBody>
          <a:bodyPr wrap="none" rtlCol="0">
            <a:spAutoFit/>
          </a:bodyPr>
          <a:lstStyle/>
          <a:p>
            <a:r>
              <a:rPr lang="en-GB" dirty="0">
                <a:solidFill>
                  <a:schemeClr val="bg1"/>
                </a:solidFill>
              </a:rPr>
              <a:t>Slides inspired by and adapted from material by Jenny Reuben</a:t>
            </a:r>
            <a:endParaRPr lang="en-SE" dirty="0">
              <a:solidFill>
                <a:schemeClr val="bg1"/>
              </a:solidFill>
            </a:endParaRPr>
          </a:p>
        </p:txBody>
      </p:sp>
    </p:spTree>
    <p:extLst>
      <p:ext uri="{BB962C8B-B14F-4D97-AF65-F5344CB8AC3E}">
        <p14:creationId xmlns:p14="http://schemas.microsoft.com/office/powerpoint/2010/main" val="244140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024B-C3F2-74A6-BC0D-FE0DCD8A85B6}"/>
              </a:ext>
            </a:extLst>
          </p:cNvPr>
          <p:cNvSpPr>
            <a:spLocks noGrp="1"/>
          </p:cNvSpPr>
          <p:nvPr>
            <p:ph type="title"/>
          </p:nvPr>
        </p:nvSpPr>
        <p:spPr/>
        <p:txBody>
          <a:bodyPr/>
          <a:lstStyle/>
          <a:p>
            <a:r>
              <a:rPr lang="en-GB" dirty="0"/>
              <a:t>Assumptions (Adversary Model)</a:t>
            </a:r>
            <a:endParaRPr lang="en-SE" dirty="0"/>
          </a:p>
        </p:txBody>
      </p:sp>
      <p:sp>
        <p:nvSpPr>
          <p:cNvPr id="4" name="TextBox 3">
            <a:extLst>
              <a:ext uri="{FF2B5EF4-FFF2-40B4-BE49-F238E27FC236}">
                <a16:creationId xmlns:a16="http://schemas.microsoft.com/office/drawing/2014/main" id="{19EC8113-6182-683B-8408-636BBFFB1FF7}"/>
              </a:ext>
            </a:extLst>
          </p:cNvPr>
          <p:cNvSpPr txBox="1"/>
          <p:nvPr/>
        </p:nvSpPr>
        <p:spPr>
          <a:xfrm>
            <a:off x="1118886" y="1690692"/>
            <a:ext cx="9954228" cy="4093428"/>
          </a:xfrm>
          <a:prstGeom prst="rect">
            <a:avLst/>
          </a:prstGeom>
          <a:noFill/>
        </p:spPr>
        <p:txBody>
          <a:bodyPr wrap="square">
            <a:spAutoFit/>
          </a:bodyPr>
          <a:lstStyle/>
          <a:p>
            <a:pPr>
              <a:buNone/>
            </a:pPr>
            <a:r>
              <a:rPr lang="en-GB" sz="2000" b="1" dirty="0"/>
              <a:t>Adversary capabilities</a:t>
            </a:r>
            <a:endParaRPr lang="en-GB" sz="2000" dirty="0"/>
          </a:p>
          <a:p>
            <a:pPr marL="342900" indent="-342900">
              <a:buFont typeface="Arial" panose="020B0604020202020204" pitchFamily="34" charset="0"/>
              <a:buChar char="•"/>
            </a:pPr>
            <a:r>
              <a:rPr lang="en-GB" sz="2000" dirty="0"/>
              <a:t>The adversary uses </a:t>
            </a:r>
            <a:r>
              <a:rPr lang="en-GB" sz="2000" dirty="0">
                <a:solidFill>
                  <a:schemeClr val="accent1">
                    <a:lumMod val="50000"/>
                  </a:schemeClr>
                </a:solidFill>
              </a:rPr>
              <a:t>all available information </a:t>
            </a:r>
            <a:r>
              <a:rPr lang="en-GB" sz="2000" dirty="0"/>
              <a:t>to infer items of interest (IOIs)</a:t>
            </a:r>
          </a:p>
          <a:p>
            <a:pPr marL="342900" indent="-342900">
              <a:buFont typeface="Arial" panose="020B0604020202020204" pitchFamily="34" charset="0"/>
              <a:buChar char="•"/>
            </a:pPr>
            <a:r>
              <a:rPr lang="en-GB" sz="2000" dirty="0"/>
              <a:t>IOIs include:</a:t>
            </a:r>
          </a:p>
          <a:p>
            <a:pPr marL="800100" lvl="1" indent="-342900">
              <a:buFont typeface="Arial" panose="020B0604020202020204" pitchFamily="34" charset="0"/>
              <a:buChar char="•"/>
            </a:pPr>
            <a:r>
              <a:rPr lang="en-GB" sz="2000" dirty="0"/>
              <a:t>Who sent a message</a:t>
            </a:r>
          </a:p>
          <a:p>
            <a:pPr marL="800100" lvl="1" indent="-342900">
              <a:buFont typeface="Arial" panose="020B0604020202020204" pitchFamily="34" charset="0"/>
              <a:buChar char="•"/>
            </a:pPr>
            <a:r>
              <a:rPr lang="en-GB" sz="2000" dirty="0"/>
              <a:t>Who received a message</a:t>
            </a:r>
          </a:p>
          <a:p>
            <a:pPr marL="800100" lvl="1" indent="-342900">
              <a:buFont typeface="Arial" panose="020B0604020202020204" pitchFamily="34" charset="0"/>
              <a:buChar char="•"/>
            </a:pPr>
            <a:endParaRPr lang="en-GB" sz="2000" dirty="0"/>
          </a:p>
          <a:p>
            <a:pPr>
              <a:buNone/>
            </a:pPr>
            <a:r>
              <a:rPr lang="en-GB" sz="2000" b="1" dirty="0"/>
              <a:t>Adversary knowledge</a:t>
            </a:r>
            <a:endParaRPr lang="en-GB" sz="2000" dirty="0"/>
          </a:p>
          <a:p>
            <a:pPr marL="342900" indent="-342900">
              <a:buFont typeface="Arial" panose="020B0604020202020204" pitchFamily="34" charset="0"/>
              <a:buChar char="•"/>
            </a:pPr>
            <a:r>
              <a:rPr lang="en-GB" sz="2000" dirty="0"/>
              <a:t>The adversary does </a:t>
            </a:r>
            <a:r>
              <a:rPr lang="en-GB" sz="2000" dirty="0">
                <a:solidFill>
                  <a:schemeClr val="accent1">
                    <a:lumMod val="50000"/>
                  </a:schemeClr>
                </a:solidFill>
              </a:rPr>
              <a:t>not forget</a:t>
            </a:r>
          </a:p>
          <a:p>
            <a:pPr marL="342900" indent="-342900">
              <a:buFont typeface="Arial" panose="020B0604020202020204" pitchFamily="34" charset="0"/>
              <a:buChar char="•"/>
            </a:pPr>
            <a:r>
              <a:rPr lang="en-GB" sz="2000" dirty="0"/>
              <a:t>Knowledge only </a:t>
            </a:r>
            <a:r>
              <a:rPr lang="en-GB" sz="2000" dirty="0">
                <a:solidFill>
                  <a:schemeClr val="accent1">
                    <a:lumMod val="50000"/>
                  </a:schemeClr>
                </a:solidFill>
              </a:rPr>
              <a:t>increases over time</a:t>
            </a:r>
          </a:p>
          <a:p>
            <a:pPr marL="342900" indent="-342900">
              <a:buFont typeface="Arial" panose="020B0604020202020204" pitchFamily="34" charset="0"/>
              <a:buChar char="•"/>
            </a:pPr>
            <a:endParaRPr lang="en-GB" sz="2000" dirty="0"/>
          </a:p>
          <a:p>
            <a:pPr>
              <a:buNone/>
            </a:pPr>
            <a:r>
              <a:rPr lang="en-GB" sz="2000" b="1" dirty="0"/>
              <a:t>Content protection assumption</a:t>
            </a:r>
            <a:endParaRPr lang="en-GB" sz="2000" dirty="0"/>
          </a:p>
          <a:p>
            <a:pPr marL="342900" indent="-342900">
              <a:buFont typeface="Arial" panose="020B0604020202020204" pitchFamily="34" charset="0"/>
              <a:buChar char="•"/>
            </a:pPr>
            <a:r>
              <a:rPr lang="en-GB" sz="2000" dirty="0"/>
              <a:t>Message content does </a:t>
            </a:r>
            <a:r>
              <a:rPr lang="en-GB" sz="2000" dirty="0">
                <a:solidFill>
                  <a:schemeClr val="accent1">
                    <a:lumMod val="50000"/>
                  </a:schemeClr>
                </a:solidFill>
              </a:rPr>
              <a:t>not reveal sender or receiver identity</a:t>
            </a:r>
          </a:p>
          <a:p>
            <a:pPr marL="342900" indent="-342900">
              <a:buFont typeface="Arial" panose="020B0604020202020204" pitchFamily="34" charset="0"/>
              <a:buChar char="•"/>
            </a:pPr>
            <a:r>
              <a:rPr lang="en-GB" sz="2000" dirty="0"/>
              <a:t>Content confidentiality is assumed (e.g., encryption is in place)</a:t>
            </a:r>
          </a:p>
        </p:txBody>
      </p:sp>
    </p:spTree>
    <p:extLst>
      <p:ext uri="{BB962C8B-B14F-4D97-AF65-F5344CB8AC3E}">
        <p14:creationId xmlns:p14="http://schemas.microsoft.com/office/powerpoint/2010/main" val="43482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DD7B-50CF-8380-7627-77CED1DEC5C9}"/>
              </a:ext>
            </a:extLst>
          </p:cNvPr>
          <p:cNvSpPr>
            <a:spLocks noGrp="1"/>
          </p:cNvSpPr>
          <p:nvPr>
            <p:ph type="title"/>
          </p:nvPr>
        </p:nvSpPr>
        <p:spPr>
          <a:xfrm>
            <a:off x="838200" y="666071"/>
            <a:ext cx="10515600" cy="1325563"/>
          </a:xfrm>
        </p:spPr>
        <p:txBody>
          <a:bodyPr>
            <a:normAutofit fontScale="90000"/>
          </a:bodyPr>
          <a:lstStyle/>
          <a:p>
            <a:r>
              <a:rPr lang="en-GB" b="1" dirty="0"/>
              <a:t>Types of Anonymity Guarantees in Communication Services</a:t>
            </a:r>
            <a:br>
              <a:rPr lang="en-GB" b="1" dirty="0"/>
            </a:br>
            <a:endParaRPr lang="en-SE" dirty="0"/>
          </a:p>
        </p:txBody>
      </p:sp>
      <p:sp>
        <p:nvSpPr>
          <p:cNvPr id="4" name="TextBox 3">
            <a:extLst>
              <a:ext uri="{FF2B5EF4-FFF2-40B4-BE49-F238E27FC236}">
                <a16:creationId xmlns:a16="http://schemas.microsoft.com/office/drawing/2014/main" id="{7E07B7B8-139A-B9DE-17D7-5491F67BBC7D}"/>
              </a:ext>
            </a:extLst>
          </p:cNvPr>
          <p:cNvSpPr txBox="1"/>
          <p:nvPr/>
        </p:nvSpPr>
        <p:spPr>
          <a:xfrm>
            <a:off x="1448764" y="2164712"/>
            <a:ext cx="9294471" cy="3477875"/>
          </a:xfrm>
          <a:prstGeom prst="rect">
            <a:avLst/>
          </a:prstGeom>
          <a:noFill/>
        </p:spPr>
        <p:txBody>
          <a:bodyPr wrap="square">
            <a:spAutoFit/>
          </a:bodyPr>
          <a:lstStyle/>
          <a:p>
            <a:pPr>
              <a:buNone/>
            </a:pPr>
            <a:r>
              <a:rPr lang="en-GB" sz="2000" b="1" dirty="0"/>
              <a:t>Third-Party Anonymity</a:t>
            </a:r>
            <a:endParaRPr lang="en-GB" sz="2000" dirty="0"/>
          </a:p>
          <a:p>
            <a:pPr marL="285750" indent="-285750">
              <a:buFont typeface="Arial" panose="020B0604020202020204" pitchFamily="34" charset="0"/>
              <a:buChar char="•"/>
            </a:pPr>
            <a:r>
              <a:rPr lang="en-GB" sz="2000" dirty="0"/>
              <a:t>A network observer cannot infer </a:t>
            </a:r>
            <a:r>
              <a:rPr lang="en-GB" sz="2000" dirty="0">
                <a:solidFill>
                  <a:schemeClr val="accent1">
                    <a:lumMod val="50000"/>
                  </a:schemeClr>
                </a:solidFill>
              </a:rPr>
              <a:t>who is communicating with whom</a:t>
            </a:r>
          </a:p>
          <a:p>
            <a:pPr marL="285750" indent="-285750">
              <a:buFont typeface="Arial" panose="020B0604020202020204" pitchFamily="34" charset="0"/>
              <a:buChar char="•"/>
            </a:pPr>
            <a:r>
              <a:rPr lang="en-GB" sz="2000" dirty="0"/>
              <a:t>Protects the sender–receiver relationship from third parties</a:t>
            </a:r>
          </a:p>
          <a:p>
            <a:pPr>
              <a:buFont typeface="Arial" panose="020B0604020202020204" pitchFamily="34" charset="0"/>
              <a:buChar char="•"/>
            </a:pPr>
            <a:endParaRPr lang="en-GB" sz="2000" dirty="0"/>
          </a:p>
          <a:p>
            <a:pPr>
              <a:buNone/>
            </a:pPr>
            <a:r>
              <a:rPr lang="en-GB" sz="2000" b="1" dirty="0"/>
              <a:t>Sender Anonymity</a:t>
            </a:r>
            <a:endParaRPr lang="en-GB" sz="2000" dirty="0"/>
          </a:p>
          <a:p>
            <a:pPr marL="285750" indent="-285750">
              <a:buFont typeface="Arial" panose="020B0604020202020204" pitchFamily="34" charset="0"/>
              <a:buChar char="•"/>
            </a:pPr>
            <a:r>
              <a:rPr lang="en-GB" sz="2000" dirty="0"/>
              <a:t>The receiver gets the message</a:t>
            </a:r>
          </a:p>
          <a:p>
            <a:pPr marL="285750" indent="-285750">
              <a:buFont typeface="Arial" panose="020B0604020202020204" pitchFamily="34" charset="0"/>
              <a:buChar char="•"/>
            </a:pPr>
            <a:r>
              <a:rPr lang="en-GB" sz="2000" dirty="0"/>
              <a:t>The sender’s identity remains hidden</a:t>
            </a:r>
          </a:p>
          <a:p>
            <a:pPr>
              <a:buFont typeface="Arial" panose="020B0604020202020204" pitchFamily="34" charset="0"/>
              <a:buChar char="•"/>
            </a:pPr>
            <a:endParaRPr lang="en-GB" sz="2000" dirty="0"/>
          </a:p>
          <a:p>
            <a:pPr>
              <a:buNone/>
            </a:pPr>
            <a:r>
              <a:rPr lang="en-GB" sz="2000" b="1" dirty="0"/>
              <a:t>Receiver Anonymity</a:t>
            </a:r>
            <a:endParaRPr lang="en-GB" sz="2000" dirty="0"/>
          </a:p>
          <a:p>
            <a:pPr marL="285750" indent="-285750">
              <a:buFont typeface="Arial" panose="020B0604020202020204" pitchFamily="34" charset="0"/>
              <a:buChar char="•"/>
            </a:pPr>
            <a:r>
              <a:rPr lang="en-GB" sz="2000" dirty="0"/>
              <a:t>Others can send messages to a receiver</a:t>
            </a:r>
          </a:p>
          <a:p>
            <a:pPr marL="285750" indent="-285750">
              <a:buFont typeface="Arial" panose="020B0604020202020204" pitchFamily="34" charset="0"/>
              <a:buChar char="•"/>
            </a:pPr>
            <a:r>
              <a:rPr lang="en-GB" sz="2000" dirty="0"/>
              <a:t>The receiver’s identity remains hidden</a:t>
            </a:r>
          </a:p>
        </p:txBody>
      </p:sp>
    </p:spTree>
    <p:extLst>
      <p:ext uri="{BB962C8B-B14F-4D97-AF65-F5344CB8AC3E}">
        <p14:creationId xmlns:p14="http://schemas.microsoft.com/office/powerpoint/2010/main" val="284473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F620-024D-ECC6-2852-8E4018C96CBA}"/>
              </a:ext>
            </a:extLst>
          </p:cNvPr>
          <p:cNvSpPr>
            <a:spLocks noGrp="1"/>
          </p:cNvSpPr>
          <p:nvPr>
            <p:ph type="title"/>
          </p:nvPr>
        </p:nvSpPr>
        <p:spPr/>
        <p:txBody>
          <a:bodyPr/>
          <a:lstStyle/>
          <a:p>
            <a:r>
              <a:rPr lang="en-GB" dirty="0"/>
              <a:t>Pseudonymity in Communication Systems</a:t>
            </a:r>
            <a:endParaRPr lang="en-SE" dirty="0"/>
          </a:p>
        </p:txBody>
      </p:sp>
      <p:sp>
        <p:nvSpPr>
          <p:cNvPr id="4" name="TextBox 3">
            <a:extLst>
              <a:ext uri="{FF2B5EF4-FFF2-40B4-BE49-F238E27FC236}">
                <a16:creationId xmlns:a16="http://schemas.microsoft.com/office/drawing/2014/main" id="{A42C7DFC-FD68-AEBC-CA7E-E5703F4BDCEB}"/>
              </a:ext>
            </a:extLst>
          </p:cNvPr>
          <p:cNvSpPr txBox="1"/>
          <p:nvPr/>
        </p:nvSpPr>
        <p:spPr>
          <a:xfrm>
            <a:off x="1296365" y="1582341"/>
            <a:ext cx="9421792" cy="4093428"/>
          </a:xfrm>
          <a:prstGeom prst="rect">
            <a:avLst/>
          </a:prstGeom>
          <a:noFill/>
        </p:spPr>
        <p:txBody>
          <a:bodyPr wrap="square">
            <a:spAutoFit/>
          </a:bodyPr>
          <a:lstStyle/>
          <a:p>
            <a:pPr>
              <a:buNone/>
            </a:pPr>
            <a:r>
              <a:rPr lang="en-GB" sz="2000" b="1" dirty="0"/>
              <a:t>What is a pseudonym?</a:t>
            </a:r>
            <a:endParaRPr lang="en-GB" sz="2000" dirty="0"/>
          </a:p>
          <a:p>
            <a:r>
              <a:rPr lang="en-GB" sz="2000" dirty="0"/>
              <a:t>A pseudonym is an identifier </a:t>
            </a:r>
            <a:r>
              <a:rPr lang="en-GB" sz="2000" dirty="0">
                <a:solidFill>
                  <a:schemeClr val="accent1">
                    <a:lumMod val="50000"/>
                  </a:schemeClr>
                </a:solidFill>
              </a:rPr>
              <a:t>other than a real name</a:t>
            </a:r>
          </a:p>
          <a:p>
            <a:pPr>
              <a:buFont typeface="Arial" panose="020B0604020202020204" pitchFamily="34" charset="0"/>
              <a:buChar char="•"/>
            </a:pPr>
            <a:endParaRPr lang="en-GB" sz="2000" dirty="0"/>
          </a:p>
          <a:p>
            <a:pPr>
              <a:buNone/>
            </a:pPr>
            <a:r>
              <a:rPr lang="en-GB" sz="2000" b="1" dirty="0"/>
              <a:t>Pseudonymity</a:t>
            </a:r>
            <a:endParaRPr lang="en-GB" sz="2000" dirty="0"/>
          </a:p>
          <a:p>
            <a:pPr marL="285750" indent="-285750">
              <a:buFont typeface="Arial" panose="020B0604020202020204" pitchFamily="34" charset="0"/>
              <a:buChar char="•"/>
            </a:pPr>
            <a:r>
              <a:rPr lang="en-GB" sz="2000" dirty="0"/>
              <a:t>A subject is pseudonymous when a </a:t>
            </a:r>
            <a:r>
              <a:rPr lang="en-GB" sz="2000" dirty="0">
                <a:solidFill>
                  <a:schemeClr val="accent1">
                    <a:lumMod val="50000"/>
                  </a:schemeClr>
                </a:solidFill>
              </a:rPr>
              <a:t>pseudonym is used instead of a real identity</a:t>
            </a:r>
          </a:p>
          <a:p>
            <a:pPr marL="285750" indent="-285750">
              <a:buFont typeface="Arial" panose="020B0604020202020204" pitchFamily="34" charset="0"/>
              <a:buChar char="•"/>
            </a:pPr>
            <a:r>
              <a:rPr lang="en-GB" sz="2000" dirty="0"/>
              <a:t>Commonly used for communication with users or services</a:t>
            </a:r>
          </a:p>
          <a:p>
            <a:pPr marL="285750" indent="-285750">
              <a:buFont typeface="Arial" panose="020B0604020202020204" pitchFamily="34" charset="0"/>
              <a:buChar char="•"/>
            </a:pPr>
            <a:endParaRPr lang="en-GB" sz="2000" dirty="0"/>
          </a:p>
          <a:p>
            <a:pPr>
              <a:buNone/>
            </a:pPr>
            <a:r>
              <a:rPr lang="en-GB" sz="2000" b="1" dirty="0"/>
              <a:t>Key properties</a:t>
            </a:r>
            <a:endParaRPr lang="en-GB" sz="2000" dirty="0"/>
          </a:p>
          <a:p>
            <a:pPr marL="285750" indent="-285750">
              <a:buFont typeface="Arial" panose="020B0604020202020204" pitchFamily="34" charset="0"/>
              <a:buChar char="•"/>
            </a:pPr>
            <a:r>
              <a:rPr lang="en-GB" sz="2000" dirty="0"/>
              <a:t>Pseudonyms are often </a:t>
            </a:r>
            <a:r>
              <a:rPr lang="en-GB" sz="2000" dirty="0">
                <a:solidFill>
                  <a:schemeClr val="accent1">
                    <a:lumMod val="50000"/>
                  </a:schemeClr>
                </a:solidFill>
              </a:rPr>
              <a:t>persistent over time</a:t>
            </a:r>
          </a:p>
          <a:p>
            <a:pPr marL="285750" indent="-285750">
              <a:buFont typeface="Arial" panose="020B0604020202020204" pitchFamily="34" charset="0"/>
              <a:buChar char="•"/>
            </a:pPr>
            <a:r>
              <a:rPr lang="en-GB" sz="2000" dirty="0"/>
              <a:t>A pseudonym may:</a:t>
            </a:r>
          </a:p>
          <a:p>
            <a:pPr marL="742950" lvl="1" indent="-285750">
              <a:buFont typeface="Arial" panose="020B0604020202020204" pitchFamily="34" charset="0"/>
              <a:buChar char="•"/>
            </a:pPr>
            <a:r>
              <a:rPr lang="en-GB" sz="2000" dirty="0"/>
              <a:t>Represent one individual</a:t>
            </a:r>
          </a:p>
          <a:p>
            <a:pPr marL="742950" lvl="1" indent="-285750">
              <a:buFont typeface="Arial" panose="020B0604020202020204" pitchFamily="34" charset="0"/>
              <a:buChar char="•"/>
            </a:pPr>
            <a:r>
              <a:rPr lang="en-GB" sz="2000" dirty="0"/>
              <a:t>Represent a group (group pseudonym)</a:t>
            </a:r>
          </a:p>
          <a:p>
            <a:pPr marL="742950" lvl="1" indent="-285750">
              <a:buFont typeface="Arial" panose="020B0604020202020204" pitchFamily="34" charset="0"/>
              <a:buChar char="•"/>
            </a:pPr>
            <a:r>
              <a:rPr lang="en-GB" sz="2000" dirty="0"/>
              <a:t>Be transferable between users</a:t>
            </a:r>
          </a:p>
        </p:txBody>
      </p:sp>
    </p:spTree>
    <p:extLst>
      <p:ext uri="{BB962C8B-B14F-4D97-AF65-F5344CB8AC3E}">
        <p14:creationId xmlns:p14="http://schemas.microsoft.com/office/powerpoint/2010/main" val="53273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2042-F8DA-6DEF-E8CF-89687AAD0647}"/>
              </a:ext>
            </a:extLst>
          </p:cNvPr>
          <p:cNvSpPr>
            <a:spLocks noGrp="1"/>
          </p:cNvSpPr>
          <p:nvPr>
            <p:ph type="title"/>
          </p:nvPr>
        </p:nvSpPr>
        <p:spPr/>
        <p:txBody>
          <a:bodyPr/>
          <a:lstStyle/>
          <a:p>
            <a:r>
              <a:rPr lang="en-GB" dirty="0" err="1"/>
              <a:t>Unlinkability</a:t>
            </a:r>
            <a:endParaRPr lang="en-SE" dirty="0"/>
          </a:p>
        </p:txBody>
      </p:sp>
      <p:sp>
        <p:nvSpPr>
          <p:cNvPr id="4" name="TextBox 3">
            <a:extLst>
              <a:ext uri="{FF2B5EF4-FFF2-40B4-BE49-F238E27FC236}">
                <a16:creationId xmlns:a16="http://schemas.microsoft.com/office/drawing/2014/main" id="{1D24B283-7CD4-0ACA-BE03-BBB7C40D287C}"/>
              </a:ext>
            </a:extLst>
          </p:cNvPr>
          <p:cNvSpPr txBox="1"/>
          <p:nvPr/>
        </p:nvSpPr>
        <p:spPr>
          <a:xfrm>
            <a:off x="1067283" y="1690692"/>
            <a:ext cx="10057434" cy="3785652"/>
          </a:xfrm>
          <a:prstGeom prst="rect">
            <a:avLst/>
          </a:prstGeom>
          <a:noFill/>
        </p:spPr>
        <p:txBody>
          <a:bodyPr wrap="square">
            <a:spAutoFit/>
          </a:bodyPr>
          <a:lstStyle/>
          <a:p>
            <a:pPr>
              <a:buNone/>
            </a:pPr>
            <a:r>
              <a:rPr lang="en-GB" sz="2000" b="1" dirty="0"/>
              <a:t>What we want</a:t>
            </a:r>
            <a:endParaRPr lang="en-GB" sz="2000" dirty="0"/>
          </a:p>
          <a:p>
            <a:r>
              <a:rPr lang="en-GB" sz="2000" dirty="0"/>
              <a:t>Prevent others from linking related actions or identities</a:t>
            </a:r>
          </a:p>
          <a:p>
            <a:endParaRPr lang="en-GB" sz="2000" dirty="0"/>
          </a:p>
          <a:p>
            <a:pPr>
              <a:buNone/>
            </a:pPr>
            <a:r>
              <a:rPr lang="en-GB" sz="2000" b="1" dirty="0"/>
              <a:t>Basic idea</a:t>
            </a:r>
            <a:endParaRPr lang="en-GB" sz="2000" dirty="0"/>
          </a:p>
          <a:p>
            <a:pPr marL="342900" indent="-342900">
              <a:buFont typeface="Arial" panose="020B0604020202020204" pitchFamily="34" charset="0"/>
              <a:buChar char="•"/>
            </a:pPr>
            <a:r>
              <a:rPr lang="en-GB" sz="2000" dirty="0" err="1"/>
              <a:t>Unlinkability</a:t>
            </a:r>
            <a:r>
              <a:rPr lang="en-GB" sz="2000" dirty="0"/>
              <a:t> is the opposite of </a:t>
            </a:r>
            <a:r>
              <a:rPr lang="en-GB" sz="2000" dirty="0" err="1">
                <a:solidFill>
                  <a:schemeClr val="accent1">
                    <a:lumMod val="50000"/>
                  </a:schemeClr>
                </a:solidFill>
              </a:rPr>
              <a:t>linkability</a:t>
            </a:r>
            <a:endParaRPr lang="en-GB" sz="2000" dirty="0">
              <a:solidFill>
                <a:schemeClr val="accent1">
                  <a:lumMod val="50000"/>
                </a:schemeClr>
              </a:solidFill>
            </a:endParaRPr>
          </a:p>
          <a:p>
            <a:pPr marL="342900" indent="-342900">
              <a:buFont typeface="Arial" panose="020B0604020202020204" pitchFamily="34" charset="0"/>
              <a:buChar char="•"/>
            </a:pPr>
            <a:r>
              <a:rPr lang="en-GB" sz="2000" dirty="0"/>
              <a:t>Defined with respect to </a:t>
            </a:r>
            <a:r>
              <a:rPr lang="en-GB" sz="2000" dirty="0">
                <a:solidFill>
                  <a:schemeClr val="accent1">
                    <a:lumMod val="50000"/>
                  </a:schemeClr>
                </a:solidFill>
              </a:rPr>
              <a:t>items of interest (IOIs)</a:t>
            </a:r>
          </a:p>
          <a:p>
            <a:pPr>
              <a:buFont typeface="Arial" panose="020B0604020202020204" pitchFamily="34" charset="0"/>
              <a:buChar char="•"/>
            </a:pPr>
            <a:endParaRPr lang="en-GB" sz="2000" dirty="0"/>
          </a:p>
          <a:p>
            <a:pPr>
              <a:buNone/>
            </a:pPr>
            <a:r>
              <a:rPr lang="en-GB" sz="2000" b="1" dirty="0"/>
              <a:t>Formal definition</a:t>
            </a:r>
            <a:endParaRPr lang="en-GB" sz="2000" dirty="0"/>
          </a:p>
          <a:p>
            <a:r>
              <a:rPr lang="en-GB" sz="2000" i="1" dirty="0"/>
              <a:t>“</a:t>
            </a:r>
            <a:r>
              <a:rPr lang="en-GB" sz="2000" i="1" dirty="0" err="1"/>
              <a:t>Unlinkability</a:t>
            </a:r>
            <a:r>
              <a:rPr lang="en-GB" sz="2000" i="1" dirty="0"/>
              <a:t> of two or more items of interest means that an adversary cannot sufficiently determine whether these items are related.”</a:t>
            </a:r>
          </a:p>
          <a:p>
            <a:endParaRPr lang="en-GB" sz="2000" dirty="0"/>
          </a:p>
          <a:p>
            <a:pPr>
              <a:buNone/>
            </a:pPr>
            <a:r>
              <a:rPr lang="en-GB" sz="2000" b="1" dirty="0"/>
              <a:t>Example: </a:t>
            </a:r>
            <a:r>
              <a:rPr lang="en-GB" sz="2000" dirty="0"/>
              <a:t>An adversary cannot link messages to their respective senders</a:t>
            </a:r>
          </a:p>
        </p:txBody>
      </p:sp>
    </p:spTree>
    <p:extLst>
      <p:ext uri="{BB962C8B-B14F-4D97-AF65-F5344CB8AC3E}">
        <p14:creationId xmlns:p14="http://schemas.microsoft.com/office/powerpoint/2010/main" val="231293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4F53-7121-EDDF-AA1F-F78F023F1CB4}"/>
              </a:ext>
            </a:extLst>
          </p:cNvPr>
          <p:cNvSpPr>
            <a:spLocks noGrp="1"/>
          </p:cNvSpPr>
          <p:nvPr>
            <p:ph type="title"/>
          </p:nvPr>
        </p:nvSpPr>
        <p:spPr/>
        <p:txBody>
          <a:bodyPr/>
          <a:lstStyle/>
          <a:p>
            <a:r>
              <a:rPr lang="en-GB" dirty="0"/>
              <a:t>Anonymity in Terms of </a:t>
            </a:r>
            <a:r>
              <a:rPr lang="en-GB" dirty="0" err="1"/>
              <a:t>Unlinkability</a:t>
            </a:r>
            <a:endParaRPr lang="en-SE" dirty="0"/>
          </a:p>
        </p:txBody>
      </p:sp>
      <p:sp>
        <p:nvSpPr>
          <p:cNvPr id="4" name="TextBox 3">
            <a:extLst>
              <a:ext uri="{FF2B5EF4-FFF2-40B4-BE49-F238E27FC236}">
                <a16:creationId xmlns:a16="http://schemas.microsoft.com/office/drawing/2014/main" id="{4971161C-CBD7-657A-B8B9-577643680738}"/>
              </a:ext>
            </a:extLst>
          </p:cNvPr>
          <p:cNvSpPr txBox="1"/>
          <p:nvPr/>
        </p:nvSpPr>
        <p:spPr>
          <a:xfrm>
            <a:off x="1344592" y="1939966"/>
            <a:ext cx="9502815" cy="3785652"/>
          </a:xfrm>
          <a:prstGeom prst="rect">
            <a:avLst/>
          </a:prstGeom>
          <a:noFill/>
        </p:spPr>
        <p:txBody>
          <a:bodyPr wrap="square">
            <a:spAutoFit/>
          </a:bodyPr>
          <a:lstStyle/>
          <a:p>
            <a:pPr>
              <a:buNone/>
            </a:pPr>
            <a:r>
              <a:rPr lang="en-GB" sz="2000" b="1" dirty="0"/>
              <a:t>Sender anonymity</a:t>
            </a:r>
            <a:endParaRPr lang="en-GB" sz="2000" dirty="0"/>
          </a:p>
          <a:p>
            <a:r>
              <a:rPr lang="en-GB" sz="2000" dirty="0"/>
              <a:t>A sender is anonymous if they cannot be distinguished from other possible senders of a message (example, Tor Browser)</a:t>
            </a:r>
          </a:p>
          <a:p>
            <a:endParaRPr lang="en-GB" sz="2000" dirty="0"/>
          </a:p>
          <a:p>
            <a:pPr>
              <a:buNone/>
            </a:pPr>
            <a:r>
              <a:rPr lang="en-GB" sz="2000" b="1" dirty="0"/>
              <a:t>Anonymous message</a:t>
            </a:r>
            <a:endParaRPr lang="en-GB" sz="2000" dirty="0"/>
          </a:p>
          <a:p>
            <a:r>
              <a:rPr lang="en-GB" sz="2000" dirty="0"/>
              <a:t>A message is anonymous if it could plausibly have been sent by any sender in the sender anonymity set</a:t>
            </a:r>
          </a:p>
          <a:p>
            <a:endParaRPr lang="en-GB" sz="2000" dirty="0"/>
          </a:p>
          <a:p>
            <a:pPr>
              <a:buNone/>
            </a:pPr>
            <a:r>
              <a:rPr lang="en-GB" sz="2000" b="1" dirty="0"/>
              <a:t>Key insight</a:t>
            </a:r>
            <a:endParaRPr lang="en-GB" sz="2000" dirty="0"/>
          </a:p>
          <a:p>
            <a:pPr marL="342900" indent="-342900">
              <a:buFont typeface="Arial" panose="020B0604020202020204" pitchFamily="34" charset="0"/>
              <a:buChar char="•"/>
            </a:pPr>
            <a:r>
              <a:rPr lang="en-GB" sz="2000" dirty="0"/>
              <a:t>Anonymity can be defined as </a:t>
            </a:r>
            <a:r>
              <a:rPr lang="en-GB" sz="2000" dirty="0" err="1">
                <a:solidFill>
                  <a:schemeClr val="accent1">
                    <a:lumMod val="50000"/>
                  </a:schemeClr>
                </a:solidFill>
              </a:rPr>
              <a:t>unlinkability</a:t>
            </a:r>
            <a:r>
              <a:rPr lang="en-GB" sz="2000" dirty="0"/>
              <a:t> between:</a:t>
            </a:r>
          </a:p>
          <a:p>
            <a:pPr marL="800100" lvl="1" indent="-342900">
              <a:buFont typeface="Arial" panose="020B0604020202020204" pitchFamily="34" charset="0"/>
              <a:buChar char="•"/>
            </a:pPr>
            <a:r>
              <a:rPr lang="en-GB" sz="2000" dirty="0"/>
              <a:t>A subject, and</a:t>
            </a:r>
          </a:p>
          <a:p>
            <a:pPr marL="800100" lvl="1" indent="-342900">
              <a:buFont typeface="Arial" panose="020B0604020202020204" pitchFamily="34" charset="0"/>
              <a:buChar char="•"/>
            </a:pPr>
            <a:r>
              <a:rPr lang="en-GB" sz="2000" dirty="0"/>
              <a:t>An attribute (e.g., sending a message)</a:t>
            </a:r>
          </a:p>
        </p:txBody>
      </p:sp>
    </p:spTree>
    <p:extLst>
      <p:ext uri="{BB962C8B-B14F-4D97-AF65-F5344CB8AC3E}">
        <p14:creationId xmlns:p14="http://schemas.microsoft.com/office/powerpoint/2010/main" val="111459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E42F-84D7-2A65-0670-C9411817763A}"/>
              </a:ext>
            </a:extLst>
          </p:cNvPr>
          <p:cNvSpPr>
            <a:spLocks noGrp="1"/>
          </p:cNvSpPr>
          <p:nvPr>
            <p:ph type="title"/>
          </p:nvPr>
        </p:nvSpPr>
        <p:spPr/>
        <p:txBody>
          <a:bodyPr/>
          <a:lstStyle/>
          <a:p>
            <a:r>
              <a:rPr lang="en-GB" b="1" dirty="0"/>
              <a:t>Pseudonymity in Terms of </a:t>
            </a:r>
            <a:r>
              <a:rPr lang="en-GB" b="1" dirty="0" err="1"/>
              <a:t>Unlinkability</a:t>
            </a:r>
            <a:endParaRPr lang="en-GB" b="1" dirty="0"/>
          </a:p>
        </p:txBody>
      </p:sp>
      <p:sp>
        <p:nvSpPr>
          <p:cNvPr id="4" name="TextBox 3">
            <a:extLst>
              <a:ext uri="{FF2B5EF4-FFF2-40B4-BE49-F238E27FC236}">
                <a16:creationId xmlns:a16="http://schemas.microsoft.com/office/drawing/2014/main" id="{69AD88EE-00AF-D55F-C931-9B41F950E8EC}"/>
              </a:ext>
            </a:extLst>
          </p:cNvPr>
          <p:cNvSpPr txBox="1"/>
          <p:nvPr/>
        </p:nvSpPr>
        <p:spPr>
          <a:xfrm>
            <a:off x="1148591" y="1500553"/>
            <a:ext cx="9894817" cy="4401205"/>
          </a:xfrm>
          <a:prstGeom prst="rect">
            <a:avLst/>
          </a:prstGeom>
          <a:noFill/>
        </p:spPr>
        <p:txBody>
          <a:bodyPr wrap="square">
            <a:spAutoFit/>
          </a:bodyPr>
          <a:lstStyle/>
          <a:p>
            <a:pPr>
              <a:buNone/>
            </a:pPr>
            <a:r>
              <a:rPr lang="en-GB" sz="2000" b="1" dirty="0"/>
              <a:t>Key idea</a:t>
            </a:r>
            <a:endParaRPr lang="en-GB" sz="2000" dirty="0"/>
          </a:p>
          <a:p>
            <a:pPr marL="285750" indent="-285750">
              <a:buFont typeface="Arial" panose="020B0604020202020204" pitchFamily="34" charset="0"/>
              <a:buChar char="•"/>
            </a:pPr>
            <a:r>
              <a:rPr lang="en-GB" sz="2000" dirty="0"/>
              <a:t>Pseudonymity allows </a:t>
            </a:r>
            <a:r>
              <a:rPr lang="en-GB" sz="2000" dirty="0">
                <a:solidFill>
                  <a:schemeClr val="accent1">
                    <a:lumMod val="50000"/>
                  </a:schemeClr>
                </a:solidFill>
              </a:rPr>
              <a:t>controlled </a:t>
            </a:r>
            <a:r>
              <a:rPr lang="en-GB" sz="2000" dirty="0" err="1">
                <a:solidFill>
                  <a:schemeClr val="accent1">
                    <a:lumMod val="50000"/>
                  </a:schemeClr>
                </a:solidFill>
              </a:rPr>
              <a:t>linkability</a:t>
            </a:r>
            <a:endParaRPr lang="en-GB" sz="2000" dirty="0">
              <a:solidFill>
                <a:schemeClr val="accent1">
                  <a:lumMod val="50000"/>
                </a:schemeClr>
              </a:solidFill>
            </a:endParaRPr>
          </a:p>
          <a:p>
            <a:pPr marL="285750" indent="-285750">
              <a:buFont typeface="Arial" panose="020B0604020202020204" pitchFamily="34" charset="0"/>
              <a:buChar char="•"/>
            </a:pPr>
            <a:r>
              <a:rPr lang="en-GB" sz="2000" dirty="0"/>
              <a:t>Different contexts require different degrees of </a:t>
            </a:r>
            <a:r>
              <a:rPr lang="en-GB" sz="2000" dirty="0" err="1"/>
              <a:t>unlinkability</a:t>
            </a:r>
            <a:endParaRPr lang="en-GB" sz="2000" dirty="0"/>
          </a:p>
          <a:p>
            <a:pPr marL="285750" indent="-285750">
              <a:buFont typeface="Arial" panose="020B0604020202020204" pitchFamily="34" charset="0"/>
              <a:buChar char="•"/>
            </a:pPr>
            <a:endParaRPr lang="en-GB" sz="2000" dirty="0"/>
          </a:p>
          <a:p>
            <a:pPr algn="ctr">
              <a:buNone/>
            </a:pPr>
            <a:r>
              <a:rPr lang="en-GB" sz="2000" b="1" dirty="0"/>
              <a:t>Types of pseudonyms</a:t>
            </a:r>
            <a:endParaRPr lang="en-GB" sz="2000" dirty="0"/>
          </a:p>
          <a:p>
            <a:pPr>
              <a:buNone/>
            </a:pPr>
            <a:r>
              <a:rPr lang="en-GB" sz="2000" b="1" dirty="0"/>
              <a:t>Person pseudonym</a:t>
            </a:r>
            <a:endParaRPr lang="en-GB" sz="2000" dirty="0"/>
          </a:p>
          <a:p>
            <a:pPr marL="285750" indent="-285750">
              <a:buFont typeface="Arial" panose="020B0604020202020204" pitchFamily="34" charset="0"/>
              <a:buChar char="•"/>
            </a:pPr>
            <a:r>
              <a:rPr lang="en-GB" sz="2000" dirty="0"/>
              <a:t>Stable substitute for a person’s real identity</a:t>
            </a:r>
          </a:p>
          <a:p>
            <a:pPr marL="285750" indent="-285750">
              <a:buFont typeface="Arial" panose="020B0604020202020204" pitchFamily="34" charset="0"/>
              <a:buChar char="•"/>
            </a:pPr>
            <a:r>
              <a:rPr lang="en-GB" sz="2000" dirty="0"/>
              <a:t>Strongly linkable over time</a:t>
            </a:r>
          </a:p>
          <a:p>
            <a:pPr marL="285750" indent="-285750">
              <a:buFont typeface="Arial" panose="020B0604020202020204" pitchFamily="34" charset="0"/>
              <a:buChar char="•"/>
            </a:pPr>
            <a:r>
              <a:rPr lang="en-GB" sz="2000" dirty="0"/>
              <a:t>Example: national ID number, phone number</a:t>
            </a:r>
          </a:p>
          <a:p>
            <a:pPr marL="285750" indent="-285750">
              <a:buFont typeface="Arial" panose="020B0604020202020204" pitchFamily="34" charset="0"/>
              <a:buChar char="•"/>
            </a:pPr>
            <a:endParaRPr lang="en-GB" sz="2000" dirty="0"/>
          </a:p>
          <a:p>
            <a:pPr>
              <a:buNone/>
            </a:pPr>
            <a:r>
              <a:rPr lang="en-GB" sz="2000" b="1" dirty="0"/>
              <a:t>Role pseudonym</a:t>
            </a:r>
            <a:endParaRPr lang="en-GB" sz="2000" dirty="0"/>
          </a:p>
          <a:p>
            <a:pPr marL="285750" indent="-285750">
              <a:buFont typeface="Arial" panose="020B0604020202020204" pitchFamily="34" charset="0"/>
              <a:buChar char="•"/>
            </a:pPr>
            <a:r>
              <a:rPr lang="en-GB" sz="2000" dirty="0"/>
              <a:t>Identifies a role rather than an individual</a:t>
            </a:r>
          </a:p>
          <a:p>
            <a:pPr marL="285750" indent="-285750">
              <a:buFont typeface="Arial" panose="020B0604020202020204" pitchFamily="34" charset="0"/>
              <a:buChar char="•"/>
            </a:pPr>
            <a:r>
              <a:rPr lang="en-GB" sz="2000" dirty="0"/>
              <a:t>Linkable within a specific context</a:t>
            </a:r>
          </a:p>
          <a:p>
            <a:pPr marL="285750" indent="-285750">
              <a:buFont typeface="Arial" panose="020B0604020202020204" pitchFamily="34" charset="0"/>
              <a:buChar char="•"/>
            </a:pPr>
            <a:r>
              <a:rPr lang="en-GB" sz="2000" dirty="0"/>
              <a:t>Example: “customer”, “administrator”</a:t>
            </a:r>
          </a:p>
        </p:txBody>
      </p:sp>
      <p:sp>
        <p:nvSpPr>
          <p:cNvPr id="5" name="TextBox 4">
            <a:extLst>
              <a:ext uri="{FF2B5EF4-FFF2-40B4-BE49-F238E27FC236}">
                <a16:creationId xmlns:a16="http://schemas.microsoft.com/office/drawing/2014/main" id="{2D89AA30-2479-E41F-ECA8-59C9965721AB}"/>
              </a:ext>
            </a:extLst>
          </p:cNvPr>
          <p:cNvSpPr txBox="1"/>
          <p:nvPr/>
        </p:nvSpPr>
        <p:spPr>
          <a:xfrm>
            <a:off x="7309414" y="3618808"/>
            <a:ext cx="4334718" cy="1631216"/>
          </a:xfrm>
          <a:prstGeom prst="rect">
            <a:avLst/>
          </a:prstGeom>
          <a:noFill/>
        </p:spPr>
        <p:txBody>
          <a:bodyPr wrap="square">
            <a:spAutoFit/>
          </a:bodyPr>
          <a:lstStyle/>
          <a:p>
            <a:pPr>
              <a:buNone/>
            </a:pPr>
            <a:r>
              <a:rPr lang="en-GB" sz="2000" b="1" dirty="0"/>
              <a:t>Transaction pseudonym</a:t>
            </a:r>
            <a:endParaRPr lang="en-GB" sz="2000" dirty="0"/>
          </a:p>
          <a:p>
            <a:pPr marL="285750" indent="-285750">
              <a:buFont typeface="Arial" panose="020B0604020202020204" pitchFamily="34" charset="0"/>
              <a:buChar char="•"/>
            </a:pPr>
            <a:r>
              <a:rPr lang="en-GB" sz="2000" dirty="0"/>
              <a:t>Used only once per transaction</a:t>
            </a:r>
          </a:p>
          <a:p>
            <a:pPr marL="285750" indent="-285750">
              <a:buFont typeface="Arial" panose="020B0604020202020204" pitchFamily="34" charset="0"/>
              <a:buChar char="•"/>
            </a:pPr>
            <a:r>
              <a:rPr lang="en-GB" sz="2000" dirty="0" err="1"/>
              <a:t>Unlinkable</a:t>
            </a:r>
            <a:r>
              <a:rPr lang="en-GB" sz="2000" dirty="0"/>
              <a:t> across transactions</a:t>
            </a:r>
          </a:p>
          <a:p>
            <a:pPr marL="285750" indent="-285750">
              <a:buFont typeface="Arial" panose="020B0604020202020204" pitchFamily="34" charset="0"/>
              <a:buChar char="•"/>
            </a:pPr>
            <a:r>
              <a:rPr lang="en-GB" sz="2000" dirty="0"/>
              <a:t>Example: random transaction IDs in online banking</a:t>
            </a:r>
          </a:p>
        </p:txBody>
      </p:sp>
    </p:spTree>
    <p:extLst>
      <p:ext uri="{BB962C8B-B14F-4D97-AF65-F5344CB8AC3E}">
        <p14:creationId xmlns:p14="http://schemas.microsoft.com/office/powerpoint/2010/main" val="232684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7145-0D97-1C56-567F-DD197E086F40}"/>
              </a:ext>
            </a:extLst>
          </p:cNvPr>
          <p:cNvSpPr>
            <a:spLocks noGrp="1"/>
          </p:cNvSpPr>
          <p:nvPr>
            <p:ph type="title"/>
          </p:nvPr>
        </p:nvSpPr>
        <p:spPr/>
        <p:txBody>
          <a:bodyPr/>
          <a:lstStyle/>
          <a:p>
            <a:r>
              <a:rPr lang="en-GB" dirty="0"/>
              <a:t>Undetectability</a:t>
            </a:r>
            <a:endParaRPr lang="en-SE" dirty="0"/>
          </a:p>
        </p:txBody>
      </p:sp>
      <p:sp>
        <p:nvSpPr>
          <p:cNvPr id="4" name="TextBox 3">
            <a:extLst>
              <a:ext uri="{FF2B5EF4-FFF2-40B4-BE49-F238E27FC236}">
                <a16:creationId xmlns:a16="http://schemas.microsoft.com/office/drawing/2014/main" id="{B6A5E17C-376D-133E-CA68-ACC2984C50BD}"/>
              </a:ext>
            </a:extLst>
          </p:cNvPr>
          <p:cNvSpPr txBox="1"/>
          <p:nvPr/>
        </p:nvSpPr>
        <p:spPr>
          <a:xfrm>
            <a:off x="960699" y="1582341"/>
            <a:ext cx="10266744" cy="4093428"/>
          </a:xfrm>
          <a:prstGeom prst="rect">
            <a:avLst/>
          </a:prstGeom>
          <a:noFill/>
        </p:spPr>
        <p:txBody>
          <a:bodyPr wrap="square">
            <a:spAutoFit/>
          </a:bodyPr>
          <a:lstStyle/>
          <a:p>
            <a:pPr>
              <a:buNone/>
            </a:pPr>
            <a:r>
              <a:rPr lang="en-GB" sz="2000" b="1" dirty="0"/>
              <a:t>How it differs</a:t>
            </a:r>
            <a:endParaRPr lang="en-GB" sz="2000" dirty="0"/>
          </a:p>
          <a:p>
            <a:pPr marL="342900" indent="-342900">
              <a:buFont typeface="Arial" panose="020B0604020202020204" pitchFamily="34" charset="0"/>
              <a:buChar char="•"/>
            </a:pPr>
            <a:r>
              <a:rPr lang="en-GB" sz="2000" dirty="0"/>
              <a:t>Anonymity and </a:t>
            </a:r>
            <a:r>
              <a:rPr lang="en-GB" sz="2000" dirty="0" err="1"/>
              <a:t>unlinkability</a:t>
            </a:r>
            <a:r>
              <a:rPr lang="en-GB" sz="2000" dirty="0"/>
              <a:t> protect </a:t>
            </a:r>
            <a:r>
              <a:rPr lang="en-GB" sz="2000" dirty="0">
                <a:solidFill>
                  <a:schemeClr val="accent1">
                    <a:lumMod val="50000"/>
                  </a:schemeClr>
                </a:solidFill>
              </a:rPr>
              <a:t>relationships</a:t>
            </a:r>
          </a:p>
          <a:p>
            <a:pPr marL="342900" indent="-342900">
              <a:buFont typeface="Arial" panose="020B0604020202020204" pitchFamily="34" charset="0"/>
              <a:buChar char="•"/>
            </a:pPr>
            <a:r>
              <a:rPr lang="en-GB" sz="2000" dirty="0"/>
              <a:t>Undetectability protects the </a:t>
            </a:r>
            <a:r>
              <a:rPr lang="en-GB" sz="2000" dirty="0">
                <a:solidFill>
                  <a:schemeClr val="accent1">
                    <a:lumMod val="50000"/>
                  </a:schemeClr>
                </a:solidFill>
              </a:rPr>
              <a:t>existence </a:t>
            </a:r>
            <a:r>
              <a:rPr lang="en-GB" sz="2000" dirty="0"/>
              <a:t>of items of interest (IOIs)</a:t>
            </a:r>
          </a:p>
          <a:p>
            <a:pPr>
              <a:buFont typeface="Arial" panose="020B0604020202020204" pitchFamily="34" charset="0"/>
              <a:buChar char="•"/>
            </a:pPr>
            <a:endParaRPr lang="en-GB" sz="2000" dirty="0"/>
          </a:p>
          <a:p>
            <a:pPr>
              <a:buNone/>
            </a:pPr>
            <a:r>
              <a:rPr lang="en-GB" sz="2000" b="1" dirty="0"/>
              <a:t>Definition</a:t>
            </a:r>
            <a:endParaRPr lang="en-GB" sz="2000" dirty="0"/>
          </a:p>
          <a:p>
            <a:r>
              <a:rPr lang="en-GB" sz="2000" i="1" dirty="0"/>
              <a:t>“Undetectability of an IOI means that an adversary cannot determine whether the IOI exists.”</a:t>
            </a:r>
          </a:p>
          <a:p>
            <a:endParaRPr lang="en-GB" sz="2000" dirty="0"/>
          </a:p>
          <a:p>
            <a:pPr>
              <a:buNone/>
            </a:pPr>
            <a:r>
              <a:rPr lang="en-GB" sz="2000" b="1" dirty="0"/>
              <a:t>Example</a:t>
            </a:r>
            <a:endParaRPr lang="en-GB" sz="2000" dirty="0"/>
          </a:p>
          <a:p>
            <a:r>
              <a:rPr lang="en-GB" sz="2000" dirty="0"/>
              <a:t>Messages are indistinguishable from random noise</a:t>
            </a:r>
          </a:p>
          <a:p>
            <a:endParaRPr lang="en-GB" sz="2000" dirty="0"/>
          </a:p>
          <a:p>
            <a:pPr>
              <a:buNone/>
            </a:pPr>
            <a:r>
              <a:rPr lang="en-GB" sz="2000" b="1" dirty="0"/>
              <a:t>Important limitation</a:t>
            </a:r>
            <a:endParaRPr lang="en-GB" sz="2000" dirty="0"/>
          </a:p>
          <a:p>
            <a:r>
              <a:rPr lang="en-GB" sz="2000" dirty="0"/>
              <a:t>Undetectability applies only when the adversary is </a:t>
            </a:r>
            <a:r>
              <a:rPr lang="en-GB" sz="2000" dirty="0">
                <a:solidFill>
                  <a:schemeClr val="accent1">
                    <a:lumMod val="50000"/>
                  </a:schemeClr>
                </a:solidFill>
              </a:rPr>
              <a:t>not involved </a:t>
            </a:r>
            <a:r>
              <a:rPr lang="en-GB" sz="2000" dirty="0"/>
              <a:t>in the IOI</a:t>
            </a:r>
          </a:p>
        </p:txBody>
      </p:sp>
    </p:spTree>
    <p:extLst>
      <p:ext uri="{BB962C8B-B14F-4D97-AF65-F5344CB8AC3E}">
        <p14:creationId xmlns:p14="http://schemas.microsoft.com/office/powerpoint/2010/main" val="91706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CAEE-AFE7-0425-592C-544B6A5F45FD}"/>
              </a:ext>
            </a:extLst>
          </p:cNvPr>
          <p:cNvSpPr>
            <a:spLocks noGrp="1"/>
          </p:cNvSpPr>
          <p:nvPr>
            <p:ph type="title"/>
          </p:nvPr>
        </p:nvSpPr>
        <p:spPr/>
        <p:txBody>
          <a:bodyPr/>
          <a:lstStyle/>
          <a:p>
            <a:r>
              <a:rPr lang="en-SE" dirty="0"/>
              <a:t>Steganography as an example</a:t>
            </a:r>
          </a:p>
        </p:txBody>
      </p:sp>
      <p:pic>
        <p:nvPicPr>
          <p:cNvPr id="1026" name="Picture 2">
            <a:extLst>
              <a:ext uri="{FF2B5EF4-FFF2-40B4-BE49-F238E27FC236}">
                <a16:creationId xmlns:a16="http://schemas.microsoft.com/office/drawing/2014/main" id="{AD7B6164-0DF2-774A-F624-7EE16AACE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429" y="1690692"/>
            <a:ext cx="8191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75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FBF9-50E8-4898-81E6-A9AC9182A89F}"/>
              </a:ext>
            </a:extLst>
          </p:cNvPr>
          <p:cNvSpPr>
            <a:spLocks noGrp="1"/>
          </p:cNvSpPr>
          <p:nvPr>
            <p:ph type="title"/>
          </p:nvPr>
        </p:nvSpPr>
        <p:spPr/>
        <p:txBody>
          <a:bodyPr/>
          <a:lstStyle/>
          <a:p>
            <a:r>
              <a:rPr lang="en-GB" dirty="0"/>
              <a:t>Unobservability</a:t>
            </a:r>
            <a:endParaRPr lang="en-SE" dirty="0"/>
          </a:p>
        </p:txBody>
      </p:sp>
      <p:sp>
        <p:nvSpPr>
          <p:cNvPr id="6" name="TextBox 5">
            <a:extLst>
              <a:ext uri="{FF2B5EF4-FFF2-40B4-BE49-F238E27FC236}">
                <a16:creationId xmlns:a16="http://schemas.microsoft.com/office/drawing/2014/main" id="{DB72D554-3D00-B717-8866-8D227C6CBE83}"/>
              </a:ext>
            </a:extLst>
          </p:cNvPr>
          <p:cNvSpPr txBox="1"/>
          <p:nvPr/>
        </p:nvSpPr>
        <p:spPr>
          <a:xfrm>
            <a:off x="1251995" y="1690692"/>
            <a:ext cx="9688010" cy="4093428"/>
          </a:xfrm>
          <a:prstGeom prst="rect">
            <a:avLst/>
          </a:prstGeom>
          <a:noFill/>
        </p:spPr>
        <p:txBody>
          <a:bodyPr wrap="square">
            <a:spAutoFit/>
          </a:bodyPr>
          <a:lstStyle/>
          <a:p>
            <a:pPr>
              <a:buNone/>
            </a:pPr>
            <a:r>
              <a:rPr lang="en-GB" sz="2000" b="1" dirty="0"/>
              <a:t>What it combines</a:t>
            </a:r>
            <a:endParaRPr lang="en-GB" sz="2000" dirty="0"/>
          </a:p>
          <a:p>
            <a:pPr marL="342900" indent="-342900">
              <a:buFont typeface="Arial" panose="020B0604020202020204" pitchFamily="34" charset="0"/>
              <a:buChar char="•"/>
            </a:pPr>
            <a:r>
              <a:rPr lang="en-GB" sz="2000" dirty="0"/>
              <a:t>Undetectability of the item of interest (IOI)</a:t>
            </a:r>
          </a:p>
          <a:p>
            <a:pPr marL="342900" indent="-342900">
              <a:buFont typeface="Arial" panose="020B0604020202020204" pitchFamily="34" charset="0"/>
              <a:buChar char="•"/>
            </a:pPr>
            <a:r>
              <a:rPr lang="en-GB" sz="2000" dirty="0"/>
              <a:t>Anonymity of the involved subjects</a:t>
            </a:r>
          </a:p>
          <a:p>
            <a:pPr marL="342900" indent="-342900">
              <a:buFont typeface="Arial" panose="020B0604020202020204" pitchFamily="34" charset="0"/>
              <a:buChar char="•"/>
            </a:pPr>
            <a:endParaRPr lang="en-GB" sz="2000" dirty="0"/>
          </a:p>
          <a:p>
            <a:pPr>
              <a:buNone/>
            </a:pPr>
            <a:r>
              <a:rPr lang="en-GB" sz="2000" b="1" dirty="0"/>
              <a:t>Definition</a:t>
            </a:r>
            <a:endParaRPr lang="en-GB" sz="2000" dirty="0"/>
          </a:p>
          <a:p>
            <a:pPr marL="342900" indent="-342900">
              <a:buFont typeface="Arial" panose="020B0604020202020204" pitchFamily="34" charset="0"/>
              <a:buChar char="•"/>
            </a:pPr>
            <a:r>
              <a:rPr lang="en-GB" sz="2000" dirty="0"/>
              <a:t>Unobservability means:</a:t>
            </a:r>
          </a:p>
          <a:p>
            <a:pPr marL="800100" lvl="1" indent="-342900">
              <a:buFont typeface="Arial" panose="020B0604020202020204" pitchFamily="34" charset="0"/>
              <a:buChar char="•"/>
            </a:pPr>
            <a:r>
              <a:rPr lang="en-GB" sz="2000" dirty="0"/>
              <a:t>The IOI is </a:t>
            </a:r>
            <a:r>
              <a:rPr lang="en-GB" sz="2000" dirty="0">
                <a:solidFill>
                  <a:schemeClr val="accent1">
                    <a:lumMod val="50000"/>
                  </a:schemeClr>
                </a:solidFill>
              </a:rPr>
              <a:t>undetectable </a:t>
            </a:r>
            <a:r>
              <a:rPr lang="en-GB" sz="2000" dirty="0"/>
              <a:t>to observers not involved in it</a:t>
            </a:r>
          </a:p>
          <a:p>
            <a:pPr marL="800100" lvl="1" indent="-342900">
              <a:buFont typeface="Arial" panose="020B0604020202020204" pitchFamily="34" charset="0"/>
              <a:buChar char="•"/>
            </a:pPr>
            <a:r>
              <a:rPr lang="en-GB" sz="2000" dirty="0"/>
              <a:t>The involved subjects remain </a:t>
            </a:r>
            <a:r>
              <a:rPr lang="en-GB" sz="2000" dirty="0">
                <a:solidFill>
                  <a:schemeClr val="accent1">
                    <a:lumMod val="50000"/>
                  </a:schemeClr>
                </a:solidFill>
              </a:rPr>
              <a:t>anonymous</a:t>
            </a:r>
            <a:r>
              <a:rPr lang="en-GB" sz="2000" dirty="0"/>
              <a:t>, even to each other</a:t>
            </a:r>
          </a:p>
          <a:p>
            <a:pPr marL="800100" lvl="1" indent="-342900">
              <a:buFont typeface="Arial" panose="020B0604020202020204" pitchFamily="34" charset="0"/>
              <a:buChar char="•"/>
            </a:pPr>
            <a:endParaRPr lang="en-GB" sz="2000" dirty="0"/>
          </a:p>
          <a:p>
            <a:pPr>
              <a:buNone/>
            </a:pPr>
            <a:r>
              <a:rPr lang="en-GB" sz="2000" b="1" dirty="0"/>
              <a:t>Scope</a:t>
            </a:r>
            <a:endParaRPr lang="en-GB" sz="2000" dirty="0"/>
          </a:p>
          <a:p>
            <a:pPr marL="342900" indent="-342900">
              <a:buFont typeface="Arial" panose="020B0604020202020204" pitchFamily="34" charset="0"/>
              <a:buChar char="•"/>
            </a:pPr>
            <a:r>
              <a:rPr lang="en-GB" sz="2000" dirty="0"/>
              <a:t>Applies to adversaries:</a:t>
            </a:r>
          </a:p>
          <a:p>
            <a:pPr marL="800100" lvl="1" indent="-342900">
              <a:buFont typeface="Arial" panose="020B0604020202020204" pitchFamily="34" charset="0"/>
              <a:buChar char="•"/>
            </a:pPr>
            <a:r>
              <a:rPr lang="en-GB" sz="2000" dirty="0"/>
              <a:t>Not involved in the IOI</a:t>
            </a:r>
          </a:p>
          <a:p>
            <a:pPr marL="800100" lvl="1" indent="-342900">
              <a:buFont typeface="Arial" panose="020B0604020202020204" pitchFamily="34" charset="0"/>
              <a:buChar char="•"/>
            </a:pPr>
            <a:r>
              <a:rPr lang="en-GB" sz="2000" dirty="0"/>
              <a:t>And involved in the IOI (with limited knowledge)</a:t>
            </a:r>
          </a:p>
        </p:txBody>
      </p:sp>
    </p:spTree>
    <p:extLst>
      <p:ext uri="{BB962C8B-B14F-4D97-AF65-F5344CB8AC3E}">
        <p14:creationId xmlns:p14="http://schemas.microsoft.com/office/powerpoint/2010/main" val="337228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B891-4BA8-561C-2523-10DB42F64932}"/>
              </a:ext>
            </a:extLst>
          </p:cNvPr>
          <p:cNvSpPr>
            <a:spLocks noGrp="1"/>
          </p:cNvSpPr>
          <p:nvPr>
            <p:ph type="title"/>
          </p:nvPr>
        </p:nvSpPr>
        <p:spPr/>
        <p:txBody>
          <a:bodyPr>
            <a:normAutofit fontScale="90000"/>
          </a:bodyPr>
          <a:lstStyle/>
          <a:p>
            <a:r>
              <a:rPr lang="en-GB" b="1" dirty="0"/>
              <a:t>Relationships Between Privacy Properties</a:t>
            </a:r>
            <a:br>
              <a:rPr lang="en-GB" b="1" dirty="0"/>
            </a:br>
            <a:endParaRPr lang="en-SE" dirty="0"/>
          </a:p>
        </p:txBody>
      </p:sp>
      <p:sp>
        <p:nvSpPr>
          <p:cNvPr id="6" name="TextBox 5">
            <a:extLst>
              <a:ext uri="{FF2B5EF4-FFF2-40B4-BE49-F238E27FC236}">
                <a16:creationId xmlns:a16="http://schemas.microsoft.com/office/drawing/2014/main" id="{AD5C00D9-0EEC-B464-EE0B-39C4DEAA7BE5}"/>
              </a:ext>
            </a:extLst>
          </p:cNvPr>
          <p:cNvSpPr txBox="1"/>
          <p:nvPr/>
        </p:nvSpPr>
        <p:spPr>
          <a:xfrm>
            <a:off x="1504708" y="1835397"/>
            <a:ext cx="8426370" cy="3477875"/>
          </a:xfrm>
          <a:prstGeom prst="rect">
            <a:avLst/>
          </a:prstGeom>
          <a:noFill/>
        </p:spPr>
        <p:txBody>
          <a:bodyPr wrap="square">
            <a:spAutoFit/>
          </a:bodyPr>
          <a:lstStyle/>
          <a:p>
            <a:pPr>
              <a:buNone/>
            </a:pPr>
            <a:r>
              <a:rPr lang="en-GB" sz="2000" b="1" dirty="0"/>
              <a:t>Key principle</a:t>
            </a:r>
            <a:endParaRPr lang="en-GB" sz="2000" dirty="0"/>
          </a:p>
          <a:p>
            <a:r>
              <a:rPr lang="en-GB" sz="2000" dirty="0"/>
              <a:t>For the same adversary, </a:t>
            </a:r>
            <a:r>
              <a:rPr lang="en-GB" sz="2000" dirty="0">
                <a:solidFill>
                  <a:schemeClr val="accent1">
                    <a:lumMod val="50000"/>
                  </a:schemeClr>
                </a:solidFill>
              </a:rPr>
              <a:t>unobservability reveals less information </a:t>
            </a:r>
            <a:r>
              <a:rPr lang="en-GB" sz="2000" dirty="0"/>
              <a:t>than other properties</a:t>
            </a:r>
          </a:p>
          <a:p>
            <a:pPr>
              <a:buFont typeface="Arial" panose="020B0604020202020204" pitchFamily="34" charset="0"/>
              <a:buChar char="•"/>
            </a:pPr>
            <a:endParaRPr lang="en-GB" sz="2000" dirty="0"/>
          </a:p>
          <a:p>
            <a:pPr>
              <a:buNone/>
            </a:pPr>
            <a:r>
              <a:rPr lang="en-GB" sz="2000" b="1" dirty="0"/>
              <a:t>Implications</a:t>
            </a:r>
            <a:endParaRPr lang="en-GB" sz="2000" dirty="0"/>
          </a:p>
          <a:p>
            <a:pPr marL="342900" indent="-342900">
              <a:buFont typeface="Arial" panose="020B0604020202020204" pitchFamily="34" charset="0"/>
              <a:buChar char="•"/>
            </a:pPr>
            <a:r>
              <a:rPr lang="en-GB" sz="2000" dirty="0"/>
              <a:t>Unobservability ⇒ Anonymity</a:t>
            </a:r>
          </a:p>
          <a:p>
            <a:pPr marL="342900" indent="-342900">
              <a:buFont typeface="Arial" panose="020B0604020202020204" pitchFamily="34" charset="0"/>
              <a:buChar char="•"/>
            </a:pPr>
            <a:r>
              <a:rPr lang="en-GB" sz="2000" dirty="0"/>
              <a:t>Sender unobservability ⇒ Sender anonymity</a:t>
            </a:r>
          </a:p>
          <a:p>
            <a:pPr marL="342900" indent="-342900">
              <a:buFont typeface="Arial" panose="020B0604020202020204" pitchFamily="34" charset="0"/>
              <a:buChar char="•"/>
            </a:pPr>
            <a:r>
              <a:rPr lang="en-GB" sz="2000" dirty="0"/>
              <a:t>Receiver unobservability ⇒ Receiver anonymity</a:t>
            </a:r>
          </a:p>
          <a:p>
            <a:pPr>
              <a:buFont typeface="Arial" panose="020B0604020202020204" pitchFamily="34" charset="0"/>
              <a:buChar char="•"/>
            </a:pPr>
            <a:endParaRPr lang="en-GB" sz="2000" dirty="0"/>
          </a:p>
          <a:p>
            <a:pPr>
              <a:buNone/>
            </a:pPr>
            <a:r>
              <a:rPr lang="en-GB" sz="2000" b="1" dirty="0"/>
              <a:t>Further implication</a:t>
            </a:r>
            <a:endParaRPr lang="en-GB" sz="2000" dirty="0"/>
          </a:p>
          <a:p>
            <a:r>
              <a:rPr lang="en-GB" sz="2000" dirty="0"/>
              <a:t>Unobservability ⇒ Undetectability</a:t>
            </a:r>
          </a:p>
        </p:txBody>
      </p:sp>
    </p:spTree>
    <p:extLst>
      <p:ext uri="{BB962C8B-B14F-4D97-AF65-F5344CB8AC3E}">
        <p14:creationId xmlns:p14="http://schemas.microsoft.com/office/powerpoint/2010/main" val="326911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875677-FDAC-469C-D496-1F1CDEE937DD}"/>
              </a:ext>
            </a:extLst>
          </p:cNvPr>
          <p:cNvSpPr>
            <a:spLocks noGrp="1"/>
          </p:cNvSpPr>
          <p:nvPr>
            <p:ph type="title"/>
          </p:nvPr>
        </p:nvSpPr>
        <p:spPr>
          <a:xfrm>
            <a:off x="731520" y="365129"/>
            <a:ext cx="10892790" cy="1325563"/>
          </a:xfrm>
        </p:spPr>
        <p:txBody>
          <a:bodyPr>
            <a:normAutofit/>
          </a:bodyPr>
          <a:lstStyle/>
          <a:p>
            <a:r>
              <a:rPr lang="en-GB" sz="4000" dirty="0"/>
              <a:t>Thinking Systematically About Privacy Violations</a:t>
            </a:r>
            <a:endParaRPr lang="en-SE" sz="4000" dirty="0"/>
          </a:p>
        </p:txBody>
      </p:sp>
      <p:sp>
        <p:nvSpPr>
          <p:cNvPr id="11" name="TextBox 10">
            <a:extLst>
              <a:ext uri="{FF2B5EF4-FFF2-40B4-BE49-F238E27FC236}">
                <a16:creationId xmlns:a16="http://schemas.microsoft.com/office/drawing/2014/main" id="{B0BAD69C-E4F9-3C35-1204-08A0697121E6}"/>
              </a:ext>
            </a:extLst>
          </p:cNvPr>
          <p:cNvSpPr txBox="1"/>
          <p:nvPr/>
        </p:nvSpPr>
        <p:spPr>
          <a:xfrm>
            <a:off x="1012370" y="1770413"/>
            <a:ext cx="9274630" cy="4062651"/>
          </a:xfrm>
          <a:prstGeom prst="rect">
            <a:avLst/>
          </a:prstGeom>
          <a:noFill/>
        </p:spPr>
        <p:txBody>
          <a:bodyPr wrap="square">
            <a:spAutoFit/>
          </a:bodyPr>
          <a:lstStyle/>
          <a:p>
            <a:pPr>
              <a:buNone/>
            </a:pPr>
            <a:r>
              <a:rPr lang="en-GB" sz="2000" b="1" dirty="0"/>
              <a:t>Learning objective</a:t>
            </a:r>
          </a:p>
          <a:p>
            <a:pPr>
              <a:buNone/>
            </a:pPr>
            <a:endParaRPr lang="en-GB" sz="2000" dirty="0"/>
          </a:p>
          <a:p>
            <a:pPr marL="285750" indent="-285750">
              <a:buFont typeface="Arial" panose="020B0604020202020204" pitchFamily="34" charset="0"/>
              <a:buChar char="•"/>
            </a:pPr>
            <a:r>
              <a:rPr lang="en-GB" sz="2000" dirty="0"/>
              <a:t>Learn a structured way to identify </a:t>
            </a:r>
            <a:r>
              <a:rPr lang="en-GB" sz="2000" dirty="0">
                <a:solidFill>
                  <a:schemeClr val="accent2">
                    <a:lumMod val="50000"/>
                  </a:schemeClr>
                </a:solidFill>
              </a:rPr>
              <a:t>where</a:t>
            </a:r>
            <a:r>
              <a:rPr lang="en-GB" sz="2000" dirty="0"/>
              <a:t> and </a:t>
            </a:r>
            <a:r>
              <a:rPr lang="en-GB" sz="2000" dirty="0">
                <a:solidFill>
                  <a:schemeClr val="accent2">
                    <a:lumMod val="50000"/>
                  </a:schemeClr>
                </a:solidFill>
              </a:rPr>
              <a:t>how</a:t>
            </a:r>
            <a:r>
              <a:rPr lang="en-GB" sz="2000" dirty="0"/>
              <a:t> privacy violations occur</a:t>
            </a:r>
          </a:p>
          <a:p>
            <a:pPr marL="285750" indent="-285750">
              <a:buFont typeface="Arial" panose="020B0604020202020204" pitchFamily="34" charset="0"/>
              <a:buChar char="•"/>
            </a:pPr>
            <a:r>
              <a:rPr lang="en-GB" sz="2000" dirty="0"/>
              <a:t>Use this structure to </a:t>
            </a:r>
            <a:r>
              <a:rPr lang="en-GB" sz="2000" dirty="0" err="1">
                <a:solidFill>
                  <a:schemeClr val="accent2">
                    <a:lumMod val="50000"/>
                  </a:schemeClr>
                </a:solidFill>
              </a:rPr>
              <a:t>analyze</a:t>
            </a:r>
            <a:r>
              <a:rPr lang="en-GB" sz="2000" dirty="0">
                <a:solidFill>
                  <a:schemeClr val="accent2">
                    <a:lumMod val="50000"/>
                  </a:schemeClr>
                </a:solidFill>
              </a:rPr>
              <a:t> and address privacy risks </a:t>
            </a:r>
            <a:r>
              <a:rPr lang="en-GB" sz="2000" dirty="0"/>
              <a:t>in a real-world use case</a:t>
            </a:r>
          </a:p>
          <a:p>
            <a:pPr>
              <a:buFont typeface="Arial" panose="020B0604020202020204" pitchFamily="34" charset="0"/>
              <a:buChar char="•"/>
            </a:pPr>
            <a:endParaRPr lang="en-GB" sz="2000" dirty="0"/>
          </a:p>
          <a:p>
            <a:pPr>
              <a:buNone/>
            </a:pPr>
            <a:r>
              <a:rPr lang="en-GB" sz="2000" b="1" dirty="0"/>
              <a:t>Key idea</a:t>
            </a:r>
            <a:endParaRPr lang="en-GB" sz="2000" dirty="0"/>
          </a:p>
          <a:p>
            <a:r>
              <a:rPr lang="en-GB" sz="2000" dirty="0"/>
              <a:t>Privacy violations can occur at different stages of the data lifecycle:</a:t>
            </a:r>
          </a:p>
          <a:p>
            <a:pPr marL="742950" lvl="1" indent="-285750">
              <a:buFont typeface="Arial" panose="020B0604020202020204" pitchFamily="34" charset="0"/>
              <a:buChar char="•"/>
            </a:pPr>
            <a:r>
              <a:rPr lang="en-GB" sz="2000" dirty="0"/>
              <a:t>Data collection</a:t>
            </a:r>
          </a:p>
          <a:p>
            <a:pPr marL="742950" lvl="1" indent="-285750">
              <a:buFont typeface="Arial" panose="020B0604020202020204" pitchFamily="34" charset="0"/>
              <a:buChar char="•"/>
            </a:pPr>
            <a:r>
              <a:rPr lang="en-GB" sz="2000" dirty="0"/>
              <a:t>Data processing</a:t>
            </a:r>
          </a:p>
          <a:p>
            <a:pPr marL="742950" lvl="1" indent="-285750">
              <a:buFont typeface="Arial" panose="020B0604020202020204" pitchFamily="34" charset="0"/>
              <a:buChar char="•"/>
            </a:pPr>
            <a:r>
              <a:rPr lang="en-GB" sz="2000" dirty="0"/>
              <a:t>Data dissemination</a:t>
            </a:r>
          </a:p>
          <a:p>
            <a:pPr marL="742950" lvl="1" indent="-285750">
              <a:buFont typeface="Arial" panose="020B0604020202020204" pitchFamily="34" charset="0"/>
              <a:buChar char="•"/>
            </a:pPr>
            <a:r>
              <a:rPr lang="en-GB" sz="2000" dirty="0"/>
              <a:t>Interaction with the data subject</a:t>
            </a:r>
          </a:p>
          <a:p>
            <a:pPr marL="742950" lvl="1" indent="-285750">
              <a:buFont typeface="Arial" panose="020B0604020202020204" pitchFamily="34" charset="0"/>
              <a:buChar char="•"/>
            </a:pPr>
            <a:endParaRPr lang="en-GB" sz="2000" dirty="0"/>
          </a:p>
          <a:p>
            <a:pPr>
              <a:buNone/>
            </a:pPr>
            <a:r>
              <a:rPr lang="en-GB" sz="2000" dirty="0"/>
              <a:t>This framework helps you </a:t>
            </a:r>
            <a:r>
              <a:rPr lang="en-GB" sz="2000" dirty="0">
                <a:solidFill>
                  <a:schemeClr val="accent2">
                    <a:lumMod val="50000"/>
                  </a:schemeClr>
                </a:solidFill>
              </a:rPr>
              <a:t>locate the problem before trying to solve it.</a:t>
            </a:r>
          </a:p>
        </p:txBody>
      </p:sp>
    </p:spTree>
    <p:extLst>
      <p:ext uri="{BB962C8B-B14F-4D97-AF65-F5344CB8AC3E}">
        <p14:creationId xmlns:p14="http://schemas.microsoft.com/office/powerpoint/2010/main" val="151295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BFE7-99CD-B59B-D4C3-CCD533E2BD79}"/>
              </a:ext>
            </a:extLst>
          </p:cNvPr>
          <p:cNvSpPr>
            <a:spLocks noGrp="1"/>
          </p:cNvSpPr>
          <p:nvPr>
            <p:ph type="title"/>
          </p:nvPr>
        </p:nvSpPr>
        <p:spPr/>
        <p:txBody>
          <a:bodyPr/>
          <a:lstStyle/>
          <a:p>
            <a:r>
              <a:rPr lang="en-GB" dirty="0"/>
              <a:t>Mix Networks (</a:t>
            </a:r>
            <a:r>
              <a:rPr lang="en-GB" dirty="0" err="1"/>
              <a:t>Mixnets</a:t>
            </a:r>
            <a:r>
              <a:rPr lang="en-GB" dirty="0"/>
              <a:t>)</a:t>
            </a:r>
            <a:endParaRPr lang="en-SE" dirty="0"/>
          </a:p>
        </p:txBody>
      </p:sp>
      <p:sp>
        <p:nvSpPr>
          <p:cNvPr id="4" name="TextBox 3">
            <a:extLst>
              <a:ext uri="{FF2B5EF4-FFF2-40B4-BE49-F238E27FC236}">
                <a16:creationId xmlns:a16="http://schemas.microsoft.com/office/drawing/2014/main" id="{A07A420E-F029-B13A-E536-F1DB21A20E99}"/>
              </a:ext>
            </a:extLst>
          </p:cNvPr>
          <p:cNvSpPr txBox="1"/>
          <p:nvPr/>
        </p:nvSpPr>
        <p:spPr>
          <a:xfrm>
            <a:off x="838200" y="1690692"/>
            <a:ext cx="6100762" cy="4093428"/>
          </a:xfrm>
          <a:prstGeom prst="rect">
            <a:avLst/>
          </a:prstGeom>
          <a:noFill/>
        </p:spPr>
        <p:txBody>
          <a:bodyPr wrap="square">
            <a:spAutoFit/>
          </a:bodyPr>
          <a:lstStyle/>
          <a:p>
            <a:pPr>
              <a:buNone/>
            </a:pPr>
            <a:r>
              <a:rPr lang="en-GB" sz="2000" b="1" dirty="0"/>
              <a:t>Origin</a:t>
            </a:r>
            <a:endParaRPr lang="en-GB" sz="2000" dirty="0"/>
          </a:p>
          <a:p>
            <a:pPr marL="342900" indent="-342900">
              <a:buFont typeface="Arial" panose="020B0604020202020204" pitchFamily="34" charset="0"/>
              <a:buChar char="•"/>
            </a:pPr>
            <a:r>
              <a:rPr lang="en-GB" sz="2000" dirty="0"/>
              <a:t>Introduced by </a:t>
            </a:r>
            <a:r>
              <a:rPr lang="en-GB" sz="2000" b="1" dirty="0"/>
              <a:t>David </a:t>
            </a:r>
            <a:r>
              <a:rPr lang="en-GB" sz="2000" b="1" dirty="0" err="1"/>
              <a:t>Chaum</a:t>
            </a:r>
            <a:endParaRPr lang="en-GB" sz="2000" dirty="0"/>
          </a:p>
          <a:p>
            <a:pPr marL="342900" indent="-342900">
              <a:buFont typeface="Arial" panose="020B0604020202020204" pitchFamily="34" charset="0"/>
              <a:buChar char="•"/>
            </a:pPr>
            <a:r>
              <a:rPr lang="en-GB" sz="2000" i="1" dirty="0"/>
              <a:t>“Untraceable Electronic Mail, Return Addresses, and Digital Pseudonyms”</a:t>
            </a:r>
          </a:p>
          <a:p>
            <a:pPr>
              <a:buFont typeface="Arial" panose="020B0604020202020204" pitchFamily="34" charset="0"/>
              <a:buChar char="•"/>
            </a:pPr>
            <a:endParaRPr lang="en-GB" sz="2000" dirty="0"/>
          </a:p>
          <a:p>
            <a:pPr>
              <a:buNone/>
            </a:pPr>
            <a:r>
              <a:rPr lang="en-GB" sz="2000" b="1" dirty="0"/>
              <a:t>What is a </a:t>
            </a:r>
            <a:r>
              <a:rPr lang="en-GB" sz="2000" b="1" dirty="0" err="1"/>
              <a:t>mixnet</a:t>
            </a:r>
            <a:r>
              <a:rPr lang="en-GB" sz="2000" b="1" dirty="0"/>
              <a:t>?</a:t>
            </a:r>
            <a:endParaRPr lang="en-GB" sz="2000" dirty="0"/>
          </a:p>
          <a:p>
            <a:r>
              <a:rPr lang="en-GB" sz="2000" dirty="0"/>
              <a:t>An anonymous communication system for exchanging messages (e.g., email)</a:t>
            </a:r>
          </a:p>
          <a:p>
            <a:pPr>
              <a:buFont typeface="Arial" panose="020B0604020202020204" pitchFamily="34" charset="0"/>
              <a:buChar char="•"/>
            </a:pPr>
            <a:endParaRPr lang="en-GB" sz="2000" dirty="0"/>
          </a:p>
          <a:p>
            <a:pPr>
              <a:buNone/>
            </a:pPr>
            <a:r>
              <a:rPr lang="en-GB" sz="2000" b="1" dirty="0"/>
              <a:t>Privacy guarantees</a:t>
            </a:r>
            <a:endParaRPr lang="en-GB" sz="2000" dirty="0"/>
          </a:p>
          <a:p>
            <a:pPr marL="342900" indent="-342900">
              <a:buFont typeface="Arial" panose="020B0604020202020204" pitchFamily="34" charset="0"/>
              <a:buChar char="•"/>
            </a:pPr>
            <a:r>
              <a:rPr lang="en-GB" sz="2000" dirty="0"/>
              <a:t>Sender anonymity</a:t>
            </a:r>
          </a:p>
          <a:p>
            <a:pPr marL="342900" indent="-342900">
              <a:buFont typeface="Arial" panose="020B0604020202020204" pitchFamily="34" charset="0"/>
              <a:buChar char="•"/>
            </a:pPr>
            <a:r>
              <a:rPr lang="en-GB" sz="2000" dirty="0"/>
              <a:t>Receiver anonymity</a:t>
            </a:r>
          </a:p>
          <a:p>
            <a:pPr marL="342900" indent="-342900">
              <a:buFont typeface="Arial" panose="020B0604020202020204" pitchFamily="34" charset="0"/>
              <a:buChar char="•"/>
            </a:pPr>
            <a:r>
              <a:rPr lang="en-GB" sz="2000" dirty="0"/>
              <a:t>Third-party anonymity</a:t>
            </a:r>
          </a:p>
        </p:txBody>
      </p:sp>
      <p:pic>
        <p:nvPicPr>
          <p:cNvPr id="3" name="object 8">
            <a:extLst>
              <a:ext uri="{FF2B5EF4-FFF2-40B4-BE49-F238E27FC236}">
                <a16:creationId xmlns:a16="http://schemas.microsoft.com/office/drawing/2014/main" id="{48C685C3-0263-816D-2647-A6323ACB5998}"/>
              </a:ext>
            </a:extLst>
          </p:cNvPr>
          <p:cNvPicPr/>
          <p:nvPr/>
        </p:nvPicPr>
        <p:blipFill>
          <a:blip r:embed="rId3" cstate="print"/>
          <a:stretch>
            <a:fillRect/>
          </a:stretch>
        </p:blipFill>
        <p:spPr>
          <a:xfrm>
            <a:off x="7079275" y="232522"/>
            <a:ext cx="4926184" cy="3344295"/>
          </a:xfrm>
          <a:prstGeom prst="rect">
            <a:avLst/>
          </a:prstGeom>
        </p:spPr>
      </p:pic>
      <p:sp>
        <p:nvSpPr>
          <p:cNvPr id="6" name="TextBox 5">
            <a:extLst>
              <a:ext uri="{FF2B5EF4-FFF2-40B4-BE49-F238E27FC236}">
                <a16:creationId xmlns:a16="http://schemas.microsoft.com/office/drawing/2014/main" id="{CE4A9C44-0E96-DFE1-E684-E0E339D99965}"/>
              </a:ext>
            </a:extLst>
          </p:cNvPr>
          <p:cNvSpPr txBox="1"/>
          <p:nvPr/>
        </p:nvSpPr>
        <p:spPr>
          <a:xfrm>
            <a:off x="6204030" y="3709424"/>
            <a:ext cx="5801429" cy="2031325"/>
          </a:xfrm>
          <a:prstGeom prst="rect">
            <a:avLst/>
          </a:prstGeom>
          <a:blipFill>
            <a:blip r:embed="rId4"/>
            <a:tile tx="0" ty="0" sx="100000" sy="100000" flip="none" algn="tl"/>
          </a:blipFill>
        </p:spPr>
        <p:txBody>
          <a:bodyPr wrap="square">
            <a:spAutoFit/>
          </a:bodyPr>
          <a:lstStyle/>
          <a:p>
            <a:pPr>
              <a:buNone/>
            </a:pPr>
            <a:r>
              <a:rPr lang="en-GB" b="1" dirty="0"/>
              <a:t>Core idea</a:t>
            </a:r>
            <a:endParaRPr lang="en-GB" dirty="0"/>
          </a:p>
          <a:p>
            <a:r>
              <a:rPr lang="en-GB" dirty="0"/>
              <a:t>Messages are routed through multiple mix nodes</a:t>
            </a:r>
            <a:br>
              <a:rPr lang="en-GB" dirty="0"/>
            </a:br>
            <a:endParaRPr lang="en-GB" dirty="0"/>
          </a:p>
          <a:p>
            <a:pPr marL="285750" indent="-285750">
              <a:buFont typeface="Wingdings" pitchFamily="2" charset="2"/>
              <a:buChar char="v"/>
            </a:pPr>
            <a:r>
              <a:rPr lang="en-GB" dirty="0"/>
              <a:t>Each mix:</a:t>
            </a:r>
          </a:p>
          <a:p>
            <a:pPr marL="742950" lvl="1" indent="-285750">
              <a:buFont typeface="Arial" panose="020B0604020202020204" pitchFamily="34" charset="0"/>
              <a:buChar char="•"/>
            </a:pPr>
            <a:r>
              <a:rPr lang="en-GB" dirty="0"/>
              <a:t>Reorders messages</a:t>
            </a:r>
          </a:p>
          <a:p>
            <a:pPr marL="742950" lvl="1" indent="-285750">
              <a:buFont typeface="Arial" panose="020B0604020202020204" pitchFamily="34" charset="0"/>
              <a:buChar char="•"/>
            </a:pPr>
            <a:r>
              <a:rPr lang="en-GB" dirty="0"/>
              <a:t>Delays messages</a:t>
            </a:r>
          </a:p>
          <a:p>
            <a:pPr marL="742950" lvl="1" indent="-285750">
              <a:buFont typeface="Arial" panose="020B0604020202020204" pitchFamily="34" charset="0"/>
              <a:buChar char="•"/>
            </a:pPr>
            <a:r>
              <a:rPr lang="en-GB" dirty="0"/>
              <a:t>Removes correlation between input and output</a:t>
            </a:r>
          </a:p>
        </p:txBody>
      </p:sp>
    </p:spTree>
    <p:extLst>
      <p:ext uri="{BB962C8B-B14F-4D97-AF65-F5344CB8AC3E}">
        <p14:creationId xmlns:p14="http://schemas.microsoft.com/office/powerpoint/2010/main" val="221007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6DDD-A5D7-D176-54C0-84110FC47D4F}"/>
              </a:ext>
            </a:extLst>
          </p:cNvPr>
          <p:cNvSpPr>
            <a:spLocks noGrp="1"/>
          </p:cNvSpPr>
          <p:nvPr>
            <p:ph type="title"/>
          </p:nvPr>
        </p:nvSpPr>
        <p:spPr/>
        <p:txBody>
          <a:bodyPr/>
          <a:lstStyle/>
          <a:p>
            <a:r>
              <a:rPr lang="en-GB" dirty="0"/>
              <a:t>How does a </a:t>
            </a:r>
            <a:r>
              <a:rPr lang="en-GB" dirty="0" err="1"/>
              <a:t>mixnet</a:t>
            </a:r>
            <a:r>
              <a:rPr lang="en-GB" dirty="0"/>
              <a:t> technically break the link between sender and receiver?</a:t>
            </a:r>
            <a:endParaRPr lang="en-SE" dirty="0"/>
          </a:p>
        </p:txBody>
      </p:sp>
      <p:pic>
        <p:nvPicPr>
          <p:cNvPr id="3" name="object 6">
            <a:extLst>
              <a:ext uri="{FF2B5EF4-FFF2-40B4-BE49-F238E27FC236}">
                <a16:creationId xmlns:a16="http://schemas.microsoft.com/office/drawing/2014/main" id="{2EABB889-D327-1267-9D1F-0D134288B246}"/>
              </a:ext>
            </a:extLst>
          </p:cNvPr>
          <p:cNvPicPr/>
          <p:nvPr/>
        </p:nvPicPr>
        <p:blipFill>
          <a:blip r:embed="rId3" cstate="print"/>
          <a:stretch>
            <a:fillRect/>
          </a:stretch>
        </p:blipFill>
        <p:spPr>
          <a:xfrm>
            <a:off x="2196825" y="2022414"/>
            <a:ext cx="7167093" cy="3857525"/>
          </a:xfrm>
          <a:prstGeom prst="rect">
            <a:avLst/>
          </a:prstGeom>
        </p:spPr>
      </p:pic>
    </p:spTree>
    <p:extLst>
      <p:ext uri="{BB962C8B-B14F-4D97-AF65-F5344CB8AC3E}">
        <p14:creationId xmlns:p14="http://schemas.microsoft.com/office/powerpoint/2010/main" val="245798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1CF6-A34F-3357-3530-F791EEE95DB1}"/>
              </a:ext>
            </a:extLst>
          </p:cNvPr>
          <p:cNvSpPr>
            <a:spLocks noGrp="1"/>
          </p:cNvSpPr>
          <p:nvPr>
            <p:ph type="title"/>
          </p:nvPr>
        </p:nvSpPr>
        <p:spPr/>
        <p:txBody>
          <a:bodyPr>
            <a:normAutofit fontScale="90000"/>
          </a:bodyPr>
          <a:lstStyle/>
          <a:p>
            <a:r>
              <a:rPr lang="en-GB" dirty="0"/>
              <a:t>How a receiver can reply to a sender in a </a:t>
            </a:r>
            <a:r>
              <a:rPr lang="en-GB" dirty="0" err="1"/>
              <a:t>mixnet</a:t>
            </a:r>
            <a:r>
              <a:rPr lang="en-GB" dirty="0"/>
              <a:t> without learning the sender’s identity</a:t>
            </a:r>
            <a:endParaRPr lang="en-SE" dirty="0"/>
          </a:p>
        </p:txBody>
      </p:sp>
      <p:pic>
        <p:nvPicPr>
          <p:cNvPr id="3" name="object 7">
            <a:extLst>
              <a:ext uri="{FF2B5EF4-FFF2-40B4-BE49-F238E27FC236}">
                <a16:creationId xmlns:a16="http://schemas.microsoft.com/office/drawing/2014/main" id="{40AF53AA-E64A-6598-78CB-7AB6D882EDE2}"/>
              </a:ext>
            </a:extLst>
          </p:cNvPr>
          <p:cNvPicPr/>
          <p:nvPr/>
        </p:nvPicPr>
        <p:blipFill>
          <a:blip r:embed="rId3" cstate="print"/>
          <a:stretch>
            <a:fillRect/>
          </a:stretch>
        </p:blipFill>
        <p:spPr>
          <a:xfrm>
            <a:off x="2463182" y="1690692"/>
            <a:ext cx="6310428" cy="4293419"/>
          </a:xfrm>
          <a:prstGeom prst="rect">
            <a:avLst/>
          </a:prstGeom>
        </p:spPr>
      </p:pic>
    </p:spTree>
    <p:extLst>
      <p:ext uri="{BB962C8B-B14F-4D97-AF65-F5344CB8AC3E}">
        <p14:creationId xmlns:p14="http://schemas.microsoft.com/office/powerpoint/2010/main" val="102776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A780-0407-833F-0C22-D193131B491E}"/>
              </a:ext>
            </a:extLst>
          </p:cNvPr>
          <p:cNvSpPr>
            <a:spLocks noGrp="1"/>
          </p:cNvSpPr>
          <p:nvPr>
            <p:ph type="title"/>
          </p:nvPr>
        </p:nvSpPr>
        <p:spPr/>
        <p:txBody>
          <a:bodyPr/>
          <a:lstStyle/>
          <a:p>
            <a:r>
              <a:rPr lang="en-GB" b="1" dirty="0" err="1"/>
              <a:t>Mixnet</a:t>
            </a:r>
            <a:r>
              <a:rPr lang="en-GB" b="1" dirty="0"/>
              <a:t> Limitations</a:t>
            </a:r>
            <a:br>
              <a:rPr lang="en-GB" b="1" dirty="0"/>
            </a:br>
            <a:endParaRPr lang="en-SE" dirty="0"/>
          </a:p>
        </p:txBody>
      </p:sp>
      <p:sp>
        <p:nvSpPr>
          <p:cNvPr id="4" name="TextBox 3">
            <a:extLst>
              <a:ext uri="{FF2B5EF4-FFF2-40B4-BE49-F238E27FC236}">
                <a16:creationId xmlns:a16="http://schemas.microsoft.com/office/drawing/2014/main" id="{0BAC538E-D712-132F-AFAD-3B6D23CD27D6}"/>
              </a:ext>
            </a:extLst>
          </p:cNvPr>
          <p:cNvSpPr txBox="1"/>
          <p:nvPr/>
        </p:nvSpPr>
        <p:spPr>
          <a:xfrm>
            <a:off x="1180618" y="1690062"/>
            <a:ext cx="9120849" cy="3477875"/>
          </a:xfrm>
          <a:prstGeom prst="rect">
            <a:avLst/>
          </a:prstGeom>
          <a:noFill/>
        </p:spPr>
        <p:txBody>
          <a:bodyPr wrap="square">
            <a:spAutoFit/>
          </a:bodyPr>
          <a:lstStyle/>
          <a:p>
            <a:pPr>
              <a:buNone/>
            </a:pPr>
            <a:r>
              <a:rPr lang="en-GB" sz="2000" b="1" dirty="0"/>
              <a:t>High latency</a:t>
            </a:r>
            <a:endParaRPr lang="en-GB" sz="2000" dirty="0"/>
          </a:p>
          <a:p>
            <a:pPr marL="342900" indent="-342900">
              <a:buFont typeface="Arial" panose="020B0604020202020204" pitchFamily="34" charset="0"/>
              <a:buChar char="•"/>
            </a:pPr>
            <a:r>
              <a:rPr lang="en-GB" sz="2000" dirty="0"/>
              <a:t>Messages are delayed and queued at each mix</a:t>
            </a:r>
          </a:p>
          <a:p>
            <a:pPr marL="342900" indent="-342900">
              <a:buFont typeface="Arial" panose="020B0604020202020204" pitchFamily="34" charset="0"/>
              <a:buChar char="•"/>
            </a:pPr>
            <a:r>
              <a:rPr lang="en-GB" sz="2000" dirty="0"/>
              <a:t>Shuffling increases delivery time</a:t>
            </a:r>
          </a:p>
          <a:p>
            <a:pPr>
              <a:buFont typeface="Arial" panose="020B0604020202020204" pitchFamily="34" charset="0"/>
              <a:buChar char="•"/>
            </a:pPr>
            <a:endParaRPr lang="en-GB" sz="2000" dirty="0"/>
          </a:p>
          <a:p>
            <a:pPr>
              <a:buNone/>
            </a:pPr>
            <a:r>
              <a:rPr lang="en-GB" sz="2000" b="1" dirty="0"/>
              <a:t>Limited anonymity set</a:t>
            </a:r>
            <a:endParaRPr lang="en-GB" sz="2000" dirty="0"/>
          </a:p>
          <a:p>
            <a:pPr marL="342900" indent="-342900">
              <a:buFont typeface="Arial" panose="020B0604020202020204" pitchFamily="34" charset="0"/>
              <a:buChar char="•"/>
            </a:pPr>
            <a:r>
              <a:rPr lang="en-GB" sz="2000" dirty="0"/>
              <a:t>Threshold-based mixing requires waiting for enough messages</a:t>
            </a:r>
          </a:p>
          <a:p>
            <a:pPr marL="342900" indent="-342900">
              <a:buFont typeface="Arial" panose="020B0604020202020204" pitchFamily="34" charset="0"/>
              <a:buChar char="•"/>
            </a:pPr>
            <a:r>
              <a:rPr lang="en-GB" sz="2000" dirty="0"/>
              <a:t>Small batches reduce anonymity</a:t>
            </a:r>
          </a:p>
          <a:p>
            <a:pPr>
              <a:buFont typeface="Arial" panose="020B0604020202020204" pitchFamily="34" charset="0"/>
              <a:buChar char="•"/>
            </a:pPr>
            <a:endParaRPr lang="en-GB" sz="2000" dirty="0"/>
          </a:p>
          <a:p>
            <a:pPr>
              <a:buNone/>
            </a:pPr>
            <a:r>
              <a:rPr lang="en-GB" sz="2000" b="1" dirty="0"/>
              <a:t>Vulnerability to active attacks</a:t>
            </a:r>
            <a:endParaRPr lang="en-GB" sz="2000" dirty="0"/>
          </a:p>
          <a:p>
            <a:pPr marL="342900" indent="-342900">
              <a:buFont typeface="Arial" panose="020B0604020202020204" pitchFamily="34" charset="0"/>
              <a:buChar char="•"/>
            </a:pPr>
            <a:r>
              <a:rPr lang="en-GB" sz="2000" dirty="0"/>
              <a:t>Adversaries may inject specially crafted messages</a:t>
            </a:r>
          </a:p>
          <a:p>
            <a:pPr marL="342900" indent="-342900">
              <a:buFont typeface="Arial" panose="020B0604020202020204" pitchFamily="34" charset="0"/>
              <a:buChar char="•"/>
            </a:pPr>
            <a:r>
              <a:rPr lang="en-GB" sz="2000" dirty="0"/>
              <a:t>Unique traffic patterns can be traced through the network</a:t>
            </a:r>
          </a:p>
        </p:txBody>
      </p:sp>
    </p:spTree>
    <p:extLst>
      <p:ext uri="{BB962C8B-B14F-4D97-AF65-F5344CB8AC3E}">
        <p14:creationId xmlns:p14="http://schemas.microsoft.com/office/powerpoint/2010/main" val="199655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3F5E-A4A5-4221-D32F-08A3872790FE}"/>
              </a:ext>
            </a:extLst>
          </p:cNvPr>
          <p:cNvSpPr>
            <a:spLocks noGrp="1"/>
          </p:cNvSpPr>
          <p:nvPr>
            <p:ph type="title"/>
          </p:nvPr>
        </p:nvSpPr>
        <p:spPr/>
        <p:txBody>
          <a:bodyPr/>
          <a:lstStyle/>
          <a:p>
            <a:r>
              <a:rPr lang="en-GB" b="1" dirty="0"/>
              <a:t>Privacy in Access Services</a:t>
            </a:r>
            <a:br>
              <a:rPr lang="en-GB" b="1" dirty="0"/>
            </a:br>
            <a:endParaRPr lang="en-SE" dirty="0"/>
          </a:p>
        </p:txBody>
      </p:sp>
      <p:sp>
        <p:nvSpPr>
          <p:cNvPr id="4" name="TextBox 3">
            <a:extLst>
              <a:ext uri="{FF2B5EF4-FFF2-40B4-BE49-F238E27FC236}">
                <a16:creationId xmlns:a16="http://schemas.microsoft.com/office/drawing/2014/main" id="{D5676119-274F-E194-FA37-AF89B0D4A76E}"/>
              </a:ext>
            </a:extLst>
          </p:cNvPr>
          <p:cNvSpPr txBox="1"/>
          <p:nvPr/>
        </p:nvSpPr>
        <p:spPr>
          <a:xfrm>
            <a:off x="889322" y="1399129"/>
            <a:ext cx="7708739" cy="4401205"/>
          </a:xfrm>
          <a:prstGeom prst="rect">
            <a:avLst/>
          </a:prstGeom>
          <a:noFill/>
        </p:spPr>
        <p:txBody>
          <a:bodyPr wrap="square">
            <a:spAutoFit/>
          </a:bodyPr>
          <a:lstStyle/>
          <a:p>
            <a:pPr>
              <a:buNone/>
            </a:pPr>
            <a:r>
              <a:rPr lang="en-GB" sz="2000" b="1" dirty="0"/>
              <a:t>Access and identity</a:t>
            </a:r>
            <a:endParaRPr lang="en-GB" sz="2000" dirty="0"/>
          </a:p>
          <a:p>
            <a:pPr marL="342900" indent="-342900">
              <a:buFont typeface="Arial" panose="020B0604020202020204" pitchFamily="34" charset="0"/>
              <a:buChar char="•"/>
            </a:pPr>
            <a:r>
              <a:rPr lang="en-GB" sz="2000" dirty="0"/>
              <a:t>Users access services to retrieve data or perform privileged actions</a:t>
            </a:r>
          </a:p>
          <a:p>
            <a:pPr marL="342900" indent="-342900">
              <a:buFont typeface="Arial" panose="020B0604020202020204" pitchFamily="34" charset="0"/>
              <a:buChar char="•"/>
            </a:pPr>
            <a:r>
              <a:rPr lang="en-GB" sz="2000" dirty="0"/>
              <a:t>Access is usually tied to a </a:t>
            </a:r>
            <a:r>
              <a:rPr lang="en-GB" sz="2000" dirty="0">
                <a:solidFill>
                  <a:schemeClr val="accent1">
                    <a:lumMod val="50000"/>
                  </a:schemeClr>
                </a:solidFill>
              </a:rPr>
              <a:t>digital identity</a:t>
            </a:r>
          </a:p>
          <a:p>
            <a:pPr marL="342900" indent="-342900">
              <a:buFont typeface="Arial" panose="020B0604020202020204" pitchFamily="34" charset="0"/>
              <a:buChar char="•"/>
            </a:pPr>
            <a:endParaRPr lang="en-GB" sz="2000" dirty="0"/>
          </a:p>
          <a:p>
            <a:pPr>
              <a:buNone/>
            </a:pPr>
            <a:r>
              <a:rPr lang="en-GB" sz="2000" b="1" dirty="0"/>
              <a:t>Identity management</a:t>
            </a:r>
            <a:endParaRPr lang="en-GB" sz="2000" dirty="0"/>
          </a:p>
          <a:p>
            <a:pPr marL="342900" indent="-342900">
              <a:buFont typeface="Arial" panose="020B0604020202020204" pitchFamily="34" charset="0"/>
              <a:buChar char="•"/>
            </a:pPr>
            <a:r>
              <a:rPr lang="en-GB" sz="2000" dirty="0"/>
              <a:t>Systems rely on identity management frameworks</a:t>
            </a:r>
          </a:p>
          <a:p>
            <a:pPr marL="342900" indent="-342900">
              <a:buFont typeface="Arial" panose="020B0604020202020204" pitchFamily="34" charset="0"/>
              <a:buChar char="•"/>
            </a:pPr>
            <a:r>
              <a:rPr lang="en-GB" sz="2000" dirty="0"/>
              <a:t>Example: </a:t>
            </a:r>
            <a:r>
              <a:rPr lang="en-GB" sz="2000" dirty="0">
                <a:solidFill>
                  <a:schemeClr val="accent1">
                    <a:lumMod val="50000"/>
                  </a:schemeClr>
                </a:solidFill>
              </a:rPr>
              <a:t>Federated Identity Management (FIM)</a:t>
            </a:r>
          </a:p>
          <a:p>
            <a:pPr marL="342900" indent="-342900">
              <a:buFont typeface="Arial" panose="020B0604020202020204" pitchFamily="34" charset="0"/>
              <a:buChar char="•"/>
            </a:pPr>
            <a:endParaRPr lang="en-GB" sz="2000" dirty="0"/>
          </a:p>
          <a:p>
            <a:pPr>
              <a:buNone/>
            </a:pPr>
            <a:r>
              <a:rPr lang="en-GB" sz="2000" b="1" dirty="0"/>
              <a:t>Federated identity model</a:t>
            </a:r>
            <a:endParaRPr lang="en-GB" sz="2000" dirty="0"/>
          </a:p>
          <a:p>
            <a:pPr marL="342900" indent="-342900">
              <a:buFont typeface="Arial" panose="020B0604020202020204" pitchFamily="34" charset="0"/>
              <a:buChar char="•"/>
            </a:pPr>
            <a:r>
              <a:rPr lang="en-GB" sz="2000" dirty="0"/>
              <a:t>Three parties:</a:t>
            </a:r>
          </a:p>
          <a:p>
            <a:pPr marL="800100" lvl="1" indent="-342900">
              <a:buFont typeface="Arial" panose="020B0604020202020204" pitchFamily="34" charset="0"/>
              <a:buChar char="•"/>
            </a:pPr>
            <a:r>
              <a:rPr lang="en-GB" sz="2000" dirty="0"/>
              <a:t>User</a:t>
            </a:r>
          </a:p>
          <a:p>
            <a:pPr marL="800100" lvl="1" indent="-342900">
              <a:buFont typeface="Arial" panose="020B0604020202020204" pitchFamily="34" charset="0"/>
              <a:buChar char="•"/>
            </a:pPr>
            <a:r>
              <a:rPr lang="en-GB" sz="2000" dirty="0"/>
              <a:t>Service Provider (SP)</a:t>
            </a:r>
          </a:p>
          <a:p>
            <a:pPr marL="800100" lvl="1" indent="-342900">
              <a:buFont typeface="Arial" panose="020B0604020202020204" pitchFamily="34" charset="0"/>
              <a:buChar char="•"/>
            </a:pPr>
            <a:r>
              <a:rPr lang="en-GB" sz="2000" dirty="0"/>
              <a:t>Identity Provider (IdP)</a:t>
            </a:r>
          </a:p>
        </p:txBody>
      </p:sp>
      <p:sp>
        <p:nvSpPr>
          <p:cNvPr id="5" name="TextBox 4">
            <a:extLst>
              <a:ext uri="{FF2B5EF4-FFF2-40B4-BE49-F238E27FC236}">
                <a16:creationId xmlns:a16="http://schemas.microsoft.com/office/drawing/2014/main" id="{B5D42BE6-F693-E553-0CB9-E2C5251A3F29}"/>
              </a:ext>
            </a:extLst>
          </p:cNvPr>
          <p:cNvSpPr txBox="1"/>
          <p:nvPr/>
        </p:nvSpPr>
        <p:spPr>
          <a:xfrm>
            <a:off x="8212239" y="3429000"/>
            <a:ext cx="3854369" cy="2554545"/>
          </a:xfrm>
          <a:prstGeom prst="rect">
            <a:avLst/>
          </a:prstGeom>
          <a:pattFill prst="diagBrick">
            <a:fgClr>
              <a:schemeClr val="accent3">
                <a:lumMod val="20000"/>
                <a:lumOff val="80000"/>
              </a:schemeClr>
            </a:fgClr>
            <a:bgClr>
              <a:schemeClr val="bg1"/>
            </a:bgClr>
          </a:pattFill>
        </p:spPr>
        <p:txBody>
          <a:bodyPr wrap="square">
            <a:spAutoFit/>
          </a:bodyPr>
          <a:lstStyle/>
          <a:p>
            <a:pPr>
              <a:buNone/>
            </a:pPr>
            <a:r>
              <a:rPr lang="en-GB" sz="2000" b="1" dirty="0"/>
              <a:t>Common example</a:t>
            </a:r>
            <a:endParaRPr lang="en-GB" sz="2000" dirty="0"/>
          </a:p>
          <a:p>
            <a:pPr marL="285750" indent="-285750">
              <a:buFont typeface="Arial" panose="020B0604020202020204" pitchFamily="34" charset="0"/>
              <a:buChar char="•"/>
            </a:pPr>
            <a:r>
              <a:rPr lang="en-GB" sz="2000" dirty="0"/>
              <a:t>Single Sign-On (SSO) services</a:t>
            </a:r>
            <a:br>
              <a:rPr lang="en-GB" sz="2000" dirty="0"/>
            </a:br>
            <a:r>
              <a:rPr lang="en-GB" sz="2000" dirty="0"/>
              <a:t>(e.g., Google, Apple, Microsoft)</a:t>
            </a:r>
          </a:p>
          <a:p>
            <a:pPr marL="285750" indent="-285750">
              <a:buFont typeface="Wingdings" pitchFamily="2" charset="2"/>
              <a:buChar char="q"/>
            </a:pPr>
            <a:r>
              <a:rPr lang="en-GB" sz="2000" b="1" dirty="0"/>
              <a:t>Privacy feature</a:t>
            </a:r>
            <a:endParaRPr lang="en-GB" sz="2000" dirty="0"/>
          </a:p>
          <a:p>
            <a:pPr marL="285750" indent="-285750">
              <a:buFont typeface="Arial" panose="020B0604020202020204" pitchFamily="34" charset="0"/>
              <a:buChar char="•"/>
            </a:pPr>
            <a:r>
              <a:rPr lang="en-GB" sz="2000" dirty="0"/>
              <a:t>Users can choose to share </a:t>
            </a:r>
            <a:r>
              <a:rPr lang="en-GB" sz="2000" dirty="0">
                <a:solidFill>
                  <a:schemeClr val="accent1">
                    <a:lumMod val="50000"/>
                  </a:schemeClr>
                </a:solidFill>
              </a:rPr>
              <a:t>only selected attributes </a:t>
            </a:r>
            <a:r>
              <a:rPr lang="en-GB" sz="2000" dirty="0"/>
              <a:t>with services</a:t>
            </a:r>
          </a:p>
        </p:txBody>
      </p:sp>
    </p:spTree>
    <p:extLst>
      <p:ext uri="{BB962C8B-B14F-4D97-AF65-F5344CB8AC3E}">
        <p14:creationId xmlns:p14="http://schemas.microsoft.com/office/powerpoint/2010/main" val="384726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CA53-F023-FBC9-34CF-ED7699CE459A}"/>
              </a:ext>
            </a:extLst>
          </p:cNvPr>
          <p:cNvSpPr>
            <a:spLocks noGrp="1"/>
          </p:cNvSpPr>
          <p:nvPr>
            <p:ph type="title"/>
          </p:nvPr>
        </p:nvSpPr>
        <p:spPr/>
        <p:txBody>
          <a:bodyPr/>
          <a:lstStyle/>
          <a:p>
            <a:r>
              <a:rPr lang="en-GB" b="1" dirty="0"/>
              <a:t>Privacy Limitations in Access Services</a:t>
            </a:r>
            <a:br>
              <a:rPr lang="en-GB" b="1" dirty="0"/>
            </a:br>
            <a:endParaRPr lang="en-SE" dirty="0"/>
          </a:p>
        </p:txBody>
      </p:sp>
      <p:sp>
        <p:nvSpPr>
          <p:cNvPr id="4" name="TextBox 3">
            <a:extLst>
              <a:ext uri="{FF2B5EF4-FFF2-40B4-BE49-F238E27FC236}">
                <a16:creationId xmlns:a16="http://schemas.microsoft.com/office/drawing/2014/main" id="{F914C7B0-9B10-83B4-99F6-3DEF95FA5469}"/>
              </a:ext>
            </a:extLst>
          </p:cNvPr>
          <p:cNvSpPr txBox="1"/>
          <p:nvPr/>
        </p:nvSpPr>
        <p:spPr>
          <a:xfrm>
            <a:off x="1298776" y="1431870"/>
            <a:ext cx="9594447" cy="4401205"/>
          </a:xfrm>
          <a:prstGeom prst="rect">
            <a:avLst/>
          </a:prstGeom>
          <a:noFill/>
        </p:spPr>
        <p:txBody>
          <a:bodyPr wrap="square">
            <a:spAutoFit/>
          </a:bodyPr>
          <a:lstStyle/>
          <a:p>
            <a:pPr>
              <a:buNone/>
            </a:pPr>
            <a:r>
              <a:rPr lang="en-GB" sz="2000" b="1" dirty="0"/>
              <a:t>Limited protection</a:t>
            </a:r>
            <a:endParaRPr lang="en-GB" sz="2000" dirty="0"/>
          </a:p>
          <a:p>
            <a:r>
              <a:rPr lang="en-GB" sz="2000" dirty="0"/>
              <a:t>Identity management systems mainly protect against </a:t>
            </a:r>
            <a:r>
              <a:rPr lang="en-GB" sz="2000" dirty="0">
                <a:solidFill>
                  <a:schemeClr val="accent1">
                    <a:lumMod val="50000"/>
                  </a:schemeClr>
                </a:solidFill>
              </a:rPr>
              <a:t>third-party services</a:t>
            </a:r>
          </a:p>
          <a:p>
            <a:pPr>
              <a:buFont typeface="Arial" panose="020B0604020202020204" pitchFamily="34" charset="0"/>
              <a:buChar char="•"/>
            </a:pPr>
            <a:endParaRPr lang="en-GB" sz="2000" dirty="0"/>
          </a:p>
          <a:p>
            <a:pPr>
              <a:buNone/>
            </a:pPr>
            <a:r>
              <a:rPr lang="en-GB" sz="2000" b="1" dirty="0"/>
              <a:t>Trust assumption</a:t>
            </a:r>
            <a:endParaRPr lang="en-GB" sz="2000" dirty="0"/>
          </a:p>
          <a:p>
            <a:r>
              <a:rPr lang="en-GB" sz="2000" dirty="0"/>
              <a:t>Users must trust the </a:t>
            </a:r>
            <a:r>
              <a:rPr lang="en-GB" sz="2000" dirty="0">
                <a:solidFill>
                  <a:schemeClr val="accent1">
                    <a:lumMod val="50000"/>
                  </a:schemeClr>
                </a:solidFill>
              </a:rPr>
              <a:t>Identity Provider (IdP) </a:t>
            </a:r>
            <a:r>
              <a:rPr lang="en-GB" sz="2000" dirty="0"/>
              <a:t>not to misuse data</a:t>
            </a:r>
          </a:p>
          <a:p>
            <a:pPr>
              <a:buFont typeface="Arial" panose="020B0604020202020204" pitchFamily="34" charset="0"/>
              <a:buChar char="•"/>
            </a:pPr>
            <a:endParaRPr lang="en-GB" sz="2000" dirty="0"/>
          </a:p>
          <a:p>
            <a:pPr>
              <a:buNone/>
            </a:pPr>
            <a:r>
              <a:rPr lang="en-GB" sz="2000" b="1" dirty="0"/>
              <a:t>Key privacy risk</a:t>
            </a:r>
            <a:endParaRPr lang="en-GB" sz="2000" dirty="0"/>
          </a:p>
          <a:p>
            <a:r>
              <a:rPr lang="en-GB" sz="2000" dirty="0"/>
              <a:t>The IdP can observe:</a:t>
            </a:r>
          </a:p>
          <a:p>
            <a:pPr marL="800100" lvl="1" indent="-342900">
              <a:buFont typeface="Arial" panose="020B0604020202020204" pitchFamily="34" charset="0"/>
              <a:buChar char="•"/>
            </a:pPr>
            <a:r>
              <a:rPr lang="en-GB" sz="2000" dirty="0"/>
              <a:t>Every authentication session</a:t>
            </a:r>
          </a:p>
          <a:p>
            <a:pPr marL="800100" lvl="1" indent="-342900">
              <a:buFont typeface="Arial" panose="020B0604020202020204" pitchFamily="34" charset="0"/>
              <a:buChar char="•"/>
            </a:pPr>
            <a:r>
              <a:rPr lang="en-GB" sz="2000" dirty="0"/>
              <a:t>Which services a user accesses</a:t>
            </a:r>
          </a:p>
          <a:p>
            <a:pPr marL="742950" lvl="1" indent="-285750">
              <a:buFont typeface="Arial" panose="020B0604020202020204" pitchFamily="34" charset="0"/>
              <a:buChar char="•"/>
            </a:pPr>
            <a:endParaRPr lang="en-GB" sz="2000" dirty="0"/>
          </a:p>
          <a:p>
            <a:pPr>
              <a:buNone/>
            </a:pPr>
            <a:r>
              <a:rPr lang="en-GB" sz="2000" b="1" dirty="0"/>
              <a:t>Collusion risk</a:t>
            </a:r>
            <a:endParaRPr lang="en-GB" sz="2000" dirty="0"/>
          </a:p>
          <a:p>
            <a:r>
              <a:rPr lang="en-GB" sz="2000" dirty="0"/>
              <a:t>If the IdP and Service Provider collude:</a:t>
            </a:r>
          </a:p>
          <a:p>
            <a:pPr marL="742950" lvl="1" indent="-285750">
              <a:buFont typeface="Arial" panose="020B0604020202020204" pitchFamily="34" charset="0"/>
              <a:buChar char="•"/>
            </a:pPr>
            <a:r>
              <a:rPr lang="en-GB" sz="2000" dirty="0"/>
              <a:t>User activities can be fully exposed</a:t>
            </a:r>
          </a:p>
        </p:txBody>
      </p:sp>
    </p:spTree>
    <p:extLst>
      <p:ext uri="{BB962C8B-B14F-4D97-AF65-F5344CB8AC3E}">
        <p14:creationId xmlns:p14="http://schemas.microsoft.com/office/powerpoint/2010/main" val="423222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7585-E895-B573-115E-94417351F883}"/>
              </a:ext>
            </a:extLst>
          </p:cNvPr>
          <p:cNvSpPr>
            <a:spLocks noGrp="1"/>
          </p:cNvSpPr>
          <p:nvPr>
            <p:ph type="title"/>
          </p:nvPr>
        </p:nvSpPr>
        <p:spPr/>
        <p:txBody>
          <a:bodyPr/>
          <a:lstStyle/>
          <a:p>
            <a:r>
              <a:rPr lang="en-GB" b="1" dirty="0"/>
              <a:t>Attribute-Based Credentials (ABCs)</a:t>
            </a:r>
            <a:br>
              <a:rPr lang="en-GB" b="1" dirty="0"/>
            </a:br>
            <a:endParaRPr lang="en-SE" dirty="0"/>
          </a:p>
        </p:txBody>
      </p:sp>
      <p:sp>
        <p:nvSpPr>
          <p:cNvPr id="4" name="TextBox 3">
            <a:extLst>
              <a:ext uri="{FF2B5EF4-FFF2-40B4-BE49-F238E27FC236}">
                <a16:creationId xmlns:a16="http://schemas.microsoft.com/office/drawing/2014/main" id="{1B2BAC1A-0143-2C42-084F-08EC9DBA3171}"/>
              </a:ext>
            </a:extLst>
          </p:cNvPr>
          <p:cNvSpPr txBox="1"/>
          <p:nvPr/>
        </p:nvSpPr>
        <p:spPr>
          <a:xfrm>
            <a:off x="1169043" y="1466197"/>
            <a:ext cx="8681012" cy="4401205"/>
          </a:xfrm>
          <a:prstGeom prst="rect">
            <a:avLst/>
          </a:prstGeom>
          <a:noFill/>
        </p:spPr>
        <p:txBody>
          <a:bodyPr wrap="square">
            <a:spAutoFit/>
          </a:bodyPr>
          <a:lstStyle/>
          <a:p>
            <a:pPr>
              <a:buNone/>
            </a:pPr>
            <a:r>
              <a:rPr lang="en-GB" sz="2000" b="1" dirty="0"/>
              <a:t>Core idea</a:t>
            </a:r>
            <a:endParaRPr lang="en-GB" sz="2000" dirty="0"/>
          </a:p>
          <a:p>
            <a:r>
              <a:rPr lang="en-GB" sz="2000" dirty="0"/>
              <a:t>Users prove </a:t>
            </a:r>
            <a:r>
              <a:rPr lang="en-GB" sz="2000" dirty="0">
                <a:solidFill>
                  <a:schemeClr val="accent1">
                    <a:lumMod val="50000"/>
                  </a:schemeClr>
                </a:solidFill>
              </a:rPr>
              <a:t>attributes</a:t>
            </a:r>
            <a:r>
              <a:rPr lang="en-GB" sz="2000" dirty="0"/>
              <a:t>, not identities</a:t>
            </a:r>
          </a:p>
          <a:p>
            <a:pPr>
              <a:buFont typeface="Arial" panose="020B0604020202020204" pitchFamily="34" charset="0"/>
              <a:buChar char="•"/>
            </a:pPr>
            <a:endParaRPr lang="en-GB" sz="2000" dirty="0"/>
          </a:p>
          <a:p>
            <a:pPr>
              <a:buNone/>
            </a:pPr>
            <a:r>
              <a:rPr lang="en-GB" sz="2000" b="1" dirty="0"/>
              <a:t>Attributes</a:t>
            </a:r>
            <a:endParaRPr lang="en-GB" sz="2000" dirty="0"/>
          </a:p>
          <a:p>
            <a:r>
              <a:rPr lang="en-GB" sz="2000" dirty="0">
                <a:solidFill>
                  <a:schemeClr val="accent2">
                    <a:lumMod val="50000"/>
                  </a:schemeClr>
                </a:solidFill>
              </a:rPr>
              <a:t>Examples: </a:t>
            </a:r>
            <a:r>
              <a:rPr lang="en-GB" sz="2000" dirty="0"/>
              <a:t>age, date of birth, nationality, diploma, grades</a:t>
            </a:r>
          </a:p>
          <a:p>
            <a:pPr>
              <a:buFont typeface="Arial" panose="020B0604020202020204" pitchFamily="34" charset="0"/>
              <a:buChar char="•"/>
            </a:pPr>
            <a:endParaRPr lang="en-GB" sz="2000" dirty="0"/>
          </a:p>
          <a:p>
            <a:pPr>
              <a:buNone/>
            </a:pPr>
            <a:r>
              <a:rPr lang="en-GB" sz="2000" b="1" dirty="0"/>
              <a:t>How it works</a:t>
            </a:r>
            <a:endParaRPr lang="en-GB" sz="2000" dirty="0"/>
          </a:p>
          <a:p>
            <a:pPr marL="342900" indent="-342900">
              <a:buFont typeface="Arial" panose="020B0604020202020204" pitchFamily="34" charset="0"/>
              <a:buChar char="•"/>
            </a:pPr>
            <a:r>
              <a:rPr lang="en-GB" sz="2000" dirty="0"/>
              <a:t>A trusted issuer issues credentials containing attributes</a:t>
            </a:r>
          </a:p>
          <a:p>
            <a:pPr marL="342900" indent="-342900">
              <a:buFont typeface="Arial" panose="020B0604020202020204" pitchFamily="34" charset="0"/>
              <a:buChar char="•"/>
            </a:pPr>
            <a:r>
              <a:rPr lang="en-GB" sz="2000" dirty="0"/>
              <a:t>Credentials are bound to the user’s cryptographic key</a:t>
            </a:r>
          </a:p>
          <a:p>
            <a:endParaRPr lang="en-GB" sz="2000" dirty="0"/>
          </a:p>
          <a:p>
            <a:pPr>
              <a:buNone/>
            </a:pPr>
            <a:r>
              <a:rPr lang="en-GB" sz="2000" b="1" dirty="0"/>
              <a:t>Privacy properties</a:t>
            </a:r>
            <a:endParaRPr lang="en-GB" sz="2000" dirty="0"/>
          </a:p>
          <a:p>
            <a:pPr marL="342900" indent="-342900">
              <a:buFont typeface="Arial" panose="020B0604020202020204" pitchFamily="34" charset="0"/>
              <a:buChar char="•"/>
            </a:pPr>
            <a:r>
              <a:rPr lang="en-GB" sz="2000" dirty="0"/>
              <a:t>No full credential disclosure</a:t>
            </a:r>
          </a:p>
          <a:p>
            <a:pPr marL="342900" indent="-342900">
              <a:buFont typeface="Arial" panose="020B0604020202020204" pitchFamily="34" charset="0"/>
              <a:buChar char="•"/>
            </a:pPr>
            <a:r>
              <a:rPr lang="en-GB" sz="2000" dirty="0">
                <a:solidFill>
                  <a:schemeClr val="accent1">
                    <a:lumMod val="50000"/>
                  </a:schemeClr>
                </a:solidFill>
              </a:rPr>
              <a:t>Selective disclosure </a:t>
            </a:r>
            <a:r>
              <a:rPr lang="en-GB" sz="2000" dirty="0"/>
              <a:t>of chosen attributes</a:t>
            </a:r>
          </a:p>
          <a:p>
            <a:pPr marL="342900" indent="-342900">
              <a:buFont typeface="Arial" panose="020B0604020202020204" pitchFamily="34" charset="0"/>
              <a:buChar char="•"/>
            </a:pPr>
            <a:r>
              <a:rPr lang="en-GB" sz="2000" dirty="0"/>
              <a:t>Optional disclosure of </a:t>
            </a:r>
            <a:r>
              <a:rPr lang="en-GB" sz="2000" dirty="0">
                <a:solidFill>
                  <a:schemeClr val="accent1">
                    <a:lumMod val="50000"/>
                  </a:schemeClr>
                </a:solidFill>
              </a:rPr>
              <a:t>computed properties</a:t>
            </a:r>
            <a:r>
              <a:rPr lang="en-GB" sz="2000" dirty="0"/>
              <a:t> (e.g., “age ≥ 18”)</a:t>
            </a:r>
          </a:p>
        </p:txBody>
      </p:sp>
    </p:spTree>
    <p:extLst>
      <p:ext uri="{BB962C8B-B14F-4D97-AF65-F5344CB8AC3E}">
        <p14:creationId xmlns:p14="http://schemas.microsoft.com/office/powerpoint/2010/main" val="39652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C701-BA09-3CA1-ED70-13134B0522B0}"/>
              </a:ext>
            </a:extLst>
          </p:cNvPr>
          <p:cNvSpPr>
            <a:spLocks noGrp="1"/>
          </p:cNvSpPr>
          <p:nvPr>
            <p:ph type="title"/>
          </p:nvPr>
        </p:nvSpPr>
        <p:spPr>
          <a:xfrm>
            <a:off x="7546693" y="4190035"/>
            <a:ext cx="4560425" cy="17436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b="1" dirty="0"/>
              <a:t>Anonymous Authentication Protocol – Example</a:t>
            </a:r>
            <a:endParaRPr lang="en-SE" dirty="0"/>
          </a:p>
        </p:txBody>
      </p:sp>
      <p:sp>
        <p:nvSpPr>
          <p:cNvPr id="4" name="TextBox 3">
            <a:extLst>
              <a:ext uri="{FF2B5EF4-FFF2-40B4-BE49-F238E27FC236}">
                <a16:creationId xmlns:a16="http://schemas.microsoft.com/office/drawing/2014/main" id="{D573D6D0-CD25-642B-3AE4-17DE1030BF6B}"/>
              </a:ext>
            </a:extLst>
          </p:cNvPr>
          <p:cNvSpPr txBox="1"/>
          <p:nvPr/>
        </p:nvSpPr>
        <p:spPr>
          <a:xfrm>
            <a:off x="896073" y="620954"/>
            <a:ext cx="7646043" cy="5016758"/>
          </a:xfrm>
          <a:prstGeom prst="rect">
            <a:avLst/>
          </a:prstGeom>
          <a:noFill/>
        </p:spPr>
        <p:txBody>
          <a:bodyPr wrap="square">
            <a:spAutoFit/>
          </a:bodyPr>
          <a:lstStyle/>
          <a:p>
            <a:pPr>
              <a:buNone/>
            </a:pPr>
            <a:r>
              <a:rPr lang="en-GB" sz="2000" b="1" dirty="0"/>
              <a:t>Goal</a:t>
            </a:r>
            <a:endParaRPr lang="en-GB" sz="2000" dirty="0"/>
          </a:p>
          <a:p>
            <a:pPr marL="342900" indent="-342900">
              <a:buFont typeface="Arial" panose="020B0604020202020204" pitchFamily="34" charset="0"/>
              <a:buChar char="•"/>
            </a:pPr>
            <a:r>
              <a:rPr lang="en-GB" sz="2000" dirty="0"/>
              <a:t>Authenticate a user to access a service</a:t>
            </a:r>
          </a:p>
          <a:p>
            <a:pPr marL="342900" indent="-342900">
              <a:buFont typeface="Arial" panose="020B0604020202020204" pitchFamily="34" charset="0"/>
              <a:buChar char="•"/>
            </a:pPr>
            <a:r>
              <a:rPr lang="en-GB" sz="2000" dirty="0"/>
              <a:t>Without revealing unnecessary personal information</a:t>
            </a:r>
          </a:p>
          <a:p>
            <a:pPr marL="342900" indent="-342900">
              <a:buFont typeface="Arial" panose="020B0604020202020204" pitchFamily="34" charset="0"/>
              <a:buChar char="•"/>
            </a:pPr>
            <a:endParaRPr lang="en-GB" sz="2000" dirty="0"/>
          </a:p>
          <a:p>
            <a:pPr>
              <a:buNone/>
            </a:pPr>
            <a:r>
              <a:rPr lang="en-GB" sz="2000" b="1" dirty="0"/>
              <a:t>Key idea</a:t>
            </a:r>
            <a:endParaRPr lang="en-GB" sz="2000" dirty="0"/>
          </a:p>
          <a:p>
            <a:pPr marL="342900" indent="-342900">
              <a:buFont typeface="Arial" panose="020B0604020202020204" pitchFamily="34" charset="0"/>
              <a:buChar char="•"/>
            </a:pPr>
            <a:r>
              <a:rPr lang="en-GB" sz="2000" dirty="0"/>
              <a:t>The user proves </a:t>
            </a:r>
            <a:r>
              <a:rPr lang="en-GB" sz="2000" dirty="0">
                <a:solidFill>
                  <a:schemeClr val="accent1">
                    <a:lumMod val="50000"/>
                  </a:schemeClr>
                </a:solidFill>
              </a:rPr>
              <a:t>eligibility</a:t>
            </a:r>
            <a:r>
              <a:rPr lang="en-GB" sz="2000" dirty="0"/>
              <a:t>, not identity</a:t>
            </a:r>
          </a:p>
          <a:p>
            <a:pPr marL="342900" indent="-342900">
              <a:buFont typeface="Arial" panose="020B0604020202020204" pitchFamily="34" charset="0"/>
              <a:buChar char="•"/>
            </a:pPr>
            <a:r>
              <a:rPr lang="en-GB" sz="2000" dirty="0"/>
              <a:t>The credential issuer does </a:t>
            </a:r>
            <a:r>
              <a:rPr lang="en-GB" sz="2000" dirty="0">
                <a:solidFill>
                  <a:schemeClr val="accent1">
                    <a:lumMod val="50000"/>
                  </a:schemeClr>
                </a:solidFill>
              </a:rPr>
              <a:t>not</a:t>
            </a:r>
            <a:r>
              <a:rPr lang="en-GB" sz="2000" dirty="0"/>
              <a:t> track service usage</a:t>
            </a:r>
          </a:p>
          <a:p>
            <a:pPr marL="342900" indent="-342900">
              <a:buFont typeface="Arial" panose="020B0604020202020204" pitchFamily="34" charset="0"/>
              <a:buChar char="•"/>
            </a:pPr>
            <a:endParaRPr lang="en-GB" sz="2000" dirty="0"/>
          </a:p>
          <a:p>
            <a:pPr>
              <a:buNone/>
            </a:pPr>
            <a:r>
              <a:rPr lang="en-GB" sz="2000" b="1" dirty="0"/>
              <a:t>Example</a:t>
            </a:r>
            <a:endParaRPr lang="en-GB" sz="2000" dirty="0"/>
          </a:p>
          <a:p>
            <a:pPr marL="342900" indent="-342900">
              <a:buFont typeface="Arial" panose="020B0604020202020204" pitchFamily="34" charset="0"/>
              <a:buChar char="•"/>
            </a:pPr>
            <a:r>
              <a:rPr lang="en-GB" sz="2000" dirty="0"/>
              <a:t>Alice wants to rent a video</a:t>
            </a:r>
          </a:p>
          <a:p>
            <a:pPr marL="342900" indent="-342900">
              <a:buFont typeface="Arial" panose="020B0604020202020204" pitchFamily="34" charset="0"/>
              <a:buChar char="•"/>
            </a:pPr>
            <a:r>
              <a:rPr lang="en-GB" sz="2000" dirty="0"/>
              <a:t>She must prove </a:t>
            </a:r>
            <a:r>
              <a:rPr lang="en-GB" sz="2000" dirty="0">
                <a:solidFill>
                  <a:schemeClr val="accent1">
                    <a:lumMod val="50000"/>
                  </a:schemeClr>
                </a:solidFill>
              </a:rPr>
              <a:t>she is over 18</a:t>
            </a:r>
          </a:p>
          <a:p>
            <a:pPr marL="342900" indent="-342900">
              <a:buFont typeface="Arial" panose="020B0604020202020204" pitchFamily="34" charset="0"/>
              <a:buChar char="•"/>
            </a:pPr>
            <a:r>
              <a:rPr lang="en-GB" sz="2000" dirty="0"/>
              <a:t>She does </a:t>
            </a:r>
            <a:r>
              <a:rPr lang="en-GB" sz="2000" dirty="0">
                <a:solidFill>
                  <a:schemeClr val="accent1">
                    <a:lumMod val="50000"/>
                  </a:schemeClr>
                </a:solidFill>
              </a:rPr>
              <a:t>not</a:t>
            </a:r>
            <a:r>
              <a:rPr lang="en-GB" sz="2000" dirty="0"/>
              <a:t> reveal:</a:t>
            </a:r>
          </a:p>
          <a:p>
            <a:pPr marL="800100" lvl="1" indent="-342900">
              <a:buFont typeface="Arial" panose="020B0604020202020204" pitchFamily="34" charset="0"/>
              <a:buChar char="•"/>
            </a:pPr>
            <a:r>
              <a:rPr lang="en-GB" sz="2000" dirty="0"/>
              <a:t>Date of birth</a:t>
            </a:r>
          </a:p>
          <a:p>
            <a:pPr marL="800100" lvl="1" indent="-342900">
              <a:buFont typeface="Arial" panose="020B0604020202020204" pitchFamily="34" charset="0"/>
              <a:buChar char="•"/>
            </a:pPr>
            <a:r>
              <a:rPr lang="en-GB" sz="2000" dirty="0"/>
              <a:t>Name</a:t>
            </a:r>
          </a:p>
          <a:p>
            <a:pPr marL="800100" lvl="1" indent="-342900">
              <a:buFont typeface="Arial" panose="020B0604020202020204" pitchFamily="34" charset="0"/>
              <a:buChar char="•"/>
            </a:pPr>
            <a:r>
              <a:rPr lang="en-GB" sz="2000" dirty="0"/>
              <a:t>Address</a:t>
            </a:r>
          </a:p>
          <a:p>
            <a:pPr marL="800100" lvl="1" indent="-342900">
              <a:buFont typeface="Arial" panose="020B0604020202020204" pitchFamily="34" charset="0"/>
              <a:buChar char="•"/>
            </a:pPr>
            <a:r>
              <a:rPr lang="en-GB" sz="2000" dirty="0"/>
              <a:t>Other attributes</a:t>
            </a:r>
          </a:p>
        </p:txBody>
      </p:sp>
    </p:spTree>
    <p:extLst>
      <p:ext uri="{BB962C8B-B14F-4D97-AF65-F5344CB8AC3E}">
        <p14:creationId xmlns:p14="http://schemas.microsoft.com/office/powerpoint/2010/main" val="3741947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a:extLst>
              <a:ext uri="{FF2B5EF4-FFF2-40B4-BE49-F238E27FC236}">
                <a16:creationId xmlns:a16="http://schemas.microsoft.com/office/drawing/2014/main" id="{FA2E516D-1F5D-FEF5-811D-EBD9864F46C8}"/>
              </a:ext>
            </a:extLst>
          </p:cNvPr>
          <p:cNvSpPr/>
          <p:nvPr/>
        </p:nvSpPr>
        <p:spPr>
          <a:xfrm>
            <a:off x="3270967" y="864370"/>
            <a:ext cx="495934" cy="1097915"/>
          </a:xfrm>
          <a:custGeom>
            <a:avLst/>
            <a:gdLst/>
            <a:ahLst/>
            <a:cxnLst/>
            <a:rect l="l" t="t" r="r" b="b"/>
            <a:pathLst>
              <a:path w="495934" h="1097914">
                <a:moveTo>
                  <a:pt x="248001" y="0"/>
                </a:moveTo>
                <a:lnTo>
                  <a:pt x="195817" y="15627"/>
                </a:lnTo>
                <a:lnTo>
                  <a:pt x="160085" y="59188"/>
                </a:lnTo>
                <a:lnTo>
                  <a:pt x="153135" y="94903"/>
                </a:lnTo>
                <a:lnTo>
                  <a:pt x="160085" y="130618"/>
                </a:lnTo>
                <a:lnTo>
                  <a:pt x="180935" y="162017"/>
                </a:lnTo>
                <a:lnTo>
                  <a:pt x="212333" y="182868"/>
                </a:lnTo>
                <a:lnTo>
                  <a:pt x="248048" y="189819"/>
                </a:lnTo>
                <a:lnTo>
                  <a:pt x="283764" y="182868"/>
                </a:lnTo>
                <a:lnTo>
                  <a:pt x="315162" y="162017"/>
                </a:lnTo>
                <a:lnTo>
                  <a:pt x="336012" y="130618"/>
                </a:lnTo>
                <a:lnTo>
                  <a:pt x="342962" y="94903"/>
                </a:lnTo>
                <a:lnTo>
                  <a:pt x="336012" y="59188"/>
                </a:lnTo>
                <a:lnTo>
                  <a:pt x="300265" y="15627"/>
                </a:lnTo>
                <a:lnTo>
                  <a:pt x="248001" y="0"/>
                </a:lnTo>
                <a:close/>
              </a:path>
              <a:path w="495934" h="1097914">
                <a:moveTo>
                  <a:pt x="235227" y="745930"/>
                </a:moveTo>
                <a:lnTo>
                  <a:pt x="141135" y="745930"/>
                </a:lnTo>
                <a:lnTo>
                  <a:pt x="141135" y="1050752"/>
                </a:lnTo>
                <a:lnTo>
                  <a:pt x="144837" y="1069077"/>
                </a:lnTo>
                <a:lnTo>
                  <a:pt x="154930" y="1084045"/>
                </a:lnTo>
                <a:lnTo>
                  <a:pt x="169897" y="1094137"/>
                </a:lnTo>
                <a:lnTo>
                  <a:pt x="188223" y="1097838"/>
                </a:lnTo>
                <a:lnTo>
                  <a:pt x="206536" y="1094137"/>
                </a:lnTo>
                <a:lnTo>
                  <a:pt x="221475" y="1084045"/>
                </a:lnTo>
                <a:lnTo>
                  <a:pt x="231539" y="1069077"/>
                </a:lnTo>
                <a:lnTo>
                  <a:pt x="235227" y="1050752"/>
                </a:lnTo>
                <a:lnTo>
                  <a:pt x="235227" y="745930"/>
                </a:lnTo>
                <a:close/>
              </a:path>
              <a:path w="495934" h="1097914">
                <a:moveTo>
                  <a:pt x="354878" y="745930"/>
                </a:moveTo>
                <a:lnTo>
                  <a:pt x="260786" y="745930"/>
                </a:lnTo>
                <a:lnTo>
                  <a:pt x="260786" y="1050752"/>
                </a:lnTo>
                <a:lnTo>
                  <a:pt x="264488" y="1069077"/>
                </a:lnTo>
                <a:lnTo>
                  <a:pt x="274580" y="1084045"/>
                </a:lnTo>
                <a:lnTo>
                  <a:pt x="289548" y="1094137"/>
                </a:lnTo>
                <a:lnTo>
                  <a:pt x="307874" y="1097838"/>
                </a:lnTo>
                <a:lnTo>
                  <a:pt x="326187" y="1094137"/>
                </a:lnTo>
                <a:lnTo>
                  <a:pt x="341125" y="1084045"/>
                </a:lnTo>
                <a:lnTo>
                  <a:pt x="351189" y="1069077"/>
                </a:lnTo>
                <a:lnTo>
                  <a:pt x="354878" y="1050752"/>
                </a:lnTo>
                <a:lnTo>
                  <a:pt x="354878" y="745930"/>
                </a:lnTo>
                <a:close/>
              </a:path>
              <a:path w="495934" h="1097914">
                <a:moveTo>
                  <a:pt x="331203" y="332267"/>
                </a:moveTo>
                <a:lnTo>
                  <a:pt x="162747" y="332267"/>
                </a:lnTo>
                <a:lnTo>
                  <a:pt x="162622" y="332610"/>
                </a:lnTo>
                <a:lnTo>
                  <a:pt x="162496" y="332956"/>
                </a:lnTo>
                <a:lnTo>
                  <a:pt x="54018" y="740509"/>
                </a:lnTo>
                <a:lnTo>
                  <a:pt x="58164" y="745930"/>
                </a:lnTo>
                <a:lnTo>
                  <a:pt x="435713" y="745930"/>
                </a:lnTo>
                <a:lnTo>
                  <a:pt x="439933" y="740509"/>
                </a:lnTo>
                <a:lnTo>
                  <a:pt x="331548" y="333296"/>
                </a:lnTo>
                <a:lnTo>
                  <a:pt x="331454" y="332956"/>
                </a:lnTo>
                <a:lnTo>
                  <a:pt x="331318" y="332610"/>
                </a:lnTo>
                <a:lnTo>
                  <a:pt x="331203" y="332267"/>
                </a:lnTo>
                <a:close/>
              </a:path>
              <a:path w="495934" h="1097914">
                <a:moveTo>
                  <a:pt x="295686" y="208847"/>
                </a:moveTo>
                <a:lnTo>
                  <a:pt x="182904" y="208847"/>
                </a:lnTo>
                <a:lnTo>
                  <a:pt x="148703" y="215847"/>
                </a:lnTo>
                <a:lnTo>
                  <a:pt x="148928" y="215847"/>
                </a:lnTo>
                <a:lnTo>
                  <a:pt x="123619" y="232891"/>
                </a:lnTo>
                <a:lnTo>
                  <a:pt x="106263" y="254640"/>
                </a:lnTo>
                <a:lnTo>
                  <a:pt x="96540" y="275488"/>
                </a:lnTo>
                <a:lnTo>
                  <a:pt x="909" y="603640"/>
                </a:lnTo>
                <a:lnTo>
                  <a:pt x="101" y="614684"/>
                </a:lnTo>
                <a:lnTo>
                  <a:pt x="0" y="616070"/>
                </a:lnTo>
                <a:lnTo>
                  <a:pt x="28385" y="643521"/>
                </a:lnTo>
                <a:lnTo>
                  <a:pt x="31181" y="643521"/>
                </a:lnTo>
                <a:lnTo>
                  <a:pt x="40665" y="641960"/>
                </a:lnTo>
                <a:lnTo>
                  <a:pt x="40994" y="641960"/>
                </a:lnTo>
                <a:lnTo>
                  <a:pt x="145556" y="333296"/>
                </a:lnTo>
                <a:lnTo>
                  <a:pt x="145656" y="332956"/>
                </a:lnTo>
                <a:lnTo>
                  <a:pt x="145757" y="332610"/>
                </a:lnTo>
                <a:lnTo>
                  <a:pt x="145858" y="332267"/>
                </a:lnTo>
                <a:lnTo>
                  <a:pt x="413699" y="332267"/>
                </a:lnTo>
                <a:lnTo>
                  <a:pt x="396813" y="276088"/>
                </a:lnTo>
                <a:lnTo>
                  <a:pt x="369255" y="232712"/>
                </a:lnTo>
                <a:lnTo>
                  <a:pt x="310443" y="209035"/>
                </a:lnTo>
                <a:lnTo>
                  <a:pt x="296492" y="209035"/>
                </a:lnTo>
                <a:lnTo>
                  <a:pt x="295686" y="208847"/>
                </a:lnTo>
                <a:close/>
              </a:path>
              <a:path w="495934" h="1097914">
                <a:moveTo>
                  <a:pt x="413699" y="332267"/>
                </a:moveTo>
                <a:lnTo>
                  <a:pt x="347757" y="332267"/>
                </a:lnTo>
                <a:lnTo>
                  <a:pt x="434551" y="619678"/>
                </a:lnTo>
                <a:lnTo>
                  <a:pt x="439013" y="629016"/>
                </a:lnTo>
                <a:lnTo>
                  <a:pt x="445982" y="636155"/>
                </a:lnTo>
                <a:lnTo>
                  <a:pt x="454762" y="640716"/>
                </a:lnTo>
                <a:lnTo>
                  <a:pt x="464654" y="642321"/>
                </a:lnTo>
                <a:lnTo>
                  <a:pt x="467534" y="642321"/>
                </a:lnTo>
                <a:lnTo>
                  <a:pt x="495871" y="614684"/>
                </a:lnTo>
                <a:lnTo>
                  <a:pt x="494965" y="603640"/>
                </a:lnTo>
                <a:lnTo>
                  <a:pt x="494852" y="602267"/>
                </a:lnTo>
                <a:lnTo>
                  <a:pt x="414008" y="333296"/>
                </a:lnTo>
                <a:lnTo>
                  <a:pt x="413906" y="332956"/>
                </a:lnTo>
                <a:lnTo>
                  <a:pt x="413802" y="332610"/>
                </a:lnTo>
                <a:lnTo>
                  <a:pt x="413699" y="332267"/>
                </a:lnTo>
                <a:close/>
              </a:path>
            </a:pathLst>
          </a:custGeom>
          <a:solidFill>
            <a:srgbClr val="34A5DA"/>
          </a:solidFill>
        </p:spPr>
        <p:txBody>
          <a:bodyPr wrap="square" lIns="0" tIns="0" rIns="0" bIns="0" rtlCol="0"/>
          <a:lstStyle/>
          <a:p>
            <a:endParaRPr/>
          </a:p>
        </p:txBody>
      </p:sp>
      <p:sp>
        <p:nvSpPr>
          <p:cNvPr id="4" name="object 10">
            <a:extLst>
              <a:ext uri="{FF2B5EF4-FFF2-40B4-BE49-F238E27FC236}">
                <a16:creationId xmlns:a16="http://schemas.microsoft.com/office/drawing/2014/main" id="{708042DF-62E0-B1C2-D0B1-2EAEC18F0641}"/>
              </a:ext>
            </a:extLst>
          </p:cNvPr>
          <p:cNvSpPr/>
          <p:nvPr/>
        </p:nvSpPr>
        <p:spPr>
          <a:xfrm>
            <a:off x="3051947" y="5221426"/>
            <a:ext cx="934085" cy="886460"/>
          </a:xfrm>
          <a:custGeom>
            <a:avLst/>
            <a:gdLst/>
            <a:ahLst/>
            <a:cxnLst/>
            <a:rect l="l" t="t" r="r" b="b"/>
            <a:pathLst>
              <a:path w="934084" h="886459">
                <a:moveTo>
                  <a:pt x="466938" y="0"/>
                </a:moveTo>
                <a:lnTo>
                  <a:pt x="0" y="197279"/>
                </a:lnTo>
                <a:lnTo>
                  <a:pt x="0" y="258491"/>
                </a:lnTo>
                <a:lnTo>
                  <a:pt x="933866" y="258491"/>
                </a:lnTo>
                <a:lnTo>
                  <a:pt x="933866" y="197279"/>
                </a:lnTo>
                <a:lnTo>
                  <a:pt x="466938" y="0"/>
                </a:lnTo>
                <a:close/>
              </a:path>
              <a:path w="934084" h="886459">
                <a:moveTo>
                  <a:pt x="224349" y="695074"/>
                </a:moveTo>
                <a:lnTo>
                  <a:pt x="99441" y="695074"/>
                </a:lnTo>
                <a:lnTo>
                  <a:pt x="99441" y="720245"/>
                </a:lnTo>
                <a:lnTo>
                  <a:pt x="224349" y="720245"/>
                </a:lnTo>
                <a:lnTo>
                  <a:pt x="224349" y="695074"/>
                </a:lnTo>
                <a:close/>
              </a:path>
              <a:path w="934084" h="886459">
                <a:moveTo>
                  <a:pt x="207501" y="316347"/>
                </a:moveTo>
                <a:lnTo>
                  <a:pt x="116226" y="316347"/>
                </a:lnTo>
                <a:lnTo>
                  <a:pt x="116226" y="695074"/>
                </a:lnTo>
                <a:lnTo>
                  <a:pt x="207501" y="695074"/>
                </a:lnTo>
                <a:lnTo>
                  <a:pt x="207501" y="316347"/>
                </a:lnTo>
                <a:close/>
              </a:path>
              <a:path w="934084" h="886459">
                <a:moveTo>
                  <a:pt x="224349" y="291395"/>
                </a:moveTo>
                <a:lnTo>
                  <a:pt x="99441" y="291395"/>
                </a:lnTo>
                <a:lnTo>
                  <a:pt x="99441" y="316347"/>
                </a:lnTo>
                <a:lnTo>
                  <a:pt x="224349" y="316347"/>
                </a:lnTo>
                <a:lnTo>
                  <a:pt x="224349" y="291395"/>
                </a:lnTo>
                <a:close/>
              </a:path>
              <a:path w="934084" h="886459">
                <a:moveTo>
                  <a:pt x="399453" y="695074"/>
                </a:moveTo>
                <a:lnTo>
                  <a:pt x="274546" y="695074"/>
                </a:lnTo>
                <a:lnTo>
                  <a:pt x="274546" y="720245"/>
                </a:lnTo>
                <a:lnTo>
                  <a:pt x="399453" y="720245"/>
                </a:lnTo>
                <a:lnTo>
                  <a:pt x="399453" y="695074"/>
                </a:lnTo>
                <a:close/>
              </a:path>
              <a:path w="934084" h="886459">
                <a:moveTo>
                  <a:pt x="382595" y="316347"/>
                </a:moveTo>
                <a:lnTo>
                  <a:pt x="291320" y="316347"/>
                </a:lnTo>
                <a:lnTo>
                  <a:pt x="291320" y="695074"/>
                </a:lnTo>
                <a:lnTo>
                  <a:pt x="382595" y="695074"/>
                </a:lnTo>
                <a:lnTo>
                  <a:pt x="382595" y="316347"/>
                </a:lnTo>
                <a:close/>
              </a:path>
              <a:path w="934084" h="886459">
                <a:moveTo>
                  <a:pt x="399453" y="291395"/>
                </a:moveTo>
                <a:lnTo>
                  <a:pt x="274546" y="291395"/>
                </a:lnTo>
                <a:lnTo>
                  <a:pt x="274546" y="316347"/>
                </a:lnTo>
                <a:lnTo>
                  <a:pt x="399453" y="316347"/>
                </a:lnTo>
                <a:lnTo>
                  <a:pt x="399453" y="291395"/>
                </a:lnTo>
                <a:close/>
              </a:path>
              <a:path w="934084" h="886459">
                <a:moveTo>
                  <a:pt x="659257" y="695074"/>
                </a:moveTo>
                <a:lnTo>
                  <a:pt x="534350" y="695074"/>
                </a:lnTo>
                <a:lnTo>
                  <a:pt x="534350" y="720245"/>
                </a:lnTo>
                <a:lnTo>
                  <a:pt x="659257" y="720245"/>
                </a:lnTo>
                <a:lnTo>
                  <a:pt x="659257" y="695074"/>
                </a:lnTo>
                <a:close/>
              </a:path>
              <a:path w="934084" h="886459">
                <a:moveTo>
                  <a:pt x="642472" y="316347"/>
                </a:moveTo>
                <a:lnTo>
                  <a:pt x="551208" y="316347"/>
                </a:lnTo>
                <a:lnTo>
                  <a:pt x="551208" y="695074"/>
                </a:lnTo>
                <a:lnTo>
                  <a:pt x="642472" y="695074"/>
                </a:lnTo>
                <a:lnTo>
                  <a:pt x="642472" y="316347"/>
                </a:lnTo>
                <a:close/>
              </a:path>
              <a:path w="934084" h="886459">
                <a:moveTo>
                  <a:pt x="659257" y="291395"/>
                </a:moveTo>
                <a:lnTo>
                  <a:pt x="534350" y="291395"/>
                </a:lnTo>
                <a:lnTo>
                  <a:pt x="534350" y="316347"/>
                </a:lnTo>
                <a:lnTo>
                  <a:pt x="659257" y="316347"/>
                </a:lnTo>
                <a:lnTo>
                  <a:pt x="659257" y="291395"/>
                </a:lnTo>
                <a:close/>
              </a:path>
              <a:path w="934084" h="886459">
                <a:moveTo>
                  <a:pt x="834351" y="695074"/>
                </a:moveTo>
                <a:lnTo>
                  <a:pt x="709454" y="695074"/>
                </a:lnTo>
                <a:lnTo>
                  <a:pt x="709454" y="720245"/>
                </a:lnTo>
                <a:lnTo>
                  <a:pt x="834351" y="720245"/>
                </a:lnTo>
                <a:lnTo>
                  <a:pt x="834351" y="695074"/>
                </a:lnTo>
                <a:close/>
              </a:path>
              <a:path w="934084" h="886459">
                <a:moveTo>
                  <a:pt x="817577" y="316347"/>
                </a:moveTo>
                <a:lnTo>
                  <a:pt x="726302" y="316347"/>
                </a:lnTo>
                <a:lnTo>
                  <a:pt x="726302" y="695074"/>
                </a:lnTo>
                <a:lnTo>
                  <a:pt x="817577" y="695074"/>
                </a:lnTo>
                <a:lnTo>
                  <a:pt x="817577" y="316347"/>
                </a:lnTo>
                <a:close/>
              </a:path>
              <a:path w="934084" h="886459">
                <a:moveTo>
                  <a:pt x="834351" y="291395"/>
                </a:moveTo>
                <a:lnTo>
                  <a:pt x="709454" y="291395"/>
                </a:lnTo>
                <a:lnTo>
                  <a:pt x="709454" y="316347"/>
                </a:lnTo>
                <a:lnTo>
                  <a:pt x="834351" y="316347"/>
                </a:lnTo>
                <a:lnTo>
                  <a:pt x="834351" y="291395"/>
                </a:lnTo>
                <a:close/>
              </a:path>
              <a:path w="934084" h="886459">
                <a:moveTo>
                  <a:pt x="887616" y="753222"/>
                </a:moveTo>
                <a:lnTo>
                  <a:pt x="46187" y="753222"/>
                </a:lnTo>
                <a:lnTo>
                  <a:pt x="46187" y="803125"/>
                </a:lnTo>
                <a:lnTo>
                  <a:pt x="887616" y="803125"/>
                </a:lnTo>
                <a:lnTo>
                  <a:pt x="887616" y="753222"/>
                </a:lnTo>
                <a:close/>
              </a:path>
              <a:path w="934084" h="886459">
                <a:moveTo>
                  <a:pt x="933866" y="836102"/>
                </a:moveTo>
                <a:lnTo>
                  <a:pt x="0" y="836102"/>
                </a:lnTo>
                <a:lnTo>
                  <a:pt x="0" y="886006"/>
                </a:lnTo>
                <a:lnTo>
                  <a:pt x="933866" y="886006"/>
                </a:lnTo>
                <a:lnTo>
                  <a:pt x="933866" y="836102"/>
                </a:lnTo>
                <a:close/>
              </a:path>
            </a:pathLst>
          </a:custGeom>
          <a:solidFill>
            <a:srgbClr val="34A5DA"/>
          </a:solidFill>
        </p:spPr>
        <p:txBody>
          <a:bodyPr wrap="square" lIns="0" tIns="0" rIns="0" bIns="0" rtlCol="0"/>
          <a:lstStyle/>
          <a:p>
            <a:endParaRPr/>
          </a:p>
        </p:txBody>
      </p:sp>
      <p:sp>
        <p:nvSpPr>
          <p:cNvPr id="5" name="object 11">
            <a:extLst>
              <a:ext uri="{FF2B5EF4-FFF2-40B4-BE49-F238E27FC236}">
                <a16:creationId xmlns:a16="http://schemas.microsoft.com/office/drawing/2014/main" id="{387E4EF0-AB32-7E4A-44A6-B5FB265B6A16}"/>
              </a:ext>
            </a:extLst>
          </p:cNvPr>
          <p:cNvSpPr/>
          <p:nvPr/>
        </p:nvSpPr>
        <p:spPr>
          <a:xfrm>
            <a:off x="898271" y="3286980"/>
            <a:ext cx="2336800" cy="1511300"/>
          </a:xfrm>
          <a:custGeom>
            <a:avLst/>
            <a:gdLst/>
            <a:ahLst/>
            <a:cxnLst/>
            <a:rect l="l" t="t" r="r" b="b"/>
            <a:pathLst>
              <a:path w="2336800" h="1511300">
                <a:moveTo>
                  <a:pt x="2216274" y="0"/>
                </a:moveTo>
                <a:lnTo>
                  <a:pt x="120311" y="0"/>
                </a:lnTo>
                <a:lnTo>
                  <a:pt x="81161" y="12700"/>
                </a:lnTo>
                <a:lnTo>
                  <a:pt x="47994" y="50800"/>
                </a:lnTo>
                <a:lnTo>
                  <a:pt x="22371" y="76200"/>
                </a:lnTo>
                <a:lnTo>
                  <a:pt x="5852" y="114300"/>
                </a:lnTo>
                <a:lnTo>
                  <a:pt x="0" y="165100"/>
                </a:lnTo>
                <a:lnTo>
                  <a:pt x="0" y="1358900"/>
                </a:lnTo>
                <a:lnTo>
                  <a:pt x="5852" y="1397000"/>
                </a:lnTo>
                <a:lnTo>
                  <a:pt x="22371" y="1435100"/>
                </a:lnTo>
                <a:lnTo>
                  <a:pt x="47994" y="1473200"/>
                </a:lnTo>
                <a:lnTo>
                  <a:pt x="81161" y="1498600"/>
                </a:lnTo>
                <a:lnTo>
                  <a:pt x="120311" y="1511300"/>
                </a:lnTo>
                <a:lnTo>
                  <a:pt x="2216274" y="1511300"/>
                </a:lnTo>
                <a:lnTo>
                  <a:pt x="2255423" y="1498600"/>
                </a:lnTo>
                <a:lnTo>
                  <a:pt x="2288589" y="1473200"/>
                </a:lnTo>
                <a:lnTo>
                  <a:pt x="2314212" y="1435100"/>
                </a:lnTo>
                <a:lnTo>
                  <a:pt x="2330731" y="1397000"/>
                </a:lnTo>
                <a:lnTo>
                  <a:pt x="2336584" y="1358900"/>
                </a:lnTo>
                <a:lnTo>
                  <a:pt x="2336584" y="1270000"/>
                </a:lnTo>
                <a:lnTo>
                  <a:pt x="164797" y="1270000"/>
                </a:lnTo>
                <a:lnTo>
                  <a:pt x="164797" y="1155700"/>
                </a:lnTo>
                <a:lnTo>
                  <a:pt x="2336584" y="1155700"/>
                </a:lnTo>
                <a:lnTo>
                  <a:pt x="2336584" y="914400"/>
                </a:lnTo>
                <a:lnTo>
                  <a:pt x="231283" y="914400"/>
                </a:lnTo>
                <a:lnTo>
                  <a:pt x="192603" y="889000"/>
                </a:lnTo>
                <a:lnTo>
                  <a:pt x="166512" y="850900"/>
                </a:lnTo>
                <a:lnTo>
                  <a:pt x="156941" y="800100"/>
                </a:lnTo>
                <a:lnTo>
                  <a:pt x="2336584" y="800100"/>
                </a:lnTo>
                <a:lnTo>
                  <a:pt x="2336584" y="762000"/>
                </a:lnTo>
                <a:lnTo>
                  <a:pt x="156941" y="762000"/>
                </a:lnTo>
                <a:lnTo>
                  <a:pt x="156941" y="660400"/>
                </a:lnTo>
                <a:lnTo>
                  <a:pt x="2336584" y="660400"/>
                </a:lnTo>
                <a:lnTo>
                  <a:pt x="2336584" y="622300"/>
                </a:lnTo>
                <a:lnTo>
                  <a:pt x="156941" y="622300"/>
                </a:lnTo>
                <a:lnTo>
                  <a:pt x="166513" y="571500"/>
                </a:lnTo>
                <a:lnTo>
                  <a:pt x="192605" y="533400"/>
                </a:lnTo>
                <a:lnTo>
                  <a:pt x="231285" y="508000"/>
                </a:lnTo>
                <a:lnTo>
                  <a:pt x="278620" y="495300"/>
                </a:lnTo>
                <a:lnTo>
                  <a:pt x="2336584" y="495300"/>
                </a:lnTo>
                <a:lnTo>
                  <a:pt x="2336584" y="165100"/>
                </a:lnTo>
                <a:lnTo>
                  <a:pt x="2330731" y="114300"/>
                </a:lnTo>
                <a:lnTo>
                  <a:pt x="2314212" y="76200"/>
                </a:lnTo>
                <a:lnTo>
                  <a:pt x="2288589" y="50800"/>
                </a:lnTo>
                <a:lnTo>
                  <a:pt x="2255423" y="12700"/>
                </a:lnTo>
                <a:lnTo>
                  <a:pt x="2216274" y="0"/>
                </a:lnTo>
                <a:close/>
              </a:path>
              <a:path w="2336800" h="1511300">
                <a:moveTo>
                  <a:pt x="274053" y="1155700"/>
                </a:moveTo>
                <a:lnTo>
                  <a:pt x="240618" y="1155700"/>
                </a:lnTo>
                <a:lnTo>
                  <a:pt x="240618" y="1270000"/>
                </a:lnTo>
                <a:lnTo>
                  <a:pt x="274053" y="1270000"/>
                </a:lnTo>
                <a:lnTo>
                  <a:pt x="274053" y="1257300"/>
                </a:lnTo>
                <a:lnTo>
                  <a:pt x="304200" y="1257300"/>
                </a:lnTo>
                <a:lnTo>
                  <a:pt x="304200" y="1168400"/>
                </a:lnTo>
                <a:lnTo>
                  <a:pt x="274053" y="1168400"/>
                </a:lnTo>
                <a:lnTo>
                  <a:pt x="274053" y="1155700"/>
                </a:lnTo>
                <a:close/>
              </a:path>
              <a:path w="2336800" h="1511300">
                <a:moveTo>
                  <a:pt x="382944" y="1219200"/>
                </a:moveTo>
                <a:lnTo>
                  <a:pt x="349875" y="1219200"/>
                </a:lnTo>
                <a:lnTo>
                  <a:pt x="349875" y="1270000"/>
                </a:lnTo>
                <a:lnTo>
                  <a:pt x="382944" y="1270000"/>
                </a:lnTo>
                <a:lnTo>
                  <a:pt x="382944" y="1219200"/>
                </a:lnTo>
                <a:close/>
              </a:path>
              <a:path w="2336800" h="1511300">
                <a:moveTo>
                  <a:pt x="492018" y="1257300"/>
                </a:moveTo>
                <a:lnTo>
                  <a:pt x="458949" y="1257300"/>
                </a:lnTo>
                <a:lnTo>
                  <a:pt x="458949" y="1270000"/>
                </a:lnTo>
                <a:lnTo>
                  <a:pt x="492017" y="1270000"/>
                </a:lnTo>
                <a:lnTo>
                  <a:pt x="492018" y="1257300"/>
                </a:lnTo>
                <a:close/>
              </a:path>
              <a:path w="2336800" h="1511300">
                <a:moveTo>
                  <a:pt x="711440" y="1155700"/>
                </a:moveTo>
                <a:lnTo>
                  <a:pt x="567475" y="1155700"/>
                </a:lnTo>
                <a:lnTo>
                  <a:pt x="567475" y="1206500"/>
                </a:lnTo>
                <a:lnTo>
                  <a:pt x="561989" y="1206500"/>
                </a:lnTo>
                <a:lnTo>
                  <a:pt x="566470" y="1219200"/>
                </a:lnTo>
                <a:lnTo>
                  <a:pt x="567842" y="1219200"/>
                </a:lnTo>
                <a:lnTo>
                  <a:pt x="567842" y="1270000"/>
                </a:lnTo>
                <a:lnTo>
                  <a:pt x="756758" y="1270000"/>
                </a:lnTo>
                <a:lnTo>
                  <a:pt x="756758" y="1231900"/>
                </a:lnTo>
                <a:lnTo>
                  <a:pt x="711440" y="1231900"/>
                </a:lnTo>
                <a:lnTo>
                  <a:pt x="711440" y="1155700"/>
                </a:lnTo>
                <a:close/>
              </a:path>
              <a:path w="2336800" h="1511300">
                <a:moveTo>
                  <a:pt x="873131" y="1219200"/>
                </a:moveTo>
                <a:lnTo>
                  <a:pt x="779773" y="1219200"/>
                </a:lnTo>
                <a:lnTo>
                  <a:pt x="779773" y="1231900"/>
                </a:lnTo>
                <a:lnTo>
                  <a:pt x="772097" y="1231900"/>
                </a:lnTo>
                <a:lnTo>
                  <a:pt x="772097" y="1257300"/>
                </a:lnTo>
                <a:lnTo>
                  <a:pt x="771919" y="1270000"/>
                </a:lnTo>
                <a:lnTo>
                  <a:pt x="814421" y="1270000"/>
                </a:lnTo>
                <a:lnTo>
                  <a:pt x="812662" y="1257300"/>
                </a:lnTo>
                <a:lnTo>
                  <a:pt x="816044" y="1244600"/>
                </a:lnTo>
                <a:lnTo>
                  <a:pt x="873131" y="1244600"/>
                </a:lnTo>
                <a:lnTo>
                  <a:pt x="873131" y="1219200"/>
                </a:lnTo>
                <a:close/>
              </a:path>
              <a:path w="2336800" h="1511300">
                <a:moveTo>
                  <a:pt x="921915" y="1155700"/>
                </a:moveTo>
                <a:lnTo>
                  <a:pt x="888481" y="1155700"/>
                </a:lnTo>
                <a:lnTo>
                  <a:pt x="888481" y="1168400"/>
                </a:lnTo>
                <a:lnTo>
                  <a:pt x="843352" y="1168400"/>
                </a:lnTo>
                <a:lnTo>
                  <a:pt x="843292" y="1181100"/>
                </a:lnTo>
                <a:lnTo>
                  <a:pt x="843174" y="1206500"/>
                </a:lnTo>
                <a:lnTo>
                  <a:pt x="888303" y="1206500"/>
                </a:lnTo>
                <a:lnTo>
                  <a:pt x="888303" y="1270000"/>
                </a:lnTo>
                <a:lnTo>
                  <a:pt x="921915" y="1270000"/>
                </a:lnTo>
                <a:lnTo>
                  <a:pt x="921915" y="1155700"/>
                </a:lnTo>
                <a:close/>
              </a:path>
              <a:path w="2336800" h="1511300">
                <a:moveTo>
                  <a:pt x="1061869" y="1219200"/>
                </a:moveTo>
                <a:lnTo>
                  <a:pt x="997735" y="1219200"/>
                </a:lnTo>
                <a:lnTo>
                  <a:pt x="997735" y="1270000"/>
                </a:lnTo>
                <a:lnTo>
                  <a:pt x="1061869" y="1270000"/>
                </a:lnTo>
                <a:lnTo>
                  <a:pt x="1061869" y="1219200"/>
                </a:lnTo>
                <a:close/>
              </a:path>
              <a:path w="2336800" h="1511300">
                <a:moveTo>
                  <a:pt x="1242565" y="1206500"/>
                </a:moveTo>
                <a:lnTo>
                  <a:pt x="1104255" y="1206500"/>
                </a:lnTo>
                <a:lnTo>
                  <a:pt x="1079952" y="1231900"/>
                </a:lnTo>
                <a:lnTo>
                  <a:pt x="1077031" y="1231900"/>
                </a:lnTo>
                <a:lnTo>
                  <a:pt x="1077031" y="1270000"/>
                </a:lnTo>
                <a:lnTo>
                  <a:pt x="1242565" y="1270000"/>
                </a:lnTo>
                <a:lnTo>
                  <a:pt x="1242565" y="1206500"/>
                </a:lnTo>
                <a:close/>
              </a:path>
              <a:path w="2336800" h="1511300">
                <a:moveTo>
                  <a:pt x="1412287" y="1206500"/>
                </a:moveTo>
                <a:lnTo>
                  <a:pt x="1318384" y="1206500"/>
                </a:lnTo>
                <a:lnTo>
                  <a:pt x="1318384" y="1270000"/>
                </a:lnTo>
                <a:lnTo>
                  <a:pt x="1404434" y="1270000"/>
                </a:lnTo>
                <a:lnTo>
                  <a:pt x="1404434" y="1257300"/>
                </a:lnTo>
                <a:lnTo>
                  <a:pt x="1412287" y="1257300"/>
                </a:lnTo>
                <a:lnTo>
                  <a:pt x="1412287" y="1206500"/>
                </a:lnTo>
                <a:close/>
              </a:path>
              <a:path w="2336800" h="1511300">
                <a:moveTo>
                  <a:pt x="1460893" y="1155700"/>
                </a:moveTo>
                <a:lnTo>
                  <a:pt x="1427460" y="1155700"/>
                </a:lnTo>
                <a:lnTo>
                  <a:pt x="1427460" y="1270000"/>
                </a:lnTo>
                <a:lnTo>
                  <a:pt x="1460893" y="1270000"/>
                </a:lnTo>
                <a:lnTo>
                  <a:pt x="1460893" y="1155700"/>
                </a:lnTo>
                <a:close/>
              </a:path>
              <a:path w="2336800" h="1511300">
                <a:moveTo>
                  <a:pt x="1570146" y="1155700"/>
                </a:moveTo>
                <a:lnTo>
                  <a:pt x="1536713" y="1155700"/>
                </a:lnTo>
                <a:lnTo>
                  <a:pt x="1536713" y="1270000"/>
                </a:lnTo>
                <a:lnTo>
                  <a:pt x="1570146" y="1270000"/>
                </a:lnTo>
                <a:lnTo>
                  <a:pt x="1570146" y="1257300"/>
                </a:lnTo>
                <a:lnTo>
                  <a:pt x="1600292" y="1257300"/>
                </a:lnTo>
                <a:lnTo>
                  <a:pt x="1600292" y="1168400"/>
                </a:lnTo>
                <a:lnTo>
                  <a:pt x="1570146" y="1168400"/>
                </a:lnTo>
                <a:lnTo>
                  <a:pt x="1570146" y="1155700"/>
                </a:lnTo>
                <a:close/>
              </a:path>
              <a:path w="2336800" h="1511300">
                <a:moveTo>
                  <a:pt x="1781166" y="1219200"/>
                </a:moveTo>
                <a:lnTo>
                  <a:pt x="1645966" y="1219200"/>
                </a:lnTo>
                <a:lnTo>
                  <a:pt x="1645966" y="1270000"/>
                </a:lnTo>
                <a:lnTo>
                  <a:pt x="1781166" y="1270000"/>
                </a:lnTo>
                <a:lnTo>
                  <a:pt x="1781166" y="1219200"/>
                </a:lnTo>
                <a:close/>
              </a:path>
              <a:path w="2336800" h="1511300">
                <a:moveTo>
                  <a:pt x="1890241" y="1257300"/>
                </a:moveTo>
                <a:lnTo>
                  <a:pt x="1857174" y="1257300"/>
                </a:lnTo>
                <a:lnTo>
                  <a:pt x="1857174" y="1270000"/>
                </a:lnTo>
                <a:lnTo>
                  <a:pt x="1890241" y="1270000"/>
                </a:lnTo>
                <a:lnTo>
                  <a:pt x="1890241" y="1257300"/>
                </a:lnTo>
                <a:close/>
              </a:path>
              <a:path w="2336800" h="1511300">
                <a:moveTo>
                  <a:pt x="2007536" y="1155700"/>
                </a:moveTo>
                <a:lnTo>
                  <a:pt x="1965695" y="1155700"/>
                </a:lnTo>
                <a:lnTo>
                  <a:pt x="1965695" y="1206500"/>
                </a:lnTo>
                <a:lnTo>
                  <a:pt x="1960218" y="1206500"/>
                </a:lnTo>
                <a:lnTo>
                  <a:pt x="1964700" y="1219200"/>
                </a:lnTo>
                <a:lnTo>
                  <a:pt x="1966061" y="1219200"/>
                </a:lnTo>
                <a:lnTo>
                  <a:pt x="1966061" y="1270000"/>
                </a:lnTo>
                <a:lnTo>
                  <a:pt x="2053032" y="1270000"/>
                </a:lnTo>
                <a:lnTo>
                  <a:pt x="2053032" y="1231900"/>
                </a:lnTo>
                <a:lnTo>
                  <a:pt x="2007536" y="1231900"/>
                </a:lnTo>
                <a:lnTo>
                  <a:pt x="2007536" y="1155700"/>
                </a:lnTo>
                <a:close/>
              </a:path>
              <a:path w="2336800" h="1511300">
                <a:moveTo>
                  <a:pt x="2169228" y="1219200"/>
                </a:moveTo>
                <a:lnTo>
                  <a:pt x="2075869" y="1219200"/>
                </a:lnTo>
                <a:lnTo>
                  <a:pt x="2075869" y="1231900"/>
                </a:lnTo>
                <a:lnTo>
                  <a:pt x="2068372" y="1231900"/>
                </a:lnTo>
                <a:lnTo>
                  <a:pt x="2068372" y="1257300"/>
                </a:lnTo>
                <a:lnTo>
                  <a:pt x="2068194" y="1270000"/>
                </a:lnTo>
                <a:lnTo>
                  <a:pt x="2110695" y="1270000"/>
                </a:lnTo>
                <a:lnTo>
                  <a:pt x="2108758" y="1257300"/>
                </a:lnTo>
                <a:lnTo>
                  <a:pt x="2112318" y="1244600"/>
                </a:lnTo>
                <a:lnTo>
                  <a:pt x="2169228" y="1244600"/>
                </a:lnTo>
                <a:lnTo>
                  <a:pt x="2169228" y="1219200"/>
                </a:lnTo>
                <a:close/>
              </a:path>
              <a:path w="2336800" h="1511300">
                <a:moveTo>
                  <a:pt x="2336584" y="1155700"/>
                </a:moveTo>
                <a:lnTo>
                  <a:pt x="2184756" y="1155700"/>
                </a:lnTo>
                <a:lnTo>
                  <a:pt x="2184756" y="1168400"/>
                </a:lnTo>
                <a:lnTo>
                  <a:pt x="2139448" y="1168400"/>
                </a:lnTo>
                <a:lnTo>
                  <a:pt x="2139389" y="1181100"/>
                </a:lnTo>
                <a:lnTo>
                  <a:pt x="2139270" y="1206500"/>
                </a:lnTo>
                <a:lnTo>
                  <a:pt x="2184578" y="1206500"/>
                </a:lnTo>
                <a:lnTo>
                  <a:pt x="2184578" y="1270000"/>
                </a:lnTo>
                <a:lnTo>
                  <a:pt x="2336584" y="1270000"/>
                </a:lnTo>
                <a:lnTo>
                  <a:pt x="2336584" y="1155700"/>
                </a:lnTo>
                <a:close/>
              </a:path>
              <a:path w="2336800" h="1511300">
                <a:moveTo>
                  <a:pt x="225271" y="1168400"/>
                </a:moveTo>
                <a:lnTo>
                  <a:pt x="179778" y="1168400"/>
                </a:lnTo>
                <a:lnTo>
                  <a:pt x="179778" y="1257300"/>
                </a:lnTo>
                <a:lnTo>
                  <a:pt x="225271" y="1257300"/>
                </a:lnTo>
                <a:lnTo>
                  <a:pt x="225271" y="1168400"/>
                </a:lnTo>
                <a:close/>
              </a:path>
              <a:path w="2336800" h="1511300">
                <a:moveTo>
                  <a:pt x="382944" y="1155700"/>
                </a:moveTo>
                <a:lnTo>
                  <a:pt x="319364" y="1155700"/>
                </a:lnTo>
                <a:lnTo>
                  <a:pt x="319364" y="1257300"/>
                </a:lnTo>
                <a:lnTo>
                  <a:pt x="334528" y="1257300"/>
                </a:lnTo>
                <a:lnTo>
                  <a:pt x="334528" y="1231900"/>
                </a:lnTo>
                <a:lnTo>
                  <a:pt x="334709" y="1219200"/>
                </a:lnTo>
                <a:lnTo>
                  <a:pt x="382944" y="1219200"/>
                </a:lnTo>
                <a:lnTo>
                  <a:pt x="382944" y="1206500"/>
                </a:lnTo>
                <a:lnTo>
                  <a:pt x="443418" y="1206500"/>
                </a:lnTo>
                <a:lnTo>
                  <a:pt x="443418" y="1168400"/>
                </a:lnTo>
                <a:lnTo>
                  <a:pt x="382944" y="1168400"/>
                </a:lnTo>
                <a:lnTo>
                  <a:pt x="382944" y="1155700"/>
                </a:lnTo>
                <a:close/>
              </a:path>
              <a:path w="2336800" h="1511300">
                <a:moveTo>
                  <a:pt x="552670" y="1219200"/>
                </a:moveTo>
                <a:lnTo>
                  <a:pt x="398656" y="1219200"/>
                </a:lnTo>
                <a:lnTo>
                  <a:pt x="398656" y="1257300"/>
                </a:lnTo>
                <a:lnTo>
                  <a:pt x="552492" y="1257300"/>
                </a:lnTo>
                <a:lnTo>
                  <a:pt x="552492" y="1231900"/>
                </a:lnTo>
                <a:lnTo>
                  <a:pt x="552670" y="1219200"/>
                </a:lnTo>
                <a:close/>
              </a:path>
              <a:path w="2336800" h="1511300">
                <a:moveTo>
                  <a:pt x="873131" y="1244600"/>
                </a:moveTo>
                <a:lnTo>
                  <a:pt x="822756" y="1244600"/>
                </a:lnTo>
                <a:lnTo>
                  <a:pt x="824169" y="1257300"/>
                </a:lnTo>
                <a:lnTo>
                  <a:pt x="873131" y="1257300"/>
                </a:lnTo>
                <a:lnTo>
                  <a:pt x="873131" y="1244600"/>
                </a:lnTo>
                <a:close/>
              </a:path>
              <a:path w="2336800" h="1511300">
                <a:moveTo>
                  <a:pt x="982573" y="1231900"/>
                </a:moveTo>
                <a:lnTo>
                  <a:pt x="937265" y="1231900"/>
                </a:lnTo>
                <a:lnTo>
                  <a:pt x="937265" y="1257300"/>
                </a:lnTo>
                <a:lnTo>
                  <a:pt x="982573" y="1257300"/>
                </a:lnTo>
                <a:lnTo>
                  <a:pt x="982573" y="1231900"/>
                </a:lnTo>
                <a:close/>
              </a:path>
              <a:path w="2336800" h="1511300">
                <a:moveTo>
                  <a:pt x="1303034" y="1219200"/>
                </a:moveTo>
                <a:lnTo>
                  <a:pt x="1257538" y="1219200"/>
                </a:lnTo>
                <a:lnTo>
                  <a:pt x="1257538" y="1257300"/>
                </a:lnTo>
                <a:lnTo>
                  <a:pt x="1303034" y="1257300"/>
                </a:lnTo>
                <a:lnTo>
                  <a:pt x="1303034" y="1219200"/>
                </a:lnTo>
                <a:close/>
              </a:path>
              <a:path w="2336800" h="1511300">
                <a:moveTo>
                  <a:pt x="1521363" y="1168400"/>
                </a:moveTo>
                <a:lnTo>
                  <a:pt x="1476055" y="1168400"/>
                </a:lnTo>
                <a:lnTo>
                  <a:pt x="1476055" y="1257300"/>
                </a:lnTo>
                <a:lnTo>
                  <a:pt x="1521363" y="1257300"/>
                </a:lnTo>
                <a:lnTo>
                  <a:pt x="1521363" y="1168400"/>
                </a:lnTo>
                <a:close/>
              </a:path>
              <a:path w="2336800" h="1511300">
                <a:moveTo>
                  <a:pt x="1781166" y="1155700"/>
                </a:moveTo>
                <a:lnTo>
                  <a:pt x="1615642" y="1155700"/>
                </a:lnTo>
                <a:lnTo>
                  <a:pt x="1615642" y="1257300"/>
                </a:lnTo>
                <a:lnTo>
                  <a:pt x="1630626" y="1257300"/>
                </a:lnTo>
                <a:lnTo>
                  <a:pt x="1630626" y="1231900"/>
                </a:lnTo>
                <a:lnTo>
                  <a:pt x="1630804" y="1219200"/>
                </a:lnTo>
                <a:lnTo>
                  <a:pt x="1781166" y="1219200"/>
                </a:lnTo>
                <a:lnTo>
                  <a:pt x="1781166" y="1206500"/>
                </a:lnTo>
                <a:lnTo>
                  <a:pt x="1841646" y="1206500"/>
                </a:lnTo>
                <a:lnTo>
                  <a:pt x="1841646" y="1168400"/>
                </a:lnTo>
                <a:lnTo>
                  <a:pt x="1781166" y="1168400"/>
                </a:lnTo>
                <a:lnTo>
                  <a:pt x="1781166" y="1155700"/>
                </a:lnTo>
                <a:close/>
              </a:path>
              <a:path w="2336800" h="1511300">
                <a:moveTo>
                  <a:pt x="1950899" y="1219200"/>
                </a:moveTo>
                <a:lnTo>
                  <a:pt x="1796695" y="1219200"/>
                </a:lnTo>
                <a:lnTo>
                  <a:pt x="1796695" y="1257300"/>
                </a:lnTo>
                <a:lnTo>
                  <a:pt x="1950721" y="1257300"/>
                </a:lnTo>
                <a:lnTo>
                  <a:pt x="1950721" y="1231900"/>
                </a:lnTo>
                <a:lnTo>
                  <a:pt x="1950899" y="1219200"/>
                </a:lnTo>
                <a:close/>
              </a:path>
              <a:path w="2336800" h="1511300">
                <a:moveTo>
                  <a:pt x="2169228" y="1244600"/>
                </a:moveTo>
                <a:lnTo>
                  <a:pt x="2118842" y="1244600"/>
                </a:lnTo>
                <a:lnTo>
                  <a:pt x="2120266" y="1257300"/>
                </a:lnTo>
                <a:lnTo>
                  <a:pt x="2169228" y="1257300"/>
                </a:lnTo>
                <a:lnTo>
                  <a:pt x="2169228" y="1244600"/>
                </a:lnTo>
                <a:close/>
              </a:path>
              <a:path w="2336800" h="1511300">
                <a:moveTo>
                  <a:pt x="492018" y="1155700"/>
                </a:moveTo>
                <a:lnTo>
                  <a:pt x="459132" y="1155700"/>
                </a:lnTo>
                <a:lnTo>
                  <a:pt x="459070" y="1181100"/>
                </a:lnTo>
                <a:lnTo>
                  <a:pt x="458949" y="1219200"/>
                </a:lnTo>
                <a:lnTo>
                  <a:pt x="507364" y="1219200"/>
                </a:lnTo>
                <a:lnTo>
                  <a:pt x="507365" y="1206500"/>
                </a:lnTo>
                <a:lnTo>
                  <a:pt x="552314" y="1206500"/>
                </a:lnTo>
                <a:lnTo>
                  <a:pt x="552314" y="1168400"/>
                </a:lnTo>
                <a:lnTo>
                  <a:pt x="492017" y="1168400"/>
                </a:lnTo>
                <a:lnTo>
                  <a:pt x="492018" y="1155700"/>
                </a:lnTo>
                <a:close/>
              </a:path>
              <a:path w="2336800" h="1511300">
                <a:moveTo>
                  <a:pt x="827824" y="1155700"/>
                </a:moveTo>
                <a:lnTo>
                  <a:pt x="726612" y="1155700"/>
                </a:lnTo>
                <a:lnTo>
                  <a:pt x="726612" y="1219200"/>
                </a:lnTo>
                <a:lnTo>
                  <a:pt x="756569" y="1219200"/>
                </a:lnTo>
                <a:lnTo>
                  <a:pt x="756569" y="1168400"/>
                </a:lnTo>
                <a:lnTo>
                  <a:pt x="827824" y="1168400"/>
                </a:lnTo>
                <a:lnTo>
                  <a:pt x="827824" y="1155700"/>
                </a:lnTo>
                <a:close/>
              </a:path>
              <a:path w="2336800" h="1511300">
                <a:moveTo>
                  <a:pt x="827824" y="1168400"/>
                </a:moveTo>
                <a:lnTo>
                  <a:pt x="771919" y="1168400"/>
                </a:lnTo>
                <a:lnTo>
                  <a:pt x="771919" y="1219200"/>
                </a:lnTo>
                <a:lnTo>
                  <a:pt x="827824" y="1219200"/>
                </a:lnTo>
                <a:lnTo>
                  <a:pt x="827824" y="1168400"/>
                </a:lnTo>
                <a:close/>
              </a:path>
              <a:path w="2336800" h="1511300">
                <a:moveTo>
                  <a:pt x="1031357" y="1155700"/>
                </a:moveTo>
                <a:lnTo>
                  <a:pt x="944940" y="1155700"/>
                </a:lnTo>
                <a:lnTo>
                  <a:pt x="944940" y="1168400"/>
                </a:lnTo>
                <a:lnTo>
                  <a:pt x="937265" y="1168400"/>
                </a:lnTo>
                <a:lnTo>
                  <a:pt x="937265" y="1219200"/>
                </a:lnTo>
                <a:lnTo>
                  <a:pt x="1064424" y="1219200"/>
                </a:lnTo>
                <a:lnTo>
                  <a:pt x="1088360" y="1193800"/>
                </a:lnTo>
                <a:lnTo>
                  <a:pt x="1092014" y="1193800"/>
                </a:lnTo>
                <a:lnTo>
                  <a:pt x="1092014" y="1181100"/>
                </a:lnTo>
                <a:lnTo>
                  <a:pt x="1034550" y="1181100"/>
                </a:lnTo>
                <a:lnTo>
                  <a:pt x="1031357" y="1168400"/>
                </a:lnTo>
                <a:lnTo>
                  <a:pt x="1031357" y="1155700"/>
                </a:lnTo>
                <a:close/>
              </a:path>
              <a:path w="2336800" h="1511300">
                <a:moveTo>
                  <a:pt x="1890241" y="1155700"/>
                </a:moveTo>
                <a:lnTo>
                  <a:pt x="1857174" y="1155700"/>
                </a:lnTo>
                <a:lnTo>
                  <a:pt x="1857174" y="1219200"/>
                </a:lnTo>
                <a:lnTo>
                  <a:pt x="1905592" y="1219200"/>
                </a:lnTo>
                <a:lnTo>
                  <a:pt x="1905592" y="1206500"/>
                </a:lnTo>
                <a:lnTo>
                  <a:pt x="1950533" y="1206500"/>
                </a:lnTo>
                <a:lnTo>
                  <a:pt x="1950533" y="1168400"/>
                </a:lnTo>
                <a:lnTo>
                  <a:pt x="1890241" y="1168400"/>
                </a:lnTo>
                <a:lnTo>
                  <a:pt x="1890241" y="1155700"/>
                </a:lnTo>
                <a:close/>
              </a:path>
              <a:path w="2336800" h="1511300">
                <a:moveTo>
                  <a:pt x="2124098" y="1155700"/>
                </a:moveTo>
                <a:lnTo>
                  <a:pt x="2022698" y="1155700"/>
                </a:lnTo>
                <a:lnTo>
                  <a:pt x="2022698" y="1219200"/>
                </a:lnTo>
                <a:lnTo>
                  <a:pt x="2052844" y="1219200"/>
                </a:lnTo>
                <a:lnTo>
                  <a:pt x="2052844" y="1168400"/>
                </a:lnTo>
                <a:lnTo>
                  <a:pt x="2124098" y="1168400"/>
                </a:lnTo>
                <a:lnTo>
                  <a:pt x="2124098" y="1155700"/>
                </a:lnTo>
                <a:close/>
              </a:path>
              <a:path w="2336800" h="1511300">
                <a:moveTo>
                  <a:pt x="2124098" y="1168400"/>
                </a:moveTo>
                <a:lnTo>
                  <a:pt x="2068194" y="1168400"/>
                </a:lnTo>
                <a:lnTo>
                  <a:pt x="2068194" y="1219200"/>
                </a:lnTo>
                <a:lnTo>
                  <a:pt x="2124098" y="1219200"/>
                </a:lnTo>
                <a:lnTo>
                  <a:pt x="2124098" y="1168400"/>
                </a:lnTo>
                <a:close/>
              </a:path>
              <a:path w="2336800" h="1511300">
                <a:moveTo>
                  <a:pt x="1257538" y="1155700"/>
                </a:moveTo>
                <a:lnTo>
                  <a:pt x="1106998" y="1155700"/>
                </a:lnTo>
                <a:lnTo>
                  <a:pt x="1107117" y="1181100"/>
                </a:lnTo>
                <a:lnTo>
                  <a:pt x="1107187" y="1206500"/>
                </a:lnTo>
                <a:lnTo>
                  <a:pt x="1257538" y="1206500"/>
                </a:lnTo>
                <a:lnTo>
                  <a:pt x="1257538" y="1155700"/>
                </a:lnTo>
                <a:close/>
              </a:path>
              <a:path w="2336800" h="1511300">
                <a:moveTo>
                  <a:pt x="1287872" y="1168400"/>
                </a:moveTo>
                <a:lnTo>
                  <a:pt x="1272888" y="1168400"/>
                </a:lnTo>
                <a:lnTo>
                  <a:pt x="1272888" y="1206500"/>
                </a:lnTo>
                <a:lnTo>
                  <a:pt x="1287872" y="1206500"/>
                </a:lnTo>
                <a:lnTo>
                  <a:pt x="1287872" y="1168400"/>
                </a:lnTo>
                <a:close/>
              </a:path>
              <a:path w="2336800" h="1511300">
                <a:moveTo>
                  <a:pt x="1351630" y="1155700"/>
                </a:moveTo>
                <a:lnTo>
                  <a:pt x="1303212" y="1155700"/>
                </a:lnTo>
                <a:lnTo>
                  <a:pt x="1303223" y="1206500"/>
                </a:lnTo>
                <a:lnTo>
                  <a:pt x="1351640" y="1206500"/>
                </a:lnTo>
                <a:lnTo>
                  <a:pt x="1351630" y="1155700"/>
                </a:lnTo>
                <a:close/>
              </a:path>
              <a:path w="2336800" h="1511300">
                <a:moveTo>
                  <a:pt x="1412109" y="1168400"/>
                </a:moveTo>
                <a:lnTo>
                  <a:pt x="1366980" y="1168400"/>
                </a:lnTo>
                <a:lnTo>
                  <a:pt x="1366980" y="1193800"/>
                </a:lnTo>
                <a:lnTo>
                  <a:pt x="1412109" y="1193800"/>
                </a:lnTo>
                <a:lnTo>
                  <a:pt x="1412109" y="1168400"/>
                </a:lnTo>
                <a:close/>
              </a:path>
              <a:path w="2336800" h="1511300">
                <a:moveTo>
                  <a:pt x="1092014" y="1168400"/>
                </a:moveTo>
                <a:lnTo>
                  <a:pt x="1045607" y="1168400"/>
                </a:lnTo>
                <a:lnTo>
                  <a:pt x="1043147" y="1181100"/>
                </a:lnTo>
                <a:lnTo>
                  <a:pt x="1092014" y="1181100"/>
                </a:lnTo>
                <a:lnTo>
                  <a:pt x="1092014" y="1168400"/>
                </a:lnTo>
                <a:close/>
              </a:path>
              <a:path w="2336800" h="1511300">
                <a:moveTo>
                  <a:pt x="332153" y="800100"/>
                </a:moveTo>
                <a:lnTo>
                  <a:pt x="298171" y="800100"/>
                </a:lnTo>
                <a:lnTo>
                  <a:pt x="298171" y="914400"/>
                </a:lnTo>
                <a:lnTo>
                  <a:pt x="332153" y="914400"/>
                </a:lnTo>
                <a:lnTo>
                  <a:pt x="332153" y="800100"/>
                </a:lnTo>
                <a:close/>
              </a:path>
              <a:path w="2336800" h="1511300">
                <a:moveTo>
                  <a:pt x="492200" y="800100"/>
                </a:moveTo>
                <a:lnTo>
                  <a:pt x="458218" y="800100"/>
                </a:lnTo>
                <a:lnTo>
                  <a:pt x="458218" y="914400"/>
                </a:lnTo>
                <a:lnTo>
                  <a:pt x="492200" y="914400"/>
                </a:lnTo>
                <a:lnTo>
                  <a:pt x="492200" y="800100"/>
                </a:lnTo>
                <a:close/>
              </a:path>
              <a:path w="2336800" h="1511300">
                <a:moveTo>
                  <a:pt x="2336584" y="800100"/>
                </a:moveTo>
                <a:lnTo>
                  <a:pt x="637086" y="800100"/>
                </a:lnTo>
                <a:lnTo>
                  <a:pt x="627514" y="850900"/>
                </a:lnTo>
                <a:lnTo>
                  <a:pt x="601422" y="889000"/>
                </a:lnTo>
                <a:lnTo>
                  <a:pt x="562741" y="914400"/>
                </a:lnTo>
                <a:lnTo>
                  <a:pt x="2336584" y="914400"/>
                </a:lnTo>
                <a:lnTo>
                  <a:pt x="2336584" y="800100"/>
                </a:lnTo>
                <a:close/>
              </a:path>
              <a:path w="2336800" h="1511300">
                <a:moveTo>
                  <a:pt x="332153" y="660400"/>
                </a:moveTo>
                <a:lnTo>
                  <a:pt x="298171" y="660400"/>
                </a:lnTo>
                <a:lnTo>
                  <a:pt x="298171" y="762000"/>
                </a:lnTo>
                <a:lnTo>
                  <a:pt x="332153" y="762000"/>
                </a:lnTo>
                <a:lnTo>
                  <a:pt x="332153" y="660400"/>
                </a:lnTo>
                <a:close/>
              </a:path>
              <a:path w="2336800" h="1511300">
                <a:moveTo>
                  <a:pt x="492200" y="660400"/>
                </a:moveTo>
                <a:lnTo>
                  <a:pt x="458218" y="660400"/>
                </a:lnTo>
                <a:lnTo>
                  <a:pt x="458218" y="762000"/>
                </a:lnTo>
                <a:lnTo>
                  <a:pt x="492200" y="762000"/>
                </a:lnTo>
                <a:lnTo>
                  <a:pt x="492200" y="660400"/>
                </a:lnTo>
                <a:close/>
              </a:path>
              <a:path w="2336800" h="1511300">
                <a:moveTo>
                  <a:pt x="2336584" y="660400"/>
                </a:moveTo>
                <a:lnTo>
                  <a:pt x="637086" y="660400"/>
                </a:lnTo>
                <a:lnTo>
                  <a:pt x="637086" y="762000"/>
                </a:lnTo>
                <a:lnTo>
                  <a:pt x="2336584" y="762000"/>
                </a:lnTo>
                <a:lnTo>
                  <a:pt x="2336584" y="660400"/>
                </a:lnTo>
                <a:close/>
              </a:path>
              <a:path w="2336800" h="1511300">
                <a:moveTo>
                  <a:pt x="332153" y="495300"/>
                </a:moveTo>
                <a:lnTo>
                  <a:pt x="298171" y="495300"/>
                </a:lnTo>
                <a:lnTo>
                  <a:pt x="298171" y="622300"/>
                </a:lnTo>
                <a:lnTo>
                  <a:pt x="332153" y="622300"/>
                </a:lnTo>
                <a:lnTo>
                  <a:pt x="332153" y="495300"/>
                </a:lnTo>
                <a:close/>
              </a:path>
              <a:path w="2336800" h="1511300">
                <a:moveTo>
                  <a:pt x="2336584" y="495300"/>
                </a:moveTo>
                <a:lnTo>
                  <a:pt x="515404" y="495300"/>
                </a:lnTo>
                <a:lnTo>
                  <a:pt x="562741" y="508000"/>
                </a:lnTo>
                <a:lnTo>
                  <a:pt x="601422" y="533400"/>
                </a:lnTo>
                <a:lnTo>
                  <a:pt x="627514" y="571500"/>
                </a:lnTo>
                <a:lnTo>
                  <a:pt x="637086" y="622300"/>
                </a:lnTo>
                <a:lnTo>
                  <a:pt x="2336584" y="622300"/>
                </a:lnTo>
                <a:lnTo>
                  <a:pt x="2336584" y="495300"/>
                </a:lnTo>
                <a:close/>
              </a:path>
            </a:pathLst>
          </a:custGeom>
          <a:solidFill>
            <a:srgbClr val="34A5DA"/>
          </a:solidFill>
        </p:spPr>
        <p:txBody>
          <a:bodyPr wrap="square" lIns="0" tIns="0" rIns="0" bIns="0" rtlCol="0"/>
          <a:lstStyle/>
          <a:p>
            <a:endParaRPr/>
          </a:p>
        </p:txBody>
      </p:sp>
      <p:sp>
        <p:nvSpPr>
          <p:cNvPr id="6" name="object 12">
            <a:extLst>
              <a:ext uri="{FF2B5EF4-FFF2-40B4-BE49-F238E27FC236}">
                <a16:creationId xmlns:a16="http://schemas.microsoft.com/office/drawing/2014/main" id="{2267CDC1-65D6-D983-EA61-527C6FA4AB60}"/>
              </a:ext>
            </a:extLst>
          </p:cNvPr>
          <p:cNvSpPr txBox="1"/>
          <p:nvPr/>
        </p:nvSpPr>
        <p:spPr>
          <a:xfrm>
            <a:off x="1081395" y="3488007"/>
            <a:ext cx="1970552" cy="813684"/>
          </a:xfrm>
          <a:prstGeom prst="rect">
            <a:avLst/>
          </a:prstGeom>
        </p:spPr>
        <p:txBody>
          <a:bodyPr vert="horz" wrap="square" lIns="0" tIns="43815" rIns="0" bIns="0" rtlCol="0">
            <a:spAutoFit/>
          </a:bodyPr>
          <a:lstStyle/>
          <a:p>
            <a:pPr marL="542925" marR="99695" indent="-530860">
              <a:lnSpc>
                <a:spcPts val="1240"/>
              </a:lnSpc>
              <a:spcBef>
                <a:spcPts val="345"/>
              </a:spcBef>
            </a:pPr>
            <a:r>
              <a:rPr sz="1200" b="1" spc="-210" dirty="0">
                <a:solidFill>
                  <a:srgbClr val="FFFFFF"/>
                </a:solidFill>
                <a:cs typeface="Trebuchet MS"/>
              </a:rPr>
              <a:t>SWEDISH</a:t>
            </a:r>
            <a:r>
              <a:rPr sz="1200" b="1" spc="-85" dirty="0">
                <a:solidFill>
                  <a:srgbClr val="FFFFFF"/>
                </a:solidFill>
                <a:cs typeface="Trebuchet MS"/>
              </a:rPr>
              <a:t> </a:t>
            </a:r>
            <a:r>
              <a:rPr sz="1200" b="1" spc="-210" dirty="0">
                <a:solidFill>
                  <a:srgbClr val="FFFFFF"/>
                </a:solidFill>
                <a:cs typeface="Trebuchet MS"/>
              </a:rPr>
              <a:t>DRIVING</a:t>
            </a:r>
            <a:r>
              <a:rPr sz="1200" b="1" spc="-80" dirty="0">
                <a:solidFill>
                  <a:srgbClr val="FFFFFF"/>
                </a:solidFill>
                <a:cs typeface="Trebuchet MS"/>
              </a:rPr>
              <a:t> </a:t>
            </a:r>
            <a:r>
              <a:rPr sz="1200" b="1" spc="-200" dirty="0">
                <a:solidFill>
                  <a:srgbClr val="FFFFFF"/>
                </a:solidFill>
                <a:cs typeface="Trebuchet MS"/>
              </a:rPr>
              <a:t>LICENSE</a:t>
            </a:r>
            <a:r>
              <a:rPr sz="1200" b="1" spc="-20" dirty="0">
                <a:solidFill>
                  <a:srgbClr val="FFFFFF"/>
                </a:solidFill>
                <a:cs typeface="Trebuchet MS"/>
              </a:rPr>
              <a:t> NAME</a:t>
            </a:r>
            <a:endParaRPr sz="1200" dirty="0">
              <a:cs typeface="Trebuchet MS"/>
            </a:endParaRPr>
          </a:p>
          <a:p>
            <a:pPr marL="591185">
              <a:lnSpc>
                <a:spcPts val="1125"/>
              </a:lnSpc>
            </a:pPr>
            <a:r>
              <a:rPr sz="1200" b="1" spc="-75" dirty="0">
                <a:solidFill>
                  <a:srgbClr val="FFFFFF"/>
                </a:solidFill>
                <a:cs typeface="Trebuchet MS"/>
              </a:rPr>
              <a:t>ADDRESS</a:t>
            </a:r>
            <a:endParaRPr sz="1200" dirty="0">
              <a:cs typeface="Trebuchet MS"/>
            </a:endParaRPr>
          </a:p>
          <a:p>
            <a:pPr marL="586740" marR="5080" indent="3810">
              <a:lnSpc>
                <a:spcPts val="1240"/>
              </a:lnSpc>
              <a:spcBef>
                <a:spcPts val="105"/>
              </a:spcBef>
            </a:pPr>
            <a:r>
              <a:rPr sz="1200" b="1" spc="-25" dirty="0">
                <a:solidFill>
                  <a:srgbClr val="FFFFFF"/>
                </a:solidFill>
                <a:cs typeface="Trebuchet MS"/>
              </a:rPr>
              <a:t>SEX </a:t>
            </a:r>
            <a:r>
              <a:rPr sz="1200" b="1" spc="-235" dirty="0">
                <a:solidFill>
                  <a:srgbClr val="FFFFFF"/>
                </a:solidFill>
                <a:cs typeface="Trebuchet MS"/>
              </a:rPr>
              <a:t>PERSONNUMMER</a:t>
            </a:r>
            <a:endParaRPr sz="1200" dirty="0">
              <a:cs typeface="Trebuchet MS"/>
            </a:endParaRPr>
          </a:p>
        </p:txBody>
      </p:sp>
      <p:sp>
        <p:nvSpPr>
          <p:cNvPr id="7" name="object 13">
            <a:extLst>
              <a:ext uri="{FF2B5EF4-FFF2-40B4-BE49-F238E27FC236}">
                <a16:creationId xmlns:a16="http://schemas.microsoft.com/office/drawing/2014/main" id="{D5039B15-412B-2BA2-625C-3ACA35ED20E4}"/>
              </a:ext>
            </a:extLst>
          </p:cNvPr>
          <p:cNvSpPr/>
          <p:nvPr/>
        </p:nvSpPr>
        <p:spPr>
          <a:xfrm>
            <a:off x="9566293" y="1008307"/>
            <a:ext cx="993140" cy="810260"/>
          </a:xfrm>
          <a:custGeom>
            <a:avLst/>
            <a:gdLst/>
            <a:ahLst/>
            <a:cxnLst/>
            <a:rect l="l" t="t" r="r" b="b"/>
            <a:pathLst>
              <a:path w="993140" h="810260">
                <a:moveTo>
                  <a:pt x="892820" y="179509"/>
                </a:moveTo>
                <a:lnTo>
                  <a:pt x="99902" y="179509"/>
                </a:lnTo>
                <a:lnTo>
                  <a:pt x="0" y="365297"/>
                </a:lnTo>
                <a:lnTo>
                  <a:pt x="2860" y="379421"/>
                </a:lnTo>
                <a:lnTo>
                  <a:pt x="10658" y="390951"/>
                </a:lnTo>
                <a:lnTo>
                  <a:pt x="22215" y="398722"/>
                </a:lnTo>
                <a:lnTo>
                  <a:pt x="36354" y="401572"/>
                </a:lnTo>
                <a:lnTo>
                  <a:pt x="48663" y="399430"/>
                </a:lnTo>
                <a:lnTo>
                  <a:pt x="59148" y="393504"/>
                </a:lnTo>
                <a:lnTo>
                  <a:pt x="67072" y="384538"/>
                </a:lnTo>
                <a:lnTo>
                  <a:pt x="71694" y="373281"/>
                </a:lnTo>
                <a:lnTo>
                  <a:pt x="991039" y="373281"/>
                </a:lnTo>
                <a:lnTo>
                  <a:pt x="992650" y="365297"/>
                </a:lnTo>
                <a:lnTo>
                  <a:pt x="892820" y="179509"/>
                </a:lnTo>
                <a:close/>
              </a:path>
              <a:path w="993140" h="810260">
                <a:moveTo>
                  <a:pt x="142456" y="373281"/>
                </a:moveTo>
                <a:lnTo>
                  <a:pt x="71694" y="373281"/>
                </a:lnTo>
                <a:lnTo>
                  <a:pt x="76327" y="384538"/>
                </a:lnTo>
                <a:lnTo>
                  <a:pt x="84277" y="393504"/>
                </a:lnTo>
                <a:lnTo>
                  <a:pt x="94791" y="399430"/>
                </a:lnTo>
                <a:lnTo>
                  <a:pt x="107117" y="401572"/>
                </a:lnTo>
                <a:lnTo>
                  <a:pt x="119425" y="399430"/>
                </a:lnTo>
                <a:lnTo>
                  <a:pt x="129910" y="393504"/>
                </a:lnTo>
                <a:lnTo>
                  <a:pt x="137834" y="384538"/>
                </a:lnTo>
                <a:lnTo>
                  <a:pt x="142456" y="373281"/>
                </a:lnTo>
                <a:close/>
              </a:path>
              <a:path w="993140" h="810260">
                <a:moveTo>
                  <a:pt x="213229" y="373281"/>
                </a:moveTo>
                <a:lnTo>
                  <a:pt x="142456" y="373281"/>
                </a:lnTo>
                <a:lnTo>
                  <a:pt x="147091" y="384538"/>
                </a:lnTo>
                <a:lnTo>
                  <a:pt x="155043" y="393504"/>
                </a:lnTo>
                <a:lnTo>
                  <a:pt x="165557" y="399430"/>
                </a:lnTo>
                <a:lnTo>
                  <a:pt x="177879" y="401572"/>
                </a:lnTo>
                <a:lnTo>
                  <a:pt x="190193" y="399430"/>
                </a:lnTo>
                <a:lnTo>
                  <a:pt x="200682" y="393504"/>
                </a:lnTo>
                <a:lnTo>
                  <a:pt x="208606" y="384538"/>
                </a:lnTo>
                <a:lnTo>
                  <a:pt x="213229" y="373281"/>
                </a:lnTo>
                <a:close/>
              </a:path>
              <a:path w="993140" h="810260">
                <a:moveTo>
                  <a:pt x="283991" y="373281"/>
                </a:moveTo>
                <a:lnTo>
                  <a:pt x="213229" y="373281"/>
                </a:lnTo>
                <a:lnTo>
                  <a:pt x="217862" y="384538"/>
                </a:lnTo>
                <a:lnTo>
                  <a:pt x="225811" y="393504"/>
                </a:lnTo>
                <a:lnTo>
                  <a:pt x="236321" y="399430"/>
                </a:lnTo>
                <a:lnTo>
                  <a:pt x="248641" y="401572"/>
                </a:lnTo>
                <a:lnTo>
                  <a:pt x="260956" y="399430"/>
                </a:lnTo>
                <a:lnTo>
                  <a:pt x="271444" y="393504"/>
                </a:lnTo>
                <a:lnTo>
                  <a:pt x="279369" y="384538"/>
                </a:lnTo>
                <a:lnTo>
                  <a:pt x="283991" y="373281"/>
                </a:lnTo>
                <a:close/>
              </a:path>
              <a:path w="993140" h="810260">
                <a:moveTo>
                  <a:pt x="354837" y="373281"/>
                </a:moveTo>
                <a:lnTo>
                  <a:pt x="283991" y="373281"/>
                </a:lnTo>
                <a:lnTo>
                  <a:pt x="288625" y="384538"/>
                </a:lnTo>
                <a:lnTo>
                  <a:pt x="296574" y="393504"/>
                </a:lnTo>
                <a:lnTo>
                  <a:pt x="307088" y="399430"/>
                </a:lnTo>
                <a:lnTo>
                  <a:pt x="319414" y="401572"/>
                </a:lnTo>
                <a:lnTo>
                  <a:pt x="331735" y="399430"/>
                </a:lnTo>
                <a:lnTo>
                  <a:pt x="342250" y="393504"/>
                </a:lnTo>
                <a:lnTo>
                  <a:pt x="350202" y="384538"/>
                </a:lnTo>
                <a:lnTo>
                  <a:pt x="354837" y="373281"/>
                </a:lnTo>
                <a:close/>
              </a:path>
              <a:path w="993140" h="810260">
                <a:moveTo>
                  <a:pt x="425599" y="373281"/>
                </a:moveTo>
                <a:lnTo>
                  <a:pt x="354837" y="373281"/>
                </a:lnTo>
                <a:lnTo>
                  <a:pt x="359459" y="384538"/>
                </a:lnTo>
                <a:lnTo>
                  <a:pt x="367382" y="393504"/>
                </a:lnTo>
                <a:lnTo>
                  <a:pt x="377868" y="399430"/>
                </a:lnTo>
                <a:lnTo>
                  <a:pt x="390176" y="401572"/>
                </a:lnTo>
                <a:lnTo>
                  <a:pt x="402498" y="399430"/>
                </a:lnTo>
                <a:lnTo>
                  <a:pt x="413012" y="393504"/>
                </a:lnTo>
                <a:lnTo>
                  <a:pt x="420964" y="384538"/>
                </a:lnTo>
                <a:lnTo>
                  <a:pt x="425599" y="373281"/>
                </a:lnTo>
                <a:close/>
              </a:path>
              <a:path w="993140" h="810260">
                <a:moveTo>
                  <a:pt x="496361" y="373281"/>
                </a:moveTo>
                <a:lnTo>
                  <a:pt x="425599" y="373281"/>
                </a:lnTo>
                <a:lnTo>
                  <a:pt x="430221" y="384538"/>
                </a:lnTo>
                <a:lnTo>
                  <a:pt x="438145" y="393504"/>
                </a:lnTo>
                <a:lnTo>
                  <a:pt x="448630" y="399430"/>
                </a:lnTo>
                <a:lnTo>
                  <a:pt x="460938" y="401572"/>
                </a:lnTo>
                <a:lnTo>
                  <a:pt x="473264" y="399430"/>
                </a:lnTo>
                <a:lnTo>
                  <a:pt x="483778" y="393504"/>
                </a:lnTo>
                <a:lnTo>
                  <a:pt x="491728" y="384538"/>
                </a:lnTo>
                <a:lnTo>
                  <a:pt x="496361" y="373281"/>
                </a:lnTo>
                <a:close/>
              </a:path>
              <a:path w="993140" h="810260">
                <a:moveTo>
                  <a:pt x="567124" y="373281"/>
                </a:moveTo>
                <a:lnTo>
                  <a:pt x="496361" y="373281"/>
                </a:lnTo>
                <a:lnTo>
                  <a:pt x="500984" y="384538"/>
                </a:lnTo>
                <a:lnTo>
                  <a:pt x="508908" y="393504"/>
                </a:lnTo>
                <a:lnTo>
                  <a:pt x="519397" y="399430"/>
                </a:lnTo>
                <a:lnTo>
                  <a:pt x="531711" y="401572"/>
                </a:lnTo>
                <a:lnTo>
                  <a:pt x="544031" y="399430"/>
                </a:lnTo>
                <a:lnTo>
                  <a:pt x="554542" y="393504"/>
                </a:lnTo>
                <a:lnTo>
                  <a:pt x="562490" y="384538"/>
                </a:lnTo>
                <a:lnTo>
                  <a:pt x="567124" y="373281"/>
                </a:lnTo>
                <a:close/>
              </a:path>
              <a:path w="993140" h="810260">
                <a:moveTo>
                  <a:pt x="637896" y="373281"/>
                </a:moveTo>
                <a:lnTo>
                  <a:pt x="567124" y="373281"/>
                </a:lnTo>
                <a:lnTo>
                  <a:pt x="571752" y="384538"/>
                </a:lnTo>
                <a:lnTo>
                  <a:pt x="579678" y="393504"/>
                </a:lnTo>
                <a:lnTo>
                  <a:pt x="590165" y="399430"/>
                </a:lnTo>
                <a:lnTo>
                  <a:pt x="602473" y="401572"/>
                </a:lnTo>
                <a:lnTo>
                  <a:pt x="614799" y="399430"/>
                </a:lnTo>
                <a:lnTo>
                  <a:pt x="625313" y="393504"/>
                </a:lnTo>
                <a:lnTo>
                  <a:pt x="633263" y="384538"/>
                </a:lnTo>
                <a:lnTo>
                  <a:pt x="637896" y="373281"/>
                </a:lnTo>
                <a:close/>
              </a:path>
              <a:path w="993140" h="810260">
                <a:moveTo>
                  <a:pt x="708659" y="373281"/>
                </a:moveTo>
                <a:lnTo>
                  <a:pt x="637896" y="373281"/>
                </a:lnTo>
                <a:lnTo>
                  <a:pt x="642518" y="384538"/>
                </a:lnTo>
                <a:lnTo>
                  <a:pt x="650442" y="393504"/>
                </a:lnTo>
                <a:lnTo>
                  <a:pt x="660927" y="399430"/>
                </a:lnTo>
                <a:lnTo>
                  <a:pt x="673236" y="401572"/>
                </a:lnTo>
                <a:lnTo>
                  <a:pt x="685561" y="399430"/>
                </a:lnTo>
                <a:lnTo>
                  <a:pt x="696075" y="393504"/>
                </a:lnTo>
                <a:lnTo>
                  <a:pt x="704025" y="384538"/>
                </a:lnTo>
                <a:lnTo>
                  <a:pt x="708659" y="373281"/>
                </a:lnTo>
                <a:close/>
              </a:path>
              <a:path w="993140" h="810260">
                <a:moveTo>
                  <a:pt x="779421" y="373281"/>
                </a:moveTo>
                <a:lnTo>
                  <a:pt x="708659" y="373281"/>
                </a:lnTo>
                <a:lnTo>
                  <a:pt x="713294" y="384538"/>
                </a:lnTo>
                <a:lnTo>
                  <a:pt x="721246" y="393504"/>
                </a:lnTo>
                <a:lnTo>
                  <a:pt x="731760" y="399430"/>
                </a:lnTo>
                <a:lnTo>
                  <a:pt x="744082" y="401572"/>
                </a:lnTo>
                <a:lnTo>
                  <a:pt x="756390" y="399430"/>
                </a:lnTo>
                <a:lnTo>
                  <a:pt x="766875" y="393504"/>
                </a:lnTo>
                <a:lnTo>
                  <a:pt x="774799" y="384538"/>
                </a:lnTo>
                <a:lnTo>
                  <a:pt x="779421" y="373281"/>
                </a:lnTo>
                <a:close/>
              </a:path>
              <a:path w="993140" h="810260">
                <a:moveTo>
                  <a:pt x="850194" y="373281"/>
                </a:moveTo>
                <a:lnTo>
                  <a:pt x="779421" y="373281"/>
                </a:lnTo>
                <a:lnTo>
                  <a:pt x="784056" y="384538"/>
                </a:lnTo>
                <a:lnTo>
                  <a:pt x="792008" y="393504"/>
                </a:lnTo>
                <a:lnTo>
                  <a:pt x="802522" y="399430"/>
                </a:lnTo>
                <a:lnTo>
                  <a:pt x="814844" y="401572"/>
                </a:lnTo>
                <a:lnTo>
                  <a:pt x="827158" y="399430"/>
                </a:lnTo>
                <a:lnTo>
                  <a:pt x="837647" y="393504"/>
                </a:lnTo>
                <a:lnTo>
                  <a:pt x="845571" y="384538"/>
                </a:lnTo>
                <a:lnTo>
                  <a:pt x="850194" y="373281"/>
                </a:lnTo>
                <a:close/>
              </a:path>
              <a:path w="993140" h="810260">
                <a:moveTo>
                  <a:pt x="920956" y="373281"/>
                </a:moveTo>
                <a:lnTo>
                  <a:pt x="850194" y="373281"/>
                </a:lnTo>
                <a:lnTo>
                  <a:pt x="854827" y="384538"/>
                </a:lnTo>
                <a:lnTo>
                  <a:pt x="862777" y="393504"/>
                </a:lnTo>
                <a:lnTo>
                  <a:pt x="873291" y="399430"/>
                </a:lnTo>
                <a:lnTo>
                  <a:pt x="885617" y="401572"/>
                </a:lnTo>
                <a:lnTo>
                  <a:pt x="897925" y="399430"/>
                </a:lnTo>
                <a:lnTo>
                  <a:pt x="908410" y="393504"/>
                </a:lnTo>
                <a:lnTo>
                  <a:pt x="916334" y="384538"/>
                </a:lnTo>
                <a:lnTo>
                  <a:pt x="920956" y="373281"/>
                </a:lnTo>
                <a:close/>
              </a:path>
              <a:path w="993140" h="810260">
                <a:moveTo>
                  <a:pt x="991039" y="373281"/>
                </a:moveTo>
                <a:lnTo>
                  <a:pt x="920956" y="373281"/>
                </a:lnTo>
                <a:lnTo>
                  <a:pt x="925589" y="384538"/>
                </a:lnTo>
                <a:lnTo>
                  <a:pt x="933539" y="393504"/>
                </a:lnTo>
                <a:lnTo>
                  <a:pt x="944053" y="399430"/>
                </a:lnTo>
                <a:lnTo>
                  <a:pt x="956379" y="401572"/>
                </a:lnTo>
                <a:lnTo>
                  <a:pt x="970501" y="398722"/>
                </a:lnTo>
                <a:lnTo>
                  <a:pt x="982030" y="390951"/>
                </a:lnTo>
                <a:lnTo>
                  <a:pt x="989801" y="379421"/>
                </a:lnTo>
                <a:lnTo>
                  <a:pt x="991039" y="373281"/>
                </a:lnTo>
                <a:close/>
              </a:path>
              <a:path w="993140" h="810260">
                <a:moveTo>
                  <a:pt x="361968" y="136027"/>
                </a:moveTo>
                <a:lnTo>
                  <a:pt x="324220" y="136027"/>
                </a:lnTo>
                <a:lnTo>
                  <a:pt x="324220" y="179509"/>
                </a:lnTo>
                <a:lnTo>
                  <a:pt x="361968" y="179509"/>
                </a:lnTo>
                <a:lnTo>
                  <a:pt x="361968" y="136027"/>
                </a:lnTo>
                <a:close/>
              </a:path>
              <a:path w="993140" h="810260">
                <a:moveTo>
                  <a:pt x="668429" y="136027"/>
                </a:moveTo>
                <a:lnTo>
                  <a:pt x="630682" y="136027"/>
                </a:lnTo>
                <a:lnTo>
                  <a:pt x="630682" y="179509"/>
                </a:lnTo>
                <a:lnTo>
                  <a:pt x="668429" y="179509"/>
                </a:lnTo>
                <a:lnTo>
                  <a:pt x="668429" y="136027"/>
                </a:lnTo>
                <a:close/>
              </a:path>
              <a:path w="993140" h="810260">
                <a:moveTo>
                  <a:pt x="721444" y="0"/>
                </a:moveTo>
                <a:lnTo>
                  <a:pt x="271206" y="0"/>
                </a:lnTo>
                <a:lnTo>
                  <a:pt x="271206" y="136027"/>
                </a:lnTo>
                <a:lnTo>
                  <a:pt x="721444" y="136027"/>
                </a:lnTo>
                <a:lnTo>
                  <a:pt x="721444" y="0"/>
                </a:lnTo>
                <a:close/>
              </a:path>
              <a:path w="993140" h="810260">
                <a:moveTo>
                  <a:pt x="936453" y="441101"/>
                </a:moveTo>
                <a:lnTo>
                  <a:pt x="56270" y="441101"/>
                </a:lnTo>
                <a:lnTo>
                  <a:pt x="56270" y="716024"/>
                </a:lnTo>
                <a:lnTo>
                  <a:pt x="435829" y="716024"/>
                </a:lnTo>
                <a:lnTo>
                  <a:pt x="435829" y="611310"/>
                </a:lnTo>
                <a:lnTo>
                  <a:pt x="108980" y="611310"/>
                </a:lnTo>
                <a:lnTo>
                  <a:pt x="108980" y="491869"/>
                </a:lnTo>
                <a:lnTo>
                  <a:pt x="936453" y="491869"/>
                </a:lnTo>
                <a:lnTo>
                  <a:pt x="936453" y="441101"/>
                </a:lnTo>
                <a:close/>
              </a:path>
              <a:path w="993140" h="810260">
                <a:moveTo>
                  <a:pt x="599290" y="491869"/>
                </a:moveTo>
                <a:lnTo>
                  <a:pt x="556820" y="491869"/>
                </a:lnTo>
                <a:lnTo>
                  <a:pt x="556820" y="716024"/>
                </a:lnTo>
                <a:lnTo>
                  <a:pt x="936453" y="716024"/>
                </a:lnTo>
                <a:lnTo>
                  <a:pt x="936453" y="611310"/>
                </a:lnTo>
                <a:lnTo>
                  <a:pt x="599290" y="611310"/>
                </a:lnTo>
                <a:lnTo>
                  <a:pt x="599290" y="491869"/>
                </a:lnTo>
                <a:close/>
              </a:path>
              <a:path w="993140" h="810260">
                <a:moveTo>
                  <a:pt x="540622" y="578523"/>
                </a:moveTo>
                <a:lnTo>
                  <a:pt x="517910" y="578523"/>
                </a:lnTo>
                <a:lnTo>
                  <a:pt x="517910" y="644096"/>
                </a:lnTo>
                <a:lnTo>
                  <a:pt x="540622" y="644096"/>
                </a:lnTo>
                <a:lnTo>
                  <a:pt x="540622" y="578523"/>
                </a:lnTo>
                <a:close/>
              </a:path>
              <a:path w="993140" h="810260">
                <a:moveTo>
                  <a:pt x="272441" y="491869"/>
                </a:moveTo>
                <a:lnTo>
                  <a:pt x="229972" y="491869"/>
                </a:lnTo>
                <a:lnTo>
                  <a:pt x="229972" y="611310"/>
                </a:lnTo>
                <a:lnTo>
                  <a:pt x="272441" y="611310"/>
                </a:lnTo>
                <a:lnTo>
                  <a:pt x="272441" y="491869"/>
                </a:lnTo>
                <a:close/>
              </a:path>
              <a:path w="993140" h="810260">
                <a:moveTo>
                  <a:pt x="435829" y="491869"/>
                </a:moveTo>
                <a:lnTo>
                  <a:pt x="393433" y="491869"/>
                </a:lnTo>
                <a:lnTo>
                  <a:pt x="393433" y="611310"/>
                </a:lnTo>
                <a:lnTo>
                  <a:pt x="435829" y="611310"/>
                </a:lnTo>
                <a:lnTo>
                  <a:pt x="435829" y="491869"/>
                </a:lnTo>
                <a:close/>
              </a:path>
              <a:path w="993140" h="810260">
                <a:moveTo>
                  <a:pt x="762762" y="491869"/>
                </a:moveTo>
                <a:lnTo>
                  <a:pt x="720281" y="491869"/>
                </a:lnTo>
                <a:lnTo>
                  <a:pt x="720281" y="611310"/>
                </a:lnTo>
                <a:lnTo>
                  <a:pt x="762762" y="611310"/>
                </a:lnTo>
                <a:lnTo>
                  <a:pt x="762762" y="491869"/>
                </a:lnTo>
                <a:close/>
              </a:path>
              <a:path w="993140" h="810260">
                <a:moveTo>
                  <a:pt x="936453" y="491869"/>
                </a:moveTo>
                <a:lnTo>
                  <a:pt x="883753" y="491869"/>
                </a:lnTo>
                <a:lnTo>
                  <a:pt x="883753" y="611310"/>
                </a:lnTo>
                <a:lnTo>
                  <a:pt x="936453" y="611310"/>
                </a:lnTo>
                <a:lnTo>
                  <a:pt x="936453" y="491869"/>
                </a:lnTo>
                <a:close/>
              </a:path>
              <a:path w="993140" h="810260">
                <a:moveTo>
                  <a:pt x="991802" y="760823"/>
                </a:moveTo>
                <a:lnTo>
                  <a:pt x="848" y="760823"/>
                </a:lnTo>
                <a:lnTo>
                  <a:pt x="848" y="809964"/>
                </a:lnTo>
                <a:lnTo>
                  <a:pt x="991802" y="809964"/>
                </a:lnTo>
                <a:lnTo>
                  <a:pt x="991802" y="760823"/>
                </a:lnTo>
                <a:close/>
              </a:path>
            </a:pathLst>
          </a:custGeom>
          <a:solidFill>
            <a:srgbClr val="34A5DA"/>
          </a:solidFill>
        </p:spPr>
        <p:txBody>
          <a:bodyPr wrap="square" lIns="0" tIns="0" rIns="0" bIns="0" rtlCol="0"/>
          <a:lstStyle/>
          <a:p>
            <a:endParaRPr/>
          </a:p>
        </p:txBody>
      </p:sp>
      <p:sp>
        <p:nvSpPr>
          <p:cNvPr id="8" name="object 14">
            <a:extLst>
              <a:ext uri="{FF2B5EF4-FFF2-40B4-BE49-F238E27FC236}">
                <a16:creationId xmlns:a16="http://schemas.microsoft.com/office/drawing/2014/main" id="{B83AEAD2-A8AB-40D2-C788-E0F33BB24105}"/>
              </a:ext>
            </a:extLst>
          </p:cNvPr>
          <p:cNvSpPr txBox="1"/>
          <p:nvPr/>
        </p:nvSpPr>
        <p:spPr>
          <a:xfrm>
            <a:off x="3112784" y="6148445"/>
            <a:ext cx="866140" cy="402590"/>
          </a:xfrm>
          <a:prstGeom prst="rect">
            <a:avLst/>
          </a:prstGeom>
        </p:spPr>
        <p:txBody>
          <a:bodyPr vert="horz" wrap="square" lIns="0" tIns="15240" rIns="0" bIns="0" rtlCol="0">
            <a:spAutoFit/>
          </a:bodyPr>
          <a:lstStyle/>
          <a:p>
            <a:pPr marL="12700">
              <a:lnSpc>
                <a:spcPct val="100000"/>
              </a:lnSpc>
              <a:spcBef>
                <a:spcPts val="120"/>
              </a:spcBef>
            </a:pPr>
            <a:r>
              <a:rPr sz="2450" spc="-10" dirty="0">
                <a:solidFill>
                  <a:srgbClr val="838787"/>
                </a:solidFill>
                <a:latin typeface="Arial MT"/>
                <a:cs typeface="Arial MT"/>
              </a:rPr>
              <a:t>Issuer</a:t>
            </a:r>
            <a:endParaRPr sz="2450">
              <a:latin typeface="Arial MT"/>
              <a:cs typeface="Arial MT"/>
            </a:endParaRPr>
          </a:p>
        </p:txBody>
      </p:sp>
      <p:sp>
        <p:nvSpPr>
          <p:cNvPr id="9" name="object 15">
            <a:extLst>
              <a:ext uri="{FF2B5EF4-FFF2-40B4-BE49-F238E27FC236}">
                <a16:creationId xmlns:a16="http://schemas.microsoft.com/office/drawing/2014/main" id="{2DCF9A64-7B67-775D-ED2C-CBB63248AB29}"/>
              </a:ext>
            </a:extLst>
          </p:cNvPr>
          <p:cNvSpPr txBox="1"/>
          <p:nvPr/>
        </p:nvSpPr>
        <p:spPr>
          <a:xfrm>
            <a:off x="3155453" y="2007979"/>
            <a:ext cx="747395" cy="402590"/>
          </a:xfrm>
          <a:prstGeom prst="rect">
            <a:avLst/>
          </a:prstGeom>
        </p:spPr>
        <p:txBody>
          <a:bodyPr vert="horz" wrap="square" lIns="0" tIns="15240" rIns="0" bIns="0" rtlCol="0">
            <a:spAutoFit/>
          </a:bodyPr>
          <a:lstStyle/>
          <a:p>
            <a:pPr marL="12700">
              <a:lnSpc>
                <a:spcPct val="100000"/>
              </a:lnSpc>
              <a:spcBef>
                <a:spcPts val="120"/>
              </a:spcBef>
            </a:pPr>
            <a:r>
              <a:rPr sz="2450" spc="50" dirty="0">
                <a:solidFill>
                  <a:srgbClr val="838787"/>
                </a:solidFill>
                <a:latin typeface="Arial MT"/>
                <a:cs typeface="Arial MT"/>
              </a:rPr>
              <a:t>Alice</a:t>
            </a:r>
            <a:endParaRPr sz="2450">
              <a:latin typeface="Arial MT"/>
              <a:cs typeface="Arial MT"/>
            </a:endParaRPr>
          </a:p>
        </p:txBody>
      </p:sp>
      <p:sp>
        <p:nvSpPr>
          <p:cNvPr id="10" name="object 16">
            <a:extLst>
              <a:ext uri="{FF2B5EF4-FFF2-40B4-BE49-F238E27FC236}">
                <a16:creationId xmlns:a16="http://schemas.microsoft.com/office/drawing/2014/main" id="{EB90D418-9C92-0393-C5C8-B4DBEFC15256}"/>
              </a:ext>
            </a:extLst>
          </p:cNvPr>
          <p:cNvSpPr txBox="1"/>
          <p:nvPr/>
        </p:nvSpPr>
        <p:spPr>
          <a:xfrm>
            <a:off x="9587236" y="2007448"/>
            <a:ext cx="890269" cy="339725"/>
          </a:xfrm>
          <a:prstGeom prst="rect">
            <a:avLst/>
          </a:prstGeom>
        </p:spPr>
        <p:txBody>
          <a:bodyPr vert="horz" wrap="square" lIns="0" tIns="13970" rIns="0" bIns="0" rtlCol="0">
            <a:spAutoFit/>
          </a:bodyPr>
          <a:lstStyle/>
          <a:p>
            <a:pPr marL="12700">
              <a:lnSpc>
                <a:spcPct val="100000"/>
              </a:lnSpc>
              <a:spcBef>
                <a:spcPts val="110"/>
              </a:spcBef>
            </a:pPr>
            <a:r>
              <a:rPr sz="2050" spc="-10" dirty="0">
                <a:solidFill>
                  <a:srgbClr val="838787"/>
                </a:solidFill>
                <a:latin typeface="Arial MT"/>
                <a:cs typeface="Arial MT"/>
              </a:rPr>
              <a:t>Verifier</a:t>
            </a:r>
            <a:endParaRPr sz="2050">
              <a:latin typeface="Arial MT"/>
              <a:cs typeface="Arial MT"/>
            </a:endParaRPr>
          </a:p>
        </p:txBody>
      </p:sp>
      <p:grpSp>
        <p:nvGrpSpPr>
          <p:cNvPr id="11" name="object 17">
            <a:extLst>
              <a:ext uri="{FF2B5EF4-FFF2-40B4-BE49-F238E27FC236}">
                <a16:creationId xmlns:a16="http://schemas.microsoft.com/office/drawing/2014/main" id="{5C3CE5B4-229F-290A-D798-4463B7673E39}"/>
              </a:ext>
            </a:extLst>
          </p:cNvPr>
          <p:cNvGrpSpPr/>
          <p:nvPr/>
        </p:nvGrpSpPr>
        <p:grpSpPr>
          <a:xfrm>
            <a:off x="3472395" y="3186015"/>
            <a:ext cx="100965" cy="1812925"/>
            <a:chOff x="12408051" y="4786381"/>
            <a:chExt cx="100965" cy="1812925"/>
          </a:xfrm>
        </p:grpSpPr>
        <p:sp>
          <p:nvSpPr>
            <p:cNvPr id="12" name="object 18">
              <a:extLst>
                <a:ext uri="{FF2B5EF4-FFF2-40B4-BE49-F238E27FC236}">
                  <a16:creationId xmlns:a16="http://schemas.microsoft.com/office/drawing/2014/main" id="{12861F89-6EBC-AF7A-7EAA-175F171D4E66}"/>
                </a:ext>
              </a:extLst>
            </p:cNvPr>
            <p:cNvSpPr/>
            <p:nvPr/>
          </p:nvSpPr>
          <p:spPr>
            <a:xfrm>
              <a:off x="12458311" y="4876431"/>
              <a:ext cx="0" cy="1723389"/>
            </a:xfrm>
            <a:custGeom>
              <a:avLst/>
              <a:gdLst/>
              <a:ahLst/>
              <a:cxnLst/>
              <a:rect l="l" t="t" r="r" b="b"/>
              <a:pathLst>
                <a:path h="1723390">
                  <a:moveTo>
                    <a:pt x="0" y="1722829"/>
                  </a:moveTo>
                  <a:lnTo>
                    <a:pt x="0" y="10470"/>
                  </a:lnTo>
                  <a:lnTo>
                    <a:pt x="0" y="0"/>
                  </a:lnTo>
                </a:path>
              </a:pathLst>
            </a:custGeom>
            <a:ln w="20941">
              <a:solidFill>
                <a:srgbClr val="34A5DA"/>
              </a:solidFill>
            </a:ln>
          </p:spPr>
          <p:txBody>
            <a:bodyPr wrap="square" lIns="0" tIns="0" rIns="0" bIns="0" rtlCol="0"/>
            <a:lstStyle/>
            <a:p>
              <a:endParaRPr/>
            </a:p>
          </p:txBody>
        </p:sp>
        <p:sp>
          <p:nvSpPr>
            <p:cNvPr id="13" name="object 19">
              <a:extLst>
                <a:ext uri="{FF2B5EF4-FFF2-40B4-BE49-F238E27FC236}">
                  <a16:creationId xmlns:a16="http://schemas.microsoft.com/office/drawing/2014/main" id="{EE08C33B-F6D2-D75F-D2EA-F07C13C77B2B}"/>
                </a:ext>
              </a:extLst>
            </p:cNvPr>
            <p:cNvSpPr/>
            <p:nvPr/>
          </p:nvSpPr>
          <p:spPr>
            <a:xfrm>
              <a:off x="12408051" y="4786381"/>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34A5DA"/>
            </a:solidFill>
          </p:spPr>
          <p:txBody>
            <a:bodyPr wrap="square" lIns="0" tIns="0" rIns="0" bIns="0" rtlCol="0"/>
            <a:lstStyle/>
            <a:p>
              <a:endParaRPr/>
            </a:p>
          </p:txBody>
        </p:sp>
      </p:grpSp>
      <p:grpSp>
        <p:nvGrpSpPr>
          <p:cNvPr id="14" name="object 20">
            <a:extLst>
              <a:ext uri="{FF2B5EF4-FFF2-40B4-BE49-F238E27FC236}">
                <a16:creationId xmlns:a16="http://schemas.microsoft.com/office/drawing/2014/main" id="{C8576B5E-23B8-B8F6-866F-700E487620C0}"/>
              </a:ext>
            </a:extLst>
          </p:cNvPr>
          <p:cNvGrpSpPr/>
          <p:nvPr/>
        </p:nvGrpSpPr>
        <p:grpSpPr>
          <a:xfrm>
            <a:off x="4790282" y="905438"/>
            <a:ext cx="4389755" cy="100965"/>
            <a:chOff x="13725938" y="2505804"/>
            <a:chExt cx="4389755" cy="100965"/>
          </a:xfrm>
        </p:grpSpPr>
        <p:sp>
          <p:nvSpPr>
            <p:cNvPr id="15" name="object 21">
              <a:extLst>
                <a:ext uri="{FF2B5EF4-FFF2-40B4-BE49-F238E27FC236}">
                  <a16:creationId xmlns:a16="http://schemas.microsoft.com/office/drawing/2014/main" id="{A95D514A-F0FD-E302-04F7-F2109CFD4229}"/>
                </a:ext>
              </a:extLst>
            </p:cNvPr>
            <p:cNvSpPr/>
            <p:nvPr/>
          </p:nvSpPr>
          <p:spPr>
            <a:xfrm>
              <a:off x="13725938" y="2556064"/>
              <a:ext cx="4299585" cy="0"/>
            </a:xfrm>
            <a:custGeom>
              <a:avLst/>
              <a:gdLst/>
              <a:ahLst/>
              <a:cxnLst/>
              <a:rect l="l" t="t" r="r" b="b"/>
              <a:pathLst>
                <a:path w="4299584">
                  <a:moveTo>
                    <a:pt x="0" y="0"/>
                  </a:moveTo>
                  <a:lnTo>
                    <a:pt x="4289097" y="0"/>
                  </a:lnTo>
                  <a:lnTo>
                    <a:pt x="4299568" y="0"/>
                  </a:lnTo>
                </a:path>
              </a:pathLst>
            </a:custGeom>
            <a:ln w="20941">
              <a:solidFill>
                <a:srgbClr val="34A5DA"/>
              </a:solidFill>
            </a:ln>
          </p:spPr>
          <p:txBody>
            <a:bodyPr wrap="square" lIns="0" tIns="0" rIns="0" bIns="0" rtlCol="0"/>
            <a:lstStyle/>
            <a:p>
              <a:endParaRPr/>
            </a:p>
          </p:txBody>
        </p:sp>
        <p:sp>
          <p:nvSpPr>
            <p:cNvPr id="16" name="object 22">
              <a:extLst>
                <a:ext uri="{FF2B5EF4-FFF2-40B4-BE49-F238E27FC236}">
                  <a16:creationId xmlns:a16="http://schemas.microsoft.com/office/drawing/2014/main" id="{6E8B8708-DDD3-6440-1316-16B18C6BD3B5}"/>
                </a:ext>
              </a:extLst>
            </p:cNvPr>
            <p:cNvSpPr/>
            <p:nvPr/>
          </p:nvSpPr>
          <p:spPr>
            <a:xfrm>
              <a:off x="18015033" y="2505804"/>
              <a:ext cx="100965" cy="100965"/>
            </a:xfrm>
            <a:custGeom>
              <a:avLst/>
              <a:gdLst/>
              <a:ahLst/>
              <a:cxnLst/>
              <a:rect l="l" t="t" r="r" b="b"/>
              <a:pathLst>
                <a:path w="100965" h="100964">
                  <a:moveTo>
                    <a:pt x="0" y="0"/>
                  </a:moveTo>
                  <a:lnTo>
                    <a:pt x="0" y="100520"/>
                  </a:lnTo>
                  <a:lnTo>
                    <a:pt x="100520" y="50260"/>
                  </a:lnTo>
                  <a:lnTo>
                    <a:pt x="0" y="0"/>
                  </a:lnTo>
                  <a:close/>
                </a:path>
              </a:pathLst>
            </a:custGeom>
            <a:solidFill>
              <a:srgbClr val="34A5DA"/>
            </a:solidFill>
          </p:spPr>
          <p:txBody>
            <a:bodyPr wrap="square" lIns="0" tIns="0" rIns="0" bIns="0" rtlCol="0"/>
            <a:lstStyle/>
            <a:p>
              <a:endParaRPr/>
            </a:p>
          </p:txBody>
        </p:sp>
      </p:grpSp>
      <p:grpSp>
        <p:nvGrpSpPr>
          <p:cNvPr id="17" name="object 23">
            <a:extLst>
              <a:ext uri="{FF2B5EF4-FFF2-40B4-BE49-F238E27FC236}">
                <a16:creationId xmlns:a16="http://schemas.microsoft.com/office/drawing/2014/main" id="{7C5C28EC-B9F8-EBA6-758A-C036037937E4}"/>
              </a:ext>
            </a:extLst>
          </p:cNvPr>
          <p:cNvGrpSpPr/>
          <p:nvPr/>
        </p:nvGrpSpPr>
        <p:grpSpPr>
          <a:xfrm>
            <a:off x="4790281" y="1363029"/>
            <a:ext cx="4389755" cy="100965"/>
            <a:chOff x="13725937" y="2963395"/>
            <a:chExt cx="4389755" cy="100965"/>
          </a:xfrm>
        </p:grpSpPr>
        <p:sp>
          <p:nvSpPr>
            <p:cNvPr id="18" name="object 24">
              <a:extLst>
                <a:ext uri="{FF2B5EF4-FFF2-40B4-BE49-F238E27FC236}">
                  <a16:creationId xmlns:a16="http://schemas.microsoft.com/office/drawing/2014/main" id="{B7B1F8A6-AD01-CCA1-7A4B-F3AFC0029D34}"/>
                </a:ext>
              </a:extLst>
            </p:cNvPr>
            <p:cNvSpPr/>
            <p:nvPr/>
          </p:nvSpPr>
          <p:spPr>
            <a:xfrm>
              <a:off x="13815983" y="3013655"/>
              <a:ext cx="4299585" cy="0"/>
            </a:xfrm>
            <a:custGeom>
              <a:avLst/>
              <a:gdLst/>
              <a:ahLst/>
              <a:cxnLst/>
              <a:rect l="l" t="t" r="r" b="b"/>
              <a:pathLst>
                <a:path w="4299584">
                  <a:moveTo>
                    <a:pt x="4299568" y="0"/>
                  </a:moveTo>
                  <a:lnTo>
                    <a:pt x="10470" y="0"/>
                  </a:lnTo>
                  <a:lnTo>
                    <a:pt x="0" y="0"/>
                  </a:lnTo>
                </a:path>
              </a:pathLst>
            </a:custGeom>
            <a:ln w="20941">
              <a:solidFill>
                <a:srgbClr val="34A5DA"/>
              </a:solidFill>
            </a:ln>
          </p:spPr>
          <p:txBody>
            <a:bodyPr wrap="square" lIns="0" tIns="0" rIns="0" bIns="0" rtlCol="0"/>
            <a:lstStyle/>
            <a:p>
              <a:endParaRPr/>
            </a:p>
          </p:txBody>
        </p:sp>
        <p:sp>
          <p:nvSpPr>
            <p:cNvPr id="19" name="object 25">
              <a:extLst>
                <a:ext uri="{FF2B5EF4-FFF2-40B4-BE49-F238E27FC236}">
                  <a16:creationId xmlns:a16="http://schemas.microsoft.com/office/drawing/2014/main" id="{A392805E-3C9E-4604-528C-F914D1D02FE1}"/>
                </a:ext>
              </a:extLst>
            </p:cNvPr>
            <p:cNvSpPr/>
            <p:nvPr/>
          </p:nvSpPr>
          <p:spPr>
            <a:xfrm>
              <a:off x="13725937" y="2963395"/>
              <a:ext cx="100965" cy="100965"/>
            </a:xfrm>
            <a:custGeom>
              <a:avLst/>
              <a:gdLst/>
              <a:ahLst/>
              <a:cxnLst/>
              <a:rect l="l" t="t" r="r" b="b"/>
              <a:pathLst>
                <a:path w="100965" h="100964">
                  <a:moveTo>
                    <a:pt x="100520" y="0"/>
                  </a:moveTo>
                  <a:lnTo>
                    <a:pt x="0" y="50260"/>
                  </a:lnTo>
                  <a:lnTo>
                    <a:pt x="100520" y="100520"/>
                  </a:lnTo>
                  <a:lnTo>
                    <a:pt x="100520" y="0"/>
                  </a:lnTo>
                  <a:close/>
                </a:path>
              </a:pathLst>
            </a:custGeom>
            <a:solidFill>
              <a:srgbClr val="34A5DA"/>
            </a:solidFill>
          </p:spPr>
          <p:txBody>
            <a:bodyPr wrap="square" lIns="0" tIns="0" rIns="0" bIns="0" rtlCol="0"/>
            <a:lstStyle/>
            <a:p>
              <a:endParaRPr/>
            </a:p>
          </p:txBody>
        </p:sp>
      </p:grpSp>
      <p:grpSp>
        <p:nvGrpSpPr>
          <p:cNvPr id="20" name="object 26">
            <a:extLst>
              <a:ext uri="{FF2B5EF4-FFF2-40B4-BE49-F238E27FC236}">
                <a16:creationId xmlns:a16="http://schemas.microsoft.com/office/drawing/2014/main" id="{8E59CF28-7910-3391-5BE5-1B4DD42B1521}"/>
              </a:ext>
            </a:extLst>
          </p:cNvPr>
          <p:cNvGrpSpPr/>
          <p:nvPr/>
        </p:nvGrpSpPr>
        <p:grpSpPr>
          <a:xfrm>
            <a:off x="4782114" y="1968222"/>
            <a:ext cx="4389755" cy="100965"/>
            <a:chOff x="13717770" y="3568588"/>
            <a:chExt cx="4389755" cy="100965"/>
          </a:xfrm>
        </p:grpSpPr>
        <p:sp>
          <p:nvSpPr>
            <p:cNvPr id="21" name="object 27">
              <a:extLst>
                <a:ext uri="{FF2B5EF4-FFF2-40B4-BE49-F238E27FC236}">
                  <a16:creationId xmlns:a16="http://schemas.microsoft.com/office/drawing/2014/main" id="{35F0E3DA-3EC1-BEAC-2944-D8DC4FB1624A}"/>
                </a:ext>
              </a:extLst>
            </p:cNvPr>
            <p:cNvSpPr/>
            <p:nvPr/>
          </p:nvSpPr>
          <p:spPr>
            <a:xfrm>
              <a:off x="13717770" y="3618848"/>
              <a:ext cx="4299585" cy="0"/>
            </a:xfrm>
            <a:custGeom>
              <a:avLst/>
              <a:gdLst/>
              <a:ahLst/>
              <a:cxnLst/>
              <a:rect l="l" t="t" r="r" b="b"/>
              <a:pathLst>
                <a:path w="4299584">
                  <a:moveTo>
                    <a:pt x="0" y="0"/>
                  </a:moveTo>
                  <a:lnTo>
                    <a:pt x="4289097" y="0"/>
                  </a:lnTo>
                  <a:lnTo>
                    <a:pt x="4299568" y="0"/>
                  </a:lnTo>
                </a:path>
              </a:pathLst>
            </a:custGeom>
            <a:ln w="20941">
              <a:solidFill>
                <a:srgbClr val="34A5DA"/>
              </a:solidFill>
            </a:ln>
          </p:spPr>
          <p:txBody>
            <a:bodyPr wrap="square" lIns="0" tIns="0" rIns="0" bIns="0" rtlCol="0"/>
            <a:lstStyle/>
            <a:p>
              <a:endParaRPr/>
            </a:p>
          </p:txBody>
        </p:sp>
        <p:sp>
          <p:nvSpPr>
            <p:cNvPr id="22" name="object 28">
              <a:extLst>
                <a:ext uri="{FF2B5EF4-FFF2-40B4-BE49-F238E27FC236}">
                  <a16:creationId xmlns:a16="http://schemas.microsoft.com/office/drawing/2014/main" id="{BEADFB7C-3AB0-FC49-001B-FBFA0D1B6999}"/>
                </a:ext>
              </a:extLst>
            </p:cNvPr>
            <p:cNvSpPr/>
            <p:nvPr/>
          </p:nvSpPr>
          <p:spPr>
            <a:xfrm>
              <a:off x="18006875" y="3568588"/>
              <a:ext cx="100965" cy="100965"/>
            </a:xfrm>
            <a:custGeom>
              <a:avLst/>
              <a:gdLst/>
              <a:ahLst/>
              <a:cxnLst/>
              <a:rect l="l" t="t" r="r" b="b"/>
              <a:pathLst>
                <a:path w="100965" h="100964">
                  <a:moveTo>
                    <a:pt x="0" y="0"/>
                  </a:moveTo>
                  <a:lnTo>
                    <a:pt x="0" y="100520"/>
                  </a:lnTo>
                  <a:lnTo>
                    <a:pt x="100520" y="50260"/>
                  </a:lnTo>
                  <a:lnTo>
                    <a:pt x="0" y="0"/>
                  </a:lnTo>
                  <a:close/>
                </a:path>
              </a:pathLst>
            </a:custGeom>
            <a:solidFill>
              <a:srgbClr val="34A5DA"/>
            </a:solidFill>
          </p:spPr>
          <p:txBody>
            <a:bodyPr wrap="square" lIns="0" tIns="0" rIns="0" bIns="0" rtlCol="0"/>
            <a:lstStyle/>
            <a:p>
              <a:endParaRPr/>
            </a:p>
          </p:txBody>
        </p:sp>
      </p:grpSp>
      <p:sp>
        <p:nvSpPr>
          <p:cNvPr id="23" name="object 29">
            <a:extLst>
              <a:ext uri="{FF2B5EF4-FFF2-40B4-BE49-F238E27FC236}">
                <a16:creationId xmlns:a16="http://schemas.microsoft.com/office/drawing/2014/main" id="{693052CD-7F18-0D81-00E1-A93EF91F85E7}"/>
              </a:ext>
            </a:extLst>
          </p:cNvPr>
          <p:cNvSpPr txBox="1"/>
          <p:nvPr/>
        </p:nvSpPr>
        <p:spPr>
          <a:xfrm>
            <a:off x="5381479" y="493177"/>
            <a:ext cx="2815464" cy="329577"/>
          </a:xfrm>
          <a:prstGeom prst="rect">
            <a:avLst/>
          </a:prstGeom>
        </p:spPr>
        <p:txBody>
          <a:bodyPr vert="horz" wrap="square" lIns="0" tIns="13970" rIns="0" bIns="0" rtlCol="0">
            <a:spAutoFit/>
          </a:bodyPr>
          <a:lstStyle/>
          <a:p>
            <a:pPr marL="12700">
              <a:lnSpc>
                <a:spcPct val="100000"/>
              </a:lnSpc>
              <a:spcBef>
                <a:spcPts val="110"/>
              </a:spcBef>
            </a:pPr>
            <a:r>
              <a:rPr sz="2050" spc="75" dirty="0">
                <a:solidFill>
                  <a:srgbClr val="838787"/>
                </a:solidFill>
                <a:latin typeface="Arial MT"/>
                <a:cs typeface="Arial MT"/>
              </a:rPr>
              <a:t>2</a:t>
            </a:r>
            <a:r>
              <a:rPr lang="sv-SE" sz="2050" spc="75" dirty="0">
                <a:solidFill>
                  <a:srgbClr val="838787"/>
                </a:solidFill>
                <a:latin typeface="Arial MT"/>
                <a:cs typeface="Arial MT"/>
              </a:rPr>
              <a:t>.</a:t>
            </a:r>
            <a:r>
              <a:rPr sz="2050" spc="-35" dirty="0">
                <a:solidFill>
                  <a:srgbClr val="838787"/>
                </a:solidFill>
                <a:latin typeface="Arial MT"/>
                <a:cs typeface="Arial MT"/>
              </a:rPr>
              <a:t> </a:t>
            </a:r>
            <a:r>
              <a:rPr sz="2050" dirty="0">
                <a:solidFill>
                  <a:srgbClr val="838787"/>
                </a:solidFill>
                <a:latin typeface="Arial MT"/>
                <a:cs typeface="Arial MT"/>
              </a:rPr>
              <a:t>Request</a:t>
            </a:r>
            <a:r>
              <a:rPr sz="2050" spc="-35" dirty="0">
                <a:solidFill>
                  <a:srgbClr val="838787"/>
                </a:solidFill>
                <a:latin typeface="Arial MT"/>
                <a:cs typeface="Arial MT"/>
              </a:rPr>
              <a:t> </a:t>
            </a:r>
            <a:r>
              <a:rPr sz="2050" spc="80" dirty="0">
                <a:solidFill>
                  <a:srgbClr val="838787"/>
                </a:solidFill>
                <a:latin typeface="Arial MT"/>
                <a:cs typeface="Arial MT"/>
              </a:rPr>
              <a:t>for</a:t>
            </a:r>
            <a:r>
              <a:rPr sz="2050" spc="-30" dirty="0">
                <a:solidFill>
                  <a:srgbClr val="838787"/>
                </a:solidFill>
                <a:latin typeface="Arial MT"/>
                <a:cs typeface="Arial MT"/>
              </a:rPr>
              <a:t> </a:t>
            </a:r>
            <a:r>
              <a:rPr sz="2050" spc="-10" dirty="0">
                <a:solidFill>
                  <a:srgbClr val="838787"/>
                </a:solidFill>
                <a:latin typeface="Arial MT"/>
                <a:cs typeface="Arial MT"/>
              </a:rPr>
              <a:t>services</a:t>
            </a:r>
            <a:endParaRPr sz="2050" dirty="0">
              <a:latin typeface="Arial MT"/>
              <a:cs typeface="Arial MT"/>
            </a:endParaRPr>
          </a:p>
        </p:txBody>
      </p:sp>
      <p:sp>
        <p:nvSpPr>
          <p:cNvPr id="24" name="object 30">
            <a:extLst>
              <a:ext uri="{FF2B5EF4-FFF2-40B4-BE49-F238E27FC236}">
                <a16:creationId xmlns:a16="http://schemas.microsoft.com/office/drawing/2014/main" id="{00F70BC6-077B-0663-3319-E22C0777C20C}"/>
              </a:ext>
            </a:extLst>
          </p:cNvPr>
          <p:cNvSpPr txBox="1"/>
          <p:nvPr/>
        </p:nvSpPr>
        <p:spPr>
          <a:xfrm>
            <a:off x="5644885" y="1060159"/>
            <a:ext cx="2454086" cy="329577"/>
          </a:xfrm>
          <a:prstGeom prst="rect">
            <a:avLst/>
          </a:prstGeom>
        </p:spPr>
        <p:txBody>
          <a:bodyPr vert="horz" wrap="square" lIns="0" tIns="13970" rIns="0" bIns="0" rtlCol="0">
            <a:spAutoFit/>
          </a:bodyPr>
          <a:lstStyle/>
          <a:p>
            <a:pPr marL="12700">
              <a:lnSpc>
                <a:spcPct val="100000"/>
              </a:lnSpc>
              <a:spcBef>
                <a:spcPts val="110"/>
              </a:spcBef>
            </a:pPr>
            <a:r>
              <a:rPr sz="2050" spc="75" dirty="0">
                <a:solidFill>
                  <a:srgbClr val="838787"/>
                </a:solidFill>
                <a:latin typeface="Arial MT"/>
                <a:cs typeface="Arial MT"/>
              </a:rPr>
              <a:t>3</a:t>
            </a:r>
            <a:r>
              <a:rPr lang="sv-SE" sz="2050" spc="75" dirty="0">
                <a:solidFill>
                  <a:srgbClr val="838787"/>
                </a:solidFill>
                <a:latin typeface="Arial MT"/>
                <a:cs typeface="Arial MT"/>
              </a:rPr>
              <a:t>.</a:t>
            </a:r>
            <a:r>
              <a:rPr sz="2050" spc="-35" dirty="0">
                <a:solidFill>
                  <a:srgbClr val="838787"/>
                </a:solidFill>
                <a:latin typeface="Arial MT"/>
                <a:cs typeface="Arial MT"/>
              </a:rPr>
              <a:t> </a:t>
            </a:r>
            <a:r>
              <a:rPr sz="2050" dirty="0">
                <a:solidFill>
                  <a:srgbClr val="838787"/>
                </a:solidFill>
                <a:latin typeface="Arial MT"/>
                <a:cs typeface="Arial MT"/>
              </a:rPr>
              <a:t>Request</a:t>
            </a:r>
            <a:r>
              <a:rPr sz="2050" spc="-35" dirty="0">
                <a:solidFill>
                  <a:srgbClr val="838787"/>
                </a:solidFill>
                <a:latin typeface="Arial MT"/>
                <a:cs typeface="Arial MT"/>
              </a:rPr>
              <a:t> </a:t>
            </a:r>
            <a:r>
              <a:rPr sz="2050" spc="80" dirty="0">
                <a:solidFill>
                  <a:srgbClr val="838787"/>
                </a:solidFill>
                <a:latin typeface="Arial MT"/>
                <a:cs typeface="Arial MT"/>
              </a:rPr>
              <a:t>for</a:t>
            </a:r>
            <a:r>
              <a:rPr sz="2050" spc="-30" dirty="0">
                <a:solidFill>
                  <a:srgbClr val="838787"/>
                </a:solidFill>
                <a:latin typeface="Arial MT"/>
                <a:cs typeface="Arial MT"/>
              </a:rPr>
              <a:t> </a:t>
            </a:r>
            <a:r>
              <a:rPr sz="2050" spc="-20" dirty="0">
                <a:solidFill>
                  <a:srgbClr val="838787"/>
                </a:solidFill>
                <a:latin typeface="Arial MT"/>
                <a:cs typeface="Arial MT"/>
              </a:rPr>
              <a:t>data</a:t>
            </a:r>
            <a:endParaRPr sz="2050" dirty="0">
              <a:latin typeface="Arial MT"/>
              <a:cs typeface="Arial MT"/>
            </a:endParaRPr>
          </a:p>
        </p:txBody>
      </p:sp>
      <p:sp>
        <p:nvSpPr>
          <p:cNvPr id="25" name="object 31">
            <a:extLst>
              <a:ext uri="{FF2B5EF4-FFF2-40B4-BE49-F238E27FC236}">
                <a16:creationId xmlns:a16="http://schemas.microsoft.com/office/drawing/2014/main" id="{E78D3507-4583-82C5-8836-9494534FC892}"/>
              </a:ext>
            </a:extLst>
          </p:cNvPr>
          <p:cNvSpPr txBox="1"/>
          <p:nvPr/>
        </p:nvSpPr>
        <p:spPr>
          <a:xfrm>
            <a:off x="5058725" y="1611694"/>
            <a:ext cx="4012494" cy="329577"/>
          </a:xfrm>
          <a:prstGeom prst="rect">
            <a:avLst/>
          </a:prstGeom>
        </p:spPr>
        <p:txBody>
          <a:bodyPr vert="horz" wrap="square" lIns="0" tIns="13970" rIns="0" bIns="0" rtlCol="0">
            <a:spAutoFit/>
          </a:bodyPr>
          <a:lstStyle/>
          <a:p>
            <a:pPr marL="12700">
              <a:lnSpc>
                <a:spcPct val="100000"/>
              </a:lnSpc>
              <a:spcBef>
                <a:spcPts val="110"/>
              </a:spcBef>
            </a:pPr>
            <a:r>
              <a:rPr sz="2050" spc="75" dirty="0">
                <a:solidFill>
                  <a:srgbClr val="838787"/>
                </a:solidFill>
                <a:latin typeface="Arial MT"/>
                <a:cs typeface="Arial MT"/>
              </a:rPr>
              <a:t>4</a:t>
            </a:r>
            <a:r>
              <a:rPr lang="sv-SE" sz="2050" spc="75" dirty="0">
                <a:solidFill>
                  <a:srgbClr val="838787"/>
                </a:solidFill>
                <a:latin typeface="Arial MT"/>
                <a:cs typeface="Arial MT"/>
              </a:rPr>
              <a:t>.</a:t>
            </a:r>
            <a:r>
              <a:rPr sz="2050" dirty="0">
                <a:solidFill>
                  <a:srgbClr val="838787"/>
                </a:solidFill>
                <a:latin typeface="Arial MT"/>
                <a:cs typeface="Arial MT"/>
              </a:rPr>
              <a:t> Selective</a:t>
            </a:r>
            <a:r>
              <a:rPr sz="2050" spc="15" dirty="0">
                <a:solidFill>
                  <a:srgbClr val="838787"/>
                </a:solidFill>
                <a:latin typeface="Arial MT"/>
                <a:cs typeface="Arial MT"/>
              </a:rPr>
              <a:t> </a:t>
            </a:r>
            <a:r>
              <a:rPr sz="2050" spc="55" dirty="0">
                <a:solidFill>
                  <a:srgbClr val="838787"/>
                </a:solidFill>
                <a:latin typeface="Arial MT"/>
                <a:cs typeface="Arial MT"/>
              </a:rPr>
              <a:t>credential</a:t>
            </a:r>
            <a:r>
              <a:rPr sz="2050" spc="15" dirty="0">
                <a:solidFill>
                  <a:srgbClr val="838787"/>
                </a:solidFill>
                <a:latin typeface="Arial MT"/>
                <a:cs typeface="Arial MT"/>
              </a:rPr>
              <a:t> </a:t>
            </a:r>
            <a:r>
              <a:rPr sz="2050" spc="-10" dirty="0">
                <a:solidFill>
                  <a:srgbClr val="838787"/>
                </a:solidFill>
                <a:latin typeface="Arial MT"/>
                <a:cs typeface="Arial MT"/>
              </a:rPr>
              <a:t>disclosure</a:t>
            </a:r>
            <a:endParaRPr sz="2050" dirty="0">
              <a:latin typeface="Arial MT"/>
              <a:cs typeface="Arial MT"/>
            </a:endParaRPr>
          </a:p>
        </p:txBody>
      </p:sp>
      <p:sp>
        <p:nvSpPr>
          <p:cNvPr id="26" name="object 32">
            <a:extLst>
              <a:ext uri="{FF2B5EF4-FFF2-40B4-BE49-F238E27FC236}">
                <a16:creationId xmlns:a16="http://schemas.microsoft.com/office/drawing/2014/main" id="{E816A9B1-0244-59BC-F648-36058C610808}"/>
              </a:ext>
            </a:extLst>
          </p:cNvPr>
          <p:cNvSpPr/>
          <p:nvPr/>
        </p:nvSpPr>
        <p:spPr>
          <a:xfrm>
            <a:off x="5454785" y="2295888"/>
            <a:ext cx="2336800" cy="1511300"/>
          </a:xfrm>
          <a:custGeom>
            <a:avLst/>
            <a:gdLst/>
            <a:ahLst/>
            <a:cxnLst/>
            <a:rect l="l" t="t" r="r" b="b"/>
            <a:pathLst>
              <a:path w="2336800" h="1511300">
                <a:moveTo>
                  <a:pt x="2216269" y="0"/>
                </a:moveTo>
                <a:lnTo>
                  <a:pt x="120309" y="0"/>
                </a:lnTo>
                <a:lnTo>
                  <a:pt x="81160" y="12700"/>
                </a:lnTo>
                <a:lnTo>
                  <a:pt x="47994" y="50800"/>
                </a:lnTo>
                <a:lnTo>
                  <a:pt x="22371" y="76200"/>
                </a:lnTo>
                <a:lnTo>
                  <a:pt x="5853" y="114300"/>
                </a:lnTo>
                <a:lnTo>
                  <a:pt x="0" y="165100"/>
                </a:lnTo>
                <a:lnTo>
                  <a:pt x="0" y="1358900"/>
                </a:lnTo>
                <a:lnTo>
                  <a:pt x="5853" y="1397000"/>
                </a:lnTo>
                <a:lnTo>
                  <a:pt x="22371" y="1435100"/>
                </a:lnTo>
                <a:lnTo>
                  <a:pt x="47994" y="1473200"/>
                </a:lnTo>
                <a:lnTo>
                  <a:pt x="81160" y="1498600"/>
                </a:lnTo>
                <a:lnTo>
                  <a:pt x="120309" y="1511300"/>
                </a:lnTo>
                <a:lnTo>
                  <a:pt x="2216269" y="1511300"/>
                </a:lnTo>
                <a:lnTo>
                  <a:pt x="2255419" y="1498600"/>
                </a:lnTo>
                <a:lnTo>
                  <a:pt x="2288588" y="1473200"/>
                </a:lnTo>
                <a:lnTo>
                  <a:pt x="2314214" y="1435100"/>
                </a:lnTo>
                <a:lnTo>
                  <a:pt x="2330734" y="1397000"/>
                </a:lnTo>
                <a:lnTo>
                  <a:pt x="2336588" y="1358900"/>
                </a:lnTo>
                <a:lnTo>
                  <a:pt x="2336588" y="1270000"/>
                </a:lnTo>
                <a:lnTo>
                  <a:pt x="164801" y="1270000"/>
                </a:lnTo>
                <a:lnTo>
                  <a:pt x="164801" y="1155700"/>
                </a:lnTo>
                <a:lnTo>
                  <a:pt x="2336588" y="1155700"/>
                </a:lnTo>
                <a:lnTo>
                  <a:pt x="2336588" y="914400"/>
                </a:lnTo>
                <a:lnTo>
                  <a:pt x="231282" y="914400"/>
                </a:lnTo>
                <a:lnTo>
                  <a:pt x="192601" y="889000"/>
                </a:lnTo>
                <a:lnTo>
                  <a:pt x="166509" y="850900"/>
                </a:lnTo>
                <a:lnTo>
                  <a:pt x="156937" y="800100"/>
                </a:lnTo>
                <a:lnTo>
                  <a:pt x="2336588" y="800100"/>
                </a:lnTo>
                <a:lnTo>
                  <a:pt x="2336588" y="762000"/>
                </a:lnTo>
                <a:lnTo>
                  <a:pt x="156937" y="762000"/>
                </a:lnTo>
                <a:lnTo>
                  <a:pt x="156937" y="660400"/>
                </a:lnTo>
                <a:lnTo>
                  <a:pt x="2336588" y="660400"/>
                </a:lnTo>
                <a:lnTo>
                  <a:pt x="2336588" y="622300"/>
                </a:lnTo>
                <a:lnTo>
                  <a:pt x="156937" y="622300"/>
                </a:lnTo>
                <a:lnTo>
                  <a:pt x="166509" y="571500"/>
                </a:lnTo>
                <a:lnTo>
                  <a:pt x="192601" y="533400"/>
                </a:lnTo>
                <a:lnTo>
                  <a:pt x="231282" y="508000"/>
                </a:lnTo>
                <a:lnTo>
                  <a:pt x="278619" y="495300"/>
                </a:lnTo>
                <a:lnTo>
                  <a:pt x="2336588" y="495300"/>
                </a:lnTo>
                <a:lnTo>
                  <a:pt x="2336588" y="165100"/>
                </a:lnTo>
                <a:lnTo>
                  <a:pt x="2330734" y="114300"/>
                </a:lnTo>
                <a:lnTo>
                  <a:pt x="2314214" y="76200"/>
                </a:lnTo>
                <a:lnTo>
                  <a:pt x="2288588" y="50800"/>
                </a:lnTo>
                <a:lnTo>
                  <a:pt x="2255419" y="12700"/>
                </a:lnTo>
                <a:lnTo>
                  <a:pt x="2216269" y="0"/>
                </a:lnTo>
                <a:close/>
              </a:path>
              <a:path w="2336800" h="1511300">
                <a:moveTo>
                  <a:pt x="274054" y="1155700"/>
                </a:moveTo>
                <a:lnTo>
                  <a:pt x="240620" y="1155700"/>
                </a:lnTo>
                <a:lnTo>
                  <a:pt x="240620" y="1270000"/>
                </a:lnTo>
                <a:lnTo>
                  <a:pt x="274054" y="1270000"/>
                </a:lnTo>
                <a:lnTo>
                  <a:pt x="274054" y="1257300"/>
                </a:lnTo>
                <a:lnTo>
                  <a:pt x="304200" y="1257300"/>
                </a:lnTo>
                <a:lnTo>
                  <a:pt x="304200" y="1168400"/>
                </a:lnTo>
                <a:lnTo>
                  <a:pt x="274054" y="1168400"/>
                </a:lnTo>
                <a:lnTo>
                  <a:pt x="274054" y="1155700"/>
                </a:lnTo>
                <a:close/>
              </a:path>
              <a:path w="2336800" h="1511300">
                <a:moveTo>
                  <a:pt x="382941" y="1219200"/>
                </a:moveTo>
                <a:lnTo>
                  <a:pt x="349874" y="1219200"/>
                </a:lnTo>
                <a:lnTo>
                  <a:pt x="349874" y="1270000"/>
                </a:lnTo>
                <a:lnTo>
                  <a:pt x="382941" y="1270000"/>
                </a:lnTo>
                <a:lnTo>
                  <a:pt x="382941" y="1219200"/>
                </a:lnTo>
                <a:close/>
              </a:path>
              <a:path w="2336800" h="1511300">
                <a:moveTo>
                  <a:pt x="492016" y="1257300"/>
                </a:moveTo>
                <a:lnTo>
                  <a:pt x="458949" y="1257300"/>
                </a:lnTo>
                <a:lnTo>
                  <a:pt x="458949" y="1270000"/>
                </a:lnTo>
                <a:lnTo>
                  <a:pt x="492016" y="1270000"/>
                </a:lnTo>
                <a:lnTo>
                  <a:pt x="492016" y="1257300"/>
                </a:lnTo>
                <a:close/>
              </a:path>
              <a:path w="2336800" h="1511300">
                <a:moveTo>
                  <a:pt x="711444" y="1155700"/>
                </a:moveTo>
                <a:lnTo>
                  <a:pt x="567469" y="1155700"/>
                </a:lnTo>
                <a:lnTo>
                  <a:pt x="567469" y="1206500"/>
                </a:lnTo>
                <a:lnTo>
                  <a:pt x="561993" y="1206500"/>
                </a:lnTo>
                <a:lnTo>
                  <a:pt x="566474" y="1219200"/>
                </a:lnTo>
                <a:lnTo>
                  <a:pt x="567836" y="1219200"/>
                </a:lnTo>
                <a:lnTo>
                  <a:pt x="567836" y="1270000"/>
                </a:lnTo>
                <a:lnTo>
                  <a:pt x="756751" y="1270000"/>
                </a:lnTo>
                <a:lnTo>
                  <a:pt x="756751" y="1231900"/>
                </a:lnTo>
                <a:lnTo>
                  <a:pt x="711444" y="1231900"/>
                </a:lnTo>
                <a:lnTo>
                  <a:pt x="711444" y="1155700"/>
                </a:lnTo>
                <a:close/>
              </a:path>
              <a:path w="2336800" h="1511300">
                <a:moveTo>
                  <a:pt x="873135" y="1219200"/>
                </a:moveTo>
                <a:lnTo>
                  <a:pt x="779777" y="1219200"/>
                </a:lnTo>
                <a:lnTo>
                  <a:pt x="779777" y="1231900"/>
                </a:lnTo>
                <a:lnTo>
                  <a:pt x="772102" y="1231900"/>
                </a:lnTo>
                <a:lnTo>
                  <a:pt x="772102" y="1257300"/>
                </a:lnTo>
                <a:lnTo>
                  <a:pt x="771924" y="1270000"/>
                </a:lnTo>
                <a:lnTo>
                  <a:pt x="814414" y="1270000"/>
                </a:lnTo>
                <a:lnTo>
                  <a:pt x="812666" y="1257300"/>
                </a:lnTo>
                <a:lnTo>
                  <a:pt x="816048" y="1244600"/>
                </a:lnTo>
                <a:lnTo>
                  <a:pt x="873135" y="1244600"/>
                </a:lnTo>
                <a:lnTo>
                  <a:pt x="873135" y="1219200"/>
                </a:lnTo>
                <a:close/>
              </a:path>
              <a:path w="2336800" h="1511300">
                <a:moveTo>
                  <a:pt x="921919" y="1155700"/>
                </a:moveTo>
                <a:lnTo>
                  <a:pt x="888486" y="1155700"/>
                </a:lnTo>
                <a:lnTo>
                  <a:pt x="888486" y="1168400"/>
                </a:lnTo>
                <a:lnTo>
                  <a:pt x="843356" y="1168400"/>
                </a:lnTo>
                <a:lnTo>
                  <a:pt x="843293" y="1181100"/>
                </a:lnTo>
                <a:lnTo>
                  <a:pt x="843168" y="1206500"/>
                </a:lnTo>
                <a:lnTo>
                  <a:pt x="888297" y="1206500"/>
                </a:lnTo>
                <a:lnTo>
                  <a:pt x="888297" y="1270000"/>
                </a:lnTo>
                <a:lnTo>
                  <a:pt x="921919" y="1270000"/>
                </a:lnTo>
                <a:lnTo>
                  <a:pt x="921919" y="1155700"/>
                </a:lnTo>
                <a:close/>
              </a:path>
              <a:path w="2336800" h="1511300">
                <a:moveTo>
                  <a:pt x="1061862" y="1219200"/>
                </a:moveTo>
                <a:lnTo>
                  <a:pt x="997739" y="1219200"/>
                </a:lnTo>
                <a:lnTo>
                  <a:pt x="997739" y="1270000"/>
                </a:lnTo>
                <a:lnTo>
                  <a:pt x="1061873" y="1270000"/>
                </a:lnTo>
                <a:lnTo>
                  <a:pt x="1061862" y="1219200"/>
                </a:lnTo>
                <a:close/>
              </a:path>
              <a:path w="2336800" h="1511300">
                <a:moveTo>
                  <a:pt x="1242559" y="1206500"/>
                </a:moveTo>
                <a:lnTo>
                  <a:pt x="1104259" y="1206500"/>
                </a:lnTo>
                <a:lnTo>
                  <a:pt x="1079956" y="1231900"/>
                </a:lnTo>
                <a:lnTo>
                  <a:pt x="1077035" y="1231900"/>
                </a:lnTo>
                <a:lnTo>
                  <a:pt x="1077035" y="1270000"/>
                </a:lnTo>
                <a:lnTo>
                  <a:pt x="1242559" y="1270000"/>
                </a:lnTo>
                <a:lnTo>
                  <a:pt x="1242559" y="1206500"/>
                </a:lnTo>
                <a:close/>
              </a:path>
              <a:path w="2336800" h="1511300">
                <a:moveTo>
                  <a:pt x="1412292" y="1206500"/>
                </a:moveTo>
                <a:lnTo>
                  <a:pt x="1318378" y="1206500"/>
                </a:lnTo>
                <a:lnTo>
                  <a:pt x="1318378" y="1270000"/>
                </a:lnTo>
                <a:lnTo>
                  <a:pt x="1404438" y="1270000"/>
                </a:lnTo>
                <a:lnTo>
                  <a:pt x="1404438" y="1257300"/>
                </a:lnTo>
                <a:lnTo>
                  <a:pt x="1412292" y="1257300"/>
                </a:lnTo>
                <a:lnTo>
                  <a:pt x="1412292" y="1206500"/>
                </a:lnTo>
                <a:close/>
              </a:path>
              <a:path w="2336800" h="1511300">
                <a:moveTo>
                  <a:pt x="1460887" y="1155700"/>
                </a:moveTo>
                <a:lnTo>
                  <a:pt x="1427453" y="1155700"/>
                </a:lnTo>
                <a:lnTo>
                  <a:pt x="1427453" y="1270000"/>
                </a:lnTo>
                <a:lnTo>
                  <a:pt x="1460887" y="1270000"/>
                </a:lnTo>
                <a:lnTo>
                  <a:pt x="1460887" y="1155700"/>
                </a:lnTo>
                <a:close/>
              </a:path>
              <a:path w="2336800" h="1511300">
                <a:moveTo>
                  <a:pt x="1570151" y="1155700"/>
                </a:moveTo>
                <a:lnTo>
                  <a:pt x="1536717" y="1155700"/>
                </a:lnTo>
                <a:lnTo>
                  <a:pt x="1536717" y="1270000"/>
                </a:lnTo>
                <a:lnTo>
                  <a:pt x="1570151" y="1270000"/>
                </a:lnTo>
                <a:lnTo>
                  <a:pt x="1570151" y="1257300"/>
                </a:lnTo>
                <a:lnTo>
                  <a:pt x="1600296" y="1257300"/>
                </a:lnTo>
                <a:lnTo>
                  <a:pt x="1600296" y="1168400"/>
                </a:lnTo>
                <a:lnTo>
                  <a:pt x="1570151" y="1168400"/>
                </a:lnTo>
                <a:lnTo>
                  <a:pt x="1570151" y="1155700"/>
                </a:lnTo>
                <a:close/>
              </a:path>
              <a:path w="2336800" h="1511300">
                <a:moveTo>
                  <a:pt x="1781170" y="1219200"/>
                </a:moveTo>
                <a:lnTo>
                  <a:pt x="1645970" y="1219200"/>
                </a:lnTo>
                <a:lnTo>
                  <a:pt x="1645970" y="1270000"/>
                </a:lnTo>
                <a:lnTo>
                  <a:pt x="1781170" y="1270000"/>
                </a:lnTo>
                <a:lnTo>
                  <a:pt x="1781170" y="1219200"/>
                </a:lnTo>
                <a:close/>
              </a:path>
              <a:path w="2336800" h="1511300">
                <a:moveTo>
                  <a:pt x="1890246" y="1257300"/>
                </a:moveTo>
                <a:lnTo>
                  <a:pt x="1857179" y="1257300"/>
                </a:lnTo>
                <a:lnTo>
                  <a:pt x="1857168" y="1270000"/>
                </a:lnTo>
                <a:lnTo>
                  <a:pt x="1890246" y="1270000"/>
                </a:lnTo>
                <a:lnTo>
                  <a:pt x="1890246" y="1257300"/>
                </a:lnTo>
                <a:close/>
              </a:path>
              <a:path w="2336800" h="1511300">
                <a:moveTo>
                  <a:pt x="2007540" y="1155700"/>
                </a:moveTo>
                <a:lnTo>
                  <a:pt x="1965699" y="1155700"/>
                </a:lnTo>
                <a:lnTo>
                  <a:pt x="1965699" y="1206500"/>
                </a:lnTo>
                <a:lnTo>
                  <a:pt x="1960212" y="1206500"/>
                </a:lnTo>
                <a:lnTo>
                  <a:pt x="1964694" y="1219200"/>
                </a:lnTo>
                <a:lnTo>
                  <a:pt x="1966065" y="1219200"/>
                </a:lnTo>
                <a:lnTo>
                  <a:pt x="1966065" y="1270000"/>
                </a:lnTo>
                <a:lnTo>
                  <a:pt x="2053026" y="1270000"/>
                </a:lnTo>
                <a:lnTo>
                  <a:pt x="2053026" y="1231900"/>
                </a:lnTo>
                <a:lnTo>
                  <a:pt x="2007540" y="1231900"/>
                </a:lnTo>
                <a:lnTo>
                  <a:pt x="2007540" y="1155700"/>
                </a:lnTo>
                <a:close/>
              </a:path>
              <a:path w="2336800" h="1511300">
                <a:moveTo>
                  <a:pt x="2169232" y="1219200"/>
                </a:moveTo>
                <a:lnTo>
                  <a:pt x="2075873" y="1219200"/>
                </a:lnTo>
                <a:lnTo>
                  <a:pt x="2075863" y="1231900"/>
                </a:lnTo>
                <a:lnTo>
                  <a:pt x="2068376" y="1231900"/>
                </a:lnTo>
                <a:lnTo>
                  <a:pt x="2068376" y="1257300"/>
                </a:lnTo>
                <a:lnTo>
                  <a:pt x="2068198" y="1270000"/>
                </a:lnTo>
                <a:lnTo>
                  <a:pt x="2110689" y="1270000"/>
                </a:lnTo>
                <a:lnTo>
                  <a:pt x="2108752" y="1257300"/>
                </a:lnTo>
                <a:lnTo>
                  <a:pt x="2112312" y="1244600"/>
                </a:lnTo>
                <a:lnTo>
                  <a:pt x="2169232" y="1244600"/>
                </a:lnTo>
                <a:lnTo>
                  <a:pt x="2169232" y="1219200"/>
                </a:lnTo>
                <a:close/>
              </a:path>
              <a:path w="2336800" h="1511300">
                <a:moveTo>
                  <a:pt x="2336588" y="1155700"/>
                </a:moveTo>
                <a:lnTo>
                  <a:pt x="2184760" y="1155700"/>
                </a:lnTo>
                <a:lnTo>
                  <a:pt x="2184760" y="1168400"/>
                </a:lnTo>
                <a:lnTo>
                  <a:pt x="2139453" y="1168400"/>
                </a:lnTo>
                <a:lnTo>
                  <a:pt x="2139390" y="1181100"/>
                </a:lnTo>
                <a:lnTo>
                  <a:pt x="2139264" y="1206500"/>
                </a:lnTo>
                <a:lnTo>
                  <a:pt x="2184572" y="1206500"/>
                </a:lnTo>
                <a:lnTo>
                  <a:pt x="2184572" y="1270000"/>
                </a:lnTo>
                <a:lnTo>
                  <a:pt x="2336588" y="1270000"/>
                </a:lnTo>
                <a:lnTo>
                  <a:pt x="2336588" y="1155700"/>
                </a:lnTo>
                <a:close/>
              </a:path>
              <a:path w="2336800" h="1511300">
                <a:moveTo>
                  <a:pt x="225270" y="1168400"/>
                </a:moveTo>
                <a:lnTo>
                  <a:pt x="179774" y="1168400"/>
                </a:lnTo>
                <a:lnTo>
                  <a:pt x="179774" y="1257300"/>
                </a:lnTo>
                <a:lnTo>
                  <a:pt x="225270" y="1257300"/>
                </a:lnTo>
                <a:lnTo>
                  <a:pt x="225270" y="1168400"/>
                </a:lnTo>
                <a:close/>
              </a:path>
              <a:path w="2336800" h="1511300">
                <a:moveTo>
                  <a:pt x="382941" y="1155700"/>
                </a:moveTo>
                <a:lnTo>
                  <a:pt x="319362" y="1155700"/>
                </a:lnTo>
                <a:lnTo>
                  <a:pt x="319362" y="1257300"/>
                </a:lnTo>
                <a:lnTo>
                  <a:pt x="334523" y="1257300"/>
                </a:lnTo>
                <a:lnTo>
                  <a:pt x="334523" y="1231900"/>
                </a:lnTo>
                <a:lnTo>
                  <a:pt x="334712" y="1219200"/>
                </a:lnTo>
                <a:lnTo>
                  <a:pt x="382941" y="1219200"/>
                </a:lnTo>
                <a:lnTo>
                  <a:pt x="382941" y="1206500"/>
                </a:lnTo>
                <a:lnTo>
                  <a:pt x="443421" y="1206500"/>
                </a:lnTo>
                <a:lnTo>
                  <a:pt x="443421" y="1168400"/>
                </a:lnTo>
                <a:lnTo>
                  <a:pt x="382941" y="1168400"/>
                </a:lnTo>
                <a:lnTo>
                  <a:pt x="382941" y="1155700"/>
                </a:lnTo>
                <a:close/>
              </a:path>
              <a:path w="2336800" h="1511300">
                <a:moveTo>
                  <a:pt x="552674" y="1219200"/>
                </a:moveTo>
                <a:lnTo>
                  <a:pt x="398658" y="1219200"/>
                </a:lnTo>
                <a:lnTo>
                  <a:pt x="398658" y="1257300"/>
                </a:lnTo>
                <a:lnTo>
                  <a:pt x="552496" y="1257300"/>
                </a:lnTo>
                <a:lnTo>
                  <a:pt x="552496" y="1231900"/>
                </a:lnTo>
                <a:lnTo>
                  <a:pt x="552674" y="1219200"/>
                </a:lnTo>
                <a:close/>
              </a:path>
              <a:path w="2336800" h="1511300">
                <a:moveTo>
                  <a:pt x="873135" y="1244600"/>
                </a:moveTo>
                <a:lnTo>
                  <a:pt x="822749" y="1244600"/>
                </a:lnTo>
                <a:lnTo>
                  <a:pt x="824173" y="1257300"/>
                </a:lnTo>
                <a:lnTo>
                  <a:pt x="873135" y="1257300"/>
                </a:lnTo>
                <a:lnTo>
                  <a:pt x="873135" y="1244600"/>
                </a:lnTo>
                <a:close/>
              </a:path>
              <a:path w="2336800" h="1511300">
                <a:moveTo>
                  <a:pt x="982577" y="1231900"/>
                </a:moveTo>
                <a:lnTo>
                  <a:pt x="937269" y="1231900"/>
                </a:lnTo>
                <a:lnTo>
                  <a:pt x="937269" y="1257300"/>
                </a:lnTo>
                <a:lnTo>
                  <a:pt x="982577" y="1257300"/>
                </a:lnTo>
                <a:lnTo>
                  <a:pt x="982577" y="1231900"/>
                </a:lnTo>
                <a:close/>
              </a:path>
              <a:path w="2336800" h="1511300">
                <a:moveTo>
                  <a:pt x="1303038" y="1219200"/>
                </a:moveTo>
                <a:lnTo>
                  <a:pt x="1257542" y="1219200"/>
                </a:lnTo>
                <a:lnTo>
                  <a:pt x="1257542" y="1257300"/>
                </a:lnTo>
                <a:lnTo>
                  <a:pt x="1303038" y="1257300"/>
                </a:lnTo>
                <a:lnTo>
                  <a:pt x="1303038" y="1219200"/>
                </a:lnTo>
                <a:close/>
              </a:path>
              <a:path w="2336800" h="1511300">
                <a:moveTo>
                  <a:pt x="1521367" y="1168400"/>
                </a:moveTo>
                <a:lnTo>
                  <a:pt x="1476059" y="1168400"/>
                </a:lnTo>
                <a:lnTo>
                  <a:pt x="1476059" y="1257300"/>
                </a:lnTo>
                <a:lnTo>
                  <a:pt x="1521367" y="1257300"/>
                </a:lnTo>
                <a:lnTo>
                  <a:pt x="1521367" y="1168400"/>
                </a:lnTo>
                <a:close/>
              </a:path>
              <a:path w="2336800" h="1511300">
                <a:moveTo>
                  <a:pt x="1781170" y="1155700"/>
                </a:moveTo>
                <a:lnTo>
                  <a:pt x="1615636" y="1155700"/>
                </a:lnTo>
                <a:lnTo>
                  <a:pt x="1615636" y="1257300"/>
                </a:lnTo>
                <a:lnTo>
                  <a:pt x="1630620" y="1257300"/>
                </a:lnTo>
                <a:lnTo>
                  <a:pt x="1630620" y="1231900"/>
                </a:lnTo>
                <a:lnTo>
                  <a:pt x="1630798" y="1219200"/>
                </a:lnTo>
                <a:lnTo>
                  <a:pt x="1781170" y="1219200"/>
                </a:lnTo>
                <a:lnTo>
                  <a:pt x="1781170" y="1206500"/>
                </a:lnTo>
                <a:lnTo>
                  <a:pt x="1841640" y="1206500"/>
                </a:lnTo>
                <a:lnTo>
                  <a:pt x="1841640" y="1168400"/>
                </a:lnTo>
                <a:lnTo>
                  <a:pt x="1781170" y="1168400"/>
                </a:lnTo>
                <a:lnTo>
                  <a:pt x="1781170" y="1155700"/>
                </a:lnTo>
                <a:close/>
              </a:path>
              <a:path w="2336800" h="1511300">
                <a:moveTo>
                  <a:pt x="1950893" y="1219200"/>
                </a:moveTo>
                <a:lnTo>
                  <a:pt x="1796699" y="1219200"/>
                </a:lnTo>
                <a:lnTo>
                  <a:pt x="1796699" y="1257300"/>
                </a:lnTo>
                <a:lnTo>
                  <a:pt x="1950715" y="1257300"/>
                </a:lnTo>
                <a:lnTo>
                  <a:pt x="1950715" y="1231900"/>
                </a:lnTo>
                <a:lnTo>
                  <a:pt x="1950893" y="1219200"/>
                </a:lnTo>
                <a:close/>
              </a:path>
              <a:path w="2336800" h="1511300">
                <a:moveTo>
                  <a:pt x="2169232" y="1244600"/>
                </a:moveTo>
                <a:lnTo>
                  <a:pt x="2118846" y="1244600"/>
                </a:lnTo>
                <a:lnTo>
                  <a:pt x="2120260" y="1257300"/>
                </a:lnTo>
                <a:lnTo>
                  <a:pt x="2169232" y="1257300"/>
                </a:lnTo>
                <a:lnTo>
                  <a:pt x="2169232" y="1244600"/>
                </a:lnTo>
                <a:close/>
              </a:path>
              <a:path w="2336800" h="1511300">
                <a:moveTo>
                  <a:pt x="492016" y="1155700"/>
                </a:moveTo>
                <a:lnTo>
                  <a:pt x="459127" y="1155700"/>
                </a:lnTo>
                <a:lnTo>
                  <a:pt x="459068" y="1181100"/>
                </a:lnTo>
                <a:lnTo>
                  <a:pt x="458949" y="1219200"/>
                </a:lnTo>
                <a:lnTo>
                  <a:pt x="507366" y="1219200"/>
                </a:lnTo>
                <a:lnTo>
                  <a:pt x="507366" y="1206500"/>
                </a:lnTo>
                <a:lnTo>
                  <a:pt x="552307" y="1206500"/>
                </a:lnTo>
                <a:lnTo>
                  <a:pt x="552307" y="1168400"/>
                </a:lnTo>
                <a:lnTo>
                  <a:pt x="492016" y="1168400"/>
                </a:lnTo>
                <a:lnTo>
                  <a:pt x="492016" y="1155700"/>
                </a:lnTo>
                <a:close/>
              </a:path>
              <a:path w="2336800" h="1511300">
                <a:moveTo>
                  <a:pt x="827828" y="1155700"/>
                </a:moveTo>
                <a:lnTo>
                  <a:pt x="726606" y="1155700"/>
                </a:lnTo>
                <a:lnTo>
                  <a:pt x="726606" y="1219200"/>
                </a:lnTo>
                <a:lnTo>
                  <a:pt x="756573" y="1219200"/>
                </a:lnTo>
                <a:lnTo>
                  <a:pt x="756573" y="1168400"/>
                </a:lnTo>
                <a:lnTo>
                  <a:pt x="827828" y="1168400"/>
                </a:lnTo>
                <a:lnTo>
                  <a:pt x="827828" y="1155700"/>
                </a:lnTo>
                <a:close/>
              </a:path>
              <a:path w="2336800" h="1511300">
                <a:moveTo>
                  <a:pt x="827828" y="1168400"/>
                </a:moveTo>
                <a:lnTo>
                  <a:pt x="771924" y="1168400"/>
                </a:lnTo>
                <a:lnTo>
                  <a:pt x="771913" y="1219200"/>
                </a:lnTo>
                <a:lnTo>
                  <a:pt x="827828" y="1219200"/>
                </a:lnTo>
                <a:lnTo>
                  <a:pt x="827828" y="1168400"/>
                </a:lnTo>
                <a:close/>
              </a:path>
              <a:path w="2336800" h="1511300">
                <a:moveTo>
                  <a:pt x="1031361" y="1155700"/>
                </a:moveTo>
                <a:lnTo>
                  <a:pt x="944934" y="1155700"/>
                </a:lnTo>
                <a:lnTo>
                  <a:pt x="944934" y="1168400"/>
                </a:lnTo>
                <a:lnTo>
                  <a:pt x="937269" y="1168400"/>
                </a:lnTo>
                <a:lnTo>
                  <a:pt x="937269" y="1219200"/>
                </a:lnTo>
                <a:lnTo>
                  <a:pt x="1064428" y="1219200"/>
                </a:lnTo>
                <a:lnTo>
                  <a:pt x="1088364" y="1193800"/>
                </a:lnTo>
                <a:lnTo>
                  <a:pt x="1092019" y="1193800"/>
                </a:lnTo>
                <a:lnTo>
                  <a:pt x="1092019" y="1181100"/>
                </a:lnTo>
                <a:lnTo>
                  <a:pt x="1034554" y="1181100"/>
                </a:lnTo>
                <a:lnTo>
                  <a:pt x="1031361" y="1168400"/>
                </a:lnTo>
                <a:lnTo>
                  <a:pt x="1031361" y="1155700"/>
                </a:lnTo>
                <a:close/>
              </a:path>
              <a:path w="2336800" h="1511300">
                <a:moveTo>
                  <a:pt x="1890246" y="1155700"/>
                </a:moveTo>
                <a:lnTo>
                  <a:pt x="1857168" y="1155700"/>
                </a:lnTo>
                <a:lnTo>
                  <a:pt x="1857168" y="1219200"/>
                </a:lnTo>
                <a:lnTo>
                  <a:pt x="1905585" y="1219200"/>
                </a:lnTo>
                <a:lnTo>
                  <a:pt x="1905585" y="1206500"/>
                </a:lnTo>
                <a:lnTo>
                  <a:pt x="1950537" y="1206500"/>
                </a:lnTo>
                <a:lnTo>
                  <a:pt x="1950537" y="1168400"/>
                </a:lnTo>
                <a:lnTo>
                  <a:pt x="1890246" y="1168400"/>
                </a:lnTo>
                <a:lnTo>
                  <a:pt x="1890246" y="1155700"/>
                </a:lnTo>
                <a:close/>
              </a:path>
              <a:path w="2336800" h="1511300">
                <a:moveTo>
                  <a:pt x="2124102" y="1155700"/>
                </a:moveTo>
                <a:lnTo>
                  <a:pt x="2022702" y="1155700"/>
                </a:lnTo>
                <a:lnTo>
                  <a:pt x="2022702" y="1219200"/>
                </a:lnTo>
                <a:lnTo>
                  <a:pt x="2052848" y="1219200"/>
                </a:lnTo>
                <a:lnTo>
                  <a:pt x="2052848" y="1168400"/>
                </a:lnTo>
                <a:lnTo>
                  <a:pt x="2124102" y="1168400"/>
                </a:lnTo>
                <a:lnTo>
                  <a:pt x="2124102" y="1155700"/>
                </a:lnTo>
                <a:close/>
              </a:path>
              <a:path w="2336800" h="1511300">
                <a:moveTo>
                  <a:pt x="2124102" y="1168400"/>
                </a:moveTo>
                <a:lnTo>
                  <a:pt x="2068198" y="1168400"/>
                </a:lnTo>
                <a:lnTo>
                  <a:pt x="2068198" y="1219200"/>
                </a:lnTo>
                <a:lnTo>
                  <a:pt x="2124102" y="1219200"/>
                </a:lnTo>
                <a:lnTo>
                  <a:pt x="2124102" y="1168400"/>
                </a:lnTo>
                <a:close/>
              </a:path>
              <a:path w="2336800" h="1511300">
                <a:moveTo>
                  <a:pt x="1257542" y="1155700"/>
                </a:moveTo>
                <a:lnTo>
                  <a:pt x="1106992" y="1155700"/>
                </a:lnTo>
                <a:lnTo>
                  <a:pt x="1107055" y="1168400"/>
                </a:lnTo>
                <a:lnTo>
                  <a:pt x="1107180" y="1206500"/>
                </a:lnTo>
                <a:lnTo>
                  <a:pt x="1257542" y="1206500"/>
                </a:lnTo>
                <a:lnTo>
                  <a:pt x="1257542" y="1155700"/>
                </a:lnTo>
                <a:close/>
              </a:path>
              <a:path w="2336800" h="1511300">
                <a:moveTo>
                  <a:pt x="1287866" y="1168400"/>
                </a:moveTo>
                <a:lnTo>
                  <a:pt x="1272893" y="1168400"/>
                </a:lnTo>
                <a:lnTo>
                  <a:pt x="1272893" y="1206500"/>
                </a:lnTo>
                <a:lnTo>
                  <a:pt x="1287866" y="1206500"/>
                </a:lnTo>
                <a:lnTo>
                  <a:pt x="1287866" y="1168400"/>
                </a:lnTo>
                <a:close/>
              </a:path>
              <a:path w="2336800" h="1511300">
                <a:moveTo>
                  <a:pt x="1351634" y="1155700"/>
                </a:moveTo>
                <a:lnTo>
                  <a:pt x="1303216" y="1155700"/>
                </a:lnTo>
                <a:lnTo>
                  <a:pt x="1303216" y="1206500"/>
                </a:lnTo>
                <a:lnTo>
                  <a:pt x="1351634" y="1206500"/>
                </a:lnTo>
                <a:lnTo>
                  <a:pt x="1351634" y="1155700"/>
                </a:lnTo>
                <a:close/>
              </a:path>
              <a:path w="2336800" h="1511300">
                <a:moveTo>
                  <a:pt x="1412114" y="1168400"/>
                </a:moveTo>
                <a:lnTo>
                  <a:pt x="1366984" y="1168400"/>
                </a:lnTo>
                <a:lnTo>
                  <a:pt x="1366984" y="1193800"/>
                </a:lnTo>
                <a:lnTo>
                  <a:pt x="1412114" y="1193800"/>
                </a:lnTo>
                <a:lnTo>
                  <a:pt x="1412114" y="1168400"/>
                </a:lnTo>
                <a:close/>
              </a:path>
              <a:path w="2336800" h="1511300">
                <a:moveTo>
                  <a:pt x="1092019" y="1168400"/>
                </a:moveTo>
                <a:lnTo>
                  <a:pt x="1045612" y="1168400"/>
                </a:lnTo>
                <a:lnTo>
                  <a:pt x="1043141" y="1181100"/>
                </a:lnTo>
                <a:lnTo>
                  <a:pt x="1092019" y="1181100"/>
                </a:lnTo>
                <a:lnTo>
                  <a:pt x="1092019" y="1168400"/>
                </a:lnTo>
                <a:close/>
              </a:path>
              <a:path w="2336800" h="1511300">
                <a:moveTo>
                  <a:pt x="332157" y="800100"/>
                </a:moveTo>
                <a:lnTo>
                  <a:pt x="298168" y="800100"/>
                </a:lnTo>
                <a:lnTo>
                  <a:pt x="298168" y="914400"/>
                </a:lnTo>
                <a:lnTo>
                  <a:pt x="332157" y="914400"/>
                </a:lnTo>
                <a:lnTo>
                  <a:pt x="332157" y="800100"/>
                </a:lnTo>
                <a:close/>
              </a:path>
              <a:path w="2336800" h="1511300">
                <a:moveTo>
                  <a:pt x="492204" y="800100"/>
                </a:moveTo>
                <a:lnTo>
                  <a:pt x="458216" y="800100"/>
                </a:lnTo>
                <a:lnTo>
                  <a:pt x="458216" y="914400"/>
                </a:lnTo>
                <a:lnTo>
                  <a:pt x="492204" y="914400"/>
                </a:lnTo>
                <a:lnTo>
                  <a:pt x="492204" y="800100"/>
                </a:lnTo>
                <a:close/>
              </a:path>
              <a:path w="2336800" h="1511300">
                <a:moveTo>
                  <a:pt x="2336588" y="800100"/>
                </a:moveTo>
                <a:lnTo>
                  <a:pt x="637080" y="800100"/>
                </a:lnTo>
                <a:lnTo>
                  <a:pt x="627508" y="850900"/>
                </a:lnTo>
                <a:lnTo>
                  <a:pt x="601417" y="889000"/>
                </a:lnTo>
                <a:lnTo>
                  <a:pt x="562739" y="914400"/>
                </a:lnTo>
                <a:lnTo>
                  <a:pt x="2336588" y="914400"/>
                </a:lnTo>
                <a:lnTo>
                  <a:pt x="2336588" y="800100"/>
                </a:lnTo>
                <a:close/>
              </a:path>
              <a:path w="2336800" h="1511300">
                <a:moveTo>
                  <a:pt x="332157" y="660400"/>
                </a:moveTo>
                <a:lnTo>
                  <a:pt x="298168" y="660400"/>
                </a:lnTo>
                <a:lnTo>
                  <a:pt x="298168" y="762000"/>
                </a:lnTo>
                <a:lnTo>
                  <a:pt x="332157" y="762000"/>
                </a:lnTo>
                <a:lnTo>
                  <a:pt x="332157" y="660400"/>
                </a:lnTo>
                <a:close/>
              </a:path>
              <a:path w="2336800" h="1511300">
                <a:moveTo>
                  <a:pt x="492204" y="660400"/>
                </a:moveTo>
                <a:lnTo>
                  <a:pt x="458216" y="660400"/>
                </a:lnTo>
                <a:lnTo>
                  <a:pt x="458216" y="762000"/>
                </a:lnTo>
                <a:lnTo>
                  <a:pt x="492204" y="762000"/>
                </a:lnTo>
                <a:lnTo>
                  <a:pt x="492204" y="660400"/>
                </a:lnTo>
                <a:close/>
              </a:path>
              <a:path w="2336800" h="1511300">
                <a:moveTo>
                  <a:pt x="2336588" y="660400"/>
                </a:moveTo>
                <a:lnTo>
                  <a:pt x="637080" y="660400"/>
                </a:lnTo>
                <a:lnTo>
                  <a:pt x="637080" y="762000"/>
                </a:lnTo>
                <a:lnTo>
                  <a:pt x="2336588" y="762000"/>
                </a:lnTo>
                <a:lnTo>
                  <a:pt x="2336588" y="660400"/>
                </a:lnTo>
                <a:close/>
              </a:path>
              <a:path w="2336800" h="1511300">
                <a:moveTo>
                  <a:pt x="332157" y="495300"/>
                </a:moveTo>
                <a:lnTo>
                  <a:pt x="298168" y="495300"/>
                </a:lnTo>
                <a:lnTo>
                  <a:pt x="298168" y="622300"/>
                </a:lnTo>
                <a:lnTo>
                  <a:pt x="332157" y="622300"/>
                </a:lnTo>
                <a:lnTo>
                  <a:pt x="332157" y="495300"/>
                </a:lnTo>
                <a:close/>
              </a:path>
              <a:path w="2336800" h="1511300">
                <a:moveTo>
                  <a:pt x="2336588" y="495300"/>
                </a:moveTo>
                <a:lnTo>
                  <a:pt x="515408" y="495300"/>
                </a:lnTo>
                <a:lnTo>
                  <a:pt x="562743" y="508000"/>
                </a:lnTo>
                <a:lnTo>
                  <a:pt x="601421" y="533400"/>
                </a:lnTo>
                <a:lnTo>
                  <a:pt x="627510" y="571500"/>
                </a:lnTo>
                <a:lnTo>
                  <a:pt x="637080" y="622300"/>
                </a:lnTo>
                <a:lnTo>
                  <a:pt x="2336588" y="622300"/>
                </a:lnTo>
                <a:lnTo>
                  <a:pt x="2336588" y="495300"/>
                </a:lnTo>
                <a:close/>
              </a:path>
            </a:pathLst>
          </a:custGeom>
          <a:solidFill>
            <a:srgbClr val="34A5DA"/>
          </a:solidFill>
        </p:spPr>
        <p:txBody>
          <a:bodyPr wrap="square" lIns="0" tIns="0" rIns="0" bIns="0" rtlCol="0"/>
          <a:lstStyle/>
          <a:p>
            <a:endParaRPr/>
          </a:p>
        </p:txBody>
      </p:sp>
      <p:sp>
        <p:nvSpPr>
          <p:cNvPr id="28" name="object 34">
            <a:extLst>
              <a:ext uri="{FF2B5EF4-FFF2-40B4-BE49-F238E27FC236}">
                <a16:creationId xmlns:a16="http://schemas.microsoft.com/office/drawing/2014/main" id="{6F08A5A8-46E4-29B9-FC1A-A2B3CAE646C7}"/>
              </a:ext>
            </a:extLst>
          </p:cNvPr>
          <p:cNvSpPr/>
          <p:nvPr/>
        </p:nvSpPr>
        <p:spPr>
          <a:xfrm>
            <a:off x="6096330" y="3258699"/>
            <a:ext cx="117475" cy="0"/>
          </a:xfrm>
          <a:custGeom>
            <a:avLst/>
            <a:gdLst/>
            <a:ahLst/>
            <a:cxnLst/>
            <a:rect l="l" t="t" r="r" b="b"/>
            <a:pathLst>
              <a:path w="117475">
                <a:moveTo>
                  <a:pt x="0" y="0"/>
                </a:moveTo>
                <a:lnTo>
                  <a:pt x="116855" y="0"/>
                </a:lnTo>
              </a:path>
            </a:pathLst>
          </a:custGeom>
          <a:ln w="8298">
            <a:solidFill>
              <a:srgbClr val="000000"/>
            </a:solidFill>
          </a:ln>
        </p:spPr>
        <p:txBody>
          <a:bodyPr wrap="square" lIns="0" tIns="0" rIns="0" bIns="0" rtlCol="0"/>
          <a:lstStyle/>
          <a:p>
            <a:endParaRPr/>
          </a:p>
        </p:txBody>
      </p:sp>
      <p:sp>
        <p:nvSpPr>
          <p:cNvPr id="29" name="object 35">
            <a:extLst>
              <a:ext uri="{FF2B5EF4-FFF2-40B4-BE49-F238E27FC236}">
                <a16:creationId xmlns:a16="http://schemas.microsoft.com/office/drawing/2014/main" id="{D9F99FF0-130F-E82B-D2A9-0A8D9EBCC64C}"/>
              </a:ext>
            </a:extLst>
          </p:cNvPr>
          <p:cNvSpPr txBox="1"/>
          <p:nvPr/>
        </p:nvSpPr>
        <p:spPr>
          <a:xfrm>
            <a:off x="3643993" y="4062780"/>
            <a:ext cx="2352040" cy="339725"/>
          </a:xfrm>
          <a:prstGeom prst="rect">
            <a:avLst/>
          </a:prstGeom>
        </p:spPr>
        <p:txBody>
          <a:bodyPr vert="horz" wrap="square" lIns="0" tIns="13970" rIns="0" bIns="0" rtlCol="0">
            <a:spAutoFit/>
          </a:bodyPr>
          <a:lstStyle/>
          <a:p>
            <a:pPr marL="12700">
              <a:lnSpc>
                <a:spcPct val="100000"/>
              </a:lnSpc>
              <a:spcBef>
                <a:spcPts val="110"/>
              </a:spcBef>
            </a:pPr>
            <a:r>
              <a:rPr sz="2050" spc="75" dirty="0">
                <a:solidFill>
                  <a:srgbClr val="838787"/>
                </a:solidFill>
                <a:latin typeface="Arial MT"/>
                <a:cs typeface="Arial MT"/>
              </a:rPr>
              <a:t>1</a:t>
            </a:r>
            <a:r>
              <a:rPr lang="sv-SE" sz="2050" spc="75" dirty="0">
                <a:solidFill>
                  <a:srgbClr val="838787"/>
                </a:solidFill>
                <a:latin typeface="Arial MT"/>
                <a:cs typeface="Arial MT"/>
              </a:rPr>
              <a:t>.</a:t>
            </a:r>
            <a:r>
              <a:rPr sz="2050" spc="-55" dirty="0">
                <a:solidFill>
                  <a:srgbClr val="838787"/>
                </a:solidFill>
                <a:latin typeface="Arial MT"/>
                <a:cs typeface="Arial MT"/>
              </a:rPr>
              <a:t> </a:t>
            </a:r>
            <a:r>
              <a:rPr sz="2050" spc="-50" dirty="0">
                <a:solidFill>
                  <a:srgbClr val="838787"/>
                </a:solidFill>
                <a:latin typeface="Arial MT"/>
                <a:cs typeface="Arial MT"/>
              </a:rPr>
              <a:t>Issues </a:t>
            </a:r>
            <a:r>
              <a:rPr sz="2050" spc="-10" dirty="0">
                <a:solidFill>
                  <a:srgbClr val="838787"/>
                </a:solidFill>
                <a:latin typeface="Arial MT"/>
                <a:cs typeface="Arial MT"/>
              </a:rPr>
              <a:t>credentials</a:t>
            </a:r>
            <a:endParaRPr sz="2050" dirty="0">
              <a:latin typeface="Arial MT"/>
              <a:cs typeface="Arial MT"/>
            </a:endParaRPr>
          </a:p>
        </p:txBody>
      </p:sp>
      <p:sp>
        <p:nvSpPr>
          <p:cNvPr id="31" name="object 12">
            <a:extLst>
              <a:ext uri="{FF2B5EF4-FFF2-40B4-BE49-F238E27FC236}">
                <a16:creationId xmlns:a16="http://schemas.microsoft.com/office/drawing/2014/main" id="{6311E9B4-7DF2-35B5-D399-4156A9524DA7}"/>
              </a:ext>
            </a:extLst>
          </p:cNvPr>
          <p:cNvSpPr txBox="1"/>
          <p:nvPr/>
        </p:nvSpPr>
        <p:spPr>
          <a:xfrm>
            <a:off x="5637909" y="2404509"/>
            <a:ext cx="1970552" cy="980397"/>
          </a:xfrm>
          <a:prstGeom prst="rect">
            <a:avLst/>
          </a:prstGeom>
        </p:spPr>
        <p:txBody>
          <a:bodyPr vert="horz" wrap="square" lIns="0" tIns="43815" rIns="0" bIns="0" rtlCol="0">
            <a:spAutoFit/>
          </a:bodyPr>
          <a:lstStyle/>
          <a:p>
            <a:pPr marL="542925" marR="99695" indent="-530860">
              <a:lnSpc>
                <a:spcPts val="1240"/>
              </a:lnSpc>
              <a:spcBef>
                <a:spcPts val="345"/>
              </a:spcBef>
            </a:pPr>
            <a:r>
              <a:rPr sz="1200" b="1" spc="-210" dirty="0">
                <a:solidFill>
                  <a:srgbClr val="FFFFFF"/>
                </a:solidFill>
                <a:cs typeface="Trebuchet MS"/>
              </a:rPr>
              <a:t>SWEDISH</a:t>
            </a:r>
            <a:r>
              <a:rPr sz="1200" b="1" spc="-85" dirty="0">
                <a:solidFill>
                  <a:srgbClr val="FFFFFF"/>
                </a:solidFill>
                <a:cs typeface="Trebuchet MS"/>
              </a:rPr>
              <a:t> </a:t>
            </a:r>
            <a:r>
              <a:rPr sz="1200" b="1" spc="-210" dirty="0">
                <a:solidFill>
                  <a:srgbClr val="FFFFFF"/>
                </a:solidFill>
                <a:cs typeface="Trebuchet MS"/>
              </a:rPr>
              <a:t>DRIVING</a:t>
            </a:r>
            <a:r>
              <a:rPr sz="1200" b="1" spc="-80" dirty="0">
                <a:solidFill>
                  <a:srgbClr val="FFFFFF"/>
                </a:solidFill>
                <a:cs typeface="Trebuchet MS"/>
              </a:rPr>
              <a:t> </a:t>
            </a:r>
            <a:r>
              <a:rPr sz="1200" b="1" spc="-200" dirty="0">
                <a:solidFill>
                  <a:srgbClr val="FFFFFF"/>
                </a:solidFill>
                <a:cs typeface="Trebuchet MS"/>
              </a:rPr>
              <a:t>LICENSE</a:t>
            </a:r>
            <a:r>
              <a:rPr sz="1200" b="1" spc="-20" dirty="0">
                <a:solidFill>
                  <a:srgbClr val="FFFFFF"/>
                </a:solidFill>
                <a:cs typeface="Trebuchet MS"/>
              </a:rPr>
              <a:t> </a:t>
            </a:r>
            <a:r>
              <a:rPr sz="1200" b="1" spc="-20" dirty="0">
                <a:solidFill>
                  <a:schemeClr val="tx1">
                    <a:lumMod val="85000"/>
                    <a:lumOff val="15000"/>
                  </a:schemeClr>
                </a:solidFill>
                <a:cs typeface="Trebuchet MS"/>
              </a:rPr>
              <a:t>NAME</a:t>
            </a:r>
            <a:endParaRPr sz="1200" dirty="0">
              <a:solidFill>
                <a:schemeClr val="tx1">
                  <a:lumMod val="85000"/>
                  <a:lumOff val="15000"/>
                </a:schemeClr>
              </a:solidFill>
              <a:cs typeface="Trebuchet MS"/>
            </a:endParaRPr>
          </a:p>
          <a:p>
            <a:pPr marL="591185">
              <a:lnSpc>
                <a:spcPts val="1125"/>
              </a:lnSpc>
            </a:pPr>
            <a:r>
              <a:rPr sz="1200" b="1" spc="-75" dirty="0">
                <a:solidFill>
                  <a:schemeClr val="tx1">
                    <a:lumMod val="85000"/>
                    <a:lumOff val="15000"/>
                  </a:schemeClr>
                </a:solidFill>
                <a:cs typeface="Trebuchet MS"/>
              </a:rPr>
              <a:t>ADDRESS</a:t>
            </a:r>
            <a:endParaRPr sz="1200" dirty="0">
              <a:solidFill>
                <a:schemeClr val="tx1">
                  <a:lumMod val="85000"/>
                  <a:lumOff val="15000"/>
                </a:schemeClr>
              </a:solidFill>
              <a:cs typeface="Trebuchet MS"/>
            </a:endParaRPr>
          </a:p>
          <a:p>
            <a:pPr marL="586740" marR="5080" indent="3810">
              <a:lnSpc>
                <a:spcPts val="1240"/>
              </a:lnSpc>
              <a:spcBef>
                <a:spcPts val="105"/>
              </a:spcBef>
            </a:pPr>
            <a:r>
              <a:rPr sz="1200" b="1" spc="-25" dirty="0">
                <a:solidFill>
                  <a:schemeClr val="tx1">
                    <a:lumMod val="85000"/>
                    <a:lumOff val="15000"/>
                  </a:schemeClr>
                </a:solidFill>
                <a:cs typeface="Trebuchet MS"/>
              </a:rPr>
              <a:t>SEX </a:t>
            </a:r>
            <a:r>
              <a:rPr sz="1200" b="1" spc="-235" dirty="0">
                <a:solidFill>
                  <a:schemeClr val="tx1">
                    <a:lumMod val="85000"/>
                    <a:lumOff val="15000"/>
                  </a:schemeClr>
                </a:solidFill>
                <a:cs typeface="Trebuchet MS"/>
              </a:rPr>
              <a:t>PERSONNUMMER</a:t>
            </a:r>
            <a:endParaRPr lang="sv-SE" sz="1200" b="1" spc="-235" dirty="0">
              <a:solidFill>
                <a:schemeClr val="tx1">
                  <a:lumMod val="85000"/>
                  <a:lumOff val="15000"/>
                </a:schemeClr>
              </a:solidFill>
              <a:cs typeface="Trebuchet MS"/>
            </a:endParaRPr>
          </a:p>
          <a:p>
            <a:pPr marL="586740" marR="5080" indent="3810">
              <a:lnSpc>
                <a:spcPts val="1240"/>
              </a:lnSpc>
              <a:spcBef>
                <a:spcPts val="105"/>
              </a:spcBef>
            </a:pPr>
            <a:r>
              <a:rPr lang="en-GB" sz="1200" b="1" spc="-254" dirty="0">
                <a:solidFill>
                  <a:srgbClr val="FFFFFF"/>
                </a:solidFill>
                <a:latin typeface="Trebuchet MS"/>
                <a:cs typeface="Trebuchet MS"/>
              </a:rPr>
              <a:t>AGE</a:t>
            </a:r>
            <a:r>
              <a:rPr lang="en-GB" sz="1200" b="1" spc="-114" dirty="0">
                <a:solidFill>
                  <a:srgbClr val="FFFFFF"/>
                </a:solidFill>
                <a:latin typeface="Trebuchet MS"/>
                <a:cs typeface="Trebuchet MS"/>
              </a:rPr>
              <a:t> </a:t>
            </a:r>
            <a:r>
              <a:rPr lang="en-GB" sz="1200" b="1" dirty="0">
                <a:solidFill>
                  <a:srgbClr val="FFFFFF"/>
                </a:solidFill>
                <a:latin typeface="Trebuchet MS"/>
                <a:cs typeface="Trebuchet MS"/>
              </a:rPr>
              <a:t>&gt;</a:t>
            </a:r>
            <a:r>
              <a:rPr lang="en-GB" sz="1200" b="1" spc="-114" dirty="0">
                <a:solidFill>
                  <a:srgbClr val="FFFFFF"/>
                </a:solidFill>
                <a:latin typeface="Trebuchet MS"/>
                <a:cs typeface="Trebuchet MS"/>
              </a:rPr>
              <a:t> </a:t>
            </a:r>
            <a:r>
              <a:rPr lang="en-GB" sz="1200" b="1" spc="-35" dirty="0">
                <a:solidFill>
                  <a:srgbClr val="FFFFFF"/>
                </a:solidFill>
                <a:latin typeface="Trebuchet MS"/>
                <a:cs typeface="Trebuchet MS"/>
              </a:rPr>
              <a:t>18</a:t>
            </a:r>
            <a:endParaRPr sz="1200" dirty="0">
              <a:cs typeface="Trebuchet MS"/>
            </a:endParaRPr>
          </a:p>
        </p:txBody>
      </p:sp>
    </p:spTree>
    <p:extLst>
      <p:ext uri="{BB962C8B-B14F-4D97-AF65-F5344CB8AC3E}">
        <p14:creationId xmlns:p14="http://schemas.microsoft.com/office/powerpoint/2010/main" val="353104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D7FF-9049-ACE5-1DFC-FDB99599C8ED}"/>
              </a:ext>
            </a:extLst>
          </p:cNvPr>
          <p:cNvSpPr>
            <a:spLocks noGrp="1"/>
          </p:cNvSpPr>
          <p:nvPr>
            <p:ph type="title"/>
          </p:nvPr>
        </p:nvSpPr>
        <p:spPr/>
        <p:txBody>
          <a:bodyPr/>
          <a:lstStyle/>
          <a:p>
            <a:r>
              <a:rPr lang="en-GB" dirty="0"/>
              <a:t>Anonymous Credentials</a:t>
            </a:r>
            <a:endParaRPr lang="en-SE" dirty="0"/>
          </a:p>
        </p:txBody>
      </p:sp>
      <p:sp>
        <p:nvSpPr>
          <p:cNvPr id="6" name="TextBox 5">
            <a:extLst>
              <a:ext uri="{FF2B5EF4-FFF2-40B4-BE49-F238E27FC236}">
                <a16:creationId xmlns:a16="http://schemas.microsoft.com/office/drawing/2014/main" id="{F4DD4748-61DD-6AB5-CC62-27D0899CA6FD}"/>
              </a:ext>
            </a:extLst>
          </p:cNvPr>
          <p:cNvSpPr txBox="1"/>
          <p:nvPr/>
        </p:nvSpPr>
        <p:spPr>
          <a:xfrm>
            <a:off x="1534097" y="1870121"/>
            <a:ext cx="7343685" cy="3477875"/>
          </a:xfrm>
          <a:prstGeom prst="rect">
            <a:avLst/>
          </a:prstGeom>
          <a:noFill/>
        </p:spPr>
        <p:txBody>
          <a:bodyPr wrap="square">
            <a:spAutoFit/>
          </a:bodyPr>
          <a:lstStyle/>
          <a:p>
            <a:pPr>
              <a:buNone/>
            </a:pPr>
            <a:r>
              <a:rPr lang="en-GB" sz="2000" b="1" dirty="0"/>
              <a:t>What we expect</a:t>
            </a:r>
            <a:endParaRPr lang="en-GB" sz="2000" dirty="0"/>
          </a:p>
          <a:p>
            <a:pPr marL="342900" indent="-342900">
              <a:buFont typeface="Arial" panose="020B0604020202020204" pitchFamily="34" charset="0"/>
              <a:buChar char="•"/>
            </a:pPr>
            <a:r>
              <a:rPr lang="en-GB" sz="2000" dirty="0"/>
              <a:t>Strong </a:t>
            </a:r>
            <a:r>
              <a:rPr lang="en-GB" sz="2000" dirty="0" err="1">
                <a:solidFill>
                  <a:schemeClr val="accent1">
                    <a:lumMod val="50000"/>
                  </a:schemeClr>
                </a:solidFill>
              </a:rPr>
              <a:t>unlinkability</a:t>
            </a:r>
            <a:r>
              <a:rPr lang="en-GB" sz="2000" dirty="0"/>
              <a:t> across all uses of a credential</a:t>
            </a:r>
          </a:p>
          <a:p>
            <a:pPr>
              <a:buFont typeface="Arial" panose="020B0604020202020204" pitchFamily="34" charset="0"/>
              <a:buChar char="•"/>
            </a:pPr>
            <a:endParaRPr lang="en-GB" sz="2000" dirty="0"/>
          </a:p>
          <a:p>
            <a:pPr>
              <a:buNone/>
            </a:pPr>
            <a:r>
              <a:rPr lang="en-GB" sz="2000" b="1" dirty="0" err="1"/>
              <a:t>Unlinkability</a:t>
            </a:r>
            <a:r>
              <a:rPr lang="en-GB" sz="2000" b="1" dirty="0"/>
              <a:t> guarantees</a:t>
            </a:r>
            <a:endParaRPr lang="en-GB" sz="2000" dirty="0"/>
          </a:p>
          <a:p>
            <a:pPr marL="342900" indent="-342900">
              <a:buFont typeface="Arial" panose="020B0604020202020204" pitchFamily="34" charset="0"/>
              <a:buChar char="•"/>
            </a:pPr>
            <a:r>
              <a:rPr lang="en-GB" sz="2000" dirty="0"/>
              <a:t>Credential use cannot be linked to its </a:t>
            </a:r>
            <a:r>
              <a:rPr lang="en-GB" sz="2000" dirty="0">
                <a:solidFill>
                  <a:schemeClr val="accent1">
                    <a:lumMod val="50000"/>
                  </a:schemeClr>
                </a:solidFill>
              </a:rPr>
              <a:t>issuance</a:t>
            </a:r>
          </a:p>
          <a:p>
            <a:pPr marL="342900" indent="-342900">
              <a:buFont typeface="Arial" panose="020B0604020202020204" pitchFamily="34" charset="0"/>
              <a:buChar char="•"/>
            </a:pPr>
            <a:r>
              <a:rPr lang="en-GB" sz="2000" dirty="0"/>
              <a:t>Credential use cannot be linked to </a:t>
            </a:r>
            <a:r>
              <a:rPr lang="en-GB" sz="2000" dirty="0">
                <a:solidFill>
                  <a:schemeClr val="accent1">
                    <a:lumMod val="50000"/>
                  </a:schemeClr>
                </a:solidFill>
              </a:rPr>
              <a:t>previous uses</a:t>
            </a:r>
          </a:p>
          <a:p>
            <a:pPr marL="342900" indent="-342900">
              <a:buFont typeface="Arial" panose="020B0604020202020204" pitchFamily="34" charset="0"/>
              <a:buChar char="•"/>
            </a:pPr>
            <a:r>
              <a:rPr lang="en-GB" sz="2000" dirty="0"/>
              <a:t>Multiple uses at the same service cannot be linked</a:t>
            </a:r>
          </a:p>
          <a:p>
            <a:pPr>
              <a:buFont typeface="Arial" panose="020B0604020202020204" pitchFamily="34" charset="0"/>
              <a:buChar char="•"/>
            </a:pPr>
            <a:endParaRPr lang="en-GB" sz="2000" dirty="0"/>
          </a:p>
          <a:p>
            <a:pPr>
              <a:buNone/>
            </a:pPr>
            <a:r>
              <a:rPr lang="en-GB" sz="2000" b="1" dirty="0"/>
              <a:t>Deployed systems</a:t>
            </a:r>
            <a:endParaRPr lang="en-GB" sz="2000" dirty="0"/>
          </a:p>
          <a:p>
            <a:pPr marL="342900" indent="-342900">
              <a:buFont typeface="Arial" panose="020B0604020202020204" pitchFamily="34" charset="0"/>
              <a:buChar char="•"/>
            </a:pPr>
            <a:r>
              <a:rPr lang="en-GB" sz="2000" dirty="0"/>
              <a:t>Two main anonymous credential systems</a:t>
            </a:r>
          </a:p>
          <a:p>
            <a:pPr marL="342900" indent="-342900">
              <a:buFont typeface="Arial" panose="020B0604020202020204" pitchFamily="34" charset="0"/>
              <a:buChar char="•"/>
            </a:pPr>
            <a:r>
              <a:rPr lang="en-GB" sz="2000" dirty="0"/>
              <a:t>They provide slightly different privacy guarantees</a:t>
            </a:r>
          </a:p>
        </p:txBody>
      </p:sp>
    </p:spTree>
    <p:extLst>
      <p:ext uri="{BB962C8B-B14F-4D97-AF65-F5344CB8AC3E}">
        <p14:creationId xmlns:p14="http://schemas.microsoft.com/office/powerpoint/2010/main" val="142657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5284-CF45-2EF2-73E9-26D1149530FD}"/>
              </a:ext>
            </a:extLst>
          </p:cNvPr>
          <p:cNvSpPr>
            <a:spLocks noGrp="1"/>
          </p:cNvSpPr>
          <p:nvPr>
            <p:ph type="title"/>
          </p:nvPr>
        </p:nvSpPr>
        <p:spPr/>
        <p:txBody>
          <a:bodyPr/>
          <a:lstStyle/>
          <a:p>
            <a:r>
              <a:rPr lang="en-GB" dirty="0"/>
              <a:t>Privacy Solutions: Why Do We Need Them?</a:t>
            </a:r>
            <a:endParaRPr lang="en-SE" dirty="0"/>
          </a:p>
        </p:txBody>
      </p:sp>
      <p:sp>
        <p:nvSpPr>
          <p:cNvPr id="4" name="TextBox 3">
            <a:extLst>
              <a:ext uri="{FF2B5EF4-FFF2-40B4-BE49-F238E27FC236}">
                <a16:creationId xmlns:a16="http://schemas.microsoft.com/office/drawing/2014/main" id="{409CFEBF-6CB3-4826-3D9A-FF6F83A127C9}"/>
              </a:ext>
            </a:extLst>
          </p:cNvPr>
          <p:cNvSpPr txBox="1"/>
          <p:nvPr/>
        </p:nvSpPr>
        <p:spPr>
          <a:xfrm>
            <a:off x="1135912" y="1594999"/>
            <a:ext cx="9231630" cy="4401205"/>
          </a:xfrm>
          <a:prstGeom prst="rect">
            <a:avLst/>
          </a:prstGeom>
          <a:noFill/>
        </p:spPr>
        <p:txBody>
          <a:bodyPr wrap="square">
            <a:spAutoFit/>
          </a:bodyPr>
          <a:lstStyle/>
          <a:p>
            <a:pPr>
              <a:buNone/>
            </a:pPr>
            <a:r>
              <a:rPr lang="en-GB" sz="2000" b="1" dirty="0"/>
              <a:t>Context</a:t>
            </a:r>
            <a:endParaRPr lang="en-GB" sz="2000" dirty="0"/>
          </a:p>
          <a:p>
            <a:r>
              <a:rPr lang="en-GB" sz="2000" dirty="0"/>
              <a:t>The boundary between our </a:t>
            </a:r>
            <a:r>
              <a:rPr lang="en-GB" sz="2000" dirty="0">
                <a:solidFill>
                  <a:schemeClr val="accent2">
                    <a:lumMod val="50000"/>
                  </a:schemeClr>
                </a:solidFill>
              </a:rPr>
              <a:t>physical lives </a:t>
            </a:r>
            <a:r>
              <a:rPr lang="en-GB" sz="2000" dirty="0"/>
              <a:t>and </a:t>
            </a:r>
            <a:r>
              <a:rPr lang="en-GB" sz="2000" dirty="0">
                <a:solidFill>
                  <a:schemeClr val="accent2">
                    <a:lumMod val="50000"/>
                  </a:schemeClr>
                </a:solidFill>
              </a:rPr>
              <a:t>digital lives </a:t>
            </a:r>
            <a:r>
              <a:rPr lang="en-GB" sz="2000" dirty="0"/>
              <a:t>is increasingly blurred.</a:t>
            </a:r>
          </a:p>
          <a:p>
            <a:r>
              <a:rPr lang="en-GB" sz="2000" dirty="0"/>
              <a:t>Everyday actions generate large volumes of personal data.</a:t>
            </a:r>
          </a:p>
          <a:p>
            <a:pPr>
              <a:buNone/>
            </a:pPr>
            <a:endParaRPr lang="en-GB" sz="2000" b="1" dirty="0"/>
          </a:p>
          <a:p>
            <a:pPr>
              <a:buNone/>
            </a:pPr>
            <a:r>
              <a:rPr lang="en-GB" sz="2000" b="1" dirty="0"/>
              <a:t>The problem</a:t>
            </a:r>
          </a:p>
          <a:p>
            <a:pPr marL="285750" indent="-285750">
              <a:buFont typeface="Arial" panose="020B0604020202020204" pitchFamily="34" charset="0"/>
              <a:buChar char="•"/>
            </a:pPr>
            <a:r>
              <a:rPr lang="en-GB" sz="2000" dirty="0"/>
              <a:t>Modern technologies enable large-scale data:</a:t>
            </a:r>
          </a:p>
          <a:p>
            <a:pPr marL="742950" lvl="1" indent="-285750">
              <a:buFont typeface="Arial" panose="020B0604020202020204" pitchFamily="34" charset="0"/>
              <a:buChar char="•"/>
            </a:pPr>
            <a:r>
              <a:rPr lang="en-GB" sz="2000" dirty="0"/>
              <a:t>Collection</a:t>
            </a:r>
          </a:p>
          <a:p>
            <a:pPr marL="742950" lvl="1" indent="-285750">
              <a:buFont typeface="Arial" panose="020B0604020202020204" pitchFamily="34" charset="0"/>
              <a:buChar char="•"/>
            </a:pPr>
            <a:r>
              <a:rPr lang="en-GB" sz="2000" dirty="0"/>
              <a:t>Processing</a:t>
            </a:r>
          </a:p>
          <a:p>
            <a:pPr marL="742950" lvl="1" indent="-285750">
              <a:buFont typeface="Arial" panose="020B0604020202020204" pitchFamily="34" charset="0"/>
              <a:buChar char="•"/>
            </a:pPr>
            <a:r>
              <a:rPr lang="en-GB" sz="2000" dirty="0"/>
              <a:t>Analysis (big data, AI)</a:t>
            </a:r>
          </a:p>
          <a:p>
            <a:pPr marL="742950" lvl="1" indent="-285750">
              <a:buFont typeface="Arial" panose="020B0604020202020204" pitchFamily="34" charset="0"/>
              <a:buChar char="•"/>
            </a:pPr>
            <a:endParaRPr lang="en-GB" sz="2000" dirty="0"/>
          </a:p>
          <a:p>
            <a:pPr>
              <a:buNone/>
            </a:pPr>
            <a:r>
              <a:rPr lang="en-GB" sz="2000" b="1" dirty="0"/>
              <a:t>The consequence</a:t>
            </a:r>
            <a:endParaRPr lang="en-GB" sz="2000" dirty="0"/>
          </a:p>
          <a:p>
            <a:pPr marL="285750" indent="-285750">
              <a:buFont typeface="Arial" panose="020B0604020202020204" pitchFamily="34" charset="0"/>
              <a:buChar char="•"/>
            </a:pPr>
            <a:r>
              <a:rPr lang="en-GB" sz="2000" dirty="0"/>
              <a:t>Increased surveillance</a:t>
            </a:r>
          </a:p>
          <a:p>
            <a:pPr marL="285750" indent="-285750">
              <a:buFont typeface="Arial" panose="020B0604020202020204" pitchFamily="34" charset="0"/>
              <a:buChar char="•"/>
            </a:pPr>
            <a:r>
              <a:rPr lang="en-GB" sz="2000" dirty="0"/>
              <a:t>Profiling and tracking by organizations</a:t>
            </a:r>
          </a:p>
          <a:p>
            <a:pPr marL="285750" indent="-285750">
              <a:buFont typeface="Arial" panose="020B0604020202020204" pitchFamily="34" charset="0"/>
              <a:buChar char="•"/>
            </a:pPr>
            <a:r>
              <a:rPr lang="en-GB" sz="2000" dirty="0"/>
              <a:t>Limited transparency and accountability in how data is used</a:t>
            </a:r>
          </a:p>
        </p:txBody>
      </p:sp>
    </p:spTree>
    <p:extLst>
      <p:ext uri="{BB962C8B-B14F-4D97-AF65-F5344CB8AC3E}">
        <p14:creationId xmlns:p14="http://schemas.microsoft.com/office/powerpoint/2010/main" val="2127473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F764-AF38-882D-9C04-C7CC1489A571}"/>
              </a:ext>
            </a:extLst>
          </p:cNvPr>
          <p:cNvSpPr>
            <a:spLocks noGrp="1"/>
          </p:cNvSpPr>
          <p:nvPr>
            <p:ph type="title"/>
          </p:nvPr>
        </p:nvSpPr>
        <p:spPr>
          <a:xfrm>
            <a:off x="838200" y="69391"/>
            <a:ext cx="10515600" cy="1325563"/>
          </a:xfrm>
        </p:spPr>
        <p:txBody>
          <a:bodyPr/>
          <a:lstStyle/>
          <a:p>
            <a:r>
              <a:rPr lang="en-GB" dirty="0"/>
              <a:t>Single-Credential Authentication Systems</a:t>
            </a:r>
            <a:endParaRPr lang="en-SE" dirty="0"/>
          </a:p>
        </p:txBody>
      </p:sp>
      <p:sp>
        <p:nvSpPr>
          <p:cNvPr id="4" name="TextBox 3">
            <a:extLst>
              <a:ext uri="{FF2B5EF4-FFF2-40B4-BE49-F238E27FC236}">
                <a16:creationId xmlns:a16="http://schemas.microsoft.com/office/drawing/2014/main" id="{41FF87E9-AB20-6ED1-87E4-99EBFB7072E4}"/>
              </a:ext>
            </a:extLst>
          </p:cNvPr>
          <p:cNvSpPr txBox="1"/>
          <p:nvPr/>
        </p:nvSpPr>
        <p:spPr>
          <a:xfrm>
            <a:off x="1018572" y="1290582"/>
            <a:ext cx="8912505" cy="4678204"/>
          </a:xfrm>
          <a:prstGeom prst="rect">
            <a:avLst/>
          </a:prstGeom>
          <a:noFill/>
        </p:spPr>
        <p:txBody>
          <a:bodyPr wrap="square">
            <a:spAutoFit/>
          </a:bodyPr>
          <a:lstStyle/>
          <a:p>
            <a:pPr>
              <a:buNone/>
            </a:pPr>
            <a:r>
              <a:rPr lang="en-GB" sz="2000" b="1" dirty="0"/>
              <a:t>Core idea</a:t>
            </a:r>
            <a:endParaRPr lang="en-GB" sz="2000" dirty="0"/>
          </a:p>
          <a:p>
            <a:pPr marL="285750" indent="-285750">
              <a:buFont typeface="Arial" panose="020B0604020202020204" pitchFamily="34" charset="0"/>
              <a:buChar char="•"/>
            </a:pPr>
            <a:r>
              <a:rPr lang="en-GB" sz="2000" dirty="0"/>
              <a:t>Each credential is used </a:t>
            </a:r>
            <a:r>
              <a:rPr lang="en-GB" sz="2000" dirty="0">
                <a:solidFill>
                  <a:schemeClr val="accent1">
                    <a:lumMod val="50000"/>
                  </a:schemeClr>
                </a:solidFill>
              </a:rPr>
              <a:t>only once</a:t>
            </a:r>
          </a:p>
          <a:p>
            <a:pPr marL="285750" indent="-285750">
              <a:buFont typeface="Arial" panose="020B0604020202020204" pitchFamily="34" charset="0"/>
              <a:buChar char="•"/>
            </a:pPr>
            <a:r>
              <a:rPr lang="en-GB" sz="2000" dirty="0"/>
              <a:t>Fresh credentials are issued for every authentication</a:t>
            </a:r>
          </a:p>
          <a:p>
            <a:pPr marL="285750" indent="-285750">
              <a:buFont typeface="Arial" panose="020B0604020202020204" pitchFamily="34" charset="0"/>
              <a:buChar char="•"/>
            </a:pPr>
            <a:endParaRPr lang="en-GB" sz="2000" dirty="0"/>
          </a:p>
          <a:p>
            <a:pPr>
              <a:buNone/>
            </a:pPr>
            <a:r>
              <a:rPr lang="en-GB" sz="2000" b="1" dirty="0" err="1"/>
              <a:t>Unlinkability</a:t>
            </a:r>
            <a:endParaRPr lang="en-GB" sz="2000" dirty="0"/>
          </a:p>
          <a:p>
            <a:pPr marL="285750" indent="-285750">
              <a:buFont typeface="Arial" panose="020B0604020202020204" pitchFamily="34" charset="0"/>
              <a:buChar char="•"/>
            </a:pPr>
            <a:r>
              <a:rPr lang="en-GB" sz="2000" dirty="0"/>
              <a:t>Multiple disclosures cannot be linked</a:t>
            </a:r>
          </a:p>
          <a:p>
            <a:pPr marL="285750" indent="-285750">
              <a:buFont typeface="Arial" panose="020B0604020202020204" pitchFamily="34" charset="0"/>
              <a:buChar char="•"/>
            </a:pPr>
            <a:r>
              <a:rPr lang="en-GB" sz="2000" dirty="0"/>
              <a:t>Issuance and use are </a:t>
            </a:r>
            <a:r>
              <a:rPr lang="en-GB" sz="2000" dirty="0" err="1"/>
              <a:t>unlinkable</a:t>
            </a:r>
            <a:endParaRPr lang="en-GB" sz="2000" dirty="0"/>
          </a:p>
          <a:p>
            <a:pPr marL="285750" indent="-285750">
              <a:buFont typeface="Arial" panose="020B0604020202020204" pitchFamily="34" charset="0"/>
              <a:buChar char="•"/>
            </a:pPr>
            <a:endParaRPr lang="en-GB" sz="2000" dirty="0"/>
          </a:p>
          <a:p>
            <a:pPr>
              <a:buNone/>
            </a:pPr>
            <a:r>
              <a:rPr lang="en-GB" sz="2000" b="1" dirty="0"/>
              <a:t>How it works</a:t>
            </a:r>
            <a:endParaRPr lang="en-GB" sz="2000" dirty="0"/>
          </a:p>
          <a:p>
            <a:pPr marL="285750" indent="-285750">
              <a:buFont typeface="Arial" panose="020B0604020202020204" pitchFamily="34" charset="0"/>
              <a:buChar char="•"/>
            </a:pPr>
            <a:r>
              <a:rPr lang="en-GB" sz="2000" dirty="0"/>
              <a:t>Uses </a:t>
            </a:r>
            <a:r>
              <a:rPr lang="en-GB" sz="2000" dirty="0">
                <a:solidFill>
                  <a:schemeClr val="accent1">
                    <a:lumMod val="50000"/>
                  </a:schemeClr>
                </a:solidFill>
              </a:rPr>
              <a:t>blind signature protocols</a:t>
            </a:r>
          </a:p>
          <a:p>
            <a:pPr marL="285750" indent="-285750">
              <a:buFont typeface="Arial" panose="020B0604020202020204" pitchFamily="34" charset="0"/>
              <a:buChar char="•"/>
            </a:pPr>
            <a:r>
              <a:rPr lang="en-GB" sz="2000" dirty="0"/>
              <a:t>Issuer signs attributes without seeing them</a:t>
            </a:r>
          </a:p>
          <a:p>
            <a:pPr>
              <a:buNone/>
            </a:pPr>
            <a:endParaRPr lang="en-GB" sz="2000" dirty="0"/>
          </a:p>
          <a:p>
            <a:pPr>
              <a:buNone/>
            </a:pPr>
            <a:r>
              <a:rPr lang="en-GB" sz="2000" b="1" dirty="0"/>
              <a:t>Trade-off</a:t>
            </a:r>
            <a:endParaRPr lang="en-GB" sz="2000" dirty="0"/>
          </a:p>
          <a:p>
            <a:pPr marL="285750" indent="-285750">
              <a:buFont typeface="Arial" panose="020B0604020202020204" pitchFamily="34" charset="0"/>
              <a:buChar char="•"/>
            </a:pPr>
            <a:r>
              <a:rPr lang="en-GB" sz="2000" dirty="0"/>
              <a:t>Efficient and simple</a:t>
            </a:r>
          </a:p>
          <a:p>
            <a:pPr marL="285750" indent="-285750">
              <a:buFont typeface="Arial" panose="020B0604020202020204" pitchFamily="34" charset="0"/>
              <a:buChar char="•"/>
            </a:pPr>
            <a:r>
              <a:rPr lang="en-GB" sz="2000" dirty="0"/>
              <a:t>Requires the prover to be </a:t>
            </a:r>
            <a:r>
              <a:rPr lang="en-GB" sz="2000" dirty="0">
                <a:solidFill>
                  <a:schemeClr val="accent1">
                    <a:lumMod val="50000"/>
                  </a:schemeClr>
                </a:solidFill>
              </a:rPr>
              <a:t>online</a:t>
            </a:r>
            <a:r>
              <a:rPr lang="en-GB" sz="2000" dirty="0"/>
              <a:t> to obtain new credentials</a:t>
            </a:r>
          </a:p>
        </p:txBody>
      </p:sp>
      <p:sp>
        <p:nvSpPr>
          <p:cNvPr id="5" name="TextBox 4">
            <a:extLst>
              <a:ext uri="{FF2B5EF4-FFF2-40B4-BE49-F238E27FC236}">
                <a16:creationId xmlns:a16="http://schemas.microsoft.com/office/drawing/2014/main" id="{37AC7AF0-2F89-CE63-B84D-C397F2653C52}"/>
              </a:ext>
            </a:extLst>
          </p:cNvPr>
          <p:cNvSpPr txBox="1"/>
          <p:nvPr/>
        </p:nvSpPr>
        <p:spPr>
          <a:xfrm>
            <a:off x="8338595" y="3075057"/>
            <a:ext cx="2517494" cy="707886"/>
          </a:xfrm>
          <a:prstGeom prst="rect">
            <a:avLst/>
          </a:prstGeom>
          <a:solidFill>
            <a:schemeClr val="accent4">
              <a:lumMod val="40000"/>
              <a:lumOff val="60000"/>
              <a:alpha val="38000"/>
            </a:schemeClr>
          </a:solidFill>
        </p:spPr>
        <p:txBody>
          <a:bodyPr wrap="square">
            <a:spAutoFit/>
          </a:bodyPr>
          <a:lstStyle/>
          <a:p>
            <a:pPr>
              <a:buNone/>
            </a:pPr>
            <a:r>
              <a:rPr lang="en-GB" sz="2000" b="1" dirty="0">
                <a:solidFill>
                  <a:schemeClr val="accent2">
                    <a:lumMod val="50000"/>
                  </a:schemeClr>
                </a:solidFill>
              </a:rPr>
              <a:t>Example system</a:t>
            </a:r>
            <a:r>
              <a:rPr lang="en-GB" sz="2000" dirty="0">
                <a:solidFill>
                  <a:schemeClr val="accent2">
                    <a:lumMod val="50000"/>
                  </a:schemeClr>
                </a:solidFill>
              </a:rPr>
              <a:t>: </a:t>
            </a:r>
          </a:p>
          <a:p>
            <a:pPr>
              <a:buNone/>
            </a:pPr>
            <a:r>
              <a:rPr lang="en-GB" sz="2000" dirty="0"/>
              <a:t>U-Prove (Microsoft)</a:t>
            </a:r>
          </a:p>
        </p:txBody>
      </p:sp>
    </p:spTree>
    <p:extLst>
      <p:ext uri="{BB962C8B-B14F-4D97-AF65-F5344CB8AC3E}">
        <p14:creationId xmlns:p14="http://schemas.microsoft.com/office/powerpoint/2010/main" val="199708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FC6C-69FC-F238-2E1A-837C30A71579}"/>
              </a:ext>
            </a:extLst>
          </p:cNvPr>
          <p:cNvSpPr>
            <a:spLocks noGrp="1"/>
          </p:cNvSpPr>
          <p:nvPr>
            <p:ph type="title"/>
          </p:nvPr>
        </p:nvSpPr>
        <p:spPr>
          <a:xfrm>
            <a:off x="838200" y="365129"/>
            <a:ext cx="10979552" cy="1325563"/>
          </a:xfrm>
        </p:spPr>
        <p:txBody>
          <a:bodyPr/>
          <a:lstStyle/>
          <a:p>
            <a:r>
              <a:rPr lang="en-GB" dirty="0"/>
              <a:t>Multiple-Credential Authentication Systems</a:t>
            </a:r>
            <a:endParaRPr lang="en-SE" dirty="0"/>
          </a:p>
        </p:txBody>
      </p:sp>
      <p:sp>
        <p:nvSpPr>
          <p:cNvPr id="4" name="TextBox 3">
            <a:extLst>
              <a:ext uri="{FF2B5EF4-FFF2-40B4-BE49-F238E27FC236}">
                <a16:creationId xmlns:a16="http://schemas.microsoft.com/office/drawing/2014/main" id="{4D349F0B-518E-5F1D-85D6-78963E8B75B0}"/>
              </a:ext>
            </a:extLst>
          </p:cNvPr>
          <p:cNvSpPr txBox="1"/>
          <p:nvPr/>
        </p:nvSpPr>
        <p:spPr>
          <a:xfrm>
            <a:off x="838200" y="2221782"/>
            <a:ext cx="5257800" cy="3477875"/>
          </a:xfrm>
          <a:prstGeom prst="rect">
            <a:avLst/>
          </a:prstGeom>
          <a:noFill/>
        </p:spPr>
        <p:txBody>
          <a:bodyPr wrap="square">
            <a:spAutoFit/>
          </a:bodyPr>
          <a:lstStyle/>
          <a:p>
            <a:pPr>
              <a:buNone/>
            </a:pPr>
            <a:r>
              <a:rPr lang="en-GB" sz="2000" b="1" dirty="0"/>
              <a:t>Core idea</a:t>
            </a:r>
            <a:endParaRPr lang="en-GB" sz="2000" dirty="0"/>
          </a:p>
          <a:p>
            <a:pPr marL="342900" indent="-342900">
              <a:buFont typeface="Arial" panose="020B0604020202020204" pitchFamily="34" charset="0"/>
              <a:buChar char="•"/>
            </a:pPr>
            <a:r>
              <a:rPr lang="en-GB" sz="2000" dirty="0"/>
              <a:t>Credentials can be used </a:t>
            </a:r>
            <a:r>
              <a:rPr lang="en-GB" sz="2000" dirty="0">
                <a:solidFill>
                  <a:schemeClr val="accent1">
                    <a:lumMod val="50000"/>
                  </a:schemeClr>
                </a:solidFill>
              </a:rPr>
              <a:t>multiple times</a:t>
            </a:r>
          </a:p>
          <a:p>
            <a:pPr marL="342900" indent="-342900">
              <a:buFont typeface="Arial" panose="020B0604020202020204" pitchFamily="34" charset="0"/>
              <a:buChar char="•"/>
            </a:pPr>
            <a:r>
              <a:rPr lang="en-GB" sz="2000" dirty="0"/>
              <a:t>Strong </a:t>
            </a:r>
            <a:r>
              <a:rPr lang="en-GB" sz="2000" dirty="0" err="1"/>
              <a:t>unlinkability</a:t>
            </a:r>
            <a:r>
              <a:rPr lang="en-GB" sz="2000" dirty="0"/>
              <a:t> is still preserved</a:t>
            </a:r>
          </a:p>
          <a:p>
            <a:pPr marL="342900" indent="-342900">
              <a:buFont typeface="Arial" panose="020B0604020202020204" pitchFamily="34" charset="0"/>
              <a:buChar char="•"/>
            </a:pPr>
            <a:endParaRPr lang="en-GB" sz="2000" dirty="0"/>
          </a:p>
          <a:p>
            <a:pPr>
              <a:buNone/>
            </a:pPr>
            <a:r>
              <a:rPr lang="en-GB" sz="2000" b="1" dirty="0"/>
              <a:t>How </a:t>
            </a:r>
            <a:r>
              <a:rPr lang="en-GB" sz="2000" b="1" dirty="0" err="1"/>
              <a:t>unlinkability</a:t>
            </a:r>
            <a:r>
              <a:rPr lang="en-GB" sz="2000" b="1" dirty="0"/>
              <a:t> is achieved</a:t>
            </a:r>
            <a:endParaRPr lang="en-GB" sz="2000" dirty="0"/>
          </a:p>
          <a:p>
            <a:r>
              <a:rPr lang="en-GB" sz="2000" dirty="0"/>
              <a:t>Credential is hidden from:</a:t>
            </a:r>
          </a:p>
          <a:p>
            <a:pPr marL="800100" lvl="1" indent="-342900">
              <a:buFont typeface="Arial" panose="020B0604020202020204" pitchFamily="34" charset="0"/>
              <a:buChar char="•"/>
            </a:pPr>
            <a:r>
              <a:rPr lang="en-GB" sz="2000" dirty="0"/>
              <a:t>The verifier</a:t>
            </a:r>
          </a:p>
          <a:p>
            <a:pPr marL="800100" lvl="1" indent="-342900">
              <a:buFont typeface="Arial" panose="020B0604020202020204" pitchFamily="34" charset="0"/>
              <a:buChar char="•"/>
            </a:pPr>
            <a:r>
              <a:rPr lang="en-GB" sz="2000" dirty="0"/>
              <a:t>The issuer</a:t>
            </a:r>
          </a:p>
          <a:p>
            <a:pPr lvl="1"/>
            <a:endParaRPr lang="en-GB" sz="2000" dirty="0"/>
          </a:p>
          <a:p>
            <a:r>
              <a:rPr lang="en-GB" sz="2000" dirty="0"/>
              <a:t>Achieved using </a:t>
            </a:r>
            <a:r>
              <a:rPr lang="en-GB" sz="2000" dirty="0">
                <a:solidFill>
                  <a:schemeClr val="accent1">
                    <a:lumMod val="50000"/>
                  </a:schemeClr>
                </a:solidFill>
              </a:rPr>
              <a:t>zero-knowledge proofs (ZKPs)</a:t>
            </a:r>
          </a:p>
        </p:txBody>
      </p:sp>
      <p:sp>
        <p:nvSpPr>
          <p:cNvPr id="5" name="TextBox 4">
            <a:extLst>
              <a:ext uri="{FF2B5EF4-FFF2-40B4-BE49-F238E27FC236}">
                <a16:creationId xmlns:a16="http://schemas.microsoft.com/office/drawing/2014/main" id="{F17AE1F6-58B7-71BF-87FA-5F650EBBA416}"/>
              </a:ext>
            </a:extLst>
          </p:cNvPr>
          <p:cNvSpPr txBox="1"/>
          <p:nvPr/>
        </p:nvSpPr>
        <p:spPr>
          <a:xfrm>
            <a:off x="6686791" y="2221783"/>
            <a:ext cx="4949142" cy="3477875"/>
          </a:xfrm>
          <a:prstGeom prst="rect">
            <a:avLst/>
          </a:prstGeom>
          <a:noFill/>
        </p:spPr>
        <p:txBody>
          <a:bodyPr wrap="square">
            <a:spAutoFit/>
          </a:bodyPr>
          <a:lstStyle/>
          <a:p>
            <a:pPr>
              <a:buNone/>
            </a:pPr>
            <a:r>
              <a:rPr lang="en-GB" sz="2000" b="1" dirty="0"/>
              <a:t>Key mechanism</a:t>
            </a:r>
            <a:endParaRPr lang="en-GB" sz="2000" dirty="0"/>
          </a:p>
          <a:p>
            <a:r>
              <a:rPr lang="en-GB" sz="2000" dirty="0"/>
              <a:t>Zero-knowledge proof:</a:t>
            </a:r>
          </a:p>
          <a:p>
            <a:pPr marL="800100" lvl="1" indent="-342900">
              <a:buFont typeface="Arial" panose="020B0604020202020204" pitchFamily="34" charset="0"/>
              <a:buChar char="•"/>
            </a:pPr>
            <a:r>
              <a:rPr lang="en-GB" sz="2000" dirty="0"/>
              <a:t>Proves possession of a valid credential</a:t>
            </a:r>
          </a:p>
          <a:p>
            <a:pPr marL="800100" lvl="1" indent="-342900">
              <a:buFont typeface="Arial" panose="020B0604020202020204" pitchFamily="34" charset="0"/>
              <a:buChar char="•"/>
            </a:pPr>
            <a:r>
              <a:rPr lang="en-GB" sz="2000" dirty="0"/>
              <a:t>Reveals only selected attributes</a:t>
            </a:r>
          </a:p>
          <a:p>
            <a:pPr marL="800100" lvl="1" indent="-342900">
              <a:buFont typeface="Arial" panose="020B0604020202020204" pitchFamily="34" charset="0"/>
              <a:buChar char="•"/>
            </a:pPr>
            <a:endParaRPr lang="en-GB" sz="2000" dirty="0"/>
          </a:p>
          <a:p>
            <a:pPr>
              <a:buNone/>
            </a:pPr>
            <a:r>
              <a:rPr lang="en-GB" sz="2000" b="1" dirty="0"/>
              <a:t>Example system</a:t>
            </a:r>
            <a:r>
              <a:rPr lang="en-GB" sz="2000" dirty="0"/>
              <a:t>: </a:t>
            </a:r>
            <a:r>
              <a:rPr lang="en-GB" sz="2000" b="1" dirty="0" err="1"/>
              <a:t>Idemix</a:t>
            </a:r>
            <a:r>
              <a:rPr lang="en-GB" sz="2000" b="1" dirty="0"/>
              <a:t> (IBM)</a:t>
            </a:r>
          </a:p>
          <a:p>
            <a:pPr>
              <a:buNone/>
            </a:pPr>
            <a:endParaRPr lang="en-GB" sz="2000" dirty="0"/>
          </a:p>
          <a:p>
            <a:pPr>
              <a:buNone/>
            </a:pPr>
            <a:r>
              <a:rPr lang="en-GB" sz="2000" b="1" dirty="0"/>
              <a:t>Trade-off</a:t>
            </a:r>
            <a:endParaRPr lang="en-GB" sz="2000" dirty="0"/>
          </a:p>
          <a:p>
            <a:pPr marL="342900" indent="-342900">
              <a:buFont typeface="Arial" panose="020B0604020202020204" pitchFamily="34" charset="0"/>
              <a:buChar char="•"/>
            </a:pPr>
            <a:r>
              <a:rPr lang="en-GB" sz="2000" dirty="0"/>
              <a:t>Strong privacy guarantees</a:t>
            </a:r>
          </a:p>
          <a:p>
            <a:pPr marL="342900" indent="-342900">
              <a:buFont typeface="Arial" panose="020B0604020202020204" pitchFamily="34" charset="0"/>
              <a:buChar char="•"/>
            </a:pPr>
            <a:r>
              <a:rPr lang="en-GB" sz="2000" dirty="0"/>
              <a:t>Higher complexity and lower efficiency</a:t>
            </a:r>
          </a:p>
        </p:txBody>
      </p:sp>
      <p:cxnSp>
        <p:nvCxnSpPr>
          <p:cNvPr id="7" name="Straight Connector 6">
            <a:extLst>
              <a:ext uri="{FF2B5EF4-FFF2-40B4-BE49-F238E27FC236}">
                <a16:creationId xmlns:a16="http://schemas.microsoft.com/office/drawing/2014/main" id="{B3B76BF4-8C64-A422-17E8-7E817899B5AB}"/>
              </a:ext>
            </a:extLst>
          </p:cNvPr>
          <p:cNvCxnSpPr/>
          <p:nvPr/>
        </p:nvCxnSpPr>
        <p:spPr>
          <a:xfrm>
            <a:off x="6227180" y="2221782"/>
            <a:ext cx="0" cy="3477875"/>
          </a:xfrm>
          <a:prstGeom prst="line">
            <a:avLst/>
          </a:prstGeom>
          <a:ln>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421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7ED6-8A5C-E9B5-0039-30A2D76F6E5C}"/>
              </a:ext>
            </a:extLst>
          </p:cNvPr>
          <p:cNvSpPr>
            <a:spLocks noGrp="1"/>
          </p:cNvSpPr>
          <p:nvPr>
            <p:ph type="title"/>
          </p:nvPr>
        </p:nvSpPr>
        <p:spPr>
          <a:xfrm>
            <a:off x="838200" y="98911"/>
            <a:ext cx="10515600" cy="1325563"/>
          </a:xfrm>
        </p:spPr>
        <p:txBody>
          <a:bodyPr/>
          <a:lstStyle/>
          <a:p>
            <a:r>
              <a:rPr lang="en-GB" dirty="0"/>
              <a:t>Private Computations</a:t>
            </a:r>
            <a:endParaRPr lang="en-SE" dirty="0"/>
          </a:p>
        </p:txBody>
      </p:sp>
      <p:sp>
        <p:nvSpPr>
          <p:cNvPr id="4" name="TextBox 3">
            <a:extLst>
              <a:ext uri="{FF2B5EF4-FFF2-40B4-BE49-F238E27FC236}">
                <a16:creationId xmlns:a16="http://schemas.microsoft.com/office/drawing/2014/main" id="{8E20F928-4CA1-79C2-7E70-4121896E867F}"/>
              </a:ext>
            </a:extLst>
          </p:cNvPr>
          <p:cNvSpPr txBox="1"/>
          <p:nvPr/>
        </p:nvSpPr>
        <p:spPr>
          <a:xfrm>
            <a:off x="838200" y="1506026"/>
            <a:ext cx="6100762" cy="4401205"/>
          </a:xfrm>
          <a:prstGeom prst="rect">
            <a:avLst/>
          </a:prstGeom>
          <a:noFill/>
        </p:spPr>
        <p:txBody>
          <a:bodyPr wrap="square">
            <a:spAutoFit/>
          </a:bodyPr>
          <a:lstStyle/>
          <a:p>
            <a:pPr>
              <a:buNone/>
            </a:pPr>
            <a:r>
              <a:rPr lang="en-GB" sz="2000" b="1" dirty="0"/>
              <a:t>System components</a:t>
            </a:r>
            <a:endParaRPr lang="en-GB" sz="2000" dirty="0"/>
          </a:p>
          <a:p>
            <a:pPr marL="342900" indent="-342900">
              <a:buFont typeface="Arial" panose="020B0604020202020204" pitchFamily="34" charset="0"/>
              <a:buChar char="•"/>
            </a:pPr>
            <a:r>
              <a:rPr lang="en-GB" sz="2000" dirty="0"/>
              <a:t>Power generation systems</a:t>
            </a:r>
          </a:p>
          <a:p>
            <a:pPr marL="342900" indent="-342900">
              <a:buFont typeface="Arial" panose="020B0604020202020204" pitchFamily="34" charset="0"/>
              <a:buChar char="•"/>
            </a:pPr>
            <a:r>
              <a:rPr lang="en-GB" sz="2000" dirty="0"/>
              <a:t>Transmission and distribution network</a:t>
            </a:r>
          </a:p>
          <a:p>
            <a:pPr marL="342900" indent="-342900">
              <a:buFont typeface="Arial" panose="020B0604020202020204" pitchFamily="34" charset="0"/>
              <a:buChar char="•"/>
            </a:pPr>
            <a:r>
              <a:rPr lang="en-GB" sz="2000" dirty="0"/>
              <a:t>Smart meters (IoT devices)</a:t>
            </a:r>
          </a:p>
          <a:p>
            <a:pPr>
              <a:buFont typeface="Arial" panose="020B0604020202020204" pitchFamily="34" charset="0"/>
              <a:buChar char="•"/>
            </a:pPr>
            <a:endParaRPr lang="en-GB" sz="2000" dirty="0"/>
          </a:p>
          <a:p>
            <a:pPr>
              <a:buNone/>
            </a:pPr>
            <a:r>
              <a:rPr lang="en-GB" sz="2000" b="1" dirty="0"/>
              <a:t>Privacy challenge</a:t>
            </a:r>
            <a:endParaRPr lang="en-GB" sz="2000" dirty="0"/>
          </a:p>
          <a:p>
            <a:r>
              <a:rPr lang="en-GB" sz="2000" dirty="0"/>
              <a:t>Fine-grained consumption data reveals:</a:t>
            </a:r>
          </a:p>
          <a:p>
            <a:pPr marL="800100" lvl="1" indent="-342900">
              <a:buFont typeface="Arial" panose="020B0604020202020204" pitchFamily="34" charset="0"/>
              <a:buChar char="•"/>
            </a:pPr>
            <a:r>
              <a:rPr lang="en-GB" sz="2000" dirty="0"/>
              <a:t>Daily routines</a:t>
            </a:r>
          </a:p>
          <a:p>
            <a:pPr marL="800100" lvl="1" indent="-342900">
              <a:buFont typeface="Arial" panose="020B0604020202020204" pitchFamily="34" charset="0"/>
              <a:buChar char="•"/>
            </a:pPr>
            <a:r>
              <a:rPr lang="en-GB" sz="2000" dirty="0"/>
              <a:t>Occupancy patterns</a:t>
            </a:r>
          </a:p>
          <a:p>
            <a:pPr marL="800100" lvl="1" indent="-342900">
              <a:buFont typeface="Arial" panose="020B0604020202020204" pitchFamily="34" charset="0"/>
              <a:buChar char="•"/>
            </a:pPr>
            <a:r>
              <a:rPr lang="en-GB" sz="2000" dirty="0"/>
              <a:t>Lifestyle information</a:t>
            </a:r>
          </a:p>
          <a:p>
            <a:pPr marL="800100" lvl="1" indent="-342900">
              <a:buFont typeface="Arial" panose="020B0604020202020204" pitchFamily="34" charset="0"/>
              <a:buChar char="•"/>
            </a:pPr>
            <a:endParaRPr lang="en-GB" sz="2000" dirty="0"/>
          </a:p>
          <a:p>
            <a:pPr>
              <a:buNone/>
            </a:pPr>
            <a:r>
              <a:rPr lang="en-GB" sz="2000" b="1" dirty="0"/>
              <a:t>Goal</a:t>
            </a:r>
            <a:endParaRPr lang="en-GB" sz="2000" dirty="0"/>
          </a:p>
          <a:p>
            <a:pPr marL="342900" indent="-342900">
              <a:buFont typeface="Arial" panose="020B0604020202020204" pitchFamily="34" charset="0"/>
              <a:buChar char="•"/>
            </a:pPr>
            <a:r>
              <a:rPr lang="en-GB" sz="2000" dirty="0"/>
              <a:t>Compute billing and grid statistics</a:t>
            </a:r>
          </a:p>
          <a:p>
            <a:pPr marL="342900" indent="-342900">
              <a:buFont typeface="Arial" panose="020B0604020202020204" pitchFamily="34" charset="0"/>
              <a:buChar char="•"/>
            </a:pPr>
            <a:r>
              <a:rPr lang="en-GB" sz="2000" dirty="0"/>
              <a:t>Without revealing individual consumption data</a:t>
            </a:r>
          </a:p>
        </p:txBody>
      </p:sp>
      <p:pic>
        <p:nvPicPr>
          <p:cNvPr id="5" name="object 8">
            <a:extLst>
              <a:ext uri="{FF2B5EF4-FFF2-40B4-BE49-F238E27FC236}">
                <a16:creationId xmlns:a16="http://schemas.microsoft.com/office/drawing/2014/main" id="{D8BDEC9F-5994-D7C1-8275-5FF3CEBE2E7A}"/>
              </a:ext>
            </a:extLst>
          </p:cNvPr>
          <p:cNvPicPr/>
          <p:nvPr/>
        </p:nvPicPr>
        <p:blipFill>
          <a:blip r:embed="rId3" cstate="print"/>
          <a:stretch>
            <a:fillRect/>
          </a:stretch>
        </p:blipFill>
        <p:spPr>
          <a:xfrm>
            <a:off x="6990838" y="1690692"/>
            <a:ext cx="4805363" cy="3988784"/>
          </a:xfrm>
          <a:prstGeom prst="rect">
            <a:avLst/>
          </a:prstGeom>
        </p:spPr>
      </p:pic>
      <p:sp>
        <p:nvSpPr>
          <p:cNvPr id="6" name="TextBox 5">
            <a:extLst>
              <a:ext uri="{FF2B5EF4-FFF2-40B4-BE49-F238E27FC236}">
                <a16:creationId xmlns:a16="http://schemas.microsoft.com/office/drawing/2014/main" id="{E54EDA0F-A373-2479-C149-FEE4F8429BE9}"/>
              </a:ext>
            </a:extLst>
          </p:cNvPr>
          <p:cNvSpPr txBox="1"/>
          <p:nvPr/>
        </p:nvSpPr>
        <p:spPr>
          <a:xfrm>
            <a:off x="8063365" y="1321360"/>
            <a:ext cx="6099858" cy="369332"/>
          </a:xfrm>
          <a:prstGeom prst="rect">
            <a:avLst/>
          </a:prstGeom>
          <a:noFill/>
        </p:spPr>
        <p:txBody>
          <a:bodyPr wrap="square">
            <a:spAutoFit/>
          </a:bodyPr>
          <a:lstStyle/>
          <a:p>
            <a:pPr>
              <a:buNone/>
            </a:pPr>
            <a:r>
              <a:rPr lang="en-GB" sz="1800" b="1" dirty="0"/>
              <a:t>Example: </a:t>
            </a:r>
            <a:r>
              <a:rPr lang="en-GB" sz="1800" dirty="0"/>
              <a:t>Smart Grids</a:t>
            </a:r>
          </a:p>
        </p:txBody>
      </p:sp>
    </p:spTree>
    <p:extLst>
      <p:ext uri="{BB962C8B-B14F-4D97-AF65-F5344CB8AC3E}">
        <p14:creationId xmlns:p14="http://schemas.microsoft.com/office/powerpoint/2010/main" val="3057261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3F95-52AD-A412-2C0E-6D78434851AD}"/>
              </a:ext>
            </a:extLst>
          </p:cNvPr>
          <p:cNvSpPr>
            <a:spLocks noGrp="1"/>
          </p:cNvSpPr>
          <p:nvPr>
            <p:ph type="title"/>
          </p:nvPr>
        </p:nvSpPr>
        <p:spPr>
          <a:xfrm>
            <a:off x="838199" y="365129"/>
            <a:ext cx="11025851" cy="1325563"/>
          </a:xfrm>
        </p:spPr>
        <p:txBody>
          <a:bodyPr/>
          <a:lstStyle/>
          <a:p>
            <a:r>
              <a:rPr lang="en-GB" dirty="0"/>
              <a:t>Private Computations: System Architectures</a:t>
            </a:r>
            <a:endParaRPr lang="en-SE" dirty="0"/>
          </a:p>
        </p:txBody>
      </p:sp>
      <p:sp>
        <p:nvSpPr>
          <p:cNvPr id="4" name="TextBox 3">
            <a:extLst>
              <a:ext uri="{FF2B5EF4-FFF2-40B4-BE49-F238E27FC236}">
                <a16:creationId xmlns:a16="http://schemas.microsoft.com/office/drawing/2014/main" id="{BB17F558-FBC7-6020-EDE4-D0A5558A48E5}"/>
              </a:ext>
            </a:extLst>
          </p:cNvPr>
          <p:cNvSpPr txBox="1"/>
          <p:nvPr/>
        </p:nvSpPr>
        <p:spPr>
          <a:xfrm>
            <a:off x="1466127" y="1690692"/>
            <a:ext cx="9259746" cy="4093428"/>
          </a:xfrm>
          <a:prstGeom prst="rect">
            <a:avLst/>
          </a:prstGeom>
          <a:noFill/>
        </p:spPr>
        <p:txBody>
          <a:bodyPr wrap="square">
            <a:spAutoFit/>
          </a:bodyPr>
          <a:lstStyle/>
          <a:p>
            <a:pPr>
              <a:buNone/>
            </a:pPr>
            <a:r>
              <a:rPr lang="en-GB" sz="2000" b="1" dirty="0"/>
              <a:t>Centralized setup</a:t>
            </a:r>
            <a:endParaRPr lang="en-GB" sz="2000" dirty="0"/>
          </a:p>
          <a:p>
            <a:pPr marL="342900" indent="-342900">
              <a:buFont typeface="Arial" panose="020B0604020202020204" pitchFamily="34" charset="0"/>
              <a:buChar char="•"/>
            </a:pPr>
            <a:r>
              <a:rPr lang="en-GB" sz="2000" dirty="0"/>
              <a:t>Smart meters send fine-grained measurements to a central aggregator</a:t>
            </a:r>
          </a:p>
          <a:p>
            <a:pPr marL="342900" indent="-342900">
              <a:buFont typeface="Arial" panose="020B0604020202020204" pitchFamily="34" charset="0"/>
              <a:buChar char="•"/>
            </a:pPr>
            <a:r>
              <a:rPr lang="en-GB" sz="2000" dirty="0"/>
              <a:t>Aggregator performs:</a:t>
            </a:r>
          </a:p>
          <a:p>
            <a:pPr marL="800100" lvl="1" indent="-342900">
              <a:buFont typeface="Arial" panose="020B0604020202020204" pitchFamily="34" charset="0"/>
              <a:buChar char="•"/>
            </a:pPr>
            <a:r>
              <a:rPr lang="en-GB" sz="2000" dirty="0"/>
              <a:t>Consumption calculation</a:t>
            </a:r>
          </a:p>
          <a:p>
            <a:pPr marL="800100" lvl="1" indent="-342900">
              <a:buFont typeface="Arial" panose="020B0604020202020204" pitchFamily="34" charset="0"/>
              <a:buChar char="•"/>
            </a:pPr>
            <a:r>
              <a:rPr lang="en-GB" sz="2000" dirty="0"/>
              <a:t>Load balancing</a:t>
            </a:r>
          </a:p>
          <a:p>
            <a:pPr marL="800100" lvl="1" indent="-342900">
              <a:buFont typeface="Arial" panose="020B0604020202020204" pitchFamily="34" charset="0"/>
              <a:buChar char="•"/>
            </a:pPr>
            <a:r>
              <a:rPr lang="en-GB" sz="2000" dirty="0"/>
              <a:t>Billing</a:t>
            </a:r>
          </a:p>
          <a:p>
            <a:pPr marL="342900" indent="-342900">
              <a:buFont typeface="Arial" panose="020B0604020202020204" pitchFamily="34" charset="0"/>
              <a:buChar char="•"/>
            </a:pPr>
            <a:r>
              <a:rPr lang="en-GB" sz="2000" dirty="0"/>
              <a:t>Users access stored data to view their consumption</a:t>
            </a:r>
          </a:p>
          <a:p>
            <a:pPr marL="342900" indent="-342900">
              <a:buFont typeface="Arial" panose="020B0604020202020204" pitchFamily="34" charset="0"/>
              <a:buChar char="•"/>
            </a:pPr>
            <a:endParaRPr lang="en-GB" sz="2000" dirty="0"/>
          </a:p>
          <a:p>
            <a:pPr>
              <a:buNone/>
            </a:pPr>
            <a:r>
              <a:rPr lang="en-GB" sz="2000" b="1" dirty="0"/>
              <a:t>Decentralized setup</a:t>
            </a:r>
            <a:endParaRPr lang="en-GB" sz="2000" dirty="0"/>
          </a:p>
          <a:p>
            <a:pPr marL="342900" indent="-342900">
              <a:buFont typeface="Arial" panose="020B0604020202020204" pitchFamily="34" charset="0"/>
              <a:buChar char="•"/>
            </a:pPr>
            <a:r>
              <a:rPr lang="en-GB" sz="2000" dirty="0"/>
              <a:t>Smart meters participate in computation</a:t>
            </a:r>
          </a:p>
          <a:p>
            <a:pPr marL="342900" indent="-342900">
              <a:buFont typeface="Arial" panose="020B0604020202020204" pitchFamily="34" charset="0"/>
              <a:buChar char="•"/>
            </a:pPr>
            <a:r>
              <a:rPr lang="en-GB" sz="2000" dirty="0"/>
              <a:t>Partial aggregation is performed locally at meters</a:t>
            </a:r>
          </a:p>
          <a:p>
            <a:pPr marL="342900" indent="-342900">
              <a:buFont typeface="Arial" panose="020B0604020202020204" pitchFamily="34" charset="0"/>
              <a:buChar char="•"/>
            </a:pPr>
            <a:r>
              <a:rPr lang="en-GB" sz="2000" dirty="0"/>
              <a:t>Only aggregated values are sent to energy suppliers</a:t>
            </a:r>
          </a:p>
          <a:p>
            <a:pPr marL="342900" indent="-342900">
              <a:buFont typeface="Arial" panose="020B0604020202020204" pitchFamily="34" charset="0"/>
              <a:buChar char="•"/>
            </a:pPr>
            <a:r>
              <a:rPr lang="en-GB" sz="2000" dirty="0"/>
              <a:t>Grid management and load balancing are performed collaboratively</a:t>
            </a:r>
          </a:p>
        </p:txBody>
      </p:sp>
    </p:spTree>
    <p:extLst>
      <p:ext uri="{BB962C8B-B14F-4D97-AF65-F5344CB8AC3E}">
        <p14:creationId xmlns:p14="http://schemas.microsoft.com/office/powerpoint/2010/main" val="110558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B9E0-9FAA-9EDE-572D-7A75EC02D45C}"/>
              </a:ext>
            </a:extLst>
          </p:cNvPr>
          <p:cNvSpPr>
            <a:spLocks noGrp="1"/>
          </p:cNvSpPr>
          <p:nvPr>
            <p:ph type="title"/>
          </p:nvPr>
        </p:nvSpPr>
        <p:spPr>
          <a:xfrm>
            <a:off x="578734" y="376704"/>
            <a:ext cx="11335474" cy="1325563"/>
          </a:xfrm>
        </p:spPr>
        <p:txBody>
          <a:bodyPr>
            <a:normAutofit/>
          </a:bodyPr>
          <a:lstStyle/>
          <a:p>
            <a:r>
              <a:rPr lang="en-GB" sz="4000" dirty="0"/>
              <a:t>Private Computation: Trust and Privacy Questions</a:t>
            </a:r>
            <a:endParaRPr lang="en-SE" sz="4000" dirty="0"/>
          </a:p>
        </p:txBody>
      </p:sp>
      <p:sp>
        <p:nvSpPr>
          <p:cNvPr id="4" name="TextBox 3">
            <a:extLst>
              <a:ext uri="{FF2B5EF4-FFF2-40B4-BE49-F238E27FC236}">
                <a16:creationId xmlns:a16="http://schemas.microsoft.com/office/drawing/2014/main" id="{B634711F-7E5A-00B4-C70F-B6EECB4E29B4}"/>
              </a:ext>
            </a:extLst>
          </p:cNvPr>
          <p:cNvSpPr txBox="1"/>
          <p:nvPr/>
        </p:nvSpPr>
        <p:spPr>
          <a:xfrm>
            <a:off x="1250066" y="2191454"/>
            <a:ext cx="5104435" cy="3170099"/>
          </a:xfrm>
          <a:prstGeom prst="rect">
            <a:avLst/>
          </a:prstGeom>
          <a:noFill/>
        </p:spPr>
        <p:txBody>
          <a:bodyPr wrap="square">
            <a:spAutoFit/>
          </a:bodyPr>
          <a:lstStyle/>
          <a:p>
            <a:pPr>
              <a:buNone/>
            </a:pPr>
            <a:r>
              <a:rPr lang="en-GB" sz="2000" b="1" dirty="0"/>
              <a:t>Privacy risks</a:t>
            </a:r>
            <a:endParaRPr lang="en-GB" sz="2000" dirty="0"/>
          </a:p>
          <a:p>
            <a:pPr marL="342900" indent="-342900">
              <a:buFont typeface="Arial" panose="020B0604020202020204" pitchFamily="34" charset="0"/>
              <a:buChar char="•"/>
            </a:pPr>
            <a:r>
              <a:rPr lang="en-GB" sz="2000" dirty="0"/>
              <a:t>Fine-grained measurements are privacy-invasive</a:t>
            </a:r>
          </a:p>
          <a:p>
            <a:pPr marL="342900" indent="-342900">
              <a:buFont typeface="Arial" panose="020B0604020202020204" pitchFamily="34" charset="0"/>
              <a:buChar char="•"/>
            </a:pPr>
            <a:r>
              <a:rPr lang="en-GB" sz="2000" dirty="0"/>
              <a:t>Consumption data can reveal:</a:t>
            </a:r>
          </a:p>
          <a:p>
            <a:pPr marL="800100" lvl="1" indent="-342900">
              <a:buFont typeface="Arial" panose="020B0604020202020204" pitchFamily="34" charset="0"/>
              <a:buChar char="•"/>
            </a:pPr>
            <a:r>
              <a:rPr lang="en-GB" sz="2000" dirty="0"/>
              <a:t>Presence or absence of residents</a:t>
            </a:r>
          </a:p>
          <a:p>
            <a:pPr marL="800100" lvl="1" indent="-342900">
              <a:buFont typeface="Arial" panose="020B0604020202020204" pitchFamily="34" charset="0"/>
              <a:buChar char="•"/>
            </a:pPr>
            <a:r>
              <a:rPr lang="en-GB" sz="2000" dirty="0"/>
              <a:t>Daily routines</a:t>
            </a:r>
          </a:p>
          <a:p>
            <a:pPr marL="800100" lvl="1" indent="-342900">
              <a:buFont typeface="Arial" panose="020B0604020202020204" pitchFamily="34" charset="0"/>
              <a:buChar char="•"/>
            </a:pPr>
            <a:endParaRPr lang="en-GB" sz="2000" dirty="0"/>
          </a:p>
          <a:p>
            <a:pPr>
              <a:buNone/>
            </a:pPr>
            <a:r>
              <a:rPr lang="en-GB" sz="2000" b="1" dirty="0"/>
              <a:t>Trust questions</a:t>
            </a:r>
            <a:endParaRPr lang="en-GB" sz="2000" dirty="0"/>
          </a:p>
          <a:p>
            <a:pPr marL="342900" indent="-342900">
              <a:buFont typeface="Arial" panose="020B0604020202020204" pitchFamily="34" charset="0"/>
              <a:buChar char="•"/>
            </a:pPr>
            <a:r>
              <a:rPr lang="en-GB" sz="2000" dirty="0"/>
              <a:t>Who can see raw consumption data?</a:t>
            </a:r>
          </a:p>
          <a:p>
            <a:pPr marL="342900" indent="-342900">
              <a:buFont typeface="Arial" panose="020B0604020202020204" pitchFamily="34" charset="0"/>
              <a:buChar char="•"/>
            </a:pPr>
            <a:r>
              <a:rPr lang="en-GB" sz="2000" dirty="0"/>
              <a:t>Who must be trusted not to misuse it?</a:t>
            </a:r>
          </a:p>
        </p:txBody>
      </p:sp>
      <p:sp>
        <p:nvSpPr>
          <p:cNvPr id="5" name="TextBox 4">
            <a:extLst>
              <a:ext uri="{FF2B5EF4-FFF2-40B4-BE49-F238E27FC236}">
                <a16:creationId xmlns:a16="http://schemas.microsoft.com/office/drawing/2014/main" id="{448FB5B5-DBE2-ACEA-8A1F-E576B7AF5BF4}"/>
              </a:ext>
            </a:extLst>
          </p:cNvPr>
          <p:cNvSpPr txBox="1"/>
          <p:nvPr/>
        </p:nvSpPr>
        <p:spPr>
          <a:xfrm>
            <a:off x="7112643" y="2499232"/>
            <a:ext cx="4716684" cy="2554545"/>
          </a:xfrm>
          <a:prstGeom prst="rect">
            <a:avLst/>
          </a:prstGeom>
          <a:noFill/>
        </p:spPr>
        <p:txBody>
          <a:bodyPr wrap="square">
            <a:spAutoFit/>
          </a:bodyPr>
          <a:lstStyle/>
          <a:p>
            <a:pPr>
              <a:buNone/>
            </a:pPr>
            <a:r>
              <a:rPr lang="en-GB" sz="2000" b="1" dirty="0"/>
              <a:t>Utility provider needs</a:t>
            </a:r>
            <a:endParaRPr lang="en-GB" sz="2000" dirty="0"/>
          </a:p>
          <a:p>
            <a:pPr marL="342900" indent="-342900">
              <a:buFont typeface="Arial" panose="020B0604020202020204" pitchFamily="34" charset="0"/>
              <a:buChar char="•"/>
            </a:pPr>
            <a:r>
              <a:rPr lang="en-GB" sz="2000" dirty="0"/>
              <a:t>Accurate consumption analysis</a:t>
            </a:r>
          </a:p>
          <a:p>
            <a:pPr marL="342900" indent="-342900">
              <a:buFont typeface="Arial" panose="020B0604020202020204" pitchFamily="34" charset="0"/>
              <a:buChar char="•"/>
            </a:pPr>
            <a:r>
              <a:rPr lang="en-GB" sz="2000" dirty="0"/>
              <a:t>Grid management and billing</a:t>
            </a:r>
          </a:p>
          <a:p>
            <a:pPr>
              <a:buFont typeface="Arial" panose="020B0604020202020204" pitchFamily="34" charset="0"/>
              <a:buChar char="•"/>
            </a:pPr>
            <a:endParaRPr lang="en-GB" sz="2000" dirty="0"/>
          </a:p>
          <a:p>
            <a:pPr>
              <a:buNone/>
            </a:pPr>
            <a:r>
              <a:rPr lang="en-GB" sz="2000" b="1" dirty="0"/>
              <a:t>Privacy-enhancing solution</a:t>
            </a:r>
            <a:endParaRPr lang="en-GB" sz="2000" dirty="0"/>
          </a:p>
          <a:p>
            <a:pPr marL="342900" indent="-342900">
              <a:buFont typeface="Arial" panose="020B0604020202020204" pitchFamily="34" charset="0"/>
              <a:buChar char="•"/>
            </a:pPr>
            <a:r>
              <a:rPr lang="en-GB" sz="2000" dirty="0"/>
              <a:t>Secure multi-party computation (SMPC)</a:t>
            </a:r>
          </a:p>
          <a:p>
            <a:pPr marL="342900" indent="-342900">
              <a:buFont typeface="Arial" panose="020B0604020202020204" pitchFamily="34" charset="0"/>
              <a:buChar char="•"/>
            </a:pPr>
            <a:r>
              <a:rPr lang="en-GB" sz="2000" dirty="0"/>
              <a:t>Homomorphic encryption (HE)</a:t>
            </a:r>
          </a:p>
        </p:txBody>
      </p:sp>
    </p:spTree>
    <p:extLst>
      <p:ext uri="{BB962C8B-B14F-4D97-AF65-F5344CB8AC3E}">
        <p14:creationId xmlns:p14="http://schemas.microsoft.com/office/powerpoint/2010/main" val="1808760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45F3-57C1-FA2E-E688-75433FD93846}"/>
              </a:ext>
            </a:extLst>
          </p:cNvPr>
          <p:cNvSpPr>
            <a:spLocks noGrp="1"/>
          </p:cNvSpPr>
          <p:nvPr>
            <p:ph type="title"/>
          </p:nvPr>
        </p:nvSpPr>
        <p:spPr/>
        <p:txBody>
          <a:bodyPr/>
          <a:lstStyle/>
          <a:p>
            <a:r>
              <a:rPr lang="en-GB" dirty="0"/>
              <a:t>Private Computation Technologies</a:t>
            </a:r>
            <a:endParaRPr lang="en-SE" dirty="0"/>
          </a:p>
        </p:txBody>
      </p:sp>
      <p:sp>
        <p:nvSpPr>
          <p:cNvPr id="4" name="TextBox 3">
            <a:extLst>
              <a:ext uri="{FF2B5EF4-FFF2-40B4-BE49-F238E27FC236}">
                <a16:creationId xmlns:a16="http://schemas.microsoft.com/office/drawing/2014/main" id="{BEAE9C6F-6316-E4CF-AE42-3FD55F31E2EA}"/>
              </a:ext>
            </a:extLst>
          </p:cNvPr>
          <p:cNvSpPr txBox="1"/>
          <p:nvPr/>
        </p:nvSpPr>
        <p:spPr>
          <a:xfrm>
            <a:off x="1429925" y="2101218"/>
            <a:ext cx="7262662" cy="2862322"/>
          </a:xfrm>
          <a:prstGeom prst="rect">
            <a:avLst/>
          </a:prstGeom>
          <a:noFill/>
        </p:spPr>
        <p:txBody>
          <a:bodyPr wrap="square">
            <a:spAutoFit/>
          </a:bodyPr>
          <a:lstStyle/>
          <a:p>
            <a:pPr>
              <a:buNone/>
            </a:pPr>
            <a:r>
              <a:rPr lang="en-GB" sz="2000" b="1" dirty="0"/>
              <a:t>Homomorphic Encryption (HE)</a:t>
            </a:r>
            <a:endParaRPr lang="en-GB" sz="2000" dirty="0"/>
          </a:p>
          <a:p>
            <a:pPr marL="342900" indent="-342900">
              <a:buFont typeface="Arial" panose="020B0604020202020204" pitchFamily="34" charset="0"/>
              <a:buChar char="•"/>
            </a:pPr>
            <a:r>
              <a:rPr lang="en-GB" sz="2000" dirty="0"/>
              <a:t>Enables computation directly on encrypted data</a:t>
            </a:r>
          </a:p>
          <a:p>
            <a:pPr marL="342900" indent="-342900">
              <a:buFont typeface="Arial" panose="020B0604020202020204" pitchFamily="34" charset="0"/>
              <a:buChar char="•"/>
            </a:pPr>
            <a:r>
              <a:rPr lang="en-GB" sz="2000" dirty="0"/>
              <a:t>Data remains encrypted during processing</a:t>
            </a:r>
          </a:p>
          <a:p>
            <a:pPr marL="342900" indent="-342900">
              <a:buFont typeface="Arial" panose="020B0604020202020204" pitchFamily="34" charset="0"/>
              <a:buChar char="•"/>
            </a:pPr>
            <a:r>
              <a:rPr lang="en-GB" sz="2000" dirty="0"/>
              <a:t>Suitable for centralized computation</a:t>
            </a:r>
          </a:p>
          <a:p>
            <a:pPr>
              <a:buFont typeface="Arial" panose="020B0604020202020204" pitchFamily="34" charset="0"/>
              <a:buChar char="•"/>
            </a:pPr>
            <a:endParaRPr lang="en-GB" sz="2000" dirty="0"/>
          </a:p>
          <a:p>
            <a:pPr>
              <a:buNone/>
            </a:pPr>
            <a:r>
              <a:rPr lang="en-GB" sz="2000" b="1" dirty="0"/>
              <a:t>Secure Multi-Party Computation (SMPC)</a:t>
            </a:r>
            <a:endParaRPr lang="en-GB" sz="2000" dirty="0"/>
          </a:p>
          <a:p>
            <a:pPr marL="342900" indent="-342900">
              <a:buFont typeface="Arial" panose="020B0604020202020204" pitchFamily="34" charset="0"/>
              <a:buChar char="•"/>
            </a:pPr>
            <a:r>
              <a:rPr lang="en-GB" sz="2000" dirty="0"/>
              <a:t>Enables joint computation across multiple parties</a:t>
            </a:r>
          </a:p>
          <a:p>
            <a:pPr marL="342900" indent="-342900">
              <a:buFont typeface="Arial" panose="020B0604020202020204" pitchFamily="34" charset="0"/>
              <a:buChar char="•"/>
            </a:pPr>
            <a:r>
              <a:rPr lang="en-GB" sz="2000" dirty="0"/>
              <a:t>Each party keeps its input private</a:t>
            </a:r>
          </a:p>
          <a:p>
            <a:pPr marL="342900" indent="-342900">
              <a:buFont typeface="Arial" panose="020B0604020202020204" pitchFamily="34" charset="0"/>
              <a:buChar char="•"/>
            </a:pPr>
            <a:r>
              <a:rPr lang="en-GB" sz="2000" dirty="0"/>
              <a:t>No single party learns all inputs</a:t>
            </a:r>
          </a:p>
        </p:txBody>
      </p:sp>
    </p:spTree>
    <p:extLst>
      <p:ext uri="{BB962C8B-B14F-4D97-AF65-F5344CB8AC3E}">
        <p14:creationId xmlns:p14="http://schemas.microsoft.com/office/powerpoint/2010/main" val="3753683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CAD9-489D-0C2D-2999-769200240677}"/>
              </a:ext>
            </a:extLst>
          </p:cNvPr>
          <p:cNvSpPr>
            <a:spLocks noGrp="1"/>
          </p:cNvSpPr>
          <p:nvPr>
            <p:ph type="title"/>
          </p:nvPr>
        </p:nvSpPr>
        <p:spPr>
          <a:xfrm>
            <a:off x="520861" y="176666"/>
            <a:ext cx="11505235" cy="1325563"/>
          </a:xfrm>
        </p:spPr>
        <p:txBody>
          <a:bodyPr>
            <a:normAutofit/>
          </a:bodyPr>
          <a:lstStyle/>
          <a:p>
            <a:r>
              <a:rPr lang="en-GB" sz="4000" dirty="0"/>
              <a:t>Private Computations: Secure Aggregation Example</a:t>
            </a:r>
            <a:endParaRPr lang="en-SE" sz="4000" dirty="0"/>
          </a:p>
        </p:txBody>
      </p:sp>
      <p:sp>
        <p:nvSpPr>
          <p:cNvPr id="4" name="TextBox 3">
            <a:extLst>
              <a:ext uri="{FF2B5EF4-FFF2-40B4-BE49-F238E27FC236}">
                <a16:creationId xmlns:a16="http://schemas.microsoft.com/office/drawing/2014/main" id="{6CC86245-29B2-E7A1-09C4-AAB7E4434418}"/>
              </a:ext>
            </a:extLst>
          </p:cNvPr>
          <p:cNvSpPr txBox="1"/>
          <p:nvPr/>
        </p:nvSpPr>
        <p:spPr>
          <a:xfrm>
            <a:off x="978513" y="1843950"/>
            <a:ext cx="6100762" cy="3785652"/>
          </a:xfrm>
          <a:prstGeom prst="rect">
            <a:avLst/>
          </a:prstGeom>
          <a:noFill/>
        </p:spPr>
        <p:txBody>
          <a:bodyPr wrap="square">
            <a:spAutoFit/>
          </a:bodyPr>
          <a:lstStyle/>
          <a:p>
            <a:pPr>
              <a:buNone/>
            </a:pPr>
            <a:r>
              <a:rPr lang="en-GB" sz="2000" b="1" dirty="0"/>
              <a:t>Goal</a:t>
            </a:r>
            <a:endParaRPr lang="en-GB" sz="2000" dirty="0"/>
          </a:p>
          <a:p>
            <a:pPr marL="342900" indent="-342900">
              <a:buFont typeface="Arial" panose="020B0604020202020204" pitchFamily="34" charset="0"/>
              <a:buChar char="•"/>
            </a:pPr>
            <a:r>
              <a:rPr lang="en-GB" sz="2000" dirty="0"/>
              <a:t>Compute total electricity consumption</a:t>
            </a:r>
          </a:p>
          <a:p>
            <a:pPr marL="342900" indent="-342900">
              <a:buFont typeface="Arial" panose="020B0604020202020204" pitchFamily="34" charset="0"/>
              <a:buChar char="•"/>
            </a:pPr>
            <a:r>
              <a:rPr lang="en-GB" sz="2000" dirty="0"/>
              <a:t>Without revealing individual measurements</a:t>
            </a:r>
          </a:p>
          <a:p>
            <a:pPr marL="342900" indent="-342900">
              <a:buFont typeface="Arial" panose="020B0604020202020204" pitchFamily="34" charset="0"/>
              <a:buChar char="•"/>
            </a:pPr>
            <a:endParaRPr lang="en-GB" sz="2000" dirty="0"/>
          </a:p>
          <a:p>
            <a:pPr>
              <a:buNone/>
            </a:pPr>
            <a:r>
              <a:rPr lang="en-GB" sz="2000" b="1" dirty="0"/>
              <a:t>Protocol idea</a:t>
            </a:r>
            <a:endParaRPr lang="en-GB" sz="2000" dirty="0"/>
          </a:p>
          <a:p>
            <a:pPr marL="342900" indent="-342900">
              <a:buFont typeface="Arial" panose="020B0604020202020204" pitchFamily="34" charset="0"/>
              <a:buChar char="•"/>
            </a:pPr>
            <a:r>
              <a:rPr lang="en-GB" sz="2000" dirty="0"/>
              <a:t>Users share pairwise random masks</a:t>
            </a:r>
          </a:p>
          <a:p>
            <a:pPr marL="342900" indent="-342900">
              <a:buFont typeface="Arial" panose="020B0604020202020204" pitchFamily="34" charset="0"/>
              <a:buChar char="•"/>
            </a:pPr>
            <a:r>
              <a:rPr lang="en-GB" sz="2000" dirty="0"/>
              <a:t>Each user masks their data before sending it</a:t>
            </a:r>
          </a:p>
          <a:p>
            <a:pPr marL="342900" indent="-342900">
              <a:buFont typeface="Arial" panose="020B0604020202020204" pitchFamily="34" charset="0"/>
              <a:buChar char="•"/>
            </a:pPr>
            <a:r>
              <a:rPr lang="en-GB" sz="2000" dirty="0"/>
              <a:t>Masks cancel out when summed</a:t>
            </a:r>
          </a:p>
          <a:p>
            <a:pPr marL="342900" indent="-342900">
              <a:buFont typeface="Arial" panose="020B0604020202020204" pitchFamily="34" charset="0"/>
              <a:buChar char="•"/>
            </a:pPr>
            <a:endParaRPr lang="en-GB" sz="2000" dirty="0"/>
          </a:p>
          <a:p>
            <a:pPr>
              <a:buNone/>
            </a:pPr>
            <a:r>
              <a:rPr lang="en-GB" sz="2000" b="1" dirty="0"/>
              <a:t>Privacy guarantee</a:t>
            </a:r>
            <a:endParaRPr lang="en-GB" sz="2000" dirty="0"/>
          </a:p>
          <a:p>
            <a:pPr marL="342900" indent="-342900">
              <a:buFont typeface="Arial" panose="020B0604020202020204" pitchFamily="34" charset="0"/>
              <a:buChar char="•"/>
            </a:pPr>
            <a:r>
              <a:rPr lang="en-GB" sz="2000" dirty="0"/>
              <a:t>Server learns only the total</a:t>
            </a:r>
          </a:p>
          <a:p>
            <a:pPr marL="342900" indent="-342900">
              <a:buFont typeface="Arial" panose="020B0604020202020204" pitchFamily="34" charset="0"/>
              <a:buChar char="•"/>
            </a:pPr>
            <a:r>
              <a:rPr lang="en-GB" sz="2000" dirty="0"/>
              <a:t>Individual values remain private</a:t>
            </a:r>
          </a:p>
        </p:txBody>
      </p:sp>
      <p:pic>
        <p:nvPicPr>
          <p:cNvPr id="3" name="object 6">
            <a:extLst>
              <a:ext uri="{FF2B5EF4-FFF2-40B4-BE49-F238E27FC236}">
                <a16:creationId xmlns:a16="http://schemas.microsoft.com/office/drawing/2014/main" id="{2E3E23A9-DB0D-0599-A295-830A9CDA1C04}"/>
              </a:ext>
            </a:extLst>
          </p:cNvPr>
          <p:cNvPicPr/>
          <p:nvPr/>
        </p:nvPicPr>
        <p:blipFill>
          <a:blip r:embed="rId3" cstate="print"/>
          <a:stretch>
            <a:fillRect/>
          </a:stretch>
        </p:blipFill>
        <p:spPr>
          <a:xfrm>
            <a:off x="6532944" y="1587213"/>
            <a:ext cx="5138195" cy="4127373"/>
          </a:xfrm>
          <a:prstGeom prst="rect">
            <a:avLst/>
          </a:prstGeom>
        </p:spPr>
      </p:pic>
    </p:spTree>
    <p:extLst>
      <p:ext uri="{BB962C8B-B14F-4D97-AF65-F5344CB8AC3E}">
        <p14:creationId xmlns:p14="http://schemas.microsoft.com/office/powerpoint/2010/main" val="329170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EAD5-5E41-2AAE-4639-DA0216AD60BE}"/>
              </a:ext>
            </a:extLst>
          </p:cNvPr>
          <p:cNvSpPr>
            <a:spLocks noGrp="1"/>
          </p:cNvSpPr>
          <p:nvPr>
            <p:ph type="title"/>
          </p:nvPr>
        </p:nvSpPr>
        <p:spPr/>
        <p:txBody>
          <a:bodyPr/>
          <a:lstStyle/>
          <a:p>
            <a:endParaRPr lang="en-SE"/>
          </a:p>
        </p:txBody>
      </p:sp>
      <p:pic>
        <p:nvPicPr>
          <p:cNvPr id="3" name="Picture 2" descr="A screenshot of a data report&#10;&#10;AI-generated content may be incorrect.">
            <a:extLst>
              <a:ext uri="{FF2B5EF4-FFF2-40B4-BE49-F238E27FC236}">
                <a16:creationId xmlns:a16="http://schemas.microsoft.com/office/drawing/2014/main" id="{66EA1451-6679-CBF1-35CD-2F117058DDF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822949" y="460645"/>
            <a:ext cx="6966510" cy="6032226"/>
          </a:xfrm>
          <a:prstGeom prst="rect">
            <a:avLst/>
          </a:prstGeom>
        </p:spPr>
      </p:pic>
    </p:spTree>
    <p:extLst>
      <p:ext uri="{BB962C8B-B14F-4D97-AF65-F5344CB8AC3E}">
        <p14:creationId xmlns:p14="http://schemas.microsoft.com/office/powerpoint/2010/main" val="3597012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1C73-042F-EC04-EC72-7209BF0FA8AC}"/>
              </a:ext>
            </a:extLst>
          </p:cNvPr>
          <p:cNvSpPr>
            <a:spLocks noGrp="1"/>
          </p:cNvSpPr>
          <p:nvPr>
            <p:ph type="title"/>
          </p:nvPr>
        </p:nvSpPr>
        <p:spPr/>
        <p:txBody>
          <a:bodyPr/>
          <a:lstStyle/>
          <a:p>
            <a:endParaRPr lang="en-SE"/>
          </a:p>
        </p:txBody>
      </p:sp>
      <p:sp>
        <p:nvSpPr>
          <p:cNvPr id="3" name="Text Placeholder 3">
            <a:extLst>
              <a:ext uri="{FF2B5EF4-FFF2-40B4-BE49-F238E27FC236}">
                <a16:creationId xmlns:a16="http://schemas.microsoft.com/office/drawing/2014/main" id="{7A606E3C-922D-9441-3CA7-37654DFCB6FC}"/>
              </a:ext>
            </a:extLst>
          </p:cNvPr>
          <p:cNvSpPr txBox="1">
            <a:spLocks/>
          </p:cNvSpPr>
          <p:nvPr/>
        </p:nvSpPr>
        <p:spPr>
          <a:xfrm>
            <a:off x="1434078" y="2326411"/>
            <a:ext cx="3882682" cy="2658793"/>
          </a:xfrm>
          <a:prstGeom prst="rect">
            <a:avLst/>
          </a:prstGeom>
        </p:spPr>
        <p:txBody>
          <a:bodyPr/>
          <a:lst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2800" dirty="0"/>
              <a:t>Cybersecurity is like a seatbelt. Most of the time you don't need it, but when you do, you'll be glad it's there.</a:t>
            </a:r>
          </a:p>
        </p:txBody>
      </p:sp>
      <p:pic>
        <p:nvPicPr>
          <p:cNvPr id="5" name="Picture Placeholder 10">
            <a:extLst>
              <a:ext uri="{FF2B5EF4-FFF2-40B4-BE49-F238E27FC236}">
                <a16:creationId xmlns:a16="http://schemas.microsoft.com/office/drawing/2014/main" id="{D3567D2C-4D3E-CC2F-1673-F76843F92D65}"/>
              </a:ext>
            </a:extLst>
          </p:cNvPr>
          <p:cNvPicPr>
            <a:picLocks noChangeAspect="1"/>
          </p:cNvPicPr>
          <p:nvPr/>
        </p:nvPicPr>
        <p:blipFill rotWithShape="1">
          <a:blip r:embed="rId2">
            <a:extLst>
              <a:ext uri="{28A0092B-C50C-407E-A947-70E740481C1C}">
                <a14:useLocalDpi xmlns:a14="http://schemas.microsoft.com/office/drawing/2010/main" val="0"/>
              </a:ext>
            </a:extLst>
          </a:blip>
          <a:srcRect l="30614" t="6734" r="30734" b="6733"/>
          <a:stretch>
            <a:fillRect/>
          </a:stretch>
        </p:blipFill>
        <p:spPr>
          <a:xfrm>
            <a:off x="7143303" y="1098600"/>
            <a:ext cx="3675073" cy="4660800"/>
          </a:xfrm>
          <a:prstGeom prst="rect">
            <a:avLst/>
          </a:prstGeom>
        </p:spPr>
      </p:pic>
      <p:sp>
        <p:nvSpPr>
          <p:cNvPr id="7" name="TextBox 6">
            <a:extLst>
              <a:ext uri="{FF2B5EF4-FFF2-40B4-BE49-F238E27FC236}">
                <a16:creationId xmlns:a16="http://schemas.microsoft.com/office/drawing/2014/main" id="{F908ED2F-E2D9-D5B5-41A0-C26A2E685B9E}"/>
              </a:ext>
            </a:extLst>
          </p:cNvPr>
          <p:cNvSpPr txBox="1"/>
          <p:nvPr/>
        </p:nvSpPr>
        <p:spPr>
          <a:xfrm>
            <a:off x="1450212" y="4985204"/>
            <a:ext cx="6096000" cy="369332"/>
          </a:xfrm>
          <a:prstGeom prst="rect">
            <a:avLst/>
          </a:prstGeom>
          <a:noFill/>
        </p:spPr>
        <p:txBody>
          <a:bodyPr wrap="square">
            <a:spAutoFit/>
          </a:bodyPr>
          <a:lstStyle/>
          <a:p>
            <a:r>
              <a:rPr lang="en-GB" dirty="0">
                <a:latin typeface="+mn-lt"/>
              </a:rPr>
              <a:t>Richard Bartlett</a:t>
            </a:r>
            <a:endParaRPr lang="en-SE" dirty="0">
              <a:latin typeface="+mn-lt"/>
            </a:endParaRPr>
          </a:p>
        </p:txBody>
      </p:sp>
    </p:spTree>
    <p:extLst>
      <p:ext uri="{BB962C8B-B14F-4D97-AF65-F5344CB8AC3E}">
        <p14:creationId xmlns:p14="http://schemas.microsoft.com/office/powerpoint/2010/main" val="235613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DC3F-C7EA-92D5-C154-04C8E0E84A45}"/>
              </a:ext>
            </a:extLst>
          </p:cNvPr>
          <p:cNvSpPr>
            <a:spLocks noGrp="1"/>
          </p:cNvSpPr>
          <p:nvPr>
            <p:ph type="title"/>
          </p:nvPr>
        </p:nvSpPr>
        <p:spPr>
          <a:xfrm>
            <a:off x="838200" y="0"/>
            <a:ext cx="10515600" cy="1325563"/>
          </a:xfrm>
        </p:spPr>
        <p:txBody>
          <a:bodyPr/>
          <a:lstStyle/>
          <a:p>
            <a:r>
              <a:rPr lang="en-SE" dirty="0"/>
              <a:t>References for Further reading</a:t>
            </a:r>
          </a:p>
        </p:txBody>
      </p:sp>
      <p:sp>
        <p:nvSpPr>
          <p:cNvPr id="7" name="TextBox 6">
            <a:extLst>
              <a:ext uri="{FF2B5EF4-FFF2-40B4-BE49-F238E27FC236}">
                <a16:creationId xmlns:a16="http://schemas.microsoft.com/office/drawing/2014/main" id="{B0CE7F05-1C72-3F64-AFD6-B5B8FE03C103}"/>
              </a:ext>
            </a:extLst>
          </p:cNvPr>
          <p:cNvSpPr txBox="1"/>
          <p:nvPr/>
        </p:nvSpPr>
        <p:spPr>
          <a:xfrm>
            <a:off x="838200" y="1204555"/>
            <a:ext cx="10799180" cy="4893647"/>
          </a:xfrm>
          <a:prstGeom prst="rect">
            <a:avLst/>
          </a:prstGeom>
          <a:noFill/>
        </p:spPr>
        <p:txBody>
          <a:bodyPr wrap="square">
            <a:spAutoFit/>
          </a:bodyPr>
          <a:lstStyle/>
          <a:p>
            <a:r>
              <a:rPr lang="en-GB" sz="1200" b="1" dirty="0"/>
              <a:t>[Pfitzmann17]</a:t>
            </a:r>
            <a:br>
              <a:rPr lang="en-GB" sz="1200" dirty="0"/>
            </a:br>
            <a:r>
              <a:rPr lang="en-GB" sz="1200" dirty="0"/>
              <a:t>A. </a:t>
            </a:r>
            <a:r>
              <a:rPr lang="en-GB" sz="1200" dirty="0" err="1"/>
              <a:t>Pfitzmann</a:t>
            </a:r>
            <a:r>
              <a:rPr lang="en-GB" sz="1200" dirty="0"/>
              <a:t> and M. Hansen, “A Terminology for Talking about Privacy by Data Minimization: Anonymity, </a:t>
            </a:r>
            <a:r>
              <a:rPr lang="en-GB" sz="1200" dirty="0" err="1"/>
              <a:t>Unlinkability</a:t>
            </a:r>
            <a:r>
              <a:rPr lang="en-GB" sz="1200" dirty="0"/>
              <a:t>, Undetectability, Unobservability, Pseudonymity, and Identity Management,” TU Dresden &amp; ULD Kiel, Tech. Rep. v0.34, 2010. Available: </a:t>
            </a:r>
            <a:r>
              <a:rPr lang="en-GB" sz="1200" dirty="0">
                <a:hlinkClick r:id="rId2"/>
              </a:rPr>
              <a:t>https://dud.inf.tu-dresden.de/literatur/Anon_Terminology_v0.34.pdf</a:t>
            </a:r>
            <a:endParaRPr lang="en-GB" sz="1200" dirty="0"/>
          </a:p>
          <a:p>
            <a:endParaRPr lang="en-GB" sz="1200" dirty="0"/>
          </a:p>
          <a:p>
            <a:r>
              <a:rPr lang="en-GB" sz="1200" b="1" dirty="0"/>
              <a:t>[Chaum81]</a:t>
            </a:r>
            <a:br>
              <a:rPr lang="en-GB" sz="1200" dirty="0"/>
            </a:br>
            <a:r>
              <a:rPr lang="en-GB" sz="1200" dirty="0"/>
              <a:t>D. L. </a:t>
            </a:r>
            <a:r>
              <a:rPr lang="en-GB" sz="1200" dirty="0" err="1"/>
              <a:t>Chaum</a:t>
            </a:r>
            <a:r>
              <a:rPr lang="en-GB" sz="1200" dirty="0"/>
              <a:t>, “Untraceable Electronic Mail, Return Addresses, and Digital Pseudonyms,” </a:t>
            </a:r>
            <a:r>
              <a:rPr lang="en-GB" sz="1200" i="1" dirty="0"/>
              <a:t>Communications of the ACM</a:t>
            </a:r>
            <a:r>
              <a:rPr lang="en-GB" sz="1200" dirty="0"/>
              <a:t>, vol. 24, no. 2, pp. 84–90, Feb. 1981.</a:t>
            </a:r>
            <a:br>
              <a:rPr lang="en-GB" sz="1200" dirty="0"/>
            </a:br>
            <a:r>
              <a:rPr lang="en-GB" sz="1200" dirty="0" err="1"/>
              <a:t>doi</a:t>
            </a:r>
            <a:r>
              <a:rPr lang="en-GB" sz="1200" dirty="0"/>
              <a:t>: 10.1145/358549.358563</a:t>
            </a:r>
          </a:p>
          <a:p>
            <a:endParaRPr lang="en-GB" sz="1200" dirty="0"/>
          </a:p>
          <a:p>
            <a:r>
              <a:rPr lang="en-GB" sz="1200" b="1" dirty="0"/>
              <a:t>[Camenisch02]</a:t>
            </a:r>
            <a:br>
              <a:rPr lang="en-GB" sz="1200" dirty="0"/>
            </a:br>
            <a:r>
              <a:rPr lang="en-GB" sz="1200" dirty="0"/>
              <a:t>J. Camenisch and E. Van </a:t>
            </a:r>
            <a:r>
              <a:rPr lang="en-GB" sz="1200" dirty="0" err="1"/>
              <a:t>Herreweghen</a:t>
            </a:r>
            <a:r>
              <a:rPr lang="en-GB" sz="1200" dirty="0"/>
              <a:t>, “Design and Implementation of the </a:t>
            </a:r>
            <a:r>
              <a:rPr lang="en-GB" sz="1200" dirty="0" err="1"/>
              <a:t>Idemix</a:t>
            </a:r>
            <a:r>
              <a:rPr lang="en-GB" sz="1200" dirty="0"/>
              <a:t> Anonymous Credential System,” in </a:t>
            </a:r>
            <a:r>
              <a:rPr lang="en-GB" sz="1200" i="1" dirty="0"/>
              <a:t>Proceedings of the 9th ACM Conference on Computer and Communications Security (CCS)</a:t>
            </a:r>
            <a:r>
              <a:rPr lang="en-GB" sz="1200" dirty="0"/>
              <a:t>, New York, NY, USA, Nov. 2002, pp. 21–30. </a:t>
            </a:r>
            <a:r>
              <a:rPr lang="en-GB" sz="1200" dirty="0" err="1"/>
              <a:t>doi</a:t>
            </a:r>
            <a:r>
              <a:rPr lang="en-GB" sz="1200" dirty="0"/>
              <a:t>: 10.1145/586110.586114 </a:t>
            </a:r>
          </a:p>
          <a:p>
            <a:r>
              <a:rPr lang="en-GB" sz="1200" dirty="0"/>
              <a:t> </a:t>
            </a:r>
          </a:p>
          <a:p>
            <a:r>
              <a:rPr lang="en-GB" sz="1200" b="1" dirty="0"/>
              <a:t>[Danezis10]</a:t>
            </a:r>
            <a:br>
              <a:rPr lang="en-GB" sz="1200" dirty="0"/>
            </a:br>
            <a:r>
              <a:rPr lang="en-GB" sz="1200" dirty="0"/>
              <a:t>G. </a:t>
            </a:r>
            <a:r>
              <a:rPr lang="en-GB" sz="1200" dirty="0" err="1"/>
              <a:t>Danezis</a:t>
            </a:r>
            <a:r>
              <a:rPr lang="en-GB" sz="1200" dirty="0"/>
              <a:t> and S. Gürses, “A Critical Review of 10 Years of Privacy Technology,” in </a:t>
            </a:r>
            <a:r>
              <a:rPr lang="en-GB" sz="1200" i="1" dirty="0"/>
              <a:t>Proceedings of the Surveillance Cultures: A Global Surveillance Society Conference</a:t>
            </a:r>
            <a:r>
              <a:rPr lang="en-GB" sz="1200" dirty="0"/>
              <a:t>, 2010.</a:t>
            </a:r>
            <a:br>
              <a:rPr lang="en-GB" sz="1200" dirty="0"/>
            </a:br>
            <a:endParaRPr lang="en-GB" sz="1200" dirty="0"/>
          </a:p>
          <a:p>
            <a:r>
              <a:rPr lang="en-GB" sz="1200" b="1" dirty="0"/>
              <a:t>[Shen11]</a:t>
            </a:r>
            <a:br>
              <a:rPr lang="en-GB" sz="1200" dirty="0"/>
            </a:br>
            <a:r>
              <a:rPr lang="en-GB" sz="1200" dirty="0"/>
              <a:t>Y. Shen and S. Pearson, </a:t>
            </a:r>
            <a:r>
              <a:rPr lang="en-GB" sz="1200" i="1" dirty="0"/>
              <a:t>Privacy Enhancing Technologies: A Review</a:t>
            </a:r>
            <a:r>
              <a:rPr lang="en-GB" sz="1200" dirty="0"/>
              <a:t>, Hewlett-Packard Development Company, 2011. Available: </a:t>
            </a:r>
            <a:r>
              <a:rPr lang="en-GB" sz="1200" dirty="0">
                <a:hlinkClick r:id="rId3"/>
              </a:rPr>
              <a:t>https://bit.ly/3cfpAKz</a:t>
            </a:r>
            <a:r>
              <a:rPr lang="en-GB" sz="1200" dirty="0"/>
              <a:t>; Alternative reading site: </a:t>
            </a:r>
            <a:r>
              <a:rPr lang="en-GB" sz="1200" dirty="0">
                <a:hlinkClick r:id="rId4"/>
              </a:rPr>
              <a:t>https://www.priv.gc.ca/en/opc-actions-and-decisions/research/explore-privacy-research/2017/pet_201711/</a:t>
            </a:r>
            <a:r>
              <a:rPr lang="en-GB" sz="1200" dirty="0"/>
              <a:t> </a:t>
            </a:r>
            <a:br>
              <a:rPr lang="en-GB" sz="1200" dirty="0"/>
            </a:br>
            <a:endParaRPr lang="en-GB" sz="1200" dirty="0"/>
          </a:p>
          <a:p>
            <a:r>
              <a:rPr lang="en-GB" sz="1200" b="1" dirty="0"/>
              <a:t>[Solove06]</a:t>
            </a:r>
            <a:br>
              <a:rPr lang="en-GB" sz="1200" dirty="0"/>
            </a:br>
            <a:r>
              <a:rPr lang="en-GB" sz="1200" dirty="0"/>
              <a:t>D. J. Solove, “A Taxonomy of Privacy,” </a:t>
            </a:r>
            <a:r>
              <a:rPr lang="en-GB" sz="1200" i="1" dirty="0"/>
              <a:t>University of Pennsylvania Law Review</a:t>
            </a:r>
            <a:r>
              <a:rPr lang="en-GB" sz="1200" dirty="0"/>
              <a:t>, vol. 154, no. 3, pp. 477–560, 2006.</a:t>
            </a:r>
          </a:p>
          <a:p>
            <a:endParaRPr lang="en-GB" sz="1200" dirty="0"/>
          </a:p>
          <a:p>
            <a:r>
              <a:rPr lang="en-GB" sz="1200" b="1" dirty="0"/>
              <a:t>[Nissenbaum09]</a:t>
            </a:r>
            <a:br>
              <a:rPr lang="en-GB" sz="1200" dirty="0"/>
            </a:br>
            <a:r>
              <a:rPr lang="en-GB" sz="1200" dirty="0"/>
              <a:t>H. Nissenbaum, </a:t>
            </a:r>
            <a:r>
              <a:rPr lang="en-GB" sz="1200" i="1" dirty="0"/>
              <a:t>Privacy in Context: Technology, Policy, and the Integrity of Social Life</a:t>
            </a:r>
            <a:r>
              <a:rPr lang="en-GB" sz="1200" dirty="0"/>
              <a:t>. Stanford, CA, USA: Stanford University Press, 2009.</a:t>
            </a:r>
          </a:p>
        </p:txBody>
      </p:sp>
    </p:spTree>
    <p:extLst>
      <p:ext uri="{BB962C8B-B14F-4D97-AF65-F5344CB8AC3E}">
        <p14:creationId xmlns:p14="http://schemas.microsoft.com/office/powerpoint/2010/main" val="314823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35DE-A2F9-A4D1-1E49-AF6B6AD7733C}"/>
              </a:ext>
            </a:extLst>
          </p:cNvPr>
          <p:cNvSpPr>
            <a:spLocks noGrp="1"/>
          </p:cNvSpPr>
          <p:nvPr>
            <p:ph type="title"/>
          </p:nvPr>
        </p:nvSpPr>
        <p:spPr>
          <a:xfrm>
            <a:off x="838199" y="365129"/>
            <a:ext cx="11070265" cy="1325563"/>
          </a:xfrm>
        </p:spPr>
        <p:txBody>
          <a:bodyPr/>
          <a:lstStyle/>
          <a:p>
            <a:r>
              <a:rPr lang="en-GB" dirty="0"/>
              <a:t>Why Privacy Enhancing Technologies (PETs)?</a:t>
            </a:r>
            <a:endParaRPr lang="en-SE" dirty="0"/>
          </a:p>
        </p:txBody>
      </p:sp>
      <p:sp>
        <p:nvSpPr>
          <p:cNvPr id="7" name="TextBox 6">
            <a:extLst>
              <a:ext uri="{FF2B5EF4-FFF2-40B4-BE49-F238E27FC236}">
                <a16:creationId xmlns:a16="http://schemas.microsoft.com/office/drawing/2014/main" id="{1CB75827-4719-58CF-1E06-C337AABFD7C3}"/>
              </a:ext>
            </a:extLst>
          </p:cNvPr>
          <p:cNvSpPr txBox="1"/>
          <p:nvPr/>
        </p:nvSpPr>
        <p:spPr>
          <a:xfrm>
            <a:off x="977095" y="1551796"/>
            <a:ext cx="10237809" cy="4401205"/>
          </a:xfrm>
          <a:prstGeom prst="rect">
            <a:avLst/>
          </a:prstGeom>
          <a:noFill/>
        </p:spPr>
        <p:txBody>
          <a:bodyPr wrap="square">
            <a:spAutoFit/>
          </a:bodyPr>
          <a:lstStyle/>
          <a:p>
            <a:pPr>
              <a:buNone/>
            </a:pPr>
            <a:r>
              <a:rPr lang="en-GB" sz="2000" b="1" dirty="0"/>
              <a:t>The ideal goal</a:t>
            </a:r>
            <a:endParaRPr lang="en-GB" sz="2000" dirty="0"/>
          </a:p>
          <a:p>
            <a:r>
              <a:rPr lang="en-GB" sz="2000" dirty="0"/>
              <a:t>Users should not have to </a:t>
            </a:r>
            <a:r>
              <a:rPr lang="en-GB" sz="2000" dirty="0">
                <a:solidFill>
                  <a:schemeClr val="accent2">
                    <a:lumMod val="50000"/>
                  </a:schemeClr>
                </a:solidFill>
              </a:rPr>
              <a:t>blindly trust </a:t>
            </a:r>
            <a:r>
              <a:rPr lang="en-GB" sz="2000" dirty="0"/>
              <a:t>organizations with their personal data.</a:t>
            </a:r>
          </a:p>
          <a:p>
            <a:endParaRPr lang="en-GB" sz="2000" dirty="0"/>
          </a:p>
          <a:p>
            <a:pPr>
              <a:buNone/>
            </a:pPr>
            <a:r>
              <a:rPr lang="en-GB" sz="2000" b="1" dirty="0"/>
              <a:t>The reality</a:t>
            </a:r>
            <a:endParaRPr lang="en-GB" sz="2000" dirty="0"/>
          </a:p>
          <a:p>
            <a:r>
              <a:rPr lang="en-GB" sz="2000" dirty="0"/>
              <a:t>Some level of trust in system operators, service providers, or platforms is unavoidable.</a:t>
            </a:r>
          </a:p>
          <a:p>
            <a:endParaRPr lang="en-GB" sz="2000" dirty="0"/>
          </a:p>
          <a:p>
            <a:pPr>
              <a:buNone/>
            </a:pPr>
            <a:r>
              <a:rPr lang="en-GB" sz="2000" b="1" dirty="0"/>
              <a:t>What technology can do</a:t>
            </a:r>
            <a:endParaRPr lang="en-GB" sz="2000" dirty="0"/>
          </a:p>
          <a:p>
            <a:pPr marL="285750" indent="-285750">
              <a:buFont typeface="Arial" panose="020B0604020202020204" pitchFamily="34" charset="0"/>
              <a:buChar char="•"/>
            </a:pPr>
            <a:r>
              <a:rPr lang="en-GB" sz="2000" dirty="0"/>
              <a:t>Reduce the </a:t>
            </a:r>
            <a:r>
              <a:rPr lang="en-GB" sz="2000" dirty="0">
                <a:solidFill>
                  <a:schemeClr val="accent2">
                    <a:lumMod val="50000"/>
                  </a:schemeClr>
                </a:solidFill>
              </a:rPr>
              <a:t>amount of trust required</a:t>
            </a:r>
          </a:p>
          <a:p>
            <a:pPr marL="285750" indent="-285750">
              <a:buFont typeface="Arial" panose="020B0604020202020204" pitchFamily="34" charset="0"/>
              <a:buChar char="•"/>
            </a:pPr>
            <a:r>
              <a:rPr lang="en-GB" sz="2000" dirty="0"/>
              <a:t>Limit </a:t>
            </a:r>
            <a:r>
              <a:rPr lang="en-GB" sz="2000" dirty="0">
                <a:solidFill>
                  <a:schemeClr val="accent2">
                    <a:lumMod val="50000"/>
                  </a:schemeClr>
                </a:solidFill>
              </a:rPr>
              <a:t>who must be trusted</a:t>
            </a:r>
          </a:p>
          <a:p>
            <a:pPr marL="285750" indent="-285750">
              <a:buFont typeface="Arial" panose="020B0604020202020204" pitchFamily="34" charset="0"/>
              <a:buChar char="•"/>
            </a:pPr>
            <a:r>
              <a:rPr lang="en-GB" sz="2000" dirty="0"/>
              <a:t>Enable </a:t>
            </a:r>
            <a:r>
              <a:rPr lang="en-GB" sz="2000" dirty="0">
                <a:solidFill>
                  <a:schemeClr val="accent2">
                    <a:lumMod val="50000"/>
                  </a:schemeClr>
                </a:solidFill>
              </a:rPr>
              <a:t>verification, accountability, and transparency</a:t>
            </a:r>
          </a:p>
          <a:p>
            <a:pPr>
              <a:buFont typeface="Arial" panose="020B0604020202020204" pitchFamily="34" charset="0"/>
              <a:buChar char="•"/>
            </a:pPr>
            <a:endParaRPr lang="en-GB" sz="2000" dirty="0"/>
          </a:p>
          <a:p>
            <a:pPr>
              <a:buNone/>
            </a:pPr>
            <a:r>
              <a:rPr lang="en-GB" sz="2000" b="1" dirty="0"/>
              <a:t>Privacy Enhancing Technologies (PETs)</a:t>
            </a:r>
            <a:endParaRPr lang="en-GB" sz="2000" dirty="0"/>
          </a:p>
          <a:p>
            <a:pPr marL="285750" indent="-285750">
              <a:buFont typeface="Arial" panose="020B0604020202020204" pitchFamily="34" charset="0"/>
              <a:buChar char="•"/>
            </a:pPr>
            <a:r>
              <a:rPr lang="en-GB" sz="2000" dirty="0"/>
              <a:t>Technologies that minimize the </a:t>
            </a:r>
            <a:r>
              <a:rPr lang="en-GB" sz="2000" dirty="0">
                <a:solidFill>
                  <a:schemeClr val="accent2">
                    <a:lumMod val="50000"/>
                  </a:schemeClr>
                </a:solidFill>
              </a:rPr>
              <a:t>trust perimeter</a:t>
            </a:r>
          </a:p>
          <a:p>
            <a:pPr marL="285750" indent="-285750">
              <a:buFont typeface="Arial" panose="020B0604020202020204" pitchFamily="34" charset="0"/>
              <a:buChar char="•"/>
            </a:pPr>
            <a:r>
              <a:rPr lang="en-GB" sz="2000" dirty="0"/>
              <a:t>Or provide mechanisms to </a:t>
            </a:r>
            <a:r>
              <a:rPr lang="en-GB" sz="2000" dirty="0">
                <a:solidFill>
                  <a:schemeClr val="accent2">
                    <a:lumMod val="50000"/>
                  </a:schemeClr>
                </a:solidFill>
              </a:rPr>
              <a:t>check and challenge misuse of trust</a:t>
            </a:r>
          </a:p>
        </p:txBody>
      </p:sp>
      <p:sp>
        <p:nvSpPr>
          <p:cNvPr id="4" name="TextBox 3">
            <a:extLst>
              <a:ext uri="{FF2B5EF4-FFF2-40B4-BE49-F238E27FC236}">
                <a16:creationId xmlns:a16="http://schemas.microsoft.com/office/drawing/2014/main" id="{37B8E75E-DA94-8333-9D4F-200196614119}"/>
              </a:ext>
            </a:extLst>
          </p:cNvPr>
          <p:cNvSpPr txBox="1"/>
          <p:nvPr/>
        </p:nvSpPr>
        <p:spPr>
          <a:xfrm>
            <a:off x="8511755" y="4058249"/>
            <a:ext cx="3224974" cy="1015663"/>
          </a:xfrm>
          <a:prstGeom prst="rect">
            <a:avLst/>
          </a:prstGeom>
          <a:solidFill>
            <a:schemeClr val="tx2">
              <a:lumMod val="20000"/>
              <a:lumOff val="80000"/>
            </a:schemeClr>
          </a:solidFill>
          <a:effectLst>
            <a:softEdge rad="31750"/>
          </a:effectLst>
        </p:spPr>
        <p:txBody>
          <a:bodyPr wrap="square">
            <a:spAutoFit/>
          </a:bodyPr>
          <a:lstStyle/>
          <a:p>
            <a:pPr>
              <a:buNone/>
            </a:pPr>
            <a:r>
              <a:rPr lang="en-GB" sz="2000" b="1" dirty="0"/>
              <a:t>Two categories of PETs</a:t>
            </a:r>
            <a:endParaRPr lang="en-GB" sz="2000" dirty="0"/>
          </a:p>
          <a:p>
            <a:pPr marL="342900" indent="-342900">
              <a:buFont typeface="Wingdings" pitchFamily="2" charset="2"/>
              <a:buChar char="Ø"/>
            </a:pPr>
            <a:r>
              <a:rPr lang="en-GB" sz="2000" dirty="0"/>
              <a:t>Hard Privacy</a:t>
            </a:r>
          </a:p>
          <a:p>
            <a:pPr marL="342900" indent="-342900">
              <a:buFont typeface="Wingdings" pitchFamily="2" charset="2"/>
              <a:buChar char="Ø"/>
            </a:pPr>
            <a:r>
              <a:rPr lang="en-GB" sz="2000" dirty="0"/>
              <a:t>Soft Privacy</a:t>
            </a:r>
          </a:p>
        </p:txBody>
      </p:sp>
    </p:spTree>
    <p:extLst>
      <p:ext uri="{BB962C8B-B14F-4D97-AF65-F5344CB8AC3E}">
        <p14:creationId xmlns:p14="http://schemas.microsoft.com/office/powerpoint/2010/main" val="3635467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9A9-E8CE-1866-ED34-3714D7161C35}"/>
              </a:ext>
            </a:extLst>
          </p:cNvPr>
          <p:cNvSpPr>
            <a:spLocks noGrp="1"/>
          </p:cNvSpPr>
          <p:nvPr>
            <p:ph type="title"/>
          </p:nvPr>
        </p:nvSpPr>
        <p:spPr>
          <a:xfrm>
            <a:off x="2677160" y="1726787"/>
            <a:ext cx="7990840" cy="1325563"/>
          </a:xfrm>
        </p:spPr>
        <p:txBody>
          <a:bodyPr>
            <a:normAutofit fontScale="90000"/>
          </a:bodyPr>
          <a:lstStyle/>
          <a:p>
            <a:r>
              <a:rPr lang="en-GB" sz="4800" dirty="0"/>
              <a:t>Privacy enhancing technologies</a:t>
            </a:r>
            <a:endParaRPr lang="en-SE" sz="4800" dirty="0"/>
          </a:p>
        </p:txBody>
      </p:sp>
      <p:sp>
        <p:nvSpPr>
          <p:cNvPr id="3" name="Privacy enhancing technologies">
            <a:extLst>
              <a:ext uri="{FF2B5EF4-FFF2-40B4-BE49-F238E27FC236}">
                <a16:creationId xmlns:a16="http://schemas.microsoft.com/office/drawing/2014/main" id="{1BDDAAB4-0217-2992-8A22-903D5E87FB61}"/>
              </a:ext>
            </a:extLst>
          </p:cNvPr>
          <p:cNvSpPr txBox="1">
            <a:spLocks/>
          </p:cNvSpPr>
          <p:nvPr/>
        </p:nvSpPr>
        <p:spPr>
          <a:xfrm>
            <a:off x="1743299" y="2472346"/>
            <a:ext cx="6926943" cy="956654"/>
          </a:xfrm>
          <a:prstGeom prst="rect">
            <a:avLst/>
          </a:prstGeom>
        </p:spPr>
        <p:txBody>
          <a:bodyPr vert="horz" lIns="91440" tIns="45720" rIns="91440" bIns="45720" rtlCol="0" anchor="ctr">
            <a:normAutofit fontScale="47500" lnSpcReduction="20000"/>
          </a:bodyPr>
          <a:lstStyle>
            <a:lvl1pPr algn="l" defTabSz="429259" rtl="0" eaLnBrk="1" latinLnBrk="0" hangingPunct="1">
              <a:lnSpc>
                <a:spcPct val="90000"/>
              </a:lnSpc>
              <a:spcBef>
                <a:spcPct val="0"/>
              </a:spcBef>
              <a:buNone/>
              <a:defRPr sz="15756" kern="1200">
                <a:solidFill>
                  <a:schemeClr val="tx1"/>
                </a:solidFill>
                <a:latin typeface="+mj-lt"/>
                <a:ea typeface="+mj-ea"/>
                <a:cs typeface="+mj-cs"/>
              </a:defRPr>
            </a:lvl1pPr>
          </a:lstStyle>
          <a:p>
            <a:endParaRPr lang="en-GB" dirty="0"/>
          </a:p>
        </p:txBody>
      </p:sp>
      <p:sp>
        <p:nvSpPr>
          <p:cNvPr id="5" name="TextBox 4">
            <a:extLst>
              <a:ext uri="{FF2B5EF4-FFF2-40B4-BE49-F238E27FC236}">
                <a16:creationId xmlns:a16="http://schemas.microsoft.com/office/drawing/2014/main" id="{86887E29-E63A-AE1F-8EB5-B6B48335066F}"/>
              </a:ext>
            </a:extLst>
          </p:cNvPr>
          <p:cNvSpPr txBox="1"/>
          <p:nvPr/>
        </p:nvSpPr>
        <p:spPr>
          <a:xfrm>
            <a:off x="4950210" y="3797909"/>
            <a:ext cx="5717790" cy="954107"/>
          </a:xfrm>
          <a:prstGeom prst="rect">
            <a:avLst/>
          </a:prstGeom>
          <a:noFill/>
        </p:spPr>
        <p:txBody>
          <a:bodyPr wrap="square" rtlCol="0">
            <a:spAutoFit/>
          </a:bodyPr>
          <a:lstStyle/>
          <a:p>
            <a:r>
              <a:rPr lang="en-GB" sz="2800" dirty="0">
                <a:solidFill>
                  <a:schemeClr val="accent2">
                    <a:lumMod val="50000"/>
                  </a:schemeClr>
                </a:solidFill>
              </a:rPr>
              <a:t>Database Privacy and Private ML training Approaches</a:t>
            </a:r>
          </a:p>
        </p:txBody>
      </p:sp>
    </p:spTree>
    <p:extLst>
      <p:ext uri="{BB962C8B-B14F-4D97-AF65-F5344CB8AC3E}">
        <p14:creationId xmlns:p14="http://schemas.microsoft.com/office/powerpoint/2010/main" val="4256293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988C-44C5-0613-441C-B24A8276B25A}"/>
              </a:ext>
            </a:extLst>
          </p:cNvPr>
          <p:cNvSpPr>
            <a:spLocks noGrp="1"/>
          </p:cNvSpPr>
          <p:nvPr>
            <p:ph type="title"/>
          </p:nvPr>
        </p:nvSpPr>
        <p:spPr>
          <a:xfrm>
            <a:off x="767080" y="182266"/>
            <a:ext cx="10515600" cy="1325563"/>
          </a:xfrm>
        </p:spPr>
        <p:txBody>
          <a:bodyPr/>
          <a:lstStyle/>
          <a:p>
            <a:r>
              <a:rPr lang="en-SE" dirty="0"/>
              <a:t>Whose Privacy</a:t>
            </a:r>
          </a:p>
        </p:txBody>
      </p:sp>
      <p:sp>
        <p:nvSpPr>
          <p:cNvPr id="3" name="TextBox 2">
            <a:extLst>
              <a:ext uri="{FF2B5EF4-FFF2-40B4-BE49-F238E27FC236}">
                <a16:creationId xmlns:a16="http://schemas.microsoft.com/office/drawing/2014/main" id="{0732BA99-1A4F-3791-7DAF-F044EB5B1EEE}"/>
              </a:ext>
            </a:extLst>
          </p:cNvPr>
          <p:cNvSpPr txBox="1"/>
          <p:nvPr/>
        </p:nvSpPr>
        <p:spPr>
          <a:xfrm>
            <a:off x="1342471" y="1507829"/>
            <a:ext cx="9772569" cy="4708981"/>
          </a:xfrm>
          <a:prstGeom prst="rect">
            <a:avLst/>
          </a:prstGeom>
          <a:noFill/>
        </p:spPr>
        <p:txBody>
          <a:bodyPr wrap="square" rtlCol="0">
            <a:spAutoFit/>
          </a:bodyPr>
          <a:lstStyle/>
          <a:p>
            <a:r>
              <a:rPr lang="en-GB" sz="2000" b="1" dirty="0">
                <a:solidFill>
                  <a:schemeClr val="accent2">
                    <a:lumMod val="50000"/>
                  </a:schemeClr>
                </a:solidFill>
              </a:rPr>
              <a:t>Privacy concerns differ depending on </a:t>
            </a:r>
            <a:r>
              <a:rPr lang="en-GB" sz="2000" b="1" i="1" dirty="0">
                <a:solidFill>
                  <a:schemeClr val="accent2">
                    <a:lumMod val="50000"/>
                  </a:schemeClr>
                </a:solidFill>
              </a:rPr>
              <a:t>who</a:t>
            </a:r>
            <a:r>
              <a:rPr lang="en-GB" sz="2000" b="1" dirty="0">
                <a:solidFill>
                  <a:schemeClr val="accent2">
                    <a:lumMod val="50000"/>
                  </a:schemeClr>
                </a:solidFill>
              </a:rPr>
              <a:t> needs protection in a data-driven system.</a:t>
            </a:r>
          </a:p>
          <a:p>
            <a:endParaRPr lang="en-GB" sz="2000" dirty="0"/>
          </a:p>
          <a:p>
            <a:r>
              <a:rPr lang="en-GB" sz="2000" b="1" dirty="0"/>
              <a:t>Respondent Privacy</a:t>
            </a:r>
            <a:br>
              <a:rPr lang="en-GB" sz="2000" dirty="0"/>
            </a:br>
            <a:r>
              <a:rPr lang="en-GB" sz="2000" dirty="0"/>
              <a:t>Protecting information about individuals whose data records are stored in a database.</a:t>
            </a:r>
          </a:p>
          <a:p>
            <a:endParaRPr lang="en-GB" sz="2000" dirty="0"/>
          </a:p>
          <a:p>
            <a:r>
              <a:rPr lang="en-GB" sz="2000" b="1" dirty="0"/>
              <a:t>Owner Privacy</a:t>
            </a:r>
            <a:br>
              <a:rPr lang="en-GB" sz="2000" dirty="0"/>
            </a:br>
            <a:r>
              <a:rPr lang="en-GB" sz="2000" dirty="0"/>
              <a:t>Protecting information of organizations or entities that jointly contribute data to compute a query or result.</a:t>
            </a:r>
          </a:p>
          <a:p>
            <a:endParaRPr lang="en-GB" sz="2000" dirty="0"/>
          </a:p>
          <a:p>
            <a:r>
              <a:rPr lang="en-GB" sz="2000" b="1" dirty="0"/>
              <a:t>End-User Privacy</a:t>
            </a:r>
            <a:br>
              <a:rPr lang="en-GB" sz="2000" dirty="0"/>
            </a:br>
            <a:r>
              <a:rPr lang="en-GB" sz="2000" dirty="0"/>
              <a:t>Protecting users’ queries and interactions with services such as search engines or online databases.</a:t>
            </a:r>
          </a:p>
          <a:p>
            <a:endParaRPr lang="en-SE" sz="2000" dirty="0"/>
          </a:p>
        </p:txBody>
      </p:sp>
    </p:spTree>
    <p:extLst>
      <p:ext uri="{BB962C8B-B14F-4D97-AF65-F5344CB8AC3E}">
        <p14:creationId xmlns:p14="http://schemas.microsoft.com/office/powerpoint/2010/main" val="159658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1F3A-015D-5437-D727-F6378415C489}"/>
              </a:ext>
            </a:extLst>
          </p:cNvPr>
          <p:cNvSpPr>
            <a:spLocks noGrp="1"/>
          </p:cNvSpPr>
          <p:nvPr>
            <p:ph type="title"/>
          </p:nvPr>
        </p:nvSpPr>
        <p:spPr>
          <a:xfrm>
            <a:off x="513080" y="209460"/>
            <a:ext cx="10515600" cy="1325563"/>
          </a:xfrm>
        </p:spPr>
        <p:txBody>
          <a:bodyPr/>
          <a:lstStyle/>
          <a:p>
            <a:r>
              <a:rPr lang="en-GB" dirty="0"/>
              <a:t>Statistical Databases</a:t>
            </a:r>
            <a:endParaRPr lang="en-SE" dirty="0"/>
          </a:p>
        </p:txBody>
      </p:sp>
      <p:sp>
        <p:nvSpPr>
          <p:cNvPr id="3" name="TextBox 2">
            <a:extLst>
              <a:ext uri="{FF2B5EF4-FFF2-40B4-BE49-F238E27FC236}">
                <a16:creationId xmlns:a16="http://schemas.microsoft.com/office/drawing/2014/main" id="{154CE6B7-9289-93D9-8140-B575755B2D1A}"/>
              </a:ext>
            </a:extLst>
          </p:cNvPr>
          <p:cNvSpPr txBox="1"/>
          <p:nvPr/>
        </p:nvSpPr>
        <p:spPr>
          <a:xfrm>
            <a:off x="513080" y="1535023"/>
            <a:ext cx="10848376" cy="3970318"/>
          </a:xfrm>
          <a:prstGeom prst="rect">
            <a:avLst/>
          </a:prstGeom>
          <a:noFill/>
        </p:spPr>
        <p:txBody>
          <a:bodyPr wrap="square" rtlCol="0">
            <a:spAutoFit/>
          </a:bodyPr>
          <a:lstStyle/>
          <a:p>
            <a:r>
              <a:rPr lang="en-GB" b="1" dirty="0"/>
              <a:t>Statistical databases</a:t>
            </a:r>
            <a:r>
              <a:rPr lang="en-GB" dirty="0"/>
              <a:t> allow users to retrieve </a:t>
            </a:r>
            <a:r>
              <a:rPr lang="en-GB" i="1" dirty="0"/>
              <a:t>aggregate information</a:t>
            </a:r>
            <a:r>
              <a:rPr lang="en-GB" dirty="0"/>
              <a:t> about a population without accessing individual records.</a:t>
            </a:r>
          </a:p>
          <a:p>
            <a:endParaRPr lang="en-GB" dirty="0"/>
          </a:p>
          <a:p>
            <a:r>
              <a:rPr lang="en-GB" dirty="0">
                <a:solidFill>
                  <a:schemeClr val="accent2">
                    <a:lumMod val="50000"/>
                  </a:schemeClr>
                </a:solidFill>
              </a:rPr>
              <a:t>They support applications such as:</a:t>
            </a:r>
          </a:p>
          <a:p>
            <a:pPr marL="742950" lvl="1" indent="-285750">
              <a:buFont typeface="Arial" panose="020B0604020202020204" pitchFamily="34" charset="0"/>
              <a:buChar char="•"/>
            </a:pPr>
            <a:r>
              <a:rPr lang="en-GB" dirty="0"/>
              <a:t>Public health and disease monitoring</a:t>
            </a:r>
          </a:p>
          <a:p>
            <a:pPr marL="742950" lvl="1" indent="-285750">
              <a:buFont typeface="Arial" panose="020B0604020202020204" pitchFamily="34" charset="0"/>
              <a:buChar char="•"/>
            </a:pPr>
            <a:r>
              <a:rPr lang="en-GB" dirty="0"/>
              <a:t>Market research</a:t>
            </a:r>
          </a:p>
          <a:p>
            <a:pPr marL="742950" lvl="1" indent="-285750">
              <a:buFont typeface="Arial" panose="020B0604020202020204" pitchFamily="34" charset="0"/>
              <a:buChar char="•"/>
            </a:pPr>
            <a:r>
              <a:rPr lang="en-GB" dirty="0"/>
              <a:t>Medical and social science research</a:t>
            </a:r>
          </a:p>
          <a:p>
            <a:endParaRPr lang="en-GB" b="1" dirty="0"/>
          </a:p>
          <a:p>
            <a:endParaRPr lang="en-GB" b="1" dirty="0"/>
          </a:p>
          <a:p>
            <a:r>
              <a:rPr lang="en-GB" dirty="0"/>
              <a:t>However, these databases contain confidential information about individuals who contributed their data.</a:t>
            </a:r>
          </a:p>
          <a:p>
            <a:endParaRPr lang="en-GB" dirty="0"/>
          </a:p>
          <a:p>
            <a:pPr algn="ctr"/>
            <a:r>
              <a:rPr lang="en-GB" dirty="0">
                <a:solidFill>
                  <a:schemeClr val="accent2">
                    <a:lumMod val="50000"/>
                  </a:schemeClr>
                </a:solidFill>
              </a:rPr>
              <a:t>A key question arises:</a:t>
            </a:r>
          </a:p>
          <a:p>
            <a:pPr lvl="1"/>
            <a:endParaRPr lang="en-GB" b="1" dirty="0"/>
          </a:p>
          <a:p>
            <a:endParaRPr lang="en-SE" dirty="0"/>
          </a:p>
        </p:txBody>
      </p:sp>
      <p:sp>
        <p:nvSpPr>
          <p:cNvPr id="5" name="TextBox 4">
            <a:extLst>
              <a:ext uri="{FF2B5EF4-FFF2-40B4-BE49-F238E27FC236}">
                <a16:creationId xmlns:a16="http://schemas.microsoft.com/office/drawing/2014/main" id="{EDC6BEDB-B1E8-BAFF-CC5A-3CC5DD2EE8DD}"/>
              </a:ext>
            </a:extLst>
          </p:cNvPr>
          <p:cNvSpPr txBox="1"/>
          <p:nvPr/>
        </p:nvSpPr>
        <p:spPr>
          <a:xfrm>
            <a:off x="6512560" y="2351316"/>
            <a:ext cx="6096000" cy="1200329"/>
          </a:xfrm>
          <a:prstGeom prst="rect">
            <a:avLst/>
          </a:prstGeom>
          <a:noFill/>
        </p:spPr>
        <p:txBody>
          <a:bodyPr wrap="square">
            <a:spAutoFit/>
          </a:bodyPr>
          <a:lstStyle/>
          <a:p>
            <a:r>
              <a:rPr lang="en-GB" dirty="0">
                <a:solidFill>
                  <a:schemeClr val="accent2">
                    <a:lumMod val="50000"/>
                  </a:schemeClr>
                </a:solidFill>
              </a:rPr>
              <a:t>Making such data publicly available can:</a:t>
            </a:r>
          </a:p>
          <a:p>
            <a:pPr marL="742950" lvl="1" indent="-285750">
              <a:buFont typeface="Arial" panose="020B0604020202020204" pitchFamily="34" charset="0"/>
              <a:buChar char="•"/>
            </a:pPr>
            <a:r>
              <a:rPr lang="en-GB" dirty="0"/>
              <a:t>Enable scientific discovery</a:t>
            </a:r>
          </a:p>
          <a:p>
            <a:pPr marL="742950" lvl="1" indent="-285750">
              <a:buFont typeface="Arial" panose="020B0604020202020204" pitchFamily="34" charset="0"/>
              <a:buChar char="•"/>
            </a:pPr>
            <a:r>
              <a:rPr lang="en-GB" dirty="0"/>
              <a:t>Improve policy-making</a:t>
            </a:r>
          </a:p>
          <a:p>
            <a:pPr marL="742950" lvl="1" indent="-285750">
              <a:buFont typeface="Arial" panose="020B0604020202020204" pitchFamily="34" charset="0"/>
              <a:buChar char="•"/>
            </a:pPr>
            <a:r>
              <a:rPr lang="en-GB" dirty="0"/>
              <a:t>Advance societal knowledge</a:t>
            </a:r>
          </a:p>
        </p:txBody>
      </p:sp>
      <p:sp>
        <p:nvSpPr>
          <p:cNvPr id="7" name="TextBox 6">
            <a:extLst>
              <a:ext uri="{FF2B5EF4-FFF2-40B4-BE49-F238E27FC236}">
                <a16:creationId xmlns:a16="http://schemas.microsoft.com/office/drawing/2014/main" id="{C0066EB8-B2F3-C1A3-DD1F-DF78C6DC84A3}"/>
              </a:ext>
            </a:extLst>
          </p:cNvPr>
          <p:cNvSpPr txBox="1"/>
          <p:nvPr/>
        </p:nvSpPr>
        <p:spPr>
          <a:xfrm>
            <a:off x="2782588" y="5081091"/>
            <a:ext cx="6309360" cy="646331"/>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lvl="1"/>
            <a:r>
              <a:rPr lang="en-GB" dirty="0"/>
              <a:t>Can data users (researchers, analysts, consumers) be trusted not to misuse this information?</a:t>
            </a:r>
          </a:p>
        </p:txBody>
      </p:sp>
    </p:spTree>
    <p:extLst>
      <p:ext uri="{BB962C8B-B14F-4D97-AF65-F5344CB8AC3E}">
        <p14:creationId xmlns:p14="http://schemas.microsoft.com/office/powerpoint/2010/main" val="2699166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09CA-02E5-9A8C-E600-FD9667E80D9B}"/>
              </a:ext>
            </a:extLst>
          </p:cNvPr>
          <p:cNvSpPr>
            <a:spLocks noGrp="1"/>
          </p:cNvSpPr>
          <p:nvPr>
            <p:ph type="title"/>
          </p:nvPr>
        </p:nvSpPr>
        <p:spPr>
          <a:xfrm>
            <a:off x="553720" y="121289"/>
            <a:ext cx="10515600" cy="1325563"/>
          </a:xfrm>
        </p:spPr>
        <p:txBody>
          <a:bodyPr/>
          <a:lstStyle/>
          <a:p>
            <a:r>
              <a:rPr lang="en-GB" dirty="0"/>
              <a:t>What Are the Privacy Risks?</a:t>
            </a:r>
            <a:r>
              <a:rPr lang="en-GB" b="1" dirty="0"/>
              <a:t> </a:t>
            </a:r>
            <a:r>
              <a:rPr lang="en-GB" sz="2000" b="1" dirty="0">
                <a:solidFill>
                  <a:schemeClr val="accent2">
                    <a:lumMod val="50000"/>
                  </a:schemeClr>
                </a:solidFill>
              </a:rPr>
              <a:t>in Statistical Databases</a:t>
            </a:r>
            <a:endParaRPr lang="en-SE" dirty="0">
              <a:solidFill>
                <a:schemeClr val="accent2">
                  <a:lumMod val="50000"/>
                </a:schemeClr>
              </a:solidFill>
            </a:endParaRPr>
          </a:p>
        </p:txBody>
      </p:sp>
      <p:sp>
        <p:nvSpPr>
          <p:cNvPr id="3" name="TextBox 2">
            <a:extLst>
              <a:ext uri="{FF2B5EF4-FFF2-40B4-BE49-F238E27FC236}">
                <a16:creationId xmlns:a16="http://schemas.microsoft.com/office/drawing/2014/main" id="{160A51A6-78BE-3C88-8B1C-03A5E2B4D3B2}"/>
              </a:ext>
            </a:extLst>
          </p:cNvPr>
          <p:cNvSpPr txBox="1"/>
          <p:nvPr/>
        </p:nvSpPr>
        <p:spPr>
          <a:xfrm>
            <a:off x="922085" y="1566214"/>
            <a:ext cx="9778870" cy="4524315"/>
          </a:xfrm>
          <a:prstGeom prst="rect">
            <a:avLst/>
          </a:prstGeom>
          <a:noFill/>
        </p:spPr>
        <p:txBody>
          <a:bodyPr wrap="square" rtlCol="0">
            <a:spAutoFit/>
          </a:bodyPr>
          <a:lstStyle/>
          <a:p>
            <a:r>
              <a:rPr lang="en-GB" dirty="0"/>
              <a:t>Privacy risks can be understood using the concept of </a:t>
            </a:r>
            <a:r>
              <a:rPr lang="en-GB" dirty="0" err="1">
                <a:solidFill>
                  <a:schemeClr val="accent2">
                    <a:lumMod val="50000"/>
                  </a:schemeClr>
                </a:solidFill>
              </a:rPr>
              <a:t>unlinkability</a:t>
            </a:r>
            <a:r>
              <a:rPr lang="en-GB" dirty="0">
                <a:solidFill>
                  <a:schemeClr val="accent2">
                    <a:lumMod val="50000"/>
                  </a:schemeClr>
                </a:solidFill>
              </a:rPr>
              <a:t>.</a:t>
            </a:r>
          </a:p>
          <a:p>
            <a:endParaRPr lang="en-GB" dirty="0"/>
          </a:p>
          <a:p>
            <a:r>
              <a:rPr lang="en-GB" b="1" dirty="0"/>
              <a:t>Anonymity in terms of </a:t>
            </a:r>
            <a:r>
              <a:rPr lang="en-GB" b="1" dirty="0" err="1"/>
              <a:t>unlinkability</a:t>
            </a:r>
            <a:br>
              <a:rPr lang="en-GB" dirty="0"/>
            </a:br>
            <a:r>
              <a:rPr lang="en-GB" dirty="0"/>
              <a:t>The anonymity of a subject with respect to an attribute can be defined as the </a:t>
            </a:r>
            <a:r>
              <a:rPr lang="en-GB" dirty="0" err="1">
                <a:solidFill>
                  <a:schemeClr val="accent2">
                    <a:lumMod val="50000"/>
                  </a:schemeClr>
                </a:solidFill>
              </a:rPr>
              <a:t>unlinkability</a:t>
            </a:r>
            <a:r>
              <a:rPr lang="en-GB" dirty="0">
                <a:solidFill>
                  <a:schemeClr val="accent2">
                    <a:lumMod val="50000"/>
                  </a:schemeClr>
                </a:solidFill>
              </a:rPr>
              <a:t> between the subject and that attribute.</a:t>
            </a:r>
            <a:br>
              <a:rPr lang="en-GB" dirty="0"/>
            </a:br>
            <a:endParaRPr lang="en-GB" i="1" dirty="0"/>
          </a:p>
          <a:p>
            <a:r>
              <a:rPr lang="en-GB" dirty="0"/>
              <a:t>From an adversary’s perspective, there are two main types of linkage attacks:</a:t>
            </a:r>
          </a:p>
          <a:p>
            <a:endParaRPr lang="en-GB" dirty="0"/>
          </a:p>
          <a:p>
            <a:r>
              <a:rPr lang="en-GB" b="1" dirty="0"/>
              <a:t>Record linkage</a:t>
            </a:r>
          </a:p>
          <a:p>
            <a:r>
              <a:rPr lang="en-GB" dirty="0"/>
              <a:t>Re-identifying individuals in a published dataset by linking it with external, publicly available information, even when explicit identifiers have been removed.</a:t>
            </a:r>
          </a:p>
          <a:p>
            <a:endParaRPr lang="en-GB" dirty="0"/>
          </a:p>
          <a:p>
            <a:r>
              <a:rPr lang="en-GB" b="1" dirty="0"/>
              <a:t>Attribute linkage</a:t>
            </a:r>
            <a:br>
              <a:rPr lang="en-GB" dirty="0"/>
            </a:br>
            <a:r>
              <a:rPr lang="en-GB" dirty="0"/>
              <a:t>Inferring confidential attributes about an individual or a group from the released data, where such inference would not have been possible without access to the dataset.</a:t>
            </a:r>
          </a:p>
          <a:p>
            <a:endParaRPr lang="en-SE" dirty="0"/>
          </a:p>
        </p:txBody>
      </p:sp>
    </p:spTree>
    <p:extLst>
      <p:ext uri="{BB962C8B-B14F-4D97-AF65-F5344CB8AC3E}">
        <p14:creationId xmlns:p14="http://schemas.microsoft.com/office/powerpoint/2010/main" val="1508964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F912-372C-7250-8DF1-A8C76318F89B}"/>
              </a:ext>
            </a:extLst>
          </p:cNvPr>
          <p:cNvSpPr>
            <a:spLocks noGrp="1"/>
          </p:cNvSpPr>
          <p:nvPr>
            <p:ph type="title"/>
          </p:nvPr>
        </p:nvSpPr>
        <p:spPr>
          <a:xfrm>
            <a:off x="7983935" y="318573"/>
            <a:ext cx="4097415" cy="1325563"/>
          </a:xfrm>
        </p:spPr>
        <p:txBody>
          <a:bodyPr/>
          <a:lstStyle/>
          <a:p>
            <a:r>
              <a:rPr lang="en-GB" dirty="0"/>
              <a:t>Record Linkage Example</a:t>
            </a:r>
            <a:endParaRPr lang="en-SE" dirty="0"/>
          </a:p>
        </p:txBody>
      </p:sp>
      <p:pic>
        <p:nvPicPr>
          <p:cNvPr id="3" name="Image" descr="Image">
            <a:extLst>
              <a:ext uri="{FF2B5EF4-FFF2-40B4-BE49-F238E27FC236}">
                <a16:creationId xmlns:a16="http://schemas.microsoft.com/office/drawing/2014/main" id="{DB693BC9-1FC5-3290-2875-FA06E2A4987C}"/>
              </a:ext>
            </a:extLst>
          </p:cNvPr>
          <p:cNvPicPr>
            <a:picLocks/>
          </p:cNvPicPr>
          <p:nvPr/>
        </p:nvPicPr>
        <p:blipFill>
          <a:blip r:embed="rId3"/>
          <a:srcRect/>
          <a:stretch>
            <a:fillRect/>
          </a:stretch>
        </p:blipFill>
        <p:spPr>
          <a:xfrm>
            <a:off x="7983935" y="2405344"/>
            <a:ext cx="3966693" cy="2756081"/>
          </a:xfrm>
          <a:prstGeom prst="rect">
            <a:avLst/>
          </a:prstGeom>
          <a:ln w="12700">
            <a:miter lim="400000"/>
          </a:ln>
        </p:spPr>
      </p:pic>
      <p:sp>
        <p:nvSpPr>
          <p:cNvPr id="4" name="TextBox 3">
            <a:extLst>
              <a:ext uri="{FF2B5EF4-FFF2-40B4-BE49-F238E27FC236}">
                <a16:creationId xmlns:a16="http://schemas.microsoft.com/office/drawing/2014/main" id="{09D05BDC-1BB7-D736-754E-F363318165CA}"/>
              </a:ext>
            </a:extLst>
          </p:cNvPr>
          <p:cNvSpPr txBox="1"/>
          <p:nvPr/>
        </p:nvSpPr>
        <p:spPr>
          <a:xfrm>
            <a:off x="618293" y="628928"/>
            <a:ext cx="7365642" cy="5632311"/>
          </a:xfrm>
          <a:prstGeom prst="rect">
            <a:avLst/>
          </a:prstGeom>
          <a:noFill/>
        </p:spPr>
        <p:txBody>
          <a:bodyPr wrap="square" rtlCol="0">
            <a:spAutoFit/>
          </a:bodyPr>
          <a:lstStyle/>
          <a:p>
            <a:r>
              <a:rPr lang="en-GB" b="1" dirty="0"/>
              <a:t>Record Linkage: A Real-World Example</a:t>
            </a:r>
          </a:p>
          <a:p>
            <a:endParaRPr lang="en-GB" dirty="0"/>
          </a:p>
          <a:p>
            <a:r>
              <a:rPr lang="en-GB" dirty="0"/>
              <a:t>In Massachusetts (USA), the Group Insurance Commission (GIC) released an anonymized medical dataset of state employees.</a:t>
            </a:r>
          </a:p>
          <a:p>
            <a:r>
              <a:rPr lang="en-GB" dirty="0"/>
              <a:t>Latanya Sweeney purchased the public voter registration list for Cambridge, MA for $20.</a:t>
            </a:r>
          </a:p>
          <a:p>
            <a:endParaRPr lang="en-GB" dirty="0"/>
          </a:p>
          <a:p>
            <a:r>
              <a:rPr lang="en-GB" dirty="0"/>
              <a:t>Former Massachusetts governor William Weld lived in Cambridge and was included in the voter database.</a:t>
            </a:r>
          </a:p>
          <a:p>
            <a:endParaRPr lang="en-GB" dirty="0"/>
          </a:p>
          <a:p>
            <a:r>
              <a:rPr lang="en-GB" dirty="0"/>
              <a:t>In the voter database:</a:t>
            </a:r>
          </a:p>
          <a:p>
            <a:pPr lvl="1"/>
            <a:r>
              <a:rPr lang="en-GB" dirty="0"/>
              <a:t>6 individuals shared Weld’s date of birth</a:t>
            </a:r>
          </a:p>
          <a:p>
            <a:pPr lvl="1"/>
            <a:r>
              <a:rPr lang="en-GB" dirty="0"/>
              <a:t>3 of them were male</a:t>
            </a:r>
          </a:p>
          <a:p>
            <a:pPr lvl="1"/>
            <a:r>
              <a:rPr lang="en-GB" dirty="0"/>
              <a:t>Only </a:t>
            </a:r>
            <a:r>
              <a:rPr lang="en-GB" b="1" dirty="0"/>
              <a:t>one</a:t>
            </a:r>
            <a:r>
              <a:rPr lang="en-GB" dirty="0"/>
              <a:t> matched Weld’s ZIP code</a:t>
            </a:r>
          </a:p>
          <a:p>
            <a:pPr lvl="1"/>
            <a:endParaRPr lang="en-GB" dirty="0"/>
          </a:p>
          <a:p>
            <a:r>
              <a:rPr lang="en-GB" b="1" dirty="0"/>
              <a:t>Result:</a:t>
            </a:r>
            <a:br>
              <a:rPr lang="en-GB" dirty="0"/>
            </a:br>
            <a:r>
              <a:rPr lang="en-GB" dirty="0"/>
              <a:t>Mr. Weld’s medical record was uniquely identified.</a:t>
            </a:r>
          </a:p>
          <a:p>
            <a:endParaRPr lang="en-GB" b="1" dirty="0"/>
          </a:p>
          <a:p>
            <a:r>
              <a:rPr lang="en-GB" b="1" dirty="0">
                <a:solidFill>
                  <a:schemeClr val="accent2">
                    <a:lumMod val="50000"/>
                  </a:schemeClr>
                </a:solidFill>
              </a:rPr>
              <a:t>His medical information was disclosed without his consent.</a:t>
            </a:r>
            <a:endParaRPr lang="en-GB" dirty="0">
              <a:solidFill>
                <a:schemeClr val="accent2">
                  <a:lumMod val="50000"/>
                </a:schemeClr>
              </a:solidFill>
            </a:endParaRPr>
          </a:p>
          <a:p>
            <a:endParaRPr lang="en-SE" dirty="0"/>
          </a:p>
        </p:txBody>
      </p:sp>
    </p:spTree>
    <p:extLst>
      <p:ext uri="{BB962C8B-B14F-4D97-AF65-F5344CB8AC3E}">
        <p14:creationId xmlns:p14="http://schemas.microsoft.com/office/powerpoint/2010/main" val="936901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BC11-4DFB-4AA3-34F5-49E6464DF0FF}"/>
              </a:ext>
            </a:extLst>
          </p:cNvPr>
          <p:cNvSpPr>
            <a:spLocks noGrp="1"/>
          </p:cNvSpPr>
          <p:nvPr>
            <p:ph type="title"/>
          </p:nvPr>
        </p:nvSpPr>
        <p:spPr/>
        <p:txBody>
          <a:bodyPr/>
          <a:lstStyle/>
          <a:p>
            <a:r>
              <a:rPr lang="en-GB" b="1" dirty="0"/>
              <a:t>CATEGORIES OF IDENTIFIERS</a:t>
            </a:r>
            <a:br>
              <a:rPr lang="en-GB" b="1" dirty="0"/>
            </a:br>
            <a:endParaRPr lang="en-SE" dirty="0"/>
          </a:p>
        </p:txBody>
      </p:sp>
      <p:sp>
        <p:nvSpPr>
          <p:cNvPr id="4" name="TextBox 3">
            <a:extLst>
              <a:ext uri="{FF2B5EF4-FFF2-40B4-BE49-F238E27FC236}">
                <a16:creationId xmlns:a16="http://schemas.microsoft.com/office/drawing/2014/main" id="{BAF92F08-9FD7-BABF-EE41-40B8B10B5008}"/>
              </a:ext>
            </a:extLst>
          </p:cNvPr>
          <p:cNvSpPr txBox="1"/>
          <p:nvPr/>
        </p:nvSpPr>
        <p:spPr>
          <a:xfrm>
            <a:off x="990600" y="1307600"/>
            <a:ext cx="10210800" cy="4801314"/>
          </a:xfrm>
          <a:prstGeom prst="rect">
            <a:avLst/>
          </a:prstGeom>
          <a:noFill/>
        </p:spPr>
        <p:txBody>
          <a:bodyPr wrap="square">
            <a:spAutoFit/>
          </a:bodyPr>
          <a:lstStyle/>
          <a:p>
            <a:pPr>
              <a:buNone/>
            </a:pPr>
            <a:r>
              <a:rPr lang="en-GB" b="1" dirty="0"/>
              <a:t>Explicit Identifiers</a:t>
            </a:r>
          </a:p>
          <a:p>
            <a:pPr marL="285750" indent="-285750">
              <a:buFont typeface="Arial" panose="020B0604020202020204" pitchFamily="34" charset="0"/>
              <a:buChar char="•"/>
            </a:pPr>
            <a:r>
              <a:rPr lang="en-GB" dirty="0"/>
              <a:t>Attributes that </a:t>
            </a:r>
            <a:r>
              <a:rPr lang="en-GB" b="1" dirty="0"/>
              <a:t>unambiguously identify</a:t>
            </a:r>
            <a:r>
              <a:rPr lang="en-GB" dirty="0"/>
              <a:t> an individual on their own</a:t>
            </a:r>
          </a:p>
          <a:p>
            <a:pPr marL="285750" indent="-285750">
              <a:buFont typeface="Arial" panose="020B0604020202020204" pitchFamily="34" charset="0"/>
              <a:buChar char="•"/>
            </a:pPr>
            <a:r>
              <a:rPr lang="en-GB" dirty="0">
                <a:solidFill>
                  <a:schemeClr val="accent2">
                    <a:lumMod val="50000"/>
                  </a:schemeClr>
                </a:solidFill>
              </a:rPr>
              <a:t>Examples: </a:t>
            </a:r>
            <a:r>
              <a:rPr lang="en-GB" dirty="0"/>
              <a:t>name, social security number, email address, IP address</a:t>
            </a:r>
          </a:p>
          <a:p>
            <a:pPr>
              <a:buNone/>
            </a:pPr>
            <a:br>
              <a:rPr lang="en-GB" dirty="0"/>
            </a:br>
            <a:r>
              <a:rPr lang="en-GB" b="1" dirty="0"/>
              <a:t>Quasi-Identifiers</a:t>
            </a:r>
          </a:p>
          <a:p>
            <a:pPr marL="285750" indent="-285750">
              <a:buFont typeface="Arial" panose="020B0604020202020204" pitchFamily="34" charset="0"/>
              <a:buChar char="•"/>
            </a:pPr>
            <a:r>
              <a:rPr lang="en-GB" dirty="0"/>
              <a:t>Attributes that </a:t>
            </a:r>
            <a:r>
              <a:rPr lang="en-GB" b="1" dirty="0"/>
              <a:t>do not identify alone</a:t>
            </a:r>
            <a:r>
              <a:rPr lang="en-GB" dirty="0"/>
              <a:t>, but </a:t>
            </a:r>
            <a:r>
              <a:rPr lang="en-GB" b="1" dirty="0"/>
              <a:t>can identify individuals when combined</a:t>
            </a:r>
            <a:endParaRPr lang="en-GB" dirty="0"/>
          </a:p>
          <a:p>
            <a:pPr marL="285750" indent="-285750">
              <a:buFont typeface="Arial" panose="020B0604020202020204" pitchFamily="34" charset="0"/>
              <a:buChar char="•"/>
            </a:pPr>
            <a:r>
              <a:rPr lang="en-GB" dirty="0">
                <a:solidFill>
                  <a:schemeClr val="accent2">
                    <a:lumMod val="50000"/>
                  </a:schemeClr>
                </a:solidFill>
              </a:rPr>
              <a:t>Examples: </a:t>
            </a:r>
            <a:r>
              <a:rPr lang="en-GB" dirty="0"/>
              <a:t>age, gender, ZIP code, date of birth</a:t>
            </a:r>
          </a:p>
          <a:p>
            <a:pPr>
              <a:buNone/>
            </a:pPr>
            <a:endParaRPr lang="en-GB" i="1" dirty="0"/>
          </a:p>
          <a:p>
            <a:pPr>
              <a:buNone/>
            </a:pPr>
            <a:r>
              <a:rPr lang="en-GB" i="1" dirty="0"/>
              <a:t>These attributes are the main source of re-identification attacks.</a:t>
            </a:r>
            <a:endParaRPr lang="en-GB" dirty="0"/>
          </a:p>
          <a:p>
            <a:pPr>
              <a:buNone/>
            </a:pPr>
            <a:endParaRPr lang="en-GB" dirty="0"/>
          </a:p>
          <a:p>
            <a:pPr>
              <a:buNone/>
            </a:pPr>
            <a:r>
              <a:rPr lang="en-GB" b="1" dirty="0"/>
              <a:t>Sensitive Attributes</a:t>
            </a:r>
          </a:p>
          <a:p>
            <a:pPr marL="285750" indent="-285750">
              <a:buFont typeface="Arial" panose="020B0604020202020204" pitchFamily="34" charset="0"/>
              <a:buChar char="•"/>
            </a:pPr>
            <a:r>
              <a:rPr lang="en-GB" dirty="0"/>
              <a:t>Attributes containing </a:t>
            </a:r>
            <a:r>
              <a:rPr lang="en-GB" b="1" dirty="0"/>
              <a:t>confidential information</a:t>
            </a:r>
            <a:r>
              <a:rPr lang="en-GB" dirty="0"/>
              <a:t> about individuals</a:t>
            </a:r>
          </a:p>
          <a:p>
            <a:pPr marL="285750" indent="-285750">
              <a:buFont typeface="Arial" panose="020B0604020202020204" pitchFamily="34" charset="0"/>
              <a:buChar char="•"/>
            </a:pPr>
            <a:r>
              <a:rPr lang="en-GB" dirty="0">
                <a:solidFill>
                  <a:schemeClr val="accent2">
                    <a:lumMod val="50000"/>
                  </a:schemeClr>
                </a:solidFill>
              </a:rPr>
              <a:t>Examples: </a:t>
            </a:r>
            <a:r>
              <a:rPr lang="en-GB" dirty="0"/>
              <a:t>disease, salary, political affiliation</a:t>
            </a:r>
          </a:p>
          <a:p>
            <a:pPr>
              <a:buNone/>
            </a:pPr>
            <a:br>
              <a:rPr lang="en-GB" dirty="0"/>
            </a:br>
            <a:r>
              <a:rPr lang="en-GB" b="1" dirty="0"/>
              <a:t>Key Takeaway</a:t>
            </a:r>
          </a:p>
          <a:p>
            <a:pPr>
              <a:buNone/>
            </a:pPr>
            <a:r>
              <a:rPr lang="en-GB" dirty="0"/>
              <a:t>Privacy breaches typically occur </a:t>
            </a:r>
            <a:r>
              <a:rPr lang="en-GB" b="1" dirty="0"/>
              <a:t>not because of explicit identifiers</a:t>
            </a:r>
            <a:r>
              <a:rPr lang="en-GB" dirty="0"/>
              <a:t>,</a:t>
            </a:r>
            <a:br>
              <a:rPr lang="en-GB" dirty="0"/>
            </a:br>
            <a:r>
              <a:rPr lang="en-GB" dirty="0"/>
              <a:t>but due to </a:t>
            </a:r>
            <a:r>
              <a:rPr lang="en-GB" b="1" dirty="0"/>
              <a:t>quasi-identifiers combined with external information</a:t>
            </a:r>
            <a:r>
              <a:rPr lang="en-GB" dirty="0"/>
              <a:t>.</a:t>
            </a:r>
          </a:p>
        </p:txBody>
      </p:sp>
    </p:spTree>
    <p:extLst>
      <p:ext uri="{BB962C8B-B14F-4D97-AF65-F5344CB8AC3E}">
        <p14:creationId xmlns:p14="http://schemas.microsoft.com/office/powerpoint/2010/main" val="509007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C17C-894F-B66D-7CD9-52D677F68944}"/>
              </a:ext>
            </a:extLst>
          </p:cNvPr>
          <p:cNvSpPr>
            <a:spLocks noGrp="1"/>
          </p:cNvSpPr>
          <p:nvPr>
            <p:ph type="title"/>
          </p:nvPr>
        </p:nvSpPr>
        <p:spPr/>
        <p:txBody>
          <a:bodyPr/>
          <a:lstStyle/>
          <a:p>
            <a:r>
              <a:rPr lang="en-GB" dirty="0"/>
              <a:t>K-Anonymity (Intuition and Definition)</a:t>
            </a:r>
            <a:endParaRPr lang="en-SE" dirty="0"/>
          </a:p>
        </p:txBody>
      </p:sp>
      <p:sp>
        <p:nvSpPr>
          <p:cNvPr id="4" name="TextBox 3">
            <a:extLst>
              <a:ext uri="{FF2B5EF4-FFF2-40B4-BE49-F238E27FC236}">
                <a16:creationId xmlns:a16="http://schemas.microsoft.com/office/drawing/2014/main" id="{140F13C2-CF4A-EAFA-D997-CF118609F554}"/>
              </a:ext>
            </a:extLst>
          </p:cNvPr>
          <p:cNvSpPr txBox="1"/>
          <p:nvPr/>
        </p:nvSpPr>
        <p:spPr>
          <a:xfrm>
            <a:off x="1101500" y="1527800"/>
            <a:ext cx="9129620" cy="4247317"/>
          </a:xfrm>
          <a:prstGeom prst="rect">
            <a:avLst/>
          </a:prstGeom>
          <a:noFill/>
        </p:spPr>
        <p:txBody>
          <a:bodyPr wrap="square">
            <a:spAutoFit/>
          </a:bodyPr>
          <a:lstStyle/>
          <a:p>
            <a:r>
              <a:rPr lang="en-GB" b="1" dirty="0"/>
              <a:t>K-anonymity</a:t>
            </a:r>
            <a:r>
              <a:rPr lang="en-GB" dirty="0"/>
              <a:t> is a privacy model used to protect individuals in released datasets.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dataset satisfies </a:t>
            </a:r>
            <a:r>
              <a:rPr lang="en-GB" b="1" dirty="0"/>
              <a:t>k-anonymity</a:t>
            </a:r>
            <a:r>
              <a:rPr lang="en-GB" dirty="0"/>
              <a:t> if each individual is </a:t>
            </a:r>
            <a:r>
              <a:rPr lang="en-GB" b="1" dirty="0"/>
              <a:t>indistinguishable from at least (k − 1) others</a:t>
            </a:r>
            <a:r>
              <a:rPr lang="en-GB" dirty="0"/>
              <a:t> based on selected identifying attributes.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identifying attributes are called </a:t>
            </a:r>
            <a:r>
              <a:rPr lang="en-GB" b="1" dirty="0"/>
              <a:t>quasi-identifiers (QI)</a:t>
            </a:r>
            <a:r>
              <a:rPr lang="en-GB" dirty="0"/>
              <a:t>.</a:t>
            </a:r>
          </a:p>
          <a:p>
            <a:pPr marL="742950" lvl="1" indent="-285750">
              <a:buFont typeface="Arial" panose="020B0604020202020204" pitchFamily="34" charset="0"/>
              <a:buChar char="•"/>
            </a:pPr>
            <a:r>
              <a:rPr lang="en-GB" dirty="0"/>
              <a:t>Examples: ZIP code, age, gender, date of birth</a:t>
            </a:r>
          </a:p>
          <a:p>
            <a:pPr marL="742950" lvl="1" indent="-285750">
              <a:buFont typeface="Arial" panose="020B0604020202020204" pitchFamily="34" charset="0"/>
              <a:buChar char="•"/>
            </a:pPr>
            <a:endParaRPr lang="en-GB" dirty="0"/>
          </a:p>
          <a:p>
            <a:r>
              <a:rPr lang="en-GB" b="1" dirty="0"/>
              <a:t>Formal definition (simplified):</a:t>
            </a:r>
            <a:endParaRPr lang="en-GB" dirty="0"/>
          </a:p>
          <a:p>
            <a:pPr marL="285750" indent="-285750">
              <a:buFont typeface="Arial" panose="020B0604020202020204" pitchFamily="34" charset="0"/>
              <a:buChar char="•"/>
            </a:pPr>
            <a:r>
              <a:rPr lang="en-GB" dirty="0"/>
              <a:t>Let </a:t>
            </a:r>
            <a:r>
              <a:rPr lang="en-GB" b="1" dirty="0"/>
              <a:t>T</a:t>
            </a:r>
            <a:r>
              <a:rPr lang="en-GB" dirty="0"/>
              <a:t> be a table and </a:t>
            </a:r>
            <a:r>
              <a:rPr lang="en-GB" b="1" dirty="0"/>
              <a:t>QI</a:t>
            </a:r>
            <a:r>
              <a:rPr lang="en-GB" dirty="0"/>
              <a:t> be the set of quasi-identifiers.</a:t>
            </a:r>
          </a:p>
          <a:p>
            <a:pPr marL="285750" indent="-285750">
              <a:buFont typeface="Arial" panose="020B0604020202020204" pitchFamily="34" charset="0"/>
              <a:buChar char="•"/>
            </a:pPr>
            <a:r>
              <a:rPr lang="en-GB" dirty="0"/>
              <a:t>Table </a:t>
            </a:r>
            <a:r>
              <a:rPr lang="en-GB" b="1" dirty="0"/>
              <a:t>T</a:t>
            </a:r>
            <a:r>
              <a:rPr lang="en-GB" dirty="0"/>
              <a:t> satisfies </a:t>
            </a:r>
            <a:r>
              <a:rPr lang="en-GB" i="1" dirty="0"/>
              <a:t>k-anonymity</a:t>
            </a:r>
            <a:r>
              <a:rPr lang="en-GB" dirty="0"/>
              <a:t> if every combination of QI values appears </a:t>
            </a:r>
            <a:r>
              <a:rPr lang="en-GB" b="1" dirty="0"/>
              <a:t>at least k times</a:t>
            </a:r>
            <a:r>
              <a:rPr lang="en-GB" dirty="0"/>
              <a:t> in the table.</a:t>
            </a:r>
          </a:p>
          <a:p>
            <a:pPr marL="285750" indent="-285750">
              <a:buFont typeface="Arial" panose="020B0604020202020204" pitchFamily="34" charset="0"/>
              <a:buChar char="•"/>
            </a:pPr>
            <a:endParaRPr lang="en-GB" dirty="0"/>
          </a:p>
          <a:p>
            <a:r>
              <a:rPr lang="en-GB" b="1" dirty="0"/>
              <a:t>Key idea:</a:t>
            </a:r>
            <a:endParaRPr lang="en-GB" dirty="0"/>
          </a:p>
          <a:p>
            <a:pPr marL="285750" indent="-285750">
              <a:buFont typeface="Arial" panose="020B0604020202020204" pitchFamily="34" charset="0"/>
              <a:buChar char="•"/>
            </a:pPr>
            <a:r>
              <a:rPr lang="en-GB" dirty="0"/>
              <a:t>“You can be identified only as part of a group, not as an individual.”</a:t>
            </a:r>
          </a:p>
        </p:txBody>
      </p:sp>
    </p:spTree>
    <p:extLst>
      <p:ext uri="{BB962C8B-B14F-4D97-AF65-F5344CB8AC3E}">
        <p14:creationId xmlns:p14="http://schemas.microsoft.com/office/powerpoint/2010/main" val="4281621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D126-C780-B8E9-D485-DFF99BE5790B}"/>
              </a:ext>
            </a:extLst>
          </p:cNvPr>
          <p:cNvSpPr>
            <a:spLocks noGrp="1"/>
          </p:cNvSpPr>
          <p:nvPr>
            <p:ph type="title"/>
          </p:nvPr>
        </p:nvSpPr>
        <p:spPr>
          <a:xfrm>
            <a:off x="7213600" y="344809"/>
            <a:ext cx="4607560" cy="1325563"/>
          </a:xfrm>
        </p:spPr>
        <p:txBody>
          <a:bodyPr vert="horz" lIns="91440" tIns="45720" rIns="91440" bIns="45720" rtlCol="0" anchor="ctr">
            <a:normAutofit/>
          </a:bodyPr>
          <a:lstStyle/>
          <a:p>
            <a:r>
              <a:rPr lang="sv-SE" kern="1200" dirty="0" err="1">
                <a:latin typeface="+mj-lt"/>
                <a:ea typeface="+mj-ea"/>
                <a:cs typeface="+mj-cs"/>
              </a:rPr>
              <a:t>How</a:t>
            </a:r>
            <a:r>
              <a:rPr lang="sv-SE" kern="1200" dirty="0">
                <a:latin typeface="+mj-lt"/>
                <a:ea typeface="+mj-ea"/>
                <a:cs typeface="+mj-cs"/>
              </a:rPr>
              <a:t> K-</a:t>
            </a:r>
            <a:r>
              <a:rPr lang="sv-SE" kern="1200" dirty="0" err="1">
                <a:latin typeface="+mj-lt"/>
                <a:ea typeface="+mj-ea"/>
                <a:cs typeface="+mj-cs"/>
              </a:rPr>
              <a:t>Anonymity</a:t>
            </a:r>
            <a:r>
              <a:rPr lang="sv-SE" kern="1200" dirty="0">
                <a:latin typeface="+mj-lt"/>
                <a:ea typeface="+mj-ea"/>
                <a:cs typeface="+mj-cs"/>
              </a:rPr>
              <a:t> Is </a:t>
            </a:r>
            <a:r>
              <a:rPr lang="sv-SE" kern="1200" dirty="0" err="1">
                <a:latin typeface="+mj-lt"/>
                <a:ea typeface="+mj-ea"/>
                <a:cs typeface="+mj-cs"/>
              </a:rPr>
              <a:t>Achieved</a:t>
            </a:r>
            <a:endParaRPr lang="sv-SE" kern="1200" dirty="0">
              <a:latin typeface="+mj-lt"/>
              <a:ea typeface="+mj-ea"/>
              <a:cs typeface="+mj-cs"/>
            </a:endParaRPr>
          </a:p>
        </p:txBody>
      </p:sp>
      <p:sp>
        <p:nvSpPr>
          <p:cNvPr id="4" name="TextBox 3">
            <a:extLst>
              <a:ext uri="{FF2B5EF4-FFF2-40B4-BE49-F238E27FC236}">
                <a16:creationId xmlns:a16="http://schemas.microsoft.com/office/drawing/2014/main" id="{81328A9C-C7B4-6A4E-72CD-0713900C6929}"/>
              </a:ext>
            </a:extLst>
          </p:cNvPr>
          <p:cNvSpPr txBox="1"/>
          <p:nvPr/>
        </p:nvSpPr>
        <p:spPr>
          <a:xfrm>
            <a:off x="370840" y="477520"/>
            <a:ext cx="6131560" cy="5821679"/>
          </a:xfrm>
          <a:prstGeom prst="rect">
            <a:avLst/>
          </a:prstGeom>
        </p:spPr>
        <p:txBody>
          <a:bodyPr vert="horz" lIns="91440" tIns="45720" rIns="91440" bIns="45720" rtlCol="0">
            <a:normAutofit/>
          </a:bodyPr>
          <a:lstStyle/>
          <a:p>
            <a:pPr defTabSz="914332">
              <a:lnSpc>
                <a:spcPct val="90000"/>
              </a:lnSpc>
              <a:spcBef>
                <a:spcPts val="1000"/>
              </a:spcBef>
            </a:pPr>
            <a:r>
              <a:rPr lang="sv-SE" dirty="0"/>
              <a:t>To </a:t>
            </a:r>
            <a:r>
              <a:rPr lang="sv-SE" dirty="0" err="1"/>
              <a:t>achieve</a:t>
            </a:r>
            <a:r>
              <a:rPr lang="sv-SE" dirty="0"/>
              <a:t> k-</a:t>
            </a:r>
            <a:r>
              <a:rPr lang="sv-SE" dirty="0" err="1"/>
              <a:t>anonymity</a:t>
            </a:r>
            <a:r>
              <a:rPr lang="sv-SE" dirty="0"/>
              <a:t>, </a:t>
            </a:r>
            <a:r>
              <a:rPr lang="sv-SE" dirty="0" err="1"/>
              <a:t>we</a:t>
            </a:r>
            <a:r>
              <a:rPr lang="sv-SE" dirty="0"/>
              <a:t> </a:t>
            </a:r>
            <a:r>
              <a:rPr lang="sv-SE" dirty="0" err="1"/>
              <a:t>modify</a:t>
            </a:r>
            <a:r>
              <a:rPr lang="sv-SE" dirty="0"/>
              <a:t> </a:t>
            </a:r>
            <a:r>
              <a:rPr lang="sv-SE" dirty="0" err="1"/>
              <a:t>quasi-identifiers</a:t>
            </a:r>
            <a:r>
              <a:rPr lang="sv-SE" dirty="0"/>
              <a:t> </a:t>
            </a:r>
            <a:r>
              <a:rPr lang="sv-SE" dirty="0" err="1"/>
              <a:t>using</a:t>
            </a:r>
            <a:r>
              <a:rPr lang="sv-SE" dirty="0"/>
              <a:t>:</a:t>
            </a:r>
          </a:p>
          <a:p>
            <a:pPr marL="228584" lvl="1" indent="-228584" defTabSz="914332">
              <a:lnSpc>
                <a:spcPct val="90000"/>
              </a:lnSpc>
              <a:spcBef>
                <a:spcPts val="1000"/>
              </a:spcBef>
              <a:buFont typeface="Arial" panose="020B0604020202020204" pitchFamily="34" charset="0"/>
              <a:buChar char="•"/>
            </a:pPr>
            <a:r>
              <a:rPr lang="sv-SE" b="1" dirty="0" err="1"/>
              <a:t>Generalization</a:t>
            </a:r>
            <a:r>
              <a:rPr lang="sv-SE" dirty="0"/>
              <a:t> (</a:t>
            </a:r>
            <a:r>
              <a:rPr lang="sv-SE" dirty="0" err="1"/>
              <a:t>e.g</a:t>
            </a:r>
            <a:r>
              <a:rPr lang="sv-SE" dirty="0"/>
              <a:t>., age → age </a:t>
            </a:r>
            <a:r>
              <a:rPr lang="sv-SE" dirty="0" err="1"/>
              <a:t>range</a:t>
            </a:r>
            <a:r>
              <a:rPr lang="sv-SE" dirty="0"/>
              <a:t>)</a:t>
            </a:r>
          </a:p>
          <a:p>
            <a:pPr marL="228584" lvl="1" indent="-228584" defTabSz="914332">
              <a:lnSpc>
                <a:spcPct val="90000"/>
              </a:lnSpc>
              <a:spcBef>
                <a:spcPts val="1000"/>
              </a:spcBef>
              <a:buFont typeface="Arial" panose="020B0604020202020204" pitchFamily="34" charset="0"/>
              <a:buChar char="•"/>
            </a:pPr>
            <a:r>
              <a:rPr lang="sv-SE" b="1" dirty="0" err="1"/>
              <a:t>Suppression</a:t>
            </a:r>
            <a:r>
              <a:rPr lang="sv-SE" dirty="0"/>
              <a:t> (</a:t>
            </a:r>
            <a:r>
              <a:rPr lang="sv-SE" dirty="0" err="1"/>
              <a:t>e.g</a:t>
            </a:r>
            <a:r>
              <a:rPr lang="sv-SE" dirty="0"/>
              <a:t>., </a:t>
            </a:r>
            <a:r>
              <a:rPr lang="sv-SE" dirty="0" err="1"/>
              <a:t>replacing</a:t>
            </a:r>
            <a:r>
              <a:rPr lang="sv-SE" dirty="0"/>
              <a:t> </a:t>
            </a:r>
            <a:r>
              <a:rPr lang="sv-SE" dirty="0" err="1"/>
              <a:t>values</a:t>
            </a:r>
            <a:r>
              <a:rPr lang="sv-SE" dirty="0"/>
              <a:t> </a:t>
            </a:r>
            <a:r>
              <a:rPr lang="sv-SE" dirty="0" err="1"/>
              <a:t>with</a:t>
            </a:r>
            <a:r>
              <a:rPr lang="sv-SE" dirty="0"/>
              <a:t> *)</a:t>
            </a:r>
          </a:p>
          <a:p>
            <a:pPr marL="228584" indent="-228584" defTabSz="914332">
              <a:lnSpc>
                <a:spcPct val="90000"/>
              </a:lnSpc>
              <a:spcBef>
                <a:spcPts val="1000"/>
              </a:spcBef>
              <a:buFont typeface="Arial" panose="020B0604020202020204" pitchFamily="34" charset="0"/>
              <a:buChar char="•"/>
            </a:pPr>
            <a:r>
              <a:rPr lang="sv-SE" dirty="0"/>
              <a:t>Sensitive </a:t>
            </a:r>
            <a:r>
              <a:rPr lang="sv-SE" dirty="0" err="1"/>
              <a:t>attributes</a:t>
            </a:r>
            <a:r>
              <a:rPr lang="sv-SE" dirty="0"/>
              <a:t> (</a:t>
            </a:r>
            <a:r>
              <a:rPr lang="sv-SE" dirty="0" err="1"/>
              <a:t>e.g</a:t>
            </a:r>
            <a:r>
              <a:rPr lang="sv-SE" dirty="0"/>
              <a:t>., </a:t>
            </a:r>
            <a:r>
              <a:rPr lang="sv-SE" dirty="0" err="1"/>
              <a:t>disease</a:t>
            </a:r>
            <a:r>
              <a:rPr lang="sv-SE" dirty="0"/>
              <a:t>) </a:t>
            </a:r>
            <a:r>
              <a:rPr lang="sv-SE" dirty="0" err="1"/>
              <a:t>are</a:t>
            </a:r>
            <a:r>
              <a:rPr lang="sv-SE" dirty="0"/>
              <a:t> </a:t>
            </a:r>
            <a:r>
              <a:rPr lang="sv-SE" b="1" dirty="0"/>
              <a:t>not </a:t>
            </a:r>
            <a:r>
              <a:rPr lang="sv-SE" b="1" dirty="0" err="1"/>
              <a:t>modified</a:t>
            </a:r>
            <a:r>
              <a:rPr lang="sv-SE" dirty="0"/>
              <a:t>.</a:t>
            </a:r>
          </a:p>
          <a:p>
            <a:pPr marL="228584" indent="-228584" defTabSz="914332">
              <a:lnSpc>
                <a:spcPct val="90000"/>
              </a:lnSpc>
              <a:spcBef>
                <a:spcPts val="1000"/>
              </a:spcBef>
              <a:buFont typeface="Arial" panose="020B0604020202020204" pitchFamily="34" charset="0"/>
              <a:buChar char="•"/>
            </a:pPr>
            <a:endParaRPr lang="sv-SE" dirty="0"/>
          </a:p>
          <a:p>
            <a:pPr defTabSz="914332">
              <a:lnSpc>
                <a:spcPct val="90000"/>
              </a:lnSpc>
              <a:spcBef>
                <a:spcPts val="1000"/>
              </a:spcBef>
            </a:pPr>
            <a:r>
              <a:rPr lang="sv-SE" b="1" dirty="0" err="1"/>
              <a:t>Example</a:t>
            </a:r>
            <a:r>
              <a:rPr lang="sv-SE" b="1" dirty="0"/>
              <a:t> (k = 2):</a:t>
            </a:r>
            <a:endParaRPr lang="sv-SE" dirty="0"/>
          </a:p>
          <a:p>
            <a:pPr marL="228584" indent="-228584" defTabSz="914332">
              <a:lnSpc>
                <a:spcPct val="90000"/>
              </a:lnSpc>
              <a:spcBef>
                <a:spcPts val="1000"/>
              </a:spcBef>
              <a:buFont typeface="Arial" panose="020B0604020202020204" pitchFamily="34" charset="0"/>
              <a:buChar char="•"/>
            </a:pPr>
            <a:r>
              <a:rPr lang="sv-SE" dirty="0"/>
              <a:t>ZIP </a:t>
            </a:r>
            <a:r>
              <a:rPr lang="sv-SE" dirty="0" err="1"/>
              <a:t>code</a:t>
            </a:r>
            <a:r>
              <a:rPr lang="sv-SE" dirty="0"/>
              <a:t>: 12211 → 122**</a:t>
            </a:r>
          </a:p>
          <a:p>
            <a:pPr marL="228584" indent="-228584" defTabSz="914332">
              <a:lnSpc>
                <a:spcPct val="90000"/>
              </a:lnSpc>
              <a:spcBef>
                <a:spcPts val="1000"/>
              </a:spcBef>
              <a:buFont typeface="Arial" panose="020B0604020202020204" pitchFamily="34" charset="0"/>
              <a:buChar char="•"/>
            </a:pPr>
            <a:r>
              <a:rPr lang="sv-SE" dirty="0"/>
              <a:t>Age: 18, 19 → 18–19</a:t>
            </a:r>
          </a:p>
          <a:p>
            <a:pPr marL="228584" indent="-228584" defTabSz="914332">
              <a:lnSpc>
                <a:spcPct val="90000"/>
              </a:lnSpc>
              <a:spcBef>
                <a:spcPts val="1000"/>
              </a:spcBef>
              <a:buFont typeface="Arial" panose="020B0604020202020204" pitchFamily="34" charset="0"/>
              <a:buChar char="•"/>
            </a:pPr>
            <a:r>
              <a:rPr lang="sv-SE" dirty="0"/>
              <a:t>Age: 34, 45 → ≥ 30</a:t>
            </a:r>
          </a:p>
          <a:p>
            <a:pPr marL="228584" indent="-228584" defTabSz="914332">
              <a:lnSpc>
                <a:spcPct val="90000"/>
              </a:lnSpc>
              <a:spcBef>
                <a:spcPts val="1000"/>
              </a:spcBef>
              <a:buFont typeface="Arial" panose="020B0604020202020204" pitchFamily="34" charset="0"/>
              <a:buChar char="•"/>
            </a:pPr>
            <a:endParaRPr lang="sv-SE" dirty="0"/>
          </a:p>
          <a:p>
            <a:pPr defTabSz="914332">
              <a:lnSpc>
                <a:spcPct val="90000"/>
              </a:lnSpc>
              <a:spcBef>
                <a:spcPts val="1000"/>
              </a:spcBef>
            </a:pPr>
            <a:r>
              <a:rPr lang="sv-SE" b="1" dirty="0" err="1"/>
              <a:t>After</a:t>
            </a:r>
            <a:r>
              <a:rPr lang="sv-SE" b="1" dirty="0"/>
              <a:t> transformation:</a:t>
            </a:r>
          </a:p>
          <a:p>
            <a:pPr marL="228584" indent="-228584" defTabSz="914332">
              <a:lnSpc>
                <a:spcPct val="90000"/>
              </a:lnSpc>
              <a:spcBef>
                <a:spcPts val="1000"/>
              </a:spcBef>
              <a:buFont typeface="Arial" panose="020B0604020202020204" pitchFamily="34" charset="0"/>
              <a:buChar char="•"/>
            </a:pPr>
            <a:r>
              <a:rPr lang="sv-SE" dirty="0" err="1"/>
              <a:t>Each</a:t>
            </a:r>
            <a:r>
              <a:rPr lang="sv-SE" dirty="0"/>
              <a:t> </a:t>
            </a:r>
            <a:r>
              <a:rPr lang="sv-SE" dirty="0" err="1"/>
              <a:t>quasi-identifier</a:t>
            </a:r>
            <a:r>
              <a:rPr lang="sv-SE" dirty="0"/>
              <a:t> </a:t>
            </a:r>
            <a:r>
              <a:rPr lang="sv-SE" dirty="0" err="1"/>
              <a:t>group</a:t>
            </a:r>
            <a:r>
              <a:rPr lang="sv-SE" dirty="0"/>
              <a:t> </a:t>
            </a:r>
            <a:r>
              <a:rPr lang="sv-SE" dirty="0" err="1"/>
              <a:t>contains</a:t>
            </a:r>
            <a:r>
              <a:rPr lang="sv-SE" dirty="0"/>
              <a:t> </a:t>
            </a:r>
            <a:r>
              <a:rPr lang="sv-SE" b="1" dirty="0"/>
              <a:t>at </a:t>
            </a:r>
            <a:r>
              <a:rPr lang="sv-SE" b="1" dirty="0" err="1"/>
              <a:t>least</a:t>
            </a:r>
            <a:r>
              <a:rPr lang="sv-SE" b="1" dirty="0"/>
              <a:t> 2 </a:t>
            </a:r>
            <a:r>
              <a:rPr lang="sv-SE" b="1" dirty="0" err="1"/>
              <a:t>records</a:t>
            </a:r>
            <a:endParaRPr lang="sv-SE" dirty="0"/>
          </a:p>
          <a:p>
            <a:pPr marL="228584" indent="-228584" defTabSz="914332">
              <a:lnSpc>
                <a:spcPct val="90000"/>
              </a:lnSpc>
              <a:spcBef>
                <a:spcPts val="1000"/>
              </a:spcBef>
              <a:buFont typeface="Arial" panose="020B0604020202020204" pitchFamily="34" charset="0"/>
              <a:buChar char="•"/>
            </a:pPr>
            <a:r>
              <a:rPr lang="sv-SE" dirty="0"/>
              <a:t>The table </a:t>
            </a:r>
            <a:r>
              <a:rPr lang="sv-SE" dirty="0" err="1"/>
              <a:t>becomes</a:t>
            </a:r>
            <a:r>
              <a:rPr lang="sv-SE" dirty="0"/>
              <a:t> </a:t>
            </a:r>
            <a:r>
              <a:rPr lang="sv-SE" b="1" dirty="0"/>
              <a:t>2-anonymous</a:t>
            </a:r>
            <a:endParaRPr lang="sv-SE" dirty="0"/>
          </a:p>
        </p:txBody>
      </p:sp>
      <p:pic>
        <p:nvPicPr>
          <p:cNvPr id="5" name="Screenshot 2022-02-10 at 21.35.49.png" descr="Screenshot 2022-02-10 at 21.35.49.png">
            <a:extLst>
              <a:ext uri="{FF2B5EF4-FFF2-40B4-BE49-F238E27FC236}">
                <a16:creationId xmlns:a16="http://schemas.microsoft.com/office/drawing/2014/main" id="{86DC6B82-0350-2F38-D8C1-8593E067D7E6}"/>
              </a:ext>
            </a:extLst>
          </p:cNvPr>
          <p:cNvPicPr>
            <a:picLocks noChangeAspect="1"/>
          </p:cNvPicPr>
          <p:nvPr/>
        </p:nvPicPr>
        <p:blipFill>
          <a:blip r:embed="rId3"/>
          <a:stretch>
            <a:fillRect/>
          </a:stretch>
        </p:blipFill>
        <p:spPr>
          <a:xfrm>
            <a:off x="5588000" y="2551160"/>
            <a:ext cx="6233160" cy="2259519"/>
          </a:xfrm>
          <a:prstGeom prst="rect">
            <a:avLst/>
          </a:prstGeom>
          <a:noFill/>
          <a:ln w="12700">
            <a:miter lim="400000"/>
          </a:ln>
        </p:spPr>
      </p:pic>
    </p:spTree>
    <p:extLst>
      <p:ext uri="{BB962C8B-B14F-4D97-AF65-F5344CB8AC3E}">
        <p14:creationId xmlns:p14="http://schemas.microsoft.com/office/powerpoint/2010/main" val="4100995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FF89-6EE8-8174-757F-6D3B83D02802}"/>
              </a:ext>
            </a:extLst>
          </p:cNvPr>
          <p:cNvSpPr>
            <a:spLocks noGrp="1"/>
          </p:cNvSpPr>
          <p:nvPr>
            <p:ph type="title"/>
          </p:nvPr>
        </p:nvSpPr>
        <p:spPr/>
        <p:txBody>
          <a:bodyPr/>
          <a:lstStyle/>
          <a:p>
            <a:r>
              <a:rPr lang="en-GB" dirty="0"/>
              <a:t>K-Anonymity Example: Record Linkage</a:t>
            </a:r>
            <a:endParaRPr lang="en-SE" dirty="0"/>
          </a:p>
        </p:txBody>
      </p:sp>
      <p:sp>
        <p:nvSpPr>
          <p:cNvPr id="3" name="TextBox 2">
            <a:extLst>
              <a:ext uri="{FF2B5EF4-FFF2-40B4-BE49-F238E27FC236}">
                <a16:creationId xmlns:a16="http://schemas.microsoft.com/office/drawing/2014/main" id="{A271705A-BAA6-F6AA-FE19-F5F130C162A4}"/>
              </a:ext>
            </a:extLst>
          </p:cNvPr>
          <p:cNvSpPr txBox="1"/>
          <p:nvPr/>
        </p:nvSpPr>
        <p:spPr>
          <a:xfrm>
            <a:off x="909320" y="1659919"/>
            <a:ext cx="6629400" cy="2308324"/>
          </a:xfrm>
          <a:prstGeom prst="rect">
            <a:avLst/>
          </a:prstGeom>
          <a:noFill/>
        </p:spPr>
        <p:txBody>
          <a:bodyPr wrap="square" rtlCol="0">
            <a:spAutoFit/>
          </a:bodyPr>
          <a:lstStyle/>
          <a:p>
            <a:r>
              <a:rPr lang="en-GB" b="1" dirty="0"/>
              <a:t>What k-anonymity guarantees:</a:t>
            </a:r>
          </a:p>
          <a:p>
            <a:r>
              <a:rPr lang="en-GB" dirty="0"/>
              <a:t>An attacker can identify a group of possible records but the attacker cannot determine the exact sensitive value</a:t>
            </a:r>
          </a:p>
          <a:p>
            <a:endParaRPr lang="en-GB" dirty="0"/>
          </a:p>
          <a:p>
            <a:r>
              <a:rPr lang="en-GB" b="1" dirty="0"/>
              <a:t>Example outcome:</a:t>
            </a:r>
          </a:p>
          <a:p>
            <a:r>
              <a:rPr lang="en-GB" dirty="0"/>
              <a:t>Chris matches two records</a:t>
            </a:r>
          </a:p>
          <a:p>
            <a:r>
              <a:rPr lang="en-GB" dirty="0"/>
              <a:t>His disease is uncertain (Arthritis </a:t>
            </a:r>
            <a:r>
              <a:rPr lang="en-GB" i="1" dirty="0"/>
              <a:t>or</a:t>
            </a:r>
            <a:r>
              <a:rPr lang="en-GB" dirty="0"/>
              <a:t> Cold)</a:t>
            </a:r>
          </a:p>
          <a:p>
            <a:r>
              <a:rPr lang="en-GB" dirty="0"/>
              <a:t>Chris remains anonymous within his anonymity set</a:t>
            </a:r>
          </a:p>
        </p:txBody>
      </p:sp>
      <p:pic>
        <p:nvPicPr>
          <p:cNvPr id="4" name="Screenshot 2022-02-10 at 21.57.26.png" descr="Screenshot 2022-02-10 at 21.57.26.png">
            <a:extLst>
              <a:ext uri="{FF2B5EF4-FFF2-40B4-BE49-F238E27FC236}">
                <a16:creationId xmlns:a16="http://schemas.microsoft.com/office/drawing/2014/main" id="{B2BF5961-E797-F4E4-200F-9DA6FB4D21E5}"/>
              </a:ext>
            </a:extLst>
          </p:cNvPr>
          <p:cNvPicPr>
            <a:picLocks noChangeAspect="1"/>
          </p:cNvPicPr>
          <p:nvPr/>
        </p:nvPicPr>
        <p:blipFill>
          <a:blip r:embed="rId3"/>
          <a:stretch>
            <a:fillRect/>
          </a:stretch>
        </p:blipFill>
        <p:spPr>
          <a:xfrm>
            <a:off x="8840146" y="1614151"/>
            <a:ext cx="2859033" cy="1064042"/>
          </a:xfrm>
          <a:prstGeom prst="rect">
            <a:avLst/>
          </a:prstGeom>
          <a:ln w="12700">
            <a:miter lim="400000"/>
          </a:ln>
        </p:spPr>
      </p:pic>
      <p:pic>
        <p:nvPicPr>
          <p:cNvPr id="5" name="Screenshot 2022-02-10 at 22.00.12.png" descr="Screenshot 2022-02-10 at 22.00.12.png">
            <a:extLst>
              <a:ext uri="{FF2B5EF4-FFF2-40B4-BE49-F238E27FC236}">
                <a16:creationId xmlns:a16="http://schemas.microsoft.com/office/drawing/2014/main" id="{108EE520-0CE8-DCCA-5305-A1358D89896F}"/>
              </a:ext>
            </a:extLst>
          </p:cNvPr>
          <p:cNvPicPr>
            <a:picLocks noChangeAspect="1"/>
          </p:cNvPicPr>
          <p:nvPr/>
        </p:nvPicPr>
        <p:blipFill>
          <a:blip r:embed="rId4"/>
          <a:stretch>
            <a:fillRect/>
          </a:stretch>
        </p:blipFill>
        <p:spPr>
          <a:xfrm>
            <a:off x="6834517" y="3237279"/>
            <a:ext cx="4864662" cy="2025754"/>
          </a:xfrm>
          <a:prstGeom prst="rect">
            <a:avLst/>
          </a:prstGeom>
          <a:ln w="12700">
            <a:miter lim="400000"/>
          </a:ln>
        </p:spPr>
      </p:pic>
      <p:pic>
        <p:nvPicPr>
          <p:cNvPr id="6" name="Screenshot 2022-02-10 at 22.02.34.png" descr="Screenshot 2022-02-10 at 22.02.34.png">
            <a:extLst>
              <a:ext uri="{FF2B5EF4-FFF2-40B4-BE49-F238E27FC236}">
                <a16:creationId xmlns:a16="http://schemas.microsoft.com/office/drawing/2014/main" id="{3918D790-573A-CA72-5474-53A1F69043AC}"/>
              </a:ext>
            </a:extLst>
          </p:cNvPr>
          <p:cNvPicPr>
            <a:picLocks noChangeAspect="1"/>
          </p:cNvPicPr>
          <p:nvPr/>
        </p:nvPicPr>
        <p:blipFill>
          <a:blip r:embed="rId5"/>
          <a:stretch>
            <a:fillRect/>
          </a:stretch>
        </p:blipFill>
        <p:spPr>
          <a:xfrm>
            <a:off x="2392903" y="4455129"/>
            <a:ext cx="4099328" cy="988555"/>
          </a:xfrm>
          <a:prstGeom prst="rect">
            <a:avLst/>
          </a:prstGeom>
          <a:ln w="12700">
            <a:miter lim="400000"/>
          </a:ln>
        </p:spPr>
      </p:pic>
      <p:sp>
        <p:nvSpPr>
          <p:cNvPr id="7" name="Publicly available Data">
            <a:extLst>
              <a:ext uri="{FF2B5EF4-FFF2-40B4-BE49-F238E27FC236}">
                <a16:creationId xmlns:a16="http://schemas.microsoft.com/office/drawing/2014/main" id="{7C15AA76-D312-B2CB-D07C-63B8371664E8}"/>
              </a:ext>
            </a:extLst>
          </p:cNvPr>
          <p:cNvSpPr txBox="1"/>
          <p:nvPr/>
        </p:nvSpPr>
        <p:spPr>
          <a:xfrm>
            <a:off x="9177986" y="2545697"/>
            <a:ext cx="2430152"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DIN Alternate Bold"/>
                <a:ea typeface="DIN Alternate Bold"/>
                <a:cs typeface="DIN Alternate Bold"/>
                <a:sym typeface="DIN Alternate Bold"/>
              </a:defRPr>
            </a:lvl1pPr>
          </a:lstStyle>
          <a:p>
            <a:r>
              <a:rPr dirty="0">
                <a:latin typeface="+mn-lt"/>
              </a:rPr>
              <a:t>Publicly available Data</a:t>
            </a:r>
          </a:p>
        </p:txBody>
      </p:sp>
      <p:sp>
        <p:nvSpPr>
          <p:cNvPr id="8" name="Anonymized patient data">
            <a:extLst>
              <a:ext uri="{FF2B5EF4-FFF2-40B4-BE49-F238E27FC236}">
                <a16:creationId xmlns:a16="http://schemas.microsoft.com/office/drawing/2014/main" id="{FF84B869-F9ED-BE7B-76D0-93E94529130C}"/>
              </a:ext>
            </a:extLst>
          </p:cNvPr>
          <p:cNvSpPr txBox="1"/>
          <p:nvPr/>
        </p:nvSpPr>
        <p:spPr>
          <a:xfrm>
            <a:off x="9266848" y="5253889"/>
            <a:ext cx="2672206"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DIN Alternate Bold"/>
                <a:ea typeface="DIN Alternate Bold"/>
                <a:cs typeface="DIN Alternate Bold"/>
                <a:sym typeface="DIN Alternate Bold"/>
              </a:defRPr>
            </a:lvl1pPr>
          </a:lstStyle>
          <a:p>
            <a:r>
              <a:rPr dirty="0">
                <a:latin typeface="+mn-lt"/>
              </a:rPr>
              <a:t>Anonymized patient data</a:t>
            </a:r>
          </a:p>
        </p:txBody>
      </p:sp>
      <p:sp>
        <p:nvSpPr>
          <p:cNvPr id="9" name="Chris is anonymous within his anonymity set">
            <a:extLst>
              <a:ext uri="{FF2B5EF4-FFF2-40B4-BE49-F238E27FC236}">
                <a16:creationId xmlns:a16="http://schemas.microsoft.com/office/drawing/2014/main" id="{D36E568B-4E3C-07A9-7352-C7D36A6DB132}"/>
              </a:ext>
            </a:extLst>
          </p:cNvPr>
          <p:cNvSpPr txBox="1"/>
          <p:nvPr/>
        </p:nvSpPr>
        <p:spPr>
          <a:xfrm>
            <a:off x="1730286" y="5377631"/>
            <a:ext cx="5424562"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Chris </a:t>
            </a:r>
            <a:r>
              <a:rPr lang="sv-SE" dirty="0" err="1"/>
              <a:t>remains</a:t>
            </a:r>
            <a:r>
              <a:rPr dirty="0"/>
              <a:t> anonymous within </a:t>
            </a:r>
            <a:r>
              <a:rPr lang="sv-SE" dirty="0" err="1"/>
              <a:t>this</a:t>
            </a:r>
            <a:r>
              <a:rPr dirty="0"/>
              <a:t> anonymity set</a:t>
            </a:r>
          </a:p>
        </p:txBody>
      </p:sp>
    </p:spTree>
    <p:extLst>
      <p:ext uri="{BB962C8B-B14F-4D97-AF65-F5344CB8AC3E}">
        <p14:creationId xmlns:p14="http://schemas.microsoft.com/office/powerpoint/2010/main" val="2503564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0E9F-770A-0E7B-7AF1-2494424F10A0}"/>
              </a:ext>
            </a:extLst>
          </p:cNvPr>
          <p:cNvSpPr>
            <a:spLocks noGrp="1"/>
          </p:cNvSpPr>
          <p:nvPr>
            <p:ph type="title"/>
          </p:nvPr>
        </p:nvSpPr>
        <p:spPr/>
        <p:txBody>
          <a:bodyPr/>
          <a:lstStyle/>
          <a:p>
            <a:r>
              <a:rPr lang="en-GB" dirty="0"/>
              <a:t>Database Reconstruction Attack (DRA)</a:t>
            </a:r>
            <a:endParaRPr lang="en-SE" dirty="0"/>
          </a:p>
        </p:txBody>
      </p:sp>
      <p:sp>
        <p:nvSpPr>
          <p:cNvPr id="3" name="TextBox 2">
            <a:extLst>
              <a:ext uri="{FF2B5EF4-FFF2-40B4-BE49-F238E27FC236}">
                <a16:creationId xmlns:a16="http://schemas.microsoft.com/office/drawing/2014/main" id="{C3247463-92AD-B715-DDFB-4ACD1FFFFC4A}"/>
              </a:ext>
            </a:extLst>
          </p:cNvPr>
          <p:cNvSpPr txBox="1"/>
          <p:nvPr/>
        </p:nvSpPr>
        <p:spPr>
          <a:xfrm>
            <a:off x="1376680" y="1538292"/>
            <a:ext cx="9718040" cy="4247317"/>
          </a:xfrm>
          <a:prstGeom prst="rect">
            <a:avLst/>
          </a:prstGeom>
          <a:noFill/>
        </p:spPr>
        <p:txBody>
          <a:bodyPr wrap="square" rtlCol="0">
            <a:spAutoFit/>
          </a:bodyPr>
          <a:lstStyle/>
          <a:p>
            <a:r>
              <a:rPr lang="en-GB" dirty="0"/>
              <a:t>In a </a:t>
            </a:r>
            <a:r>
              <a:rPr lang="en-GB" b="1" dirty="0"/>
              <a:t>Database Reconstruction Attack</a:t>
            </a:r>
            <a:r>
              <a:rPr lang="en-GB" dirty="0"/>
              <a:t>, an attacker:</a:t>
            </a:r>
          </a:p>
          <a:p>
            <a:pPr marL="742950" lvl="1" indent="-285750">
              <a:buFont typeface="Arial" panose="020B0604020202020204" pitchFamily="34" charset="0"/>
              <a:buChar char="•"/>
            </a:pPr>
            <a:r>
              <a:rPr lang="en-GB" dirty="0"/>
              <a:t>Observes answers to many aggregate queries</a:t>
            </a:r>
          </a:p>
          <a:p>
            <a:pPr marL="742950" lvl="1" indent="-285750">
              <a:buFont typeface="Arial" panose="020B0604020202020204" pitchFamily="34" charset="0"/>
              <a:buChar char="•"/>
            </a:pPr>
            <a:r>
              <a:rPr lang="en-GB" dirty="0"/>
              <a:t>Uses computation to infer the underlying individual data</a:t>
            </a:r>
          </a:p>
          <a:p>
            <a:pPr lvl="1"/>
            <a:endParaRPr lang="en-GB" dirty="0"/>
          </a:p>
          <a:p>
            <a:r>
              <a:rPr lang="en-GB" dirty="0"/>
              <a:t>Even </a:t>
            </a:r>
            <a:r>
              <a:rPr lang="en-GB" b="1" dirty="0"/>
              <a:t>random or noisy-looking queries</a:t>
            </a:r>
            <a:r>
              <a:rPr lang="en-GB" dirty="0"/>
              <a:t> can leak information</a:t>
            </a:r>
          </a:p>
          <a:p>
            <a:r>
              <a:rPr lang="en-GB" b="1" dirty="0"/>
              <a:t>Example (U.S. Census):</a:t>
            </a:r>
          </a:p>
          <a:p>
            <a:endParaRPr lang="en-GB" dirty="0"/>
          </a:p>
          <a:p>
            <a:pPr marL="285750" indent="-285750">
              <a:buFont typeface="Arial" panose="020B0604020202020204" pitchFamily="34" charset="0"/>
              <a:buChar char="•"/>
            </a:pPr>
            <a:r>
              <a:rPr lang="en-GB" dirty="0"/>
              <a:t>Census data contains individual responses (race, location, etc.)</a:t>
            </a:r>
          </a:p>
          <a:p>
            <a:pPr marL="285750" indent="-285750">
              <a:buFont typeface="Arial" panose="020B0604020202020204" pitchFamily="34" charset="0"/>
              <a:buChar char="•"/>
            </a:pPr>
            <a:r>
              <a:rPr lang="en-GB" dirty="0"/>
              <a:t>Only statistics are published (e.g., number of people of a given race in a block)</a:t>
            </a:r>
          </a:p>
          <a:p>
            <a:endParaRPr lang="en-GB" dirty="0"/>
          </a:p>
          <a:p>
            <a:r>
              <a:rPr lang="en-GB" dirty="0"/>
              <a:t>An attacker:</a:t>
            </a:r>
          </a:p>
          <a:p>
            <a:pPr marL="742950" lvl="1" indent="-285750">
              <a:buFont typeface="Arial" panose="020B0604020202020204" pitchFamily="34" charset="0"/>
              <a:buChar char="•"/>
            </a:pPr>
            <a:r>
              <a:rPr lang="en-GB" dirty="0"/>
              <a:t>Enumerates possible individual datasets</a:t>
            </a:r>
          </a:p>
          <a:p>
            <a:pPr marL="742950" lvl="1" indent="-285750">
              <a:buFont typeface="Arial" panose="020B0604020202020204" pitchFamily="34" charset="0"/>
              <a:buChar char="•"/>
            </a:pPr>
            <a:r>
              <a:rPr lang="en-GB" dirty="0"/>
              <a:t>Finds the dataset(s) that best match the published statistics</a:t>
            </a:r>
          </a:p>
          <a:p>
            <a:pPr lvl="1"/>
            <a:endParaRPr lang="en-GB" dirty="0"/>
          </a:p>
          <a:p>
            <a:r>
              <a:rPr lang="en-GB" dirty="0"/>
              <a:t>This can partially or fully reconstruct sensitive individual data.</a:t>
            </a:r>
            <a:endParaRPr lang="en-SE" dirty="0"/>
          </a:p>
        </p:txBody>
      </p:sp>
    </p:spTree>
    <p:extLst>
      <p:ext uri="{BB962C8B-B14F-4D97-AF65-F5344CB8AC3E}">
        <p14:creationId xmlns:p14="http://schemas.microsoft.com/office/powerpoint/2010/main" val="388762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5E42-8B9B-4914-5E81-6527D70D27F3}"/>
              </a:ext>
            </a:extLst>
          </p:cNvPr>
          <p:cNvSpPr>
            <a:spLocks noGrp="1"/>
          </p:cNvSpPr>
          <p:nvPr>
            <p:ph type="title"/>
          </p:nvPr>
        </p:nvSpPr>
        <p:spPr/>
        <p:txBody>
          <a:bodyPr/>
          <a:lstStyle/>
          <a:p>
            <a:r>
              <a:rPr lang="en-GB" dirty="0"/>
              <a:t>Privacy Enhancing Technologies (PETs)</a:t>
            </a:r>
            <a:endParaRPr lang="en-SE" dirty="0"/>
          </a:p>
        </p:txBody>
      </p:sp>
      <p:sp>
        <p:nvSpPr>
          <p:cNvPr id="4" name="TextBox 3">
            <a:extLst>
              <a:ext uri="{FF2B5EF4-FFF2-40B4-BE49-F238E27FC236}">
                <a16:creationId xmlns:a16="http://schemas.microsoft.com/office/drawing/2014/main" id="{E7E647BE-F23F-931A-496A-B2CE5D6EAD61}"/>
              </a:ext>
            </a:extLst>
          </p:cNvPr>
          <p:cNvSpPr txBox="1"/>
          <p:nvPr/>
        </p:nvSpPr>
        <p:spPr>
          <a:xfrm>
            <a:off x="1047959" y="1997839"/>
            <a:ext cx="8964142" cy="3477875"/>
          </a:xfrm>
          <a:prstGeom prst="rect">
            <a:avLst/>
          </a:prstGeom>
          <a:noFill/>
        </p:spPr>
        <p:txBody>
          <a:bodyPr wrap="square">
            <a:spAutoFit/>
          </a:bodyPr>
          <a:lstStyle/>
          <a:p>
            <a:pPr>
              <a:buNone/>
            </a:pPr>
            <a:r>
              <a:rPr lang="en-GB" sz="2000" b="1" dirty="0"/>
              <a:t>Two categories based on trust assumptions</a:t>
            </a:r>
          </a:p>
          <a:p>
            <a:pPr>
              <a:buNone/>
            </a:pPr>
            <a:endParaRPr lang="en-GB" sz="2000" dirty="0"/>
          </a:p>
          <a:p>
            <a:pPr marL="342900" indent="-342900">
              <a:buFont typeface="Wingdings" pitchFamily="2" charset="2"/>
              <a:buChar char="Ø"/>
            </a:pPr>
            <a:r>
              <a:rPr lang="en-GB" sz="2000" b="1" dirty="0"/>
              <a:t>Hard Privacy</a:t>
            </a:r>
          </a:p>
          <a:p>
            <a:pPr marL="342900" indent="-342900">
              <a:buFont typeface="Arial" panose="020B0604020202020204" pitchFamily="34" charset="0"/>
              <a:buChar char="•"/>
            </a:pPr>
            <a:r>
              <a:rPr lang="en-GB" sz="2000" dirty="0"/>
              <a:t>Minimize or avoid disclosure of personal data</a:t>
            </a:r>
          </a:p>
          <a:p>
            <a:pPr marL="342900" indent="-342900">
              <a:buFont typeface="Arial" panose="020B0604020202020204" pitchFamily="34" charset="0"/>
              <a:buChar char="•"/>
            </a:pPr>
            <a:r>
              <a:rPr lang="en-GB" sz="2000" dirty="0"/>
              <a:t>Reduce or eliminate the need to trust service providers</a:t>
            </a:r>
          </a:p>
          <a:p>
            <a:pPr marL="342900" indent="-342900">
              <a:buFont typeface="Arial" panose="020B0604020202020204" pitchFamily="34" charset="0"/>
              <a:buChar char="•"/>
            </a:pPr>
            <a:r>
              <a:rPr lang="en-GB" sz="2000" dirty="0"/>
              <a:t>Privacy guaranteed by </a:t>
            </a:r>
            <a:r>
              <a:rPr lang="en-GB" sz="2000" dirty="0">
                <a:solidFill>
                  <a:schemeClr val="accent2">
                    <a:lumMod val="50000"/>
                  </a:schemeClr>
                </a:solidFill>
              </a:rPr>
              <a:t>technical design</a:t>
            </a:r>
          </a:p>
          <a:p>
            <a:pPr>
              <a:buFont typeface="Arial" panose="020B0604020202020204" pitchFamily="34" charset="0"/>
              <a:buChar char="•"/>
            </a:pPr>
            <a:endParaRPr lang="en-GB" sz="2000" dirty="0"/>
          </a:p>
          <a:p>
            <a:pPr marL="342900" indent="-342900">
              <a:buFont typeface="Wingdings" pitchFamily="2" charset="2"/>
              <a:buChar char="Ø"/>
            </a:pPr>
            <a:r>
              <a:rPr lang="en-GB" sz="2000" b="1" dirty="0"/>
              <a:t>Soft Privacy</a:t>
            </a:r>
          </a:p>
          <a:p>
            <a:pPr marL="342900" indent="-342900">
              <a:buFont typeface="Arial" panose="020B0604020202020204" pitchFamily="34" charset="0"/>
              <a:buChar char="•"/>
            </a:pPr>
            <a:r>
              <a:rPr lang="en-GB" sz="2000" dirty="0"/>
              <a:t>Personal data is disclosed and processed</a:t>
            </a:r>
          </a:p>
          <a:p>
            <a:pPr marL="342900" indent="-342900">
              <a:buFont typeface="Arial" panose="020B0604020202020204" pitchFamily="34" charset="0"/>
              <a:buChar char="•"/>
            </a:pPr>
            <a:r>
              <a:rPr lang="en-GB" sz="2000" dirty="0"/>
              <a:t>Users must place trust in service providers</a:t>
            </a:r>
          </a:p>
          <a:p>
            <a:pPr marL="342900" indent="-342900">
              <a:buFont typeface="Arial" panose="020B0604020202020204" pitchFamily="34" charset="0"/>
              <a:buChar char="•"/>
            </a:pPr>
            <a:r>
              <a:rPr lang="en-GB" sz="2000" dirty="0"/>
              <a:t>Technologies focus on </a:t>
            </a:r>
            <a:r>
              <a:rPr lang="en-GB" sz="2000" dirty="0">
                <a:solidFill>
                  <a:schemeClr val="accent2">
                    <a:lumMod val="50000"/>
                  </a:schemeClr>
                </a:solidFill>
              </a:rPr>
              <a:t>accountability, transparency, and control</a:t>
            </a:r>
          </a:p>
        </p:txBody>
      </p:sp>
    </p:spTree>
    <p:extLst>
      <p:ext uri="{BB962C8B-B14F-4D97-AF65-F5344CB8AC3E}">
        <p14:creationId xmlns:p14="http://schemas.microsoft.com/office/powerpoint/2010/main" val="4063002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C50-8795-3D0E-F591-CA7B7022B755}"/>
              </a:ext>
            </a:extLst>
          </p:cNvPr>
          <p:cNvSpPr>
            <a:spLocks noGrp="1"/>
          </p:cNvSpPr>
          <p:nvPr>
            <p:ph type="title"/>
          </p:nvPr>
        </p:nvSpPr>
        <p:spPr>
          <a:xfrm>
            <a:off x="838200" y="172891"/>
            <a:ext cx="10515600" cy="1325563"/>
          </a:xfrm>
        </p:spPr>
        <p:txBody>
          <a:bodyPr/>
          <a:lstStyle/>
          <a:p>
            <a:r>
              <a:rPr lang="en-GB" dirty="0"/>
              <a:t>Database Reconstruction Attack (DRA): Worked Example</a:t>
            </a:r>
            <a:endParaRPr lang="en-SE" dirty="0"/>
          </a:p>
        </p:txBody>
      </p:sp>
      <p:graphicFrame>
        <p:nvGraphicFramePr>
          <p:cNvPr id="3" name="Table 2">
            <a:extLst>
              <a:ext uri="{FF2B5EF4-FFF2-40B4-BE49-F238E27FC236}">
                <a16:creationId xmlns:a16="http://schemas.microsoft.com/office/drawing/2014/main" id="{6338CF0A-40D0-261F-701A-F972A6AAC116}"/>
              </a:ext>
            </a:extLst>
          </p:cNvPr>
          <p:cNvGraphicFramePr>
            <a:graphicFrameLocks noGrp="1"/>
          </p:cNvGraphicFramePr>
          <p:nvPr>
            <p:extLst>
              <p:ext uri="{D42A27DB-BD31-4B8C-83A1-F6EECF244321}">
                <p14:modId xmlns:p14="http://schemas.microsoft.com/office/powerpoint/2010/main" val="1835365574"/>
              </p:ext>
            </p:extLst>
          </p:nvPr>
        </p:nvGraphicFramePr>
        <p:xfrm>
          <a:off x="442554" y="2280183"/>
          <a:ext cx="10515600" cy="731520"/>
        </p:xfrm>
        <a:graphic>
          <a:graphicData uri="http://schemas.openxmlformats.org/drawingml/2006/table">
            <a:tbl>
              <a:tblPr>
                <a:tableStyleId>{E8B1032C-EA38-4F05-BA0D-38AFFFC7BED3}</a:tableStyleId>
              </a:tblPr>
              <a:tblGrid>
                <a:gridCol w="2628900">
                  <a:extLst>
                    <a:ext uri="{9D8B030D-6E8A-4147-A177-3AD203B41FA5}">
                      <a16:colId xmlns:a16="http://schemas.microsoft.com/office/drawing/2014/main" val="1946932110"/>
                    </a:ext>
                  </a:extLst>
                </a:gridCol>
                <a:gridCol w="2628900">
                  <a:extLst>
                    <a:ext uri="{9D8B030D-6E8A-4147-A177-3AD203B41FA5}">
                      <a16:colId xmlns:a16="http://schemas.microsoft.com/office/drawing/2014/main" val="1477469613"/>
                    </a:ext>
                  </a:extLst>
                </a:gridCol>
                <a:gridCol w="2628900">
                  <a:extLst>
                    <a:ext uri="{9D8B030D-6E8A-4147-A177-3AD203B41FA5}">
                      <a16:colId xmlns:a16="http://schemas.microsoft.com/office/drawing/2014/main" val="4131249946"/>
                    </a:ext>
                  </a:extLst>
                </a:gridCol>
                <a:gridCol w="2628900">
                  <a:extLst>
                    <a:ext uri="{9D8B030D-6E8A-4147-A177-3AD203B41FA5}">
                      <a16:colId xmlns:a16="http://schemas.microsoft.com/office/drawing/2014/main" val="2691894594"/>
                    </a:ext>
                  </a:extLst>
                </a:gridCol>
              </a:tblGrid>
              <a:tr h="0">
                <a:tc>
                  <a:txBody>
                    <a:bodyPr/>
                    <a:lstStyle/>
                    <a:p>
                      <a:pPr>
                        <a:buNone/>
                      </a:pPr>
                      <a:r>
                        <a:rPr lang="en-GB" dirty="0"/>
                        <a:t>Group</a:t>
                      </a:r>
                    </a:p>
                  </a:txBody>
                  <a:tcPr anchor="ctr"/>
                </a:tc>
                <a:tc>
                  <a:txBody>
                    <a:bodyPr/>
                    <a:lstStyle/>
                    <a:p>
                      <a:pPr>
                        <a:buNone/>
                      </a:pPr>
                      <a:r>
                        <a:rPr lang="en-GB"/>
                        <a:t>Count</a:t>
                      </a:r>
                    </a:p>
                  </a:txBody>
                  <a:tcPr anchor="ctr"/>
                </a:tc>
                <a:tc>
                  <a:txBody>
                    <a:bodyPr/>
                    <a:lstStyle/>
                    <a:p>
                      <a:pPr>
                        <a:buNone/>
                      </a:pPr>
                      <a:r>
                        <a:rPr lang="en-GB" dirty="0"/>
                        <a:t>Mean Age</a:t>
                      </a:r>
                    </a:p>
                  </a:txBody>
                  <a:tcPr anchor="ctr"/>
                </a:tc>
                <a:tc>
                  <a:txBody>
                    <a:bodyPr/>
                    <a:lstStyle/>
                    <a:p>
                      <a:pPr>
                        <a:buNone/>
                      </a:pPr>
                      <a:r>
                        <a:rPr lang="en-GB"/>
                        <a:t>Median Age</a:t>
                      </a:r>
                    </a:p>
                  </a:txBody>
                  <a:tcPr anchor="ctr"/>
                </a:tc>
                <a:extLst>
                  <a:ext uri="{0D108BD9-81ED-4DB2-BD59-A6C34878D82A}">
                    <a16:rowId xmlns:a16="http://schemas.microsoft.com/office/drawing/2014/main" val="2364874718"/>
                  </a:ext>
                </a:extLst>
              </a:tr>
              <a:tr h="0">
                <a:tc>
                  <a:txBody>
                    <a:bodyPr/>
                    <a:lstStyle/>
                    <a:p>
                      <a:pPr>
                        <a:buNone/>
                      </a:pPr>
                      <a:r>
                        <a:rPr lang="en-GB"/>
                        <a:t>Female Professors</a:t>
                      </a:r>
                    </a:p>
                  </a:txBody>
                  <a:tcPr anchor="ctr"/>
                </a:tc>
                <a:tc>
                  <a:txBody>
                    <a:bodyPr/>
                    <a:lstStyle/>
                    <a:p>
                      <a:pPr>
                        <a:buNone/>
                      </a:pPr>
                      <a:r>
                        <a:rPr lang="en-SE"/>
                        <a:t>3</a:t>
                      </a:r>
                    </a:p>
                  </a:txBody>
                  <a:tcPr anchor="ctr"/>
                </a:tc>
                <a:tc>
                  <a:txBody>
                    <a:bodyPr/>
                    <a:lstStyle/>
                    <a:p>
                      <a:pPr>
                        <a:buNone/>
                      </a:pPr>
                      <a:r>
                        <a:rPr lang="en-SE"/>
                        <a:t>35</a:t>
                      </a:r>
                    </a:p>
                  </a:txBody>
                  <a:tcPr anchor="ctr"/>
                </a:tc>
                <a:tc>
                  <a:txBody>
                    <a:bodyPr/>
                    <a:lstStyle/>
                    <a:p>
                      <a:pPr>
                        <a:buNone/>
                      </a:pPr>
                      <a:r>
                        <a:rPr lang="en-SE" dirty="0"/>
                        <a:t>35.6</a:t>
                      </a:r>
                    </a:p>
                  </a:txBody>
                  <a:tcPr anchor="ctr"/>
                </a:tc>
                <a:extLst>
                  <a:ext uri="{0D108BD9-81ED-4DB2-BD59-A6C34878D82A}">
                    <a16:rowId xmlns:a16="http://schemas.microsoft.com/office/drawing/2014/main" val="2879085695"/>
                  </a:ext>
                </a:extLst>
              </a:tr>
            </a:tbl>
          </a:graphicData>
        </a:graphic>
      </p:graphicFrame>
      <p:sp>
        <p:nvSpPr>
          <p:cNvPr id="4" name="TextBox 3">
            <a:extLst>
              <a:ext uri="{FF2B5EF4-FFF2-40B4-BE49-F238E27FC236}">
                <a16:creationId xmlns:a16="http://schemas.microsoft.com/office/drawing/2014/main" id="{35640999-CA40-2D95-F53D-9B14185A1BF8}"/>
              </a:ext>
            </a:extLst>
          </p:cNvPr>
          <p:cNvSpPr txBox="1"/>
          <p:nvPr/>
        </p:nvSpPr>
        <p:spPr>
          <a:xfrm>
            <a:off x="4542438" y="1836189"/>
            <a:ext cx="2018501" cy="369332"/>
          </a:xfrm>
          <a:prstGeom prst="rect">
            <a:avLst/>
          </a:prstGeom>
          <a:noFill/>
        </p:spPr>
        <p:txBody>
          <a:bodyPr wrap="none" rtlCol="0">
            <a:spAutoFit/>
          </a:bodyPr>
          <a:lstStyle/>
          <a:p>
            <a:r>
              <a:rPr lang="en-SE" b="1" dirty="0"/>
              <a:t>Aggregate Stats</a:t>
            </a:r>
          </a:p>
        </p:txBody>
      </p:sp>
      <p:graphicFrame>
        <p:nvGraphicFramePr>
          <p:cNvPr id="5" name="Table 4">
            <a:extLst>
              <a:ext uri="{FF2B5EF4-FFF2-40B4-BE49-F238E27FC236}">
                <a16:creationId xmlns:a16="http://schemas.microsoft.com/office/drawing/2014/main" id="{250222E5-72F5-44C9-95BB-6016FFA6E770}"/>
              </a:ext>
            </a:extLst>
          </p:cNvPr>
          <p:cNvGraphicFramePr>
            <a:graphicFrameLocks noGrp="1"/>
          </p:cNvGraphicFramePr>
          <p:nvPr>
            <p:extLst>
              <p:ext uri="{D42A27DB-BD31-4B8C-83A1-F6EECF244321}">
                <p14:modId xmlns:p14="http://schemas.microsoft.com/office/powerpoint/2010/main" val="1879947296"/>
              </p:ext>
            </p:extLst>
          </p:nvPr>
        </p:nvGraphicFramePr>
        <p:xfrm>
          <a:off x="838200" y="4112150"/>
          <a:ext cx="10515600" cy="1463040"/>
        </p:xfrm>
        <a:graphic>
          <a:graphicData uri="http://schemas.openxmlformats.org/drawingml/2006/table">
            <a:tbl>
              <a:tblPr>
                <a:tableStyleId>{E8B1032C-EA38-4F05-BA0D-38AFFFC7BED3}</a:tableStyleId>
              </a:tblPr>
              <a:tblGrid>
                <a:gridCol w="5257800">
                  <a:extLst>
                    <a:ext uri="{9D8B030D-6E8A-4147-A177-3AD203B41FA5}">
                      <a16:colId xmlns:a16="http://schemas.microsoft.com/office/drawing/2014/main" val="3989245667"/>
                    </a:ext>
                  </a:extLst>
                </a:gridCol>
                <a:gridCol w="5257800">
                  <a:extLst>
                    <a:ext uri="{9D8B030D-6E8A-4147-A177-3AD203B41FA5}">
                      <a16:colId xmlns:a16="http://schemas.microsoft.com/office/drawing/2014/main" val="459798158"/>
                    </a:ext>
                  </a:extLst>
                </a:gridCol>
              </a:tblGrid>
              <a:tr h="0">
                <a:tc>
                  <a:txBody>
                    <a:bodyPr/>
                    <a:lstStyle/>
                    <a:p>
                      <a:pPr>
                        <a:buNone/>
                      </a:pPr>
                      <a:r>
                        <a:rPr lang="en-GB" dirty="0"/>
                        <a:t>Statistic</a:t>
                      </a:r>
                    </a:p>
                  </a:txBody>
                  <a:tcPr anchor="ctr"/>
                </a:tc>
                <a:tc>
                  <a:txBody>
                    <a:bodyPr/>
                    <a:lstStyle/>
                    <a:p>
                      <a:pPr>
                        <a:buNone/>
                      </a:pPr>
                      <a:r>
                        <a:rPr lang="en-GB" dirty="0"/>
                        <a:t>What it Implies</a:t>
                      </a:r>
                    </a:p>
                  </a:txBody>
                  <a:tcPr anchor="ctr"/>
                </a:tc>
                <a:extLst>
                  <a:ext uri="{0D108BD9-81ED-4DB2-BD59-A6C34878D82A}">
                    <a16:rowId xmlns:a16="http://schemas.microsoft.com/office/drawing/2014/main" val="1622324607"/>
                  </a:ext>
                </a:extLst>
              </a:tr>
              <a:tr h="0">
                <a:tc>
                  <a:txBody>
                    <a:bodyPr/>
                    <a:lstStyle/>
                    <a:p>
                      <a:pPr>
                        <a:buNone/>
                      </a:pPr>
                      <a:r>
                        <a:rPr lang="en-GB" dirty="0"/>
                        <a:t>Count = 3</a:t>
                      </a:r>
                    </a:p>
                  </a:txBody>
                  <a:tcPr anchor="ctr"/>
                </a:tc>
                <a:tc>
                  <a:txBody>
                    <a:bodyPr/>
                    <a:lstStyle/>
                    <a:p>
                      <a:pPr>
                        <a:buNone/>
                      </a:pPr>
                      <a:r>
                        <a:rPr lang="en-GB" dirty="0"/>
                        <a:t>There are exactly 3 individuals</a:t>
                      </a:r>
                    </a:p>
                  </a:txBody>
                  <a:tcPr anchor="ctr"/>
                </a:tc>
                <a:extLst>
                  <a:ext uri="{0D108BD9-81ED-4DB2-BD59-A6C34878D82A}">
                    <a16:rowId xmlns:a16="http://schemas.microsoft.com/office/drawing/2014/main" val="1796808142"/>
                  </a:ext>
                </a:extLst>
              </a:tr>
              <a:tr h="0">
                <a:tc>
                  <a:txBody>
                    <a:bodyPr/>
                    <a:lstStyle/>
                    <a:p>
                      <a:pPr>
                        <a:buNone/>
                      </a:pPr>
                      <a:r>
                        <a:rPr lang="en-GB"/>
                        <a:t>Mean = 35</a:t>
                      </a:r>
                    </a:p>
                  </a:txBody>
                  <a:tcPr anchor="ctr"/>
                </a:tc>
                <a:tc>
                  <a:txBody>
                    <a:bodyPr/>
                    <a:lstStyle/>
                    <a:p>
                      <a:pPr>
                        <a:buNone/>
                      </a:pPr>
                      <a:r>
                        <a:rPr lang="en-GB" dirty="0"/>
                        <a:t>Ages must sum to 105</a:t>
                      </a:r>
                    </a:p>
                  </a:txBody>
                  <a:tcPr anchor="ctr"/>
                </a:tc>
                <a:extLst>
                  <a:ext uri="{0D108BD9-81ED-4DB2-BD59-A6C34878D82A}">
                    <a16:rowId xmlns:a16="http://schemas.microsoft.com/office/drawing/2014/main" val="2021450011"/>
                  </a:ext>
                </a:extLst>
              </a:tr>
              <a:tr h="0">
                <a:tc>
                  <a:txBody>
                    <a:bodyPr/>
                    <a:lstStyle/>
                    <a:p>
                      <a:pPr>
                        <a:buNone/>
                      </a:pPr>
                      <a:r>
                        <a:rPr lang="en-GB"/>
                        <a:t>Median = 35.6</a:t>
                      </a:r>
                    </a:p>
                  </a:txBody>
                  <a:tcPr anchor="ctr"/>
                </a:tc>
                <a:tc>
                  <a:txBody>
                    <a:bodyPr/>
                    <a:lstStyle/>
                    <a:p>
                      <a:pPr>
                        <a:buNone/>
                      </a:pPr>
                      <a:r>
                        <a:rPr lang="en-GB" dirty="0"/>
                        <a:t>The middle age is approximately 36</a:t>
                      </a:r>
                    </a:p>
                  </a:txBody>
                  <a:tcPr anchor="ctr"/>
                </a:tc>
                <a:extLst>
                  <a:ext uri="{0D108BD9-81ED-4DB2-BD59-A6C34878D82A}">
                    <a16:rowId xmlns:a16="http://schemas.microsoft.com/office/drawing/2014/main" val="3384952723"/>
                  </a:ext>
                </a:extLst>
              </a:tr>
            </a:tbl>
          </a:graphicData>
        </a:graphic>
      </p:graphicFrame>
      <p:sp>
        <p:nvSpPr>
          <p:cNvPr id="6" name="TextBox 5">
            <a:extLst>
              <a:ext uri="{FF2B5EF4-FFF2-40B4-BE49-F238E27FC236}">
                <a16:creationId xmlns:a16="http://schemas.microsoft.com/office/drawing/2014/main" id="{97CC6A0A-40E3-2902-33A4-6A8B7948BBB5}"/>
              </a:ext>
            </a:extLst>
          </p:cNvPr>
          <p:cNvSpPr txBox="1"/>
          <p:nvPr/>
        </p:nvSpPr>
        <p:spPr>
          <a:xfrm>
            <a:off x="2546485" y="3659788"/>
            <a:ext cx="6189515" cy="369332"/>
          </a:xfrm>
          <a:prstGeom prst="rect">
            <a:avLst/>
          </a:prstGeom>
          <a:noFill/>
        </p:spPr>
        <p:txBody>
          <a:bodyPr wrap="none" rtlCol="0">
            <a:spAutoFit/>
          </a:bodyPr>
          <a:lstStyle/>
          <a:p>
            <a:r>
              <a:rPr lang="en-GB" b="1" dirty="0"/>
              <a:t>Mathematical Constraints Implied by the Statistics</a:t>
            </a:r>
            <a:endParaRPr lang="en-SE" b="1" dirty="0"/>
          </a:p>
        </p:txBody>
      </p:sp>
    </p:spTree>
    <p:extLst>
      <p:ext uri="{BB962C8B-B14F-4D97-AF65-F5344CB8AC3E}">
        <p14:creationId xmlns:p14="http://schemas.microsoft.com/office/powerpoint/2010/main" val="2842148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91EF-B408-5023-BC45-6053DBA2E174}"/>
              </a:ext>
            </a:extLst>
          </p:cNvPr>
          <p:cNvSpPr>
            <a:spLocks noGrp="1"/>
          </p:cNvSpPr>
          <p:nvPr>
            <p:ph type="title"/>
          </p:nvPr>
        </p:nvSpPr>
        <p:spPr/>
        <p:txBody>
          <a:bodyPr/>
          <a:lstStyle/>
          <a:p>
            <a:r>
              <a:rPr lang="en-GB" dirty="0"/>
              <a:t>Contd.</a:t>
            </a:r>
          </a:p>
        </p:txBody>
      </p:sp>
      <p:graphicFrame>
        <p:nvGraphicFramePr>
          <p:cNvPr id="7" name="Table 6">
            <a:extLst>
              <a:ext uri="{FF2B5EF4-FFF2-40B4-BE49-F238E27FC236}">
                <a16:creationId xmlns:a16="http://schemas.microsoft.com/office/drawing/2014/main" id="{0244608E-85B2-54B3-B62B-5BBA46E9CF93}"/>
              </a:ext>
            </a:extLst>
          </p:cNvPr>
          <p:cNvGraphicFramePr>
            <a:graphicFrameLocks noGrp="1"/>
          </p:cNvGraphicFramePr>
          <p:nvPr>
            <p:extLst>
              <p:ext uri="{D42A27DB-BD31-4B8C-83A1-F6EECF244321}">
                <p14:modId xmlns:p14="http://schemas.microsoft.com/office/powerpoint/2010/main" val="2136245206"/>
              </p:ext>
            </p:extLst>
          </p:nvPr>
        </p:nvGraphicFramePr>
        <p:xfrm>
          <a:off x="937029" y="1584789"/>
          <a:ext cx="10515600" cy="2377440"/>
        </p:xfrm>
        <a:graphic>
          <a:graphicData uri="http://schemas.openxmlformats.org/drawingml/2006/table">
            <a:tbl>
              <a:tblPr>
                <a:tableStyleId>{E8B1032C-EA38-4F05-BA0D-38AFFFC7BED3}</a:tableStyleId>
              </a:tblPr>
              <a:tblGrid>
                <a:gridCol w="2103120">
                  <a:extLst>
                    <a:ext uri="{9D8B030D-6E8A-4147-A177-3AD203B41FA5}">
                      <a16:colId xmlns:a16="http://schemas.microsoft.com/office/drawing/2014/main" val="2323156071"/>
                    </a:ext>
                  </a:extLst>
                </a:gridCol>
                <a:gridCol w="2103120">
                  <a:extLst>
                    <a:ext uri="{9D8B030D-6E8A-4147-A177-3AD203B41FA5}">
                      <a16:colId xmlns:a16="http://schemas.microsoft.com/office/drawing/2014/main" val="279141809"/>
                    </a:ext>
                  </a:extLst>
                </a:gridCol>
                <a:gridCol w="2103120">
                  <a:extLst>
                    <a:ext uri="{9D8B030D-6E8A-4147-A177-3AD203B41FA5}">
                      <a16:colId xmlns:a16="http://schemas.microsoft.com/office/drawing/2014/main" val="2054050838"/>
                    </a:ext>
                  </a:extLst>
                </a:gridCol>
                <a:gridCol w="2103120">
                  <a:extLst>
                    <a:ext uri="{9D8B030D-6E8A-4147-A177-3AD203B41FA5}">
                      <a16:colId xmlns:a16="http://schemas.microsoft.com/office/drawing/2014/main" val="3863566505"/>
                    </a:ext>
                  </a:extLst>
                </a:gridCol>
                <a:gridCol w="2103120">
                  <a:extLst>
                    <a:ext uri="{9D8B030D-6E8A-4147-A177-3AD203B41FA5}">
                      <a16:colId xmlns:a16="http://schemas.microsoft.com/office/drawing/2014/main" val="1440798919"/>
                    </a:ext>
                  </a:extLst>
                </a:gridCol>
              </a:tblGrid>
              <a:tr h="0">
                <a:tc>
                  <a:txBody>
                    <a:bodyPr/>
                    <a:lstStyle/>
                    <a:p>
                      <a:pPr>
                        <a:buNone/>
                      </a:pPr>
                      <a:r>
                        <a:rPr lang="en-GB"/>
                        <a:t>Age 1</a:t>
                      </a:r>
                    </a:p>
                  </a:txBody>
                  <a:tcPr anchor="ctr"/>
                </a:tc>
                <a:tc>
                  <a:txBody>
                    <a:bodyPr/>
                    <a:lstStyle/>
                    <a:p>
                      <a:pPr>
                        <a:buNone/>
                      </a:pPr>
                      <a:r>
                        <a:rPr lang="en-GB"/>
                        <a:t>Age 2</a:t>
                      </a:r>
                    </a:p>
                  </a:txBody>
                  <a:tcPr anchor="ctr"/>
                </a:tc>
                <a:tc>
                  <a:txBody>
                    <a:bodyPr/>
                    <a:lstStyle/>
                    <a:p>
                      <a:pPr>
                        <a:buNone/>
                      </a:pPr>
                      <a:r>
                        <a:rPr lang="en-GB" dirty="0"/>
                        <a:t>Age 3</a:t>
                      </a:r>
                    </a:p>
                  </a:txBody>
                  <a:tcPr anchor="ctr"/>
                </a:tc>
                <a:tc>
                  <a:txBody>
                    <a:bodyPr/>
                    <a:lstStyle/>
                    <a:p>
                      <a:pPr>
                        <a:buNone/>
                      </a:pPr>
                      <a:r>
                        <a:rPr lang="en-GB"/>
                        <a:t>Valid?</a:t>
                      </a:r>
                    </a:p>
                  </a:txBody>
                  <a:tcPr anchor="ctr"/>
                </a:tc>
                <a:tc>
                  <a:txBody>
                    <a:bodyPr/>
                    <a:lstStyle/>
                    <a:p>
                      <a:pPr>
                        <a:buNone/>
                      </a:pPr>
                      <a:r>
                        <a:rPr lang="en-GB"/>
                        <a:t>Reason</a:t>
                      </a:r>
                    </a:p>
                  </a:txBody>
                  <a:tcPr anchor="ctr"/>
                </a:tc>
                <a:extLst>
                  <a:ext uri="{0D108BD9-81ED-4DB2-BD59-A6C34878D82A}">
                    <a16:rowId xmlns:a16="http://schemas.microsoft.com/office/drawing/2014/main" val="384919576"/>
                  </a:ext>
                </a:extLst>
              </a:tr>
              <a:tr h="0">
                <a:tc>
                  <a:txBody>
                    <a:bodyPr/>
                    <a:lstStyle/>
                    <a:p>
                      <a:pPr>
                        <a:buNone/>
                      </a:pPr>
                      <a:r>
                        <a:rPr lang="en-SE"/>
                        <a:t>10</a:t>
                      </a:r>
                    </a:p>
                  </a:txBody>
                  <a:tcPr anchor="ctr"/>
                </a:tc>
                <a:tc>
                  <a:txBody>
                    <a:bodyPr/>
                    <a:lstStyle/>
                    <a:p>
                      <a:pPr>
                        <a:buNone/>
                      </a:pPr>
                      <a:r>
                        <a:rPr lang="en-SE"/>
                        <a:t>10</a:t>
                      </a:r>
                    </a:p>
                  </a:txBody>
                  <a:tcPr anchor="ctr"/>
                </a:tc>
                <a:tc>
                  <a:txBody>
                    <a:bodyPr/>
                    <a:lstStyle/>
                    <a:p>
                      <a:pPr>
                        <a:buNone/>
                      </a:pPr>
                      <a:r>
                        <a:rPr lang="en-SE" dirty="0"/>
                        <a:t>85</a:t>
                      </a:r>
                    </a:p>
                  </a:txBody>
                  <a:tcPr anchor="ctr"/>
                </a:tc>
                <a:tc>
                  <a:txBody>
                    <a:bodyPr/>
                    <a:lstStyle/>
                    <a:p>
                      <a:pPr>
                        <a:buNone/>
                      </a:pPr>
                      <a:r>
                        <a:rPr lang="en-SE"/>
                        <a:t>❌</a:t>
                      </a:r>
                    </a:p>
                  </a:txBody>
                  <a:tcPr anchor="ctr"/>
                </a:tc>
                <a:tc>
                  <a:txBody>
                    <a:bodyPr/>
                    <a:lstStyle/>
                    <a:p>
                      <a:pPr>
                        <a:buNone/>
                      </a:pPr>
                      <a:r>
                        <a:rPr lang="en-GB"/>
                        <a:t>Median incorrect</a:t>
                      </a:r>
                    </a:p>
                  </a:txBody>
                  <a:tcPr anchor="ctr"/>
                </a:tc>
                <a:extLst>
                  <a:ext uri="{0D108BD9-81ED-4DB2-BD59-A6C34878D82A}">
                    <a16:rowId xmlns:a16="http://schemas.microsoft.com/office/drawing/2014/main" val="205460814"/>
                  </a:ext>
                </a:extLst>
              </a:tr>
              <a:tr h="0">
                <a:tc>
                  <a:txBody>
                    <a:bodyPr/>
                    <a:lstStyle/>
                    <a:p>
                      <a:pPr>
                        <a:buNone/>
                      </a:pPr>
                      <a:r>
                        <a:rPr lang="en-SE"/>
                        <a:t>20</a:t>
                      </a:r>
                    </a:p>
                  </a:txBody>
                  <a:tcPr anchor="ctr"/>
                </a:tc>
                <a:tc>
                  <a:txBody>
                    <a:bodyPr/>
                    <a:lstStyle/>
                    <a:p>
                      <a:pPr>
                        <a:buNone/>
                      </a:pPr>
                      <a:r>
                        <a:rPr lang="en-SE"/>
                        <a:t>35</a:t>
                      </a:r>
                    </a:p>
                  </a:txBody>
                  <a:tcPr anchor="ctr"/>
                </a:tc>
                <a:tc>
                  <a:txBody>
                    <a:bodyPr/>
                    <a:lstStyle/>
                    <a:p>
                      <a:pPr>
                        <a:buNone/>
                      </a:pPr>
                      <a:r>
                        <a:rPr lang="en-SE"/>
                        <a:t>50</a:t>
                      </a:r>
                    </a:p>
                  </a:txBody>
                  <a:tcPr anchor="ctr"/>
                </a:tc>
                <a:tc>
                  <a:txBody>
                    <a:bodyPr/>
                    <a:lstStyle/>
                    <a:p>
                      <a:pPr>
                        <a:buNone/>
                      </a:pPr>
                      <a:r>
                        <a:rPr lang="en-SE"/>
                        <a:t>❌</a:t>
                      </a:r>
                    </a:p>
                  </a:txBody>
                  <a:tcPr anchor="ctr"/>
                </a:tc>
                <a:tc>
                  <a:txBody>
                    <a:bodyPr/>
                    <a:lstStyle/>
                    <a:p>
                      <a:pPr>
                        <a:buNone/>
                      </a:pPr>
                      <a:r>
                        <a:rPr lang="en-GB" dirty="0"/>
                        <a:t>Median incorrect</a:t>
                      </a:r>
                    </a:p>
                  </a:txBody>
                  <a:tcPr anchor="ctr"/>
                </a:tc>
                <a:extLst>
                  <a:ext uri="{0D108BD9-81ED-4DB2-BD59-A6C34878D82A}">
                    <a16:rowId xmlns:a16="http://schemas.microsoft.com/office/drawing/2014/main" val="3063501846"/>
                  </a:ext>
                </a:extLst>
              </a:tr>
              <a:tr h="0">
                <a:tc>
                  <a:txBody>
                    <a:bodyPr/>
                    <a:lstStyle/>
                    <a:p>
                      <a:pPr>
                        <a:buNone/>
                      </a:pPr>
                      <a:r>
                        <a:rPr lang="en-SE"/>
                        <a:t>34</a:t>
                      </a:r>
                    </a:p>
                  </a:txBody>
                  <a:tcPr anchor="ctr"/>
                </a:tc>
                <a:tc>
                  <a:txBody>
                    <a:bodyPr/>
                    <a:lstStyle/>
                    <a:p>
                      <a:pPr>
                        <a:buNone/>
                      </a:pPr>
                      <a:r>
                        <a:rPr lang="en-SE"/>
                        <a:t>35</a:t>
                      </a:r>
                    </a:p>
                  </a:txBody>
                  <a:tcPr anchor="ctr"/>
                </a:tc>
                <a:tc>
                  <a:txBody>
                    <a:bodyPr/>
                    <a:lstStyle/>
                    <a:p>
                      <a:pPr>
                        <a:buNone/>
                      </a:pPr>
                      <a:r>
                        <a:rPr lang="en-SE"/>
                        <a:t>36</a:t>
                      </a:r>
                    </a:p>
                  </a:txBody>
                  <a:tcPr anchor="ctr"/>
                </a:tc>
                <a:tc>
                  <a:txBody>
                    <a:bodyPr/>
                    <a:lstStyle/>
                    <a:p>
                      <a:pPr>
                        <a:buNone/>
                      </a:pPr>
                      <a:r>
                        <a:rPr lang="en-SE"/>
                        <a:t>✅</a:t>
                      </a:r>
                    </a:p>
                  </a:txBody>
                  <a:tcPr anchor="ctr"/>
                </a:tc>
                <a:tc>
                  <a:txBody>
                    <a:bodyPr/>
                    <a:lstStyle/>
                    <a:p>
                      <a:pPr>
                        <a:buNone/>
                      </a:pPr>
                      <a:r>
                        <a:rPr lang="en-GB"/>
                        <a:t>Matches mean &amp; median</a:t>
                      </a:r>
                    </a:p>
                  </a:txBody>
                  <a:tcPr anchor="ctr"/>
                </a:tc>
                <a:extLst>
                  <a:ext uri="{0D108BD9-81ED-4DB2-BD59-A6C34878D82A}">
                    <a16:rowId xmlns:a16="http://schemas.microsoft.com/office/drawing/2014/main" val="3859962887"/>
                  </a:ext>
                </a:extLst>
              </a:tr>
              <a:tr h="0">
                <a:tc>
                  <a:txBody>
                    <a:bodyPr/>
                    <a:lstStyle/>
                    <a:p>
                      <a:pPr>
                        <a:buNone/>
                      </a:pPr>
                      <a:r>
                        <a:rPr lang="en-SE"/>
                        <a:t>33</a:t>
                      </a:r>
                    </a:p>
                  </a:txBody>
                  <a:tcPr anchor="ctr"/>
                </a:tc>
                <a:tc>
                  <a:txBody>
                    <a:bodyPr/>
                    <a:lstStyle/>
                    <a:p>
                      <a:pPr>
                        <a:buNone/>
                      </a:pPr>
                      <a:r>
                        <a:rPr lang="en-SE"/>
                        <a:t>36</a:t>
                      </a:r>
                    </a:p>
                  </a:txBody>
                  <a:tcPr anchor="ctr"/>
                </a:tc>
                <a:tc>
                  <a:txBody>
                    <a:bodyPr/>
                    <a:lstStyle/>
                    <a:p>
                      <a:pPr>
                        <a:buNone/>
                      </a:pPr>
                      <a:r>
                        <a:rPr lang="en-SE"/>
                        <a:t>36</a:t>
                      </a:r>
                    </a:p>
                  </a:txBody>
                  <a:tcPr anchor="ctr"/>
                </a:tc>
                <a:tc>
                  <a:txBody>
                    <a:bodyPr/>
                    <a:lstStyle/>
                    <a:p>
                      <a:pPr>
                        <a:buNone/>
                      </a:pPr>
                      <a:r>
                        <a:rPr lang="en-SE" dirty="0"/>
                        <a:t>✅</a:t>
                      </a:r>
                    </a:p>
                  </a:txBody>
                  <a:tcPr anchor="ctr"/>
                </a:tc>
                <a:tc>
                  <a:txBody>
                    <a:bodyPr/>
                    <a:lstStyle/>
                    <a:p>
                      <a:pPr>
                        <a:buNone/>
                      </a:pPr>
                      <a:r>
                        <a:rPr lang="en-GB" dirty="0"/>
                        <a:t>Matches mean &amp; median</a:t>
                      </a:r>
                    </a:p>
                  </a:txBody>
                  <a:tcPr anchor="ctr"/>
                </a:tc>
                <a:extLst>
                  <a:ext uri="{0D108BD9-81ED-4DB2-BD59-A6C34878D82A}">
                    <a16:rowId xmlns:a16="http://schemas.microsoft.com/office/drawing/2014/main" val="609431280"/>
                  </a:ext>
                </a:extLst>
              </a:tr>
            </a:tbl>
          </a:graphicData>
        </a:graphic>
      </p:graphicFrame>
      <p:sp>
        <p:nvSpPr>
          <p:cNvPr id="8" name="TextBox 7">
            <a:extLst>
              <a:ext uri="{FF2B5EF4-FFF2-40B4-BE49-F238E27FC236}">
                <a16:creationId xmlns:a16="http://schemas.microsoft.com/office/drawing/2014/main" id="{2B0207E7-FACA-5719-33D2-A2BB0A0C5D2A}"/>
              </a:ext>
            </a:extLst>
          </p:cNvPr>
          <p:cNvSpPr txBox="1"/>
          <p:nvPr/>
        </p:nvSpPr>
        <p:spPr>
          <a:xfrm>
            <a:off x="3990161" y="4093765"/>
            <a:ext cx="3623108" cy="369332"/>
          </a:xfrm>
          <a:prstGeom prst="rect">
            <a:avLst/>
          </a:prstGeom>
          <a:noFill/>
        </p:spPr>
        <p:txBody>
          <a:bodyPr wrap="none" rtlCol="0">
            <a:spAutoFit/>
          </a:bodyPr>
          <a:lstStyle/>
          <a:p>
            <a:r>
              <a:rPr lang="en-GB" b="1" dirty="0"/>
              <a:t>Candidate Age Combinations</a:t>
            </a:r>
            <a:endParaRPr lang="en-SE" b="1" dirty="0"/>
          </a:p>
        </p:txBody>
      </p:sp>
      <p:sp>
        <p:nvSpPr>
          <p:cNvPr id="9" name="TextBox 8">
            <a:extLst>
              <a:ext uri="{FF2B5EF4-FFF2-40B4-BE49-F238E27FC236}">
                <a16:creationId xmlns:a16="http://schemas.microsoft.com/office/drawing/2014/main" id="{999AA8BF-D0F7-BE7B-0AB7-A6536E300EAD}"/>
              </a:ext>
            </a:extLst>
          </p:cNvPr>
          <p:cNvSpPr txBox="1"/>
          <p:nvPr/>
        </p:nvSpPr>
        <p:spPr>
          <a:xfrm>
            <a:off x="1444169" y="5181889"/>
            <a:ext cx="9501319" cy="677108"/>
          </a:xfrm>
          <a:prstGeom prst="rect">
            <a:avLst/>
          </a:prstGeom>
          <a:noFill/>
        </p:spPr>
        <p:txBody>
          <a:bodyPr wrap="none" rtlCol="0">
            <a:spAutoFit/>
          </a:bodyPr>
          <a:lstStyle/>
          <a:p>
            <a:r>
              <a:rPr lang="en-GB" sz="2000" dirty="0"/>
              <a:t>“Even simple statistics can significantly reduce uncertainty about individual data.”</a:t>
            </a:r>
          </a:p>
          <a:p>
            <a:endParaRPr lang="en-SE" dirty="0"/>
          </a:p>
        </p:txBody>
      </p:sp>
    </p:spTree>
    <p:extLst>
      <p:ext uri="{BB962C8B-B14F-4D97-AF65-F5344CB8AC3E}">
        <p14:creationId xmlns:p14="http://schemas.microsoft.com/office/powerpoint/2010/main" val="1882234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2B1-118D-8630-7209-FA07631A7592}"/>
              </a:ext>
            </a:extLst>
          </p:cNvPr>
          <p:cNvSpPr>
            <a:spLocks noGrp="1"/>
          </p:cNvSpPr>
          <p:nvPr>
            <p:ph type="title"/>
          </p:nvPr>
        </p:nvSpPr>
        <p:spPr>
          <a:xfrm>
            <a:off x="1397000" y="222889"/>
            <a:ext cx="10515600" cy="1325563"/>
          </a:xfrm>
        </p:spPr>
        <p:txBody>
          <a:bodyPr/>
          <a:lstStyle/>
          <a:p>
            <a:r>
              <a:rPr lang="en-GB" dirty="0"/>
              <a:t>Why K-Anonymity Is Not Enough</a:t>
            </a:r>
            <a:endParaRPr lang="en-SE" dirty="0"/>
          </a:p>
        </p:txBody>
      </p:sp>
      <p:sp>
        <p:nvSpPr>
          <p:cNvPr id="6" name="TextBox 5">
            <a:extLst>
              <a:ext uri="{FF2B5EF4-FFF2-40B4-BE49-F238E27FC236}">
                <a16:creationId xmlns:a16="http://schemas.microsoft.com/office/drawing/2014/main" id="{1B1D70F3-8F72-C32A-2085-37E4298DF844}"/>
              </a:ext>
            </a:extLst>
          </p:cNvPr>
          <p:cNvSpPr txBox="1"/>
          <p:nvPr/>
        </p:nvSpPr>
        <p:spPr>
          <a:xfrm>
            <a:off x="1549400" y="1548452"/>
            <a:ext cx="9093200" cy="4247317"/>
          </a:xfrm>
          <a:prstGeom prst="rect">
            <a:avLst/>
          </a:prstGeom>
          <a:noFill/>
        </p:spPr>
        <p:txBody>
          <a:bodyPr wrap="square">
            <a:spAutoFit/>
          </a:bodyPr>
          <a:lstStyle/>
          <a:p>
            <a:pPr>
              <a:buNone/>
            </a:pPr>
            <a:r>
              <a:rPr lang="en-GB" b="1" dirty="0"/>
              <a:t>What k-anonymity protects against</a:t>
            </a:r>
            <a:endParaRPr lang="en-GB" dirty="0"/>
          </a:p>
          <a:p>
            <a:pPr marL="285750" indent="-285750">
              <a:buFont typeface="Arial" panose="020B0604020202020204" pitchFamily="34" charset="0"/>
              <a:buChar char="•"/>
            </a:pPr>
            <a:r>
              <a:rPr lang="en-GB" dirty="0"/>
              <a:t>Direct re-identification using quasi-identifiers</a:t>
            </a:r>
          </a:p>
          <a:p>
            <a:pPr marL="285750" indent="-285750">
              <a:buFont typeface="Arial" panose="020B0604020202020204" pitchFamily="34" charset="0"/>
              <a:buChar char="•"/>
            </a:pPr>
            <a:r>
              <a:rPr lang="en-GB" dirty="0"/>
              <a:t>Record linkage with external datasets</a:t>
            </a:r>
          </a:p>
          <a:p>
            <a:pPr>
              <a:buFont typeface="Arial" panose="020B0604020202020204" pitchFamily="34" charset="0"/>
              <a:buChar char="•"/>
            </a:pPr>
            <a:endParaRPr lang="en-GB" dirty="0"/>
          </a:p>
          <a:p>
            <a:pPr>
              <a:buNone/>
            </a:pPr>
            <a:r>
              <a:rPr lang="en-GB" b="1" dirty="0"/>
              <a:t>What k-anonymity does NOT protect against</a:t>
            </a:r>
            <a:endParaRPr lang="en-GB" dirty="0"/>
          </a:p>
          <a:p>
            <a:pPr marL="285750" indent="-285750">
              <a:buFont typeface="Arial" panose="020B0604020202020204" pitchFamily="34" charset="0"/>
              <a:buChar char="•"/>
            </a:pPr>
            <a:r>
              <a:rPr lang="en-GB" dirty="0"/>
              <a:t>Inference attacks</a:t>
            </a:r>
          </a:p>
          <a:p>
            <a:pPr marL="285750" indent="-285750">
              <a:buFont typeface="Arial" panose="020B0604020202020204" pitchFamily="34" charset="0"/>
              <a:buChar char="•"/>
            </a:pPr>
            <a:r>
              <a:rPr lang="en-GB" dirty="0"/>
              <a:t>Database reconstruction attacks</a:t>
            </a:r>
          </a:p>
          <a:p>
            <a:pPr marL="285750" indent="-285750">
              <a:buFont typeface="Arial" panose="020B0604020202020204" pitchFamily="34" charset="0"/>
              <a:buChar char="•"/>
            </a:pPr>
            <a:r>
              <a:rPr lang="en-GB" dirty="0"/>
              <a:t>Attacks using aggregate statistics</a:t>
            </a:r>
          </a:p>
          <a:p>
            <a:pPr>
              <a:buFont typeface="Arial" panose="020B0604020202020204" pitchFamily="34" charset="0"/>
              <a:buChar char="•"/>
            </a:pPr>
            <a:endParaRPr lang="en-GB" dirty="0"/>
          </a:p>
          <a:p>
            <a:pPr>
              <a:buNone/>
            </a:pPr>
            <a:r>
              <a:rPr lang="en-GB" b="1" dirty="0"/>
              <a:t>Key limitation</a:t>
            </a:r>
            <a:endParaRPr lang="en-GB" dirty="0"/>
          </a:p>
          <a:p>
            <a:pPr marL="285750" indent="-285750">
              <a:buFont typeface="Arial" panose="020B0604020202020204" pitchFamily="34" charset="0"/>
              <a:buChar char="•"/>
            </a:pPr>
            <a:r>
              <a:rPr lang="en-GB" dirty="0"/>
              <a:t>Privacy depends on </a:t>
            </a:r>
            <a:r>
              <a:rPr lang="en-GB" i="1" dirty="0"/>
              <a:t>how data is used</a:t>
            </a:r>
            <a:r>
              <a:rPr lang="en-GB" dirty="0"/>
              <a:t>, not only </a:t>
            </a:r>
            <a:r>
              <a:rPr lang="en-GB" i="1" dirty="0"/>
              <a:t>how it is anonymized</a:t>
            </a:r>
          </a:p>
          <a:p>
            <a:pPr>
              <a:buFont typeface="Arial" panose="020B0604020202020204" pitchFamily="34" charset="0"/>
              <a:buChar char="•"/>
            </a:pPr>
            <a:endParaRPr lang="en-GB" dirty="0"/>
          </a:p>
          <a:p>
            <a:pPr>
              <a:buNone/>
            </a:pPr>
            <a:r>
              <a:rPr lang="en-GB" b="1" dirty="0"/>
              <a:t>Conclusion</a:t>
            </a:r>
            <a:endParaRPr lang="en-GB" dirty="0"/>
          </a:p>
          <a:p>
            <a:pPr>
              <a:buNone/>
            </a:pPr>
            <a:r>
              <a:rPr lang="en-GB" dirty="0"/>
              <a:t>To provide formal, provable privacy guarantees — even against powerful attackers — we need </a:t>
            </a:r>
            <a:r>
              <a:rPr lang="en-GB" b="1" dirty="0"/>
              <a:t>Differential Privacy</a:t>
            </a:r>
            <a:r>
              <a:rPr lang="en-GB" dirty="0"/>
              <a:t>.</a:t>
            </a:r>
          </a:p>
        </p:txBody>
      </p:sp>
    </p:spTree>
    <p:extLst>
      <p:ext uri="{BB962C8B-B14F-4D97-AF65-F5344CB8AC3E}">
        <p14:creationId xmlns:p14="http://schemas.microsoft.com/office/powerpoint/2010/main" val="3364848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D23E-DA3E-8520-EF57-680EC1949A7F}"/>
              </a:ext>
            </a:extLst>
          </p:cNvPr>
          <p:cNvSpPr>
            <a:spLocks noGrp="1"/>
          </p:cNvSpPr>
          <p:nvPr>
            <p:ph type="title"/>
          </p:nvPr>
        </p:nvSpPr>
        <p:spPr/>
        <p:txBody>
          <a:bodyPr/>
          <a:lstStyle/>
          <a:p>
            <a:r>
              <a:rPr lang="en-GB" dirty="0"/>
              <a:t>Differential Privacy — Motivation and Core Idea</a:t>
            </a:r>
            <a:endParaRPr lang="en-SE" dirty="0"/>
          </a:p>
        </p:txBody>
      </p:sp>
      <p:sp>
        <p:nvSpPr>
          <p:cNvPr id="6" name="TextBox 5">
            <a:extLst>
              <a:ext uri="{FF2B5EF4-FFF2-40B4-BE49-F238E27FC236}">
                <a16:creationId xmlns:a16="http://schemas.microsoft.com/office/drawing/2014/main" id="{D637A2D4-C5A9-E91E-49C2-176ED4FCCCCB}"/>
              </a:ext>
            </a:extLst>
          </p:cNvPr>
          <p:cNvSpPr txBox="1"/>
          <p:nvPr/>
        </p:nvSpPr>
        <p:spPr>
          <a:xfrm>
            <a:off x="1026160" y="2051303"/>
            <a:ext cx="10657840" cy="3693319"/>
          </a:xfrm>
          <a:prstGeom prst="rect">
            <a:avLst/>
          </a:prstGeom>
          <a:noFill/>
        </p:spPr>
        <p:txBody>
          <a:bodyPr wrap="square">
            <a:spAutoFit/>
          </a:bodyPr>
          <a:lstStyle/>
          <a:p>
            <a:r>
              <a:rPr lang="en-GB" dirty="0"/>
              <a:t>K-anonymity and anonymization protect against </a:t>
            </a:r>
            <a:r>
              <a:rPr lang="en-GB" b="1" dirty="0"/>
              <a:t>direct re-identification</a:t>
            </a:r>
            <a:endParaRPr lang="en-GB" dirty="0"/>
          </a:p>
          <a:p>
            <a:pPr marL="285750" indent="-285750">
              <a:buFont typeface="Arial" panose="020B0604020202020204" pitchFamily="34" charset="0"/>
              <a:buChar char="•"/>
            </a:pPr>
            <a:r>
              <a:rPr lang="en-GB" dirty="0"/>
              <a:t>They fail against:</a:t>
            </a:r>
          </a:p>
          <a:p>
            <a:pPr marL="742950" lvl="1" indent="-285750">
              <a:buFont typeface="Arial" panose="020B0604020202020204" pitchFamily="34" charset="0"/>
              <a:buChar char="•"/>
            </a:pPr>
            <a:r>
              <a:rPr lang="en-GB" dirty="0"/>
              <a:t>Inference attacks</a:t>
            </a:r>
          </a:p>
          <a:p>
            <a:pPr marL="742950" lvl="1" indent="-285750">
              <a:buFont typeface="Arial" panose="020B0604020202020204" pitchFamily="34" charset="0"/>
              <a:buChar char="•"/>
            </a:pPr>
            <a:r>
              <a:rPr lang="en-GB" dirty="0"/>
              <a:t>Database reconstruction attacks</a:t>
            </a:r>
          </a:p>
          <a:p>
            <a:pPr marL="742950" lvl="1" indent="-285750">
              <a:buFont typeface="Arial" panose="020B0604020202020204" pitchFamily="34" charset="0"/>
              <a:buChar char="•"/>
            </a:pPr>
            <a:endParaRPr lang="en-GB" dirty="0"/>
          </a:p>
          <a:p>
            <a:r>
              <a:rPr lang="en-GB" dirty="0"/>
              <a:t>Even </a:t>
            </a:r>
            <a:r>
              <a:rPr lang="en-GB" b="1" dirty="0"/>
              <a:t>aggregate statistics</a:t>
            </a:r>
            <a:r>
              <a:rPr lang="en-GB" dirty="0"/>
              <a:t> can leak individual information</a:t>
            </a:r>
          </a:p>
          <a:p>
            <a:br>
              <a:rPr lang="en-GB" dirty="0"/>
            </a:br>
            <a:r>
              <a:rPr lang="en-GB" dirty="0"/>
              <a:t>How can we publish useful data </a:t>
            </a:r>
            <a:r>
              <a:rPr lang="en-GB" b="1" dirty="0"/>
              <a:t>without revealing whether any individual is in the dataset</a:t>
            </a:r>
            <a:r>
              <a:rPr lang="en-GB" dirty="0"/>
              <a:t>?</a:t>
            </a:r>
          </a:p>
          <a:p>
            <a:endParaRPr lang="en-GB" dirty="0"/>
          </a:p>
          <a:p>
            <a:r>
              <a:rPr lang="en-GB" b="1" dirty="0">
                <a:solidFill>
                  <a:schemeClr val="accent2">
                    <a:lumMod val="50000"/>
                  </a:schemeClr>
                </a:solidFill>
              </a:rPr>
              <a:t>Differential Privacy (DP)</a:t>
            </a:r>
            <a:endParaRPr lang="en-GB" dirty="0">
              <a:solidFill>
                <a:schemeClr val="accent2">
                  <a:lumMod val="50000"/>
                </a:schemeClr>
              </a:solidFill>
            </a:endParaRPr>
          </a:p>
          <a:p>
            <a:endParaRPr lang="en-GB" dirty="0"/>
          </a:p>
          <a:p>
            <a:pPr marL="285750" indent="-285750">
              <a:buFont typeface="Arial" panose="020B0604020202020204" pitchFamily="34" charset="0"/>
              <a:buChar char="•"/>
            </a:pPr>
            <a:r>
              <a:rPr lang="en-GB" dirty="0"/>
              <a:t>A privacy model that provides a </a:t>
            </a:r>
            <a:r>
              <a:rPr lang="en-GB" b="1" dirty="0"/>
              <a:t>formal, provable guarantee</a:t>
            </a:r>
            <a:endParaRPr lang="en-GB" dirty="0"/>
          </a:p>
          <a:p>
            <a:pPr marL="285750" indent="-285750">
              <a:buFont typeface="Arial" panose="020B0604020202020204" pitchFamily="34" charset="0"/>
              <a:buChar char="•"/>
            </a:pPr>
            <a:r>
              <a:rPr lang="en-GB" dirty="0"/>
              <a:t>The output of an analysis is </a:t>
            </a:r>
            <a:r>
              <a:rPr lang="en-GB" b="1" dirty="0"/>
              <a:t>nearly the same</a:t>
            </a:r>
            <a:r>
              <a:rPr lang="en-GB" dirty="0"/>
              <a:t> whether or not any single individual’s data is included</a:t>
            </a:r>
          </a:p>
        </p:txBody>
      </p:sp>
    </p:spTree>
    <p:extLst>
      <p:ext uri="{BB962C8B-B14F-4D97-AF65-F5344CB8AC3E}">
        <p14:creationId xmlns:p14="http://schemas.microsoft.com/office/powerpoint/2010/main" val="3221219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C13C-C410-3BA9-75F6-D04AFCEDD03A}"/>
              </a:ext>
            </a:extLst>
          </p:cNvPr>
          <p:cNvSpPr>
            <a:spLocks noGrp="1"/>
          </p:cNvSpPr>
          <p:nvPr>
            <p:ph type="title"/>
          </p:nvPr>
        </p:nvSpPr>
        <p:spPr/>
        <p:txBody>
          <a:bodyPr/>
          <a:lstStyle/>
          <a:p>
            <a:r>
              <a:rPr lang="en-GB" dirty="0"/>
              <a:t>Differential Privacy — Guarantee and </a:t>
            </a:r>
            <a:r>
              <a:rPr lang="el-GR" dirty="0"/>
              <a:t>ε (</a:t>
            </a:r>
            <a:r>
              <a:rPr lang="en-GB" dirty="0"/>
              <a:t>Epsilon)</a:t>
            </a:r>
            <a:endParaRPr lang="en-SE"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56804E-BCE9-269F-2301-276E36D9BD3E}"/>
                  </a:ext>
                </a:extLst>
              </p:cNvPr>
              <p:cNvSpPr txBox="1"/>
              <p:nvPr/>
            </p:nvSpPr>
            <p:spPr>
              <a:xfrm>
                <a:off x="1310640" y="1792500"/>
                <a:ext cx="9570719" cy="4247317"/>
              </a:xfrm>
              <a:prstGeom prst="rect">
                <a:avLst/>
              </a:prstGeom>
              <a:noFill/>
            </p:spPr>
            <p:txBody>
              <a:bodyPr wrap="square">
                <a:spAutoFit/>
              </a:bodyPr>
              <a:lstStyle/>
              <a:p>
                <a:pPr>
                  <a:buNone/>
                </a:pPr>
                <a:r>
                  <a:rPr lang="en-GB" b="1" dirty="0" err="1"/>
                  <a:t>Neighboring</a:t>
                </a:r>
                <a:r>
                  <a:rPr lang="en-GB" b="1" dirty="0"/>
                  <a:t> databases:</a:t>
                </a:r>
                <a:endParaRPr lang="en-GB" dirty="0"/>
              </a:p>
              <a:p>
                <a:pPr marL="285750" indent="-285750">
                  <a:buFont typeface="Arial" panose="020B0604020202020204" pitchFamily="34" charset="0"/>
                  <a:buChar char="•"/>
                </a:pPr>
                <a:r>
                  <a:rPr lang="en-GB" dirty="0"/>
                  <a:t>Two datasets that differ by </a:t>
                </a:r>
                <a:r>
                  <a:rPr lang="en-GB" b="1" dirty="0"/>
                  <a:t>one individual record</a:t>
                </a:r>
              </a:p>
              <a:p>
                <a:pPr>
                  <a:buFont typeface="Arial" panose="020B0604020202020204" pitchFamily="34" charset="0"/>
                  <a:buChar char="•"/>
                </a:pPr>
                <a:endParaRPr lang="en-GB" dirty="0"/>
              </a:p>
              <a:p>
                <a:pPr>
                  <a:buNone/>
                </a:pPr>
                <a:r>
                  <a:rPr lang="en-GB" b="1" dirty="0"/>
                  <a:t>Differential Privacy guarantee:</a:t>
                </a:r>
                <a:endParaRPr lang="en-GB" dirty="0"/>
              </a:p>
              <a:p>
                <a:pPr marL="285750" indent="-285750">
                  <a:buFont typeface="Arial" panose="020B0604020202020204" pitchFamily="34" charset="0"/>
                  <a:buChar char="•"/>
                </a:pPr>
                <a:r>
                  <a:rPr lang="en-GB" dirty="0"/>
                  <a:t>A randomized mechanism ensures that the </a:t>
                </a:r>
                <a:r>
                  <a:rPr lang="en-GB" b="1" dirty="0"/>
                  <a:t>probability distribution</a:t>
                </a:r>
                <a:r>
                  <a:rPr lang="en-GB" dirty="0"/>
                  <a:t> of outputs is nearly the same</a:t>
                </a:r>
              </a:p>
              <a:p>
                <a:pPr marL="285750" indent="-285750">
                  <a:buFont typeface="Arial" panose="020B0604020202020204" pitchFamily="34" charset="0"/>
                  <a:buChar char="•"/>
                </a:pPr>
                <a:r>
                  <a:rPr lang="en-GB" dirty="0"/>
                  <a:t>Whether a specific individual’s data is included or not</a:t>
                </a:r>
              </a:p>
              <a:p>
                <a:pPr>
                  <a:buNone/>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Pr</m:t>
                      </m:r>
                      <m:r>
                        <a:rPr lang="en-GB" i="0">
                          <a:latin typeface="Cambria Math" panose="02040503050406030204" pitchFamily="18" charset="0"/>
                        </a:rPr>
                        <m:t>⁡</m:t>
                      </m:r>
                      <m:d>
                        <m:dPr>
                          <m:begChr m:val="["/>
                          <m:endChr m:val="]"/>
                          <m:ctrlPr>
                            <a:rPr lang="ar-AE" i="1">
                              <a:latin typeface="Cambria Math" panose="02040503050406030204" pitchFamily="18" charset="0"/>
                            </a:rPr>
                          </m:ctrlPr>
                        </m:dPr>
                        <m:e>
                          <m:r>
                            <a:rPr lang="ar-AE" i="1">
                              <a:latin typeface="Cambria Math" panose="02040503050406030204" pitchFamily="18" charset="0"/>
                            </a:rPr>
                            <m:t>𝑀</m:t>
                          </m:r>
                          <m:d>
                            <m:dPr>
                              <m:ctrlPr>
                                <a:rPr lang="ar-AE" i="1">
                                  <a:latin typeface="Cambria Math" panose="02040503050406030204" pitchFamily="18" charset="0"/>
                                </a:rPr>
                              </m:ctrlPr>
                            </m:dPr>
                            <m:e>
                              <m:r>
                                <a:rPr lang="ar-AE" i="1">
                                  <a:latin typeface="Cambria Math" panose="02040503050406030204" pitchFamily="18" charset="0"/>
                                </a:rPr>
                                <m:t>𝐷</m:t>
                              </m:r>
                            </m:e>
                          </m:d>
                          <m:r>
                            <a:rPr lang="ar-AE" i="0">
                              <a:latin typeface="Cambria Math" panose="02040503050406030204" pitchFamily="18" charset="0"/>
                            </a:rPr>
                            <m:t>∈</m:t>
                          </m:r>
                          <m:r>
                            <a:rPr lang="ar-AE" i="1">
                              <a:latin typeface="Cambria Math" panose="02040503050406030204" pitchFamily="18" charset="0"/>
                            </a:rPr>
                            <m:t>𝑂</m:t>
                          </m:r>
                        </m:e>
                      </m:d>
                      <m:r>
                        <a:rPr lang="ar-AE" i="0">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𝑒</m:t>
                          </m:r>
                        </m:e>
                        <m:sup>
                          <m:r>
                            <a:rPr lang="ar-AE" i="1">
                              <a:latin typeface="Cambria Math" panose="02040503050406030204" pitchFamily="18" charset="0"/>
                            </a:rPr>
                            <m:t>𝜀</m:t>
                          </m:r>
                        </m:sup>
                      </m:sSup>
                      <m:r>
                        <a:rPr lang="ar-AE" i="0">
                          <a:latin typeface="Cambria Math" panose="02040503050406030204" pitchFamily="18" charset="0"/>
                        </a:rPr>
                        <m:t>⋅</m:t>
                      </m:r>
                      <m:r>
                        <m:rPr>
                          <m:sty m:val="p"/>
                        </m:rPr>
                        <a:rPr lang="en-GB" i="0">
                          <a:latin typeface="Cambria Math" panose="02040503050406030204" pitchFamily="18" charset="0"/>
                        </a:rPr>
                        <m:t>Pr</m:t>
                      </m:r>
                      <m:r>
                        <a:rPr lang="en-GB" i="0">
                          <a:latin typeface="Cambria Math" panose="02040503050406030204" pitchFamily="18" charset="0"/>
                        </a:rPr>
                        <m:t>⁡</m:t>
                      </m:r>
                      <m:d>
                        <m:dPr>
                          <m:begChr m:val="["/>
                          <m:endChr m:val="]"/>
                          <m:ctrlPr>
                            <a:rPr lang="ar-AE" i="1">
                              <a:latin typeface="Cambria Math" panose="02040503050406030204" pitchFamily="18" charset="0"/>
                            </a:rPr>
                          </m:ctrlPr>
                        </m:dPr>
                        <m:e>
                          <m:r>
                            <a:rPr lang="ar-AE" i="1">
                              <a:latin typeface="Cambria Math" panose="02040503050406030204" pitchFamily="18" charset="0"/>
                            </a:rPr>
                            <m:t>𝑀</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i="1">
                                      <a:latin typeface="Cambria Math" panose="02040503050406030204" pitchFamily="18" charset="0"/>
                                    </a:rPr>
                                    <m:t>𝐷</m:t>
                                  </m:r>
                                </m:e>
                                <m:sup>
                                  <m:r>
                                    <a:rPr lang="ar-AE" i="0">
                                      <a:latin typeface="Cambria Math" panose="02040503050406030204" pitchFamily="18" charset="0"/>
                                    </a:rPr>
                                    <m:t>′</m:t>
                                  </m:r>
                                </m:sup>
                              </m:sSup>
                            </m:e>
                          </m:d>
                          <m:r>
                            <a:rPr lang="ar-AE" i="0">
                              <a:latin typeface="Cambria Math" panose="02040503050406030204" pitchFamily="18" charset="0"/>
                            </a:rPr>
                            <m:t>∈</m:t>
                          </m:r>
                          <m:r>
                            <a:rPr lang="ar-AE" i="1">
                              <a:latin typeface="Cambria Math" panose="02040503050406030204" pitchFamily="18" charset="0"/>
                            </a:rPr>
                            <m:t>𝑂</m:t>
                          </m:r>
                        </m:e>
                      </m:d>
                    </m:oMath>
                  </m:oMathPara>
                </a14:m>
                <a:endParaRPr lang="ar-AE" dirty="0"/>
              </a:p>
              <a:p>
                <a:pPr>
                  <a:buNone/>
                </a:pPr>
                <a:r>
                  <a:rPr lang="el-GR" b="1" dirty="0"/>
                  <a:t>ε (</a:t>
                </a:r>
                <a:r>
                  <a:rPr lang="en-GB" b="1" dirty="0"/>
                  <a:t>epsilon):</a:t>
                </a:r>
                <a:endParaRPr lang="en-GB" dirty="0"/>
              </a:p>
              <a:p>
                <a:pPr marL="285750" indent="-285750">
                  <a:buFont typeface="Arial" panose="020B0604020202020204" pitchFamily="34" charset="0"/>
                  <a:buChar char="•"/>
                </a:pPr>
                <a:r>
                  <a:rPr lang="en-GB" dirty="0"/>
                  <a:t>Measures the </a:t>
                </a:r>
                <a:r>
                  <a:rPr lang="en-GB" b="1" dirty="0"/>
                  <a:t>maximum privacy loss</a:t>
                </a:r>
                <a:endParaRPr lang="en-GB" dirty="0"/>
              </a:p>
              <a:p>
                <a:pPr marL="285750" indent="-285750">
                  <a:buFont typeface="Arial" panose="020B0604020202020204" pitchFamily="34" charset="0"/>
                  <a:buChar char="•"/>
                </a:pPr>
                <a:r>
                  <a:rPr lang="en-GB" dirty="0"/>
                  <a:t>Smaller </a:t>
                </a:r>
                <a:r>
                  <a:rPr lang="el-GR" dirty="0"/>
                  <a:t>ε → </a:t>
                </a:r>
                <a:r>
                  <a:rPr lang="en-GB" dirty="0"/>
                  <a:t>stronger privacy, lower accuracy</a:t>
                </a:r>
              </a:p>
              <a:p>
                <a:pPr marL="285750" indent="-285750">
                  <a:buFont typeface="Arial" panose="020B0604020202020204" pitchFamily="34" charset="0"/>
                  <a:buChar char="•"/>
                </a:pPr>
                <a:r>
                  <a:rPr lang="en-GB" dirty="0"/>
                  <a:t>Larger </a:t>
                </a:r>
                <a:r>
                  <a:rPr lang="el-GR" dirty="0"/>
                  <a:t>ε → </a:t>
                </a:r>
                <a:r>
                  <a:rPr lang="en-GB" dirty="0"/>
                  <a:t>weaker privacy, higher accuracy</a:t>
                </a:r>
              </a:p>
              <a:p>
                <a:pPr marL="285750" indent="-285750">
                  <a:buFont typeface="Arial" panose="020B0604020202020204" pitchFamily="34" charset="0"/>
                  <a:buChar char="•"/>
                </a:pPr>
                <a:endParaRPr lang="en-GB" dirty="0"/>
              </a:p>
              <a:p>
                <a:pPr>
                  <a:buNone/>
                </a:pPr>
                <a:r>
                  <a:rPr lang="en-GB" b="1" dirty="0"/>
                  <a:t>Interpretation:</a:t>
                </a:r>
                <a:br>
                  <a:rPr lang="en-GB" dirty="0"/>
                </a:br>
                <a:r>
                  <a:rPr lang="el-GR" dirty="0"/>
                  <a:t>ε </a:t>
                </a:r>
                <a:r>
                  <a:rPr lang="en-GB" dirty="0"/>
                  <a:t>bounds how confident an attacker can be about any individual.</a:t>
                </a:r>
              </a:p>
            </p:txBody>
          </p:sp>
        </mc:Choice>
        <mc:Fallback xmlns="">
          <p:sp>
            <p:nvSpPr>
              <p:cNvPr id="4" name="TextBox 3">
                <a:extLst>
                  <a:ext uri="{FF2B5EF4-FFF2-40B4-BE49-F238E27FC236}">
                    <a16:creationId xmlns:a16="http://schemas.microsoft.com/office/drawing/2014/main" id="{A256804E-BCE9-269F-2301-276E36D9BD3E}"/>
                  </a:ext>
                </a:extLst>
              </p:cNvPr>
              <p:cNvSpPr txBox="1">
                <a:spLocks noRot="1" noChangeAspect="1" noMove="1" noResize="1" noEditPoints="1" noAdjustHandles="1" noChangeArrowheads="1" noChangeShapeType="1" noTextEdit="1"/>
              </p:cNvSpPr>
              <p:nvPr/>
            </p:nvSpPr>
            <p:spPr>
              <a:xfrm>
                <a:off x="1310640" y="1792500"/>
                <a:ext cx="9570719" cy="4247317"/>
              </a:xfrm>
              <a:prstGeom prst="rect">
                <a:avLst/>
              </a:prstGeom>
              <a:blipFill>
                <a:blip r:embed="rId3"/>
                <a:stretch>
                  <a:fillRect l="-510" t="-717" b="-1291"/>
                </a:stretch>
              </a:blipFill>
            </p:spPr>
            <p:txBody>
              <a:bodyPr/>
              <a:lstStyle/>
              <a:p>
                <a:r>
                  <a:rPr lang="en-GB">
                    <a:noFill/>
                  </a:rPr>
                  <a:t> </a:t>
                </a:r>
              </a:p>
            </p:txBody>
          </p:sp>
        </mc:Fallback>
      </mc:AlternateContent>
    </p:spTree>
    <p:extLst>
      <p:ext uri="{BB962C8B-B14F-4D97-AF65-F5344CB8AC3E}">
        <p14:creationId xmlns:p14="http://schemas.microsoft.com/office/powerpoint/2010/main" val="1206144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0D23-FBDC-A4D4-AFEF-F1BE6223CA0E}"/>
              </a:ext>
            </a:extLst>
          </p:cNvPr>
          <p:cNvSpPr>
            <a:spLocks noGrp="1"/>
          </p:cNvSpPr>
          <p:nvPr>
            <p:ph type="title"/>
          </p:nvPr>
        </p:nvSpPr>
        <p:spPr/>
        <p:txBody>
          <a:bodyPr/>
          <a:lstStyle/>
          <a:p>
            <a:r>
              <a:rPr lang="en-GB" b="1" dirty="0"/>
              <a:t>How Differential Privacy Is Achieved</a:t>
            </a:r>
            <a:br>
              <a:rPr lang="en-GB" b="1" dirty="0"/>
            </a:br>
            <a:endParaRPr lang="en-SE"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CEA0F7-12C9-3BBA-4080-928675D3A912}"/>
                  </a:ext>
                </a:extLst>
              </p:cNvPr>
              <p:cNvSpPr txBox="1"/>
              <p:nvPr/>
            </p:nvSpPr>
            <p:spPr>
              <a:xfrm>
                <a:off x="1442720" y="1305341"/>
                <a:ext cx="10515600" cy="4247317"/>
              </a:xfrm>
              <a:prstGeom prst="rect">
                <a:avLst/>
              </a:prstGeom>
              <a:noFill/>
            </p:spPr>
            <p:txBody>
              <a:bodyPr wrap="square">
                <a:spAutoFit/>
              </a:bodyPr>
              <a:lstStyle/>
              <a:p>
                <a:pPr>
                  <a:buNone/>
                </a:pPr>
                <a:r>
                  <a:rPr lang="en-GB" b="1" dirty="0"/>
                  <a:t>Key mechanism: Noise addition</a:t>
                </a:r>
                <a:endParaRPr lang="en-GB" dirty="0"/>
              </a:p>
              <a:p>
                <a:endParaRPr lang="en-GB" dirty="0"/>
              </a:p>
              <a:p>
                <a:r>
                  <a:rPr lang="en-GB" dirty="0"/>
                  <a:t>Queries are answered with </a:t>
                </a:r>
                <a:r>
                  <a:rPr lang="en-GB" b="1" dirty="0"/>
                  <a:t>carefully calibrated random noise</a:t>
                </a:r>
                <a:endParaRPr lang="en-GB" dirty="0"/>
              </a:p>
              <a:p>
                <a:pPr>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𝑀</m:t>
                      </m:r>
                      <m:d>
                        <m:dPr>
                          <m:ctrlPr>
                            <a:rPr lang="ar-AE" i="1">
                              <a:latin typeface="Cambria Math" panose="02040503050406030204" pitchFamily="18" charset="0"/>
                            </a:rPr>
                          </m:ctrlPr>
                        </m:dPr>
                        <m:e>
                          <m:r>
                            <a:rPr lang="ar-AE" i="1">
                              <a:latin typeface="Cambria Math" panose="02040503050406030204" pitchFamily="18" charset="0"/>
                            </a:rPr>
                            <m:t>𝑄</m:t>
                          </m:r>
                        </m:e>
                      </m:d>
                      <m:r>
                        <a:rPr lang="ar-AE" i="0">
                          <a:latin typeface="Cambria Math" panose="02040503050406030204" pitchFamily="18" charset="0"/>
                        </a:rPr>
                        <m:t>=</m:t>
                      </m:r>
                      <m:r>
                        <a:rPr lang="ar-AE" i="1">
                          <a:latin typeface="Cambria Math" panose="02040503050406030204" pitchFamily="18" charset="0"/>
                        </a:rPr>
                        <m:t>𝑄</m:t>
                      </m:r>
                      <m:d>
                        <m:dPr>
                          <m:ctrlPr>
                            <a:rPr lang="ar-AE" i="1">
                              <a:latin typeface="Cambria Math" panose="02040503050406030204" pitchFamily="18" charset="0"/>
                            </a:rPr>
                          </m:ctrlPr>
                        </m:dPr>
                        <m:e>
                          <m:r>
                            <a:rPr lang="ar-AE" i="1">
                              <a:latin typeface="Cambria Math" panose="02040503050406030204" pitchFamily="18" charset="0"/>
                            </a:rPr>
                            <m:t>𝐷</m:t>
                          </m:r>
                        </m:e>
                      </m:d>
                      <m:r>
                        <a:rPr lang="ar-AE" i="0">
                          <a:latin typeface="Cambria Math" panose="02040503050406030204" pitchFamily="18" charset="0"/>
                        </a:rPr>
                        <m:t>+</m:t>
                      </m:r>
                      <m:r>
                        <a:rPr lang="ar-AE" i="1">
                          <a:latin typeface="Cambria Math" panose="02040503050406030204" pitchFamily="18" charset="0"/>
                        </a:rPr>
                        <m:t>𝜂</m:t>
                      </m:r>
                    </m:oMath>
                  </m:oMathPara>
                </a14:m>
                <a:endParaRPr lang="sv-SE" dirty="0"/>
              </a:p>
              <a:p>
                <a:pPr>
                  <a:buNone/>
                </a:pPr>
                <a:endParaRPr lang="ar-AE" dirty="0"/>
              </a:p>
              <a:p>
                <a:pPr>
                  <a:buNone/>
                </a:pPr>
                <a:r>
                  <a:rPr lang="en-GB" b="1" dirty="0"/>
                  <a:t>Noise depends on:</a:t>
                </a:r>
                <a:r>
                  <a:rPr lang="en-GB" dirty="0"/>
                  <a:t> </a:t>
                </a:r>
                <a:r>
                  <a:rPr lang="en-GB" b="1" dirty="0"/>
                  <a:t>Sensitivity (</a:t>
                </a:r>
                <a:r>
                  <a:rPr lang="el-GR" b="1" dirty="0"/>
                  <a:t>Δ</a:t>
                </a:r>
                <a:r>
                  <a:rPr lang="en-GB" b="1" dirty="0"/>
                  <a:t>q):</a:t>
                </a:r>
                <a:br>
                  <a:rPr lang="en-GB" dirty="0"/>
                </a:br>
                <a:r>
                  <a:rPr lang="en-GB" dirty="0"/>
                  <a:t>Maximum change in query result caused by one individual (e.g., count query → </a:t>
                </a:r>
                <a:r>
                  <a:rPr lang="el-GR" dirty="0"/>
                  <a:t>Δ</a:t>
                </a:r>
                <a:r>
                  <a:rPr lang="en-GB" dirty="0"/>
                  <a:t>q = 1)</a:t>
                </a:r>
              </a:p>
              <a:p>
                <a:endParaRPr lang="en-GB" dirty="0"/>
              </a:p>
              <a:p>
                <a:r>
                  <a:rPr lang="en-GB" b="1" dirty="0"/>
                  <a:t>Privacy parameter </a:t>
                </a:r>
                <a:r>
                  <a:rPr lang="el-GR" b="1" dirty="0"/>
                  <a:t>ε</a:t>
                </a:r>
                <a:r>
                  <a:rPr lang="sv-SE" b="1" dirty="0"/>
                  <a:t> - </a:t>
                </a:r>
                <a:r>
                  <a:rPr lang="en-GB" b="1" dirty="0"/>
                  <a:t>Important properties:</a:t>
                </a:r>
                <a:endParaRPr lang="en-GB" dirty="0"/>
              </a:p>
              <a:p>
                <a:pPr marL="285750" indent="-285750">
                  <a:buFont typeface="Arial" panose="020B0604020202020204" pitchFamily="34" charset="0"/>
                  <a:buChar char="•"/>
                </a:pPr>
                <a:r>
                  <a:rPr lang="en-GB" dirty="0"/>
                  <a:t>Smaller </a:t>
                </a:r>
                <a:r>
                  <a:rPr lang="el-GR" dirty="0"/>
                  <a:t>ε → </a:t>
                </a:r>
                <a:r>
                  <a:rPr lang="en-GB" dirty="0"/>
                  <a:t>more noise → stronger privacy</a:t>
                </a:r>
              </a:p>
              <a:p>
                <a:pPr marL="285750" indent="-285750">
                  <a:buFont typeface="Arial" panose="020B0604020202020204" pitchFamily="34" charset="0"/>
                  <a:buChar char="•"/>
                </a:pPr>
                <a:r>
                  <a:rPr lang="en-GB" dirty="0"/>
                  <a:t>Higher sensitivity → more noise</a:t>
                </a:r>
              </a:p>
              <a:p>
                <a:pPr marL="285750" indent="-285750">
                  <a:buFont typeface="Arial" panose="020B0604020202020204" pitchFamily="34" charset="0"/>
                  <a:buChar char="•"/>
                </a:pPr>
                <a:r>
                  <a:rPr lang="en-GB" dirty="0"/>
                  <a:t>Privacy loss </a:t>
                </a:r>
                <a:r>
                  <a:rPr lang="en-GB" b="1" dirty="0"/>
                  <a:t>accumulates</a:t>
                </a:r>
                <a:r>
                  <a:rPr lang="en-GB" dirty="0"/>
                  <a:t> across multiple queries (composition)</a:t>
                </a:r>
              </a:p>
              <a:p>
                <a:pPr marL="285750" indent="-285750">
                  <a:buFont typeface="Arial" panose="020B0604020202020204" pitchFamily="34" charset="0"/>
                  <a:buChar char="•"/>
                </a:pPr>
                <a:endParaRPr lang="en-GB" dirty="0"/>
              </a:p>
              <a:p>
                <a:pPr>
                  <a:buNone/>
                </a:pPr>
                <a:r>
                  <a:rPr lang="en-GB" b="1" dirty="0"/>
                  <a:t>Key takeaway:</a:t>
                </a:r>
                <a:br>
                  <a:rPr lang="en-GB" dirty="0"/>
                </a:br>
                <a:r>
                  <a:rPr lang="en-GB" dirty="0"/>
                  <a:t>Privacy is enforced by the algorithm, not by modifying the dataset.</a:t>
                </a:r>
              </a:p>
            </p:txBody>
          </p:sp>
        </mc:Choice>
        <mc:Fallback xmlns="">
          <p:sp>
            <p:nvSpPr>
              <p:cNvPr id="4" name="TextBox 3">
                <a:extLst>
                  <a:ext uri="{FF2B5EF4-FFF2-40B4-BE49-F238E27FC236}">
                    <a16:creationId xmlns:a16="http://schemas.microsoft.com/office/drawing/2014/main" id="{8ACEA0F7-12C9-3BBA-4080-928675D3A912}"/>
                  </a:ext>
                </a:extLst>
              </p:cNvPr>
              <p:cNvSpPr txBox="1">
                <a:spLocks noRot="1" noChangeAspect="1" noMove="1" noResize="1" noEditPoints="1" noAdjustHandles="1" noChangeArrowheads="1" noChangeShapeType="1" noTextEdit="1"/>
              </p:cNvSpPr>
              <p:nvPr/>
            </p:nvSpPr>
            <p:spPr>
              <a:xfrm>
                <a:off x="1442720" y="1305341"/>
                <a:ext cx="10515600" cy="4247317"/>
              </a:xfrm>
              <a:prstGeom prst="rect">
                <a:avLst/>
              </a:prstGeom>
              <a:blipFill>
                <a:blip r:embed="rId3"/>
                <a:stretch>
                  <a:fillRect l="-522" t="-717" b="-1291"/>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12DD3872-8748-73C5-29E2-DC3FE301C5E8}"/>
              </a:ext>
            </a:extLst>
          </p:cNvPr>
          <p:cNvSpPr txBox="1"/>
          <p:nvPr/>
        </p:nvSpPr>
        <p:spPr>
          <a:xfrm>
            <a:off x="2711604" y="6338981"/>
            <a:ext cx="10045389" cy="307777"/>
          </a:xfrm>
          <a:prstGeom prst="rect">
            <a:avLst/>
          </a:prstGeom>
          <a:noFill/>
        </p:spPr>
        <p:txBody>
          <a:bodyPr wrap="square">
            <a:spAutoFit/>
          </a:bodyPr>
          <a:lstStyle/>
          <a:p>
            <a:r>
              <a:rPr lang="en-GB" sz="1400" b="1" dirty="0"/>
              <a:t>Real World Use Cases: </a:t>
            </a:r>
            <a:r>
              <a:rPr lang="en-GB" sz="1400" dirty="0"/>
              <a:t>https://</a:t>
            </a:r>
            <a:r>
              <a:rPr lang="en-GB" sz="1400" dirty="0" err="1"/>
              <a:t>desfontain.es</a:t>
            </a:r>
            <a:r>
              <a:rPr lang="en-GB" sz="1400" dirty="0"/>
              <a:t>/blog/real-world-differential-</a:t>
            </a:r>
            <a:r>
              <a:rPr lang="en-GB" sz="1400" dirty="0" err="1"/>
              <a:t>privacy.html</a:t>
            </a:r>
            <a:endParaRPr lang="en-SE" sz="1400" dirty="0"/>
          </a:p>
        </p:txBody>
      </p:sp>
    </p:spTree>
    <p:extLst>
      <p:ext uri="{BB962C8B-B14F-4D97-AF65-F5344CB8AC3E}">
        <p14:creationId xmlns:p14="http://schemas.microsoft.com/office/powerpoint/2010/main" val="2116960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336A-D688-D6CE-ECF7-86E8860378FF}"/>
              </a:ext>
            </a:extLst>
          </p:cNvPr>
          <p:cNvSpPr>
            <a:spLocks noGrp="1"/>
          </p:cNvSpPr>
          <p:nvPr>
            <p:ph type="title"/>
          </p:nvPr>
        </p:nvSpPr>
        <p:spPr>
          <a:xfrm>
            <a:off x="838200" y="-7971"/>
            <a:ext cx="11353800" cy="1325563"/>
          </a:xfrm>
        </p:spPr>
        <p:txBody>
          <a:bodyPr/>
          <a:lstStyle/>
          <a:p>
            <a:r>
              <a:rPr lang="en-GB" dirty="0"/>
              <a:t>Why Privacy-Preserving Machine Learning?</a:t>
            </a:r>
            <a:endParaRPr lang="en-SE" dirty="0"/>
          </a:p>
        </p:txBody>
      </p:sp>
      <p:sp>
        <p:nvSpPr>
          <p:cNvPr id="3" name="Rectangle 1">
            <a:extLst>
              <a:ext uri="{FF2B5EF4-FFF2-40B4-BE49-F238E27FC236}">
                <a16:creationId xmlns:a16="http://schemas.microsoft.com/office/drawing/2014/main" id="{012CD64A-DC70-634D-E54A-5083123EAB4F}"/>
              </a:ext>
            </a:extLst>
          </p:cNvPr>
          <p:cNvSpPr>
            <a:spLocks noChangeArrowheads="1"/>
          </p:cNvSpPr>
          <p:nvPr/>
        </p:nvSpPr>
        <p:spPr bwMode="auto">
          <a:xfrm>
            <a:off x="1023432" y="1125034"/>
            <a:ext cx="104481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GB" dirty="0">
                <a:solidFill>
                  <a:schemeClr val="tx2">
                    <a:lumMod val="50000"/>
                  </a:schemeClr>
                </a:solidFill>
              </a:rPr>
              <a:t>Differential privacy limits what can be inferred about any single individual, while privacy-preserving machine learning reduces data exposure by training models without directly sharing raw training data.</a:t>
            </a:r>
            <a:endParaRPr kumimoji="0" lang="en-SE" altLang="en-SE" sz="1800" b="0" i="0" u="none" strike="noStrike" cap="none" normalizeH="0" baseline="0" dirty="0">
              <a:ln>
                <a:noFill/>
              </a:ln>
              <a:solidFill>
                <a:schemeClr val="tx2">
                  <a:lumMod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SE" altLang="en-SE" sz="1800" b="0" i="0" u="none" strike="noStrike" cap="none" normalizeH="0" baseline="0" dirty="0">
                <a:ln>
                  <a:noFill/>
                </a:ln>
                <a:solidFill>
                  <a:schemeClr val="tx1"/>
                </a:solidFill>
                <a:effectLst/>
              </a:rPr>
              <a:t>Users are more willing to </a:t>
            </a:r>
            <a:r>
              <a:rPr kumimoji="0" lang="en-SE" altLang="en-SE" sz="1800" b="1" i="0" u="none" strike="noStrike" cap="none" normalizeH="0" baseline="0" dirty="0">
                <a:ln>
                  <a:noFill/>
                </a:ln>
                <a:solidFill>
                  <a:schemeClr val="tx1"/>
                </a:solidFill>
                <a:effectLst/>
              </a:rPr>
              <a:t>share data</a:t>
            </a:r>
            <a:r>
              <a:rPr kumimoji="0" lang="en-SE" altLang="en-SE" sz="1800" b="0" i="0" u="none" strike="noStrike" cap="none" normalizeH="0" baseline="0" dirty="0">
                <a:ln>
                  <a:noFill/>
                </a:ln>
                <a:solidFill>
                  <a:schemeClr val="tx1"/>
                </a:solidFill>
                <a:effectLst/>
              </a:rPr>
              <a:t> when privacy guarantees exist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SE" altLang="en-SE" sz="1800" b="0" i="0" u="none" strike="noStrike" cap="none" normalizeH="0" baseline="0" dirty="0">
                <a:ln>
                  <a:noFill/>
                </a:ln>
                <a:solidFill>
                  <a:schemeClr val="tx1"/>
                </a:solidFill>
                <a:effectLst/>
              </a:rPr>
              <a:t>Strong privacy guarantees </a:t>
            </a:r>
            <a:r>
              <a:rPr kumimoji="0" lang="en-SE" altLang="en-SE" sz="1800" b="1" i="0" u="none" strike="noStrike" cap="none" normalizeH="0" baseline="0" dirty="0">
                <a:ln>
                  <a:noFill/>
                </a:ln>
                <a:solidFill>
                  <a:schemeClr val="tx1"/>
                </a:solidFill>
                <a:effectLst/>
              </a:rPr>
              <a:t>increase participation</a:t>
            </a:r>
            <a:r>
              <a:rPr kumimoji="0" lang="en-SE" altLang="en-SE" sz="1800" b="0" i="0" u="none" strike="noStrike" cap="none" normalizeH="0" baseline="0" dirty="0">
                <a:ln>
                  <a:noFill/>
                </a:ln>
                <a:solidFill>
                  <a:schemeClr val="tx1"/>
                </a:solidFill>
                <a:effectLst/>
              </a:rPr>
              <a:t> and </a:t>
            </a:r>
            <a:r>
              <a:rPr kumimoji="0" lang="en-SE" altLang="en-SE" sz="1800" b="1" i="0" u="none" strike="noStrike" cap="none" normalizeH="0" baseline="0" dirty="0">
                <a:ln>
                  <a:noFill/>
                </a:ln>
                <a:solidFill>
                  <a:schemeClr val="tx1"/>
                </a:solidFill>
                <a:effectLst/>
              </a:rPr>
              <a:t>reduce data bias</a:t>
            </a:r>
            <a:endParaRPr kumimoji="0" lang="en-SE" altLang="en-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SE" altLang="en-SE" sz="1800" b="0" i="0" u="none" strike="noStrike" cap="none" normalizeH="0" baseline="0" dirty="0">
                <a:ln>
                  <a:noFill/>
                </a:ln>
                <a:solidFill>
                  <a:schemeClr val="tx1"/>
                </a:solidFill>
                <a:effectLst/>
              </a:rPr>
              <a:t>More participants often compensate for the </a:t>
            </a:r>
            <a:r>
              <a:rPr kumimoji="0" lang="en-SE" altLang="en-SE" sz="1800" b="1" i="0" u="none" strike="noStrike" cap="none" normalizeH="0" baseline="0" dirty="0">
                <a:ln>
                  <a:noFill/>
                </a:ln>
                <a:solidFill>
                  <a:schemeClr val="tx1"/>
                </a:solidFill>
                <a:effectLst/>
              </a:rPr>
              <a:t>noise added for privacy</a:t>
            </a:r>
            <a:endParaRPr kumimoji="0" lang="en-SE" altLang="en-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SE" altLang="en-SE" sz="1800" b="0" i="0" u="none" strike="noStrike" cap="none" normalizeH="0" baseline="0" dirty="0">
                <a:ln>
                  <a:noFill/>
                </a:ln>
                <a:solidFill>
                  <a:schemeClr val="tx1"/>
                </a:solidFill>
                <a:effectLst/>
              </a:rPr>
              <a:t>Result: </a:t>
            </a:r>
            <a:r>
              <a:rPr kumimoji="0" lang="en-SE" altLang="en-SE" sz="1800" b="1" i="0" u="none" strike="noStrike" cap="none" normalizeH="0" baseline="0" dirty="0">
                <a:ln>
                  <a:noFill/>
                </a:ln>
                <a:solidFill>
                  <a:schemeClr val="tx1"/>
                </a:solidFill>
                <a:effectLst/>
              </a:rPr>
              <a:t>better generalization and more trustworthy models</a:t>
            </a:r>
            <a:endParaRPr kumimoji="0" lang="en-SE" altLang="en-SE" sz="1800" b="0" i="0" u="none" strike="noStrike" cap="none" normalizeH="0" baseline="0" dirty="0">
              <a:ln>
                <a:noFill/>
              </a:ln>
              <a:solidFill>
                <a:schemeClr val="tx1"/>
              </a:solidFill>
              <a:effectLst/>
            </a:endParaRPr>
          </a:p>
        </p:txBody>
      </p:sp>
      <p:pic>
        <p:nvPicPr>
          <p:cNvPr id="4" name="Image" descr="Image">
            <a:extLst>
              <a:ext uri="{FF2B5EF4-FFF2-40B4-BE49-F238E27FC236}">
                <a16:creationId xmlns:a16="http://schemas.microsoft.com/office/drawing/2014/main" id="{F8A0882E-E346-F0FF-98F2-44812344983F}"/>
              </a:ext>
            </a:extLst>
          </p:cNvPr>
          <p:cNvPicPr>
            <a:picLocks noChangeAspect="1"/>
          </p:cNvPicPr>
          <p:nvPr/>
        </p:nvPicPr>
        <p:blipFill>
          <a:blip r:embed="rId3"/>
          <a:srcRect r="189"/>
          <a:stretch>
            <a:fillRect/>
          </a:stretch>
        </p:blipFill>
        <p:spPr>
          <a:xfrm>
            <a:off x="1243088" y="3429000"/>
            <a:ext cx="4852912" cy="2431062"/>
          </a:xfrm>
          <a:prstGeom prst="rect">
            <a:avLst/>
          </a:prstGeom>
        </p:spPr>
      </p:pic>
      <p:pic>
        <p:nvPicPr>
          <p:cNvPr id="5" name="Image" descr="Image">
            <a:extLst>
              <a:ext uri="{FF2B5EF4-FFF2-40B4-BE49-F238E27FC236}">
                <a16:creationId xmlns:a16="http://schemas.microsoft.com/office/drawing/2014/main" id="{DE6082F4-A9F0-4CF4-D922-3FDD3ED8DCB4}"/>
              </a:ext>
            </a:extLst>
          </p:cNvPr>
          <p:cNvPicPr>
            <a:picLocks noChangeAspect="1"/>
          </p:cNvPicPr>
          <p:nvPr/>
        </p:nvPicPr>
        <p:blipFill>
          <a:blip r:embed="rId4"/>
          <a:stretch>
            <a:fillRect/>
          </a:stretch>
        </p:blipFill>
        <p:spPr>
          <a:xfrm>
            <a:off x="7357839" y="3141658"/>
            <a:ext cx="4473943" cy="3004117"/>
          </a:xfrm>
          <a:prstGeom prst="rect">
            <a:avLst/>
          </a:prstGeom>
          <a:ln w="12700">
            <a:miter lim="400000"/>
          </a:ln>
        </p:spPr>
      </p:pic>
    </p:spTree>
    <p:extLst>
      <p:ext uri="{BB962C8B-B14F-4D97-AF65-F5344CB8AC3E}">
        <p14:creationId xmlns:p14="http://schemas.microsoft.com/office/powerpoint/2010/main" val="39896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7071-9E57-B8AA-21CD-3516CEBC0B7A}"/>
              </a:ext>
            </a:extLst>
          </p:cNvPr>
          <p:cNvSpPr>
            <a:spLocks noGrp="1"/>
          </p:cNvSpPr>
          <p:nvPr>
            <p:ph type="title"/>
          </p:nvPr>
        </p:nvSpPr>
        <p:spPr>
          <a:xfrm>
            <a:off x="838200" y="264160"/>
            <a:ext cx="10515600" cy="949012"/>
          </a:xfrm>
        </p:spPr>
        <p:txBody>
          <a:bodyPr/>
          <a:lstStyle/>
          <a:p>
            <a:r>
              <a:rPr lang="en-SE" dirty="0"/>
              <a:t>Centralised ML Model Training</a:t>
            </a:r>
          </a:p>
        </p:txBody>
      </p:sp>
      <p:pic>
        <p:nvPicPr>
          <p:cNvPr id="3" name="Image" descr="Image">
            <a:extLst>
              <a:ext uri="{FF2B5EF4-FFF2-40B4-BE49-F238E27FC236}">
                <a16:creationId xmlns:a16="http://schemas.microsoft.com/office/drawing/2014/main" id="{E47D2A27-5C0E-6C05-BB0E-EF204F486E42}"/>
              </a:ext>
            </a:extLst>
          </p:cNvPr>
          <p:cNvPicPr>
            <a:picLocks noChangeAspect="1"/>
          </p:cNvPicPr>
          <p:nvPr/>
        </p:nvPicPr>
        <p:blipFill>
          <a:blip r:embed="rId3"/>
          <a:srcRect r="269"/>
          <a:stretch>
            <a:fillRect/>
          </a:stretch>
        </p:blipFill>
        <p:spPr>
          <a:xfrm>
            <a:off x="1798219" y="1213172"/>
            <a:ext cx="8793581" cy="4853884"/>
          </a:xfrm>
          <a:prstGeom prst="rect">
            <a:avLst/>
          </a:prstGeom>
        </p:spPr>
      </p:pic>
    </p:spTree>
    <p:extLst>
      <p:ext uri="{BB962C8B-B14F-4D97-AF65-F5344CB8AC3E}">
        <p14:creationId xmlns:p14="http://schemas.microsoft.com/office/powerpoint/2010/main" val="2757845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35D0E6B-50E7-B969-14C6-6EFB167AA6CF}"/>
              </a:ext>
            </a:extLst>
          </p:cNvPr>
          <p:cNvSpPr>
            <a:spLocks noChangeArrowheads="1"/>
          </p:cNvSpPr>
          <p:nvPr/>
        </p:nvSpPr>
        <p:spPr bwMode="auto">
          <a:xfrm>
            <a:off x="655320" y="3545840"/>
            <a:ext cx="11160760" cy="24993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42900" marR="0" lvl="0" indent="-342900" defTabSz="914332" fontAlgn="base">
              <a:lnSpc>
                <a:spcPct val="90000"/>
              </a:lnSpc>
              <a:spcBef>
                <a:spcPct val="0"/>
              </a:spcBef>
              <a:spcAft>
                <a:spcPts val="600"/>
              </a:spcAft>
              <a:buClrTx/>
              <a:buSzTx/>
              <a:buFont typeface="Arial" panose="020B0604020202020204" pitchFamily="34" charset="0"/>
              <a:buChar char="•"/>
              <a:tabLst/>
            </a:pPr>
            <a:r>
              <a:rPr kumimoji="0" lang="sv-SE" altLang="en-SE" sz="2000" b="0" i="0" u="none" strike="noStrike" kern="1200" cap="none" normalizeH="0" baseline="0" dirty="0">
                <a:ln>
                  <a:noFill/>
                </a:ln>
                <a:effectLst/>
                <a:ea typeface="+mj-ea"/>
                <a:cs typeface="+mj-cs"/>
              </a:rPr>
              <a:t>Federated </a:t>
            </a:r>
            <a:r>
              <a:rPr kumimoji="0" lang="sv-SE" altLang="en-SE" sz="2000" b="0" i="0" u="none" strike="noStrike" kern="1200" cap="none" normalizeH="0" baseline="0" dirty="0" err="1">
                <a:ln>
                  <a:noFill/>
                </a:ln>
                <a:effectLst/>
                <a:ea typeface="+mj-ea"/>
                <a:cs typeface="+mj-cs"/>
              </a:rPr>
              <a:t>learning</a:t>
            </a:r>
            <a:r>
              <a:rPr kumimoji="0" lang="sv-SE" altLang="en-SE" sz="2000" b="0" i="0" u="none" strike="noStrike" kern="1200" cap="none" normalizeH="0" baseline="0" dirty="0">
                <a:ln>
                  <a:noFill/>
                </a:ln>
                <a:effectLst/>
                <a:ea typeface="+mj-ea"/>
                <a:cs typeface="+mj-cs"/>
              </a:rPr>
              <a:t> is a </a:t>
            </a:r>
            <a:r>
              <a:rPr kumimoji="0" lang="sv-SE" altLang="en-SE" sz="2000" b="0" i="0" u="none" strike="noStrike" kern="1200" cap="none" normalizeH="0" baseline="0" dirty="0" err="1">
                <a:ln>
                  <a:noFill/>
                </a:ln>
                <a:effectLst/>
                <a:ea typeface="+mj-ea"/>
                <a:cs typeface="+mj-cs"/>
              </a:rPr>
              <a:t>distributed</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machine</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learning</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setting</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where</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multiple</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clients</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collaboratively</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train</a:t>
            </a:r>
            <a:r>
              <a:rPr kumimoji="0" lang="sv-SE" altLang="en-SE" sz="2000" b="0" i="0" u="none" strike="noStrike" kern="1200" cap="none" normalizeH="0" baseline="0" dirty="0">
                <a:ln>
                  <a:noFill/>
                </a:ln>
                <a:effectLst/>
                <a:ea typeface="+mj-ea"/>
                <a:cs typeface="+mj-cs"/>
              </a:rPr>
              <a:t> a </a:t>
            </a:r>
            <a:r>
              <a:rPr kumimoji="0" lang="sv-SE" altLang="en-SE" sz="2000" b="0" i="0" u="none" strike="noStrike" kern="1200" cap="none" normalizeH="0" baseline="0" dirty="0" err="1">
                <a:ln>
                  <a:noFill/>
                </a:ln>
                <a:effectLst/>
                <a:ea typeface="+mj-ea"/>
                <a:cs typeface="+mj-cs"/>
              </a:rPr>
              <a:t>model</a:t>
            </a:r>
            <a:r>
              <a:rPr kumimoji="0" lang="sv-SE" altLang="en-SE" sz="2000" b="0" i="0" u="none" strike="noStrike" kern="1200" cap="none" normalizeH="0" baseline="0" dirty="0">
                <a:ln>
                  <a:noFill/>
                </a:ln>
                <a:effectLst/>
                <a:ea typeface="+mj-ea"/>
                <a:cs typeface="+mj-cs"/>
              </a:rPr>
              <a:t> under the </a:t>
            </a:r>
            <a:r>
              <a:rPr kumimoji="0" lang="sv-SE" altLang="en-SE" sz="2000" b="0" i="0" u="none" strike="noStrike" kern="1200" cap="none" normalizeH="0" baseline="0" dirty="0" err="1">
                <a:ln>
                  <a:noFill/>
                </a:ln>
                <a:effectLst/>
                <a:ea typeface="+mj-ea"/>
                <a:cs typeface="+mj-cs"/>
              </a:rPr>
              <a:t>coordination</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of</a:t>
            </a:r>
            <a:r>
              <a:rPr kumimoji="0" lang="sv-SE" altLang="en-SE" sz="2000" b="0" i="0" u="none" strike="noStrike" kern="1200" cap="none" normalizeH="0" baseline="0" dirty="0">
                <a:ln>
                  <a:noFill/>
                </a:ln>
                <a:effectLst/>
                <a:ea typeface="+mj-ea"/>
                <a:cs typeface="+mj-cs"/>
              </a:rPr>
              <a:t> a central server</a:t>
            </a:r>
          </a:p>
          <a:p>
            <a:pPr marL="342900" marR="0" lvl="0" indent="-342900" defTabSz="914332" fontAlgn="base">
              <a:lnSpc>
                <a:spcPct val="90000"/>
              </a:lnSpc>
              <a:spcBef>
                <a:spcPct val="0"/>
              </a:spcBef>
              <a:spcAft>
                <a:spcPts val="600"/>
              </a:spcAft>
              <a:buClrTx/>
              <a:buSzTx/>
              <a:buFont typeface="Arial" panose="020B0604020202020204" pitchFamily="34" charset="0"/>
              <a:buChar char="•"/>
              <a:tabLst/>
            </a:pPr>
            <a:r>
              <a:rPr kumimoji="0" lang="sv-SE" altLang="en-SE" sz="2000" b="1" i="0" u="none" strike="noStrike" kern="1200" cap="none" normalizeH="0" baseline="0" dirty="0" err="1">
                <a:ln>
                  <a:noFill/>
                </a:ln>
                <a:effectLst/>
                <a:ea typeface="+mj-ea"/>
                <a:cs typeface="+mj-cs"/>
              </a:rPr>
              <a:t>Raw</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training</a:t>
            </a:r>
            <a:r>
              <a:rPr kumimoji="0" lang="sv-SE" altLang="en-SE" sz="2000" b="1" i="0" u="none" strike="noStrike" kern="1200" cap="none" normalizeH="0" baseline="0" dirty="0">
                <a:ln>
                  <a:noFill/>
                </a:ln>
                <a:effectLst/>
                <a:ea typeface="+mj-ea"/>
                <a:cs typeface="+mj-cs"/>
              </a:rPr>
              <a:t> data </a:t>
            </a:r>
            <a:r>
              <a:rPr kumimoji="0" lang="sv-SE" altLang="en-SE" sz="2000" b="1" i="0" u="none" strike="noStrike" kern="1200" cap="none" normalizeH="0" baseline="0" dirty="0" err="1">
                <a:ln>
                  <a:noFill/>
                </a:ln>
                <a:effectLst/>
                <a:ea typeface="+mj-ea"/>
                <a:cs typeface="+mj-cs"/>
              </a:rPr>
              <a:t>remains</a:t>
            </a:r>
            <a:r>
              <a:rPr kumimoji="0" lang="sv-SE" altLang="en-SE" sz="2000" b="1" i="0" u="none" strike="noStrike" kern="1200" cap="none" normalizeH="0" baseline="0" dirty="0">
                <a:ln>
                  <a:noFill/>
                </a:ln>
                <a:effectLst/>
                <a:ea typeface="+mj-ea"/>
                <a:cs typeface="+mj-cs"/>
              </a:rPr>
              <a:t> on </a:t>
            </a:r>
            <a:r>
              <a:rPr kumimoji="0" lang="sv-SE" altLang="en-SE" sz="2000" b="1" i="0" u="none" strike="noStrike" kern="1200" cap="none" normalizeH="0" baseline="0" dirty="0" err="1">
                <a:ln>
                  <a:noFill/>
                </a:ln>
                <a:effectLst/>
                <a:ea typeface="+mj-ea"/>
                <a:cs typeface="+mj-cs"/>
              </a:rPr>
              <a:t>user</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devices</a:t>
            </a:r>
            <a:r>
              <a:rPr kumimoji="0" lang="sv-SE" altLang="en-SE" sz="2000" b="1" i="0" u="none" strike="noStrike" kern="1200" cap="none" normalizeH="0" baseline="0" dirty="0">
                <a:ln>
                  <a:noFill/>
                </a:ln>
                <a:effectLst/>
                <a:ea typeface="+mj-ea"/>
                <a:cs typeface="+mj-cs"/>
              </a:rPr>
              <a:t> and is never </a:t>
            </a:r>
            <a:r>
              <a:rPr kumimoji="0" lang="sv-SE" altLang="en-SE" sz="2000" b="1" i="0" u="none" strike="noStrike" kern="1200" cap="none" normalizeH="0" baseline="0" dirty="0" err="1">
                <a:ln>
                  <a:noFill/>
                </a:ln>
                <a:effectLst/>
                <a:ea typeface="+mj-ea"/>
                <a:cs typeface="+mj-cs"/>
              </a:rPr>
              <a:t>shared</a:t>
            </a:r>
            <a:endParaRPr kumimoji="0" lang="sv-SE" altLang="en-SE" sz="2000" b="0" i="0" u="none" strike="noStrike" kern="1200" cap="none" normalizeH="0" baseline="0" dirty="0">
              <a:ln>
                <a:noFill/>
              </a:ln>
              <a:effectLst/>
              <a:ea typeface="+mj-ea"/>
              <a:cs typeface="+mj-cs"/>
            </a:endParaRPr>
          </a:p>
          <a:p>
            <a:pPr marL="342900" marR="0" lvl="0" indent="-342900" defTabSz="914332" fontAlgn="base">
              <a:lnSpc>
                <a:spcPct val="90000"/>
              </a:lnSpc>
              <a:spcBef>
                <a:spcPct val="0"/>
              </a:spcBef>
              <a:spcAft>
                <a:spcPts val="600"/>
              </a:spcAft>
              <a:buClrTx/>
              <a:buSzTx/>
              <a:buFont typeface="Arial" panose="020B0604020202020204" pitchFamily="34" charset="0"/>
              <a:buChar char="•"/>
              <a:tabLst/>
            </a:pPr>
            <a:r>
              <a:rPr kumimoji="0" lang="sv-SE" altLang="en-SE" sz="2000" b="0" i="0" u="none" strike="noStrike" kern="1200" cap="none" normalizeH="0" baseline="0" dirty="0">
                <a:ln>
                  <a:noFill/>
                </a:ln>
                <a:effectLst/>
                <a:ea typeface="+mj-ea"/>
                <a:cs typeface="+mj-cs"/>
              </a:rPr>
              <a:t>The server </a:t>
            </a:r>
            <a:r>
              <a:rPr kumimoji="0" lang="sv-SE" altLang="en-SE" sz="2000" b="0" i="0" u="none" strike="noStrike" kern="1200" cap="none" normalizeH="0" baseline="0" dirty="0" err="1">
                <a:ln>
                  <a:noFill/>
                </a:ln>
                <a:effectLst/>
                <a:ea typeface="+mj-ea"/>
                <a:cs typeface="+mj-cs"/>
              </a:rPr>
              <a:t>sends</a:t>
            </a:r>
            <a:r>
              <a:rPr kumimoji="0" lang="sv-SE" altLang="en-SE" sz="2000" b="0" i="0" u="none" strike="noStrike" kern="1200" cap="none" normalizeH="0" baseline="0" dirty="0">
                <a:ln>
                  <a:noFill/>
                </a:ln>
                <a:effectLst/>
                <a:ea typeface="+mj-ea"/>
                <a:cs typeface="+mj-cs"/>
              </a:rPr>
              <a:t> a global </a:t>
            </a:r>
            <a:r>
              <a:rPr kumimoji="0" lang="sv-SE" altLang="en-SE" sz="2000" b="0" i="0" u="none" strike="noStrike" kern="1200" cap="none" normalizeH="0" baseline="0" dirty="0" err="1">
                <a:ln>
                  <a:noFill/>
                </a:ln>
                <a:effectLst/>
                <a:ea typeface="+mj-ea"/>
                <a:cs typeface="+mj-cs"/>
              </a:rPr>
              <a:t>model</a:t>
            </a:r>
            <a:r>
              <a:rPr kumimoji="0" lang="sv-SE" altLang="en-SE" sz="2000" b="0" i="0" u="none" strike="noStrike" kern="1200" cap="none" normalizeH="0" baseline="0" dirty="0">
                <a:ln>
                  <a:noFill/>
                </a:ln>
                <a:effectLst/>
                <a:ea typeface="+mj-ea"/>
                <a:cs typeface="+mj-cs"/>
              </a:rPr>
              <a:t> to a </a:t>
            </a:r>
            <a:r>
              <a:rPr kumimoji="0" lang="sv-SE" altLang="en-SE" sz="2000" b="0" i="0" u="none" strike="noStrike" kern="1200" cap="none" normalizeH="0" baseline="0" dirty="0" err="1">
                <a:ln>
                  <a:noFill/>
                </a:ln>
                <a:effectLst/>
                <a:ea typeface="+mj-ea"/>
                <a:cs typeface="+mj-cs"/>
              </a:rPr>
              <a:t>subset</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of</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selected</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devices</a:t>
            </a:r>
            <a:endParaRPr kumimoji="0" lang="sv-SE" altLang="en-SE" sz="2000" b="0" i="0" u="none" strike="noStrike" kern="1200" cap="none" normalizeH="0" baseline="0" dirty="0">
              <a:ln>
                <a:noFill/>
              </a:ln>
              <a:effectLst/>
              <a:ea typeface="+mj-ea"/>
              <a:cs typeface="+mj-cs"/>
            </a:endParaRPr>
          </a:p>
          <a:p>
            <a:pPr marL="342900" marR="0" lvl="0" indent="-342900" defTabSz="914332" fontAlgn="base">
              <a:lnSpc>
                <a:spcPct val="90000"/>
              </a:lnSpc>
              <a:spcBef>
                <a:spcPct val="0"/>
              </a:spcBef>
              <a:spcAft>
                <a:spcPts val="600"/>
              </a:spcAft>
              <a:buClrTx/>
              <a:buSzTx/>
              <a:buFont typeface="Arial" panose="020B0604020202020204" pitchFamily="34" charset="0"/>
              <a:buChar char="•"/>
              <a:tabLst/>
            </a:pPr>
            <a:r>
              <a:rPr kumimoji="0" lang="sv-SE" altLang="en-SE" sz="2000" b="0" i="0" u="none" strike="noStrike" kern="1200" cap="none" normalizeH="0" baseline="0" dirty="0" err="1">
                <a:ln>
                  <a:noFill/>
                </a:ln>
                <a:effectLst/>
                <a:ea typeface="+mj-ea"/>
                <a:cs typeface="+mj-cs"/>
              </a:rPr>
              <a:t>Each</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device</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trains</a:t>
            </a:r>
            <a:r>
              <a:rPr kumimoji="0" lang="sv-SE" altLang="en-SE" sz="2000" b="0" i="0" u="none" strike="noStrike" kern="1200" cap="none" normalizeH="0" baseline="0" dirty="0">
                <a:ln>
                  <a:noFill/>
                </a:ln>
                <a:effectLst/>
                <a:ea typeface="+mj-ea"/>
                <a:cs typeface="+mj-cs"/>
              </a:rPr>
              <a:t> the </a:t>
            </a:r>
            <a:r>
              <a:rPr kumimoji="0" lang="sv-SE" altLang="en-SE" sz="2000" b="0" i="0" u="none" strike="noStrike" kern="1200" cap="none" normalizeH="0" baseline="0" dirty="0" err="1">
                <a:ln>
                  <a:noFill/>
                </a:ln>
                <a:effectLst/>
                <a:ea typeface="+mj-ea"/>
                <a:cs typeface="+mj-cs"/>
              </a:rPr>
              <a:t>model</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locally</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using</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its</a:t>
            </a:r>
            <a:r>
              <a:rPr kumimoji="0" lang="sv-SE" altLang="en-SE" sz="2000" b="0" i="0" u="none" strike="noStrike" kern="1200" cap="none" normalizeH="0" baseline="0" dirty="0">
                <a:ln>
                  <a:noFill/>
                </a:ln>
                <a:effectLst/>
                <a:ea typeface="+mj-ea"/>
                <a:cs typeface="+mj-cs"/>
              </a:rPr>
              <a:t> </a:t>
            </a:r>
            <a:r>
              <a:rPr kumimoji="0" lang="sv-SE" altLang="en-SE" sz="2000" b="0" i="0" u="none" strike="noStrike" kern="1200" cap="none" normalizeH="0" baseline="0" dirty="0" err="1">
                <a:ln>
                  <a:noFill/>
                </a:ln>
                <a:effectLst/>
                <a:ea typeface="+mj-ea"/>
                <a:cs typeface="+mj-cs"/>
              </a:rPr>
              <a:t>own</a:t>
            </a:r>
            <a:r>
              <a:rPr kumimoji="0" lang="sv-SE" altLang="en-SE" sz="2000" b="0" i="0" u="none" strike="noStrike" kern="1200" cap="none" normalizeH="0" baseline="0" dirty="0">
                <a:ln>
                  <a:noFill/>
                </a:ln>
                <a:effectLst/>
                <a:ea typeface="+mj-ea"/>
                <a:cs typeface="+mj-cs"/>
              </a:rPr>
              <a:t> data</a:t>
            </a:r>
          </a:p>
          <a:p>
            <a:pPr marL="342900" marR="0" lvl="0" indent="-342900" defTabSz="914332" fontAlgn="base">
              <a:lnSpc>
                <a:spcPct val="90000"/>
              </a:lnSpc>
              <a:spcBef>
                <a:spcPct val="0"/>
              </a:spcBef>
              <a:spcAft>
                <a:spcPts val="600"/>
              </a:spcAft>
              <a:buClrTx/>
              <a:buSzTx/>
              <a:buFont typeface="Arial" panose="020B0604020202020204" pitchFamily="34" charset="0"/>
              <a:buChar char="•"/>
              <a:tabLst/>
            </a:pPr>
            <a:r>
              <a:rPr kumimoji="0" lang="sv-SE" altLang="en-SE" sz="2000" b="1" i="0" u="none" strike="noStrike" kern="1200" cap="none" normalizeH="0" baseline="0" dirty="0" err="1">
                <a:ln>
                  <a:noFill/>
                </a:ln>
                <a:effectLst/>
                <a:ea typeface="+mj-ea"/>
                <a:cs typeface="+mj-cs"/>
              </a:rPr>
              <a:t>Only</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model</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updates</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e.g</a:t>
            </a:r>
            <a:r>
              <a:rPr kumimoji="0" lang="sv-SE" altLang="en-SE" sz="2000" b="1" i="0" u="none" strike="noStrike" kern="1200" cap="none" normalizeH="0" baseline="0" dirty="0">
                <a:ln>
                  <a:noFill/>
                </a:ln>
                <a:effectLst/>
                <a:ea typeface="+mj-ea"/>
                <a:cs typeface="+mj-cs"/>
              </a:rPr>
              <a:t>., gradients or </a:t>
            </a:r>
            <a:r>
              <a:rPr kumimoji="0" lang="sv-SE" altLang="en-SE" sz="2000" b="1" i="0" u="none" strike="noStrike" kern="1200" cap="none" normalizeH="0" baseline="0" dirty="0" err="1">
                <a:ln>
                  <a:noFill/>
                </a:ln>
                <a:effectLst/>
                <a:ea typeface="+mj-ea"/>
                <a:cs typeface="+mj-cs"/>
              </a:rPr>
              <a:t>weight</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updates</a:t>
            </a:r>
            <a:r>
              <a:rPr kumimoji="0" lang="sv-SE" altLang="en-SE" sz="2000" b="1" i="0" u="none" strike="noStrike" kern="1200" cap="none" normalizeH="0" baseline="0" dirty="0">
                <a:ln>
                  <a:noFill/>
                </a:ln>
                <a:effectLst/>
                <a:ea typeface="+mj-ea"/>
                <a:cs typeface="+mj-cs"/>
              </a:rPr>
              <a:t>) </a:t>
            </a:r>
            <a:r>
              <a:rPr kumimoji="0" lang="sv-SE" altLang="en-SE" sz="2000" b="1" i="0" u="none" strike="noStrike" kern="1200" cap="none" normalizeH="0" baseline="0" dirty="0" err="1">
                <a:ln>
                  <a:noFill/>
                </a:ln>
                <a:effectLst/>
                <a:ea typeface="+mj-ea"/>
                <a:cs typeface="+mj-cs"/>
              </a:rPr>
              <a:t>are</a:t>
            </a:r>
            <a:r>
              <a:rPr kumimoji="0" lang="sv-SE" altLang="en-SE" sz="2000" b="1" i="0" u="none" strike="noStrike" kern="1200" cap="none" normalizeH="0" baseline="0" dirty="0">
                <a:ln>
                  <a:noFill/>
                </a:ln>
                <a:effectLst/>
                <a:ea typeface="+mj-ea"/>
                <a:cs typeface="+mj-cs"/>
              </a:rPr>
              <a:t> sent back to the server for aggregation</a:t>
            </a:r>
            <a:endParaRPr kumimoji="0" lang="sv-SE" altLang="en-SE" sz="2000" b="0" i="0" u="none" strike="noStrike" kern="1200" cap="none" normalizeH="0" baseline="0" dirty="0">
              <a:ln>
                <a:noFill/>
              </a:ln>
              <a:effectLst/>
              <a:ea typeface="+mj-ea"/>
              <a:cs typeface="+mj-cs"/>
            </a:endParaRPr>
          </a:p>
        </p:txBody>
      </p:sp>
      <p:pic>
        <p:nvPicPr>
          <p:cNvPr id="4" name="Image" descr="Image">
            <a:extLst>
              <a:ext uri="{FF2B5EF4-FFF2-40B4-BE49-F238E27FC236}">
                <a16:creationId xmlns:a16="http://schemas.microsoft.com/office/drawing/2014/main" id="{8E816C70-BAB2-5BD8-DFE9-DEDCEFB48656}"/>
              </a:ext>
            </a:extLst>
          </p:cNvPr>
          <p:cNvPicPr>
            <a:picLocks noChangeAspect="1"/>
          </p:cNvPicPr>
          <p:nvPr/>
        </p:nvPicPr>
        <p:blipFill>
          <a:blip r:embed="rId3"/>
          <a:stretch>
            <a:fillRect/>
          </a:stretch>
        </p:blipFill>
        <p:spPr>
          <a:xfrm>
            <a:off x="4937749" y="377441"/>
            <a:ext cx="6705611" cy="2833120"/>
          </a:xfrm>
          <a:prstGeom prst="rect">
            <a:avLst/>
          </a:prstGeom>
          <a:noFill/>
        </p:spPr>
      </p:pic>
      <p:sp>
        <p:nvSpPr>
          <p:cNvPr id="2" name="Title 1">
            <a:extLst>
              <a:ext uri="{FF2B5EF4-FFF2-40B4-BE49-F238E27FC236}">
                <a16:creationId xmlns:a16="http://schemas.microsoft.com/office/drawing/2014/main" id="{6165DEAA-BD3B-DD3E-9289-6404049B7B5B}"/>
              </a:ext>
            </a:extLst>
          </p:cNvPr>
          <p:cNvSpPr>
            <a:spLocks noGrp="1"/>
          </p:cNvSpPr>
          <p:nvPr>
            <p:ph type="title"/>
          </p:nvPr>
        </p:nvSpPr>
        <p:spPr>
          <a:xfrm>
            <a:off x="756920" y="1158240"/>
            <a:ext cx="4323080" cy="949012"/>
          </a:xfrm>
        </p:spPr>
        <p:txBody>
          <a:bodyPr>
            <a:normAutofit fontScale="90000"/>
          </a:bodyPr>
          <a:lstStyle/>
          <a:p>
            <a:r>
              <a:rPr lang="sv-SE" dirty="0"/>
              <a:t>Federated </a:t>
            </a:r>
            <a:r>
              <a:rPr lang="sv-SE" dirty="0" err="1"/>
              <a:t>Machine</a:t>
            </a:r>
            <a:r>
              <a:rPr lang="sv-SE" dirty="0"/>
              <a:t> Learning</a:t>
            </a:r>
            <a:endParaRPr lang="en-SE" dirty="0"/>
          </a:p>
        </p:txBody>
      </p:sp>
    </p:spTree>
    <p:extLst>
      <p:ext uri="{BB962C8B-B14F-4D97-AF65-F5344CB8AC3E}">
        <p14:creationId xmlns:p14="http://schemas.microsoft.com/office/powerpoint/2010/main" val="192665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A481-BDD2-3CCA-EBA3-FBE6D9A0F431}"/>
              </a:ext>
            </a:extLst>
          </p:cNvPr>
          <p:cNvSpPr>
            <a:spLocks noGrp="1"/>
          </p:cNvSpPr>
          <p:nvPr>
            <p:ph type="title"/>
          </p:nvPr>
        </p:nvSpPr>
        <p:spPr>
          <a:xfrm>
            <a:off x="1050073" y="178449"/>
            <a:ext cx="10515600" cy="904871"/>
          </a:xfrm>
        </p:spPr>
        <p:txBody>
          <a:bodyPr/>
          <a:lstStyle/>
          <a:p>
            <a:r>
              <a:rPr lang="en-SE" dirty="0"/>
              <a:t>References</a:t>
            </a:r>
          </a:p>
        </p:txBody>
      </p:sp>
      <p:sp>
        <p:nvSpPr>
          <p:cNvPr id="3" name="Content Placeholder 2">
            <a:extLst>
              <a:ext uri="{FF2B5EF4-FFF2-40B4-BE49-F238E27FC236}">
                <a16:creationId xmlns:a16="http://schemas.microsoft.com/office/drawing/2014/main" id="{C7DB0C8D-41B6-B288-2736-5E50FF8BE1C8}"/>
              </a:ext>
            </a:extLst>
          </p:cNvPr>
          <p:cNvSpPr>
            <a:spLocks noGrp="1"/>
          </p:cNvSpPr>
          <p:nvPr>
            <p:ph idx="1"/>
          </p:nvPr>
        </p:nvSpPr>
        <p:spPr>
          <a:xfrm>
            <a:off x="838200" y="1168400"/>
            <a:ext cx="10515600" cy="4911563"/>
          </a:xfrm>
        </p:spPr>
        <p:txBody>
          <a:bodyPr>
            <a:normAutofit fontScale="92500" lnSpcReduction="10000"/>
          </a:bodyPr>
          <a:lstStyle/>
          <a:p>
            <a:r>
              <a:rPr lang="en-GB" sz="1400" b="1" dirty="0"/>
              <a:t>[</a:t>
            </a:r>
            <a:r>
              <a:rPr lang="en-GB" sz="1400" b="1" dirty="0" err="1"/>
              <a:t>Pfitzmann</a:t>
            </a:r>
            <a:r>
              <a:rPr lang="en-GB" sz="1400" b="1" dirty="0"/>
              <a:t> &amp; Hansen, 2010] </a:t>
            </a:r>
            <a:r>
              <a:rPr lang="en-GB" sz="1400" dirty="0"/>
              <a:t>A. </a:t>
            </a:r>
            <a:r>
              <a:rPr lang="en-GB" sz="1400" dirty="0" err="1"/>
              <a:t>Pfitzmann</a:t>
            </a:r>
            <a:r>
              <a:rPr lang="en-GB" sz="1400" dirty="0"/>
              <a:t>, M. Hansen, </a:t>
            </a:r>
            <a:r>
              <a:rPr lang="en-GB" sz="1400" i="1" dirty="0"/>
              <a:t>A Terminology for Talking about Privacy by Data Minimization: Anonymity, </a:t>
            </a:r>
            <a:r>
              <a:rPr lang="en-GB" sz="1400" i="1" dirty="0" err="1"/>
              <a:t>Unlinkability</a:t>
            </a:r>
            <a:r>
              <a:rPr lang="en-GB" sz="1400" i="1" dirty="0"/>
              <a:t>, Undetectability, Unobservability, Pseudonymity, and Identity Management</a:t>
            </a:r>
            <a:r>
              <a:rPr lang="en-GB" sz="1400" dirty="0"/>
              <a:t>, Version 0.34, Technical Report, 2010.</a:t>
            </a:r>
          </a:p>
          <a:p>
            <a:r>
              <a:rPr lang="en-GB" sz="1400" b="1" dirty="0"/>
              <a:t>[Dwork et al., 2006] </a:t>
            </a:r>
            <a:r>
              <a:rPr lang="en-GB" sz="1400" dirty="0"/>
              <a:t>C. Dwork, F. McSherry, K. Nissim, A. Smith, </a:t>
            </a:r>
            <a:r>
              <a:rPr lang="en-GB" sz="1400" i="1" dirty="0"/>
              <a:t>Calibrating Noise to Sensitivity in Private Data Analysis</a:t>
            </a:r>
            <a:r>
              <a:rPr lang="en-GB" sz="1400" dirty="0"/>
              <a:t>, in </a:t>
            </a:r>
            <a:r>
              <a:rPr lang="en-GB" sz="1400" b="1" dirty="0"/>
              <a:t>Proceedings of the 3rd Theory of Cryptography Conference (TCC)</a:t>
            </a:r>
            <a:r>
              <a:rPr lang="en-GB" sz="1400" dirty="0"/>
              <a:t>, 2006.</a:t>
            </a:r>
          </a:p>
          <a:p>
            <a:r>
              <a:rPr lang="en-GB" sz="1400" b="1" dirty="0"/>
              <a:t>[Dwork &amp; Roth, 2013] </a:t>
            </a:r>
            <a:r>
              <a:rPr lang="en-GB" sz="1400" dirty="0"/>
              <a:t>C. Dwork, A. Roth, </a:t>
            </a:r>
            <a:r>
              <a:rPr lang="en-GB" sz="1400" i="1" dirty="0"/>
              <a:t>The Algorithmic Foundations of Differential Privacy</a:t>
            </a:r>
            <a:r>
              <a:rPr lang="en-GB" sz="1400" dirty="0"/>
              <a:t>, Foundations and Trends in Theoretical Computer Science, Vol. 9, No. 3–4, Now Publishers, 2013.</a:t>
            </a:r>
          </a:p>
          <a:p>
            <a:r>
              <a:rPr lang="en-GB" sz="1400" b="1" dirty="0"/>
              <a:t>[Warren &amp; Brandeis, 1890] </a:t>
            </a:r>
            <a:r>
              <a:rPr lang="en-GB" sz="1400" dirty="0"/>
              <a:t>S. D. Warren, L. D. Brandeis, </a:t>
            </a:r>
            <a:r>
              <a:rPr lang="en-GB" sz="1400" i="1" dirty="0"/>
              <a:t>The Right to Privacy</a:t>
            </a:r>
            <a:r>
              <a:rPr lang="en-GB" sz="1400" dirty="0"/>
              <a:t>, </a:t>
            </a:r>
            <a:r>
              <a:rPr lang="en-GB" sz="1400" b="1" dirty="0"/>
              <a:t>Harvard Law Review</a:t>
            </a:r>
            <a:r>
              <a:rPr lang="en-GB" sz="1400" dirty="0"/>
              <a:t>, Vol. 4, No. 5, pp. 193–220, 1890.</a:t>
            </a:r>
          </a:p>
          <a:p>
            <a:r>
              <a:rPr lang="en-GB" sz="1400" b="1" dirty="0"/>
              <a:t>[Agre &amp; Rotenberg, 1998] </a:t>
            </a:r>
            <a:r>
              <a:rPr lang="en-GB" sz="1400" dirty="0"/>
              <a:t>P. E. Agre, M. Rotenberg (eds.), </a:t>
            </a:r>
            <a:r>
              <a:rPr lang="en-GB" sz="1400" i="1" dirty="0"/>
              <a:t>Technology and Privacy: The New Landscape</a:t>
            </a:r>
            <a:r>
              <a:rPr lang="en-GB" sz="1400" dirty="0"/>
              <a:t>, MIT Press, 1998.</a:t>
            </a:r>
          </a:p>
          <a:p>
            <a:r>
              <a:rPr lang="en-GB" sz="1400" b="1" dirty="0"/>
              <a:t>[Dinur &amp; Nissim, 2003] </a:t>
            </a:r>
            <a:r>
              <a:rPr lang="en-GB" sz="1400" dirty="0"/>
              <a:t>I. Dinur, K. Nissim, </a:t>
            </a:r>
            <a:r>
              <a:rPr lang="en-GB" sz="1400" i="1" dirty="0"/>
              <a:t>Revealing Information While Preserving Privacy</a:t>
            </a:r>
            <a:r>
              <a:rPr lang="en-GB" sz="1400" dirty="0"/>
              <a:t>, in </a:t>
            </a:r>
            <a:r>
              <a:rPr lang="en-GB" sz="1400" b="1" dirty="0"/>
              <a:t>Proceedings of the 22nd ACM SIGMOD-SIGACT-SIGART Symposium on Principles of Database Systems (PODS)</a:t>
            </a:r>
            <a:r>
              <a:rPr lang="en-GB" sz="1400" dirty="0"/>
              <a:t>, 2003.</a:t>
            </a:r>
          </a:p>
          <a:p>
            <a:r>
              <a:rPr lang="en-GB" sz="1400" b="1" dirty="0"/>
              <a:t>[McSherry &amp; Talwar, 2007] </a:t>
            </a:r>
            <a:r>
              <a:rPr lang="en-GB" sz="1400" dirty="0"/>
              <a:t>F. McSherry, K. Talwar, </a:t>
            </a:r>
            <a:r>
              <a:rPr lang="en-GB" sz="1400" i="1" dirty="0"/>
              <a:t>Mechanism Design via Differential Privacy</a:t>
            </a:r>
            <a:r>
              <a:rPr lang="en-GB" sz="1400" dirty="0"/>
              <a:t>, in </a:t>
            </a:r>
            <a:r>
              <a:rPr lang="en-GB" sz="1400" b="1" dirty="0"/>
              <a:t>Proceedings of the 48th Annual IEEE Symposium on Foundations of Computer Science (FOCS)</a:t>
            </a:r>
            <a:r>
              <a:rPr lang="en-GB" sz="1400" dirty="0"/>
              <a:t>, 2007.</a:t>
            </a:r>
          </a:p>
          <a:p>
            <a:r>
              <a:rPr lang="en-GB" sz="1400" b="1" dirty="0"/>
              <a:t>[Fung et al., 2010] </a:t>
            </a:r>
            <a:r>
              <a:rPr lang="en-GB" sz="1400" dirty="0"/>
              <a:t>B. C. M. Fung, K. Wang, R. Chen, P. S. Yu, </a:t>
            </a:r>
            <a:r>
              <a:rPr lang="en-GB" sz="1400" i="1" dirty="0"/>
              <a:t>Privacy-Preserving Data Publishing: A Survey of Recent Developments</a:t>
            </a:r>
            <a:r>
              <a:rPr lang="en-GB" sz="1400" dirty="0"/>
              <a:t>, </a:t>
            </a:r>
            <a:r>
              <a:rPr lang="en-GB" sz="1400" b="1" dirty="0"/>
              <a:t>ACM Computing Surveys</a:t>
            </a:r>
            <a:r>
              <a:rPr lang="en-GB" sz="1400" dirty="0"/>
              <a:t>, Vol. 42, No. 4, Article 14, 2010.</a:t>
            </a:r>
          </a:p>
          <a:p>
            <a:r>
              <a:rPr lang="en-GB" sz="1400" b="1" dirty="0"/>
              <a:t>[Shokri et al., 2017] </a:t>
            </a:r>
            <a:r>
              <a:rPr lang="en-GB" sz="1400" dirty="0"/>
              <a:t>R. Shokri, M. </a:t>
            </a:r>
            <a:r>
              <a:rPr lang="en-GB" sz="1400" dirty="0" err="1"/>
              <a:t>Stronati</a:t>
            </a:r>
            <a:r>
              <a:rPr lang="en-GB" sz="1400" dirty="0"/>
              <a:t>, C. Song, V. Shmatikov, </a:t>
            </a:r>
            <a:r>
              <a:rPr lang="en-GB" sz="1400" i="1" dirty="0"/>
              <a:t>Membership Inference Attacks against Machine Learning Models</a:t>
            </a:r>
            <a:r>
              <a:rPr lang="en-GB" sz="1400" dirty="0"/>
              <a:t>, in </a:t>
            </a:r>
            <a:r>
              <a:rPr lang="en-GB" sz="1400" b="1" dirty="0"/>
              <a:t>Proceedings of the IEEE Symposium on Security and Privacy</a:t>
            </a:r>
            <a:r>
              <a:rPr lang="en-GB" sz="1400" dirty="0"/>
              <a:t>, 2017. (</a:t>
            </a:r>
            <a:r>
              <a:rPr lang="en-GB" sz="1400" dirty="0" err="1"/>
              <a:t>arXiv</a:t>
            </a:r>
            <a:r>
              <a:rPr lang="en-GB" sz="1400" dirty="0"/>
              <a:t> preprint: arXiv:1610.05820)</a:t>
            </a:r>
          </a:p>
          <a:p>
            <a:r>
              <a:rPr lang="en-GB" sz="1400" b="1" dirty="0"/>
              <a:t>[Fredrikson et al., 2015] </a:t>
            </a:r>
            <a:r>
              <a:rPr lang="en-GB" sz="1400" dirty="0"/>
              <a:t>M. Fredrikson, S. Jha, T. </a:t>
            </a:r>
            <a:r>
              <a:rPr lang="en-GB" sz="1400" dirty="0" err="1"/>
              <a:t>Ristenpart</a:t>
            </a:r>
            <a:r>
              <a:rPr lang="en-GB" sz="1400" dirty="0"/>
              <a:t>, </a:t>
            </a:r>
            <a:r>
              <a:rPr lang="en-GB" sz="1400" i="1" dirty="0"/>
              <a:t>Model Inversion Attacks that Exploit Confidence Information and Basic Countermeasures</a:t>
            </a:r>
            <a:r>
              <a:rPr lang="en-GB" sz="1400" dirty="0"/>
              <a:t>, in </a:t>
            </a:r>
            <a:r>
              <a:rPr lang="en-GB" sz="1400" b="1" dirty="0"/>
              <a:t>Proceedings of the 22nd ACM Conference on Computer and Communications Security (CCS)</a:t>
            </a:r>
            <a:r>
              <a:rPr lang="en-GB" sz="1400" dirty="0"/>
              <a:t>, 2015.</a:t>
            </a:r>
          </a:p>
        </p:txBody>
      </p:sp>
    </p:spTree>
    <p:extLst>
      <p:ext uri="{BB962C8B-B14F-4D97-AF65-F5344CB8AC3E}">
        <p14:creationId xmlns:p14="http://schemas.microsoft.com/office/powerpoint/2010/main" val="358647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10AE-92F4-AC31-40C3-E136F3E4A6AC}"/>
              </a:ext>
            </a:extLst>
          </p:cNvPr>
          <p:cNvSpPr>
            <a:spLocks noGrp="1"/>
          </p:cNvSpPr>
          <p:nvPr>
            <p:ph type="title"/>
          </p:nvPr>
        </p:nvSpPr>
        <p:spPr>
          <a:xfrm>
            <a:off x="740896" y="-86008"/>
            <a:ext cx="10967977" cy="1325563"/>
          </a:xfrm>
        </p:spPr>
        <p:txBody>
          <a:bodyPr/>
          <a:lstStyle/>
          <a:p>
            <a:r>
              <a:rPr lang="en-GB" dirty="0"/>
              <a:t>Privacy Enhancing Technologies: Main Areas</a:t>
            </a:r>
            <a:endParaRPr lang="en-SE" dirty="0"/>
          </a:p>
        </p:txBody>
      </p:sp>
      <p:pic>
        <p:nvPicPr>
          <p:cNvPr id="5" name="Picture 4">
            <a:extLst>
              <a:ext uri="{FF2B5EF4-FFF2-40B4-BE49-F238E27FC236}">
                <a16:creationId xmlns:a16="http://schemas.microsoft.com/office/drawing/2014/main" id="{3068C52C-D21A-9318-AB2B-83809306A163}"/>
              </a:ext>
            </a:extLst>
          </p:cNvPr>
          <p:cNvPicPr>
            <a:picLocks noChangeAspect="1"/>
          </p:cNvPicPr>
          <p:nvPr/>
        </p:nvPicPr>
        <p:blipFill>
          <a:blip r:embed="rId3"/>
          <a:srcRect l="2757" t="10660" r="4686" b="6465"/>
          <a:stretch>
            <a:fillRect/>
          </a:stretch>
        </p:blipFill>
        <p:spPr>
          <a:xfrm>
            <a:off x="3222171" y="778328"/>
            <a:ext cx="6015707" cy="5301343"/>
          </a:xfrm>
          <a:prstGeom prst="rect">
            <a:avLst/>
          </a:prstGeom>
        </p:spPr>
      </p:pic>
    </p:spTree>
    <p:extLst>
      <p:ext uri="{BB962C8B-B14F-4D97-AF65-F5344CB8AC3E}">
        <p14:creationId xmlns:p14="http://schemas.microsoft.com/office/powerpoint/2010/main" val="15812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FAD4-9733-9ACF-F202-41F18598FC15}"/>
              </a:ext>
            </a:extLst>
          </p:cNvPr>
          <p:cNvSpPr>
            <a:spLocks noGrp="1"/>
          </p:cNvSpPr>
          <p:nvPr>
            <p:ph type="title"/>
          </p:nvPr>
        </p:nvSpPr>
        <p:spPr>
          <a:xfrm>
            <a:off x="8148577" y="721095"/>
            <a:ext cx="3657600" cy="1749181"/>
          </a:xfrm>
          <a:pattFill prst="pct20">
            <a:fgClr>
              <a:schemeClr val="tx1"/>
            </a:fgClr>
            <a:bgClr>
              <a:schemeClr val="bg1"/>
            </a:bgClr>
          </a:pattFill>
        </p:spPr>
        <p:txBody>
          <a:bodyPr>
            <a:normAutofit fontScale="90000"/>
          </a:bodyPr>
          <a:lstStyle/>
          <a:p>
            <a:r>
              <a:rPr lang="en-GB" dirty="0"/>
              <a:t>Privacy in Communication Services</a:t>
            </a:r>
            <a:endParaRPr lang="en-SE" dirty="0"/>
          </a:p>
        </p:txBody>
      </p:sp>
      <p:sp>
        <p:nvSpPr>
          <p:cNvPr id="4" name="TextBox 3">
            <a:extLst>
              <a:ext uri="{FF2B5EF4-FFF2-40B4-BE49-F238E27FC236}">
                <a16:creationId xmlns:a16="http://schemas.microsoft.com/office/drawing/2014/main" id="{140C95CE-BFA8-8387-F44F-11536AD8EA77}"/>
              </a:ext>
            </a:extLst>
          </p:cNvPr>
          <p:cNvSpPr txBox="1"/>
          <p:nvPr/>
        </p:nvSpPr>
        <p:spPr>
          <a:xfrm>
            <a:off x="997352" y="721095"/>
            <a:ext cx="10197295" cy="5016758"/>
          </a:xfrm>
          <a:prstGeom prst="rect">
            <a:avLst/>
          </a:prstGeom>
          <a:noFill/>
        </p:spPr>
        <p:txBody>
          <a:bodyPr wrap="square">
            <a:spAutoFit/>
          </a:bodyPr>
          <a:lstStyle/>
          <a:p>
            <a:pPr>
              <a:buNone/>
            </a:pPr>
            <a:r>
              <a:rPr lang="en-GB" sz="2000" b="1" dirty="0"/>
              <a:t>User expectations</a:t>
            </a:r>
            <a:endParaRPr lang="en-GB" sz="2000" dirty="0"/>
          </a:p>
          <a:p>
            <a:r>
              <a:rPr lang="en-GB" sz="2000" dirty="0"/>
              <a:t>Communications should not be:</a:t>
            </a:r>
          </a:p>
          <a:p>
            <a:pPr marL="800100" lvl="1" indent="-342900">
              <a:buFont typeface="Arial" panose="020B0604020202020204" pitchFamily="34" charset="0"/>
              <a:buChar char="•"/>
            </a:pPr>
            <a:r>
              <a:rPr lang="en-GB" sz="2000" dirty="0"/>
              <a:t>Eavesdropped</a:t>
            </a:r>
          </a:p>
          <a:p>
            <a:pPr marL="800100" lvl="1" indent="-342900">
              <a:buFont typeface="Arial" panose="020B0604020202020204" pitchFamily="34" charset="0"/>
              <a:buChar char="•"/>
            </a:pPr>
            <a:r>
              <a:rPr lang="en-GB" sz="2000" dirty="0"/>
              <a:t>Modified during transmission</a:t>
            </a:r>
          </a:p>
          <a:p>
            <a:pPr lvl="1"/>
            <a:endParaRPr lang="en-GB" sz="2000" dirty="0"/>
          </a:p>
          <a:p>
            <a:pPr>
              <a:buNone/>
            </a:pPr>
            <a:r>
              <a:rPr lang="en-GB" sz="2000" b="1" dirty="0"/>
              <a:t>How this is achieved</a:t>
            </a:r>
            <a:endParaRPr lang="en-GB" sz="2000" dirty="0"/>
          </a:p>
          <a:p>
            <a:pPr marL="342900" indent="-342900">
              <a:buFont typeface="Arial" panose="020B0604020202020204" pitchFamily="34" charset="0"/>
              <a:buChar char="•"/>
            </a:pPr>
            <a:r>
              <a:rPr lang="en-GB" sz="2000" dirty="0"/>
              <a:t>Secure communication channels</a:t>
            </a:r>
          </a:p>
          <a:p>
            <a:pPr marL="342900" indent="-342900">
              <a:buFont typeface="Arial" panose="020B0604020202020204" pitchFamily="34" charset="0"/>
              <a:buChar char="•"/>
            </a:pPr>
            <a:r>
              <a:rPr lang="en-GB" sz="2000" dirty="0"/>
              <a:t>Authentication between communicating parties</a:t>
            </a:r>
          </a:p>
          <a:p>
            <a:endParaRPr lang="en-GB" sz="2000" dirty="0"/>
          </a:p>
          <a:p>
            <a:pPr>
              <a:buNone/>
            </a:pPr>
            <a:r>
              <a:rPr lang="en-GB" sz="2000" b="1" dirty="0"/>
              <a:t>Common technologies</a:t>
            </a:r>
            <a:endParaRPr lang="en-GB" sz="2000" dirty="0"/>
          </a:p>
          <a:p>
            <a:pPr marL="342900" indent="-342900">
              <a:buFont typeface="Arial" panose="020B0604020202020204" pitchFamily="34" charset="0"/>
              <a:buChar char="•"/>
            </a:pPr>
            <a:r>
              <a:rPr lang="en-GB" sz="2000" dirty="0"/>
              <a:t>Client–server communication: TLS, SSH</a:t>
            </a:r>
          </a:p>
          <a:p>
            <a:pPr marL="342900" indent="-342900">
              <a:buFont typeface="Arial" panose="020B0604020202020204" pitchFamily="34" charset="0"/>
              <a:buChar char="•"/>
            </a:pPr>
            <a:r>
              <a:rPr lang="en-GB" sz="2000" dirty="0"/>
              <a:t>User-to-user communication: end-to-end encryption (e.g., Signal)</a:t>
            </a:r>
          </a:p>
          <a:p>
            <a:endParaRPr lang="en-GB" sz="2000" dirty="0"/>
          </a:p>
          <a:p>
            <a:pPr>
              <a:buNone/>
            </a:pPr>
            <a:r>
              <a:rPr lang="en-GB" sz="2000" b="1" dirty="0"/>
              <a:t>Important limitation</a:t>
            </a:r>
            <a:endParaRPr lang="en-GB" sz="2000" dirty="0"/>
          </a:p>
          <a:p>
            <a:pPr marL="342900" indent="-342900">
              <a:buFont typeface="Arial" panose="020B0604020202020204" pitchFamily="34" charset="0"/>
              <a:buChar char="•"/>
            </a:pPr>
            <a:r>
              <a:rPr lang="en-GB" sz="2000" dirty="0"/>
              <a:t>These technologies protect </a:t>
            </a:r>
            <a:r>
              <a:rPr lang="en-GB" sz="2000" dirty="0">
                <a:solidFill>
                  <a:schemeClr val="tx2">
                    <a:lumMod val="75000"/>
                  </a:schemeClr>
                </a:solidFill>
              </a:rPr>
              <a:t>message content</a:t>
            </a:r>
          </a:p>
          <a:p>
            <a:pPr marL="342900" indent="-342900">
              <a:buFont typeface="Arial" panose="020B0604020202020204" pitchFamily="34" charset="0"/>
              <a:buChar char="•"/>
            </a:pPr>
            <a:r>
              <a:rPr lang="en-GB" sz="2000" dirty="0"/>
              <a:t>They do </a:t>
            </a:r>
            <a:r>
              <a:rPr lang="en-GB" sz="2000" dirty="0">
                <a:solidFill>
                  <a:schemeClr val="tx2">
                    <a:lumMod val="75000"/>
                  </a:schemeClr>
                </a:solidFill>
              </a:rPr>
              <a:t>not fully protect metadata </a:t>
            </a:r>
            <a:r>
              <a:rPr lang="en-GB" sz="2000" dirty="0"/>
              <a:t>(identity, timing, communication patterns)</a:t>
            </a:r>
          </a:p>
        </p:txBody>
      </p:sp>
    </p:spTree>
    <p:extLst>
      <p:ext uri="{BB962C8B-B14F-4D97-AF65-F5344CB8AC3E}">
        <p14:creationId xmlns:p14="http://schemas.microsoft.com/office/powerpoint/2010/main" val="132243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891D-9B75-6913-5094-FA01D92B6480}"/>
              </a:ext>
            </a:extLst>
          </p:cNvPr>
          <p:cNvSpPr>
            <a:spLocks noGrp="1"/>
          </p:cNvSpPr>
          <p:nvPr>
            <p:ph type="title"/>
          </p:nvPr>
        </p:nvSpPr>
        <p:spPr>
          <a:xfrm>
            <a:off x="8952879" y="21771"/>
            <a:ext cx="3239121" cy="2492829"/>
          </a:xfrm>
          <a:pattFill prst="pct10">
            <a:fgClr>
              <a:schemeClr val="tx1"/>
            </a:fgClr>
            <a:bgClr>
              <a:schemeClr val="bg1"/>
            </a:bgClr>
          </a:pattFill>
        </p:spPr>
        <p:txBody>
          <a:bodyPr>
            <a:normAutofit fontScale="90000"/>
          </a:bodyPr>
          <a:lstStyle/>
          <a:p>
            <a:r>
              <a:rPr lang="en-GB" sz="3600" dirty="0"/>
              <a:t>Privacy in Communication Services: Anonymous Communication</a:t>
            </a:r>
            <a:endParaRPr lang="en-SE" sz="3600" dirty="0"/>
          </a:p>
        </p:txBody>
      </p:sp>
      <p:sp>
        <p:nvSpPr>
          <p:cNvPr id="4" name="TextBox 3">
            <a:extLst>
              <a:ext uri="{FF2B5EF4-FFF2-40B4-BE49-F238E27FC236}">
                <a16:creationId xmlns:a16="http://schemas.microsoft.com/office/drawing/2014/main" id="{9B005295-0EB7-9B54-DDFA-D2E7EBC98B95}"/>
              </a:ext>
            </a:extLst>
          </p:cNvPr>
          <p:cNvSpPr txBox="1"/>
          <p:nvPr/>
        </p:nvSpPr>
        <p:spPr>
          <a:xfrm>
            <a:off x="661686" y="652298"/>
            <a:ext cx="9894425" cy="5324535"/>
          </a:xfrm>
          <a:prstGeom prst="rect">
            <a:avLst/>
          </a:prstGeom>
          <a:noFill/>
        </p:spPr>
        <p:txBody>
          <a:bodyPr wrap="square">
            <a:spAutoFit/>
          </a:bodyPr>
          <a:lstStyle/>
          <a:p>
            <a:pPr>
              <a:buNone/>
            </a:pPr>
            <a:r>
              <a:rPr lang="en-GB" sz="2000" b="1" dirty="0"/>
              <a:t>Why metadata matters</a:t>
            </a:r>
            <a:endParaRPr lang="en-GB" sz="2000" dirty="0"/>
          </a:p>
          <a:p>
            <a:r>
              <a:rPr lang="en-GB" sz="2000" dirty="0"/>
              <a:t>Communication patterns can reveal sensitive information:</a:t>
            </a:r>
          </a:p>
          <a:p>
            <a:pPr marL="800100" lvl="1" indent="-342900">
              <a:buFont typeface="Arial" panose="020B0604020202020204" pitchFamily="34" charset="0"/>
              <a:buChar char="•"/>
            </a:pPr>
            <a:r>
              <a:rPr lang="en-GB" sz="2000" dirty="0"/>
              <a:t>Health status</a:t>
            </a:r>
          </a:p>
          <a:p>
            <a:pPr marL="800100" lvl="1" indent="-342900">
              <a:buFont typeface="Arial" panose="020B0604020202020204" pitchFamily="34" charset="0"/>
              <a:buChar char="•"/>
            </a:pPr>
            <a:r>
              <a:rPr lang="en-GB" sz="2000" dirty="0"/>
              <a:t>Political activity</a:t>
            </a:r>
          </a:p>
          <a:p>
            <a:pPr marL="800100" lvl="1" indent="-342900">
              <a:buFont typeface="Arial" panose="020B0604020202020204" pitchFamily="34" charset="0"/>
              <a:buChar char="•"/>
            </a:pPr>
            <a:r>
              <a:rPr lang="en-GB" sz="2000" dirty="0"/>
              <a:t>Journalistic sources</a:t>
            </a:r>
          </a:p>
          <a:p>
            <a:pPr marL="800100" lvl="1" indent="-342900">
              <a:buFont typeface="Arial" panose="020B0604020202020204" pitchFamily="34" charset="0"/>
              <a:buChar char="•"/>
            </a:pPr>
            <a:r>
              <a:rPr lang="en-GB" sz="2000" dirty="0"/>
              <a:t>Personal relationships</a:t>
            </a:r>
          </a:p>
          <a:p>
            <a:pPr marL="800100" lvl="1" indent="-342900">
              <a:buFont typeface="Arial" panose="020B0604020202020204" pitchFamily="34" charset="0"/>
              <a:buChar char="•"/>
            </a:pPr>
            <a:endParaRPr lang="en-GB" sz="2000" dirty="0"/>
          </a:p>
          <a:p>
            <a:pPr>
              <a:buNone/>
            </a:pPr>
            <a:r>
              <a:rPr lang="en-GB" sz="2000" b="1" dirty="0"/>
              <a:t>Anonymous communication</a:t>
            </a:r>
            <a:endParaRPr lang="en-GB" sz="2000" dirty="0"/>
          </a:p>
          <a:p>
            <a:pPr marL="342900" indent="-342900">
              <a:buFont typeface="Arial" panose="020B0604020202020204" pitchFamily="34" charset="0"/>
              <a:buChar char="•"/>
            </a:pPr>
            <a:r>
              <a:rPr lang="en-GB" sz="2000" dirty="0"/>
              <a:t>Technologies that protect against disclosure of </a:t>
            </a:r>
            <a:r>
              <a:rPr lang="en-GB" sz="2000" dirty="0">
                <a:solidFill>
                  <a:schemeClr val="tx2">
                    <a:lumMod val="75000"/>
                  </a:schemeClr>
                </a:solidFill>
              </a:rPr>
              <a:t>communication metadata</a:t>
            </a:r>
          </a:p>
          <a:p>
            <a:pPr marL="342900" indent="-342900">
              <a:buFont typeface="Arial" panose="020B0604020202020204" pitchFamily="34" charset="0"/>
              <a:buChar char="•"/>
            </a:pPr>
            <a:r>
              <a:rPr lang="en-GB" sz="2000" dirty="0"/>
              <a:t>Aim to hide the relationship between sender and receiver</a:t>
            </a:r>
          </a:p>
          <a:p>
            <a:pPr marL="342900" indent="-342900">
              <a:buFont typeface="Arial" panose="020B0604020202020204" pitchFamily="34" charset="0"/>
              <a:buChar char="•"/>
            </a:pPr>
            <a:endParaRPr lang="en-GB" sz="2000" dirty="0"/>
          </a:p>
          <a:p>
            <a:pPr>
              <a:buNone/>
            </a:pPr>
            <a:r>
              <a:rPr lang="en-GB" sz="2000" b="1" dirty="0"/>
              <a:t>Core idea</a:t>
            </a:r>
            <a:endParaRPr lang="en-GB" sz="2000" dirty="0"/>
          </a:p>
          <a:p>
            <a:pPr marL="342900" indent="-342900">
              <a:buFont typeface="Arial" panose="020B0604020202020204" pitchFamily="34" charset="0"/>
              <a:buChar char="•"/>
            </a:pPr>
            <a:r>
              <a:rPr lang="en-GB" sz="2000" dirty="0"/>
              <a:t>Messages are routed through </a:t>
            </a:r>
            <a:r>
              <a:rPr lang="en-GB" sz="2000" dirty="0">
                <a:solidFill>
                  <a:schemeClr val="tx2">
                    <a:lumMod val="75000"/>
                  </a:schemeClr>
                </a:solidFill>
              </a:rPr>
              <a:t>intermediate nodes</a:t>
            </a:r>
          </a:p>
          <a:p>
            <a:pPr marL="342900" indent="-342900">
              <a:buFont typeface="Arial" panose="020B0604020202020204" pitchFamily="34" charset="0"/>
              <a:buChar char="•"/>
            </a:pPr>
            <a:r>
              <a:rPr lang="en-GB" sz="2000" dirty="0"/>
              <a:t>Makes communication </a:t>
            </a:r>
            <a:r>
              <a:rPr lang="en-GB" sz="2000" dirty="0">
                <a:solidFill>
                  <a:schemeClr val="tx2">
                    <a:lumMod val="75000"/>
                  </a:schemeClr>
                </a:solidFill>
              </a:rPr>
              <a:t>untraceable</a:t>
            </a:r>
            <a:r>
              <a:rPr lang="en-GB" sz="2000" dirty="0"/>
              <a:t> to passive (and some active) adversaries</a:t>
            </a:r>
          </a:p>
          <a:p>
            <a:pPr marL="342900" indent="-342900">
              <a:buFont typeface="Arial" panose="020B0604020202020204" pitchFamily="34" charset="0"/>
              <a:buChar char="•"/>
            </a:pPr>
            <a:endParaRPr lang="en-GB" sz="2000" dirty="0"/>
          </a:p>
          <a:p>
            <a:pPr>
              <a:buNone/>
            </a:pPr>
            <a:r>
              <a:rPr lang="en-GB" sz="2000" b="1" dirty="0"/>
              <a:t>Common protection model</a:t>
            </a:r>
            <a:endParaRPr lang="en-GB" sz="2000" dirty="0"/>
          </a:p>
          <a:p>
            <a:r>
              <a:rPr lang="en-GB" sz="2000" dirty="0">
                <a:solidFill>
                  <a:schemeClr val="tx2">
                    <a:lumMod val="75000"/>
                  </a:schemeClr>
                </a:solidFill>
              </a:rPr>
              <a:t>Third-party anonymity </a:t>
            </a:r>
            <a:r>
              <a:rPr lang="en-GB" sz="2000" dirty="0"/>
              <a:t>is the most widely used approach</a:t>
            </a:r>
          </a:p>
        </p:txBody>
      </p:sp>
    </p:spTree>
    <p:extLst>
      <p:ext uri="{BB962C8B-B14F-4D97-AF65-F5344CB8AC3E}">
        <p14:creationId xmlns:p14="http://schemas.microsoft.com/office/powerpoint/2010/main" val="403638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64D2-CC7D-9AD6-4667-2B1C2F9197F9}"/>
              </a:ext>
            </a:extLst>
          </p:cNvPr>
          <p:cNvSpPr>
            <a:spLocks noGrp="1"/>
          </p:cNvSpPr>
          <p:nvPr>
            <p:ph type="title"/>
          </p:nvPr>
        </p:nvSpPr>
        <p:spPr/>
        <p:txBody>
          <a:bodyPr/>
          <a:lstStyle/>
          <a:p>
            <a:r>
              <a:rPr lang="en-SE" dirty="0"/>
              <a:t>Anonymity</a:t>
            </a:r>
          </a:p>
        </p:txBody>
      </p:sp>
      <p:sp>
        <p:nvSpPr>
          <p:cNvPr id="4" name="TextBox 3">
            <a:extLst>
              <a:ext uri="{FF2B5EF4-FFF2-40B4-BE49-F238E27FC236}">
                <a16:creationId xmlns:a16="http://schemas.microsoft.com/office/drawing/2014/main" id="{CD700F46-43B4-1FB8-61A6-84A4A8426D1F}"/>
              </a:ext>
            </a:extLst>
          </p:cNvPr>
          <p:cNvSpPr txBox="1"/>
          <p:nvPr/>
        </p:nvSpPr>
        <p:spPr>
          <a:xfrm>
            <a:off x="1088020" y="1582341"/>
            <a:ext cx="10265780" cy="4093428"/>
          </a:xfrm>
          <a:prstGeom prst="rect">
            <a:avLst/>
          </a:prstGeom>
          <a:noFill/>
        </p:spPr>
        <p:txBody>
          <a:bodyPr wrap="square">
            <a:spAutoFit/>
          </a:bodyPr>
          <a:lstStyle/>
          <a:p>
            <a:pPr>
              <a:buNone/>
            </a:pPr>
            <a:r>
              <a:rPr lang="en-GB" sz="2000" b="1" dirty="0"/>
              <a:t>Basic idea</a:t>
            </a:r>
            <a:endParaRPr lang="en-GB" sz="2000" dirty="0"/>
          </a:p>
          <a:p>
            <a:r>
              <a:rPr lang="en-GB" sz="2000" dirty="0"/>
              <a:t>Anonymity is the opposite of </a:t>
            </a:r>
            <a:r>
              <a:rPr lang="en-GB" sz="2000" dirty="0">
                <a:solidFill>
                  <a:schemeClr val="accent1">
                    <a:lumMod val="50000"/>
                  </a:schemeClr>
                </a:solidFill>
              </a:rPr>
              <a:t>identifiability</a:t>
            </a:r>
          </a:p>
          <a:p>
            <a:pPr>
              <a:buFont typeface="Arial" panose="020B0604020202020204" pitchFamily="34" charset="0"/>
              <a:buChar char="•"/>
            </a:pPr>
            <a:endParaRPr lang="en-GB" sz="2000" dirty="0"/>
          </a:p>
          <a:p>
            <a:pPr>
              <a:buNone/>
            </a:pPr>
            <a:r>
              <a:rPr lang="en-GB" sz="2000" b="1" dirty="0"/>
              <a:t>Key requirement</a:t>
            </a:r>
            <a:endParaRPr lang="en-GB" sz="2000" dirty="0"/>
          </a:p>
          <a:p>
            <a:r>
              <a:rPr lang="en-GB" sz="2000" dirty="0"/>
              <a:t>Anonymity exists only when a subject is </a:t>
            </a:r>
            <a:r>
              <a:rPr lang="en-GB" sz="2000" dirty="0">
                <a:solidFill>
                  <a:schemeClr val="accent1">
                    <a:lumMod val="50000"/>
                  </a:schemeClr>
                </a:solidFill>
              </a:rPr>
              <a:t>indistinguishable within a group</a:t>
            </a:r>
          </a:p>
          <a:p>
            <a:pPr>
              <a:buFont typeface="Arial" panose="020B0604020202020204" pitchFamily="34" charset="0"/>
              <a:buChar char="•"/>
            </a:pPr>
            <a:endParaRPr lang="en-GB" sz="2000" dirty="0">
              <a:solidFill>
                <a:schemeClr val="accent1">
                  <a:lumMod val="50000"/>
                </a:schemeClr>
              </a:solidFill>
            </a:endParaRPr>
          </a:p>
          <a:p>
            <a:pPr>
              <a:buNone/>
            </a:pPr>
            <a:r>
              <a:rPr lang="en-GB" sz="2000" b="1" dirty="0"/>
              <a:t>Formal definition</a:t>
            </a:r>
            <a:endParaRPr lang="en-GB" sz="2000" dirty="0"/>
          </a:p>
          <a:p>
            <a:r>
              <a:rPr lang="en-GB" sz="2000" i="1" dirty="0"/>
              <a:t>“Anonymity of a subject means that an adversary cannot sufficiently identify the subject within a set of subjects, called the anonymity set.”</a:t>
            </a:r>
            <a:br>
              <a:rPr lang="en-GB" sz="2000" dirty="0"/>
            </a:br>
            <a:endParaRPr lang="en-GB" sz="2000" dirty="0"/>
          </a:p>
          <a:p>
            <a:pPr>
              <a:buNone/>
            </a:pPr>
            <a:r>
              <a:rPr lang="en-GB" sz="2000" b="1" dirty="0"/>
              <a:t>Types of anonymity sets</a:t>
            </a:r>
            <a:endParaRPr lang="en-GB" sz="2000" dirty="0"/>
          </a:p>
          <a:p>
            <a:pPr marL="342900" indent="-342900">
              <a:buFont typeface="Arial" panose="020B0604020202020204" pitchFamily="34" charset="0"/>
              <a:buChar char="•"/>
            </a:pPr>
            <a:r>
              <a:rPr lang="en-GB" sz="2000" dirty="0">
                <a:solidFill>
                  <a:schemeClr val="accent1">
                    <a:lumMod val="50000"/>
                  </a:schemeClr>
                </a:solidFill>
              </a:rPr>
              <a:t>Actors: </a:t>
            </a:r>
            <a:r>
              <a:rPr lang="en-GB" sz="2000" dirty="0"/>
              <a:t>possible senders or initiators of an action</a:t>
            </a:r>
          </a:p>
          <a:p>
            <a:pPr marL="342900" indent="-342900">
              <a:buFont typeface="Arial" panose="020B0604020202020204" pitchFamily="34" charset="0"/>
              <a:buChar char="•"/>
            </a:pPr>
            <a:r>
              <a:rPr lang="en-GB" sz="2000" dirty="0" err="1">
                <a:solidFill>
                  <a:schemeClr val="accent1">
                    <a:lumMod val="50000"/>
                  </a:schemeClr>
                </a:solidFill>
              </a:rPr>
              <a:t>Actees</a:t>
            </a:r>
            <a:r>
              <a:rPr lang="en-GB" sz="2000" dirty="0">
                <a:solidFill>
                  <a:schemeClr val="accent1">
                    <a:lumMod val="50000"/>
                  </a:schemeClr>
                </a:solidFill>
              </a:rPr>
              <a:t>: </a:t>
            </a:r>
            <a:r>
              <a:rPr lang="en-GB" sz="2000" dirty="0"/>
              <a:t>possible receivers or targets of an action</a:t>
            </a:r>
          </a:p>
        </p:txBody>
      </p:sp>
    </p:spTree>
    <p:extLst>
      <p:ext uri="{BB962C8B-B14F-4D97-AF65-F5344CB8AC3E}">
        <p14:creationId xmlns:p14="http://schemas.microsoft.com/office/powerpoint/2010/main" val="2199879143"/>
      </p:ext>
    </p:extLst>
  </p:cSld>
  <p:clrMapOvr>
    <a:masterClrMapping/>
  </p:clrMapOvr>
</p:sld>
</file>

<file path=ppt/theme/theme1.xml><?xml version="1.0" encoding="utf-8"?>
<a:theme xmlns:a="http://schemas.openxmlformats.org/drawingml/2006/main" name="LiU - WHIT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id="{1FFE4266-ED96-BF4E-B94E-104A38094C5C}" vid="{9AAE69EB-7E25-2F42-92B4-F8844EAD113E}"/>
    </a:ext>
  </a:extLst>
</a:theme>
</file>

<file path=ppt/theme/theme2.xml><?xml version="1.0" encoding="utf-8"?>
<a:theme xmlns:a="http://schemas.openxmlformats.org/drawingml/2006/main" name="LiU - BLACK">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id="{1FFE4266-ED96-BF4E-B94E-104A38094C5C}" vid="{875EB376-48DF-534E-B618-F212E79E5B79}"/>
    </a:ext>
  </a:extLst>
</a:theme>
</file>

<file path=ppt/theme/theme3.xml><?xml version="1.0" encoding="utf-8"?>
<a:theme xmlns:a="http://schemas.openxmlformats.org/drawingml/2006/main" name="LiU - Light turquois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id="{1FFE4266-ED96-BF4E-B94E-104A38094C5C}" vid="{AF2878E8-91BB-D544-90D0-D37B9654FE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A4AE0AC3DCAD4BB03F22558FB4208E" ma:contentTypeVersion="0" ma:contentTypeDescription="Create a new document." ma:contentTypeScope="" ma:versionID="b8ab6d2c77ef13abab1719f3958ffa47">
  <xsd:schema xmlns:xsd="http://www.w3.org/2001/XMLSchema" xmlns:xs="http://www.w3.org/2001/XMLSchema" xmlns:p="http://schemas.microsoft.com/office/2006/metadata/properties" targetNamespace="http://schemas.microsoft.com/office/2006/metadata/properties" ma:root="true" ma:fieldsID="63f9ca9ed2b1b526ffdf70859b84e6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2.xml><?xml version="1.0" encoding="utf-8"?>
<ds:datastoreItem xmlns:ds="http://schemas.openxmlformats.org/officeDocument/2006/customXml" ds:itemID="{F8A43928-2F60-4B3D-85EF-4132AE191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A58BF02-2FD4-48FE-839B-4585173BA8B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5385</TotalTime>
  <Words>18224</Words>
  <Application>Microsoft Macintosh PowerPoint</Application>
  <PresentationFormat>Widescreen</PresentationFormat>
  <Paragraphs>1155</Paragraphs>
  <Slides>59</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Trebuchet MS</vt:lpstr>
      <vt:lpstr>Georgia</vt:lpstr>
      <vt:lpstr>Wingdings</vt:lpstr>
      <vt:lpstr>KorolevLiU Medium</vt:lpstr>
      <vt:lpstr>Arial</vt:lpstr>
      <vt:lpstr>Cambria Math</vt:lpstr>
      <vt:lpstr>Arial MT</vt:lpstr>
      <vt:lpstr>LiU - WHITE</vt:lpstr>
      <vt:lpstr>LiU - BLACK</vt:lpstr>
      <vt:lpstr>LiU - Light turquoise</vt:lpstr>
      <vt:lpstr>Privacy Engineering</vt:lpstr>
      <vt:lpstr>Thinking Systematically About Privacy Violations</vt:lpstr>
      <vt:lpstr>Privacy Solutions: Why Do We Need Them?</vt:lpstr>
      <vt:lpstr>Why Privacy Enhancing Technologies (PETs)?</vt:lpstr>
      <vt:lpstr>Privacy Enhancing Technologies (PETs)</vt:lpstr>
      <vt:lpstr>Privacy Enhancing Technologies: Main Areas</vt:lpstr>
      <vt:lpstr>Privacy in Communication Services</vt:lpstr>
      <vt:lpstr>Privacy in Communication Services: Anonymous Communication</vt:lpstr>
      <vt:lpstr>Anonymity</vt:lpstr>
      <vt:lpstr>Assumptions (Adversary Model)</vt:lpstr>
      <vt:lpstr>Types of Anonymity Guarantees in Communication Services </vt:lpstr>
      <vt:lpstr>Pseudonymity in Communication Systems</vt:lpstr>
      <vt:lpstr>Unlinkability</vt:lpstr>
      <vt:lpstr>Anonymity in Terms of Unlinkability</vt:lpstr>
      <vt:lpstr>Pseudonymity in Terms of Unlinkability</vt:lpstr>
      <vt:lpstr>Undetectability</vt:lpstr>
      <vt:lpstr>Steganography as an example</vt:lpstr>
      <vt:lpstr>Unobservability</vt:lpstr>
      <vt:lpstr>Relationships Between Privacy Properties </vt:lpstr>
      <vt:lpstr>Mix Networks (Mixnets)</vt:lpstr>
      <vt:lpstr>How does a mixnet technically break the link between sender and receiver?</vt:lpstr>
      <vt:lpstr>How a receiver can reply to a sender in a mixnet without learning the sender’s identity</vt:lpstr>
      <vt:lpstr>Mixnet Limitations </vt:lpstr>
      <vt:lpstr>Privacy in Access Services </vt:lpstr>
      <vt:lpstr>Privacy Limitations in Access Services </vt:lpstr>
      <vt:lpstr>Attribute-Based Credentials (ABCs) </vt:lpstr>
      <vt:lpstr>Anonymous Authentication Protocol – Example</vt:lpstr>
      <vt:lpstr>PowerPoint Presentation</vt:lpstr>
      <vt:lpstr>Anonymous Credentials</vt:lpstr>
      <vt:lpstr>Single-Credential Authentication Systems</vt:lpstr>
      <vt:lpstr>Multiple-Credential Authentication Systems</vt:lpstr>
      <vt:lpstr>Private Computations</vt:lpstr>
      <vt:lpstr>Private Computations: System Architectures</vt:lpstr>
      <vt:lpstr>Private Computation: Trust and Privacy Questions</vt:lpstr>
      <vt:lpstr>Private Computation Technologies</vt:lpstr>
      <vt:lpstr>Private Computations: Secure Aggregation Example</vt:lpstr>
      <vt:lpstr>PowerPoint Presentation</vt:lpstr>
      <vt:lpstr>PowerPoint Presentation</vt:lpstr>
      <vt:lpstr>References for Further reading</vt:lpstr>
      <vt:lpstr>Privacy enhancing technologies</vt:lpstr>
      <vt:lpstr>Whose Privacy</vt:lpstr>
      <vt:lpstr>Statistical Databases</vt:lpstr>
      <vt:lpstr>What Are the Privacy Risks? in Statistical Databases</vt:lpstr>
      <vt:lpstr>Record Linkage Example</vt:lpstr>
      <vt:lpstr>CATEGORIES OF IDENTIFIERS </vt:lpstr>
      <vt:lpstr>K-Anonymity (Intuition and Definition)</vt:lpstr>
      <vt:lpstr>How K-Anonymity Is Achieved</vt:lpstr>
      <vt:lpstr>K-Anonymity Example: Record Linkage</vt:lpstr>
      <vt:lpstr>Database Reconstruction Attack (DRA)</vt:lpstr>
      <vt:lpstr>Database Reconstruction Attack (DRA): Worked Example</vt:lpstr>
      <vt:lpstr>Contd.</vt:lpstr>
      <vt:lpstr>Why K-Anonymity Is Not Enough</vt:lpstr>
      <vt:lpstr>Differential Privacy — Motivation and Core Idea</vt:lpstr>
      <vt:lpstr>Differential Privacy — Guarantee and ε (Epsilon)</vt:lpstr>
      <vt:lpstr>How Differential Privacy Is Achieved </vt:lpstr>
      <vt:lpstr>Why Privacy-Preserving Machine Learning?</vt:lpstr>
      <vt:lpstr>Centralised ML Model Training</vt:lpstr>
      <vt:lpstr>Federated Machine Learning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TDDE62: Introduction</dc:title>
  <dc:creator>Ulf Kargén</dc:creator>
  <cp:lastModifiedBy>Gurjot Singh</cp:lastModifiedBy>
  <cp:revision>33</cp:revision>
  <dcterms:created xsi:type="dcterms:W3CDTF">2024-01-14T01:53:24Z</dcterms:created>
  <dcterms:modified xsi:type="dcterms:W3CDTF">2026-02-02T08:55:35Z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0x010100D1A4AE0AC3DCAD4BB03F22558FB4208E</vt:lpwstr>
  </property>
  <property fmtid="{D5CDD505-2E9C-101B-9397-08002B2CF9AE}" pid="3" name="MediaServiceImageTags">
    <vt:lpwstr/>
  </property>
</Properties>
</file>