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5"/>
  </p:notesMasterIdLst>
  <p:handoutMasterIdLst>
    <p:handoutMasterId r:id="rId46"/>
  </p:handoutMasterIdLst>
  <p:sldIdLst>
    <p:sldId id="256" r:id="rId5"/>
    <p:sldId id="272" r:id="rId6"/>
    <p:sldId id="273" r:id="rId7"/>
    <p:sldId id="274" r:id="rId8"/>
    <p:sldId id="276" r:id="rId9"/>
    <p:sldId id="275" r:id="rId10"/>
    <p:sldId id="277" r:id="rId11"/>
    <p:sldId id="332" r:id="rId12"/>
    <p:sldId id="279" r:id="rId13"/>
    <p:sldId id="280" r:id="rId14"/>
    <p:sldId id="319" r:id="rId15"/>
    <p:sldId id="326" r:id="rId16"/>
    <p:sldId id="327" r:id="rId17"/>
    <p:sldId id="328" r:id="rId18"/>
    <p:sldId id="329" r:id="rId19"/>
    <p:sldId id="330" r:id="rId20"/>
    <p:sldId id="331" r:id="rId21"/>
    <p:sldId id="281" r:id="rId22"/>
    <p:sldId id="282" r:id="rId23"/>
    <p:sldId id="283" r:id="rId24"/>
    <p:sldId id="284" r:id="rId25"/>
    <p:sldId id="285" r:id="rId26"/>
    <p:sldId id="333" r:id="rId27"/>
    <p:sldId id="320" r:id="rId28"/>
    <p:sldId id="321" r:id="rId29"/>
    <p:sldId id="322" r:id="rId30"/>
    <p:sldId id="323" r:id="rId31"/>
    <p:sldId id="324" r:id="rId32"/>
    <p:sldId id="325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14" r:id="rId43"/>
    <p:sldId id="258" r:id="rId4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890"/>
    <a:srgbClr val="009CA6"/>
    <a:srgbClr val="0099C6"/>
    <a:srgbClr val="2D89B1"/>
    <a:srgbClr val="009BA8"/>
    <a:srgbClr val="17C7D2"/>
    <a:srgbClr val="0CC7D3"/>
    <a:srgbClr val="08CFB5"/>
    <a:srgbClr val="16C7D2"/>
    <a:srgbClr val="FDE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6837" autoAdjust="0"/>
  </p:normalViewPr>
  <p:slideViewPr>
    <p:cSldViewPr snapToGrid="0" snapToObjects="1">
      <p:cViewPr varScale="1">
        <p:scale>
          <a:sx n="50" d="100"/>
          <a:sy n="50" d="100"/>
        </p:scale>
        <p:origin x="60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iuonline.sharepoint.com/sites/TDDE46Contents/Shared%20Documents/Lectures/Illustration%20chur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Code churn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'[Illustration churn.xlsx]Blad1'!$B$1</c:f>
              <c:strCache>
                <c:ptCount val="1"/>
                <c:pt idx="0">
                  <c:v>Lines added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'[Illustration churn.xlsx]Blad1'!$A$2:$A$28</c:f>
              <c:numCache>
                <c:formatCode>m/d/yyyy</c:formatCode>
                <c:ptCount val="27"/>
                <c:pt idx="0">
                  <c:v>43493</c:v>
                </c:pt>
                <c:pt idx="1">
                  <c:v>43507</c:v>
                </c:pt>
                <c:pt idx="2">
                  <c:v>43494</c:v>
                </c:pt>
                <c:pt idx="3">
                  <c:v>43508</c:v>
                </c:pt>
                <c:pt idx="4">
                  <c:v>43495</c:v>
                </c:pt>
                <c:pt idx="5">
                  <c:v>43509</c:v>
                </c:pt>
                <c:pt idx="6">
                  <c:v>43496</c:v>
                </c:pt>
                <c:pt idx="7">
                  <c:v>43510</c:v>
                </c:pt>
                <c:pt idx="8">
                  <c:v>43497</c:v>
                </c:pt>
                <c:pt idx="9">
                  <c:v>43511</c:v>
                </c:pt>
                <c:pt idx="10">
                  <c:v>43498</c:v>
                </c:pt>
                <c:pt idx="11">
                  <c:v>43512</c:v>
                </c:pt>
                <c:pt idx="12">
                  <c:v>43499</c:v>
                </c:pt>
                <c:pt idx="13">
                  <c:v>43513</c:v>
                </c:pt>
                <c:pt idx="14">
                  <c:v>43500</c:v>
                </c:pt>
                <c:pt idx="15">
                  <c:v>43514</c:v>
                </c:pt>
                <c:pt idx="16">
                  <c:v>43501</c:v>
                </c:pt>
                <c:pt idx="17">
                  <c:v>43515</c:v>
                </c:pt>
                <c:pt idx="18">
                  <c:v>43502</c:v>
                </c:pt>
                <c:pt idx="19">
                  <c:v>43516</c:v>
                </c:pt>
                <c:pt idx="20">
                  <c:v>43503</c:v>
                </c:pt>
                <c:pt idx="21">
                  <c:v>43517</c:v>
                </c:pt>
                <c:pt idx="22">
                  <c:v>43504</c:v>
                </c:pt>
                <c:pt idx="23">
                  <c:v>43518</c:v>
                </c:pt>
                <c:pt idx="24">
                  <c:v>43505</c:v>
                </c:pt>
                <c:pt idx="25">
                  <c:v>43519</c:v>
                </c:pt>
                <c:pt idx="26">
                  <c:v>43506</c:v>
                </c:pt>
              </c:numCache>
            </c:numRef>
          </c:cat>
          <c:val>
            <c:numRef>
              <c:f>'[Illustration churn.xlsx]Blad1'!$B$2:$B$28</c:f>
              <c:numCache>
                <c:formatCode>General</c:formatCode>
                <c:ptCount val="27"/>
                <c:pt idx="0">
                  <c:v>190</c:v>
                </c:pt>
                <c:pt idx="1">
                  <c:v>170</c:v>
                </c:pt>
                <c:pt idx="2">
                  <c:v>182</c:v>
                </c:pt>
                <c:pt idx="3">
                  <c:v>185</c:v>
                </c:pt>
                <c:pt idx="4">
                  <c:v>101</c:v>
                </c:pt>
                <c:pt idx="5">
                  <c:v>30</c:v>
                </c:pt>
                <c:pt idx="6">
                  <c:v>69</c:v>
                </c:pt>
                <c:pt idx="7">
                  <c:v>45</c:v>
                </c:pt>
                <c:pt idx="8">
                  <c:v>179</c:v>
                </c:pt>
                <c:pt idx="9">
                  <c:v>141</c:v>
                </c:pt>
                <c:pt idx="10">
                  <c:v>51</c:v>
                </c:pt>
                <c:pt idx="11">
                  <c:v>67</c:v>
                </c:pt>
                <c:pt idx="12">
                  <c:v>62</c:v>
                </c:pt>
                <c:pt idx="13">
                  <c:v>107</c:v>
                </c:pt>
                <c:pt idx="14">
                  <c:v>51</c:v>
                </c:pt>
                <c:pt idx="15">
                  <c:v>28</c:v>
                </c:pt>
                <c:pt idx="16">
                  <c:v>97</c:v>
                </c:pt>
                <c:pt idx="17">
                  <c:v>104</c:v>
                </c:pt>
                <c:pt idx="18">
                  <c:v>186</c:v>
                </c:pt>
                <c:pt idx="19">
                  <c:v>81</c:v>
                </c:pt>
                <c:pt idx="20">
                  <c:v>38</c:v>
                </c:pt>
                <c:pt idx="21">
                  <c:v>97</c:v>
                </c:pt>
                <c:pt idx="22">
                  <c:v>48</c:v>
                </c:pt>
                <c:pt idx="23">
                  <c:v>163</c:v>
                </c:pt>
                <c:pt idx="24">
                  <c:v>21</c:v>
                </c:pt>
                <c:pt idx="25">
                  <c:v>64</c:v>
                </c:pt>
                <c:pt idx="26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74-4F2D-8702-DBD2BE196167}"/>
            </c:ext>
          </c:extLst>
        </c:ser>
        <c:ser>
          <c:idx val="1"/>
          <c:order val="1"/>
          <c:tx>
            <c:strRef>
              <c:f>'[Illustration churn.xlsx]Blad1'!$C$1</c:f>
              <c:strCache>
                <c:ptCount val="1"/>
                <c:pt idx="0">
                  <c:v>Lines modified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'[Illustration churn.xlsx]Blad1'!$A$2:$A$28</c:f>
              <c:numCache>
                <c:formatCode>m/d/yyyy</c:formatCode>
                <c:ptCount val="27"/>
                <c:pt idx="0">
                  <c:v>43493</c:v>
                </c:pt>
                <c:pt idx="1">
                  <c:v>43507</c:v>
                </c:pt>
                <c:pt idx="2">
                  <c:v>43494</c:v>
                </c:pt>
                <c:pt idx="3">
                  <c:v>43508</c:v>
                </c:pt>
                <c:pt idx="4">
                  <c:v>43495</c:v>
                </c:pt>
                <c:pt idx="5">
                  <c:v>43509</c:v>
                </c:pt>
                <c:pt idx="6">
                  <c:v>43496</c:v>
                </c:pt>
                <c:pt idx="7">
                  <c:v>43510</c:v>
                </c:pt>
                <c:pt idx="8">
                  <c:v>43497</c:v>
                </c:pt>
                <c:pt idx="9">
                  <c:v>43511</c:v>
                </c:pt>
                <c:pt idx="10">
                  <c:v>43498</c:v>
                </c:pt>
                <c:pt idx="11">
                  <c:v>43512</c:v>
                </c:pt>
                <c:pt idx="12">
                  <c:v>43499</c:v>
                </c:pt>
                <c:pt idx="13">
                  <c:v>43513</c:v>
                </c:pt>
                <c:pt idx="14">
                  <c:v>43500</c:v>
                </c:pt>
                <c:pt idx="15">
                  <c:v>43514</c:v>
                </c:pt>
                <c:pt idx="16">
                  <c:v>43501</c:v>
                </c:pt>
                <c:pt idx="17">
                  <c:v>43515</c:v>
                </c:pt>
                <c:pt idx="18">
                  <c:v>43502</c:v>
                </c:pt>
                <c:pt idx="19">
                  <c:v>43516</c:v>
                </c:pt>
                <c:pt idx="20">
                  <c:v>43503</c:v>
                </c:pt>
                <c:pt idx="21">
                  <c:v>43517</c:v>
                </c:pt>
                <c:pt idx="22">
                  <c:v>43504</c:v>
                </c:pt>
                <c:pt idx="23">
                  <c:v>43518</c:v>
                </c:pt>
                <c:pt idx="24">
                  <c:v>43505</c:v>
                </c:pt>
                <c:pt idx="25">
                  <c:v>43519</c:v>
                </c:pt>
                <c:pt idx="26">
                  <c:v>43506</c:v>
                </c:pt>
              </c:numCache>
            </c:numRef>
          </c:cat>
          <c:val>
            <c:numRef>
              <c:f>'[Illustration churn.xlsx]Blad1'!$C$2:$C$28</c:f>
              <c:numCache>
                <c:formatCode>General</c:formatCode>
                <c:ptCount val="27"/>
                <c:pt idx="0">
                  <c:v>92</c:v>
                </c:pt>
                <c:pt idx="1">
                  <c:v>130</c:v>
                </c:pt>
                <c:pt idx="2">
                  <c:v>25</c:v>
                </c:pt>
                <c:pt idx="3">
                  <c:v>119</c:v>
                </c:pt>
                <c:pt idx="4">
                  <c:v>160</c:v>
                </c:pt>
                <c:pt idx="5">
                  <c:v>182</c:v>
                </c:pt>
                <c:pt idx="6">
                  <c:v>115</c:v>
                </c:pt>
                <c:pt idx="7">
                  <c:v>71</c:v>
                </c:pt>
                <c:pt idx="8">
                  <c:v>39</c:v>
                </c:pt>
                <c:pt idx="9">
                  <c:v>160</c:v>
                </c:pt>
                <c:pt idx="10">
                  <c:v>112</c:v>
                </c:pt>
                <c:pt idx="11">
                  <c:v>167</c:v>
                </c:pt>
                <c:pt idx="12">
                  <c:v>55</c:v>
                </c:pt>
                <c:pt idx="13">
                  <c:v>73</c:v>
                </c:pt>
                <c:pt idx="14">
                  <c:v>123</c:v>
                </c:pt>
                <c:pt idx="15">
                  <c:v>81</c:v>
                </c:pt>
                <c:pt idx="16">
                  <c:v>143</c:v>
                </c:pt>
                <c:pt idx="17">
                  <c:v>48</c:v>
                </c:pt>
                <c:pt idx="18">
                  <c:v>58</c:v>
                </c:pt>
                <c:pt idx="19">
                  <c:v>192</c:v>
                </c:pt>
                <c:pt idx="20">
                  <c:v>24</c:v>
                </c:pt>
                <c:pt idx="21">
                  <c:v>52</c:v>
                </c:pt>
                <c:pt idx="22">
                  <c:v>44</c:v>
                </c:pt>
                <c:pt idx="23">
                  <c:v>145</c:v>
                </c:pt>
                <c:pt idx="24">
                  <c:v>26</c:v>
                </c:pt>
                <c:pt idx="25">
                  <c:v>67</c:v>
                </c:pt>
                <c:pt idx="26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74-4F2D-8702-DBD2BE196167}"/>
            </c:ext>
          </c:extLst>
        </c:ser>
        <c:ser>
          <c:idx val="2"/>
          <c:order val="2"/>
          <c:tx>
            <c:strRef>
              <c:f>'[Illustration churn.xlsx]Blad1'!$D$1</c:f>
              <c:strCache>
                <c:ptCount val="1"/>
                <c:pt idx="0">
                  <c:v>Lines deleted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'[Illustration churn.xlsx]Blad1'!$A$2:$A$28</c:f>
              <c:numCache>
                <c:formatCode>m/d/yyyy</c:formatCode>
                <c:ptCount val="27"/>
                <c:pt idx="0">
                  <c:v>43493</c:v>
                </c:pt>
                <c:pt idx="1">
                  <c:v>43507</c:v>
                </c:pt>
                <c:pt idx="2">
                  <c:v>43494</c:v>
                </c:pt>
                <c:pt idx="3">
                  <c:v>43508</c:v>
                </c:pt>
                <c:pt idx="4">
                  <c:v>43495</c:v>
                </c:pt>
                <c:pt idx="5">
                  <c:v>43509</c:v>
                </c:pt>
                <c:pt idx="6">
                  <c:v>43496</c:v>
                </c:pt>
                <c:pt idx="7">
                  <c:v>43510</c:v>
                </c:pt>
                <c:pt idx="8">
                  <c:v>43497</c:v>
                </c:pt>
                <c:pt idx="9">
                  <c:v>43511</c:v>
                </c:pt>
                <c:pt idx="10">
                  <c:v>43498</c:v>
                </c:pt>
                <c:pt idx="11">
                  <c:v>43512</c:v>
                </c:pt>
                <c:pt idx="12">
                  <c:v>43499</c:v>
                </c:pt>
                <c:pt idx="13">
                  <c:v>43513</c:v>
                </c:pt>
                <c:pt idx="14">
                  <c:v>43500</c:v>
                </c:pt>
                <c:pt idx="15">
                  <c:v>43514</c:v>
                </c:pt>
                <c:pt idx="16">
                  <c:v>43501</c:v>
                </c:pt>
                <c:pt idx="17">
                  <c:v>43515</c:v>
                </c:pt>
                <c:pt idx="18">
                  <c:v>43502</c:v>
                </c:pt>
                <c:pt idx="19">
                  <c:v>43516</c:v>
                </c:pt>
                <c:pt idx="20">
                  <c:v>43503</c:v>
                </c:pt>
                <c:pt idx="21">
                  <c:v>43517</c:v>
                </c:pt>
                <c:pt idx="22">
                  <c:v>43504</c:v>
                </c:pt>
                <c:pt idx="23">
                  <c:v>43518</c:v>
                </c:pt>
                <c:pt idx="24">
                  <c:v>43505</c:v>
                </c:pt>
                <c:pt idx="25">
                  <c:v>43519</c:v>
                </c:pt>
                <c:pt idx="26">
                  <c:v>43506</c:v>
                </c:pt>
              </c:numCache>
            </c:numRef>
          </c:cat>
          <c:val>
            <c:numRef>
              <c:f>'[Illustration churn.xlsx]Blad1'!$D$2:$D$28</c:f>
              <c:numCache>
                <c:formatCode>General</c:formatCode>
                <c:ptCount val="27"/>
                <c:pt idx="0">
                  <c:v>91</c:v>
                </c:pt>
                <c:pt idx="1">
                  <c:v>190</c:v>
                </c:pt>
                <c:pt idx="2">
                  <c:v>162</c:v>
                </c:pt>
                <c:pt idx="3">
                  <c:v>45</c:v>
                </c:pt>
                <c:pt idx="4">
                  <c:v>41</c:v>
                </c:pt>
                <c:pt idx="5">
                  <c:v>151</c:v>
                </c:pt>
                <c:pt idx="6">
                  <c:v>197</c:v>
                </c:pt>
                <c:pt idx="7">
                  <c:v>125</c:v>
                </c:pt>
                <c:pt idx="8">
                  <c:v>73</c:v>
                </c:pt>
                <c:pt idx="9">
                  <c:v>52</c:v>
                </c:pt>
                <c:pt idx="10">
                  <c:v>144</c:v>
                </c:pt>
                <c:pt idx="11">
                  <c:v>156</c:v>
                </c:pt>
                <c:pt idx="12">
                  <c:v>119</c:v>
                </c:pt>
                <c:pt idx="13">
                  <c:v>66</c:v>
                </c:pt>
                <c:pt idx="14">
                  <c:v>140</c:v>
                </c:pt>
                <c:pt idx="15">
                  <c:v>187</c:v>
                </c:pt>
                <c:pt idx="16">
                  <c:v>151</c:v>
                </c:pt>
                <c:pt idx="17">
                  <c:v>110</c:v>
                </c:pt>
                <c:pt idx="18">
                  <c:v>15</c:v>
                </c:pt>
                <c:pt idx="19">
                  <c:v>41</c:v>
                </c:pt>
                <c:pt idx="20">
                  <c:v>102</c:v>
                </c:pt>
                <c:pt idx="21">
                  <c:v>81</c:v>
                </c:pt>
                <c:pt idx="22">
                  <c:v>151</c:v>
                </c:pt>
                <c:pt idx="23">
                  <c:v>159</c:v>
                </c:pt>
                <c:pt idx="24">
                  <c:v>174</c:v>
                </c:pt>
                <c:pt idx="25">
                  <c:v>128</c:v>
                </c:pt>
                <c:pt idx="26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74-4F2D-8702-DBD2BE196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6493064"/>
        <c:axId val="446490440"/>
      </c:areaChart>
      <c:dateAx>
        <c:axId val="4464930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6490440"/>
        <c:crosses val="autoZero"/>
        <c:auto val="1"/>
        <c:lblOffset val="100"/>
        <c:baseTimeUnit val="days"/>
      </c:dateAx>
      <c:valAx>
        <c:axId val="446490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64930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1/23/2021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1/23/2021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9F6441-C00D-47DA-A48E-C4B28AD5172D}" type="slidenum">
              <a:rPr lang="en-GB" altLang="en-US"/>
              <a:pPr>
                <a:spcBef>
                  <a:spcPct val="0"/>
                </a:spcBef>
              </a:pPr>
              <a:t>39</a:t>
            </a:fld>
            <a:endParaRPr lang="en-GB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Pär</a:t>
            </a:r>
          </a:p>
        </p:txBody>
      </p:sp>
    </p:spTree>
    <p:extLst>
      <p:ext uri="{BB962C8B-B14F-4D97-AF65-F5344CB8AC3E}">
        <p14:creationId xmlns:p14="http://schemas.microsoft.com/office/powerpoint/2010/main" val="148582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w Section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6" name="Rak 1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">
    <p:bg>
      <p:bgPr>
        <a:solidFill>
          <a:srgbClr val="16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39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">
    <p:bg>
      <p:bgPr>
        <a:solidFill>
          <a:srgbClr val="08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1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83" y="6142849"/>
            <a:ext cx="1701429" cy="58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3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87388" y="895350"/>
            <a:ext cx="3715200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4764866" y="895350"/>
            <a:ext cx="3716661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2456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3" hasCustomPrompt="1"/>
          </p:nvPr>
        </p:nvSpPr>
        <p:spPr>
          <a:xfrm>
            <a:off x="690465" y="914400"/>
            <a:ext cx="7735078" cy="4870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150042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0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9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11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738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5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3837234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15598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439999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834063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57078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701650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2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002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301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423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526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075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234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4358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182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  <p:sp>
        <p:nvSpPr>
          <p:cNvPr id="2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2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8007454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sv-SE"/>
              <a:t>Metrics/K Sandahl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562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650" y="488950"/>
            <a:ext cx="7704138" cy="11398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553200"/>
            <a:ext cx="12954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2021-01-25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2000" y="6019800"/>
            <a:ext cx="36004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Metrics/K Sandahl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629400"/>
            <a:ext cx="719138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sv-SE" altLang="en-US"/>
              <a:t>Page </a:t>
            </a:r>
            <a:fld id="{9E7233B5-D524-4E2F-A1EF-545E8EEB469A}" type="slidenum">
              <a:rPr lang="sv-SE" altLang="en-US" sz="1000"/>
              <a:pPr/>
              <a:t>‹#›</a:t>
            </a:fld>
            <a:endParaRPr lang="sv-SE" altLang="en-US" sz="1000"/>
          </a:p>
        </p:txBody>
      </p:sp>
    </p:spTree>
    <p:extLst>
      <p:ext uri="{BB962C8B-B14F-4D97-AF65-F5344CB8AC3E}">
        <p14:creationId xmlns:p14="http://schemas.microsoft.com/office/powerpoint/2010/main" val="137936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4" r:id="rId3"/>
    <p:sldLayoutId id="2147483678" r:id="rId4"/>
    <p:sldLayoutId id="2147483665" r:id="rId5"/>
    <p:sldLayoutId id="2147483681" r:id="rId6"/>
    <p:sldLayoutId id="2147483668" r:id="rId7"/>
    <p:sldLayoutId id="2147483669" r:id="rId8"/>
    <p:sldLayoutId id="2147483688" r:id="rId9"/>
    <p:sldLayoutId id="2147483670" r:id="rId10"/>
    <p:sldLayoutId id="2147483689" r:id="rId11"/>
    <p:sldLayoutId id="2147483671" r:id="rId12"/>
    <p:sldLayoutId id="2147483690" r:id="rId13"/>
    <p:sldLayoutId id="2147483674" r:id="rId14"/>
    <p:sldLayoutId id="2147483682" r:id="rId15"/>
    <p:sldLayoutId id="2147483675" r:id="rId16"/>
    <p:sldLayoutId id="2147483684" r:id="rId17"/>
    <p:sldLayoutId id="2147483676" r:id="rId18"/>
    <p:sldLayoutId id="2147483686" r:id="rId19"/>
    <p:sldLayoutId id="2147483708" r:id="rId20"/>
    <p:sldLayoutId id="2147483673" r:id="rId21"/>
    <p:sldLayoutId id="2147483660" r:id="rId22"/>
    <p:sldLayoutId id="2147483661" r:id="rId23"/>
    <p:sldLayoutId id="2147483663" r:id="rId24"/>
    <p:sldLayoutId id="2147483706" r:id="rId25"/>
    <p:sldLayoutId id="2147483707" r:id="rId26"/>
    <p:sldLayoutId id="2147483662" r:id="rId27"/>
    <p:sldLayoutId id="2147483691" r:id="rId28"/>
    <p:sldLayoutId id="2147483666" r:id="rId29"/>
    <p:sldLayoutId id="2147483692" r:id="rId30"/>
    <p:sldLayoutId id="2147483667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1" r:id="rId40"/>
    <p:sldLayoutId id="2147483702" r:id="rId41"/>
    <p:sldLayoutId id="2147483703" r:id="rId42"/>
    <p:sldLayoutId id="2147483704" r:id="rId43"/>
    <p:sldLayoutId id="2147483705" r:id="rId44"/>
    <p:sldLayoutId id="2147483709" r:id="rId45"/>
    <p:sldLayoutId id="2147483710" r:id="rId46"/>
    <p:sldLayoutId id="2147483711" r:id="rId47"/>
    <p:sldLayoutId id="2147483713" r:id="rId48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~TDDC88/theory/time-based.xls" TargetMode="External"/><Relationship Id="rId2" Type="http://schemas.openxmlformats.org/officeDocument/2006/relationships/hyperlink" Target="http://www.ida.liu.se/~TDDC88/theory/failure-based.xls" TargetMode="External"/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Metrics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Kristian Sandahl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Halstead’s software science</a:t>
            </a:r>
            <a:r>
              <a:rPr lang="en-GB" altLang="en-US" baseline="-25000"/>
              <a:t>2/2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800" dirty="0"/>
              <a:t>Equations:</a:t>
            </a:r>
          </a:p>
          <a:p>
            <a:pPr eaLnBrk="1" hangingPunct="1"/>
            <a:r>
              <a:rPr lang="en-GB" altLang="en-US" sz="1800" dirty="0"/>
              <a:t>Vocabulary n = 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 </a:t>
            </a:r>
          </a:p>
          <a:p>
            <a:pPr eaLnBrk="1" hangingPunct="1"/>
            <a:r>
              <a:rPr lang="en-GB" altLang="en-US" sz="1800" dirty="0"/>
              <a:t>Implementation length N = 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</a:t>
            </a:r>
          </a:p>
          <a:p>
            <a:pPr eaLnBrk="1" hangingPunct="1"/>
            <a:r>
              <a:rPr lang="en-GB" altLang="en-US" sz="1800" dirty="0"/>
              <a:t>Length equation: N ' = n</a:t>
            </a:r>
            <a:r>
              <a:rPr lang="en-GB" altLang="en-US" sz="1800" baseline="-25000" dirty="0"/>
              <a:t>1</a:t>
            </a:r>
            <a:r>
              <a:rPr lang="en-GB" altLang="en-US" sz="1800" i="1" dirty="0"/>
              <a:t>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</a:t>
            </a:r>
            <a:r>
              <a:rPr lang="en-GB" altLang="en-US" sz="1800" i="1" dirty="0"/>
              <a:t>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</a:t>
            </a:r>
          </a:p>
          <a:p>
            <a:pPr eaLnBrk="1" hangingPunct="1"/>
            <a:r>
              <a:rPr lang="en-GB" altLang="en-US" sz="1800" dirty="0"/>
              <a:t>Program Volume V = Nlog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</a:t>
            </a:r>
          </a:p>
          <a:p>
            <a:pPr eaLnBrk="1" hangingPunct="1"/>
            <a:r>
              <a:rPr lang="en-GB" altLang="en-US" sz="1800" dirty="0"/>
              <a:t>Potential Volume V ' = ( n*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n*</a:t>
            </a:r>
            <a:r>
              <a:rPr lang="en-GB" altLang="en-US" sz="1800" baseline="-25000" dirty="0"/>
              <a:t>2 </a:t>
            </a:r>
            <a:r>
              <a:rPr lang="en-GB" altLang="en-US" sz="1800" dirty="0"/>
              <a:t>) 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( n*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n*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) </a:t>
            </a:r>
          </a:p>
          <a:p>
            <a:pPr eaLnBrk="1" hangingPunct="1"/>
            <a:r>
              <a:rPr lang="en-GB" altLang="en-US" sz="1800" dirty="0"/>
              <a:t>Program Level L = V ‘/ V </a:t>
            </a:r>
          </a:p>
          <a:p>
            <a:pPr eaLnBrk="1" hangingPunct="1"/>
            <a:r>
              <a:rPr lang="en-GB" altLang="en-US" sz="1800" dirty="0"/>
              <a:t>L ' = n*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/ 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</a:t>
            </a:r>
          </a:p>
          <a:p>
            <a:pPr eaLnBrk="1" hangingPunct="1"/>
            <a:r>
              <a:rPr lang="en-GB" altLang="en-US" sz="1800" dirty="0"/>
              <a:t>Elementary mental discriminations E = V / L = V</a:t>
            </a:r>
            <a:r>
              <a:rPr lang="en-GB" altLang="en-US" sz="1800" baseline="30000" dirty="0"/>
              <a:t>2</a:t>
            </a:r>
            <a:r>
              <a:rPr lang="en-GB" altLang="en-US" sz="1800" dirty="0"/>
              <a:t> / V ' </a:t>
            </a:r>
          </a:p>
          <a:p>
            <a:pPr eaLnBrk="1" hangingPunct="1"/>
            <a:r>
              <a:rPr lang="en-GB" altLang="en-US" sz="1800" dirty="0"/>
              <a:t>Intelligence Content I = L ' x V = ( 2n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/ 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 ) x (N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)log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(n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) </a:t>
            </a:r>
          </a:p>
          <a:p>
            <a:pPr eaLnBrk="1" hangingPunct="1"/>
            <a:r>
              <a:rPr lang="en-GB" altLang="en-US" sz="1800" dirty="0"/>
              <a:t>Time T ' = ( 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( n</a:t>
            </a:r>
            <a:r>
              <a:rPr lang="en-GB" altLang="en-US" sz="1800" baseline="-25000" dirty="0"/>
              <a:t>1</a:t>
            </a:r>
            <a:r>
              <a:rPr lang="en-GB" altLang="en-US" sz="1800" i="1" dirty="0"/>
              <a:t>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1</a:t>
            </a:r>
            <a:r>
              <a:rPr lang="en-GB" altLang="en-US" sz="1800" dirty="0"/>
              <a:t> + n</a:t>
            </a:r>
            <a:r>
              <a:rPr lang="en-GB" altLang="en-US" sz="1800" baseline="-25000" dirty="0"/>
              <a:t>2</a:t>
            </a:r>
            <a:r>
              <a:rPr lang="en-GB" altLang="en-US" sz="1800" i="1" dirty="0"/>
              <a:t>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) </a:t>
            </a:r>
            <a:r>
              <a:rPr lang="en-GB" altLang="en-US" sz="1800" i="1" dirty="0"/>
              <a:t>log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n) / 2n</a:t>
            </a:r>
            <a:r>
              <a:rPr lang="en-GB" altLang="en-US" sz="1800" baseline="-25000" dirty="0"/>
              <a:t>2</a:t>
            </a:r>
            <a:r>
              <a:rPr lang="en-GB" altLang="en-US" sz="1800" dirty="0"/>
              <a:t>S </a:t>
            </a:r>
            <a:br>
              <a:rPr lang="en-GB" altLang="en-US" sz="1800" dirty="0"/>
            </a:br>
            <a:br>
              <a:rPr lang="en-GB" altLang="en-US" sz="1800" dirty="0"/>
            </a:br>
            <a:endParaRPr lang="en-GB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800" dirty="0"/>
          </a:p>
          <a:p>
            <a:pPr eaLnBrk="1" hangingPunct="1"/>
            <a:endParaRPr lang="en-GB" altLang="en-US" sz="1800" dirty="0"/>
          </a:p>
        </p:txBody>
      </p:sp>
      <p:pic>
        <p:nvPicPr>
          <p:cNvPr id="2" name="Picture 1" descr="Description Smiley-sceptic.sv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044" y="4450690"/>
            <a:ext cx="611429" cy="611429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DBC0B3A-7331-4DAC-B2DA-3EBC8A5F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10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Chidamber</a:t>
            </a:r>
            <a:r>
              <a:rPr lang="en-US" dirty="0"/>
              <a:t> &amp; </a:t>
            </a:r>
            <a:r>
              <a:rPr lang="en-US" dirty="0" err="1"/>
              <a:t>Kemerer</a:t>
            </a:r>
            <a:r>
              <a:rPr lang="en-US" dirty="0"/>
              <a:t> object-oriented metrics suite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en-US" dirty="0"/>
              <a:t>WMC – weighted methods per class</a:t>
            </a:r>
          </a:p>
          <a:p>
            <a:r>
              <a:rPr lang="en-US" dirty="0"/>
              <a:t>DIT – depth of inheritance tree</a:t>
            </a:r>
          </a:p>
          <a:p>
            <a:r>
              <a:rPr lang="en-US" dirty="0"/>
              <a:t>NOC – number of children</a:t>
            </a:r>
          </a:p>
          <a:p>
            <a:r>
              <a:rPr lang="en-US" dirty="0"/>
              <a:t>CBO – coupling between object classes</a:t>
            </a:r>
          </a:p>
          <a:p>
            <a:r>
              <a:rPr lang="en-US" dirty="0"/>
              <a:t>RFC – response for a class</a:t>
            </a:r>
          </a:p>
          <a:p>
            <a:r>
              <a:rPr lang="en-US" dirty="0"/>
              <a:t>LCOM1 – lack of cohesion of methods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3944043" y="5742756"/>
            <a:ext cx="47779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/>
              <a:t>https://www.aivosto.com/project/help/pm-oo-ck.html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9ECD1F9-6E68-4558-9F52-6FCA5E17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methods per class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Count the number of methods per class</a:t>
            </a:r>
          </a:p>
          <a:p>
            <a:r>
              <a:rPr lang="en-US" dirty="0"/>
              <a:t>Try to keep WMC low</a:t>
            </a:r>
          </a:p>
          <a:p>
            <a:r>
              <a:rPr lang="en-US" dirty="0"/>
              <a:t>High WMC:</a:t>
            </a:r>
          </a:p>
          <a:p>
            <a:pPr lvl="1"/>
            <a:r>
              <a:rPr lang="en-US" dirty="0"/>
              <a:t>More faults</a:t>
            </a:r>
          </a:p>
          <a:p>
            <a:pPr lvl="1"/>
            <a:r>
              <a:rPr lang="en-US" dirty="0"/>
              <a:t>Less reuse</a:t>
            </a:r>
          </a:p>
          <a:p>
            <a:pPr lvl="1"/>
            <a:r>
              <a:rPr lang="en-US" dirty="0"/>
              <a:t>Impact of derived classes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7AFCE6-66C0-4A22-A8D0-E6D28D65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3537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Depth of inheritance tree</a:t>
            </a:r>
            <a:br>
              <a:rPr lang="en-US" dirty="0"/>
            </a:b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High DIT:</a:t>
            </a:r>
          </a:p>
          <a:p>
            <a:pPr lvl="1"/>
            <a:r>
              <a:rPr lang="en-US" dirty="0"/>
              <a:t>Indicates high reuse</a:t>
            </a:r>
          </a:p>
          <a:p>
            <a:pPr lvl="1"/>
            <a:r>
              <a:rPr lang="en-US" dirty="0"/>
              <a:t>Middle classes error-prone</a:t>
            </a:r>
          </a:p>
          <a:p>
            <a:r>
              <a:rPr lang="en-US" dirty="0"/>
              <a:t>Recommended max 5-8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51" y="1830356"/>
            <a:ext cx="1285725" cy="4312368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7696183" y="1250064"/>
            <a:ext cx="72648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DIT</a:t>
            </a:r>
          </a:p>
          <a:p>
            <a:endParaRPr lang="en-US" sz="2400" dirty="0">
              <a:latin typeface="Georgia"/>
              <a:cs typeface="Georgia"/>
            </a:endParaRPr>
          </a:p>
          <a:p>
            <a:r>
              <a:rPr lang="en-US" sz="2400" dirty="0">
                <a:latin typeface="Georgia"/>
                <a:cs typeface="Georgia"/>
              </a:rPr>
              <a:t>0</a:t>
            </a:r>
          </a:p>
          <a:p>
            <a:endParaRPr lang="en-US" sz="2400" dirty="0">
              <a:latin typeface="Georgia"/>
              <a:cs typeface="Georgia"/>
            </a:endParaRPr>
          </a:p>
          <a:p>
            <a:endParaRPr lang="en-US" sz="2400" dirty="0">
              <a:latin typeface="Georgia"/>
              <a:cs typeface="Georgia"/>
            </a:endParaRPr>
          </a:p>
          <a:p>
            <a:r>
              <a:rPr lang="en-US" sz="2400" dirty="0">
                <a:latin typeface="Georgia"/>
                <a:cs typeface="Georgia"/>
              </a:rPr>
              <a:t>1</a:t>
            </a:r>
          </a:p>
          <a:p>
            <a:endParaRPr lang="en-US" sz="2400" dirty="0">
              <a:latin typeface="Georgia"/>
              <a:cs typeface="Georgia"/>
            </a:endParaRPr>
          </a:p>
          <a:p>
            <a:endParaRPr lang="en-US" sz="2400" dirty="0">
              <a:latin typeface="Georgia"/>
              <a:cs typeface="Georgia"/>
            </a:endParaRPr>
          </a:p>
          <a:p>
            <a:endParaRPr lang="en-US" sz="2400" dirty="0">
              <a:latin typeface="Georgia"/>
              <a:cs typeface="Georgia"/>
            </a:endParaRPr>
          </a:p>
          <a:p>
            <a:r>
              <a:rPr lang="en-US" sz="2400" dirty="0">
                <a:latin typeface="Georgia"/>
                <a:cs typeface="Georgia"/>
              </a:rPr>
              <a:t>2</a:t>
            </a:r>
          </a:p>
          <a:p>
            <a:endParaRPr lang="en-US" sz="2400" dirty="0">
              <a:latin typeface="Georgia"/>
              <a:cs typeface="Georgia"/>
            </a:endParaRPr>
          </a:p>
          <a:p>
            <a:endParaRPr lang="en-US" sz="2400" dirty="0">
              <a:latin typeface="Georgia"/>
              <a:cs typeface="Georgia"/>
            </a:endParaRPr>
          </a:p>
          <a:p>
            <a:r>
              <a:rPr lang="en-US" sz="2400" dirty="0">
                <a:latin typeface="Georgia"/>
                <a:cs typeface="Georgia"/>
              </a:rPr>
              <a:t>3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D2DBD5-DF1E-43B3-BDF8-CAEDD839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9630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Number of children</a:t>
            </a:r>
            <a:br>
              <a:rPr lang="en-US" dirty="0"/>
            </a:br>
            <a:endParaRPr lang="sv-SE" dirty="0"/>
          </a:p>
        </p:txBody>
      </p:sp>
      <p:pic>
        <p:nvPicPr>
          <p:cNvPr id="8" name="Platshållare för bild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547" y="2764781"/>
            <a:ext cx="4581465" cy="1913884"/>
          </a:xfrm>
        </p:spPr>
      </p:pic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High NOC:</a:t>
            </a:r>
          </a:p>
          <a:p>
            <a:pPr lvl="1"/>
            <a:r>
              <a:rPr lang="en-US" dirty="0"/>
              <a:t>High reuse of base class</a:t>
            </a:r>
          </a:p>
          <a:p>
            <a:pPr lvl="1"/>
            <a:r>
              <a:rPr lang="en-US" dirty="0"/>
              <a:t>Base class requires more testing</a:t>
            </a:r>
          </a:p>
          <a:p>
            <a:pPr lvl="1"/>
            <a:r>
              <a:rPr lang="en-US" dirty="0"/>
              <a:t>Misuse of sub-classing</a:t>
            </a:r>
          </a:p>
          <a:p>
            <a:pPr lvl="1"/>
            <a:r>
              <a:rPr lang="en-US" dirty="0"/>
              <a:t>Dangerous with high WMC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7128085" y="2764126"/>
            <a:ext cx="1213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NOC=3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43A7ABD-23D8-4CF3-944F-1A36DEF0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040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Coupling between object classes</a:t>
            </a:r>
            <a:br>
              <a:rPr lang="en-US" dirty="0"/>
            </a:br>
            <a:endParaRPr lang="sv-SE" dirty="0"/>
          </a:p>
        </p:txBody>
      </p:sp>
      <p:pic>
        <p:nvPicPr>
          <p:cNvPr id="8" name="Platshållare för bild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639" y="2582261"/>
            <a:ext cx="4010025" cy="2200275"/>
          </a:xfrm>
        </p:spPr>
      </p:pic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Limit CBO</a:t>
            </a:r>
          </a:p>
          <a:p>
            <a:r>
              <a:rPr lang="en-US" dirty="0"/>
              <a:t>Low reuse</a:t>
            </a:r>
          </a:p>
          <a:p>
            <a:r>
              <a:rPr lang="en-US" dirty="0"/>
              <a:t>Low maintainability</a:t>
            </a:r>
          </a:p>
          <a:p>
            <a:r>
              <a:rPr lang="en-US" dirty="0"/>
              <a:t>Limit 14?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EA5C6B28-6116-4565-B20D-7D74507D728D}"/>
              </a:ext>
            </a:extLst>
          </p:cNvPr>
          <p:cNvSpPr/>
          <p:nvPr/>
        </p:nvSpPr>
        <p:spPr>
          <a:xfrm rot="1445488">
            <a:off x="6018928" y="2625556"/>
            <a:ext cx="938014" cy="1068692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ruta 8"/>
          <p:cNvSpPr txBox="1"/>
          <p:nvPr/>
        </p:nvSpPr>
        <p:spPr>
          <a:xfrm>
            <a:off x="6909942" y="2213632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CBO = 2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4773051" y="4782536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CBO = 1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4676069" y="2203935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CBO = 1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0E7659E-9A70-4E26-BA60-F748804B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0677D46-A6C8-4B48-A47B-727FC5703922}"/>
              </a:ext>
            </a:extLst>
          </p:cNvPr>
          <p:cNvSpPr txBox="1"/>
          <p:nvPr/>
        </p:nvSpPr>
        <p:spPr>
          <a:xfrm>
            <a:off x="5841663" y="1803131"/>
            <a:ext cx="2141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Counted as 1</a:t>
            </a:r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30DB6B7E-1D2F-4D7F-A55D-D37C93166244}"/>
              </a:ext>
            </a:extLst>
          </p:cNvPr>
          <p:cNvCxnSpPr>
            <a:endCxn id="6" idx="1"/>
          </p:cNvCxnSpPr>
          <p:nvPr/>
        </p:nvCxnSpPr>
        <p:spPr>
          <a:xfrm flipH="1">
            <a:off x="6339417" y="2193043"/>
            <a:ext cx="148518" cy="4865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354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Response for a class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M = number of methods in a class</a:t>
            </a:r>
          </a:p>
          <a:p>
            <a:pPr marL="0" indent="0">
              <a:buNone/>
            </a:pPr>
            <a:r>
              <a:rPr lang="en-US" dirty="0"/>
              <a:t>Let R = number of remote methods that can be called by methods in the class</a:t>
            </a:r>
          </a:p>
          <a:p>
            <a:pPr marL="0" indent="0">
              <a:buNone/>
            </a:pPr>
            <a:r>
              <a:rPr lang="en-US" dirty="0"/>
              <a:t>RFC = M +R</a:t>
            </a:r>
          </a:p>
          <a:p>
            <a:pPr marL="0" indent="0">
              <a:buNone/>
            </a:pPr>
            <a:r>
              <a:rPr lang="en-US" dirty="0"/>
              <a:t>High RFC:</a:t>
            </a:r>
          </a:p>
          <a:p>
            <a:r>
              <a:rPr lang="en-US" dirty="0"/>
              <a:t>Low maintainability</a:t>
            </a:r>
          </a:p>
          <a:p>
            <a:r>
              <a:rPr lang="en-US" dirty="0"/>
              <a:t>Low testability</a:t>
            </a:r>
          </a:p>
          <a:p>
            <a:pPr marL="0" indent="0">
              <a:buNone/>
            </a:pPr>
            <a:r>
              <a:rPr lang="en-US" dirty="0"/>
              <a:t>RFC’ includes all recursive methods in the call tree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A95E072-FF73-497C-B181-C2C92969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8728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Lack of cohesion of methods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For each pair (m1, m2) of methods in a class:</a:t>
            </a:r>
          </a:p>
          <a:p>
            <a:r>
              <a:rPr lang="en-US" dirty="0"/>
              <a:t>If m1 and m2 use a disjoint set of instance variables:</a:t>
            </a:r>
          </a:p>
          <a:p>
            <a:pPr lvl="1"/>
            <a:r>
              <a:rPr lang="en-US" dirty="0"/>
              <a:t>Increase P with 1</a:t>
            </a:r>
          </a:p>
          <a:p>
            <a:r>
              <a:rPr lang="en-US" dirty="0"/>
              <a:t>If m1 and m2 use at least one common variable:</a:t>
            </a:r>
          </a:p>
          <a:p>
            <a:pPr lvl="1"/>
            <a:r>
              <a:rPr lang="en-US" dirty="0"/>
              <a:t>Increase Q with 1</a:t>
            </a:r>
          </a:p>
          <a:p>
            <a:r>
              <a:rPr lang="en-US" dirty="0"/>
              <a:t>LCOM1 = {P-Q, if P&gt;Q; 0 otherwise}</a:t>
            </a:r>
          </a:p>
          <a:p>
            <a:r>
              <a:rPr lang="en-US" dirty="0"/>
              <a:t>High LCOM1 : fault prone, low testability</a:t>
            </a:r>
          </a:p>
          <a:p>
            <a:r>
              <a:rPr lang="en-US" dirty="0"/>
              <a:t>Criticized measure, variants exist.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1752494-511B-4E36-9081-6B04016B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1612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Code metrics in Visual Studio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sv-SE" altLang="en-US"/>
              <a:t>Lines Of Code</a:t>
            </a:r>
          </a:p>
          <a:p>
            <a:pPr eaLnBrk="1" hangingPunct="1">
              <a:spcAft>
                <a:spcPts val="2400"/>
              </a:spcAft>
            </a:pPr>
            <a:r>
              <a:rPr lang="sv-SE" altLang="en-US"/>
              <a:t>Cyclomatic Complexity</a:t>
            </a:r>
          </a:p>
          <a:p>
            <a:pPr eaLnBrk="1" hangingPunct="1">
              <a:spcAft>
                <a:spcPts val="2400"/>
              </a:spcAft>
            </a:pPr>
            <a:r>
              <a:rPr lang="sv-SE" altLang="en-US"/>
              <a:t>Maintainability Index = 171–5.2*ln(aveV)–0.23*ave(g’)– 16.2*ln(aveLOC)</a:t>
            </a:r>
          </a:p>
          <a:p>
            <a:pPr eaLnBrk="1" hangingPunct="1">
              <a:spcAft>
                <a:spcPts val="2400"/>
              </a:spcAft>
            </a:pPr>
            <a:r>
              <a:rPr lang="sv-SE" altLang="en-US"/>
              <a:t>Depth Of Inheritance</a:t>
            </a:r>
          </a:p>
          <a:p>
            <a:pPr eaLnBrk="1" hangingPunct="1">
              <a:spcAft>
                <a:spcPts val="2400"/>
              </a:spcAft>
            </a:pPr>
            <a:r>
              <a:rPr lang="sv-SE" altLang="en-US"/>
              <a:t>Class Coupling</a:t>
            </a:r>
            <a:endParaRPr lang="en-GB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9B2CC6-95D2-4054-89BE-CAACCC22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705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Function Points - Background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GB" altLang="en-US" dirty="0"/>
              <a:t>First suggested by Albrecht 1979</a:t>
            </a:r>
          </a:p>
          <a:p>
            <a:pPr eaLnBrk="1" hangingPunct="1"/>
            <a:r>
              <a:rPr lang="en-GB" altLang="en-US" dirty="0"/>
              <a:t>Captures complexity and size</a:t>
            </a:r>
          </a:p>
          <a:p>
            <a:pPr eaLnBrk="1" hangingPunct="1"/>
            <a:r>
              <a:rPr lang="en-GB" altLang="en-US" dirty="0"/>
              <a:t>Language independent</a:t>
            </a:r>
          </a:p>
          <a:p>
            <a:pPr eaLnBrk="1" hangingPunct="1"/>
            <a:r>
              <a:rPr lang="en-GB" altLang="en-US" dirty="0"/>
              <a:t>Can be used before implementation</a:t>
            </a:r>
          </a:p>
          <a:p>
            <a:pPr eaLnBrk="1" hangingPunct="1"/>
            <a:r>
              <a:rPr lang="en-GB" altLang="en-US" dirty="0"/>
              <a:t>Used as input for estimation</a:t>
            </a:r>
          </a:p>
          <a:p>
            <a:pPr eaLnBrk="1" hangingPunct="1"/>
            <a:r>
              <a:rPr lang="en-GB" altLang="en-US" dirty="0"/>
              <a:t>Common versions IFPUG v 4.x</a:t>
            </a:r>
          </a:p>
          <a:p>
            <a:pPr eaLnBrk="1" hangingPunct="1"/>
            <a:r>
              <a:rPr lang="en-GB" altLang="en-US" dirty="0"/>
              <a:t>Competitor MARK II:</a:t>
            </a:r>
          </a:p>
          <a:p>
            <a:pPr lvl="1" eaLnBrk="1" hangingPunct="1"/>
            <a:r>
              <a:rPr lang="en-GB" altLang="en-US" dirty="0"/>
              <a:t>simpler to count</a:t>
            </a:r>
          </a:p>
          <a:p>
            <a:pPr lvl="1" eaLnBrk="1" hangingPunct="1"/>
            <a:r>
              <a:rPr lang="en-GB" altLang="en-US" dirty="0"/>
              <a:t>has finer granularity</a:t>
            </a:r>
          </a:p>
          <a:p>
            <a:pPr lvl="1" eaLnBrk="1" hangingPunct="1"/>
            <a:r>
              <a:rPr lang="en-GB" altLang="en-US" dirty="0"/>
              <a:t>is a continuous measure  </a:t>
            </a:r>
          </a:p>
          <a:p>
            <a:pPr eaLnBrk="1" hangingPunct="1"/>
            <a:r>
              <a:rPr lang="en-GB" altLang="en-US" dirty="0"/>
              <a:t>A “closed community”</a:t>
            </a:r>
          </a:p>
          <a:p>
            <a:pPr eaLnBrk="1" hangingPunct="1"/>
            <a:r>
              <a:rPr lang="en-GB" altLang="en-US" dirty="0"/>
              <a:t>Traditionally used for business systems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3ACB24-C442-449C-B6F9-AF8379D0A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7DB9D76-7F20-4439-B469-01910930A35D}"/>
              </a:ext>
            </a:extLst>
          </p:cNvPr>
          <p:cNvSpPr txBox="1"/>
          <p:nvPr/>
        </p:nvSpPr>
        <p:spPr>
          <a:xfrm>
            <a:off x="5521796" y="3103061"/>
            <a:ext cx="298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eorgia"/>
                <a:cs typeface="Georgia"/>
              </a:rPr>
              <a:t>See the pdf in Course Documents on </a:t>
            </a:r>
            <a:r>
              <a:rPr lang="en-US" sz="1600" dirty="0" err="1">
                <a:latin typeface="Georgia"/>
                <a:cs typeface="Georgia"/>
              </a:rPr>
              <a:t>Lisam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4722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Motivation:</a:t>
            </a:r>
          </a:p>
          <a:p>
            <a:pPr eaLnBrk="1" hangingPunct="1"/>
            <a:r>
              <a:rPr lang="en-GB" altLang="en-US" dirty="0"/>
              <a:t>Management:</a:t>
            </a:r>
          </a:p>
          <a:p>
            <a:pPr lvl="1" eaLnBrk="1" hangingPunct="1"/>
            <a:r>
              <a:rPr lang="en-GB" altLang="en-US" dirty="0"/>
              <a:t>Appraisal (What do we have?)</a:t>
            </a:r>
          </a:p>
          <a:p>
            <a:pPr lvl="1" eaLnBrk="1" hangingPunct="1"/>
            <a:r>
              <a:rPr lang="en-GB" altLang="en-US" dirty="0"/>
              <a:t>Assurance (Predict the level by process choice)</a:t>
            </a:r>
          </a:p>
          <a:p>
            <a:pPr lvl="1" eaLnBrk="1" hangingPunct="1"/>
            <a:r>
              <a:rPr lang="en-GB" altLang="en-US" dirty="0"/>
              <a:t>Control (Takin corrective action)</a:t>
            </a:r>
          </a:p>
          <a:p>
            <a:pPr lvl="1" eaLnBrk="1" hangingPunct="1"/>
            <a:r>
              <a:rPr lang="en-GB" altLang="en-US" dirty="0"/>
              <a:t>Improvement (Increase quality, lower variance)</a:t>
            </a:r>
          </a:p>
          <a:p>
            <a:pPr eaLnBrk="1" hangingPunct="1"/>
            <a:r>
              <a:rPr lang="en-GB" altLang="en-US" dirty="0"/>
              <a:t>Research:</a:t>
            </a:r>
          </a:p>
          <a:p>
            <a:pPr lvl="1" eaLnBrk="1" hangingPunct="1"/>
            <a:r>
              <a:rPr lang="en-GB" altLang="en-US" dirty="0"/>
              <a:t>Cause-effect models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Terms:</a:t>
            </a:r>
          </a:p>
          <a:p>
            <a:pPr eaLnBrk="1" hangingPunct="1"/>
            <a:r>
              <a:rPr lang="en-GB" altLang="en-US" dirty="0"/>
              <a:t>Metric</a:t>
            </a:r>
          </a:p>
          <a:p>
            <a:pPr eaLnBrk="1" hangingPunct="1"/>
            <a:r>
              <a:rPr lang="en-GB" altLang="en-US" dirty="0"/>
              <a:t>Measurement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E6CC8A8-EF0F-4B4A-B781-3D766103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331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/>
              <a:t>COSMIC-FFP</a:t>
            </a:r>
            <a:br>
              <a:rPr lang="en-GB" altLang="en-US" sz="2400"/>
            </a:br>
            <a:r>
              <a:rPr lang="en-GB" altLang="en-US" sz="1600"/>
              <a:t>(COmmon Software Measurement International Consortium Full Function Point</a:t>
            </a:r>
            <a:r>
              <a:rPr lang="en-GB" altLang="en-US" sz="2400"/>
              <a:t>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An ISO-approved method for calculating FP for embedded, real-time systems</a:t>
            </a:r>
          </a:p>
          <a:p>
            <a:pPr eaLnBrk="1" hangingPunct="1"/>
            <a:r>
              <a:rPr lang="en-GB" altLang="en-US"/>
              <a:t>Partitions the system in Functional User Requirements (FUR)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083" y="3554983"/>
            <a:ext cx="4904746" cy="236812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547E81B-6241-4DC9-BFEC-F49F8CD8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8525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453" y="590846"/>
            <a:ext cx="7737588" cy="83113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Example: Change customer data in a warehouse of items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62907"/>
              </p:ext>
            </p:extLst>
          </p:nvPr>
        </p:nvGraphicFramePr>
        <p:xfrm>
          <a:off x="1563881" y="1674975"/>
          <a:ext cx="5416581" cy="4373226"/>
        </p:xfrm>
        <a:graphic>
          <a:graphicData uri="http://schemas.openxmlformats.org/drawingml/2006/table">
            <a:tbl>
              <a:tblPr/>
              <a:tblGrid>
                <a:gridCol w="180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5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User entry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Retrieve customer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Display error message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Display customer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 changed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Retrieve item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Store item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Store modified data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Cfsu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CD971B-7D90-4035-8468-F42B451D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7915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Connections to other methods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Mapping to UML – Use cases as Sequence diagrams, count messages</a:t>
            </a:r>
          </a:p>
          <a:p>
            <a:pPr eaLnBrk="1" hangingPunct="1"/>
            <a:r>
              <a:rPr lang="en-GB" altLang="en-US" dirty="0" err="1"/>
              <a:t>Cfsu</a:t>
            </a:r>
            <a:r>
              <a:rPr lang="en-GB" altLang="en-US" dirty="0"/>
              <a:t> = C</a:t>
            </a:r>
            <a:r>
              <a:rPr lang="en-GB" altLang="en-US" baseline="-25000" dirty="0"/>
              <a:t>1</a:t>
            </a:r>
            <a:r>
              <a:rPr lang="en-GB" altLang="en-US" dirty="0"/>
              <a:t> + C</a:t>
            </a:r>
            <a:r>
              <a:rPr lang="en-GB" altLang="en-US" baseline="-25000" dirty="0"/>
              <a:t>2</a:t>
            </a:r>
            <a:r>
              <a:rPr lang="en-GB" altLang="en-US" dirty="0"/>
              <a:t> FP, for less than 100 </a:t>
            </a:r>
            <a:r>
              <a:rPr lang="en-GB" altLang="en-US" dirty="0" err="1"/>
              <a:t>Cfsu</a:t>
            </a:r>
            <a:endParaRPr lang="en-GB" altLang="en-US" dirty="0"/>
          </a:p>
          <a:p>
            <a:pPr eaLnBrk="1" hangingPunct="1"/>
            <a:r>
              <a:rPr lang="en-GB" altLang="en-US" dirty="0"/>
              <a:t>C</a:t>
            </a:r>
            <a:r>
              <a:rPr lang="en-GB" altLang="en-US" baseline="-25000" dirty="0"/>
              <a:t>2</a:t>
            </a:r>
            <a:r>
              <a:rPr lang="en-GB" altLang="en-US" dirty="0"/>
              <a:t> 1.1-1.2</a:t>
            </a:r>
          </a:p>
          <a:p>
            <a:pPr eaLnBrk="1" hangingPunct="1"/>
            <a:r>
              <a:rPr lang="en-GB" altLang="en-US" dirty="0"/>
              <a:t>C</a:t>
            </a:r>
            <a:r>
              <a:rPr lang="en-GB" altLang="en-US" baseline="-25000" dirty="0"/>
              <a:t>1</a:t>
            </a:r>
            <a:r>
              <a:rPr lang="en-GB" altLang="en-US" dirty="0"/>
              <a:t> varies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Are FP valid?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A38D569-BDEE-458F-BA06-711211A4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9960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Change-based metrics: Code churn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887439"/>
              </p:ext>
            </p:extLst>
          </p:nvPr>
        </p:nvGraphicFramePr>
        <p:xfrm>
          <a:off x="1459523" y="2057399"/>
          <a:ext cx="5398477" cy="310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56BC472-6A63-4999-A13B-88679480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750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idx="4294967295"/>
          </p:nvPr>
        </p:nvSpPr>
        <p:spPr>
          <a:xfrm>
            <a:off x="3455988" y="-100013"/>
            <a:ext cx="5688012" cy="1139826"/>
          </a:xfrm>
        </p:spPr>
        <p:txBody>
          <a:bodyPr/>
          <a:lstStyle/>
          <a:p>
            <a:r>
              <a:rPr lang="en-US" dirty="0"/>
              <a:t>Measure usability?</a:t>
            </a: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74" y="719684"/>
            <a:ext cx="8022451" cy="5418631"/>
          </a:xfrm>
          <a:prstGeom prst="rect">
            <a:avLst/>
          </a:prstGeom>
        </p:spPr>
      </p:pic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A6A44C8-8887-4800-A44F-BB46BB389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229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</a:t>
            </a:r>
            <a:r>
              <a:rPr lang="sv-SE" dirty="0" err="1"/>
              <a:t>Usability</a:t>
            </a:r>
            <a:r>
              <a:rPr lang="sv-SE" dirty="0"/>
              <a:t> </a:t>
            </a:r>
            <a:r>
              <a:rPr lang="sv-SE" dirty="0" err="1"/>
              <a:t>Scale</a:t>
            </a:r>
            <a:r>
              <a:rPr lang="sv-SE" dirty="0"/>
              <a:t> (SUS)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think that I would like to use this system frequently.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found the system unnecessarily complex.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thought the system was easy to use.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think that I would need the support of a technical person to be able to use this system.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found the various functions in this system were well integrated.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thought there was too much inconsistency in this system.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would imagine that most people would learn to use this system very quickly.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found the system very cumbersome to use.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felt very confident using the system.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 needed to learn a lot of things before I could get going with this system.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BB9F285-3E61-4CE8-8086-D47CBC0F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1463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/>
        </p:nvSpPr>
        <p:spPr>
          <a:xfrm>
            <a:off x="593363" y="2179336"/>
            <a:ext cx="7708665" cy="91694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04813" y="2194194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/>
                <a:cs typeface="Georgia"/>
              </a:rPr>
              <a:t>Strongly disagree</a:t>
            </a:r>
            <a:endParaRPr lang="sv-SE" dirty="0">
              <a:latin typeface="Georgia"/>
              <a:cs typeface="Georgia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166475" y="2179336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/>
                <a:cs typeface="Georgia"/>
              </a:rPr>
              <a:t>Strongly agree</a:t>
            </a:r>
            <a:endParaRPr lang="sv-SE" dirty="0">
              <a:latin typeface="Georgia"/>
              <a:cs typeface="Georgia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1258434" y="2472349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/>
                <a:cs typeface="Georgia"/>
              </a:rPr>
              <a:t>1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2660798" y="2454488"/>
            <a:ext cx="70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/>
                <a:cs typeface="Georgia"/>
              </a:rPr>
              <a:t>2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4081337" y="2465318"/>
            <a:ext cx="325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/>
                <a:cs typeface="Georgia"/>
              </a:rPr>
              <a:t>3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5500272" y="2483425"/>
            <a:ext cx="70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/>
                <a:cs typeface="Georgia"/>
              </a:rPr>
              <a:t>4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6920811" y="2465318"/>
            <a:ext cx="69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/>
                <a:cs typeface="Georgia"/>
              </a:rPr>
              <a:t>5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195057" y="3302397"/>
            <a:ext cx="65854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For odd question numbers score = answer – 1</a:t>
            </a:r>
          </a:p>
          <a:p>
            <a:r>
              <a:rPr lang="en-US" sz="2400" dirty="0">
                <a:latin typeface="Georgia"/>
                <a:cs typeface="Georgia"/>
              </a:rPr>
              <a:t>For even question numbers score = 5 – answer </a:t>
            </a:r>
          </a:p>
          <a:p>
            <a:r>
              <a:rPr lang="en-US" sz="2400" dirty="0">
                <a:latin typeface="Georgia"/>
                <a:cs typeface="Georgia"/>
              </a:rPr>
              <a:t>SUS score = 2.5 ∑ score [0,100]</a:t>
            </a:r>
          </a:p>
          <a:p>
            <a:endParaRPr lang="en-US" sz="2400" dirty="0">
              <a:latin typeface="Georgia"/>
              <a:cs typeface="Georgia"/>
            </a:endParaRPr>
          </a:p>
          <a:p>
            <a:r>
              <a:rPr lang="en-US" sz="2400" dirty="0">
                <a:latin typeface="Georgia"/>
                <a:cs typeface="Georgia"/>
              </a:rPr>
              <a:t>SUS score 68 is considered average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E878B28C-71F2-4236-A146-EFCDE250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8644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model with repair time</a:t>
            </a:r>
          </a:p>
        </p:txBody>
      </p:sp>
      <p:cxnSp>
        <p:nvCxnSpPr>
          <p:cNvPr id="6" name="Rak pil 5"/>
          <p:cNvCxnSpPr/>
          <p:nvPr/>
        </p:nvCxnSpPr>
        <p:spPr bwMode="auto">
          <a:xfrm>
            <a:off x="1763688" y="4573345"/>
            <a:ext cx="68407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ruta 6"/>
          <p:cNvSpPr txBox="1"/>
          <p:nvPr/>
        </p:nvSpPr>
        <p:spPr bwMode="auto">
          <a:xfrm>
            <a:off x="8532440" y="4933385"/>
            <a:ext cx="6206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time</a:t>
            </a:r>
          </a:p>
        </p:txBody>
      </p:sp>
      <p:sp>
        <p:nvSpPr>
          <p:cNvPr id="8" name="textruta 7"/>
          <p:cNvSpPr txBox="1"/>
          <p:nvPr/>
        </p:nvSpPr>
        <p:spPr bwMode="auto">
          <a:xfrm>
            <a:off x="1619672" y="4717361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0</a:t>
            </a:r>
          </a:p>
        </p:txBody>
      </p:sp>
      <p:sp>
        <p:nvSpPr>
          <p:cNvPr id="9" name="textruta 8"/>
          <p:cNvSpPr txBox="1"/>
          <p:nvPr/>
        </p:nvSpPr>
        <p:spPr bwMode="auto">
          <a:xfrm>
            <a:off x="2771800" y="4730760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</a:t>
            </a:r>
            <a:r>
              <a:rPr lang="en-US" sz="1800" i="0" baseline="-25000" dirty="0"/>
              <a:t>1</a:t>
            </a:r>
          </a:p>
        </p:txBody>
      </p:sp>
      <p:sp>
        <p:nvSpPr>
          <p:cNvPr id="10" name="textruta 9"/>
          <p:cNvSpPr txBox="1"/>
          <p:nvPr/>
        </p:nvSpPr>
        <p:spPr bwMode="auto">
          <a:xfrm>
            <a:off x="4958334" y="4721468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</a:t>
            </a:r>
            <a:r>
              <a:rPr lang="en-US" sz="1800" i="0" baseline="-25000" dirty="0"/>
              <a:t>2</a:t>
            </a:r>
          </a:p>
        </p:txBody>
      </p:sp>
      <p:sp>
        <p:nvSpPr>
          <p:cNvPr id="11" name="textruta 10"/>
          <p:cNvSpPr txBox="1"/>
          <p:nvPr/>
        </p:nvSpPr>
        <p:spPr bwMode="auto">
          <a:xfrm>
            <a:off x="7596336" y="4717361"/>
            <a:ext cx="333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</a:t>
            </a:r>
            <a:r>
              <a:rPr lang="en-US" sz="1800" i="0" baseline="-25000" dirty="0"/>
              <a:t>3</a:t>
            </a:r>
          </a:p>
        </p:txBody>
      </p:sp>
      <p:cxnSp>
        <p:nvCxnSpPr>
          <p:cNvPr id="13" name="Rak 12"/>
          <p:cNvCxnSpPr/>
          <p:nvPr/>
        </p:nvCxnSpPr>
        <p:spPr bwMode="auto">
          <a:xfrm>
            <a:off x="2915816" y="4586744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Rak 13"/>
          <p:cNvCxnSpPr/>
          <p:nvPr/>
        </p:nvCxnSpPr>
        <p:spPr bwMode="auto">
          <a:xfrm>
            <a:off x="5092812" y="4586744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Rak 14"/>
          <p:cNvCxnSpPr/>
          <p:nvPr/>
        </p:nvCxnSpPr>
        <p:spPr bwMode="auto">
          <a:xfrm>
            <a:off x="7737121" y="4586744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ruta 15"/>
          <p:cNvSpPr txBox="1"/>
          <p:nvPr/>
        </p:nvSpPr>
        <p:spPr bwMode="auto">
          <a:xfrm>
            <a:off x="-36512" y="3151525"/>
            <a:ext cx="17620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Up and running</a:t>
            </a:r>
          </a:p>
        </p:txBody>
      </p:sp>
      <p:sp>
        <p:nvSpPr>
          <p:cNvPr id="17" name="textruta 16"/>
          <p:cNvSpPr txBox="1"/>
          <p:nvPr/>
        </p:nvSpPr>
        <p:spPr bwMode="auto">
          <a:xfrm>
            <a:off x="-65405" y="4164810"/>
            <a:ext cx="1685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Being repaired</a:t>
            </a:r>
          </a:p>
        </p:txBody>
      </p:sp>
      <p:cxnSp>
        <p:nvCxnSpPr>
          <p:cNvPr id="26" name="Rak 25"/>
          <p:cNvCxnSpPr/>
          <p:nvPr/>
        </p:nvCxnSpPr>
        <p:spPr bwMode="auto">
          <a:xfrm>
            <a:off x="1725509" y="3367549"/>
            <a:ext cx="12131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Rak 27"/>
          <p:cNvCxnSpPr/>
          <p:nvPr/>
        </p:nvCxnSpPr>
        <p:spPr bwMode="auto">
          <a:xfrm>
            <a:off x="2938673" y="4388891"/>
            <a:ext cx="5532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Rak 29"/>
          <p:cNvCxnSpPr/>
          <p:nvPr/>
        </p:nvCxnSpPr>
        <p:spPr bwMode="auto">
          <a:xfrm>
            <a:off x="2938673" y="3367549"/>
            <a:ext cx="0" cy="10213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Rak 31"/>
          <p:cNvCxnSpPr/>
          <p:nvPr/>
        </p:nvCxnSpPr>
        <p:spPr bwMode="auto">
          <a:xfrm flipV="1">
            <a:off x="3491880" y="3367549"/>
            <a:ext cx="0" cy="10213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Rak 33"/>
          <p:cNvCxnSpPr/>
          <p:nvPr/>
        </p:nvCxnSpPr>
        <p:spPr bwMode="auto">
          <a:xfrm>
            <a:off x="3491880" y="3367549"/>
            <a:ext cx="163332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Rak 39"/>
          <p:cNvCxnSpPr/>
          <p:nvPr/>
        </p:nvCxnSpPr>
        <p:spPr bwMode="auto">
          <a:xfrm>
            <a:off x="5125207" y="3367549"/>
            <a:ext cx="0" cy="10097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Rak 41"/>
          <p:cNvCxnSpPr/>
          <p:nvPr/>
        </p:nvCxnSpPr>
        <p:spPr bwMode="auto">
          <a:xfrm>
            <a:off x="5125207" y="4377269"/>
            <a:ext cx="7429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Rak 44"/>
          <p:cNvCxnSpPr/>
          <p:nvPr/>
        </p:nvCxnSpPr>
        <p:spPr bwMode="auto">
          <a:xfrm flipV="1">
            <a:off x="5868144" y="3367549"/>
            <a:ext cx="0" cy="10097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Rak 46"/>
          <p:cNvCxnSpPr/>
          <p:nvPr/>
        </p:nvCxnSpPr>
        <p:spPr bwMode="auto">
          <a:xfrm>
            <a:off x="5868144" y="3367549"/>
            <a:ext cx="18950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ruta 47"/>
          <p:cNvSpPr txBox="1"/>
          <p:nvPr/>
        </p:nvSpPr>
        <p:spPr bwMode="auto">
          <a:xfrm>
            <a:off x="1934966" y="5700216"/>
            <a:ext cx="69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TTF</a:t>
            </a:r>
            <a:r>
              <a:rPr lang="en-US" sz="1800" i="0" baseline="-25000" dirty="0"/>
              <a:t>1</a:t>
            </a:r>
          </a:p>
        </p:txBody>
      </p:sp>
      <p:sp>
        <p:nvSpPr>
          <p:cNvPr id="49" name="textruta 48"/>
          <p:cNvSpPr txBox="1"/>
          <p:nvPr/>
        </p:nvSpPr>
        <p:spPr bwMode="auto">
          <a:xfrm>
            <a:off x="4175471" y="5697052"/>
            <a:ext cx="69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TTF</a:t>
            </a:r>
            <a:r>
              <a:rPr lang="en-US" sz="1800" i="0" baseline="-25000" dirty="0"/>
              <a:t>2</a:t>
            </a:r>
          </a:p>
        </p:txBody>
      </p:sp>
      <p:sp>
        <p:nvSpPr>
          <p:cNvPr id="50" name="textruta 49"/>
          <p:cNvSpPr txBox="1"/>
          <p:nvPr/>
        </p:nvSpPr>
        <p:spPr bwMode="auto">
          <a:xfrm>
            <a:off x="7070391" y="5342019"/>
            <a:ext cx="69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TTF</a:t>
            </a:r>
            <a:r>
              <a:rPr lang="en-US" sz="1800" i="0" baseline="-25000" dirty="0"/>
              <a:t>3</a:t>
            </a:r>
          </a:p>
        </p:txBody>
      </p:sp>
      <p:sp>
        <p:nvSpPr>
          <p:cNvPr id="51" name="Höger klammerparentes 50"/>
          <p:cNvSpPr/>
          <p:nvPr/>
        </p:nvSpPr>
        <p:spPr bwMode="auto">
          <a:xfrm rot="16200000" flipH="1">
            <a:off x="2230072" y="5010300"/>
            <a:ext cx="202625" cy="1150411"/>
          </a:xfrm>
          <a:prstGeom prst="rightBrace">
            <a:avLst>
              <a:gd name="adj1" fmla="val 8333"/>
              <a:gd name="adj2" fmla="val 4748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Höger klammerparentes 51"/>
          <p:cNvSpPr/>
          <p:nvPr/>
        </p:nvSpPr>
        <p:spPr bwMode="auto">
          <a:xfrm rot="16200000" flipH="1">
            <a:off x="4219839" y="4640695"/>
            <a:ext cx="187550" cy="1643464"/>
          </a:xfrm>
          <a:prstGeom prst="rightBrace">
            <a:avLst>
              <a:gd name="adj1" fmla="val 8333"/>
              <a:gd name="adj2" fmla="val 64635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Höger klammerparentes 52"/>
          <p:cNvSpPr/>
          <p:nvPr/>
        </p:nvSpPr>
        <p:spPr bwMode="auto">
          <a:xfrm rot="16200000" flipH="1">
            <a:off x="6726773" y="4289177"/>
            <a:ext cx="151724" cy="1868978"/>
          </a:xfrm>
          <a:prstGeom prst="rightBrace">
            <a:avLst>
              <a:gd name="adj1" fmla="val 8333"/>
              <a:gd name="adj2" fmla="val 85428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textruta 53"/>
          <p:cNvSpPr txBox="1"/>
          <p:nvPr/>
        </p:nvSpPr>
        <p:spPr bwMode="auto">
          <a:xfrm>
            <a:off x="2938673" y="2638177"/>
            <a:ext cx="7184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TTR</a:t>
            </a:r>
            <a:r>
              <a:rPr lang="en-US" sz="1800" i="0" baseline="-25000" dirty="0"/>
              <a:t>1</a:t>
            </a:r>
          </a:p>
        </p:txBody>
      </p:sp>
      <p:sp>
        <p:nvSpPr>
          <p:cNvPr id="55" name="textruta 54"/>
          <p:cNvSpPr txBox="1"/>
          <p:nvPr/>
        </p:nvSpPr>
        <p:spPr bwMode="auto">
          <a:xfrm>
            <a:off x="5125207" y="2638177"/>
            <a:ext cx="7184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TTR</a:t>
            </a:r>
            <a:r>
              <a:rPr lang="en-US" sz="1800" i="0" baseline="-25000" dirty="0"/>
              <a:t>2</a:t>
            </a:r>
          </a:p>
        </p:txBody>
      </p:sp>
      <p:sp>
        <p:nvSpPr>
          <p:cNvPr id="56" name="Höger klammerparentes 55"/>
          <p:cNvSpPr/>
          <p:nvPr/>
        </p:nvSpPr>
        <p:spPr bwMode="auto">
          <a:xfrm rot="16200000">
            <a:off x="5378235" y="2830102"/>
            <a:ext cx="243608" cy="687268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Höger klammerparentes 56"/>
          <p:cNvSpPr/>
          <p:nvPr/>
        </p:nvSpPr>
        <p:spPr bwMode="auto">
          <a:xfrm rot="16200000">
            <a:off x="3132380" y="2896986"/>
            <a:ext cx="222479" cy="553207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Höger klammerparentes 57"/>
          <p:cNvSpPr/>
          <p:nvPr/>
        </p:nvSpPr>
        <p:spPr bwMode="auto">
          <a:xfrm rot="16200000">
            <a:off x="3890696" y="1123318"/>
            <a:ext cx="282487" cy="2186535"/>
          </a:xfrm>
          <a:prstGeom prst="rightBrac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Höger klammerparentes 58"/>
          <p:cNvSpPr/>
          <p:nvPr/>
        </p:nvSpPr>
        <p:spPr bwMode="auto">
          <a:xfrm rot="16200000">
            <a:off x="6289920" y="904125"/>
            <a:ext cx="282487" cy="2611914"/>
          </a:xfrm>
          <a:prstGeom prst="rightBrac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en-US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textruta 59"/>
          <p:cNvSpPr txBox="1"/>
          <p:nvPr/>
        </p:nvSpPr>
        <p:spPr bwMode="auto">
          <a:xfrm>
            <a:off x="3682291" y="1692611"/>
            <a:ext cx="7056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TBF</a:t>
            </a:r>
            <a:r>
              <a:rPr lang="en-US" sz="1800" i="0" baseline="-25000" dirty="0"/>
              <a:t>1</a:t>
            </a:r>
          </a:p>
        </p:txBody>
      </p:sp>
      <p:sp>
        <p:nvSpPr>
          <p:cNvPr id="61" name="textruta 60"/>
          <p:cNvSpPr txBox="1"/>
          <p:nvPr/>
        </p:nvSpPr>
        <p:spPr bwMode="auto">
          <a:xfrm>
            <a:off x="6078342" y="1686108"/>
            <a:ext cx="7056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TBF</a:t>
            </a:r>
            <a:r>
              <a:rPr lang="en-US" sz="1800" i="0" baseline="-25000" dirty="0"/>
              <a:t>2</a:t>
            </a:r>
          </a:p>
        </p:txBody>
      </p:sp>
      <p:sp>
        <p:nvSpPr>
          <p:cNvPr id="62" name="textruta 61"/>
          <p:cNvSpPr txBox="1"/>
          <p:nvPr/>
        </p:nvSpPr>
        <p:spPr bwMode="auto">
          <a:xfrm>
            <a:off x="107504" y="2550204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i="0" dirty="0"/>
              <a:t>status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D652832-D551-4CCB-AFCB-110707B4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958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/>
      <p:bldP spid="6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Reliability growth model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probability that the software executes with no failures during a specified time interval</a:t>
            </a:r>
          </a:p>
          <a:p>
            <a:r>
              <a:rPr lang="en-GB" dirty="0"/>
              <a:t>MTTF = Mean Time To Failure</a:t>
            </a:r>
          </a:p>
          <a:p>
            <a:r>
              <a:rPr lang="en-GB" dirty="0"/>
              <a:t>Approximation: MTTF/(1+MTTF)</a:t>
            </a:r>
          </a:p>
          <a:p>
            <a:r>
              <a:rPr lang="en-GB" dirty="0">
                <a:hlinkClick r:id="rId2"/>
              </a:rPr>
              <a:t>Example</a:t>
            </a:r>
            <a:endParaRPr lang="en-GB" dirty="0"/>
          </a:p>
          <a:p>
            <a:r>
              <a:rPr lang="en-GB" dirty="0"/>
              <a:t>Easier to manage: Failure intensity, </a:t>
            </a:r>
            <a:br>
              <a:rPr lang="en-GB" dirty="0"/>
            </a:br>
            <a:r>
              <a:rPr lang="en-GB" dirty="0"/>
              <a:t>[failures / hours of execution time]</a:t>
            </a:r>
          </a:p>
          <a:p>
            <a:r>
              <a:rPr lang="en-GB" dirty="0"/>
              <a:t>Another approximation: </a:t>
            </a:r>
            <a:r>
              <a:rPr lang="en-GB" dirty="0">
                <a:cs typeface="Arial" charset="0"/>
              </a:rPr>
              <a:t>λ = (1-R)/t</a:t>
            </a:r>
          </a:p>
          <a:p>
            <a:r>
              <a:rPr lang="en-GB" dirty="0">
                <a:cs typeface="Arial" charset="0"/>
                <a:hlinkClick r:id="rId3"/>
              </a:rPr>
              <a:t>Example</a:t>
            </a:r>
            <a:endParaRPr lang="en-GB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E531FEC-C077-485D-9CB8-C96AD48E8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5121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075" y="999225"/>
            <a:ext cx="8146103" cy="831131"/>
          </a:xfrm>
        </p:spPr>
        <p:txBody>
          <a:bodyPr>
            <a:normAutofit fontScale="90000"/>
          </a:bodyPr>
          <a:lstStyle/>
          <a:p>
            <a:r>
              <a:rPr lang="en-US" dirty="0"/>
              <a:t>Similar pattern: Availability and Maintainability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Measure Mean Time To Repair (MTTR) and Mean Time To Failure (MTTF)</a:t>
            </a:r>
          </a:p>
          <a:p>
            <a:r>
              <a:rPr lang="en-US" dirty="0"/>
              <a:t>Availability, A:</a:t>
            </a:r>
          </a:p>
          <a:p>
            <a:r>
              <a:rPr lang="en-US" dirty="0"/>
              <a:t>A = MTTF/(MTTF+MTTR)</a:t>
            </a:r>
          </a:p>
          <a:p>
            <a:endParaRPr lang="en-US" dirty="0"/>
          </a:p>
          <a:p>
            <a:r>
              <a:rPr lang="en-US" dirty="0"/>
              <a:t>Measure Mean Time To Repair (MTTR)</a:t>
            </a:r>
          </a:p>
          <a:p>
            <a:r>
              <a:rPr lang="en-US" dirty="0"/>
              <a:t>Maintainability, M:</a:t>
            </a:r>
          </a:p>
          <a:p>
            <a:r>
              <a:rPr lang="en-US" dirty="0"/>
              <a:t>M = 1/(1 + MTTR)</a:t>
            </a:r>
          </a:p>
          <a:p>
            <a:endParaRPr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52489F-C480-4403-B5FC-4AC1D3A3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382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Classification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GB" altLang="en-US" dirty="0"/>
              <a:t>Product metrics:</a:t>
            </a:r>
          </a:p>
          <a:p>
            <a:pPr lvl="1" eaLnBrk="1" hangingPunct="1"/>
            <a:r>
              <a:rPr lang="en-GB" altLang="en-US" dirty="0"/>
              <a:t>Observable or computed properties of the product</a:t>
            </a:r>
          </a:p>
          <a:p>
            <a:pPr lvl="1" eaLnBrk="1" hangingPunct="1"/>
            <a:r>
              <a:rPr lang="en-GB" altLang="en-US" dirty="0"/>
              <a:t>Examples: Lines of code, number of pages</a:t>
            </a:r>
          </a:p>
          <a:p>
            <a:pPr eaLnBrk="1" hangingPunct="1"/>
            <a:r>
              <a:rPr lang="en-GB" altLang="en-US" dirty="0"/>
              <a:t>Process metrics:</a:t>
            </a:r>
          </a:p>
          <a:p>
            <a:pPr lvl="1" eaLnBrk="1" hangingPunct="1"/>
            <a:r>
              <a:rPr lang="en-GB" altLang="en-US" dirty="0"/>
              <a:t>Properties of </a:t>
            </a:r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</a:rPr>
              <a:t>how</a:t>
            </a:r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altLang="en-US" dirty="0"/>
              <a:t>you are developing the product</a:t>
            </a:r>
          </a:p>
          <a:p>
            <a:pPr lvl="1" eaLnBrk="1" hangingPunct="1"/>
            <a:r>
              <a:rPr lang="en-GB" altLang="en-US" dirty="0"/>
              <a:t>Examples: Cycle time for a change request, number of parallel activities</a:t>
            </a:r>
          </a:p>
          <a:p>
            <a:pPr eaLnBrk="1" hangingPunct="1"/>
            <a:r>
              <a:rPr lang="en-GB" altLang="en-US" dirty="0"/>
              <a:t>Resource metrics:</a:t>
            </a:r>
          </a:p>
          <a:p>
            <a:pPr lvl="1" eaLnBrk="1" hangingPunct="1"/>
            <a:r>
              <a:rPr lang="en-GB" altLang="en-US" dirty="0"/>
              <a:t>Properties and volumes of the instruments you are using when developing the product</a:t>
            </a:r>
          </a:p>
          <a:p>
            <a:pPr lvl="1" eaLnBrk="1" hangingPunct="1"/>
            <a:r>
              <a:rPr lang="en-GB" altLang="en-US" dirty="0"/>
              <a:t>Examples: Years of education, amount of memory in testing environment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59EF38D-4637-4EDD-A481-0B6B55FC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074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means</a:t>
            </a:r>
          </a:p>
        </p:txBody>
      </p:sp>
      <p:pic>
        <p:nvPicPr>
          <p:cNvPr id="4" name="Platshållare för innehåll 3" descr="stat_t1.gif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128963" y="1761945"/>
            <a:ext cx="3128963" cy="2919413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1795733" y="4788673"/>
            <a:ext cx="405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Under certain conditions: Student’s t-test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1795733" y="5166631"/>
            <a:ext cx="29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Significance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: </a:t>
            </a:r>
            <a:r>
              <a:rPr lang="sv-SE" dirty="0" err="1"/>
              <a:t>nomally</a:t>
            </a:r>
            <a:r>
              <a:rPr lang="sv-SE" dirty="0"/>
              <a:t> 5%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C7454806-2B7F-4751-B1F4-F9003270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5712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distributions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Are the testers’ methods the same?</a:t>
            </a:r>
          </a:p>
          <a:p>
            <a:r>
              <a:rPr lang="en-US" dirty="0"/>
              <a:t>Under certain conditions: use the Chi-square test</a:t>
            </a:r>
          </a:p>
          <a:p>
            <a:r>
              <a:rPr lang="en-US" dirty="0"/>
              <a:t>For 2x2 contingency tables other methods apply, for instance Cohen’s Kappa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870" y="2033019"/>
            <a:ext cx="4157832" cy="258492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FEF6A59-C8D9-40B2-BFC7-4DDE4F29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507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box plot</a:t>
            </a:r>
          </a:p>
        </p:txBody>
      </p:sp>
      <p:pic>
        <p:nvPicPr>
          <p:cNvPr id="4" name="Platshållare för innehåll 3" descr="boxplot.png"/>
          <p:cNvPicPr>
            <a:picLocks noGrp="1" noChangeAspect="1"/>
          </p:cNvPicPr>
          <p:nvPr>
            <p:ph type="chart"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682875" y="2385219"/>
            <a:ext cx="3743325" cy="296227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38F63B-D6DE-4F8A-8AD9-C6998C7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5491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variance</a:t>
            </a:r>
          </a:p>
        </p:txBody>
      </p:sp>
      <p:pic>
        <p:nvPicPr>
          <p:cNvPr id="12" name="Platshållare för innehåll 11" descr="box11.png"/>
          <p:cNvPicPr>
            <a:picLocks noGrp="1" noChangeAspect="1"/>
          </p:cNvPicPr>
          <p:nvPr>
            <p:ph type="chart"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102842" y="1905000"/>
            <a:ext cx="4903391" cy="3922713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B156B5-48CB-4629-8A44-123B0648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0552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Linear regression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6043009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05FCBFB-82E3-4759-B0D2-FABB8EFC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923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Prediction metrics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Prediction of:</a:t>
            </a:r>
          </a:p>
          <a:p>
            <a:pPr eaLnBrk="1" hangingPunct="1"/>
            <a:r>
              <a:rPr lang="en-GB" altLang="en-US" dirty="0"/>
              <a:t>Resources</a:t>
            </a:r>
          </a:p>
          <a:p>
            <a:pPr eaLnBrk="1" hangingPunct="1"/>
            <a:r>
              <a:rPr lang="en-GB" altLang="en-US" dirty="0"/>
              <a:t>Calendar time</a:t>
            </a:r>
          </a:p>
          <a:p>
            <a:pPr eaLnBrk="1" hangingPunct="1"/>
            <a:r>
              <a:rPr lang="en-GB" altLang="en-US" dirty="0"/>
              <a:t>Quality (or lack of quality)</a:t>
            </a:r>
          </a:p>
          <a:p>
            <a:pPr eaLnBrk="1" hangingPunct="1"/>
            <a:r>
              <a:rPr lang="en-GB" altLang="en-US" dirty="0"/>
              <a:t>Change impact</a:t>
            </a:r>
          </a:p>
          <a:p>
            <a:pPr eaLnBrk="1" hangingPunct="1"/>
            <a:r>
              <a:rPr lang="en-GB" altLang="en-US" dirty="0"/>
              <a:t>Process performance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Often confounded with the decision process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42B2710-695C-4E3E-A50D-C36C416E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94558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476" y="380926"/>
            <a:ext cx="7737588" cy="831131"/>
          </a:xfrm>
        </p:spPr>
        <p:txBody>
          <a:bodyPr/>
          <a:lstStyle/>
          <a:p>
            <a:pPr eaLnBrk="1" hangingPunct="1"/>
            <a:r>
              <a:rPr lang="en-GB" altLang="en-US" dirty="0"/>
              <a:t>Historical data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286" y="1042889"/>
            <a:ext cx="6672503" cy="496784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E0A7009-7647-432C-A409-A7B7A6A5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222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Methods for building prediction models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1800" dirty="0"/>
              <a:t>Statistical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Parametric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Make assumptions about distribution of the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Good tools for automation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Linear regression, Variance analysis, 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Non-parametric, robust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No assumptions about distribution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Less powerful, low degree of automation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dirty="0"/>
              <a:t>Rank-sum methods, Pareto diagrams, ...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dirty="0"/>
              <a:t>Causal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Link elements with semantic links or numerical equations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Simulation models, connectionism models, genetic models, ...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dirty="0"/>
              <a:t>Judgemental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Organise human expertise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600" dirty="0"/>
              <a:t>Delphi method, pair-wise comparison, Lichtenberg method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800" dirty="0"/>
          </a:p>
          <a:p>
            <a:pPr lvl="2" eaLnBrk="1" hangingPunct="1">
              <a:lnSpc>
                <a:spcPct val="90000"/>
              </a:lnSpc>
            </a:pPr>
            <a:endParaRPr lang="en-GB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D4E0B41-9760-4E3D-AC71-0BFF7EA0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87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Lichtenbeg method 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Staff the analysis group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Describe the work to be estimated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Define general constraints and assumptions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Define the structure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Individual judgement of MIN, MAX, LIKLEY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Calculate common result (MIN+MAX+3*LIKELY)/5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Find </a:t>
            </a:r>
            <a:r>
              <a:rPr lang="en-GB" altLang="en-US" dirty="0" err="1"/>
              <a:t>workpagages</a:t>
            </a:r>
            <a:r>
              <a:rPr lang="en-GB" altLang="en-US" dirty="0"/>
              <a:t> with large variance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Sub-</a:t>
            </a:r>
            <a:r>
              <a:rPr lang="en-GB" altLang="en-US" dirty="0" err="1"/>
              <a:t>devide</a:t>
            </a:r>
            <a:r>
              <a:rPr lang="en-GB" altLang="en-US" dirty="0"/>
              <a:t> them and rework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5-20 participants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Never influence each others judgements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MIN and MAX should be extreme – 1% of the cases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D423F32-2510-4E10-A220-3354F2D33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92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075" y="638081"/>
            <a:ext cx="7737588" cy="83113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Example of a </a:t>
            </a:r>
            <a:r>
              <a:rPr lang="en-GB" altLang="en-US" dirty="0" err="1"/>
              <a:t>pareto</a:t>
            </a:r>
            <a:r>
              <a:rPr lang="en-GB" altLang="en-US" dirty="0"/>
              <a:t> diagram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2021-01-25</a:t>
            </a:r>
          </a:p>
        </p:txBody>
      </p:sp>
      <p:pic>
        <p:nvPicPr>
          <p:cNvPr id="37891" name="Picture 3" descr="other_B_c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1987676" y="-774700"/>
            <a:ext cx="5132387" cy="9144000"/>
          </a:xfrm>
          <a:prstGeom prst="rect">
            <a:avLst/>
          </a:prstGeom>
          <a:noFill/>
        </p:spPr>
      </p:pic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9DEA441-5D4D-4E3A-A1CD-85439B75B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963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Scales</a:t>
            </a:r>
          </a:p>
        </p:txBody>
      </p:sp>
      <p:graphicFrame>
        <p:nvGraphicFramePr>
          <p:cNvPr id="10279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014707"/>
              </p:ext>
            </p:extLst>
          </p:nvPr>
        </p:nvGraphicFramePr>
        <p:xfrm>
          <a:off x="1068388" y="1876425"/>
          <a:ext cx="6096000" cy="3352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, 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software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&lt; , 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Skill rating: high, medium, 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Interval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,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Differences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%less bugs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 delay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Absolute zero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Lines of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8" name="textruta 3"/>
          <p:cNvSpPr txBox="1">
            <a:spLocks noChangeArrowheads="1"/>
          </p:cNvSpPr>
          <p:nvPr/>
        </p:nvSpPr>
        <p:spPr bwMode="auto">
          <a:xfrm>
            <a:off x="5795963" y="1484313"/>
            <a:ext cx="11414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v-SE" altLang="en-US" b="1" dirty="0" err="1">
                <a:solidFill>
                  <a:schemeClr val="accent1">
                    <a:lumMod val="75000"/>
                  </a:schemeClr>
                </a:solidFill>
              </a:rPr>
              <a:t>Examples</a:t>
            </a:r>
            <a:endParaRPr lang="sv-SE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2CEBCA1-7E6B-4762-A0D0-526C20AC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77707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err="1"/>
              <a:t>Metrics</a:t>
            </a:r>
            <a:r>
              <a:rPr lang="sv-SE" dirty="0"/>
              <a:t> and </a:t>
            </a:r>
            <a:r>
              <a:rPr lang="sv-SE" dirty="0" err="1"/>
              <a:t>experimentation</a:t>
            </a:r>
            <a:r>
              <a:rPr lang="sv-SE" dirty="0"/>
              <a:t>/</a:t>
            </a:r>
            <a:br>
              <a:rPr lang="sv-SE" dirty="0"/>
            </a:br>
            <a:r>
              <a:rPr lang="sv-SE" dirty="0"/>
              <a:t>Kristian Sandahl</a:t>
            </a:r>
          </a:p>
        </p:txBody>
      </p:sp>
    </p:spTree>
    <p:extLst>
      <p:ext uri="{BB962C8B-B14F-4D97-AF65-F5344CB8AC3E}">
        <p14:creationId xmlns:p14="http://schemas.microsoft.com/office/powerpoint/2010/main" val="142721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GB" altLang="en-US" dirty="0"/>
              <a:t>Structural model of measurement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274" y="1766273"/>
            <a:ext cx="5544781" cy="432690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0DCEEA0-3BF2-400A-90DC-71D0C3A7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653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Theoretical validation of metrics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Representational theory, based on the mapping between </a:t>
            </a:r>
            <a:r>
              <a:rPr lang="en-GB" altLang="en-US" b="1" dirty="0">
                <a:solidFill>
                  <a:schemeClr val="accent1"/>
                </a:solidFill>
              </a:rPr>
              <a:t>attributes</a:t>
            </a:r>
            <a:r>
              <a:rPr lang="en-GB" altLang="en-US" dirty="0"/>
              <a:t> of real-world </a:t>
            </a:r>
            <a:r>
              <a:rPr lang="en-GB" altLang="en-US" b="1" dirty="0">
                <a:solidFill>
                  <a:schemeClr val="accent1"/>
                </a:solidFill>
              </a:rPr>
              <a:t>entities</a:t>
            </a:r>
            <a:r>
              <a:rPr lang="en-GB" altLang="en-US" dirty="0"/>
              <a:t> – numerical </a:t>
            </a:r>
            <a:r>
              <a:rPr lang="en-GB" altLang="en-US" b="1" dirty="0">
                <a:solidFill>
                  <a:schemeClr val="accent1"/>
                </a:solidFill>
              </a:rPr>
              <a:t>values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chemeClr val="accent1"/>
                </a:solidFill>
              </a:rPr>
              <a:t>units</a:t>
            </a:r>
            <a:r>
              <a:rPr lang="en-GB" altLang="en-US" dirty="0"/>
              <a:t>:</a:t>
            </a:r>
          </a:p>
          <a:p>
            <a:pPr eaLnBrk="1" hangingPunct="1"/>
            <a:r>
              <a:rPr lang="en-GB" altLang="en-US" dirty="0"/>
              <a:t>For an attribute to be measurable, it must allow different entities to be distinguished from one another.</a:t>
            </a:r>
          </a:p>
          <a:p>
            <a:pPr eaLnBrk="1" hangingPunct="1"/>
            <a:r>
              <a:rPr lang="en-GB" altLang="en-US" dirty="0"/>
              <a:t>A valid measure must obey the representational condition.</a:t>
            </a:r>
          </a:p>
          <a:p>
            <a:pPr eaLnBrk="1" hangingPunct="1"/>
            <a:r>
              <a:rPr lang="en-GB" altLang="en-US" dirty="0"/>
              <a:t>Different entities can have the same attribute value.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2417884" y="5490341"/>
            <a:ext cx="7087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B.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Kitchenham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S. L.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Pfleeger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N.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Fenton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"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Towards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framework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for software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measurement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validation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," in </a:t>
            </a:r>
            <a:r>
              <a:rPr lang="sv-SE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IEEE </a:t>
            </a:r>
            <a:r>
              <a:rPr lang="sv-SE" sz="12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Transactions</a:t>
            </a:r>
            <a:r>
              <a:rPr lang="sv-SE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on Software </a:t>
            </a:r>
            <a:r>
              <a:rPr lang="sv-SE" sz="12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Engineering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vol. 21, no. 12, </a:t>
            </a: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pp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. 929-944, Dec. 1995.</a:t>
            </a:r>
            <a:br>
              <a:rPr lang="sv-SE" sz="1200" dirty="0"/>
            </a:br>
            <a:r>
              <a:rPr lang="sv-SE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sv-SE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10.1109/32.489070</a:t>
            </a:r>
            <a:endParaRPr lang="sv-SE" sz="120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FC78178-A814-4582-8D8A-E8EEB063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694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Empirical (external) validation of metrics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Correlation between internal and external attributes</a:t>
            </a:r>
          </a:p>
          <a:p>
            <a:pPr eaLnBrk="1" hangingPunct="1"/>
            <a:r>
              <a:rPr lang="en-GB" altLang="en-US" dirty="0"/>
              <a:t>Cause-effect models</a:t>
            </a:r>
          </a:p>
          <a:p>
            <a:r>
              <a:rPr lang="en-GB" altLang="en-US" dirty="0"/>
              <a:t>Statistical analysis</a:t>
            </a:r>
          </a:p>
          <a:p>
            <a:r>
              <a:rPr lang="en-GB" altLang="en-US" dirty="0"/>
              <a:t>Handle bias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D0D9E57-3724-48A4-9DB5-65B28FF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268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62847"/>
              </p:ext>
            </p:extLst>
          </p:nvPr>
        </p:nvGraphicFramePr>
        <p:xfrm>
          <a:off x="1484721" y="3026865"/>
          <a:ext cx="408373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169">
                  <a:extLst>
                    <a:ext uri="{9D8B030D-6E8A-4147-A177-3AD203B41FA5}">
                      <a16:colId xmlns:a16="http://schemas.microsoft.com/office/drawing/2014/main" val="523548925"/>
                    </a:ext>
                  </a:extLst>
                </a:gridCol>
                <a:gridCol w="736918">
                  <a:extLst>
                    <a:ext uri="{9D8B030D-6E8A-4147-A177-3AD203B41FA5}">
                      <a16:colId xmlns:a16="http://schemas.microsoft.com/office/drawing/2014/main" val="1322469587"/>
                    </a:ext>
                  </a:extLst>
                </a:gridCol>
                <a:gridCol w="713105">
                  <a:extLst>
                    <a:ext uri="{9D8B030D-6E8A-4147-A177-3AD203B41FA5}">
                      <a16:colId xmlns:a16="http://schemas.microsoft.com/office/drawing/2014/main" val="3330779576"/>
                    </a:ext>
                  </a:extLst>
                </a:gridCol>
                <a:gridCol w="693547">
                  <a:extLst>
                    <a:ext uri="{9D8B030D-6E8A-4147-A177-3AD203B41FA5}">
                      <a16:colId xmlns:a16="http://schemas.microsoft.com/office/drawing/2014/main" val="696418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Nisse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Pelle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44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11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02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Implementation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355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770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31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Administration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535664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904" y="2706619"/>
            <a:ext cx="4121253" cy="23532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sheets provide a powerful source for process improvements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70042"/>
              </p:ext>
            </p:extLst>
          </p:nvPr>
        </p:nvGraphicFramePr>
        <p:xfrm>
          <a:off x="996462" y="2509520"/>
          <a:ext cx="408373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169">
                  <a:extLst>
                    <a:ext uri="{9D8B030D-6E8A-4147-A177-3AD203B41FA5}">
                      <a16:colId xmlns:a16="http://schemas.microsoft.com/office/drawing/2014/main" val="523548925"/>
                    </a:ext>
                  </a:extLst>
                </a:gridCol>
                <a:gridCol w="736918">
                  <a:extLst>
                    <a:ext uri="{9D8B030D-6E8A-4147-A177-3AD203B41FA5}">
                      <a16:colId xmlns:a16="http://schemas.microsoft.com/office/drawing/2014/main" val="1322469587"/>
                    </a:ext>
                  </a:extLst>
                </a:gridCol>
                <a:gridCol w="713105">
                  <a:extLst>
                    <a:ext uri="{9D8B030D-6E8A-4147-A177-3AD203B41FA5}">
                      <a16:colId xmlns:a16="http://schemas.microsoft.com/office/drawing/2014/main" val="3330779576"/>
                    </a:ext>
                  </a:extLst>
                </a:gridCol>
                <a:gridCol w="693547">
                  <a:extLst>
                    <a:ext uri="{9D8B030D-6E8A-4147-A177-3AD203B41FA5}">
                      <a16:colId xmlns:a16="http://schemas.microsoft.com/office/drawing/2014/main" val="696418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Sprint</a:t>
                      </a:r>
                      <a:r>
                        <a:rPr lang="en-US" baseline="0" dirty="0"/>
                        <a:t> 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Nisse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Stina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Pelle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44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11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02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Implementation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355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770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240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31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Administration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535664"/>
                  </a:ext>
                </a:extLst>
              </a:tr>
            </a:tbl>
          </a:graphicData>
        </a:graphic>
      </p:graphicFrame>
      <p:sp>
        <p:nvSpPr>
          <p:cNvPr id="9" name="textruta 8"/>
          <p:cNvSpPr txBox="1"/>
          <p:nvPr/>
        </p:nvSpPr>
        <p:spPr>
          <a:xfrm rot="10800000" flipV="1">
            <a:off x="6662092" y="2983618"/>
            <a:ext cx="2047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/>
                <a:cs typeface="Georgia"/>
              </a:rPr>
              <a:t>Well defined categories is a strength.</a:t>
            </a:r>
            <a:endParaRPr lang="sv-SE" sz="2400" dirty="0">
              <a:latin typeface="Georgia"/>
              <a:cs typeface="Georgia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B2B6F01-19F9-4945-8161-DF1D350DF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03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Halstead’s software science</a:t>
            </a:r>
            <a:r>
              <a:rPr lang="en-GB" altLang="en-US" baseline="-25000" dirty="0"/>
              <a:t>1/2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The measurable and countable properties are : </a:t>
            </a:r>
          </a:p>
          <a:p>
            <a:pPr eaLnBrk="1" hangingPunct="1"/>
            <a:r>
              <a:rPr lang="en-GB" altLang="en-US" dirty="0"/>
              <a:t>n</a:t>
            </a:r>
            <a:r>
              <a:rPr lang="en-GB" altLang="en-US" baseline="-25000" dirty="0"/>
              <a:t>1</a:t>
            </a:r>
            <a:r>
              <a:rPr lang="en-GB" altLang="en-US" dirty="0"/>
              <a:t> = number of unique or distinct operators appearing in that implementation </a:t>
            </a:r>
          </a:p>
          <a:p>
            <a:pPr eaLnBrk="1" hangingPunct="1"/>
            <a:r>
              <a:rPr lang="en-GB" altLang="en-US" dirty="0"/>
              <a:t>n</a:t>
            </a:r>
            <a:r>
              <a:rPr lang="en-GB" altLang="en-US" baseline="-25000" dirty="0"/>
              <a:t>2</a:t>
            </a:r>
            <a:r>
              <a:rPr lang="en-GB" altLang="en-US" dirty="0"/>
              <a:t> = number of unique or distinct operands appearing in that implementation </a:t>
            </a:r>
          </a:p>
          <a:p>
            <a:pPr eaLnBrk="1" hangingPunct="1"/>
            <a:r>
              <a:rPr lang="en-GB" altLang="en-US" dirty="0"/>
              <a:t>N</a:t>
            </a:r>
            <a:r>
              <a:rPr lang="en-GB" altLang="en-US" baseline="-25000" dirty="0"/>
              <a:t>1</a:t>
            </a:r>
            <a:r>
              <a:rPr lang="en-GB" altLang="en-US" dirty="0"/>
              <a:t> = total usage of all of the operators appearing in that implementation </a:t>
            </a:r>
          </a:p>
          <a:p>
            <a:pPr eaLnBrk="1" hangingPunct="1"/>
            <a:r>
              <a:rPr lang="en-GB" altLang="en-US" dirty="0"/>
              <a:t>N</a:t>
            </a:r>
            <a:r>
              <a:rPr lang="en-GB" altLang="en-US" baseline="-25000" dirty="0"/>
              <a:t>2</a:t>
            </a:r>
            <a:r>
              <a:rPr lang="en-GB" altLang="en-US" dirty="0"/>
              <a:t> = total usage of all of the operands appearing in that implementation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http://yunus.hacettepe.edu.tr/~sencer/complexity.html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2021-01-25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7A8B970-8E5E-4497-841E-3DBE98F96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Metrics/K Sandahl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12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-template-EN" id="{2A10D328-3263-494E-BA6E-DCE85FF6DD20}" vid="{BF2FCDDC-375A-B14D-A7E0-3BE951CBD76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7CE0E642C4E4DB24CEF64F1A9A48C" ma:contentTypeVersion="6" ma:contentTypeDescription="Create a new document." ma:contentTypeScope="" ma:versionID="69fde6b66cd52b5cc805ebce52d53a74">
  <xsd:schema xmlns:xsd="http://www.w3.org/2001/XMLSchema" xmlns:xs="http://www.w3.org/2001/XMLSchema" xmlns:p="http://schemas.microsoft.com/office/2006/metadata/properties" xmlns:ns2="bf89c4f5-999b-4cfe-ae60-0929c9eb8c16" xmlns:ns3="1543ef38-2679-46f4-9fba-9146c1a0b7bb" targetNamespace="http://schemas.microsoft.com/office/2006/metadata/properties" ma:root="true" ma:fieldsID="933d3b2a20ed311f70c29bc804a23356" ns2:_="" ns3:_="">
    <xsd:import namespace="bf89c4f5-999b-4cfe-ae60-0929c9eb8c16"/>
    <xsd:import namespace="1543ef38-2679-46f4-9fba-9146c1a0b7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9c4f5-999b-4cfe-ae60-0929c9eb8c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3ef38-2679-46f4-9fba-9146c1a0b7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4030C7-1E88-4212-B118-4AFA16A220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279E1-85AE-4754-A10D-D9182C464E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89c4f5-999b-4cfe-ae60-0929c9eb8c16"/>
    <ds:schemaRef ds:uri="1543ef38-2679-46f4-9fba-9146c1a0b7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861B25-DA7B-4300-9753-29FCB2CAF3B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1543ef38-2679-46f4-9fba-9146c1a0b7bb"/>
    <ds:schemaRef ds:uri="http://purl.org/dc/terms/"/>
    <ds:schemaRef ds:uri="http://schemas.openxmlformats.org/package/2006/metadata/core-properties"/>
    <ds:schemaRef ds:uri="bf89c4f5-999b-4cfe-ae60-0929c9eb8c1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LiU presentation</Template>
  <TotalTime>488</TotalTime>
  <Words>1810</Words>
  <Application>Microsoft Office PowerPoint</Application>
  <PresentationFormat>Bildspel på skärmen (4:3)</PresentationFormat>
  <Paragraphs>434</Paragraphs>
  <Slides>40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Georgia</vt:lpstr>
      <vt:lpstr>Times New Roman</vt:lpstr>
      <vt:lpstr>Wingdings</vt:lpstr>
      <vt:lpstr>Office-tema</vt:lpstr>
      <vt:lpstr>Metrics</vt:lpstr>
      <vt:lpstr>Introduction</vt:lpstr>
      <vt:lpstr>Classification</vt:lpstr>
      <vt:lpstr>Scales</vt:lpstr>
      <vt:lpstr>Structural model of measurement</vt:lpstr>
      <vt:lpstr>Theoretical validation of metrics</vt:lpstr>
      <vt:lpstr>Empirical (external) validation of metrics</vt:lpstr>
      <vt:lpstr>Time sheets provide a powerful source for process improvements</vt:lpstr>
      <vt:lpstr>Halstead’s software science1/2</vt:lpstr>
      <vt:lpstr>Halstead’s software science2/2</vt:lpstr>
      <vt:lpstr>Chidamber &amp; Kemerer object-oriented metrics suite</vt:lpstr>
      <vt:lpstr>Weighted methods per class</vt:lpstr>
      <vt:lpstr>Depth of inheritance tree </vt:lpstr>
      <vt:lpstr>Number of children </vt:lpstr>
      <vt:lpstr>Coupling between object classes </vt:lpstr>
      <vt:lpstr>Response for a class</vt:lpstr>
      <vt:lpstr>Lack of cohesion of methods</vt:lpstr>
      <vt:lpstr>Code metrics in Visual Studio</vt:lpstr>
      <vt:lpstr>Function Points - Background</vt:lpstr>
      <vt:lpstr>COSMIC-FFP (COmmon Software Measurement International Consortium Full Function Point)</vt:lpstr>
      <vt:lpstr>Example: Change customer data in a warehouse of items</vt:lpstr>
      <vt:lpstr>Connections to other methods</vt:lpstr>
      <vt:lpstr>Change-based metrics: Code churn</vt:lpstr>
      <vt:lpstr>Measure usability?</vt:lpstr>
      <vt:lpstr>System Usability Scale (SUS)</vt:lpstr>
      <vt:lpstr>PowerPoint-presentation</vt:lpstr>
      <vt:lpstr>Simplified model with repair time</vt:lpstr>
      <vt:lpstr>Reliability growth model</vt:lpstr>
      <vt:lpstr>Similar pattern: Availability and Maintainability</vt:lpstr>
      <vt:lpstr>Comparing means</vt:lpstr>
      <vt:lpstr>Comparing distributions</vt:lpstr>
      <vt:lpstr>The box plot</vt:lpstr>
      <vt:lpstr>Comparing variance</vt:lpstr>
      <vt:lpstr>Linear regression</vt:lpstr>
      <vt:lpstr>Prediction metrics</vt:lpstr>
      <vt:lpstr>Historical data</vt:lpstr>
      <vt:lpstr>Methods for building prediction models</vt:lpstr>
      <vt:lpstr>The Lichtenbeg method process</vt:lpstr>
      <vt:lpstr>Example of a pareto diagram</vt:lpstr>
      <vt:lpstr>PowerPoint-presentation</vt:lpstr>
    </vt:vector>
  </TitlesOfParts>
  <Company>Linköpings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Metrics and experimentation</dc:title>
  <dc:creator>Kristian Sandahl</dc:creator>
  <cp:lastModifiedBy>Kristian Sandahl</cp:lastModifiedBy>
  <cp:revision>41</cp:revision>
  <dcterms:created xsi:type="dcterms:W3CDTF">2016-11-07T13:01:00Z</dcterms:created>
  <dcterms:modified xsi:type="dcterms:W3CDTF">2021-01-23T09:47:16Z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0x0101002477CE0E642C4E4DB24CEF64F1A9A48C</vt:lpwstr>
  </property>
  <property fmtid="{D5CDD505-2E9C-101B-9397-08002B2CF9AE}" pid="3" name="AuthorIds_UIVersion_1536">
    <vt:lpwstr>13</vt:lpwstr>
  </property>
  <property fmtid="{D5CDD505-2E9C-101B-9397-08002B2CF9AE}" pid="4" name="AuthorIds_UIVersion_5120">
    <vt:lpwstr>13</vt:lpwstr>
  </property>
  <property fmtid="{D5CDD505-2E9C-101B-9397-08002B2CF9AE}" pid="5" name="AuthorIds_UIVersion_6144">
    <vt:lpwstr>13</vt:lpwstr>
  </property>
</Properties>
</file>