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6" r:id="rId5"/>
    <p:sldId id="268" r:id="rId6"/>
    <p:sldId id="267" r:id="rId7"/>
    <p:sldId id="270" r:id="rId8"/>
    <p:sldId id="271" r:id="rId9"/>
    <p:sldId id="269" r:id="rId10"/>
    <p:sldId id="272" r:id="rId11"/>
    <p:sldId id="258" r:id="rId12"/>
    <p:sldId id="277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331" r:id="rId21"/>
    <p:sldId id="274" r:id="rId22"/>
    <p:sldId id="260" r:id="rId23"/>
    <p:sldId id="263" r:id="rId24"/>
    <p:sldId id="259" r:id="rId25"/>
    <p:sldId id="262" r:id="rId26"/>
    <p:sldId id="265" r:id="rId27"/>
    <p:sldId id="284" r:id="rId28"/>
    <p:sldId id="286" r:id="rId29"/>
    <p:sldId id="287" r:id="rId30"/>
    <p:sldId id="321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32"/>
    <p:restoredTop sz="94718"/>
  </p:normalViewPr>
  <p:slideViewPr>
    <p:cSldViewPr snapToGrid="0" snapToObjects="1">
      <p:cViewPr>
        <p:scale>
          <a:sx n="90" d="100"/>
          <a:sy n="90" d="100"/>
        </p:scale>
        <p:origin x="52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DF3-2419-E545-A6C5-7032BEC69801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08CE-FB26-8640-B31D-27F8D302C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12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DF3-2419-E545-A6C5-7032BEC69801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08CE-FB26-8640-B31D-27F8D302C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14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DF3-2419-E545-A6C5-7032BEC69801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08CE-FB26-8640-B31D-27F8D302C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73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DF3-2419-E545-A6C5-7032BEC69801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08CE-FB26-8640-B31D-27F8D302C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2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DF3-2419-E545-A6C5-7032BEC69801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08CE-FB26-8640-B31D-27F8D302C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3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DF3-2419-E545-A6C5-7032BEC69801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08CE-FB26-8640-B31D-27F8D302C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39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DF3-2419-E545-A6C5-7032BEC69801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08CE-FB26-8640-B31D-27F8D302C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8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DF3-2419-E545-A6C5-7032BEC69801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08CE-FB26-8640-B31D-27F8D302C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1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DF3-2419-E545-A6C5-7032BEC69801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08CE-FB26-8640-B31D-27F8D302C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5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DF3-2419-E545-A6C5-7032BEC69801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08CE-FB26-8640-B31D-27F8D302C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DF3-2419-E545-A6C5-7032BEC69801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08CE-FB26-8640-B31D-27F8D302C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8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EDF3-2419-E545-A6C5-7032BEC69801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708CE-FB26-8640-B31D-27F8D302C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6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Software Quality Management </a:t>
            </a:r>
            <a:r>
              <a:rPr lang="en-US" sz="2400" baseline="-25000" dirty="0"/>
              <a:t>TDDE46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Azeem Ahmad</a:t>
            </a:r>
          </a:p>
          <a:p>
            <a:r>
              <a:rPr lang="en-GB" dirty="0"/>
              <a:t>Linköping University, Sweden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44" y="5912971"/>
            <a:ext cx="18161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4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</a:rPr>
              <a:t>How the Definition of Quality Changed Over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  <p:sp>
        <p:nvSpPr>
          <p:cNvPr id="11" name="Line 2">
            <a:extLst>
              <a:ext uri="{FF2B5EF4-FFF2-40B4-BE49-F238E27FC236}">
                <a16:creationId xmlns:a16="http://schemas.microsoft.com/office/drawing/2014/main" id="{E7022C66-1E58-1E4D-8F2A-65392F69ED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1145" y="2123860"/>
            <a:ext cx="0" cy="324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559B3E46-B13F-E843-B400-DE65976CF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20" y="5436972"/>
            <a:ext cx="865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sv-SE" b="1"/>
              <a:t>1920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005E3A83-9984-5143-A9A1-38564D362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182" y="5436972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sv-SE" b="1"/>
              <a:t>1940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5416D389-18A3-684A-93F9-DACDF9970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07" y="5436972"/>
            <a:ext cx="865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sv-SE" b="1"/>
              <a:t>1960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77B464D5-B8B3-874F-A5A0-8A2949B8D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595" y="5436972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sv-SE" b="1"/>
              <a:t>1980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5497BAE-78DB-5947-82FD-AB6F0C1AC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6995" y="5436972"/>
            <a:ext cx="865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sv-SE" b="1"/>
              <a:t>2000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8F0BCAD6-1D8D-444D-B4B3-0B01F85EA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320" y="212386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sv-SE" sz="2400">
              <a:solidFill>
                <a:schemeClr val="bg1"/>
              </a:solidFill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698AEEC9-37D6-824D-B1B5-7DBD1418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782" y="1979397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sv-SE" sz="2400">
              <a:solidFill>
                <a:schemeClr val="bg1"/>
              </a:solidFill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55489AF8-92A8-7348-AA9F-7F3900F4EE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456739" y="3474028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sv-SE" dirty="0"/>
              <a:t> </a:t>
            </a:r>
            <a:r>
              <a:rPr lang="de-DE" altLang="sv-SE" b="1" dirty="0"/>
              <a:t>Quality</a:t>
            </a:r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id="{E3D90787-4261-5347-85E9-AA557CE5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132" y="3852647"/>
            <a:ext cx="1009650" cy="576263"/>
          </a:xfrm>
          <a:prstGeom prst="wedgeRectCallout">
            <a:avLst>
              <a:gd name="adj1" fmla="val -58333"/>
              <a:gd name="adj2" fmla="val 136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sv-SE" sz="1400" b="1"/>
              <a:t>Improved Design</a:t>
            </a:r>
          </a:p>
        </p:txBody>
      </p:sp>
      <p:sp>
        <p:nvSpPr>
          <p:cNvPr id="21" name="AutoShape 12">
            <a:extLst>
              <a:ext uri="{FF2B5EF4-FFF2-40B4-BE49-F238E27FC236}">
                <a16:creationId xmlns:a16="http://schemas.microsoft.com/office/drawing/2014/main" id="{6D7EA0DB-E86C-E946-89B0-1D6FC3F0E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1820" y="1836522"/>
            <a:ext cx="1439862" cy="936625"/>
          </a:xfrm>
          <a:prstGeom prst="wedgeRectCallout">
            <a:avLst>
              <a:gd name="adj1" fmla="val -31477"/>
              <a:gd name="adj2" fmla="val 116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sv-SE" sz="1400" b="1"/>
              <a:t>Total Quality Management (TQM)</a:t>
            </a: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9D560D04-FDC7-0147-AA0B-12E1E3873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07" y="3636747"/>
            <a:ext cx="1152525" cy="936625"/>
          </a:xfrm>
          <a:prstGeom prst="wedgeRectCallout">
            <a:avLst>
              <a:gd name="adj1" fmla="val -31130"/>
              <a:gd name="adj2" fmla="val 1047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sv-SE" sz="1400" b="1"/>
              <a:t>Statistical</a:t>
            </a:r>
          </a:p>
          <a:p>
            <a:pPr algn="ctr" eaLnBrk="1" hangingPunct="1"/>
            <a:r>
              <a:rPr lang="de-DE" altLang="sv-SE" sz="1400" b="1"/>
              <a:t>Process</a:t>
            </a:r>
          </a:p>
          <a:p>
            <a:pPr algn="ctr" eaLnBrk="1" hangingPunct="1"/>
            <a:r>
              <a:rPr lang="de-DE" altLang="sv-SE" sz="1400" b="1"/>
              <a:t>Control</a:t>
            </a:r>
          </a:p>
          <a:p>
            <a:pPr algn="ctr" eaLnBrk="1" hangingPunct="1"/>
            <a:r>
              <a:rPr lang="de-DE" altLang="sv-SE" sz="1400" b="1"/>
              <a:t>(SPC)</a:t>
            </a: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BA790EB5-51B3-7B41-93DB-082F0F84D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20" y="4284447"/>
            <a:ext cx="1152525" cy="360363"/>
          </a:xfrm>
          <a:prstGeom prst="wedgeRectCallout">
            <a:avLst>
              <a:gd name="adj1" fmla="val -6338"/>
              <a:gd name="adj2" fmla="val 199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sv-SE" sz="1400" b="1"/>
              <a:t>Inspection</a:t>
            </a:r>
          </a:p>
        </p:txBody>
      </p:sp>
      <p:sp>
        <p:nvSpPr>
          <p:cNvPr id="24" name="AutoShape 15">
            <a:extLst>
              <a:ext uri="{FF2B5EF4-FFF2-40B4-BE49-F238E27FC236}">
                <a16:creationId xmlns:a16="http://schemas.microsoft.com/office/drawing/2014/main" id="{F46E0B3E-D42F-C84D-9FA8-0C00A3420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270" y="2844585"/>
            <a:ext cx="936625" cy="720725"/>
          </a:xfrm>
          <a:prstGeom prst="wedgeRectCallout">
            <a:avLst>
              <a:gd name="adj1" fmla="val 5255"/>
              <a:gd name="adj2" fmla="val 148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sv-SE" sz="1400" b="1"/>
              <a:t>Quality Through</a:t>
            </a:r>
          </a:p>
          <a:p>
            <a:pPr algn="ctr" eaLnBrk="1" hangingPunct="1"/>
            <a:r>
              <a:rPr lang="de-DE" altLang="sv-SE" sz="1400" b="1"/>
              <a:t>Design</a:t>
            </a: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AD56120B-1DF3-4544-8F81-45291D296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445" y="5363947"/>
            <a:ext cx="649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Arc 17">
            <a:extLst>
              <a:ext uri="{FF2B5EF4-FFF2-40B4-BE49-F238E27FC236}">
                <a16:creationId xmlns:a16="http://schemas.microsoft.com/office/drawing/2014/main" id="{C4881907-A6D9-3D4B-BC17-94EF19E09A9B}"/>
              </a:ext>
            </a:extLst>
          </p:cNvPr>
          <p:cNvSpPr>
            <a:spLocks/>
          </p:cNvSpPr>
          <p:nvPr/>
        </p:nvSpPr>
        <p:spPr bwMode="auto">
          <a:xfrm flipV="1">
            <a:off x="4421145" y="3347822"/>
            <a:ext cx="5761037" cy="2016125"/>
          </a:xfrm>
          <a:custGeom>
            <a:avLst/>
            <a:gdLst>
              <a:gd name="T0" fmla="*/ 0 w 21600"/>
              <a:gd name="T1" fmla="*/ 0 h 21600"/>
              <a:gd name="T2" fmla="*/ 1536552827 w 21600"/>
              <a:gd name="T3" fmla="*/ 188183313 h 21600"/>
              <a:gd name="T4" fmla="*/ 0 w 21600"/>
              <a:gd name="T5" fmla="*/ 18818331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32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Quality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GB" dirty="0"/>
              <a:t>Focus on  identifying  root  causes  of quality  problems and  correcting  them  at  the  source, as  opposed  to  inspecting  the  product  after  it  has been  made</a:t>
            </a:r>
          </a:p>
          <a:p>
            <a:pPr lvl="1"/>
            <a:r>
              <a:rPr lang="en-GB" dirty="0"/>
              <a:t>Attempts to embed quality in every aspect of the organization.</a:t>
            </a:r>
          </a:p>
          <a:p>
            <a:pPr lvl="1"/>
            <a:r>
              <a:rPr lang="sv-SE" dirty="0" err="1"/>
              <a:t>Focuses</a:t>
            </a:r>
            <a:r>
              <a:rPr lang="sv-SE" dirty="0"/>
              <a:t> on </a:t>
            </a:r>
            <a:r>
              <a:rPr lang="sv-SE" dirty="0" err="1"/>
              <a:t>building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processas </a:t>
            </a:r>
            <a:r>
              <a:rPr lang="sv-SE" dirty="0" err="1"/>
              <a:t>opposed</a:t>
            </a:r>
            <a:r>
              <a:rPr lang="sv-SE" dirty="0"/>
              <a:t> to </a:t>
            </a:r>
            <a:r>
              <a:rPr lang="sv-SE" dirty="0" err="1"/>
              <a:t>simply</a:t>
            </a:r>
            <a:r>
              <a:rPr lang="sv-SE" dirty="0"/>
              <a:t> </a:t>
            </a:r>
            <a:r>
              <a:rPr lang="sv-SE" dirty="0" err="1"/>
              <a:t>inspecting</a:t>
            </a:r>
            <a:r>
              <a:rPr lang="sv-SE" dirty="0"/>
              <a:t> for </a:t>
            </a:r>
            <a:r>
              <a:rPr lang="sv-SE" dirty="0" err="1"/>
              <a:t>poor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production</a:t>
            </a:r>
            <a:endParaRPr lang="sv-SE" dirty="0"/>
          </a:p>
          <a:p>
            <a:pPr lvl="1"/>
            <a:r>
              <a:rPr lang="en-GB" dirty="0"/>
              <a:t> Specific  concepts  that  make  up  the  philosophy  of  TQM:</a:t>
            </a:r>
          </a:p>
          <a:p>
            <a:pPr lvl="2"/>
            <a:r>
              <a:rPr lang="en-GB" dirty="0"/>
              <a:t>Customer Focus</a:t>
            </a:r>
          </a:p>
          <a:p>
            <a:pPr lvl="2"/>
            <a:r>
              <a:rPr lang="en-GB" dirty="0"/>
              <a:t>Continuous Improvement</a:t>
            </a:r>
          </a:p>
          <a:p>
            <a:pPr lvl="2"/>
            <a:r>
              <a:rPr lang="en-GB" dirty="0"/>
              <a:t>Employee Empowerment</a:t>
            </a:r>
          </a:p>
          <a:p>
            <a:pPr lvl="2"/>
            <a:r>
              <a:rPr lang="en-GB" dirty="0"/>
              <a:t>Use of Quality Tools</a:t>
            </a:r>
          </a:p>
          <a:p>
            <a:pPr lvl="2"/>
            <a:r>
              <a:rPr lang="en-GB" dirty="0"/>
              <a:t>Product Design</a:t>
            </a:r>
          </a:p>
          <a:p>
            <a:pPr lvl="2"/>
            <a:r>
              <a:rPr lang="en-GB" dirty="0"/>
              <a:t>Process Management</a:t>
            </a:r>
          </a:p>
          <a:p>
            <a:pPr lvl="2"/>
            <a:r>
              <a:rPr lang="en-GB" dirty="0"/>
              <a:t>Managing Supplier 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402147-E4B4-9D4D-B215-C8196B531142}"/>
              </a:ext>
            </a:extLst>
          </p:cNvPr>
          <p:cNvSpPr/>
          <p:nvPr/>
        </p:nvSpPr>
        <p:spPr>
          <a:xfrm>
            <a:off x="6482732" y="4893252"/>
            <a:ext cx="5102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sv-SE" i="1" dirty="0">
                <a:latin typeface="Times-Italic" pitchFamily="2" charset="0"/>
              </a:rPr>
              <a:t>“Do the right things </a:t>
            </a:r>
            <a:r>
              <a:rPr lang="en-US" altLang="sv-SE" b="1" dirty="0">
                <a:latin typeface="Times-Bold" pitchFamily="2" charset="0"/>
              </a:rPr>
              <a:t>right </a:t>
            </a:r>
            <a:r>
              <a:rPr lang="en-US" altLang="sv-SE" dirty="0">
                <a:latin typeface="Times-Roman" pitchFamily="2" charset="0"/>
              </a:rPr>
              <a:t>the first time, every time.”</a:t>
            </a:r>
          </a:p>
        </p:txBody>
      </p:sp>
    </p:spTree>
    <p:extLst>
      <p:ext uri="{BB962C8B-B14F-4D97-AF65-F5344CB8AC3E}">
        <p14:creationId xmlns:p14="http://schemas.microsoft.com/office/powerpoint/2010/main" val="81337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</a:rPr>
              <a:t>Total Quality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lvl="1"/>
            <a:r>
              <a:rPr lang="en-GB" sz="1600">
                <a:solidFill>
                  <a:schemeClr val="bg1"/>
                </a:solidFill>
              </a:rPr>
              <a:t>Specific  concepts  that  make  up  the  philosophy  of  TQM:</a:t>
            </a:r>
          </a:p>
          <a:p>
            <a:pPr lvl="2"/>
            <a:r>
              <a:rPr lang="en-GB" sz="1600">
                <a:solidFill>
                  <a:schemeClr val="bg1"/>
                </a:solidFill>
              </a:rPr>
              <a:t>Customer Focus</a:t>
            </a:r>
          </a:p>
          <a:p>
            <a:pPr lvl="2"/>
            <a:r>
              <a:rPr lang="en-GB" sz="1600">
                <a:solidFill>
                  <a:schemeClr val="bg1"/>
                </a:solidFill>
              </a:rPr>
              <a:t>Continuous Improvement</a:t>
            </a:r>
          </a:p>
          <a:p>
            <a:pPr lvl="2"/>
            <a:r>
              <a:rPr lang="en-GB" sz="1600">
                <a:solidFill>
                  <a:schemeClr val="bg1"/>
                </a:solidFill>
              </a:rPr>
              <a:t>Employee Empowerment</a:t>
            </a:r>
          </a:p>
          <a:p>
            <a:pPr lvl="2"/>
            <a:r>
              <a:rPr lang="en-GB" sz="1600">
                <a:solidFill>
                  <a:schemeClr val="bg1"/>
                </a:solidFill>
              </a:rPr>
              <a:t>Use of Quality Tools</a:t>
            </a:r>
          </a:p>
          <a:p>
            <a:pPr lvl="2"/>
            <a:r>
              <a:rPr lang="en-GB" sz="1600">
                <a:solidFill>
                  <a:schemeClr val="bg1"/>
                </a:solidFill>
              </a:rPr>
              <a:t>Product Design</a:t>
            </a:r>
          </a:p>
          <a:p>
            <a:pPr lvl="2"/>
            <a:r>
              <a:rPr lang="en-GB" sz="1600">
                <a:solidFill>
                  <a:schemeClr val="bg1"/>
                </a:solidFill>
              </a:rPr>
              <a:t>Process Management</a:t>
            </a:r>
          </a:p>
          <a:p>
            <a:pPr lvl="2"/>
            <a:r>
              <a:rPr lang="en-GB" sz="1600">
                <a:solidFill>
                  <a:schemeClr val="bg1"/>
                </a:solidFill>
              </a:rPr>
              <a:t>Managing Supplier Quality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E7174-63D8-9C48-AB08-C37E23446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809315"/>
            <a:ext cx="6250769" cy="3078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5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Quality Management – Customer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Company’s focus on its customers</a:t>
            </a:r>
          </a:p>
          <a:p>
            <a:pPr lvl="1"/>
            <a:r>
              <a:rPr lang="en-GB" dirty="0"/>
              <a:t>Quality is defined as meeting or exceeding customer expectations</a:t>
            </a:r>
          </a:p>
          <a:p>
            <a:pPr lvl="1"/>
            <a:r>
              <a:rPr lang="en-GB" dirty="0"/>
              <a:t>The goal is to first identify and then meet customer needs.</a:t>
            </a:r>
          </a:p>
          <a:p>
            <a:pPr lvl="1"/>
            <a:r>
              <a:rPr lang="en-GB" dirty="0"/>
              <a:t>It is a challenge because customer focus changes such as small cars to sports utilities to back to small cars and then electric cars.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9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Total Quality Management – Continuous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Company </a:t>
            </a:r>
            <a:r>
              <a:rPr lang="sv-SE" sz="2400" dirty="0" err="1"/>
              <a:t>continually</a:t>
            </a:r>
            <a:r>
              <a:rPr lang="sv-SE" sz="2400" dirty="0"/>
              <a:t> </a:t>
            </a:r>
            <a:r>
              <a:rPr lang="sv-SE" sz="2400" dirty="0" err="1"/>
              <a:t>strive</a:t>
            </a:r>
            <a:r>
              <a:rPr lang="sv-SE" sz="2400" dirty="0"/>
              <a:t> to be </a:t>
            </a:r>
            <a:r>
              <a:rPr lang="sv-SE" sz="2400" dirty="0" err="1"/>
              <a:t>better</a:t>
            </a:r>
            <a:r>
              <a:rPr lang="sv-SE" sz="2400" dirty="0"/>
              <a:t> </a:t>
            </a:r>
            <a:r>
              <a:rPr lang="sv-SE" sz="2400" dirty="0" err="1"/>
              <a:t>through</a:t>
            </a:r>
            <a:r>
              <a:rPr lang="sv-SE" sz="2400" dirty="0"/>
              <a:t> </a:t>
            </a:r>
            <a:r>
              <a:rPr lang="sv-SE" sz="2400" dirty="0" err="1"/>
              <a:t>learning</a:t>
            </a:r>
            <a:r>
              <a:rPr lang="sv-SE" sz="2400" dirty="0"/>
              <a:t> and problem </a:t>
            </a:r>
            <a:r>
              <a:rPr lang="sv-SE" sz="2400" dirty="0" err="1"/>
              <a:t>solving</a:t>
            </a:r>
            <a:endParaRPr lang="sv-SE" sz="2400" dirty="0"/>
          </a:p>
          <a:p>
            <a:r>
              <a:rPr lang="sv-SE" sz="2400" dirty="0" err="1"/>
              <a:t>We</a:t>
            </a:r>
            <a:r>
              <a:rPr lang="sv-SE" sz="2400" dirty="0"/>
              <a:t> </a:t>
            </a:r>
            <a:r>
              <a:rPr lang="sv-SE" sz="2400" dirty="0" err="1"/>
              <a:t>can</a:t>
            </a:r>
            <a:r>
              <a:rPr lang="sv-SE" sz="2400" dirty="0"/>
              <a:t> never </a:t>
            </a:r>
            <a:r>
              <a:rPr lang="sv-SE" sz="2400" dirty="0" err="1"/>
              <a:t>achieve</a:t>
            </a:r>
            <a:r>
              <a:rPr lang="sv-SE" sz="2400" dirty="0"/>
              <a:t> </a:t>
            </a:r>
            <a:r>
              <a:rPr lang="sv-SE" sz="2400" dirty="0" err="1"/>
              <a:t>perfection</a:t>
            </a:r>
            <a:r>
              <a:rPr lang="sv-SE" sz="2400" dirty="0"/>
              <a:t>, </a:t>
            </a:r>
            <a:r>
              <a:rPr lang="sv-SE" sz="2400" dirty="0" err="1"/>
              <a:t>we</a:t>
            </a:r>
            <a:r>
              <a:rPr lang="sv-SE" sz="2400" dirty="0"/>
              <a:t> must </a:t>
            </a:r>
            <a:r>
              <a:rPr lang="sv-SE" sz="2400" dirty="0" err="1"/>
              <a:t>always</a:t>
            </a:r>
            <a:r>
              <a:rPr lang="sv-SE" sz="2400" dirty="0"/>
              <a:t> </a:t>
            </a:r>
            <a:r>
              <a:rPr lang="sv-SE" sz="2400" dirty="0" err="1"/>
              <a:t>evaluate</a:t>
            </a:r>
            <a:r>
              <a:rPr lang="sv-SE" sz="2400" dirty="0"/>
              <a:t> </a:t>
            </a:r>
            <a:r>
              <a:rPr lang="sv-SE" sz="2400" dirty="0" err="1"/>
              <a:t>our</a:t>
            </a:r>
            <a:r>
              <a:rPr lang="sv-SE" sz="2400" dirty="0"/>
              <a:t> </a:t>
            </a:r>
            <a:r>
              <a:rPr lang="sv-SE" sz="2400" dirty="0" err="1"/>
              <a:t>performance</a:t>
            </a:r>
            <a:r>
              <a:rPr lang="sv-SE" sz="2400" dirty="0"/>
              <a:t> and </a:t>
            </a:r>
            <a:r>
              <a:rPr lang="sv-SE" sz="2400" dirty="0" err="1"/>
              <a:t>take</a:t>
            </a:r>
            <a:r>
              <a:rPr lang="sv-SE" sz="2400" dirty="0"/>
              <a:t> </a:t>
            </a:r>
            <a:r>
              <a:rPr lang="sv-SE" sz="2400" dirty="0" err="1"/>
              <a:t>measures</a:t>
            </a:r>
            <a:r>
              <a:rPr lang="sv-SE" sz="2400" dirty="0"/>
              <a:t> to </a:t>
            </a:r>
            <a:r>
              <a:rPr lang="sv-SE" sz="2400" dirty="0" err="1"/>
              <a:t>improve</a:t>
            </a:r>
            <a:r>
              <a:rPr lang="sv-SE" sz="2400" dirty="0"/>
              <a:t> it.</a:t>
            </a:r>
          </a:p>
          <a:p>
            <a:r>
              <a:rPr lang="sv-SE" sz="2400" dirty="0" err="1"/>
              <a:t>Some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the </a:t>
            </a:r>
            <a:r>
              <a:rPr lang="sv-SE" sz="2400" dirty="0" err="1"/>
              <a:t>approaches</a:t>
            </a:r>
            <a:r>
              <a:rPr lang="sv-SE" sz="2400" dirty="0"/>
              <a:t>:</a:t>
            </a:r>
          </a:p>
          <a:p>
            <a:pPr lvl="1"/>
            <a:r>
              <a:rPr lang="sv-SE" dirty="0"/>
              <a:t>The  Plan – Do – </a:t>
            </a:r>
            <a:r>
              <a:rPr lang="sv-SE" dirty="0" err="1"/>
              <a:t>Study</a:t>
            </a:r>
            <a:r>
              <a:rPr lang="sv-SE" dirty="0"/>
              <a:t> – </a:t>
            </a:r>
            <a:r>
              <a:rPr lang="sv-SE" dirty="0" err="1"/>
              <a:t>Act</a:t>
            </a:r>
            <a:r>
              <a:rPr lang="sv-SE" dirty="0"/>
              <a:t>  </a:t>
            </a:r>
            <a:r>
              <a:rPr lang="sv-SE" dirty="0" err="1"/>
              <a:t>Cycle</a:t>
            </a:r>
            <a:endParaRPr lang="sv-SE" dirty="0"/>
          </a:p>
          <a:p>
            <a:pPr lvl="1"/>
            <a:r>
              <a:rPr lang="sv-SE" dirty="0"/>
              <a:t>Benchmarking:  </a:t>
            </a:r>
            <a:r>
              <a:rPr lang="sv-SE" dirty="0" err="1"/>
              <a:t>Implement</a:t>
            </a:r>
            <a:r>
              <a:rPr lang="sv-SE" dirty="0"/>
              <a:t>  </a:t>
            </a:r>
            <a:r>
              <a:rPr lang="sv-SE" dirty="0" err="1"/>
              <a:t>continuous</a:t>
            </a:r>
            <a:r>
              <a:rPr lang="sv-SE" dirty="0"/>
              <a:t>  </a:t>
            </a:r>
            <a:r>
              <a:rPr lang="sv-SE" dirty="0" err="1"/>
              <a:t>improvement</a:t>
            </a:r>
            <a:r>
              <a:rPr lang="sv-SE" dirty="0"/>
              <a:t>  is  by </a:t>
            </a:r>
            <a:r>
              <a:rPr lang="sv-SE" dirty="0" err="1"/>
              <a:t>studying</a:t>
            </a:r>
            <a:r>
              <a:rPr lang="sv-SE" dirty="0"/>
              <a:t>  business  </a:t>
            </a:r>
            <a:r>
              <a:rPr lang="sv-SE" dirty="0" err="1"/>
              <a:t>practices</a:t>
            </a:r>
            <a:r>
              <a:rPr lang="sv-SE" dirty="0"/>
              <a:t>  </a:t>
            </a:r>
            <a:r>
              <a:rPr lang="sv-SE" dirty="0" err="1"/>
              <a:t>of</a:t>
            </a:r>
            <a:r>
              <a:rPr lang="sv-SE" dirty="0"/>
              <a:t>  </a:t>
            </a:r>
            <a:r>
              <a:rPr lang="sv-SE" dirty="0" err="1"/>
              <a:t>companies</a:t>
            </a:r>
            <a:r>
              <a:rPr lang="sv-SE" dirty="0"/>
              <a:t>  </a:t>
            </a:r>
            <a:r>
              <a:rPr lang="sv-SE" dirty="0" err="1"/>
              <a:t>considered</a:t>
            </a:r>
            <a:r>
              <a:rPr lang="sv-SE" dirty="0"/>
              <a:t>  “best  in  </a:t>
            </a:r>
            <a:r>
              <a:rPr lang="sv-SE" dirty="0" err="1"/>
              <a:t>class</a:t>
            </a:r>
            <a:r>
              <a:rPr lang="sv-SE" dirty="0"/>
              <a:t>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9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Quality Management – </a:t>
            </a:r>
            <a:r>
              <a:rPr lang="sv-SE" dirty="0" err="1"/>
              <a:t>Employee</a:t>
            </a:r>
            <a:r>
              <a:rPr lang="sv-SE" dirty="0"/>
              <a:t> </a:t>
            </a:r>
            <a:r>
              <a:rPr lang="sv-SE" dirty="0" err="1"/>
              <a:t>Empowerment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Empower all employees to seek out quality problems and correct them</a:t>
            </a:r>
          </a:p>
          <a:p>
            <a:pPr lvl="1"/>
            <a:r>
              <a:rPr lang="en-GB" dirty="0"/>
              <a:t>Avoid culture of making it “</a:t>
            </a:r>
            <a:r>
              <a:rPr lang="sv-SE" dirty="0" err="1"/>
              <a:t>someone</a:t>
            </a:r>
            <a:r>
              <a:rPr lang="sv-SE" dirty="0"/>
              <a:t> </a:t>
            </a:r>
            <a:r>
              <a:rPr lang="sv-SE" dirty="0" err="1"/>
              <a:t>else’s</a:t>
            </a:r>
            <a:r>
              <a:rPr lang="sv-SE" dirty="0"/>
              <a:t> problem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Incentives  for  employees  to  identify  quality  problems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1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>
                <a:solidFill>
                  <a:srgbClr val="FFFFFF"/>
                </a:solidFill>
              </a:rPr>
              <a:t>Total Quality Management – Use of Quality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en-US" sz="2000">
                <a:solidFill>
                  <a:srgbClr val="F7A341"/>
                </a:solidFill>
              </a:rPr>
              <a:t>Employees need quality tool to asses quality.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737FBA0-6B95-D94E-A131-62E0410FB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187" y="2426818"/>
            <a:ext cx="2238676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C288915-5A03-454C-8A1C-706DFCF35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794" y="2426818"/>
            <a:ext cx="2578475" cy="3997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24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Quality Management – </a:t>
            </a:r>
            <a:r>
              <a:rPr lang="sv-SE" dirty="0"/>
              <a:t>Product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Building  quality  into  a  product and to ensure that the product design meets customer expectations</a:t>
            </a:r>
          </a:p>
          <a:p>
            <a:pPr lvl="1"/>
            <a:r>
              <a:rPr lang="en-GB" dirty="0"/>
              <a:t>To  produce  a  product  that  customers  want,  we  need  to translate customers’ everyday language into specific technical requirements</a:t>
            </a:r>
          </a:p>
          <a:p>
            <a:pPr lvl="1"/>
            <a:r>
              <a:rPr lang="en-GB" dirty="0"/>
              <a:t>A useful tool for translating the voice of the customer into specific technical requirements is quality function deployment (QFD) (discussed later in slides)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04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Quality Management – </a:t>
            </a:r>
            <a:r>
              <a:rPr lang="sv-SE" dirty="0"/>
              <a:t>Process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A quality product comes from a quality process</a:t>
            </a:r>
          </a:p>
          <a:p>
            <a:pPr lvl="2"/>
            <a:r>
              <a:rPr lang="en-GB" i="1" dirty="0"/>
              <a:t>Burned Cookies: Throw away or the  temperature  setting  may  be  too  high;  the  pan  may  be  curved,  placing  some cookies closer to the heating element; or the oven may not be distributing heat evenly</a:t>
            </a:r>
          </a:p>
          <a:p>
            <a:pPr lvl="1"/>
            <a:r>
              <a:rPr lang="en-GB" dirty="0"/>
              <a:t>Old Quality Concept: if a defect is found, correct defect and release the product</a:t>
            </a:r>
          </a:p>
          <a:p>
            <a:pPr lvl="1"/>
            <a:r>
              <a:rPr lang="en-GB" dirty="0"/>
              <a:t>New Quality Concept: If a defect is found, look for root cause.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48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Quality Management – </a:t>
            </a:r>
            <a:r>
              <a:rPr lang="sv-SE" dirty="0" err="1"/>
              <a:t>Managing</a:t>
            </a:r>
            <a:r>
              <a:rPr lang="sv-SE" dirty="0"/>
              <a:t> </a:t>
            </a:r>
            <a:r>
              <a:rPr lang="sv-SE" dirty="0" err="1"/>
              <a:t>Supplier</a:t>
            </a:r>
            <a:r>
              <a:rPr lang="sv-SE" dirty="0"/>
              <a:t> </a:t>
            </a:r>
            <a:r>
              <a:rPr lang="sv-SE" dirty="0" err="1"/>
              <a:t>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v-SE" dirty="0" err="1"/>
              <a:t>Extends</a:t>
            </a:r>
            <a:r>
              <a:rPr lang="sv-SE" dirty="0"/>
              <a:t> the </a:t>
            </a:r>
            <a:r>
              <a:rPr lang="sv-SE" dirty="0" err="1"/>
              <a:t>concept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to a </a:t>
            </a:r>
            <a:r>
              <a:rPr lang="sv-SE" dirty="0" err="1"/>
              <a:t>company’s</a:t>
            </a:r>
            <a:r>
              <a:rPr lang="sv-SE" dirty="0"/>
              <a:t> </a:t>
            </a:r>
            <a:r>
              <a:rPr lang="sv-SE" dirty="0" err="1"/>
              <a:t>suppliers</a:t>
            </a:r>
            <a:endParaRPr lang="sv-SE" dirty="0"/>
          </a:p>
          <a:p>
            <a:pPr lvl="1"/>
            <a:r>
              <a:rPr lang="sv-SE" dirty="0"/>
              <a:t>If </a:t>
            </a:r>
            <a:r>
              <a:rPr lang="sv-SE" dirty="0" err="1"/>
              <a:t>suppliers</a:t>
            </a:r>
            <a:r>
              <a:rPr lang="sv-SE" dirty="0"/>
              <a:t> </a:t>
            </a:r>
            <a:r>
              <a:rPr lang="sv-SE" dirty="0" err="1"/>
              <a:t>meet</a:t>
            </a:r>
            <a:r>
              <a:rPr lang="sv-SE" dirty="0"/>
              <a:t> </a:t>
            </a:r>
            <a:r>
              <a:rPr lang="sv-SE" dirty="0" err="1"/>
              <a:t>preset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standards, materials do not </a:t>
            </a:r>
            <a:r>
              <a:rPr lang="sv-SE" dirty="0" err="1"/>
              <a:t>have</a:t>
            </a:r>
            <a:r>
              <a:rPr lang="sv-SE" dirty="0"/>
              <a:t> to be </a:t>
            </a:r>
            <a:r>
              <a:rPr lang="sv-SE" dirty="0" err="1"/>
              <a:t>inspected</a:t>
            </a:r>
            <a:r>
              <a:rPr lang="sv-SE" dirty="0"/>
              <a:t> </a:t>
            </a:r>
            <a:r>
              <a:rPr lang="sv-SE" dirty="0" err="1"/>
              <a:t>upon</a:t>
            </a:r>
            <a:r>
              <a:rPr lang="sv-SE" dirty="0"/>
              <a:t> </a:t>
            </a:r>
            <a:r>
              <a:rPr lang="sv-SE" dirty="0" err="1"/>
              <a:t>arrival</a:t>
            </a:r>
            <a:r>
              <a:rPr lang="sv-SE" dirty="0"/>
              <a:t>.</a:t>
            </a:r>
          </a:p>
          <a:p>
            <a:pPr lvl="2"/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companies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representative </a:t>
            </a:r>
            <a:r>
              <a:rPr lang="sv-SE" dirty="0" err="1"/>
              <a:t>residing</a:t>
            </a:r>
            <a:r>
              <a:rPr lang="sv-SE" dirty="0"/>
              <a:t> at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supplier’s</a:t>
            </a:r>
            <a:r>
              <a:rPr lang="sv-SE" dirty="0"/>
              <a:t> </a:t>
            </a:r>
            <a:r>
              <a:rPr lang="sv-SE" dirty="0" err="1"/>
              <a:t>location</a:t>
            </a:r>
            <a:r>
              <a:rPr lang="sv-SE" dirty="0"/>
              <a:t>, </a:t>
            </a:r>
            <a:r>
              <a:rPr lang="sv-SE" dirty="0" err="1"/>
              <a:t>thereby</a:t>
            </a:r>
            <a:r>
              <a:rPr lang="sv-SE" dirty="0"/>
              <a:t> </a:t>
            </a:r>
            <a:r>
              <a:rPr lang="sv-SE" dirty="0" err="1"/>
              <a:t>involving</a:t>
            </a:r>
            <a:r>
              <a:rPr lang="sv-SE" dirty="0"/>
              <a:t> the </a:t>
            </a:r>
            <a:r>
              <a:rPr lang="sv-SE" dirty="0" err="1"/>
              <a:t>supplier</a:t>
            </a:r>
            <a:r>
              <a:rPr lang="sv-SE" dirty="0"/>
              <a:t> in </a:t>
            </a:r>
            <a:r>
              <a:rPr lang="sv-SE" dirty="0" err="1"/>
              <a:t>every</a:t>
            </a:r>
            <a:r>
              <a:rPr lang="sv-SE" dirty="0"/>
              <a:t> </a:t>
            </a:r>
            <a:r>
              <a:rPr lang="sv-SE" dirty="0" err="1"/>
              <a:t>stagefrom</a:t>
            </a:r>
            <a:r>
              <a:rPr lang="sv-SE" dirty="0"/>
              <a:t> </a:t>
            </a:r>
            <a:r>
              <a:rPr lang="sv-SE" dirty="0" err="1"/>
              <a:t>product</a:t>
            </a:r>
            <a:r>
              <a:rPr lang="sv-SE" dirty="0"/>
              <a:t> design to final </a:t>
            </a:r>
            <a:r>
              <a:rPr lang="sv-SE" dirty="0" err="1"/>
              <a:t>production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3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Introduction to Software Quality Management </a:t>
            </a:r>
          </a:p>
          <a:p>
            <a:pPr lvl="1"/>
            <a:r>
              <a:rPr lang="en-GB" dirty="0"/>
              <a:t>Introduction to Total Quality Management</a:t>
            </a:r>
          </a:p>
          <a:p>
            <a:pPr lvl="1"/>
            <a:r>
              <a:rPr lang="en-GB" dirty="0"/>
              <a:t>Understanding Cost of Quality</a:t>
            </a:r>
          </a:p>
          <a:p>
            <a:pPr lvl="1"/>
            <a:r>
              <a:rPr lang="en-GB" dirty="0"/>
              <a:t>Understanding Quality Function Deployment</a:t>
            </a:r>
          </a:p>
          <a:p>
            <a:pPr lvl="1"/>
            <a:r>
              <a:rPr lang="en-GB" dirty="0"/>
              <a:t>Introduction to Risk Management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6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err="1"/>
              <a:t>Deming</a:t>
            </a:r>
            <a:r>
              <a:rPr lang="sv-SE" b="1" dirty="0"/>
              <a:t> Total </a:t>
            </a:r>
            <a:r>
              <a:rPr lang="sv-SE" b="1" dirty="0" err="1"/>
              <a:t>Quality</a:t>
            </a:r>
            <a:r>
              <a:rPr lang="sv-SE" b="1" dirty="0"/>
              <a:t> Management </a:t>
            </a:r>
            <a:r>
              <a:rPr lang="sv-SE" b="1" dirty="0" err="1"/>
              <a:t>Philosophy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effectLst/>
              </a:rPr>
              <a:t>14 </a:t>
            </a:r>
            <a:r>
              <a:rPr lang="sv-SE" dirty="0" err="1">
                <a:effectLst/>
              </a:rPr>
              <a:t>points</a:t>
            </a:r>
            <a:r>
              <a:rPr lang="sv-SE" dirty="0">
                <a:effectLst/>
              </a:rPr>
              <a:t> </a:t>
            </a:r>
            <a:r>
              <a:rPr lang="sv-SE" dirty="0" err="1">
                <a:effectLst/>
              </a:rPr>
              <a:t>philophy</a:t>
            </a:r>
            <a:r>
              <a:rPr lang="sv-SE" dirty="0">
                <a:effectLst/>
              </a:rPr>
              <a:t> </a:t>
            </a:r>
            <a:r>
              <a:rPr lang="sv-SE" dirty="0" err="1">
                <a:effectLst/>
              </a:rPr>
              <a:t>ranging</a:t>
            </a:r>
            <a:r>
              <a:rPr lang="sv-SE" dirty="0">
                <a:effectLst/>
              </a:rPr>
              <a:t> from </a:t>
            </a:r>
          </a:p>
          <a:p>
            <a:pPr lvl="1"/>
            <a:r>
              <a:rPr lang="sv-SE" dirty="0" err="1"/>
              <a:t>Institute</a:t>
            </a:r>
            <a:r>
              <a:rPr lang="sv-SE" dirty="0"/>
              <a:t> </a:t>
            </a:r>
            <a:r>
              <a:rPr lang="sv-SE" dirty="0" err="1"/>
              <a:t>training</a:t>
            </a:r>
            <a:r>
              <a:rPr lang="sv-SE" dirty="0"/>
              <a:t> on the </a:t>
            </a:r>
            <a:r>
              <a:rPr lang="sv-SE" dirty="0" err="1"/>
              <a:t>job</a:t>
            </a:r>
            <a:r>
              <a:rPr lang="sv-SE" dirty="0"/>
              <a:t>.</a:t>
            </a:r>
          </a:p>
          <a:p>
            <a:pPr lvl="1"/>
            <a:r>
              <a:rPr lang="sv-SE" dirty="0" err="1"/>
              <a:t>Adopt</a:t>
            </a:r>
            <a:r>
              <a:rPr lang="sv-SE" dirty="0"/>
              <a:t> and </a:t>
            </a:r>
            <a:r>
              <a:rPr lang="sv-SE" dirty="0" err="1"/>
              <a:t>institute</a:t>
            </a:r>
            <a:r>
              <a:rPr lang="sv-SE" dirty="0"/>
              <a:t> </a:t>
            </a:r>
            <a:r>
              <a:rPr lang="sv-SE" dirty="0" err="1"/>
              <a:t>leadership</a:t>
            </a:r>
            <a:r>
              <a:rPr lang="sv-SE" dirty="0"/>
              <a:t>.</a:t>
            </a:r>
          </a:p>
          <a:p>
            <a:pPr lvl="1"/>
            <a:r>
              <a:rPr lang="sv-SE" dirty="0"/>
              <a:t>Drive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fear</a:t>
            </a:r>
            <a:r>
              <a:rPr lang="sv-SE" dirty="0"/>
              <a:t>.</a:t>
            </a:r>
          </a:p>
          <a:p>
            <a:pPr lvl="1"/>
            <a:r>
              <a:rPr lang="sv-SE" dirty="0"/>
              <a:t>Break down </a:t>
            </a:r>
            <a:r>
              <a:rPr lang="sv-SE" dirty="0" err="1"/>
              <a:t>barriers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staff</a:t>
            </a:r>
            <a:r>
              <a:rPr lang="sv-SE" dirty="0"/>
              <a:t> areas.</a:t>
            </a:r>
          </a:p>
          <a:p>
            <a:pPr lvl="1"/>
            <a:r>
              <a:rPr lang="sv-SE" dirty="0" err="1"/>
              <a:t>Remove</a:t>
            </a:r>
            <a:r>
              <a:rPr lang="sv-SE" dirty="0"/>
              <a:t> </a:t>
            </a:r>
            <a:r>
              <a:rPr lang="sv-SE" dirty="0" err="1"/>
              <a:t>barriers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rob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pride</a:t>
            </a:r>
            <a:r>
              <a:rPr lang="sv-SE" dirty="0"/>
              <a:t> in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, and </a:t>
            </a:r>
            <a:r>
              <a:rPr lang="sv-SE" dirty="0" err="1"/>
              <a:t>eliminate</a:t>
            </a:r>
            <a:r>
              <a:rPr lang="sv-SE" dirty="0"/>
              <a:t> the </a:t>
            </a:r>
            <a:r>
              <a:rPr lang="sv-SE" dirty="0" err="1"/>
              <a:t>annual</a:t>
            </a:r>
            <a:r>
              <a:rPr lang="sv-SE" dirty="0"/>
              <a:t> rating or merit system.</a:t>
            </a:r>
          </a:p>
          <a:p>
            <a:pPr lvl="1"/>
            <a:r>
              <a:rPr lang="sv-SE" dirty="0" err="1"/>
              <a:t>Put</a:t>
            </a:r>
            <a:r>
              <a:rPr lang="sv-SE" dirty="0"/>
              <a:t> </a:t>
            </a:r>
            <a:r>
              <a:rPr lang="sv-SE" dirty="0" err="1"/>
              <a:t>everybody</a:t>
            </a:r>
            <a:r>
              <a:rPr lang="sv-SE" dirty="0"/>
              <a:t> in the </a:t>
            </a:r>
            <a:r>
              <a:rPr lang="sv-SE" dirty="0" err="1"/>
              <a:t>company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to </a:t>
            </a:r>
            <a:r>
              <a:rPr lang="sv-SE" dirty="0" err="1"/>
              <a:t>accomplish</a:t>
            </a:r>
            <a:r>
              <a:rPr lang="sv-SE" dirty="0"/>
              <a:t> the transformation.</a:t>
            </a:r>
          </a:p>
          <a:p>
            <a:pPr lvl="1"/>
            <a:r>
              <a:rPr lang="sv-SE" dirty="0" err="1"/>
              <a:t>Others</a:t>
            </a:r>
            <a:endParaRPr lang="sv-SE" dirty="0"/>
          </a:p>
          <a:p>
            <a:pPr lvl="1"/>
            <a:endParaRPr lang="sv-SE" dirty="0"/>
          </a:p>
          <a:p>
            <a:endParaRPr lang="sv-SE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13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Cost of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Quality is important, but it costs us time and money. It costs too much time and money to get the level of software quality we really want.</a:t>
            </a:r>
          </a:p>
          <a:p>
            <a:pPr lvl="1"/>
            <a:r>
              <a:rPr lang="en-GB" dirty="0"/>
              <a:t>There is no doubt that quality has a cost, but lack of quality also has a cost —not only to end users who must live with faulty software, but also to the software organization that has built and must maintain it</a:t>
            </a:r>
          </a:p>
          <a:p>
            <a:pPr lvl="1"/>
            <a:r>
              <a:rPr lang="en-GB" dirty="0"/>
              <a:t>Cost of Quality Include:</a:t>
            </a:r>
          </a:p>
          <a:p>
            <a:pPr lvl="2"/>
            <a:r>
              <a:rPr lang="en-GB" dirty="0"/>
              <a:t>All costs incurred in the pursuit of quality</a:t>
            </a:r>
          </a:p>
          <a:p>
            <a:pPr lvl="2"/>
            <a:r>
              <a:rPr lang="en-GB" dirty="0"/>
              <a:t>All cost incurred in performing quality-related activities</a:t>
            </a:r>
          </a:p>
          <a:p>
            <a:pPr lvl="2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18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Cost of 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  <p:graphicFrame>
        <p:nvGraphicFramePr>
          <p:cNvPr id="7" name="Group 3">
            <a:extLst>
              <a:ext uri="{FF2B5EF4-FFF2-40B4-BE49-F238E27FC236}">
                <a16:creationId xmlns:a16="http://schemas.microsoft.com/office/drawing/2014/main" id="{0BAD135E-3B33-1646-9B42-B9F128F778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168833"/>
              </p:ext>
            </p:extLst>
          </p:nvPr>
        </p:nvGraphicFramePr>
        <p:xfrm>
          <a:off x="1277096" y="1565900"/>
          <a:ext cx="9725683" cy="447513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452603">
                  <a:extLst>
                    <a:ext uri="{9D8B030D-6E8A-4147-A177-3AD203B41FA5}">
                      <a16:colId xmlns:a16="http://schemas.microsoft.com/office/drawing/2014/main" val="1371691325"/>
                    </a:ext>
                  </a:extLst>
                </a:gridCol>
                <a:gridCol w="1452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0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897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Cost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Type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Definition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Example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352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Prevention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Costs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that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are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associated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with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preventing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defects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 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Training,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early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reviews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quality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planning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tools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process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improvement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initiatives.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708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Appraisal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/Asses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Costs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that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are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associated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with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analyzing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and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testing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the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product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to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ensure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it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conforms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to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specifications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 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Inspections, testing, audits, quality control.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82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Failures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Internal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Failure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Costs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that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are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associated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with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fixing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defects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found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prior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to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release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 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Fix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the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Bug,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Repair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retesting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updating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documentations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352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External Failure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Costs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that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are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associated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with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fixing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defects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found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after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release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 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Technical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support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defect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reporting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and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tracking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field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updates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loss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of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future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DE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sales</a:t>
                      </a: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304316C-C8BF-3C48-A2FA-298F7F2C4ECA}"/>
              </a:ext>
            </a:extLst>
          </p:cNvPr>
          <p:cNvSpPr/>
          <p:nvPr/>
        </p:nvSpPr>
        <p:spPr>
          <a:xfrm>
            <a:off x="1277095" y="6457129"/>
            <a:ext cx="9725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v-SE" dirty="0"/>
              <a:t>Joseph M. </a:t>
            </a:r>
            <a:r>
              <a:rPr lang="en-US" altLang="sv-SE" dirty="0" err="1"/>
              <a:t>Juran</a:t>
            </a:r>
            <a:r>
              <a:rPr lang="en-US" altLang="sv-SE" dirty="0"/>
              <a:t> and F. M. </a:t>
            </a:r>
            <a:r>
              <a:rPr lang="en-US" altLang="sv-SE" dirty="0" err="1"/>
              <a:t>Gryna</a:t>
            </a:r>
            <a:r>
              <a:rPr lang="en-US" altLang="sv-SE" dirty="0"/>
              <a:t>, </a:t>
            </a:r>
            <a:r>
              <a:rPr lang="en-US" altLang="sv-SE" i="1" dirty="0"/>
              <a:t>Quality Planning and Analysis </a:t>
            </a:r>
            <a:r>
              <a:rPr lang="en-US" altLang="sv-SE" dirty="0"/>
              <a:t>(New York: McGraw-Hill, 1970), p. 60.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981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Hidden Cost of 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ECE22960-5B9E-2449-991A-73A440EFF1FF}"/>
              </a:ext>
            </a:extLst>
          </p:cNvPr>
          <p:cNvSpPr txBox="1">
            <a:spLocks noChangeArrowheads="1"/>
          </p:cNvSpPr>
          <p:nvPr/>
        </p:nvSpPr>
        <p:spPr>
          <a:xfrm>
            <a:off x="2425571" y="1459199"/>
            <a:ext cx="7580312" cy="915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sv-SE"/>
              <a:t> </a:t>
            </a:r>
            <a:endParaRPr lang="en-US" altLang="sv-SE" dirty="0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E1470A71-C559-984C-9D4D-B4E7C41628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5358" y="4230974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6658E1B0-9ADB-F54C-AF85-FCDF8F971C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65358" y="346897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47AB1FC0-A1EF-A042-B135-48D60F181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5358" y="3468974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1D6D977F-076D-3149-8540-4990D2CE3D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2558" y="3545174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0D428265-5D5A-F440-B5A3-2B1290053B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22558" y="3240374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3F117F8B-A1EF-BB4E-8068-F161FB8673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2558" y="2325974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6A3B9F4B-D818-D048-9823-C909EF789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0758" y="2325974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17E2F37F-0D8F-E24C-AFB9-051214C387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3158" y="1716374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0A1299F2-FAD4-9F48-A6C7-04780B348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7958" y="1716374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AA0958DE-EB7F-8D4C-B245-19E8213D0E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5158" y="1716374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E82A835E-21B0-3742-94C9-7B088565D0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3758" y="1640174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C9983AFC-F572-6449-B3BA-2BF475FF3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958" y="1640174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1CC28344-7530-114C-942D-B4F9E2F1B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6758" y="1868774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30756F6A-E49C-8A46-8FF1-8C5A323CB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2558" y="3392774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3F03C680-D61F-1E41-955D-E6609C1649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23158" y="4459574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1B484538-35BE-8146-BF9D-16E741860A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2358" y="5450174"/>
            <a:ext cx="2590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Line 21">
            <a:extLst>
              <a:ext uri="{FF2B5EF4-FFF2-40B4-BE49-F238E27FC236}">
                <a16:creationId xmlns:a16="http://schemas.microsoft.com/office/drawing/2014/main" id="{72BE7D30-8B86-6C4F-BB28-FE372BDA3F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70358" y="5602574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FBEA5EF5-4D09-AE47-AEA2-A1AB72EE4D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55958" y="5602574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5BE74DC8-0386-754E-9003-FB7D69E06F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65358" y="4916774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Freeform 24">
            <a:extLst>
              <a:ext uri="{FF2B5EF4-FFF2-40B4-BE49-F238E27FC236}">
                <a16:creationId xmlns:a16="http://schemas.microsoft.com/office/drawing/2014/main" id="{1E16DB76-3ED0-0548-AE18-38E516A9E39A}"/>
              </a:ext>
            </a:extLst>
          </p:cNvPr>
          <p:cNvSpPr>
            <a:spLocks/>
          </p:cNvSpPr>
          <p:nvPr/>
        </p:nvSpPr>
        <p:spPr bwMode="auto">
          <a:xfrm>
            <a:off x="2350958" y="3164174"/>
            <a:ext cx="8001000" cy="342900"/>
          </a:xfrm>
          <a:custGeom>
            <a:avLst/>
            <a:gdLst>
              <a:gd name="T0" fmla="*/ 0 w 5095"/>
              <a:gd name="T1" fmla="*/ 49 h 216"/>
              <a:gd name="T2" fmla="*/ 90 w 5095"/>
              <a:gd name="T3" fmla="*/ 74 h 216"/>
              <a:gd name="T4" fmla="*/ 194 w 5095"/>
              <a:gd name="T5" fmla="*/ 104 h 216"/>
              <a:gd name="T6" fmla="*/ 342 w 5095"/>
              <a:gd name="T7" fmla="*/ 60 h 216"/>
              <a:gd name="T8" fmla="*/ 441 w 5095"/>
              <a:gd name="T9" fmla="*/ 104 h 216"/>
              <a:gd name="T10" fmla="*/ 688 w 5095"/>
              <a:gd name="T11" fmla="*/ 15 h 216"/>
              <a:gd name="T12" fmla="*/ 886 w 5095"/>
              <a:gd name="T13" fmla="*/ 60 h 216"/>
              <a:gd name="T14" fmla="*/ 1133 w 5095"/>
              <a:gd name="T15" fmla="*/ 15 h 216"/>
              <a:gd name="T16" fmla="*/ 1429 w 5095"/>
              <a:gd name="T17" fmla="*/ 104 h 216"/>
              <a:gd name="T18" fmla="*/ 1726 w 5095"/>
              <a:gd name="T19" fmla="*/ 15 h 216"/>
              <a:gd name="T20" fmla="*/ 1924 w 5095"/>
              <a:gd name="T21" fmla="*/ 60 h 216"/>
              <a:gd name="T22" fmla="*/ 2171 w 5095"/>
              <a:gd name="T23" fmla="*/ 15 h 216"/>
              <a:gd name="T24" fmla="*/ 2418 w 5095"/>
              <a:gd name="T25" fmla="*/ 104 h 216"/>
              <a:gd name="T26" fmla="*/ 2566 w 5095"/>
              <a:gd name="T27" fmla="*/ 60 h 216"/>
              <a:gd name="T28" fmla="*/ 2764 w 5095"/>
              <a:gd name="T29" fmla="*/ 15 h 216"/>
              <a:gd name="T30" fmla="*/ 3110 w 5095"/>
              <a:gd name="T31" fmla="*/ 60 h 216"/>
              <a:gd name="T32" fmla="*/ 3308 w 5095"/>
              <a:gd name="T33" fmla="*/ 15 h 216"/>
              <a:gd name="T34" fmla="*/ 3752 w 5095"/>
              <a:gd name="T35" fmla="*/ 149 h 216"/>
              <a:gd name="T36" fmla="*/ 4049 w 5095"/>
              <a:gd name="T37" fmla="*/ 104 h 216"/>
              <a:gd name="T38" fmla="*/ 4543 w 5095"/>
              <a:gd name="T39" fmla="*/ 194 h 216"/>
              <a:gd name="T40" fmla="*/ 4741 w 5095"/>
              <a:gd name="T41" fmla="*/ 60 h 216"/>
              <a:gd name="T42" fmla="*/ 5037 w 5095"/>
              <a:gd name="T43" fmla="*/ 194 h 216"/>
              <a:gd name="T44" fmla="*/ 5087 w 5095"/>
              <a:gd name="T45" fmla="*/ 194 h 216"/>
              <a:gd name="T46" fmla="*/ 5037 w 5095"/>
              <a:gd name="T47" fmla="*/ 194 h 21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095"/>
              <a:gd name="T73" fmla="*/ 0 h 216"/>
              <a:gd name="T74" fmla="*/ 5095 w 5095"/>
              <a:gd name="T75" fmla="*/ 216 h 21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095" h="216">
                <a:moveTo>
                  <a:pt x="0" y="49"/>
                </a:moveTo>
                <a:cubicBezTo>
                  <a:pt x="14" y="54"/>
                  <a:pt x="58" y="65"/>
                  <a:pt x="90" y="74"/>
                </a:cubicBezTo>
                <a:cubicBezTo>
                  <a:pt x="122" y="83"/>
                  <a:pt x="152" y="106"/>
                  <a:pt x="194" y="104"/>
                </a:cubicBezTo>
                <a:cubicBezTo>
                  <a:pt x="236" y="102"/>
                  <a:pt x="301" y="60"/>
                  <a:pt x="342" y="60"/>
                </a:cubicBezTo>
                <a:cubicBezTo>
                  <a:pt x="383" y="60"/>
                  <a:pt x="383" y="112"/>
                  <a:pt x="441" y="104"/>
                </a:cubicBezTo>
                <a:cubicBezTo>
                  <a:pt x="499" y="97"/>
                  <a:pt x="614" y="22"/>
                  <a:pt x="688" y="15"/>
                </a:cubicBezTo>
                <a:cubicBezTo>
                  <a:pt x="762" y="7"/>
                  <a:pt x="812" y="60"/>
                  <a:pt x="886" y="60"/>
                </a:cubicBezTo>
                <a:cubicBezTo>
                  <a:pt x="960" y="60"/>
                  <a:pt x="1042" y="7"/>
                  <a:pt x="1133" y="15"/>
                </a:cubicBezTo>
                <a:cubicBezTo>
                  <a:pt x="1224" y="22"/>
                  <a:pt x="1331" y="104"/>
                  <a:pt x="1429" y="104"/>
                </a:cubicBezTo>
                <a:cubicBezTo>
                  <a:pt x="1528" y="104"/>
                  <a:pt x="1644" y="22"/>
                  <a:pt x="1726" y="15"/>
                </a:cubicBezTo>
                <a:cubicBezTo>
                  <a:pt x="1808" y="7"/>
                  <a:pt x="1850" y="60"/>
                  <a:pt x="1924" y="60"/>
                </a:cubicBezTo>
                <a:cubicBezTo>
                  <a:pt x="1998" y="60"/>
                  <a:pt x="2088" y="7"/>
                  <a:pt x="2171" y="15"/>
                </a:cubicBezTo>
                <a:cubicBezTo>
                  <a:pt x="2253" y="22"/>
                  <a:pt x="2352" y="97"/>
                  <a:pt x="2418" y="104"/>
                </a:cubicBezTo>
                <a:cubicBezTo>
                  <a:pt x="2484" y="112"/>
                  <a:pt x="2509" y="74"/>
                  <a:pt x="2566" y="60"/>
                </a:cubicBezTo>
                <a:cubicBezTo>
                  <a:pt x="2624" y="45"/>
                  <a:pt x="2673" y="15"/>
                  <a:pt x="2764" y="15"/>
                </a:cubicBezTo>
                <a:cubicBezTo>
                  <a:pt x="2854" y="15"/>
                  <a:pt x="3019" y="60"/>
                  <a:pt x="3110" y="60"/>
                </a:cubicBezTo>
                <a:cubicBezTo>
                  <a:pt x="3200" y="60"/>
                  <a:pt x="3200" y="0"/>
                  <a:pt x="3308" y="15"/>
                </a:cubicBezTo>
                <a:cubicBezTo>
                  <a:pt x="3415" y="30"/>
                  <a:pt x="3629" y="134"/>
                  <a:pt x="3752" y="149"/>
                </a:cubicBezTo>
                <a:cubicBezTo>
                  <a:pt x="3876" y="164"/>
                  <a:pt x="3917" y="97"/>
                  <a:pt x="4049" y="104"/>
                </a:cubicBezTo>
                <a:cubicBezTo>
                  <a:pt x="4181" y="112"/>
                  <a:pt x="4428" y="201"/>
                  <a:pt x="4543" y="194"/>
                </a:cubicBezTo>
                <a:cubicBezTo>
                  <a:pt x="4658" y="186"/>
                  <a:pt x="4658" y="60"/>
                  <a:pt x="4741" y="60"/>
                </a:cubicBezTo>
                <a:cubicBezTo>
                  <a:pt x="4823" y="60"/>
                  <a:pt x="4980" y="171"/>
                  <a:pt x="5037" y="194"/>
                </a:cubicBezTo>
                <a:cubicBezTo>
                  <a:pt x="5095" y="216"/>
                  <a:pt x="5087" y="194"/>
                  <a:pt x="5087" y="194"/>
                </a:cubicBezTo>
                <a:cubicBezTo>
                  <a:pt x="5087" y="194"/>
                  <a:pt x="5046" y="194"/>
                  <a:pt x="5037" y="194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E5FBFD61-30C2-BB4A-889A-205626E8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758" y="3621374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v-SE" dirty="0"/>
              <a:t>Lost Customers</a:t>
            </a:r>
            <a:endParaRPr lang="en-US" altLang="sv-SE" dirty="0">
              <a:latin typeface="Times New Roman" panose="02020603050405020304" pitchFamily="18" charset="0"/>
            </a:endParaRP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B14FC963-5E33-F748-A664-AB21C72DD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158" y="4383374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v-SE"/>
              <a:t>Bad Will</a:t>
            </a:r>
            <a:endParaRPr lang="en-US" altLang="sv-SE">
              <a:latin typeface="Times New Roman" panose="02020603050405020304" pitchFamily="18" charset="0"/>
            </a:endParaRPr>
          </a:p>
        </p:txBody>
      </p:sp>
      <p:sp>
        <p:nvSpPr>
          <p:cNvPr id="33" name="Text Box 27">
            <a:extLst>
              <a:ext uri="{FF2B5EF4-FFF2-40B4-BE49-F238E27FC236}">
                <a16:creationId xmlns:a16="http://schemas.microsoft.com/office/drawing/2014/main" id="{FEB9DCDB-F66B-C243-B999-FF2CEC6F5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158" y="4002374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v-SE"/>
              <a:t>Hidden Rework</a:t>
            </a:r>
            <a:endParaRPr lang="en-US" altLang="sv-SE">
              <a:latin typeface="Times New Roman" panose="02020603050405020304" pitchFamily="18" charset="0"/>
            </a:endParaRP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B6C7DC77-8DC2-424E-A832-7071D0697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758" y="2859374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v-SE" dirty="0"/>
              <a:t>Rework</a:t>
            </a:r>
            <a:endParaRPr lang="en-US" altLang="sv-SE" sz="2400" dirty="0">
              <a:latin typeface="Times New Roman" panose="02020603050405020304" pitchFamily="18" charset="0"/>
            </a:endParaRP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3F17F302-73B2-B942-8BEF-051ABF880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358" y="2249774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v-SE"/>
              <a:t>Testing Costs</a:t>
            </a:r>
            <a:endParaRPr lang="en-US" altLang="sv-SE">
              <a:latin typeface="Times New Roman" panose="02020603050405020304" pitchFamily="18" charset="0"/>
            </a:endParaRPr>
          </a:p>
        </p:txBody>
      </p:sp>
      <p:sp>
        <p:nvSpPr>
          <p:cNvPr id="36" name="Text Box 30">
            <a:extLst>
              <a:ext uri="{FF2B5EF4-FFF2-40B4-BE49-F238E27FC236}">
                <a16:creationId xmlns:a16="http://schemas.microsoft.com/office/drawing/2014/main" id="{4C61CDB3-357E-4740-AD02-DFD9EAC86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358" y="2859374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v-SE"/>
              <a:t>Inspection Costs</a:t>
            </a:r>
            <a:endParaRPr lang="en-US" altLang="sv-SE">
              <a:latin typeface="Times New Roman" panose="02020603050405020304" pitchFamily="18" charset="0"/>
            </a:endParaRPr>
          </a:p>
        </p:txBody>
      </p:sp>
      <p:sp>
        <p:nvSpPr>
          <p:cNvPr id="37" name="Text Box 31">
            <a:extLst>
              <a:ext uri="{FF2B5EF4-FFF2-40B4-BE49-F238E27FC236}">
                <a16:creationId xmlns:a16="http://schemas.microsoft.com/office/drawing/2014/main" id="{A4CF556C-BF08-484F-BC66-7778C3C13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158" y="2554574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v-SE"/>
              <a:t>Canceled</a:t>
            </a:r>
            <a:r>
              <a:rPr lang="en-US" altLang="sv-SE">
                <a:latin typeface="Times New Roman" panose="02020603050405020304" pitchFamily="18" charset="0"/>
              </a:rPr>
              <a:t> </a:t>
            </a:r>
            <a:r>
              <a:rPr lang="en-US" altLang="sv-SE"/>
              <a:t>Licenses</a:t>
            </a:r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id="{16D4C013-1A14-1844-A262-BDBAF9D7A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158" y="2249774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v-SE"/>
              <a:t>Bugs</a:t>
            </a:r>
            <a:endParaRPr lang="en-US" altLang="sv-SE">
              <a:latin typeface="Times New Roman" panose="02020603050405020304" pitchFamily="18" charset="0"/>
            </a:endParaRPr>
          </a:p>
        </p:txBody>
      </p:sp>
      <p:sp>
        <p:nvSpPr>
          <p:cNvPr id="39" name="Text Box 33">
            <a:extLst>
              <a:ext uri="{FF2B5EF4-FFF2-40B4-BE49-F238E27FC236}">
                <a16:creationId xmlns:a16="http://schemas.microsoft.com/office/drawing/2014/main" id="{7A91A4DD-74DC-FB4F-896B-81C5772C6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358" y="3316574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v-SE"/>
              <a:t>Employee Turnover</a:t>
            </a:r>
            <a:endParaRPr lang="en-US" altLang="sv-SE">
              <a:latin typeface="Times New Roman" panose="02020603050405020304" pitchFamily="18" charset="0"/>
            </a:endParaRPr>
          </a:p>
        </p:txBody>
      </p:sp>
      <p:sp>
        <p:nvSpPr>
          <p:cNvPr id="40" name="Text Box 34">
            <a:extLst>
              <a:ext uri="{FF2B5EF4-FFF2-40B4-BE49-F238E27FC236}">
                <a16:creationId xmlns:a16="http://schemas.microsoft.com/office/drawing/2014/main" id="{5B62873B-D97E-CD48-8090-46CB74563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758" y="3468974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v-SE"/>
              <a:t>Expediting Costs</a:t>
            </a:r>
            <a:endParaRPr lang="en-US" altLang="sv-SE">
              <a:latin typeface="Times New Roman" panose="02020603050405020304" pitchFamily="18" charset="0"/>
            </a:endParaRPr>
          </a:p>
        </p:txBody>
      </p:sp>
      <p:sp>
        <p:nvSpPr>
          <p:cNvPr id="41" name="Text Box 35">
            <a:extLst>
              <a:ext uri="{FF2B5EF4-FFF2-40B4-BE49-F238E27FC236}">
                <a16:creationId xmlns:a16="http://schemas.microsoft.com/office/drawing/2014/main" id="{8DDE7F85-AB89-D948-8EAB-AC0428C4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158" y="3926174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v-SE"/>
              <a:t>Excessive Overtime</a:t>
            </a:r>
            <a:endParaRPr lang="en-US" altLang="sv-SE">
              <a:latin typeface="Times New Roman" panose="02020603050405020304" pitchFamily="18" charset="0"/>
            </a:endParaRPr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35279E35-F8F4-EA42-8589-96E7277F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758" y="4383374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v-SE"/>
              <a:t>Field Service Costs</a:t>
            </a:r>
            <a:endParaRPr lang="en-US" altLang="sv-SE">
              <a:latin typeface="Times New Roman" panose="02020603050405020304" pitchFamily="18" charset="0"/>
            </a:endParaRPr>
          </a:p>
        </p:txBody>
      </p:sp>
      <p:sp>
        <p:nvSpPr>
          <p:cNvPr id="43" name="Text Box 37">
            <a:extLst>
              <a:ext uri="{FF2B5EF4-FFF2-40B4-BE49-F238E27FC236}">
                <a16:creationId xmlns:a16="http://schemas.microsoft.com/office/drawing/2014/main" id="{00BF750C-7514-554E-807F-985A5AA67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758" y="4764374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v-SE"/>
              <a:t>Customer Allowances</a:t>
            </a:r>
            <a:endParaRPr lang="en-US" altLang="sv-SE">
              <a:latin typeface="Times New Roman" panose="02020603050405020304" pitchFamily="18" charset="0"/>
            </a:endParaRPr>
          </a:p>
        </p:txBody>
      </p:sp>
      <p:sp>
        <p:nvSpPr>
          <p:cNvPr id="44" name="Text Box 38">
            <a:extLst>
              <a:ext uri="{FF2B5EF4-FFF2-40B4-BE49-F238E27FC236}">
                <a16:creationId xmlns:a16="http://schemas.microsoft.com/office/drawing/2014/main" id="{F49CC378-32F7-CE41-9618-749C0AED6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758" y="1944974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v-SE"/>
              <a:t>Missed Payments</a:t>
            </a:r>
            <a:endParaRPr lang="en-US" altLang="sv-SE">
              <a:latin typeface="Times New Roman" panose="02020603050405020304" pitchFamily="18" charset="0"/>
            </a:endParaRPr>
          </a:p>
        </p:txBody>
      </p:sp>
      <p:sp>
        <p:nvSpPr>
          <p:cNvPr id="45" name="Text Box 39">
            <a:extLst>
              <a:ext uri="{FF2B5EF4-FFF2-40B4-BE49-F238E27FC236}">
                <a16:creationId xmlns:a16="http://schemas.microsoft.com/office/drawing/2014/main" id="{CFE2D029-FF01-1144-93FE-82DB59BE8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758" y="5145374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v-SE" dirty="0"/>
              <a:t>Loss of Market Share</a:t>
            </a:r>
            <a:endParaRPr lang="en-US" altLang="sv-SE" dirty="0">
              <a:latin typeface="Times New Roman" panose="02020603050405020304" pitchFamily="18" charset="0"/>
            </a:endParaRPr>
          </a:p>
        </p:txBody>
      </p:sp>
      <p:sp>
        <p:nvSpPr>
          <p:cNvPr id="46" name="Text Box 40">
            <a:extLst>
              <a:ext uri="{FF2B5EF4-FFF2-40B4-BE49-F238E27FC236}">
                <a16:creationId xmlns:a16="http://schemas.microsoft.com/office/drawing/2014/main" id="{87C61C81-0BA9-9B40-B8FA-1C093797F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358" y="4688174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v-SE" dirty="0"/>
              <a:t>Excessive Travel Expense</a:t>
            </a:r>
            <a:endParaRPr lang="en-US" altLang="sv-SE" dirty="0">
              <a:latin typeface="Times New Roman" panose="02020603050405020304" pitchFamily="18" charset="0"/>
            </a:endParaRPr>
          </a:p>
        </p:txBody>
      </p:sp>
      <p:sp>
        <p:nvSpPr>
          <p:cNvPr id="47" name="Text Box 41">
            <a:extLst>
              <a:ext uri="{FF2B5EF4-FFF2-40B4-BE49-F238E27FC236}">
                <a16:creationId xmlns:a16="http://schemas.microsoft.com/office/drawing/2014/main" id="{DD0C6D39-34F8-D44E-9D47-746F44D9C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758" y="5189824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sv-SE" dirty="0"/>
              <a:t>Consulting Time</a:t>
            </a:r>
            <a:endParaRPr lang="en-US" altLang="sv-SE" sz="2400" dirty="0">
              <a:latin typeface="Times New Roman" panose="02020603050405020304" pitchFamily="18" charset="0"/>
            </a:endParaRPr>
          </a:p>
        </p:txBody>
      </p:sp>
      <p:sp>
        <p:nvSpPr>
          <p:cNvPr id="48" name="Line 42">
            <a:extLst>
              <a:ext uri="{FF2B5EF4-FFF2-40B4-BE49-F238E27FC236}">
                <a16:creationId xmlns:a16="http://schemas.microsoft.com/office/drawing/2014/main" id="{C0FA68F0-4A84-4C40-9225-8A915E25DD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80358" y="3849974"/>
            <a:ext cx="76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170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Its </a:t>
            </a:r>
            <a:r>
              <a:rPr lang="en-GB" dirty="0" err="1"/>
              <a:t>Menti</a:t>
            </a:r>
            <a:r>
              <a:rPr lang="en-GB" dirty="0"/>
              <a:t>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Which phase of SDLC  such as requirements, design, coding, testing or maintenance requires larger cost in your opinion?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F569D1-2D74-5545-91C8-D309812E9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3709194"/>
            <a:ext cx="5207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41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41D21E-2264-5C4B-99C0-8DEE9F3CF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7" y="1244600"/>
            <a:ext cx="6934200" cy="436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67C1FA-D0F9-A345-8068-1DC02DD5BD89}"/>
              </a:ext>
            </a:extLst>
          </p:cNvPr>
          <p:cNvSpPr txBox="1"/>
          <p:nvPr/>
        </p:nvSpPr>
        <p:spPr>
          <a:xfrm>
            <a:off x="1857183" y="5881469"/>
            <a:ext cx="10334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Primary source: Boehm, B., and V. </a:t>
            </a:r>
            <a:r>
              <a:rPr lang="en-GB" dirty="0" err="1"/>
              <a:t>Basili</a:t>
            </a:r>
            <a:r>
              <a:rPr lang="en-GB" dirty="0"/>
              <a:t>, “Software Defect Reduction Top 10 List,” IEEE Computer,</a:t>
            </a:r>
          </a:p>
          <a:p>
            <a:r>
              <a:rPr lang="en-GB" dirty="0"/>
              <a:t>vol. 34, no. 1, January 2001, pp. 135–137 &amp; Picture Copied from Software Engineering by Roger S. Pressmen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67B28A-F781-1F4A-90B5-2B8FDBA19981}"/>
              </a:ext>
            </a:extLst>
          </p:cNvPr>
          <p:cNvSpPr/>
          <p:nvPr/>
        </p:nvSpPr>
        <p:spPr>
          <a:xfrm>
            <a:off x="7024591" y="2690336"/>
            <a:ext cx="49659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latin typeface="Leawood"/>
              </a:rPr>
              <a:t>According</a:t>
            </a:r>
            <a:r>
              <a:rPr lang="sv-SE" dirty="0">
                <a:latin typeface="Leawood"/>
              </a:rPr>
              <a:t> to </a:t>
            </a:r>
            <a:r>
              <a:rPr lang="sv-SE" dirty="0" err="1">
                <a:latin typeface="Leawood"/>
              </a:rPr>
              <a:t>industry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average</a:t>
            </a:r>
            <a:r>
              <a:rPr lang="sv-SE" dirty="0">
                <a:latin typeface="Leawood"/>
              </a:rPr>
              <a:t> data, the </a:t>
            </a:r>
            <a:r>
              <a:rPr lang="sv-SE" dirty="0" err="1">
                <a:latin typeface="Leawood"/>
              </a:rPr>
              <a:t>cost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of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finding</a:t>
            </a:r>
            <a:r>
              <a:rPr lang="sv-SE" dirty="0">
                <a:latin typeface="Leawood"/>
              </a:rPr>
              <a:t> and </a:t>
            </a:r>
            <a:r>
              <a:rPr lang="sv-SE" dirty="0" err="1">
                <a:latin typeface="Leawood"/>
              </a:rPr>
              <a:t>correcting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defects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during</a:t>
            </a:r>
            <a:r>
              <a:rPr lang="sv-SE" dirty="0">
                <a:latin typeface="Leawood"/>
              </a:rPr>
              <a:t> the </a:t>
            </a:r>
            <a:r>
              <a:rPr lang="sv-SE" dirty="0" err="1">
                <a:latin typeface="Leawood"/>
              </a:rPr>
              <a:t>coding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phase</a:t>
            </a:r>
            <a:r>
              <a:rPr lang="sv-SE" dirty="0">
                <a:latin typeface="Leawood"/>
              </a:rPr>
              <a:t> is $977 per </a:t>
            </a:r>
            <a:r>
              <a:rPr lang="sv-SE" dirty="0" err="1">
                <a:latin typeface="Leawood"/>
              </a:rPr>
              <a:t>defect</a:t>
            </a:r>
            <a:r>
              <a:rPr lang="sv-SE" dirty="0">
                <a:latin typeface="Leawood"/>
              </a:rPr>
              <a:t>. Thus, the total </a:t>
            </a:r>
            <a:r>
              <a:rPr lang="sv-SE" dirty="0" err="1">
                <a:latin typeface="Leawood"/>
              </a:rPr>
              <a:t>cost</a:t>
            </a:r>
            <a:r>
              <a:rPr lang="sv-SE" dirty="0">
                <a:latin typeface="Leawood"/>
              </a:rPr>
              <a:t> for </a:t>
            </a:r>
            <a:r>
              <a:rPr lang="sv-SE" dirty="0" err="1">
                <a:latin typeface="Leawood"/>
              </a:rPr>
              <a:t>correcting</a:t>
            </a:r>
            <a:r>
              <a:rPr lang="sv-SE" dirty="0">
                <a:latin typeface="Leawood"/>
              </a:rPr>
              <a:t> the 200 “</a:t>
            </a:r>
            <a:r>
              <a:rPr lang="sv-SE" dirty="0" err="1">
                <a:latin typeface="Leawood"/>
              </a:rPr>
              <a:t>critical</a:t>
            </a:r>
            <a:r>
              <a:rPr lang="sv-SE" dirty="0">
                <a:latin typeface="Leawood"/>
              </a:rPr>
              <a:t>” </a:t>
            </a:r>
            <a:r>
              <a:rPr lang="sv-SE" dirty="0" err="1">
                <a:latin typeface="Leawood"/>
              </a:rPr>
              <a:t>defects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during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this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phase</a:t>
            </a:r>
            <a:r>
              <a:rPr lang="sv-SE" dirty="0">
                <a:latin typeface="Leawood"/>
              </a:rPr>
              <a:t> (200 X</a:t>
            </a:r>
            <a:r>
              <a:rPr lang="sv-SE" dirty="0">
                <a:latin typeface="MathematicalPi"/>
              </a:rPr>
              <a:t> </a:t>
            </a:r>
            <a:r>
              <a:rPr lang="sv-SE" dirty="0">
                <a:latin typeface="Leawood"/>
              </a:rPr>
              <a:t>$977) is </a:t>
            </a:r>
            <a:r>
              <a:rPr lang="sv-SE" dirty="0" err="1">
                <a:latin typeface="Leawood"/>
              </a:rPr>
              <a:t>approximately</a:t>
            </a:r>
            <a:r>
              <a:rPr lang="sv-SE" dirty="0">
                <a:latin typeface="Leawood"/>
              </a:rPr>
              <a:t> $195,400. </a:t>
            </a:r>
            <a:endParaRPr lang="sv-S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AB2F20-FC48-5049-93A1-692ACFF43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00" y="331787"/>
            <a:ext cx="3978109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17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of Poor 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01D1C7-A706-5049-83F0-91B57CC173B2}"/>
              </a:ext>
            </a:extLst>
          </p:cNvPr>
          <p:cNvSpPr/>
          <p:nvPr/>
        </p:nvSpPr>
        <p:spPr>
          <a:xfrm>
            <a:off x="944380" y="2274838"/>
            <a:ext cx="107479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Leawood"/>
              </a:rPr>
              <a:t>”</a:t>
            </a:r>
            <a:r>
              <a:rPr lang="sv-SE" dirty="0" err="1">
                <a:latin typeface="Leawood"/>
              </a:rPr>
              <a:t>Throughout</a:t>
            </a:r>
            <a:r>
              <a:rPr lang="sv-SE" dirty="0">
                <a:latin typeface="Leawood"/>
              </a:rPr>
              <a:t> the </a:t>
            </a:r>
            <a:r>
              <a:rPr lang="sv-SE" dirty="0" err="1">
                <a:latin typeface="Leawood"/>
              </a:rPr>
              <a:t>month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of</a:t>
            </a:r>
            <a:r>
              <a:rPr lang="sv-SE" dirty="0">
                <a:latin typeface="Leawood"/>
              </a:rPr>
              <a:t> November 2000 at a hospital in Panama, 28 patients </a:t>
            </a:r>
            <a:r>
              <a:rPr lang="sv-SE" dirty="0" err="1">
                <a:latin typeface="Leawood"/>
              </a:rPr>
              <a:t>received</a:t>
            </a:r>
            <a:r>
              <a:rPr lang="sv-SE" dirty="0">
                <a:latin typeface="Leawood"/>
              </a:rPr>
              <a:t> massive </a:t>
            </a:r>
            <a:r>
              <a:rPr lang="sv-SE" dirty="0" err="1">
                <a:latin typeface="Leawood"/>
              </a:rPr>
              <a:t>overdoses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of</a:t>
            </a:r>
            <a:r>
              <a:rPr lang="sv-SE" dirty="0">
                <a:latin typeface="Leawood"/>
              </a:rPr>
              <a:t> gamma </a:t>
            </a:r>
            <a:r>
              <a:rPr lang="sv-SE" dirty="0" err="1">
                <a:latin typeface="Leawood"/>
              </a:rPr>
              <a:t>rays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during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treatment</a:t>
            </a:r>
            <a:r>
              <a:rPr lang="sv-SE" dirty="0">
                <a:latin typeface="Leawood"/>
              </a:rPr>
              <a:t> for a </a:t>
            </a:r>
            <a:r>
              <a:rPr lang="sv-SE" dirty="0" err="1">
                <a:latin typeface="Leawood"/>
              </a:rPr>
              <a:t>variety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of</a:t>
            </a:r>
            <a:r>
              <a:rPr lang="sv-SE" dirty="0">
                <a:latin typeface="Leawood"/>
              </a:rPr>
              <a:t> cancers. In the </a:t>
            </a:r>
            <a:r>
              <a:rPr lang="sv-SE" dirty="0" err="1">
                <a:latin typeface="Leawood"/>
              </a:rPr>
              <a:t>months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that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followed</a:t>
            </a:r>
            <a:r>
              <a:rPr lang="sv-SE" dirty="0">
                <a:latin typeface="Leawood"/>
              </a:rPr>
              <a:t>, 5 </a:t>
            </a:r>
            <a:r>
              <a:rPr lang="sv-SE" dirty="0" err="1">
                <a:latin typeface="Leawood"/>
              </a:rPr>
              <a:t>of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these</a:t>
            </a:r>
            <a:r>
              <a:rPr lang="sv-SE" dirty="0">
                <a:latin typeface="Leawood"/>
              </a:rPr>
              <a:t> patients </a:t>
            </a:r>
            <a:r>
              <a:rPr lang="sv-SE" dirty="0" err="1">
                <a:latin typeface="Leawood"/>
              </a:rPr>
              <a:t>died</a:t>
            </a:r>
            <a:r>
              <a:rPr lang="sv-SE" dirty="0">
                <a:latin typeface="Leawood"/>
              </a:rPr>
              <a:t> from </a:t>
            </a:r>
            <a:r>
              <a:rPr lang="sv-SE" dirty="0" err="1">
                <a:latin typeface="Leawood"/>
              </a:rPr>
              <a:t>radiation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poisoning</a:t>
            </a:r>
            <a:r>
              <a:rPr lang="sv-SE" dirty="0">
                <a:latin typeface="Leawood"/>
              </a:rPr>
              <a:t> and 15 </a:t>
            </a:r>
            <a:r>
              <a:rPr lang="sv-SE" dirty="0" err="1">
                <a:latin typeface="Leawood"/>
              </a:rPr>
              <a:t>others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developed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serious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complications</a:t>
            </a:r>
            <a:r>
              <a:rPr lang="sv-SE" dirty="0">
                <a:latin typeface="Leawood"/>
              </a:rPr>
              <a:t>. </a:t>
            </a:r>
            <a:r>
              <a:rPr lang="sv-SE" dirty="0" err="1">
                <a:latin typeface="Leawood"/>
              </a:rPr>
              <a:t>What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caused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this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tragedy</a:t>
            </a:r>
            <a:r>
              <a:rPr lang="sv-SE" dirty="0">
                <a:latin typeface="Leawood"/>
              </a:rPr>
              <a:t>? A software </a:t>
            </a:r>
            <a:r>
              <a:rPr lang="sv-SE" dirty="0" err="1">
                <a:latin typeface="Leawood"/>
              </a:rPr>
              <a:t>package</a:t>
            </a:r>
            <a:r>
              <a:rPr lang="sv-SE" dirty="0">
                <a:latin typeface="Leawood"/>
              </a:rPr>
              <a:t>, </a:t>
            </a:r>
            <a:r>
              <a:rPr lang="sv-SE" dirty="0" err="1">
                <a:latin typeface="Leawood"/>
              </a:rPr>
              <a:t>developed</a:t>
            </a:r>
            <a:r>
              <a:rPr lang="sv-SE" dirty="0">
                <a:latin typeface="Leawood"/>
              </a:rPr>
              <a:t> by a U.S. </a:t>
            </a:r>
            <a:r>
              <a:rPr lang="sv-SE" dirty="0" err="1">
                <a:latin typeface="Leawood"/>
              </a:rPr>
              <a:t>company</a:t>
            </a:r>
            <a:r>
              <a:rPr lang="sv-SE" dirty="0">
                <a:latin typeface="Leawood"/>
              </a:rPr>
              <a:t>, </a:t>
            </a:r>
            <a:r>
              <a:rPr lang="sv-SE" dirty="0" err="1">
                <a:latin typeface="Leawood"/>
              </a:rPr>
              <a:t>was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modified</a:t>
            </a:r>
            <a:r>
              <a:rPr lang="sv-SE" dirty="0">
                <a:latin typeface="Leawood"/>
              </a:rPr>
              <a:t> by hospital </a:t>
            </a:r>
            <a:r>
              <a:rPr lang="sv-SE" dirty="0" err="1">
                <a:latin typeface="Leawood"/>
              </a:rPr>
              <a:t>technicians</a:t>
            </a:r>
            <a:r>
              <a:rPr lang="sv-SE" dirty="0">
                <a:latin typeface="Leawood"/>
              </a:rPr>
              <a:t> to </a:t>
            </a:r>
            <a:r>
              <a:rPr lang="sv-SE" dirty="0" err="1">
                <a:latin typeface="Leawood"/>
              </a:rPr>
              <a:t>compute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doses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of</a:t>
            </a:r>
            <a:r>
              <a:rPr lang="sv-SE" dirty="0">
                <a:latin typeface="Leawood"/>
              </a:rPr>
              <a:t> </a:t>
            </a:r>
            <a:r>
              <a:rPr lang="sv-SE" dirty="0" err="1">
                <a:latin typeface="Leawood"/>
              </a:rPr>
              <a:t>radiation</a:t>
            </a:r>
            <a:r>
              <a:rPr lang="sv-SE" dirty="0">
                <a:latin typeface="Leawood"/>
              </a:rPr>
              <a:t> for </a:t>
            </a:r>
            <a:r>
              <a:rPr lang="sv-SE" dirty="0" err="1">
                <a:latin typeface="Leawood"/>
              </a:rPr>
              <a:t>each</a:t>
            </a:r>
            <a:r>
              <a:rPr lang="sv-SE" dirty="0">
                <a:latin typeface="Leawood"/>
              </a:rPr>
              <a:t> patient”</a:t>
            </a:r>
          </a:p>
          <a:p>
            <a:endParaRPr lang="sv-SE" dirty="0">
              <a:latin typeface="Leawood"/>
            </a:endParaRPr>
          </a:p>
          <a:p>
            <a:r>
              <a:rPr lang="sv-SE" dirty="0"/>
              <a:t>The </a:t>
            </a:r>
            <a:r>
              <a:rPr lang="sv-SE" dirty="0" err="1"/>
              <a:t>three</a:t>
            </a:r>
            <a:r>
              <a:rPr lang="sv-SE" dirty="0"/>
              <a:t> Panamanian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physicists</a:t>
            </a:r>
            <a:r>
              <a:rPr lang="sv-SE" dirty="0"/>
              <a:t>, </a:t>
            </a:r>
            <a:r>
              <a:rPr lang="sv-SE" dirty="0" err="1"/>
              <a:t>who</a:t>
            </a:r>
            <a:r>
              <a:rPr lang="sv-SE" dirty="0"/>
              <a:t> “</a:t>
            </a:r>
            <a:r>
              <a:rPr lang="sv-SE" dirty="0" err="1"/>
              <a:t>tweeked</a:t>
            </a:r>
            <a:r>
              <a:rPr lang="sv-SE" dirty="0"/>
              <a:t>” the software to </a:t>
            </a:r>
            <a:r>
              <a:rPr lang="sv-SE" dirty="0" err="1"/>
              <a:t>provide</a:t>
            </a:r>
            <a:r>
              <a:rPr lang="sv-SE" dirty="0"/>
              <a:t> </a:t>
            </a:r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capability</a:t>
            </a:r>
            <a:r>
              <a:rPr lang="sv-SE" dirty="0"/>
              <a:t>,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charged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second-</a:t>
            </a:r>
            <a:r>
              <a:rPr lang="sv-SE" dirty="0" err="1"/>
              <a:t>degree</a:t>
            </a:r>
            <a:r>
              <a:rPr lang="sv-SE" dirty="0"/>
              <a:t> </a:t>
            </a:r>
            <a:r>
              <a:rPr lang="sv-SE" dirty="0" err="1"/>
              <a:t>murder</a:t>
            </a:r>
            <a:r>
              <a:rPr lang="sv-SE" dirty="0"/>
              <a:t>. The U.S. </a:t>
            </a:r>
            <a:r>
              <a:rPr lang="sv-SE" dirty="0" err="1"/>
              <a:t>company</a:t>
            </a:r>
            <a:r>
              <a:rPr lang="sv-SE" dirty="0"/>
              <a:t> is </a:t>
            </a:r>
            <a:r>
              <a:rPr lang="sv-SE" dirty="0" err="1"/>
              <a:t>faced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serious</a:t>
            </a:r>
            <a:r>
              <a:rPr lang="sv-SE" dirty="0"/>
              <a:t> </a:t>
            </a:r>
            <a:r>
              <a:rPr lang="sv-SE" dirty="0" err="1"/>
              <a:t>litigation</a:t>
            </a:r>
            <a:r>
              <a:rPr lang="sv-SE" dirty="0"/>
              <a:t> in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countries</a:t>
            </a:r>
            <a:r>
              <a:rPr lang="sv-SE" dirty="0"/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2199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Function Deployment (QFD)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A useful tool for translating the voice of the customer into specific technical requirements is quality function deployment (QFD)</a:t>
            </a:r>
          </a:p>
          <a:p>
            <a:pPr lvl="1"/>
            <a:r>
              <a:rPr lang="en-GB" dirty="0"/>
              <a:t>Enables  us  to  view  the  relationships  among  the  variables  involved  in  the design of a product, such as technical versus customer requirements</a:t>
            </a:r>
          </a:p>
          <a:p>
            <a:pPr lvl="2"/>
            <a:r>
              <a:rPr lang="en-GB" dirty="0"/>
              <a:t>Running tests to see how changes in certain technical requirements of the product affect customer requirements such as an automobile manufacturer evaluating how changes in materials affect customer safety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45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3" y="1120285"/>
            <a:ext cx="3348227" cy="28098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sv-SE" sz="4000" dirty="0">
                <a:solidFill>
                  <a:schemeClr val="bg1"/>
                </a:solidFill>
                <a:latin typeface="Times" pitchFamily="2" charset="0"/>
                <a:cs typeface="Times New Roman" panose="02020603050405020304" pitchFamily="18" charset="0"/>
              </a:rPr>
              <a:t>primary planning tool used in QFD is the house of quality</a:t>
            </a:r>
            <a:endParaRPr lang="en-US" sz="4000" kern="1200" dirty="0">
              <a:solidFill>
                <a:schemeClr val="bg1"/>
              </a:solidFill>
            </a:endParaRPr>
          </a:p>
        </p:txBody>
      </p:sp>
      <p:pic>
        <p:nvPicPr>
          <p:cNvPr id="13" name="Picture 5" descr="image248">
            <a:extLst>
              <a:ext uri="{FF2B5EF4-FFF2-40B4-BE49-F238E27FC236}">
                <a16:creationId xmlns:a16="http://schemas.microsoft.com/office/drawing/2014/main" id="{0AF2CB1F-D9E1-5748-8273-2BAF80B04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47" y="643467"/>
            <a:ext cx="524280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46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QFD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/>
              <a:t>Step 1: Identifying  important  customer  requirements,  which  typically come  from  the  marketing  department</a:t>
            </a:r>
          </a:p>
          <a:p>
            <a:pPr marL="457200" lvl="1" indent="0">
              <a:buNone/>
            </a:pPr>
            <a:r>
              <a:rPr lang="en-GB" dirty="0"/>
              <a:t>Step 2: These  requirements  are  numerically  scored based  on  their  importance, and  scores  are  translated  into  specific  product  characteristics</a:t>
            </a:r>
          </a:p>
          <a:p>
            <a:pPr marL="457200" lvl="1" indent="0">
              <a:buNone/>
            </a:pPr>
            <a:r>
              <a:rPr lang="en-GB" dirty="0"/>
              <a:t>Step 3: </a:t>
            </a:r>
            <a:r>
              <a:rPr lang="sv-SE" dirty="0" err="1"/>
              <a:t>Evaluations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made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the </a:t>
            </a:r>
            <a:r>
              <a:rPr lang="sv-SE" dirty="0" err="1"/>
              <a:t>product</a:t>
            </a:r>
            <a:r>
              <a:rPr lang="sv-SE" dirty="0"/>
              <a:t> </a:t>
            </a:r>
            <a:r>
              <a:rPr lang="sv-SE" dirty="0" err="1"/>
              <a:t>compares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main</a:t>
            </a:r>
            <a:r>
              <a:rPr lang="sv-SE" dirty="0"/>
              <a:t> </a:t>
            </a:r>
            <a:r>
              <a:rPr lang="sv-SE" dirty="0" err="1"/>
              <a:t>competitors</a:t>
            </a:r>
            <a:r>
              <a:rPr lang="sv-SE" dirty="0"/>
              <a:t> relative to the </a:t>
            </a:r>
            <a:r>
              <a:rPr lang="sv-SE" dirty="0" err="1"/>
              <a:t>identified</a:t>
            </a:r>
            <a:r>
              <a:rPr lang="sv-SE" dirty="0"/>
              <a:t> </a:t>
            </a:r>
            <a:r>
              <a:rPr lang="sv-SE" dirty="0" err="1"/>
              <a:t>characteristics</a:t>
            </a:r>
            <a:endParaRPr lang="sv-SE" dirty="0"/>
          </a:p>
          <a:p>
            <a:pPr marL="457200" lvl="1" indent="0">
              <a:buNone/>
            </a:pPr>
            <a:r>
              <a:rPr lang="en-GB" dirty="0"/>
              <a:t>Step 4: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goals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set to </a:t>
            </a:r>
            <a:r>
              <a:rPr lang="sv-SE" dirty="0" err="1"/>
              <a:t>address</a:t>
            </a:r>
            <a:r>
              <a:rPr lang="sv-SE" dirty="0"/>
              <a:t> the </a:t>
            </a:r>
            <a:r>
              <a:rPr lang="sv-SE" dirty="0" err="1"/>
              <a:t>identified</a:t>
            </a:r>
            <a:r>
              <a:rPr lang="sv-SE" dirty="0"/>
              <a:t> problems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920E38-EBFD-C043-B312-F7F2BD93F88D}"/>
              </a:ext>
            </a:extLst>
          </p:cNvPr>
          <p:cNvSpPr/>
          <p:nvPr/>
        </p:nvSpPr>
        <p:spPr>
          <a:xfrm>
            <a:off x="2791326" y="4934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latin typeface="Times New Roman" panose="02020603050405020304" pitchFamily="18" charset="0"/>
              </a:rPr>
              <a:t>The </a:t>
            </a:r>
            <a:r>
              <a:rPr lang="sv-SE" dirty="0" err="1">
                <a:latin typeface="Times New Roman" panose="02020603050405020304" pitchFamily="18" charset="0"/>
              </a:rPr>
              <a:t>resulting</a:t>
            </a:r>
            <a:r>
              <a:rPr lang="sv-SE" dirty="0">
                <a:latin typeface="Times New Roman" panose="02020603050405020304" pitchFamily="18" charset="0"/>
              </a:rPr>
              <a:t> matrix looks like a </a:t>
            </a:r>
            <a:r>
              <a:rPr lang="sv-SE" dirty="0" err="1">
                <a:latin typeface="Times New Roman" panose="02020603050405020304" pitchFamily="18" charset="0"/>
              </a:rPr>
              <a:t>picture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of</a:t>
            </a:r>
            <a:r>
              <a:rPr lang="sv-SE" dirty="0">
                <a:latin typeface="Times New Roman" panose="02020603050405020304" pitchFamily="18" charset="0"/>
              </a:rPr>
              <a:t> a houseand is </a:t>
            </a:r>
            <a:r>
              <a:rPr lang="sv-SE" dirty="0" err="1">
                <a:latin typeface="Times New Roman" panose="02020603050405020304" pitchFamily="18" charset="0"/>
              </a:rPr>
              <a:t>often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called</a:t>
            </a:r>
            <a:r>
              <a:rPr lang="sv-SE" dirty="0">
                <a:latin typeface="Times New Roman" panose="02020603050405020304" pitchFamily="18" charset="0"/>
              </a:rPr>
              <a:t> the house </a:t>
            </a:r>
            <a:r>
              <a:rPr lang="sv-SE" dirty="0" err="1">
                <a:latin typeface="Times New Roman" panose="02020603050405020304" pitchFamily="18" charset="0"/>
              </a:rPr>
              <a:t>of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quality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13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Quality Management (SQM)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Managing the quality of the software project, process and products</a:t>
            </a:r>
          </a:p>
          <a:p>
            <a:pPr lvl="1"/>
            <a:r>
              <a:rPr lang="en-GB" dirty="0"/>
              <a:t>Making sure that the required level of quality is achieved in a software product</a:t>
            </a:r>
          </a:p>
          <a:p>
            <a:pPr lvl="1"/>
            <a:r>
              <a:rPr lang="en-GB" dirty="0"/>
              <a:t>Involves defining appropriate quality standards and procedures and ensuring that these are followed</a:t>
            </a:r>
          </a:p>
          <a:p>
            <a:pPr lvl="1"/>
            <a:r>
              <a:rPr lang="en-GB" dirty="0"/>
              <a:t>Should aim to develop a ‘quality culture’ where quality is seen as everyone’s responsibility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31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260" y="785611"/>
            <a:ext cx="5992540" cy="1314853"/>
          </a:xfrm>
        </p:spPr>
        <p:txBody>
          <a:bodyPr anchor="b">
            <a:normAutofit/>
          </a:bodyPr>
          <a:lstStyle/>
          <a:p>
            <a:r>
              <a:rPr lang="en-GB" sz="4000"/>
              <a:t>QFD - </a:t>
            </a:r>
            <a:r>
              <a:rPr lang="sv-SE" sz="4000"/>
              <a:t>Customer Requirements</a:t>
            </a:r>
            <a:endParaRPr lang="en-GB" sz="4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E8969-963B-4684-B457-EC3E23FEE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4654296" cy="6861717"/>
          </a:xfrm>
          <a:prstGeom prst="rect">
            <a:avLst/>
          </a:prstGeom>
          <a:solidFill>
            <a:srgbClr val="867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FF6CD192-AEC2-4532-8B04-F02223764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655" y="986164"/>
            <a:ext cx="3373935" cy="4358546"/>
          </a:xfrm>
          <a:prstGeom prst="roundRect">
            <a:avLst>
              <a:gd name="adj" fmla="val 2462"/>
            </a:avLst>
          </a:prstGeom>
          <a:solidFill>
            <a:schemeClr val="bg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4D914-28E0-7C4C-AF04-09703E873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74" y="1335575"/>
            <a:ext cx="2085333" cy="370726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22D97A-9000-40A1-A671-A23DB8BF9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54983" y="2422200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958" y="2743937"/>
            <a:ext cx="6147073" cy="3108424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Conduct survey, phone calls, interview, focus study to find what customers wants.</a:t>
            </a:r>
          </a:p>
          <a:p>
            <a:pPr lvl="1"/>
            <a:r>
              <a:rPr lang="sv-SE" dirty="0"/>
              <a:t>The </a:t>
            </a:r>
            <a:r>
              <a:rPr lang="sv-SE"/>
              <a:t>importance</a:t>
            </a:r>
            <a:r>
              <a:rPr lang="sv-SE" dirty="0"/>
              <a:t> </a:t>
            </a:r>
            <a:r>
              <a:rPr lang="sv-SE"/>
              <a:t>customers</a:t>
            </a:r>
            <a:r>
              <a:rPr lang="sv-SE" dirty="0"/>
              <a:t> </a:t>
            </a:r>
            <a:r>
              <a:rPr lang="sv-SE"/>
              <a:t>attach</a:t>
            </a:r>
            <a:r>
              <a:rPr lang="sv-SE" dirty="0"/>
              <a:t> to </a:t>
            </a:r>
            <a:r>
              <a:rPr lang="sv-SE"/>
              <a:t>each</a:t>
            </a:r>
            <a:r>
              <a:rPr lang="sv-SE" dirty="0"/>
              <a:t> </a:t>
            </a:r>
            <a:r>
              <a:rPr lang="sv-SE"/>
              <a:t>of</a:t>
            </a:r>
            <a:r>
              <a:rPr lang="sv-SE" dirty="0"/>
              <a:t> </a:t>
            </a:r>
            <a:r>
              <a:rPr lang="sv-SE"/>
              <a:t>these</a:t>
            </a:r>
            <a:r>
              <a:rPr lang="sv-SE" dirty="0"/>
              <a:t> </a:t>
            </a:r>
            <a:r>
              <a:rPr lang="sv-SE"/>
              <a:t>requirements</a:t>
            </a:r>
            <a:r>
              <a:rPr lang="sv-SE" dirty="0"/>
              <a:t> </a:t>
            </a:r>
            <a:r>
              <a:rPr lang="sv-SE"/>
              <a:t>should</a:t>
            </a:r>
            <a:r>
              <a:rPr lang="sv-SE" dirty="0"/>
              <a:t> </a:t>
            </a:r>
            <a:r>
              <a:rPr lang="sv-SE"/>
              <a:t>also</a:t>
            </a:r>
            <a:r>
              <a:rPr lang="sv-SE" dirty="0"/>
              <a:t> </a:t>
            </a:r>
            <a:r>
              <a:rPr lang="sv-SE"/>
              <a:t>determined</a:t>
            </a:r>
            <a:endParaRPr lang="sv-SE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56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QFD - </a:t>
            </a:r>
            <a:r>
              <a:rPr lang="sv-SE" dirty="0" err="1"/>
              <a:t>Competitive</a:t>
            </a:r>
            <a:r>
              <a:rPr lang="sv-SE" dirty="0"/>
              <a:t> </a:t>
            </a:r>
            <a:r>
              <a:rPr lang="sv-SE" dirty="0" err="1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>
            <a:normAutofit/>
          </a:bodyPr>
          <a:lstStyle/>
          <a:p>
            <a:pPr lvl="1"/>
            <a:r>
              <a:rPr lang="sv-SE" sz="1900"/>
              <a:t>On the far right of our relationship matrix is an evaluation of how our product compares to those of competitors</a:t>
            </a:r>
          </a:p>
          <a:p>
            <a:pPr lvl="1"/>
            <a:r>
              <a:rPr lang="sv-SE" sz="1900"/>
              <a:t>The important thing here is to identify which customer requirements we should pursue and how we fare relative to our competitors.</a:t>
            </a:r>
          </a:p>
          <a:p>
            <a:pPr lvl="2"/>
            <a:r>
              <a:rPr lang="sv-SE" sz="1900"/>
              <a:t>For example, you can see that our product excels in durability relativeto competitors, yet it does not look as nice. This means that in designing ourproduct, we could gain a competitive advantage by focusing our design effortson a more appealing product</a:t>
            </a:r>
            <a:endParaRPr lang="en-GB" sz="1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2D2E9-8858-B34B-97D8-307D63CED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8" r="-2" b="-2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B8414D-E612-F040-A653-555EFCE8A109}"/>
              </a:ext>
            </a:extLst>
          </p:cNvPr>
          <p:cNvSpPr/>
          <p:nvPr/>
        </p:nvSpPr>
        <p:spPr>
          <a:xfrm>
            <a:off x="8258175" y="3543300"/>
            <a:ext cx="1714500" cy="2071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CDB9C7-5741-EF46-A24B-1DD5ED896831}"/>
              </a:ext>
            </a:extLst>
          </p:cNvPr>
          <p:cNvSpPr/>
          <p:nvPr/>
        </p:nvSpPr>
        <p:spPr>
          <a:xfrm>
            <a:off x="8258175" y="2028825"/>
            <a:ext cx="1714500" cy="1514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335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GB"/>
              <a:t>QFD - </a:t>
            </a:r>
            <a:r>
              <a:rPr lang="sv-SE"/>
              <a:t>Product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lvl="1"/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product</a:t>
            </a:r>
            <a:r>
              <a:rPr lang="sv-SE" dirty="0"/>
              <a:t> </a:t>
            </a:r>
            <a:r>
              <a:rPr lang="sv-SE" dirty="0" err="1"/>
              <a:t>characteristics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on </a:t>
            </a:r>
            <a:r>
              <a:rPr lang="sv-SE" dirty="0" err="1"/>
              <a:t>top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relationship matrix</a:t>
            </a:r>
          </a:p>
          <a:p>
            <a:pPr lvl="1"/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technical</a:t>
            </a:r>
            <a:r>
              <a:rPr lang="sv-SE" dirty="0"/>
              <a:t> </a:t>
            </a:r>
            <a:r>
              <a:rPr lang="sv-SE" dirty="0" err="1"/>
              <a:t>measures</a:t>
            </a:r>
            <a:endParaRPr lang="sv-SE" dirty="0"/>
          </a:p>
          <a:p>
            <a:pPr lvl="2"/>
            <a:r>
              <a:rPr lang="sv-SE" dirty="0"/>
              <a:t>In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example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include</a:t>
            </a:r>
            <a:r>
              <a:rPr lang="sv-SE" dirty="0"/>
              <a:t> the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zippers</a:t>
            </a:r>
            <a:r>
              <a:rPr lang="sv-SE" dirty="0"/>
              <a:t> and </a:t>
            </a:r>
            <a:r>
              <a:rPr lang="sv-SE" dirty="0" err="1"/>
              <a:t>compartments</a:t>
            </a:r>
            <a:r>
              <a:rPr lang="sv-SE" dirty="0"/>
              <a:t>, the </a:t>
            </a:r>
            <a:r>
              <a:rPr lang="sv-SE" dirty="0" err="1"/>
              <a:t>weight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backpack</a:t>
            </a:r>
            <a:r>
              <a:rPr lang="sv-SE" dirty="0"/>
              <a:t>, </a:t>
            </a:r>
            <a:r>
              <a:rPr lang="sv-SE" dirty="0" err="1"/>
              <a:t>strength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backpack</a:t>
            </a:r>
            <a:r>
              <a:rPr lang="sv-SE" dirty="0"/>
              <a:t>, </a:t>
            </a:r>
            <a:r>
              <a:rPr lang="sv-SE" dirty="0" err="1"/>
              <a:t>grade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dye</a:t>
            </a:r>
            <a:r>
              <a:rPr lang="sv-SE" dirty="0"/>
              <a:t> color, and the </a:t>
            </a:r>
            <a:r>
              <a:rPr lang="sv-SE" dirty="0" err="1"/>
              <a:t>cost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materials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FD4D05-8A92-3C4E-A1A8-2512BAE78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945" y="0"/>
            <a:ext cx="565468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FC24FD-D645-8344-B3C2-A8D830DEFDDF}"/>
              </a:ext>
            </a:extLst>
          </p:cNvPr>
          <p:cNvSpPr/>
          <p:nvPr/>
        </p:nvSpPr>
        <p:spPr>
          <a:xfrm>
            <a:off x="8401050" y="57150"/>
            <a:ext cx="2457450" cy="1243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5F6163-B1FD-2141-AAE1-2A3DA0ACFC2F}"/>
              </a:ext>
            </a:extLst>
          </p:cNvPr>
          <p:cNvSpPr/>
          <p:nvPr/>
        </p:nvSpPr>
        <p:spPr>
          <a:xfrm>
            <a:off x="8929688" y="3000376"/>
            <a:ext cx="1928812" cy="3237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929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GB" dirty="0"/>
              <a:t>QFD - </a:t>
            </a:r>
            <a:r>
              <a:rPr lang="sv-SE" dirty="0"/>
              <a:t>The Relationship Matrix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lvl="1"/>
            <a:r>
              <a:rPr lang="sv-SE" dirty="0"/>
              <a:t>The </a:t>
            </a:r>
            <a:r>
              <a:rPr lang="sv-SE" dirty="0" err="1"/>
              <a:t>strength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relationship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customer</a:t>
            </a:r>
            <a:r>
              <a:rPr lang="sv-SE" dirty="0"/>
              <a:t> </a:t>
            </a:r>
            <a:r>
              <a:rPr lang="sv-SE" dirty="0" err="1"/>
              <a:t>requirements</a:t>
            </a:r>
            <a:r>
              <a:rPr lang="sv-SE" dirty="0"/>
              <a:t> and </a:t>
            </a:r>
            <a:r>
              <a:rPr lang="sv-SE" dirty="0" err="1"/>
              <a:t>product</a:t>
            </a:r>
            <a:r>
              <a:rPr lang="sv-SE" dirty="0"/>
              <a:t> </a:t>
            </a:r>
            <a:r>
              <a:rPr lang="sv-SE" dirty="0" err="1"/>
              <a:t>characteristics</a:t>
            </a:r>
            <a:r>
              <a:rPr lang="sv-SE" dirty="0"/>
              <a:t> is </a:t>
            </a:r>
            <a:r>
              <a:rPr lang="sv-SE" dirty="0" err="1"/>
              <a:t>shown</a:t>
            </a:r>
            <a:r>
              <a:rPr lang="sv-SE" dirty="0"/>
              <a:t> in the relationship matrix</a:t>
            </a:r>
          </a:p>
          <a:p>
            <a:pPr lvl="1"/>
            <a:r>
              <a:rPr lang="sv-SE" dirty="0"/>
              <a:t>A negative relationship </a:t>
            </a:r>
            <a:r>
              <a:rPr lang="sv-SE" dirty="0" err="1"/>
              <a:t>means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as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increase</a:t>
            </a:r>
            <a:r>
              <a:rPr lang="sv-SE" dirty="0"/>
              <a:t> the </a:t>
            </a:r>
            <a:r>
              <a:rPr lang="sv-SE" dirty="0" err="1"/>
              <a:t>desirability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variable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decrease</a:t>
            </a:r>
            <a:r>
              <a:rPr lang="sv-SE" dirty="0"/>
              <a:t> the </a:t>
            </a:r>
            <a:r>
              <a:rPr lang="sv-SE" dirty="0" err="1"/>
              <a:t>desirability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theother</a:t>
            </a:r>
            <a:r>
              <a:rPr lang="sv-SE" dirty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FD4D05-8A92-3C4E-A1A8-2512BAE78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945" y="0"/>
            <a:ext cx="565468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2DE25E-18EF-F14B-B51E-60C2BABD753F}"/>
              </a:ext>
            </a:extLst>
          </p:cNvPr>
          <p:cNvSpPr/>
          <p:nvPr/>
        </p:nvSpPr>
        <p:spPr>
          <a:xfrm>
            <a:off x="8401050" y="57150"/>
            <a:ext cx="2457450" cy="1243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70CDA-7B71-A442-9629-E4118420025D}"/>
              </a:ext>
            </a:extLst>
          </p:cNvPr>
          <p:cNvSpPr/>
          <p:nvPr/>
        </p:nvSpPr>
        <p:spPr>
          <a:xfrm>
            <a:off x="6740520" y="5157788"/>
            <a:ext cx="5494344" cy="1154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58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GB" dirty="0"/>
              <a:t>QFD - </a:t>
            </a:r>
            <a:r>
              <a:rPr lang="sv-SE" dirty="0"/>
              <a:t>The </a:t>
            </a:r>
            <a:r>
              <a:rPr lang="sv-SE" dirty="0" err="1"/>
              <a:t>Trade</a:t>
            </a:r>
            <a:r>
              <a:rPr lang="sv-SE" dirty="0"/>
              <a:t>-off Matrix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lvl="1"/>
            <a:r>
              <a:rPr lang="sv-SE" dirty="0" err="1"/>
              <a:t>This</a:t>
            </a:r>
            <a:r>
              <a:rPr lang="sv-SE" dirty="0"/>
              <a:t> is </a:t>
            </a:r>
            <a:r>
              <a:rPr lang="sv-SE" dirty="0" err="1"/>
              <a:t>done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a </a:t>
            </a:r>
            <a:r>
              <a:rPr lang="sv-SE" dirty="0" err="1"/>
              <a:t>trade</a:t>
            </a:r>
            <a:r>
              <a:rPr lang="sv-SE" dirty="0"/>
              <a:t>-off matrix, </a:t>
            </a:r>
            <a:r>
              <a:rPr lang="sv-SE" dirty="0" err="1"/>
              <a:t>which</a:t>
            </a:r>
            <a:r>
              <a:rPr lang="sv-SE" dirty="0"/>
              <a:t> shows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product</a:t>
            </a:r>
            <a:r>
              <a:rPr lang="sv-SE" dirty="0"/>
              <a:t> </a:t>
            </a:r>
            <a:r>
              <a:rPr lang="sv-SE" dirty="0" err="1"/>
              <a:t>characteristic</a:t>
            </a:r>
            <a:r>
              <a:rPr lang="sv-SE" dirty="0"/>
              <a:t> is </a:t>
            </a:r>
            <a:r>
              <a:rPr lang="sv-SE" dirty="0" err="1"/>
              <a:t>related</a:t>
            </a:r>
            <a:r>
              <a:rPr lang="sv-SE" dirty="0"/>
              <a:t> to the </a:t>
            </a:r>
            <a:r>
              <a:rPr lang="sv-SE" dirty="0" err="1"/>
              <a:t>others</a:t>
            </a:r>
            <a:r>
              <a:rPr lang="sv-SE" dirty="0"/>
              <a:t> and </a:t>
            </a:r>
            <a:r>
              <a:rPr lang="sv-SE" dirty="0" err="1"/>
              <a:t>thus</a:t>
            </a:r>
            <a:r>
              <a:rPr lang="sv-SE" dirty="0"/>
              <a:t> </a:t>
            </a:r>
            <a:r>
              <a:rPr lang="sv-SE" dirty="0" err="1"/>
              <a:t>allows</a:t>
            </a:r>
            <a:r>
              <a:rPr lang="sv-SE" dirty="0"/>
              <a:t> </a:t>
            </a:r>
            <a:r>
              <a:rPr lang="sv-SE" dirty="0" err="1"/>
              <a:t>us</a:t>
            </a:r>
            <a:r>
              <a:rPr lang="sv-SE" dirty="0"/>
              <a:t> to 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tradeoffs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make</a:t>
            </a:r>
          </a:p>
          <a:p>
            <a:pPr lvl="1"/>
            <a:r>
              <a:rPr lang="sv-SE" dirty="0"/>
              <a:t>For </a:t>
            </a:r>
            <a:r>
              <a:rPr lang="sv-SE" dirty="0" err="1"/>
              <a:t>example</a:t>
            </a:r>
            <a:r>
              <a:rPr lang="sv-SE" dirty="0"/>
              <a:t>, the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zippers</a:t>
            </a:r>
            <a:r>
              <a:rPr lang="sv-SE" dirty="0"/>
              <a:t> is </a:t>
            </a:r>
            <a:r>
              <a:rPr lang="sv-SE" dirty="0" err="1"/>
              <a:t>negatively</a:t>
            </a:r>
            <a:r>
              <a:rPr lang="sv-SE" dirty="0"/>
              <a:t> </a:t>
            </a:r>
            <a:r>
              <a:rPr lang="sv-SE" dirty="0" err="1"/>
              <a:t>related</a:t>
            </a:r>
            <a:r>
              <a:rPr lang="sv-SE" dirty="0"/>
              <a:t> to the </a:t>
            </a:r>
            <a:r>
              <a:rPr lang="sv-SE" dirty="0" err="1"/>
              <a:t>weight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back-pack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FD4D05-8A92-3C4E-A1A8-2512BAE78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945" y="0"/>
            <a:ext cx="565468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83201B-72B3-F543-BC63-94A3A90424F2}"/>
              </a:ext>
            </a:extLst>
          </p:cNvPr>
          <p:cNvSpPr/>
          <p:nvPr/>
        </p:nvSpPr>
        <p:spPr>
          <a:xfrm>
            <a:off x="6740520" y="5157788"/>
            <a:ext cx="5494344" cy="1154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835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GB" dirty="0"/>
              <a:t>QFD - </a:t>
            </a:r>
            <a:r>
              <a:rPr lang="sv-SE" dirty="0" err="1"/>
              <a:t>Setting</a:t>
            </a:r>
            <a:r>
              <a:rPr lang="sv-SE" dirty="0"/>
              <a:t> Targets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sv-SE" dirty="0"/>
              <a:t>The last step in </a:t>
            </a:r>
            <a:r>
              <a:rPr lang="sv-SE" dirty="0" err="1"/>
              <a:t>constructing</a:t>
            </a:r>
            <a:r>
              <a:rPr lang="sv-SE" dirty="0"/>
              <a:t> the house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is to </a:t>
            </a:r>
            <a:r>
              <a:rPr lang="sv-SE" dirty="0" err="1"/>
              <a:t>evaluate</a:t>
            </a:r>
            <a:r>
              <a:rPr lang="sv-SE" dirty="0"/>
              <a:t> </a:t>
            </a:r>
            <a:r>
              <a:rPr lang="sv-SE" dirty="0" err="1"/>
              <a:t>competitors</a:t>
            </a:r>
            <a:r>
              <a:rPr lang="sv-SE" dirty="0"/>
              <a:t>’ </a:t>
            </a:r>
            <a:r>
              <a:rPr lang="sv-SE" dirty="0" err="1"/>
              <a:t>products</a:t>
            </a:r>
            <a:r>
              <a:rPr lang="sv-SE" dirty="0"/>
              <a:t> relative to the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product</a:t>
            </a:r>
            <a:r>
              <a:rPr lang="sv-SE" dirty="0"/>
              <a:t> </a:t>
            </a:r>
            <a:r>
              <a:rPr lang="sv-SE" dirty="0" err="1"/>
              <a:t>characteristics</a:t>
            </a:r>
            <a:r>
              <a:rPr lang="sv-SE" dirty="0"/>
              <a:t> and to set </a:t>
            </a:r>
            <a:r>
              <a:rPr lang="sv-SE" dirty="0" err="1"/>
              <a:t>targets</a:t>
            </a:r>
            <a:r>
              <a:rPr lang="sv-SE" dirty="0"/>
              <a:t> for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</a:t>
            </a:r>
            <a:r>
              <a:rPr lang="sv-SE" dirty="0" err="1"/>
              <a:t>product</a:t>
            </a:r>
            <a:endParaRPr lang="sv-SE" dirty="0"/>
          </a:p>
          <a:p>
            <a:pPr lvl="1"/>
            <a:r>
              <a:rPr lang="sv-SE" dirty="0"/>
              <a:t>The </a:t>
            </a:r>
            <a:r>
              <a:rPr lang="sv-SE" dirty="0" err="1"/>
              <a:t>bottom</a:t>
            </a:r>
            <a:r>
              <a:rPr lang="sv-SE" dirty="0"/>
              <a:t> </a:t>
            </a:r>
            <a:r>
              <a:rPr lang="sv-SE" dirty="0" err="1"/>
              <a:t>row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house is the output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deployment</a:t>
            </a:r>
            <a:r>
              <a:rPr lang="sv-SE" dirty="0"/>
              <a:t>.</a:t>
            </a:r>
          </a:p>
          <a:p>
            <a:pPr lvl="1"/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specific</a:t>
            </a:r>
            <a:r>
              <a:rPr lang="sv-SE" dirty="0"/>
              <a:t>, </a:t>
            </a:r>
            <a:r>
              <a:rPr lang="sv-SE" dirty="0" err="1"/>
              <a:t>measurable</a:t>
            </a:r>
            <a:r>
              <a:rPr lang="sv-SE" dirty="0"/>
              <a:t> </a:t>
            </a:r>
            <a:r>
              <a:rPr lang="sv-SE" dirty="0" err="1"/>
              <a:t>product</a:t>
            </a:r>
            <a:r>
              <a:rPr lang="sv-SE" dirty="0"/>
              <a:t> </a:t>
            </a:r>
            <a:r>
              <a:rPr lang="sv-SE" dirty="0" err="1"/>
              <a:t>characteristics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formulated</a:t>
            </a:r>
            <a:r>
              <a:rPr lang="sv-SE" dirty="0"/>
              <a:t> from general </a:t>
            </a:r>
            <a:r>
              <a:rPr lang="sv-SE" dirty="0" err="1"/>
              <a:t>customer</a:t>
            </a:r>
            <a:r>
              <a:rPr lang="sv-SE" dirty="0"/>
              <a:t> </a:t>
            </a:r>
            <a:r>
              <a:rPr lang="sv-SE" dirty="0" err="1"/>
              <a:t>requirements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42C9B9-7F41-E541-859C-5619CD8C0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572" y="0"/>
            <a:ext cx="5629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52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QFD – Case Study - </a:t>
            </a:r>
            <a:r>
              <a:rPr lang="sv-SE" dirty="0" err="1"/>
              <a:t>What</a:t>
            </a:r>
            <a:r>
              <a:rPr lang="sv-SE" dirty="0"/>
              <a:t> Do </a:t>
            </a:r>
            <a:r>
              <a:rPr lang="sv-SE" dirty="0" err="1"/>
              <a:t>Customers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v-SE" sz="2000" dirty="0"/>
              <a:t>GCA </a:t>
            </a:r>
            <a:r>
              <a:rPr lang="sv-SE" sz="2000" dirty="0" err="1"/>
              <a:t>was</a:t>
            </a:r>
            <a:r>
              <a:rPr lang="sv-SE" sz="2000" dirty="0"/>
              <a:t> a Chicago-</a:t>
            </a:r>
            <a:r>
              <a:rPr lang="sv-SE" sz="2000" dirty="0" err="1"/>
              <a:t>based</a:t>
            </a:r>
            <a:r>
              <a:rPr lang="sv-SE" sz="2000" dirty="0"/>
              <a:t> </a:t>
            </a:r>
            <a:r>
              <a:rPr lang="sv-SE" sz="2000" dirty="0" err="1"/>
              <a:t>advertising</a:t>
            </a:r>
            <a:r>
              <a:rPr lang="sv-SE" sz="2000" dirty="0"/>
              <a:t> </a:t>
            </a:r>
            <a:r>
              <a:rPr lang="sv-SE" sz="2000" dirty="0" err="1"/>
              <a:t>agency</a:t>
            </a:r>
            <a:r>
              <a:rPr lang="sv-SE" sz="2000" dirty="0"/>
              <a:t> </a:t>
            </a:r>
            <a:r>
              <a:rPr lang="sv-SE" sz="2000" dirty="0" err="1"/>
              <a:t>that</a:t>
            </a:r>
            <a:r>
              <a:rPr lang="sv-SE" sz="2000" dirty="0"/>
              <a:t> </a:t>
            </a:r>
            <a:r>
              <a:rPr lang="sv-SE" sz="2000" dirty="0" err="1"/>
              <a:t>developedcampaigns</a:t>
            </a:r>
            <a:r>
              <a:rPr lang="sv-SE" sz="2000" dirty="0"/>
              <a:t> and promotions for small- and medium-</a:t>
            </a:r>
            <a:r>
              <a:rPr lang="sv-SE" sz="2000" dirty="0" err="1"/>
              <a:t>sized</a:t>
            </a:r>
            <a:r>
              <a:rPr lang="sv-SE" sz="2000" dirty="0"/>
              <a:t> </a:t>
            </a:r>
            <a:r>
              <a:rPr lang="sv-SE" sz="2000" dirty="0" err="1"/>
              <a:t>firms</a:t>
            </a:r>
            <a:r>
              <a:rPr lang="sv-SE" sz="2000" dirty="0"/>
              <a:t>. </a:t>
            </a:r>
            <a:r>
              <a:rPr lang="sv-SE" sz="2000" dirty="0" err="1"/>
              <a:t>Their</a:t>
            </a:r>
            <a:r>
              <a:rPr lang="sv-SE" sz="2000" dirty="0"/>
              <a:t> </a:t>
            </a:r>
            <a:r>
              <a:rPr lang="sv-SE" sz="2000" dirty="0" err="1"/>
              <a:t>expertise</a:t>
            </a:r>
            <a:r>
              <a:rPr lang="sv-SE" sz="2000" dirty="0"/>
              <a:t> </a:t>
            </a:r>
            <a:r>
              <a:rPr lang="sv-SE" sz="2000" dirty="0" err="1"/>
              <a:t>was</a:t>
            </a:r>
            <a:r>
              <a:rPr lang="sv-SE" sz="2000" dirty="0"/>
              <a:t> in the </a:t>
            </a:r>
            <a:r>
              <a:rPr lang="sv-SE" sz="2000" dirty="0" err="1"/>
              <a:t>retail</a:t>
            </a:r>
            <a:r>
              <a:rPr lang="sv-SE" sz="2000" dirty="0"/>
              <a:t> area, </a:t>
            </a:r>
            <a:r>
              <a:rPr lang="sv-SE" sz="2000" dirty="0" err="1"/>
              <a:t>but</a:t>
            </a:r>
            <a:r>
              <a:rPr lang="sv-SE" sz="2000" dirty="0"/>
              <a:t> </a:t>
            </a:r>
            <a:r>
              <a:rPr lang="sv-SE" sz="2000" dirty="0" err="1"/>
              <a:t>they</a:t>
            </a:r>
            <a:r>
              <a:rPr lang="sv-SE" sz="2000" dirty="0"/>
              <a:t> </a:t>
            </a:r>
            <a:r>
              <a:rPr lang="sv-SE" sz="2000" dirty="0" err="1"/>
              <a:t>worked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a </a:t>
            </a:r>
            <a:r>
              <a:rPr lang="sv-SE" sz="2000" dirty="0" err="1"/>
              <a:t>widerange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firms</a:t>
            </a:r>
            <a:r>
              <a:rPr lang="sv-SE" sz="2000" dirty="0"/>
              <a:t> from the </a:t>
            </a:r>
            <a:r>
              <a:rPr lang="sv-SE" sz="2000" dirty="0" err="1"/>
              <a:t>food</a:t>
            </a:r>
            <a:r>
              <a:rPr lang="sv-SE" sz="2000" dirty="0"/>
              <a:t> service </a:t>
            </a:r>
            <a:r>
              <a:rPr lang="sv-SE" sz="2000" dirty="0" err="1"/>
              <a:t>industry</a:t>
            </a:r>
            <a:r>
              <a:rPr lang="sv-SE" sz="2000" dirty="0"/>
              <a:t> to the </a:t>
            </a:r>
            <a:r>
              <a:rPr lang="sv-SE" sz="2000" dirty="0" err="1"/>
              <a:t>medical</a:t>
            </a:r>
            <a:r>
              <a:rPr lang="sv-SE" sz="2000" dirty="0"/>
              <a:t> </a:t>
            </a:r>
            <a:r>
              <a:rPr lang="sv-SE" sz="2000" dirty="0" err="1"/>
              <a:t>field</a:t>
            </a:r>
            <a:r>
              <a:rPr lang="sv-SE" sz="2000" dirty="0"/>
              <a:t>. GCA </a:t>
            </a:r>
            <a:r>
              <a:rPr lang="sv-SE" sz="2000" dirty="0" err="1"/>
              <a:t>competed</a:t>
            </a:r>
            <a:r>
              <a:rPr lang="sv-SE" sz="2000" dirty="0"/>
              <a:t> on </a:t>
            </a:r>
            <a:r>
              <a:rPr lang="sv-SE" sz="2000" dirty="0" err="1"/>
              <a:t>price</a:t>
            </a:r>
            <a:r>
              <a:rPr lang="sv-SE" sz="2000" dirty="0"/>
              <a:t> and speed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product</a:t>
            </a:r>
            <a:r>
              <a:rPr lang="sv-SE" sz="2000" dirty="0"/>
              <a:t> </a:t>
            </a:r>
            <a:r>
              <a:rPr lang="sv-SE" sz="2000" dirty="0" err="1"/>
              <a:t>development</a:t>
            </a:r>
            <a:r>
              <a:rPr lang="sv-SE" sz="2000" dirty="0"/>
              <a:t>. </a:t>
            </a:r>
            <a:r>
              <a:rPr lang="sv-SE" sz="2000" dirty="0" err="1"/>
              <a:t>Advertising</a:t>
            </a:r>
            <a:r>
              <a:rPr lang="sv-SE" sz="2000" dirty="0"/>
              <a:t> in the </a:t>
            </a:r>
            <a:r>
              <a:rPr lang="sv-SE" sz="2000" dirty="0" err="1"/>
              <a:t>retail</a:t>
            </a:r>
            <a:r>
              <a:rPr lang="sv-SE" sz="2000" dirty="0"/>
              <a:t> area </a:t>
            </a:r>
            <a:r>
              <a:rPr lang="sv-SE" sz="2000" dirty="0" err="1"/>
              <a:t>was</a:t>
            </a:r>
            <a:r>
              <a:rPr lang="sv-SE" sz="2000" dirty="0"/>
              <a:t> </a:t>
            </a:r>
            <a:r>
              <a:rPr lang="sv-SE" sz="2000" dirty="0" err="1"/>
              <a:t>competitive</a:t>
            </a:r>
            <a:r>
              <a:rPr lang="sv-SE" sz="2000" dirty="0"/>
              <a:t> and </a:t>
            </a:r>
            <a:r>
              <a:rPr lang="sv-SE" sz="2000" dirty="0" err="1"/>
              <a:t>price</a:t>
            </a:r>
            <a:r>
              <a:rPr lang="sv-SE" sz="2000" dirty="0"/>
              <a:t> </a:t>
            </a:r>
            <a:r>
              <a:rPr lang="sv-SE" sz="2000" dirty="0" err="1"/>
              <a:t>had</a:t>
            </a:r>
            <a:r>
              <a:rPr lang="sv-SE" sz="2000" dirty="0"/>
              <a:t> </a:t>
            </a:r>
            <a:r>
              <a:rPr lang="sv-SE" sz="2000" dirty="0" err="1"/>
              <a:t>always</a:t>
            </a:r>
            <a:r>
              <a:rPr lang="sv-SE" sz="2000" dirty="0"/>
              <a:t> </a:t>
            </a:r>
            <a:r>
              <a:rPr lang="sv-SE" sz="2000" dirty="0" err="1"/>
              <a:t>been</a:t>
            </a:r>
            <a:r>
              <a:rPr lang="sv-SE" sz="2000" dirty="0"/>
              <a:t> </a:t>
            </a:r>
            <a:r>
              <a:rPr lang="sv-SE" sz="2000" dirty="0" err="1"/>
              <a:t>important</a:t>
            </a:r>
            <a:r>
              <a:rPr lang="sv-SE" sz="2000" dirty="0"/>
              <a:t>. </a:t>
            </a:r>
            <a:r>
              <a:rPr lang="sv-SE" sz="2000" dirty="0" err="1"/>
              <a:t>Also</a:t>
            </a:r>
            <a:r>
              <a:rPr lang="sv-SE" sz="2000" dirty="0"/>
              <a:t>, </a:t>
            </a:r>
            <a:r>
              <a:rPr lang="sv-SE" sz="2000" dirty="0" err="1"/>
              <a:t>since</a:t>
            </a:r>
            <a:r>
              <a:rPr lang="sv-SE" sz="2000" dirty="0"/>
              <a:t> </a:t>
            </a:r>
            <a:r>
              <a:rPr lang="sv-SE" sz="2000" dirty="0" err="1"/>
              <a:t>retail</a:t>
            </a:r>
            <a:r>
              <a:rPr lang="sv-SE" sz="2000" dirty="0"/>
              <a:t> fashions </a:t>
            </a:r>
            <a:r>
              <a:rPr lang="sv-SE" sz="2000" dirty="0" err="1"/>
              <a:t>change</a:t>
            </a:r>
            <a:r>
              <a:rPr lang="sv-SE" sz="2000" dirty="0"/>
              <a:t> </a:t>
            </a:r>
            <a:r>
              <a:rPr lang="sv-SE" sz="2000" dirty="0" err="1"/>
              <a:t>rapidly</a:t>
            </a:r>
            <a:r>
              <a:rPr lang="sv-SE" sz="2000" dirty="0"/>
              <a:t>, speed in </a:t>
            </a:r>
            <a:r>
              <a:rPr lang="sv-SE" sz="2000" dirty="0" err="1"/>
              <a:t>advertising</a:t>
            </a:r>
            <a:r>
              <a:rPr lang="sv-SE" sz="2000" dirty="0"/>
              <a:t> </a:t>
            </a:r>
            <a:r>
              <a:rPr lang="sv-SE" sz="2000" dirty="0" err="1"/>
              <a:t>development</a:t>
            </a:r>
            <a:r>
              <a:rPr lang="sv-SE" sz="2000" dirty="0"/>
              <a:t> </a:t>
            </a:r>
            <a:r>
              <a:rPr lang="sv-SE" sz="2000" dirty="0" err="1"/>
              <a:t>was</a:t>
            </a:r>
            <a:r>
              <a:rPr lang="sv-SE" sz="2000" dirty="0"/>
              <a:t> </a:t>
            </a:r>
            <a:r>
              <a:rPr lang="sv-SE" sz="2000" dirty="0" err="1"/>
              <a:t>thought</a:t>
            </a:r>
            <a:r>
              <a:rPr lang="sv-SE" sz="2000" dirty="0"/>
              <a:t> to be </a:t>
            </a:r>
            <a:r>
              <a:rPr lang="sv-SE" sz="2000" dirty="0" err="1"/>
              <a:t>critical</a:t>
            </a:r>
            <a:r>
              <a:rPr lang="sv-SE" sz="2000" dirty="0"/>
              <a:t>. George </a:t>
            </a:r>
            <a:r>
              <a:rPr lang="sv-SE" sz="2000" dirty="0" err="1"/>
              <a:t>reminded</a:t>
            </a:r>
            <a:r>
              <a:rPr lang="sv-SE" sz="2000" dirty="0"/>
              <a:t> </a:t>
            </a:r>
            <a:r>
              <a:rPr lang="sv-SE" sz="2000" dirty="0" err="1"/>
              <a:t>himself</a:t>
            </a:r>
            <a:r>
              <a:rPr lang="sv-SE" sz="2000" dirty="0"/>
              <a:t> </a:t>
            </a:r>
            <a:r>
              <a:rPr lang="sv-SE" sz="2000" dirty="0" err="1"/>
              <a:t>that</a:t>
            </a:r>
            <a:r>
              <a:rPr lang="sv-SE" sz="2000" dirty="0"/>
              <a:t> </a:t>
            </a:r>
            <a:r>
              <a:rPr lang="sv-SE" sz="2000" dirty="0" err="1"/>
              <a:t>price</a:t>
            </a:r>
            <a:r>
              <a:rPr lang="sv-SE" sz="2000" dirty="0"/>
              <a:t> and speed </a:t>
            </a:r>
            <a:r>
              <a:rPr lang="sv-SE" sz="2000" dirty="0" err="1"/>
              <a:t>had</a:t>
            </a:r>
            <a:r>
              <a:rPr lang="sv-SE" sz="2000" dirty="0"/>
              <a:t> </a:t>
            </a:r>
            <a:r>
              <a:rPr lang="sv-SE" sz="2000" dirty="0" err="1"/>
              <a:t>always</a:t>
            </a:r>
            <a:r>
              <a:rPr lang="sv-SE" sz="2000" dirty="0"/>
              <a:t> </a:t>
            </a:r>
            <a:r>
              <a:rPr lang="sv-SE" sz="2000" dirty="0" err="1"/>
              <a:t>been</a:t>
            </a:r>
            <a:r>
              <a:rPr lang="sv-SE" sz="2000" dirty="0"/>
              <a:t> </a:t>
            </a:r>
            <a:r>
              <a:rPr lang="sv-SE" sz="2000" dirty="0" err="1"/>
              <a:t>what</a:t>
            </a:r>
            <a:r>
              <a:rPr lang="sv-SE" sz="2000" dirty="0"/>
              <a:t> </a:t>
            </a:r>
            <a:r>
              <a:rPr lang="sv-SE" sz="2000" dirty="0" err="1"/>
              <a:t>customers</a:t>
            </a:r>
            <a:r>
              <a:rPr lang="sv-SE" sz="2000" dirty="0"/>
              <a:t> </a:t>
            </a:r>
            <a:r>
              <a:rPr lang="sv-SE" sz="2000" dirty="0" err="1"/>
              <a:t>wanted</a:t>
            </a:r>
            <a:r>
              <a:rPr lang="sv-SE" sz="2000" dirty="0"/>
              <a:t>. </a:t>
            </a:r>
            <a:r>
              <a:rPr lang="sv-SE" sz="2000" dirty="0" err="1"/>
              <a:t>Now</a:t>
            </a:r>
            <a:r>
              <a:rPr lang="sv-SE" sz="2000" dirty="0"/>
              <a:t> </a:t>
            </a:r>
            <a:r>
              <a:rPr lang="sv-SE" sz="2000" dirty="0" err="1"/>
              <a:t>he</a:t>
            </a:r>
            <a:r>
              <a:rPr lang="sv-SE" sz="2000" dirty="0"/>
              <a:t> </a:t>
            </a:r>
            <a:r>
              <a:rPr lang="sv-SE" sz="2000" dirty="0" err="1"/>
              <a:t>felt</a:t>
            </a:r>
            <a:r>
              <a:rPr lang="sv-SE" sz="2000" dirty="0"/>
              <a:t> </a:t>
            </a:r>
            <a:r>
              <a:rPr lang="sv-SE" sz="2000" dirty="0" err="1"/>
              <a:t>confused</a:t>
            </a:r>
            <a:r>
              <a:rPr lang="sv-SE" sz="2000" dirty="0"/>
              <a:t> </a:t>
            </a:r>
            <a:r>
              <a:rPr lang="sv-SE" sz="2000" dirty="0" err="1"/>
              <a:t>that</a:t>
            </a:r>
            <a:r>
              <a:rPr lang="sv-SE" sz="2000" dirty="0"/>
              <a:t> </a:t>
            </a:r>
            <a:r>
              <a:rPr lang="sv-SE" sz="2000" dirty="0" err="1"/>
              <a:t>he</a:t>
            </a:r>
            <a:r>
              <a:rPr lang="sv-SE" sz="2000" dirty="0"/>
              <a:t> </a:t>
            </a:r>
            <a:r>
              <a:rPr lang="sv-SE" sz="2000" dirty="0" err="1"/>
              <a:t>really</a:t>
            </a:r>
            <a:r>
              <a:rPr lang="sv-SE" sz="2000" dirty="0"/>
              <a:t> </a:t>
            </a:r>
            <a:r>
              <a:rPr lang="sv-SE" sz="2000" dirty="0" err="1"/>
              <a:t>didn’t</a:t>
            </a:r>
            <a:r>
              <a:rPr lang="sv-SE" sz="2000" dirty="0"/>
              <a:t> </a:t>
            </a:r>
            <a:r>
              <a:rPr lang="sv-SE" sz="2000" dirty="0" err="1"/>
              <a:t>know</a:t>
            </a:r>
            <a:r>
              <a:rPr lang="sv-SE" sz="2000" dirty="0"/>
              <a:t> </a:t>
            </a:r>
            <a:r>
              <a:rPr lang="sv-SE" sz="2000" dirty="0" err="1"/>
              <a:t>his</a:t>
            </a:r>
            <a:r>
              <a:rPr lang="sv-SE" sz="2000" dirty="0"/>
              <a:t> </a:t>
            </a:r>
            <a:r>
              <a:rPr lang="sv-SE" sz="2000" dirty="0" err="1"/>
              <a:t>customers</a:t>
            </a:r>
            <a:r>
              <a:rPr lang="sv-SE" sz="2000" dirty="0"/>
              <a:t>. </a:t>
            </a:r>
            <a:r>
              <a:rPr lang="sv-SE" sz="2000" dirty="0" err="1"/>
              <a:t>This</a:t>
            </a:r>
            <a:r>
              <a:rPr lang="sv-SE" sz="2000" dirty="0"/>
              <a:t> </a:t>
            </a:r>
            <a:r>
              <a:rPr lang="sv-SE" sz="2000" dirty="0" err="1"/>
              <a:t>was</a:t>
            </a:r>
            <a:r>
              <a:rPr lang="sv-SE" sz="2000" dirty="0"/>
              <a:t> just </a:t>
            </a:r>
            <a:r>
              <a:rPr lang="sv-SE" sz="2000" dirty="0" err="1"/>
              <a:t>another</a:t>
            </a:r>
            <a:r>
              <a:rPr lang="sv-SE" sz="2000" dirty="0"/>
              <a:t> </a:t>
            </a:r>
            <a:r>
              <a:rPr lang="sv-SE" sz="2000" dirty="0" err="1"/>
              <a:t>crisis</a:t>
            </a:r>
            <a:r>
              <a:rPr lang="sv-SE" sz="2000" dirty="0"/>
              <a:t> </a:t>
            </a:r>
            <a:r>
              <a:rPr lang="sv-SE" sz="2000" dirty="0" err="1"/>
              <a:t>that</a:t>
            </a:r>
            <a:r>
              <a:rPr lang="sv-SE" sz="2000" dirty="0"/>
              <a:t> </a:t>
            </a:r>
            <a:r>
              <a:rPr lang="sv-SE" sz="2000" dirty="0" err="1"/>
              <a:t>would</a:t>
            </a:r>
            <a:r>
              <a:rPr lang="sv-SE" sz="2000" dirty="0"/>
              <a:t> </a:t>
            </a:r>
            <a:r>
              <a:rPr lang="sv-SE" sz="2000" dirty="0" err="1"/>
              <a:t>pass,he</a:t>
            </a:r>
            <a:r>
              <a:rPr lang="sv-SE" sz="2000" dirty="0"/>
              <a:t> </a:t>
            </a:r>
            <a:r>
              <a:rPr lang="sv-SE" sz="2000" dirty="0" err="1"/>
              <a:t>told</a:t>
            </a:r>
            <a:r>
              <a:rPr lang="sv-SE" sz="2000" dirty="0"/>
              <a:t> </a:t>
            </a:r>
            <a:r>
              <a:rPr lang="sv-SE" sz="2000" dirty="0" err="1"/>
              <a:t>himself</a:t>
            </a:r>
            <a:r>
              <a:rPr lang="sv-SE" sz="2000" dirty="0"/>
              <a:t>. </a:t>
            </a:r>
            <a:r>
              <a:rPr lang="sv-SE" sz="2000" dirty="0" err="1"/>
              <a:t>But</a:t>
            </a:r>
            <a:r>
              <a:rPr lang="sv-SE" sz="2000" dirty="0"/>
              <a:t> </a:t>
            </a:r>
            <a:r>
              <a:rPr lang="sv-SE" sz="2000" dirty="0" err="1"/>
              <a:t>he</a:t>
            </a:r>
            <a:r>
              <a:rPr lang="sv-SE" sz="2000" dirty="0"/>
              <a:t> </a:t>
            </a:r>
            <a:r>
              <a:rPr lang="sv-SE" sz="2000" dirty="0" err="1"/>
              <a:t>needed</a:t>
            </a:r>
            <a:r>
              <a:rPr lang="sv-SE" sz="2000" dirty="0"/>
              <a:t> to deal </a:t>
            </a:r>
            <a:r>
              <a:rPr lang="sv-SE" sz="2000" dirty="0" err="1"/>
              <a:t>with</a:t>
            </a:r>
            <a:r>
              <a:rPr lang="sv-SE" sz="2000" dirty="0"/>
              <a:t> it </a:t>
            </a:r>
            <a:r>
              <a:rPr lang="sv-SE" sz="2000" dirty="0" err="1"/>
              <a:t>immediately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296ED1-F4EB-1646-B0AE-ABE4D7E9D449}"/>
              </a:ext>
            </a:extLst>
          </p:cNvPr>
          <p:cNvSpPr/>
          <p:nvPr/>
        </p:nvSpPr>
        <p:spPr>
          <a:xfrm>
            <a:off x="5106155" y="4607302"/>
            <a:ext cx="7466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Times New Roman" panose="02020603050405020304" pitchFamily="18" charset="0"/>
              </a:rPr>
              <a:t>1. </a:t>
            </a:r>
            <a:r>
              <a:rPr lang="sv-SE" dirty="0" err="1">
                <a:latin typeface="Times New Roman" panose="02020603050405020304" pitchFamily="18" charset="0"/>
              </a:rPr>
              <a:t>What</a:t>
            </a:r>
            <a:r>
              <a:rPr lang="sv-SE" dirty="0">
                <a:latin typeface="Times New Roman" panose="02020603050405020304" pitchFamily="18" charset="0"/>
              </a:rPr>
              <a:t> is </a:t>
            </a:r>
            <a:r>
              <a:rPr lang="sv-SE" dirty="0" err="1">
                <a:latin typeface="Times New Roman" panose="02020603050405020304" pitchFamily="18" charset="0"/>
              </a:rPr>
              <a:t>wrong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with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how</a:t>
            </a:r>
            <a:r>
              <a:rPr lang="sv-SE" dirty="0">
                <a:latin typeface="Times New Roman" panose="02020603050405020304" pitchFamily="18" charset="0"/>
              </a:rPr>
              <a:t> Gold Coast </a:t>
            </a:r>
            <a:r>
              <a:rPr lang="sv-SE" dirty="0" err="1">
                <a:latin typeface="Times New Roman" panose="02020603050405020304" pitchFamily="18" charset="0"/>
              </a:rPr>
              <a:t>Advertising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measures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its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quality</a:t>
            </a:r>
            <a:r>
              <a:rPr lang="sv-SE" dirty="0">
                <a:latin typeface="Times New Roman" panose="02020603050405020304" pitchFamily="18" charset="0"/>
              </a:rPr>
              <a:t>? </a:t>
            </a:r>
            <a:r>
              <a:rPr lang="sv-SE" dirty="0" err="1">
                <a:latin typeface="Times New Roman" panose="02020603050405020304" pitchFamily="18" charset="0"/>
              </a:rPr>
              <a:t>Explain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why</a:t>
            </a:r>
            <a:r>
              <a:rPr lang="sv-SE" dirty="0">
                <a:latin typeface="Times New Roman" panose="02020603050405020304" pitchFamily="18" charset="0"/>
              </a:rPr>
              <a:t> Gold Coast </a:t>
            </a:r>
            <a:r>
              <a:rPr lang="sv-SE" dirty="0" err="1">
                <a:latin typeface="Times New Roman" panose="02020603050405020304" pitchFamily="18" charset="0"/>
              </a:rPr>
              <a:t>should</a:t>
            </a:r>
            <a:r>
              <a:rPr lang="sv-SE" dirty="0">
                <a:latin typeface="Times New Roman" panose="02020603050405020304" pitchFamily="18" charset="0"/>
              </a:rPr>
              <a:t> ask </a:t>
            </a:r>
            <a:r>
              <a:rPr lang="sv-SE" dirty="0" err="1">
                <a:latin typeface="Times New Roman" panose="02020603050405020304" pitchFamily="18" charset="0"/>
              </a:rPr>
              <a:t>its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customers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about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how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they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define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quality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E03E1-2BCA-C54D-B14E-2A2EA5F52AA2}"/>
              </a:ext>
            </a:extLst>
          </p:cNvPr>
          <p:cNvSpPr/>
          <p:nvPr/>
        </p:nvSpPr>
        <p:spPr>
          <a:xfrm>
            <a:off x="5106155" y="5530632"/>
            <a:ext cx="726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Times New Roman" panose="02020603050405020304" pitchFamily="18" charset="0"/>
              </a:rPr>
              <a:t>2. Offer suggestions to George Stein on </a:t>
            </a:r>
            <a:r>
              <a:rPr lang="sv-SE" dirty="0" err="1">
                <a:latin typeface="Times New Roman" panose="02020603050405020304" pitchFamily="18" charset="0"/>
              </a:rPr>
              <a:t>ways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of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identifying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quality</a:t>
            </a:r>
            <a:r>
              <a:rPr lang="sv-SE" dirty="0">
                <a:latin typeface="Times New Roman" panose="02020603050405020304" pitchFamily="18" charset="0"/>
              </a:rPr>
              <a:t> dimensions </a:t>
            </a:r>
            <a:r>
              <a:rPr lang="sv-SE" dirty="0" err="1">
                <a:latin typeface="Times New Roman" panose="02020603050405020304" pitchFamily="18" charset="0"/>
              </a:rPr>
              <a:t>GCA’s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customers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consider</a:t>
            </a:r>
            <a:r>
              <a:rPr lang="sv-SE" dirty="0">
                <a:latin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</a:rPr>
              <a:t>important</a:t>
            </a:r>
            <a:r>
              <a:rPr lang="sv-SE" dirty="0">
                <a:latin typeface="Times New Roman" panose="02020603050405020304" pitchFamily="18" charset="0"/>
              </a:rPr>
              <a:t>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0B0403-96B1-A740-9539-A29DE5D8D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14967"/>
            <a:ext cx="4136278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8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Management (some pointers)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v-SE" b="1" u="sng" dirty="0" err="1"/>
              <a:t>Reactive</a:t>
            </a:r>
            <a:r>
              <a:rPr lang="sv-SE" b="1" u="sng" dirty="0"/>
              <a:t>: </a:t>
            </a:r>
            <a:r>
              <a:rPr lang="sv-SE" dirty="0"/>
              <a:t>At best, a </a:t>
            </a:r>
            <a:r>
              <a:rPr lang="sv-SE" dirty="0" err="1"/>
              <a:t>reactive</a:t>
            </a:r>
            <a:r>
              <a:rPr lang="sv-SE" dirty="0"/>
              <a:t> </a:t>
            </a:r>
            <a:r>
              <a:rPr lang="sv-SE" dirty="0" err="1"/>
              <a:t>strategy</a:t>
            </a:r>
            <a:r>
              <a:rPr lang="sv-SE" dirty="0"/>
              <a:t> monitors the </a:t>
            </a:r>
            <a:r>
              <a:rPr lang="sv-SE" dirty="0" err="1"/>
              <a:t>project</a:t>
            </a:r>
            <a:r>
              <a:rPr lang="sv-SE" dirty="0"/>
              <a:t> for </a:t>
            </a:r>
            <a:r>
              <a:rPr lang="sv-SE" dirty="0" err="1"/>
              <a:t>likely</a:t>
            </a:r>
            <a:r>
              <a:rPr lang="sv-SE" dirty="0"/>
              <a:t> risks. Resources </a:t>
            </a:r>
            <a:r>
              <a:rPr lang="sv-SE" dirty="0" err="1"/>
              <a:t>are</a:t>
            </a:r>
            <a:r>
              <a:rPr lang="sv-SE" dirty="0"/>
              <a:t> set </a:t>
            </a:r>
            <a:r>
              <a:rPr lang="sv-SE" dirty="0" err="1"/>
              <a:t>aside</a:t>
            </a:r>
            <a:r>
              <a:rPr lang="sv-SE" dirty="0"/>
              <a:t> to deal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,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become</a:t>
            </a:r>
            <a:r>
              <a:rPr lang="sv-SE" dirty="0"/>
              <a:t> </a:t>
            </a:r>
            <a:r>
              <a:rPr lang="sv-SE" dirty="0" err="1"/>
              <a:t>actual</a:t>
            </a:r>
            <a:r>
              <a:rPr lang="sv-SE" dirty="0"/>
              <a:t> problems. More </a:t>
            </a:r>
            <a:r>
              <a:rPr lang="sv-SE" dirty="0" err="1"/>
              <a:t>commonly</a:t>
            </a:r>
            <a:r>
              <a:rPr lang="sv-SE" dirty="0"/>
              <a:t>, the software team </a:t>
            </a:r>
            <a:r>
              <a:rPr lang="sv-SE" dirty="0" err="1"/>
              <a:t>does</a:t>
            </a:r>
            <a:r>
              <a:rPr lang="sv-SE" dirty="0"/>
              <a:t> </a:t>
            </a:r>
            <a:r>
              <a:rPr lang="sv-SE" dirty="0" err="1"/>
              <a:t>nothing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risks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something</a:t>
            </a:r>
            <a:r>
              <a:rPr lang="sv-SE" dirty="0"/>
              <a:t> goes </a:t>
            </a:r>
            <a:r>
              <a:rPr lang="sv-SE" dirty="0" err="1"/>
              <a:t>wrong</a:t>
            </a:r>
            <a:r>
              <a:rPr lang="sv-SE" dirty="0"/>
              <a:t> </a:t>
            </a:r>
          </a:p>
          <a:p>
            <a:pPr marL="457200" lvl="1" indent="0">
              <a:buNone/>
            </a:pPr>
            <a:r>
              <a:rPr lang="sv-SE" b="1" u="sng" dirty="0" err="1"/>
              <a:t>Proactive</a:t>
            </a:r>
            <a:r>
              <a:rPr lang="sv-SE" b="1" u="sng" dirty="0"/>
              <a:t>: </a:t>
            </a:r>
            <a:r>
              <a:rPr lang="sv-SE" dirty="0"/>
              <a:t>A </a:t>
            </a:r>
            <a:r>
              <a:rPr lang="sv-SE" i="1" dirty="0" err="1"/>
              <a:t>proactive</a:t>
            </a:r>
            <a:r>
              <a:rPr lang="sv-SE" i="1" dirty="0"/>
              <a:t> </a:t>
            </a:r>
            <a:r>
              <a:rPr lang="sv-SE" dirty="0" err="1"/>
              <a:t>strategy</a:t>
            </a:r>
            <a:r>
              <a:rPr lang="sv-SE" dirty="0"/>
              <a:t> </a:t>
            </a:r>
            <a:r>
              <a:rPr lang="sv-SE" dirty="0" err="1"/>
              <a:t>begins</a:t>
            </a:r>
            <a:r>
              <a:rPr lang="sv-SE" dirty="0"/>
              <a:t> long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technical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is </a:t>
            </a:r>
            <a:r>
              <a:rPr lang="sv-SE" dirty="0" err="1"/>
              <a:t>initiated</a:t>
            </a:r>
            <a:r>
              <a:rPr lang="sv-SE" dirty="0"/>
              <a:t>. Potential risks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identified</a:t>
            </a:r>
            <a:r>
              <a:rPr lang="sv-SE" dirty="0"/>
              <a:t>,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probability</a:t>
            </a:r>
            <a:r>
              <a:rPr lang="sv-SE" dirty="0"/>
              <a:t> and </a:t>
            </a:r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assessed</a:t>
            </a:r>
            <a:r>
              <a:rPr lang="sv-SE" dirty="0"/>
              <a:t>, and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ranked</a:t>
            </a:r>
            <a:r>
              <a:rPr lang="sv-SE" dirty="0"/>
              <a:t> by </a:t>
            </a:r>
            <a:r>
              <a:rPr lang="sv-SE" dirty="0" err="1"/>
              <a:t>impor</a:t>
            </a:r>
            <a:r>
              <a:rPr lang="sv-SE" dirty="0"/>
              <a:t>- </a:t>
            </a:r>
            <a:r>
              <a:rPr lang="sv-SE" dirty="0" err="1"/>
              <a:t>tance</a:t>
            </a:r>
            <a:r>
              <a:rPr lang="sv-SE" dirty="0"/>
              <a:t>. </a:t>
            </a:r>
            <a:r>
              <a:rPr lang="sv-SE" dirty="0" err="1"/>
              <a:t>Then</a:t>
            </a:r>
            <a:r>
              <a:rPr lang="sv-SE" dirty="0"/>
              <a:t>, the software team </a:t>
            </a:r>
            <a:r>
              <a:rPr lang="sv-SE" dirty="0" err="1"/>
              <a:t>establishes</a:t>
            </a:r>
            <a:r>
              <a:rPr lang="sv-SE" dirty="0"/>
              <a:t> a plan for </a:t>
            </a:r>
            <a:r>
              <a:rPr lang="sv-SE" dirty="0" err="1"/>
              <a:t>managing</a:t>
            </a:r>
            <a:r>
              <a:rPr lang="sv-SE" dirty="0"/>
              <a:t> risk </a:t>
            </a:r>
            <a:endParaRPr lang="sv-SE" sz="2000" dirty="0"/>
          </a:p>
          <a:p>
            <a:pPr marL="457200" lvl="1" indent="0">
              <a:buNone/>
            </a:pPr>
            <a:endParaRPr lang="sv-SE" sz="2000" dirty="0"/>
          </a:p>
          <a:p>
            <a:pPr marL="457200" lvl="1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43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Management (some pointers)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sv-SE" sz="2000" dirty="0"/>
              <a:t>Risk </a:t>
            </a:r>
            <a:r>
              <a:rPr lang="sv-SE" sz="2000" dirty="0" err="1"/>
              <a:t>identification</a:t>
            </a:r>
            <a:endParaRPr lang="sv-SE" sz="2000" dirty="0"/>
          </a:p>
          <a:p>
            <a:pPr lvl="1"/>
            <a:r>
              <a:rPr lang="sv-SE" sz="2000" dirty="0"/>
              <a:t>Risk </a:t>
            </a:r>
            <a:r>
              <a:rPr lang="sv-SE" sz="2000" dirty="0" err="1"/>
              <a:t>estimation</a:t>
            </a:r>
            <a:endParaRPr lang="sv-SE" sz="2000" dirty="0"/>
          </a:p>
          <a:p>
            <a:pPr lvl="1"/>
            <a:r>
              <a:rPr lang="sv-SE" sz="2000" dirty="0"/>
              <a:t>Risk </a:t>
            </a:r>
            <a:r>
              <a:rPr lang="sv-SE" sz="2000" dirty="0" err="1"/>
              <a:t>refinement</a:t>
            </a:r>
            <a:endParaRPr lang="sv-SE" sz="2000" dirty="0"/>
          </a:p>
          <a:p>
            <a:pPr lvl="1"/>
            <a:r>
              <a:rPr lang="sv-SE" sz="2000" dirty="0"/>
              <a:t>Risk </a:t>
            </a:r>
            <a:r>
              <a:rPr lang="sv-SE" sz="2000" dirty="0" err="1"/>
              <a:t>mitigation</a:t>
            </a:r>
            <a:r>
              <a:rPr lang="sv-SE" sz="2000" dirty="0"/>
              <a:t>, </a:t>
            </a:r>
            <a:r>
              <a:rPr lang="sv-SE" sz="2000" dirty="0" err="1"/>
              <a:t>monitoring</a:t>
            </a:r>
            <a:r>
              <a:rPr lang="sv-SE" sz="2000" dirty="0"/>
              <a:t> and management</a:t>
            </a:r>
          </a:p>
          <a:p>
            <a:pPr lvl="1"/>
            <a:endParaRPr lang="sv-SE" sz="2000" dirty="0"/>
          </a:p>
          <a:p>
            <a:pPr marL="457200" lvl="1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A2FE37-E14A-C447-A5D2-FEDEA1BA7428}"/>
              </a:ext>
            </a:extLst>
          </p:cNvPr>
          <p:cNvSpPr txBox="1"/>
          <p:nvPr/>
        </p:nvSpPr>
        <p:spPr>
          <a:xfrm>
            <a:off x="8634947" y="850147"/>
            <a:ext cx="340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Chapter 28 in </a:t>
            </a:r>
            <a:r>
              <a:rPr lang="en-GB" dirty="0" err="1"/>
              <a:t>Rogger</a:t>
            </a:r>
            <a:r>
              <a:rPr lang="en-GB" dirty="0"/>
              <a:t> S. Pressmen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97A9AA-1281-9F4E-BBA1-8B5B47826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976" y="1471613"/>
            <a:ext cx="4942024" cy="52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93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Muddy Card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sv-SE" sz="2000" dirty="0" err="1"/>
              <a:t>Thank</a:t>
            </a:r>
            <a:r>
              <a:rPr lang="sv-SE" sz="2000" dirty="0"/>
              <a:t> </a:t>
            </a:r>
            <a:r>
              <a:rPr lang="sv-SE" sz="2000" dirty="0" err="1"/>
              <a:t>You</a:t>
            </a:r>
            <a:r>
              <a:rPr lang="sv-SE" sz="2000" dirty="0"/>
              <a:t>.</a:t>
            </a:r>
          </a:p>
          <a:p>
            <a:pPr lvl="1"/>
            <a:endParaRPr lang="sv-SE" sz="2000" dirty="0"/>
          </a:p>
          <a:p>
            <a:pPr marL="457200" lvl="1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6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GB" dirty="0"/>
              <a:t>SQM Activities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37827C-1E5A-CC4C-A435-11CBE4309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03" y="2589086"/>
            <a:ext cx="4942561" cy="2755478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pPr lvl="1"/>
            <a:r>
              <a:rPr lang="en-GB" sz="1500"/>
              <a:t>Quality assurance</a:t>
            </a:r>
          </a:p>
          <a:p>
            <a:pPr lvl="2"/>
            <a:r>
              <a:rPr lang="en-GB" sz="1500"/>
              <a:t>Establish organisational procedures and standards for quality</a:t>
            </a:r>
          </a:p>
          <a:p>
            <a:pPr lvl="1"/>
            <a:r>
              <a:rPr lang="en-GB" sz="1500"/>
              <a:t>Quality planning</a:t>
            </a:r>
          </a:p>
          <a:p>
            <a:pPr lvl="2"/>
            <a:r>
              <a:rPr lang="en-GB" sz="1500"/>
              <a:t>Select applicable procedures and standards for a particular project and modify these as required</a:t>
            </a:r>
          </a:p>
          <a:p>
            <a:pPr lvl="1"/>
            <a:r>
              <a:rPr lang="en-GB" sz="1500"/>
              <a:t>Quality control</a:t>
            </a:r>
          </a:p>
          <a:p>
            <a:pPr lvl="2"/>
            <a:r>
              <a:rPr lang="en-GB" sz="1500"/>
              <a:t>Ensure that procedures and standards are followed by the software development team</a:t>
            </a:r>
          </a:p>
          <a:p>
            <a:pPr lvl="1"/>
            <a:endParaRPr lang="en-GB" sz="1500"/>
          </a:p>
          <a:p>
            <a:pPr marL="457200" lvl="1" indent="0">
              <a:buNone/>
            </a:pPr>
            <a:endParaRPr lang="en-GB" sz="1500"/>
          </a:p>
          <a:p>
            <a:pPr marL="457200" lvl="1" indent="0">
              <a:buNone/>
            </a:pPr>
            <a:endParaRPr lang="en-GB" sz="1500"/>
          </a:p>
          <a:p>
            <a:pPr marL="457200" lvl="1" indent="0">
              <a:buNone/>
            </a:pPr>
            <a:endParaRPr lang="en-GB" sz="15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0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SQM Activities - Quality Assurance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A planned and systematic way of creating an environment to assure that the software product being developed meets the quality requirements</a:t>
            </a:r>
          </a:p>
          <a:p>
            <a:pPr lvl="1"/>
            <a:r>
              <a:rPr lang="en-GB" dirty="0"/>
              <a:t>QA refers to the implementation of well-defined standard practices and methods. It is a pro-active quality process</a:t>
            </a:r>
          </a:p>
          <a:p>
            <a:pPr lvl="1"/>
            <a:r>
              <a:rPr lang="en-GB" dirty="0"/>
              <a:t>This process is controlled and determined at managerial level</a:t>
            </a:r>
          </a:p>
          <a:p>
            <a:pPr lvl="1"/>
            <a:r>
              <a:rPr lang="en-GB" dirty="0"/>
              <a:t>Examples:</a:t>
            </a:r>
          </a:p>
          <a:p>
            <a:pPr lvl="2"/>
            <a:r>
              <a:rPr lang="en-GB" dirty="0"/>
              <a:t>process checklists, process standards, process documentation and project audit.</a:t>
            </a:r>
          </a:p>
          <a:p>
            <a:pPr marL="914400" lvl="2" indent="0">
              <a:buNone/>
            </a:pPr>
            <a:endParaRPr lang="en-GB" dirty="0"/>
          </a:p>
          <a:p>
            <a:pPr lvl="2"/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1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SQM Activities - Quality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A quality plan sets out the </a:t>
            </a:r>
            <a:r>
              <a:rPr lang="en-GB" b="1" u="sng" dirty="0"/>
              <a:t>desired product qualities </a:t>
            </a:r>
            <a:r>
              <a:rPr lang="en-GB" dirty="0"/>
              <a:t>and how these are </a:t>
            </a:r>
            <a:r>
              <a:rPr lang="en-GB" b="1" u="sng" dirty="0"/>
              <a:t>assessed</a:t>
            </a:r>
            <a:r>
              <a:rPr lang="en-GB" dirty="0"/>
              <a:t> and  define the </a:t>
            </a:r>
            <a:r>
              <a:rPr lang="en-GB" b="1" u="sng" dirty="0"/>
              <a:t>most significant quality attributes</a:t>
            </a:r>
          </a:p>
          <a:p>
            <a:pPr lvl="1"/>
            <a:r>
              <a:rPr lang="en-GB" dirty="0"/>
              <a:t>It should define the </a:t>
            </a:r>
            <a:r>
              <a:rPr lang="en-GB" b="1" u="sng" dirty="0"/>
              <a:t>quality assessment process</a:t>
            </a:r>
          </a:p>
          <a:p>
            <a:pPr lvl="1"/>
            <a:r>
              <a:rPr lang="en-GB" dirty="0"/>
              <a:t>It should set out which organisational standards should be applied and, if necessary, define new standards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8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SQM Activities - Quality Planning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Product introduction</a:t>
            </a:r>
          </a:p>
          <a:p>
            <a:pPr lvl="1"/>
            <a:r>
              <a:rPr lang="en-GB" dirty="0"/>
              <a:t>Product plans</a:t>
            </a:r>
          </a:p>
          <a:p>
            <a:pPr lvl="1"/>
            <a:r>
              <a:rPr lang="en-GB" dirty="0"/>
              <a:t>Process descriptions</a:t>
            </a:r>
          </a:p>
          <a:p>
            <a:pPr lvl="1"/>
            <a:r>
              <a:rPr lang="en-GB" dirty="0"/>
              <a:t>Quality goals</a:t>
            </a:r>
          </a:p>
          <a:p>
            <a:pPr lvl="1"/>
            <a:r>
              <a:rPr lang="en-GB" dirty="0"/>
              <a:t>Risks and risk management</a:t>
            </a:r>
          </a:p>
          <a:p>
            <a:pPr lvl="1"/>
            <a:r>
              <a:rPr lang="en-GB" dirty="0"/>
              <a:t>Quality plans should be short, succinct documents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SQM Activities - Quality Planning – IEEE </a:t>
            </a:r>
            <a:r>
              <a:rPr lang="en-US" altLang="sv-SE" dirty="0"/>
              <a:t>730-1989 Software Quality Assurance Plans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FE2C7199-15FD-1541-BE02-C1058C314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938" y="1985357"/>
            <a:ext cx="3234258" cy="40318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sv-S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sv-SE" sz="1600" b="1" dirty="0">
                <a:latin typeface="Times New Roman" panose="02020603050405020304" pitchFamily="18" charset="0"/>
              </a:rPr>
              <a:t>Purpose</a:t>
            </a:r>
            <a:endParaRPr lang="en-US" altLang="sv-SE" sz="16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sv-S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sv-SE" sz="1600" b="1" dirty="0">
                <a:latin typeface="Times New Roman" panose="02020603050405020304" pitchFamily="18" charset="0"/>
              </a:rPr>
              <a:t>Referenced documents</a:t>
            </a:r>
          </a:p>
          <a:p>
            <a:pPr eaLnBrk="0" hangingPunct="0"/>
            <a:r>
              <a:rPr lang="en-US" altLang="sv-S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sv-SE" sz="1600" b="1" dirty="0">
                <a:latin typeface="Times New Roman" panose="02020603050405020304" pitchFamily="18" charset="0"/>
              </a:rPr>
              <a:t>Management</a:t>
            </a:r>
            <a:endParaRPr lang="en-US" altLang="sv-SE" sz="16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3.1	</a:t>
            </a:r>
            <a:r>
              <a:rPr lang="en-US" altLang="sv-SE" sz="1600" dirty="0">
                <a:latin typeface="Times New Roman" panose="02020603050405020304" pitchFamily="18" charset="0"/>
              </a:rPr>
              <a:t>Organization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</a:rPr>
              <a:t>    3.2   Tasks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</a:rPr>
              <a:t>    3.3   Responsibilities</a:t>
            </a:r>
          </a:p>
          <a:p>
            <a:pPr eaLnBrk="0" hangingPunct="0"/>
            <a:r>
              <a:rPr lang="en-US" altLang="sv-S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Documentation</a:t>
            </a:r>
            <a:endParaRPr lang="en-US" altLang="sv-SE" sz="16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4.1	</a:t>
            </a:r>
            <a:r>
              <a:rPr lang="en-US" altLang="sv-SE" sz="1600" dirty="0">
                <a:latin typeface="Times New Roman" panose="02020603050405020304" pitchFamily="18" charset="0"/>
              </a:rPr>
              <a:t>Purpose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</a:rPr>
              <a:t>    4.2   Minimum </a:t>
            </a:r>
            <a:r>
              <a:rPr lang="en-US" altLang="sv-SE" sz="1600" dirty="0" err="1">
                <a:latin typeface="Times New Roman" panose="02020603050405020304" pitchFamily="18" charset="0"/>
              </a:rPr>
              <a:t>documen</a:t>
            </a:r>
            <a:r>
              <a:rPr lang="en-US" altLang="sv-SE" sz="1600" dirty="0">
                <a:latin typeface="Times New Roman" panose="02020603050405020304" pitchFamily="18" charset="0"/>
              </a:rPr>
              <a:t>-           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</a:rPr>
              <a:t>            </a:t>
            </a:r>
            <a:r>
              <a:rPr lang="en-US" altLang="sv-SE" sz="1600" dirty="0" err="1">
                <a:latin typeface="Times New Roman" panose="02020603050405020304" pitchFamily="18" charset="0"/>
              </a:rPr>
              <a:t>tation</a:t>
            </a:r>
            <a:r>
              <a:rPr lang="en-US" altLang="sv-SE" sz="1600" dirty="0">
                <a:latin typeface="Times New Roman" panose="02020603050405020304" pitchFamily="18" charset="0"/>
              </a:rPr>
              <a:t> requirements         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</a:rPr>
              <a:t>    4.3 Other</a:t>
            </a:r>
          </a:p>
          <a:p>
            <a:pPr eaLnBrk="0" hangingPunct="0"/>
            <a:r>
              <a:rPr lang="en-US" altLang="sv-S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Standards, practices, conventions and metrics</a:t>
            </a:r>
            <a:endParaRPr lang="en-US" altLang="sv-SE" sz="16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5.1	</a:t>
            </a:r>
            <a:r>
              <a:rPr lang="en-US" altLang="sv-SE" sz="1600" dirty="0">
                <a:latin typeface="Times New Roman" panose="02020603050405020304" pitchFamily="18" charset="0"/>
              </a:rPr>
              <a:t>Purpose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5.2	</a:t>
            </a:r>
            <a:r>
              <a:rPr lang="en-US" altLang="sv-SE" sz="1600" dirty="0">
                <a:latin typeface="Times New Roman" panose="02020603050405020304" pitchFamily="18" charset="0"/>
              </a:rPr>
              <a:t>Content</a:t>
            </a:r>
          </a:p>
          <a:p>
            <a:pPr eaLnBrk="0" hangingPunct="0"/>
            <a:endParaRPr lang="en-US" altLang="sv-SE" sz="1600" dirty="0">
              <a:latin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96D0D89-FE0B-964F-8050-A99CD8965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128" y="1985357"/>
            <a:ext cx="3672590" cy="40318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sv-S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sv-SE" sz="1600" b="1" dirty="0">
                <a:latin typeface="Times New Roman" panose="02020603050405020304" pitchFamily="18" charset="0"/>
              </a:rPr>
              <a:t>Reviews and audits</a:t>
            </a:r>
            <a:endParaRPr lang="en-US" altLang="sv-SE" sz="16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6.1  </a:t>
            </a:r>
            <a:r>
              <a:rPr lang="en-US" altLang="sv-SE" sz="1600" dirty="0">
                <a:latin typeface="Times New Roman" panose="02020603050405020304" pitchFamily="18" charset="0"/>
              </a:rPr>
              <a:t>Purpose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6.2  Minimum requirements 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6.2.1 Software requirements       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review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6.2.2 Preliminary design review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6.2.3 Critical design review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6.2.4 SVVP review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6.2.5 Functional audit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6.2.6 Physical audit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6.2.7 In-process audits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6.2.8 Managerial review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6.2.9 SCMP review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6.2.10 Post mortem review</a:t>
            </a:r>
          </a:p>
          <a:p>
            <a:pPr eaLnBrk="0" hangingPunct="0"/>
            <a:r>
              <a:rPr lang="en-US" alt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6.3 Other	</a:t>
            </a:r>
          </a:p>
          <a:p>
            <a:pPr eaLnBrk="0" hangingPunct="0"/>
            <a:endParaRPr lang="en-US" altLang="sv-SE" sz="1600" dirty="0">
              <a:latin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04B63B00-5FB4-B24A-9DEF-B0392C413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8028" y="1985357"/>
            <a:ext cx="3344420" cy="40318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sv-S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Testing</a:t>
            </a:r>
          </a:p>
          <a:p>
            <a:pPr eaLnBrk="0" hangingPunct="0"/>
            <a:endParaRPr lang="en-US" altLang="sv-S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sv-S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Problem Reporting and Corrective Action</a:t>
            </a:r>
          </a:p>
          <a:p>
            <a:pPr eaLnBrk="0" hangingPunct="0"/>
            <a:endParaRPr lang="en-US" altLang="sv-S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sv-S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Tools, Techniques and Methodologies</a:t>
            </a:r>
          </a:p>
          <a:p>
            <a:pPr eaLnBrk="0" hangingPunct="0"/>
            <a:endParaRPr lang="en-US" altLang="sv-S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sv-S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Code Control</a:t>
            </a:r>
          </a:p>
          <a:p>
            <a:pPr eaLnBrk="0" hangingPunct="0"/>
            <a:r>
              <a:rPr lang="en-US" altLang="sv-S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Media Control</a:t>
            </a:r>
          </a:p>
          <a:p>
            <a:pPr eaLnBrk="0" hangingPunct="0"/>
            <a:r>
              <a:rPr lang="en-US" altLang="sv-S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Supplier Control</a:t>
            </a:r>
          </a:p>
          <a:p>
            <a:pPr eaLnBrk="0" hangingPunct="0"/>
            <a:r>
              <a:rPr lang="en-US" altLang="sv-S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Records Collection, Maintenance and Retention</a:t>
            </a:r>
          </a:p>
          <a:p>
            <a:pPr eaLnBrk="0" hangingPunct="0"/>
            <a:r>
              <a:rPr lang="en-US" altLang="sv-S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Training</a:t>
            </a:r>
          </a:p>
          <a:p>
            <a:pPr eaLnBrk="0" hangingPunct="0"/>
            <a:endParaRPr lang="en-US" altLang="sv-S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sv-S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Risk Management </a:t>
            </a:r>
            <a:endParaRPr lang="en-US" altLang="sv-SE" sz="1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8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SQM Activities - Quality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Checking the software development process to ensure that procedures and standards are being followed</a:t>
            </a:r>
          </a:p>
          <a:p>
            <a:pPr lvl="1"/>
            <a:r>
              <a:rPr lang="en-GB" dirty="0"/>
              <a:t>Examples:</a:t>
            </a:r>
          </a:p>
          <a:p>
            <a:pPr lvl="2"/>
            <a:r>
              <a:rPr lang="en-GB" dirty="0"/>
              <a:t>inspection, deliverable peer reviews and the software testing process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" y="6311900"/>
            <a:ext cx="115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96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2366</Words>
  <Application>Microsoft Macintosh PowerPoint</Application>
  <PresentationFormat>Widescreen</PresentationFormat>
  <Paragraphs>273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Calibri Light</vt:lpstr>
      <vt:lpstr>Leawood</vt:lpstr>
      <vt:lpstr>MathematicalPi</vt:lpstr>
      <vt:lpstr>Times</vt:lpstr>
      <vt:lpstr>Times New Roman</vt:lpstr>
      <vt:lpstr>Times-Bold</vt:lpstr>
      <vt:lpstr>Times-Italic</vt:lpstr>
      <vt:lpstr>Times-Roman</vt:lpstr>
      <vt:lpstr>Wingdings</vt:lpstr>
      <vt:lpstr>Office Theme</vt:lpstr>
      <vt:lpstr>Software Quality Management TDDE46</vt:lpstr>
      <vt:lpstr>Objectives</vt:lpstr>
      <vt:lpstr>Software Quality Management (SQM)</vt:lpstr>
      <vt:lpstr>SQM Activities</vt:lpstr>
      <vt:lpstr>SQM Activities - Quality Assurance</vt:lpstr>
      <vt:lpstr>SQM Activities - Quality Planning</vt:lpstr>
      <vt:lpstr>SQM Activities - Quality Planning Structure</vt:lpstr>
      <vt:lpstr>SQM Activities - Quality Planning – IEEE 730-1989 Software Quality Assurance Plans</vt:lpstr>
      <vt:lpstr>SQM Activities - Quality Control</vt:lpstr>
      <vt:lpstr>How the Definition of Quality Changed Over Time</vt:lpstr>
      <vt:lpstr>Total Quality Management</vt:lpstr>
      <vt:lpstr>Total Quality Management</vt:lpstr>
      <vt:lpstr>Total Quality Management – Customer Focus</vt:lpstr>
      <vt:lpstr>Total Quality Management – Continuous Improvement</vt:lpstr>
      <vt:lpstr>Total Quality Management – Employee Empowerment</vt:lpstr>
      <vt:lpstr>Total Quality Management – Use of Quality Tools</vt:lpstr>
      <vt:lpstr>Total Quality Management – Product Design</vt:lpstr>
      <vt:lpstr>Total Quality Management – Process Management</vt:lpstr>
      <vt:lpstr>Total Quality Management – Managing Supplier Quality</vt:lpstr>
      <vt:lpstr>Deming Total Quality Management Philosophy</vt:lpstr>
      <vt:lpstr>The Cost of Quality</vt:lpstr>
      <vt:lpstr>The Cost of Quality</vt:lpstr>
      <vt:lpstr>The Hidden Cost of Quality</vt:lpstr>
      <vt:lpstr>Its Menti Time</vt:lpstr>
      <vt:lpstr>PowerPoint Presentation</vt:lpstr>
      <vt:lpstr>Risk of Poor Quality</vt:lpstr>
      <vt:lpstr>Quality Function Deployment (QFD)</vt:lpstr>
      <vt:lpstr>primary planning tool used in QFD is the house of quality</vt:lpstr>
      <vt:lpstr>QFD</vt:lpstr>
      <vt:lpstr>QFD - Customer Requirements</vt:lpstr>
      <vt:lpstr>QFD - Competitive Evaluation</vt:lpstr>
      <vt:lpstr>QFD - Product Characteristics</vt:lpstr>
      <vt:lpstr>QFD - The Relationship Matrix</vt:lpstr>
      <vt:lpstr>QFD - The Trade-off Matrix</vt:lpstr>
      <vt:lpstr>QFD - Setting Targets</vt:lpstr>
      <vt:lpstr>QFD – Case Study - What Do Customers Want?</vt:lpstr>
      <vt:lpstr>Risk Management (some pointers)</vt:lpstr>
      <vt:lpstr>Risk Management (some pointers)</vt:lpstr>
      <vt:lpstr>Muddy Card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Quality Management TDDE46</dc:title>
  <dc:creator>Azeem Ahmad</dc:creator>
  <cp:lastModifiedBy>Azeem Ahmad</cp:lastModifiedBy>
  <cp:revision>55</cp:revision>
  <cp:lastPrinted>2019-03-25T05:36:14Z</cp:lastPrinted>
  <dcterms:created xsi:type="dcterms:W3CDTF">2019-03-24T20:49:47Z</dcterms:created>
  <dcterms:modified xsi:type="dcterms:W3CDTF">2019-03-25T06:19:30Z</dcterms:modified>
</cp:coreProperties>
</file>