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81" r:id="rId4"/>
    <p:sldId id="305" r:id="rId5"/>
    <p:sldId id="282" r:id="rId6"/>
    <p:sldId id="283" r:id="rId7"/>
    <p:sldId id="285" r:id="rId8"/>
    <p:sldId id="265" r:id="rId9"/>
    <p:sldId id="284" r:id="rId10"/>
    <p:sldId id="286" r:id="rId11"/>
    <p:sldId id="287" r:id="rId12"/>
    <p:sldId id="288" r:id="rId13"/>
    <p:sldId id="289" r:id="rId14"/>
    <p:sldId id="290" r:id="rId15"/>
    <p:sldId id="310" r:id="rId16"/>
    <p:sldId id="311" r:id="rId17"/>
    <p:sldId id="313" r:id="rId18"/>
    <p:sldId id="314" r:id="rId19"/>
    <p:sldId id="315" r:id="rId20"/>
    <p:sldId id="316" r:id="rId21"/>
    <p:sldId id="317" r:id="rId22"/>
    <p:sldId id="318" r:id="rId23"/>
    <p:sldId id="319" r:id="rId24"/>
    <p:sldId id="320" r:id="rId25"/>
    <p:sldId id="321" r:id="rId26"/>
    <p:sldId id="322" r:id="rId27"/>
    <p:sldId id="323" r:id="rId28"/>
    <p:sldId id="291" r:id="rId29"/>
    <p:sldId id="295" r:id="rId30"/>
    <p:sldId id="297" r:id="rId31"/>
    <p:sldId id="298" r:id="rId32"/>
    <p:sldId id="299" r:id="rId33"/>
    <p:sldId id="324" r:id="rId34"/>
    <p:sldId id="303" r:id="rId35"/>
    <p:sldId id="304" r:id="rId36"/>
    <p:sldId id="30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8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50"/>
    <p:restoredTop sz="94718"/>
  </p:normalViewPr>
  <p:slideViewPr>
    <p:cSldViewPr snapToGrid="0" snapToObjects="1">
      <p:cViewPr varScale="1">
        <p:scale>
          <a:sx n="112" d="100"/>
          <a:sy n="112" d="100"/>
        </p:scale>
        <p:origin x="216" y="7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65CEF6-981F-6045-84F5-53B210B7F434}" type="doc">
      <dgm:prSet loTypeId="urn:microsoft.com/office/officeart/2005/8/layout/process1" loCatId="" qsTypeId="urn:microsoft.com/office/officeart/2005/8/quickstyle/simple1" qsCatId="simple" csTypeId="urn:microsoft.com/office/officeart/2005/8/colors/accent1_2" csCatId="accent1" phldr="1"/>
      <dgm:spPr/>
    </dgm:pt>
    <dgm:pt modelId="{D8347E74-082A-9740-B6FA-2484675CE48D}">
      <dgm:prSet phldrT="[Text]"/>
      <dgm:spPr/>
      <dgm:t>
        <a:bodyPr/>
        <a:lstStyle/>
        <a:p>
          <a:r>
            <a:rPr lang="en-US" dirty="0"/>
            <a:t>Current Way of Working</a:t>
          </a:r>
        </a:p>
      </dgm:t>
    </dgm:pt>
    <dgm:pt modelId="{A18C7402-B496-F74C-8A2A-FE2BCAD0C693}" type="parTrans" cxnId="{117D4270-F61A-7641-B4CB-DE144BCA876B}">
      <dgm:prSet/>
      <dgm:spPr/>
      <dgm:t>
        <a:bodyPr/>
        <a:lstStyle/>
        <a:p>
          <a:endParaRPr lang="en-US"/>
        </a:p>
      </dgm:t>
    </dgm:pt>
    <dgm:pt modelId="{C0BCB360-B04D-C841-9AD2-CB5F93A083EC}" type="sibTrans" cxnId="{117D4270-F61A-7641-B4CB-DE144BCA876B}">
      <dgm:prSet/>
      <dgm:spPr/>
      <dgm:t>
        <a:bodyPr/>
        <a:lstStyle/>
        <a:p>
          <a:endParaRPr lang="en-US"/>
        </a:p>
      </dgm:t>
    </dgm:pt>
    <dgm:pt modelId="{3010E4E7-BA03-3A48-9144-9AF7CC27EE7C}">
      <dgm:prSet phldrT="[Text]"/>
      <dgm:spPr/>
      <dgm:t>
        <a:bodyPr/>
        <a:lstStyle/>
        <a:p>
          <a:r>
            <a:rPr lang="en-US" dirty="0"/>
            <a:t>Where are we? Where we want to be? how can we reach there?</a:t>
          </a:r>
        </a:p>
      </dgm:t>
    </dgm:pt>
    <dgm:pt modelId="{B52F321B-6726-FC46-A4F4-0C6BFE4130E8}" type="parTrans" cxnId="{72661D4C-EC1B-8C40-A414-40AB6322C1A9}">
      <dgm:prSet/>
      <dgm:spPr/>
      <dgm:t>
        <a:bodyPr/>
        <a:lstStyle/>
        <a:p>
          <a:endParaRPr lang="en-US"/>
        </a:p>
      </dgm:t>
    </dgm:pt>
    <dgm:pt modelId="{662B44D0-55C9-2144-9CE2-631D7AB21747}" type="sibTrans" cxnId="{72661D4C-EC1B-8C40-A414-40AB6322C1A9}">
      <dgm:prSet/>
      <dgm:spPr/>
      <dgm:t>
        <a:bodyPr/>
        <a:lstStyle/>
        <a:p>
          <a:endParaRPr lang="en-US"/>
        </a:p>
      </dgm:t>
    </dgm:pt>
    <dgm:pt modelId="{74039CA3-0457-D742-98DE-E8133C90B0E7}">
      <dgm:prSet phldrT="[Text]"/>
      <dgm:spPr/>
      <dgm:t>
        <a:bodyPr/>
        <a:lstStyle/>
        <a:p>
          <a:r>
            <a:rPr lang="en-US" dirty="0"/>
            <a:t>New Way of </a:t>
          </a:r>
          <a:r>
            <a:rPr lang="en-US"/>
            <a:t>Working (Desired State)</a:t>
          </a:r>
          <a:endParaRPr lang="en-US" dirty="0"/>
        </a:p>
      </dgm:t>
    </dgm:pt>
    <dgm:pt modelId="{FE5BEF8F-6415-0444-BF17-EC162EAC8744}" type="parTrans" cxnId="{7AD5AD7C-175F-3C4C-A0DF-780DD68AAFE8}">
      <dgm:prSet/>
      <dgm:spPr/>
      <dgm:t>
        <a:bodyPr/>
        <a:lstStyle/>
        <a:p>
          <a:endParaRPr lang="en-US"/>
        </a:p>
      </dgm:t>
    </dgm:pt>
    <dgm:pt modelId="{FBCBF6C3-7C8B-644C-AAF8-43F8CDD53C67}" type="sibTrans" cxnId="{7AD5AD7C-175F-3C4C-A0DF-780DD68AAFE8}">
      <dgm:prSet/>
      <dgm:spPr/>
      <dgm:t>
        <a:bodyPr/>
        <a:lstStyle/>
        <a:p>
          <a:endParaRPr lang="en-US"/>
        </a:p>
      </dgm:t>
    </dgm:pt>
    <dgm:pt modelId="{E4528AA0-E5DC-4247-8043-D38E2A5F192E}" type="pres">
      <dgm:prSet presAssocID="{6A65CEF6-981F-6045-84F5-53B210B7F434}" presName="Name0" presStyleCnt="0">
        <dgm:presLayoutVars>
          <dgm:dir/>
          <dgm:resizeHandles val="exact"/>
        </dgm:presLayoutVars>
      </dgm:prSet>
      <dgm:spPr/>
    </dgm:pt>
    <dgm:pt modelId="{B2BEFB31-0E83-D246-B01C-8B1C1A3EAAF8}" type="pres">
      <dgm:prSet presAssocID="{D8347E74-082A-9740-B6FA-2484675CE48D}" presName="node" presStyleLbl="node1" presStyleIdx="0" presStyleCnt="3">
        <dgm:presLayoutVars>
          <dgm:bulletEnabled val="1"/>
        </dgm:presLayoutVars>
      </dgm:prSet>
      <dgm:spPr/>
    </dgm:pt>
    <dgm:pt modelId="{92C9120F-4354-544C-8700-4D91454C4D59}" type="pres">
      <dgm:prSet presAssocID="{C0BCB360-B04D-C841-9AD2-CB5F93A083EC}" presName="sibTrans" presStyleLbl="sibTrans2D1" presStyleIdx="0" presStyleCnt="2"/>
      <dgm:spPr/>
    </dgm:pt>
    <dgm:pt modelId="{612DB635-222E-A149-9C6B-AC42EA82CD6C}" type="pres">
      <dgm:prSet presAssocID="{C0BCB360-B04D-C841-9AD2-CB5F93A083EC}" presName="connectorText" presStyleLbl="sibTrans2D1" presStyleIdx="0" presStyleCnt="2"/>
      <dgm:spPr/>
    </dgm:pt>
    <dgm:pt modelId="{EF6418B9-A257-4C4D-BC23-61E7F24B4B44}" type="pres">
      <dgm:prSet presAssocID="{3010E4E7-BA03-3A48-9144-9AF7CC27EE7C}" presName="node" presStyleLbl="node1" presStyleIdx="1" presStyleCnt="3">
        <dgm:presLayoutVars>
          <dgm:bulletEnabled val="1"/>
        </dgm:presLayoutVars>
      </dgm:prSet>
      <dgm:spPr/>
    </dgm:pt>
    <dgm:pt modelId="{AAF3B65A-C69C-A54E-B89F-5B598317C853}" type="pres">
      <dgm:prSet presAssocID="{662B44D0-55C9-2144-9CE2-631D7AB21747}" presName="sibTrans" presStyleLbl="sibTrans2D1" presStyleIdx="1" presStyleCnt="2"/>
      <dgm:spPr/>
    </dgm:pt>
    <dgm:pt modelId="{85D63AAE-65E5-4C40-B9D6-4DF69C2A36BC}" type="pres">
      <dgm:prSet presAssocID="{662B44D0-55C9-2144-9CE2-631D7AB21747}" presName="connectorText" presStyleLbl="sibTrans2D1" presStyleIdx="1" presStyleCnt="2"/>
      <dgm:spPr/>
    </dgm:pt>
    <dgm:pt modelId="{AEC95178-A424-5447-A9F1-C049FCA26659}" type="pres">
      <dgm:prSet presAssocID="{74039CA3-0457-D742-98DE-E8133C90B0E7}" presName="node" presStyleLbl="node1" presStyleIdx="2" presStyleCnt="3">
        <dgm:presLayoutVars>
          <dgm:bulletEnabled val="1"/>
        </dgm:presLayoutVars>
      </dgm:prSet>
      <dgm:spPr/>
    </dgm:pt>
  </dgm:ptLst>
  <dgm:cxnLst>
    <dgm:cxn modelId="{69ADBD3A-FDFB-6249-BAC3-CEFC742B21B8}" type="presOf" srcId="{3010E4E7-BA03-3A48-9144-9AF7CC27EE7C}" destId="{EF6418B9-A257-4C4D-BC23-61E7F24B4B44}" srcOrd="0" destOrd="0" presId="urn:microsoft.com/office/officeart/2005/8/layout/process1"/>
    <dgm:cxn modelId="{72661D4C-EC1B-8C40-A414-40AB6322C1A9}" srcId="{6A65CEF6-981F-6045-84F5-53B210B7F434}" destId="{3010E4E7-BA03-3A48-9144-9AF7CC27EE7C}" srcOrd="1" destOrd="0" parTransId="{B52F321B-6726-FC46-A4F4-0C6BFE4130E8}" sibTransId="{662B44D0-55C9-2144-9CE2-631D7AB21747}"/>
    <dgm:cxn modelId="{769E016A-AFA4-BC4A-940D-57FE3933FE44}" type="presOf" srcId="{74039CA3-0457-D742-98DE-E8133C90B0E7}" destId="{AEC95178-A424-5447-A9F1-C049FCA26659}" srcOrd="0" destOrd="0" presId="urn:microsoft.com/office/officeart/2005/8/layout/process1"/>
    <dgm:cxn modelId="{F9AA1B6D-77F0-A34F-BAC3-60F96470A16B}" type="presOf" srcId="{D8347E74-082A-9740-B6FA-2484675CE48D}" destId="{B2BEFB31-0E83-D246-B01C-8B1C1A3EAAF8}" srcOrd="0" destOrd="0" presId="urn:microsoft.com/office/officeart/2005/8/layout/process1"/>
    <dgm:cxn modelId="{117D4270-F61A-7641-B4CB-DE144BCA876B}" srcId="{6A65CEF6-981F-6045-84F5-53B210B7F434}" destId="{D8347E74-082A-9740-B6FA-2484675CE48D}" srcOrd="0" destOrd="0" parTransId="{A18C7402-B496-F74C-8A2A-FE2BCAD0C693}" sibTransId="{C0BCB360-B04D-C841-9AD2-CB5F93A083EC}"/>
    <dgm:cxn modelId="{7AD5AD7C-175F-3C4C-A0DF-780DD68AAFE8}" srcId="{6A65CEF6-981F-6045-84F5-53B210B7F434}" destId="{74039CA3-0457-D742-98DE-E8133C90B0E7}" srcOrd="2" destOrd="0" parTransId="{FE5BEF8F-6415-0444-BF17-EC162EAC8744}" sibTransId="{FBCBF6C3-7C8B-644C-AAF8-43F8CDD53C67}"/>
    <dgm:cxn modelId="{3746AE88-1DEA-0B4A-B662-CC313D6535C9}" type="presOf" srcId="{662B44D0-55C9-2144-9CE2-631D7AB21747}" destId="{85D63AAE-65E5-4C40-B9D6-4DF69C2A36BC}" srcOrd="1" destOrd="0" presId="urn:microsoft.com/office/officeart/2005/8/layout/process1"/>
    <dgm:cxn modelId="{CAE0E68C-B9BD-9C4F-9E59-58025C226528}" type="presOf" srcId="{6A65CEF6-981F-6045-84F5-53B210B7F434}" destId="{E4528AA0-E5DC-4247-8043-D38E2A5F192E}" srcOrd="0" destOrd="0" presId="urn:microsoft.com/office/officeart/2005/8/layout/process1"/>
    <dgm:cxn modelId="{928AF08E-8DDB-A14C-98FC-EE3D93C6E668}" type="presOf" srcId="{C0BCB360-B04D-C841-9AD2-CB5F93A083EC}" destId="{612DB635-222E-A149-9C6B-AC42EA82CD6C}" srcOrd="1" destOrd="0" presId="urn:microsoft.com/office/officeart/2005/8/layout/process1"/>
    <dgm:cxn modelId="{CB48F8A4-E8A9-D244-B4BE-CDAD387297B0}" type="presOf" srcId="{662B44D0-55C9-2144-9CE2-631D7AB21747}" destId="{AAF3B65A-C69C-A54E-B89F-5B598317C853}" srcOrd="0" destOrd="0" presId="urn:microsoft.com/office/officeart/2005/8/layout/process1"/>
    <dgm:cxn modelId="{A34138D8-7DCD-724B-B81E-A7E973A1B02B}" type="presOf" srcId="{C0BCB360-B04D-C841-9AD2-CB5F93A083EC}" destId="{92C9120F-4354-544C-8700-4D91454C4D59}" srcOrd="0" destOrd="0" presId="urn:microsoft.com/office/officeart/2005/8/layout/process1"/>
    <dgm:cxn modelId="{0F5C3405-8483-EE4C-964A-9F7B25BB0212}" type="presParOf" srcId="{E4528AA0-E5DC-4247-8043-D38E2A5F192E}" destId="{B2BEFB31-0E83-D246-B01C-8B1C1A3EAAF8}" srcOrd="0" destOrd="0" presId="urn:microsoft.com/office/officeart/2005/8/layout/process1"/>
    <dgm:cxn modelId="{69DC8650-F9CF-5442-8DF1-228BB7EAB18E}" type="presParOf" srcId="{E4528AA0-E5DC-4247-8043-D38E2A5F192E}" destId="{92C9120F-4354-544C-8700-4D91454C4D59}" srcOrd="1" destOrd="0" presId="urn:microsoft.com/office/officeart/2005/8/layout/process1"/>
    <dgm:cxn modelId="{6805A095-9FAF-DD4F-86F7-6E3C6C43F3CE}" type="presParOf" srcId="{92C9120F-4354-544C-8700-4D91454C4D59}" destId="{612DB635-222E-A149-9C6B-AC42EA82CD6C}" srcOrd="0" destOrd="0" presId="urn:microsoft.com/office/officeart/2005/8/layout/process1"/>
    <dgm:cxn modelId="{1418CCBD-1C1D-5F49-BEE1-A5104F0ADC9F}" type="presParOf" srcId="{E4528AA0-E5DC-4247-8043-D38E2A5F192E}" destId="{EF6418B9-A257-4C4D-BC23-61E7F24B4B44}" srcOrd="2" destOrd="0" presId="urn:microsoft.com/office/officeart/2005/8/layout/process1"/>
    <dgm:cxn modelId="{30A1144A-8B64-C343-AC66-5EBA907EBB33}" type="presParOf" srcId="{E4528AA0-E5DC-4247-8043-D38E2A5F192E}" destId="{AAF3B65A-C69C-A54E-B89F-5B598317C853}" srcOrd="3" destOrd="0" presId="urn:microsoft.com/office/officeart/2005/8/layout/process1"/>
    <dgm:cxn modelId="{4E791894-066C-B142-89E0-6C58CC721D39}" type="presParOf" srcId="{AAF3B65A-C69C-A54E-B89F-5B598317C853}" destId="{85D63AAE-65E5-4C40-B9D6-4DF69C2A36BC}" srcOrd="0" destOrd="0" presId="urn:microsoft.com/office/officeart/2005/8/layout/process1"/>
    <dgm:cxn modelId="{612AE88B-73B2-894B-9068-D770CBA012A5}" type="presParOf" srcId="{E4528AA0-E5DC-4247-8043-D38E2A5F192E}" destId="{AEC95178-A424-5447-A9F1-C049FCA26659}"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BEFB31-0E83-D246-B01C-8B1C1A3EAAF8}">
      <dsp:nvSpPr>
        <dsp:cNvPr id="0" name=""/>
        <dsp:cNvSpPr/>
      </dsp:nvSpPr>
      <dsp:spPr>
        <a:xfrm>
          <a:off x="7143" y="2068777"/>
          <a:ext cx="2135187" cy="1281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Current Way of Working</a:t>
          </a:r>
        </a:p>
      </dsp:txBody>
      <dsp:txXfrm>
        <a:off x="44665" y="2106299"/>
        <a:ext cx="2060143" cy="1206068"/>
      </dsp:txXfrm>
    </dsp:sp>
    <dsp:sp modelId="{92C9120F-4354-544C-8700-4D91454C4D59}">
      <dsp:nvSpPr>
        <dsp:cNvPr id="0" name=""/>
        <dsp:cNvSpPr/>
      </dsp:nvSpPr>
      <dsp:spPr>
        <a:xfrm>
          <a:off x="2355850" y="2444570"/>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355850" y="2550475"/>
        <a:ext cx="316861" cy="317716"/>
      </dsp:txXfrm>
    </dsp:sp>
    <dsp:sp modelId="{EF6418B9-A257-4C4D-BC23-61E7F24B4B44}">
      <dsp:nvSpPr>
        <dsp:cNvPr id="0" name=""/>
        <dsp:cNvSpPr/>
      </dsp:nvSpPr>
      <dsp:spPr>
        <a:xfrm>
          <a:off x="2996406" y="2068777"/>
          <a:ext cx="2135187" cy="1281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Where are we? Where we want to be? how can we reach there?</a:t>
          </a:r>
        </a:p>
      </dsp:txBody>
      <dsp:txXfrm>
        <a:off x="3033928" y="2106299"/>
        <a:ext cx="2060143" cy="1206068"/>
      </dsp:txXfrm>
    </dsp:sp>
    <dsp:sp modelId="{AAF3B65A-C69C-A54E-B89F-5B598317C853}">
      <dsp:nvSpPr>
        <dsp:cNvPr id="0" name=""/>
        <dsp:cNvSpPr/>
      </dsp:nvSpPr>
      <dsp:spPr>
        <a:xfrm>
          <a:off x="5345112" y="2444570"/>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345112" y="2550475"/>
        <a:ext cx="316861" cy="317716"/>
      </dsp:txXfrm>
    </dsp:sp>
    <dsp:sp modelId="{AEC95178-A424-5447-A9F1-C049FCA26659}">
      <dsp:nvSpPr>
        <dsp:cNvPr id="0" name=""/>
        <dsp:cNvSpPr/>
      </dsp:nvSpPr>
      <dsp:spPr>
        <a:xfrm>
          <a:off x="5985668" y="2068777"/>
          <a:ext cx="2135187" cy="1281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New Way of </a:t>
          </a:r>
          <a:r>
            <a:rPr lang="en-US" sz="1900" kern="1200"/>
            <a:t>Working (Desired State)</a:t>
          </a:r>
          <a:endParaRPr lang="en-US" sz="1900" kern="1200" dirty="0"/>
        </a:p>
      </dsp:txBody>
      <dsp:txXfrm>
        <a:off x="6023190" y="2106299"/>
        <a:ext cx="2060143" cy="120606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9DCEDF3-2419-E545-A6C5-7032BEC69801}"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C708CE-FB26-8640-B31D-27F8D302C920}" type="slidenum">
              <a:rPr lang="en-GB" smtClean="0"/>
              <a:t>‹#›</a:t>
            </a:fld>
            <a:endParaRPr lang="en-GB"/>
          </a:p>
        </p:txBody>
      </p:sp>
    </p:spTree>
    <p:extLst>
      <p:ext uri="{BB962C8B-B14F-4D97-AF65-F5344CB8AC3E}">
        <p14:creationId xmlns:p14="http://schemas.microsoft.com/office/powerpoint/2010/main" val="1418120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9DCEDF3-2419-E545-A6C5-7032BEC69801}"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C708CE-FB26-8640-B31D-27F8D302C920}" type="slidenum">
              <a:rPr lang="en-GB" smtClean="0"/>
              <a:t>‹#›</a:t>
            </a:fld>
            <a:endParaRPr lang="en-GB"/>
          </a:p>
        </p:txBody>
      </p:sp>
    </p:spTree>
    <p:extLst>
      <p:ext uri="{BB962C8B-B14F-4D97-AF65-F5344CB8AC3E}">
        <p14:creationId xmlns:p14="http://schemas.microsoft.com/office/powerpoint/2010/main" val="701149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9DCEDF3-2419-E545-A6C5-7032BEC69801}"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C708CE-FB26-8640-B31D-27F8D302C920}" type="slidenum">
              <a:rPr lang="en-GB" smtClean="0"/>
              <a:t>‹#›</a:t>
            </a:fld>
            <a:endParaRPr lang="en-GB"/>
          </a:p>
        </p:txBody>
      </p:sp>
    </p:spTree>
    <p:extLst>
      <p:ext uri="{BB962C8B-B14F-4D97-AF65-F5344CB8AC3E}">
        <p14:creationId xmlns:p14="http://schemas.microsoft.com/office/powerpoint/2010/main" val="971732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9DCEDF3-2419-E545-A6C5-7032BEC69801}"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C708CE-FB26-8640-B31D-27F8D302C920}" type="slidenum">
              <a:rPr lang="en-GB" smtClean="0"/>
              <a:t>‹#›</a:t>
            </a:fld>
            <a:endParaRPr lang="en-GB"/>
          </a:p>
        </p:txBody>
      </p:sp>
    </p:spTree>
    <p:extLst>
      <p:ext uri="{BB962C8B-B14F-4D97-AF65-F5344CB8AC3E}">
        <p14:creationId xmlns:p14="http://schemas.microsoft.com/office/powerpoint/2010/main" val="1575023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DCEDF3-2419-E545-A6C5-7032BEC69801}"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C708CE-FB26-8640-B31D-27F8D302C920}" type="slidenum">
              <a:rPr lang="en-GB" smtClean="0"/>
              <a:t>‹#›</a:t>
            </a:fld>
            <a:endParaRPr lang="en-GB"/>
          </a:p>
        </p:txBody>
      </p:sp>
    </p:spTree>
    <p:extLst>
      <p:ext uri="{BB962C8B-B14F-4D97-AF65-F5344CB8AC3E}">
        <p14:creationId xmlns:p14="http://schemas.microsoft.com/office/powerpoint/2010/main" val="1530934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9DCEDF3-2419-E545-A6C5-7032BEC69801}" type="datetimeFigureOut">
              <a:rPr lang="en-GB" smtClean="0"/>
              <a:t>26/01/2021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C708CE-FB26-8640-B31D-27F8D302C920}" type="slidenum">
              <a:rPr lang="en-GB" smtClean="0"/>
              <a:t>‹#›</a:t>
            </a:fld>
            <a:endParaRPr lang="en-GB"/>
          </a:p>
        </p:txBody>
      </p:sp>
    </p:spTree>
    <p:extLst>
      <p:ext uri="{BB962C8B-B14F-4D97-AF65-F5344CB8AC3E}">
        <p14:creationId xmlns:p14="http://schemas.microsoft.com/office/powerpoint/2010/main" val="1420398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9DCEDF3-2419-E545-A6C5-7032BEC69801}" type="datetimeFigureOut">
              <a:rPr lang="en-GB" smtClean="0"/>
              <a:t>26/01/2021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FC708CE-FB26-8640-B31D-27F8D302C920}" type="slidenum">
              <a:rPr lang="en-GB" smtClean="0"/>
              <a:t>‹#›</a:t>
            </a:fld>
            <a:endParaRPr lang="en-GB"/>
          </a:p>
        </p:txBody>
      </p:sp>
    </p:spTree>
    <p:extLst>
      <p:ext uri="{BB962C8B-B14F-4D97-AF65-F5344CB8AC3E}">
        <p14:creationId xmlns:p14="http://schemas.microsoft.com/office/powerpoint/2010/main" val="1214781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9DCEDF3-2419-E545-A6C5-7032BEC69801}" type="datetimeFigureOut">
              <a:rPr lang="en-GB" smtClean="0"/>
              <a:t>26/01/2021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FC708CE-FB26-8640-B31D-27F8D302C920}" type="slidenum">
              <a:rPr lang="en-GB" smtClean="0"/>
              <a:t>‹#›</a:t>
            </a:fld>
            <a:endParaRPr lang="en-GB"/>
          </a:p>
        </p:txBody>
      </p:sp>
    </p:spTree>
    <p:extLst>
      <p:ext uri="{BB962C8B-B14F-4D97-AF65-F5344CB8AC3E}">
        <p14:creationId xmlns:p14="http://schemas.microsoft.com/office/powerpoint/2010/main" val="702310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DCEDF3-2419-E545-A6C5-7032BEC69801}" type="datetimeFigureOut">
              <a:rPr lang="en-GB" smtClean="0"/>
              <a:t>26/01/2021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FC708CE-FB26-8640-B31D-27F8D302C920}" type="slidenum">
              <a:rPr lang="en-GB" smtClean="0"/>
              <a:t>‹#›</a:t>
            </a:fld>
            <a:endParaRPr lang="en-GB"/>
          </a:p>
        </p:txBody>
      </p:sp>
    </p:spTree>
    <p:extLst>
      <p:ext uri="{BB962C8B-B14F-4D97-AF65-F5344CB8AC3E}">
        <p14:creationId xmlns:p14="http://schemas.microsoft.com/office/powerpoint/2010/main" val="1165558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DCEDF3-2419-E545-A6C5-7032BEC69801}" type="datetimeFigureOut">
              <a:rPr lang="en-GB" smtClean="0"/>
              <a:t>26/01/2021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C708CE-FB26-8640-B31D-27F8D302C920}" type="slidenum">
              <a:rPr lang="en-GB" smtClean="0"/>
              <a:t>‹#›</a:t>
            </a:fld>
            <a:endParaRPr lang="en-GB"/>
          </a:p>
        </p:txBody>
      </p:sp>
    </p:spTree>
    <p:extLst>
      <p:ext uri="{BB962C8B-B14F-4D97-AF65-F5344CB8AC3E}">
        <p14:creationId xmlns:p14="http://schemas.microsoft.com/office/powerpoint/2010/main" val="202318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DCEDF3-2419-E545-A6C5-7032BEC69801}" type="datetimeFigureOut">
              <a:rPr lang="en-GB" smtClean="0"/>
              <a:t>26/01/2021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C708CE-FB26-8640-B31D-27F8D302C920}" type="slidenum">
              <a:rPr lang="en-GB" smtClean="0"/>
              <a:t>‹#›</a:t>
            </a:fld>
            <a:endParaRPr lang="en-GB"/>
          </a:p>
        </p:txBody>
      </p:sp>
    </p:spTree>
    <p:extLst>
      <p:ext uri="{BB962C8B-B14F-4D97-AF65-F5344CB8AC3E}">
        <p14:creationId xmlns:p14="http://schemas.microsoft.com/office/powerpoint/2010/main" val="902886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DCEDF3-2419-E545-A6C5-7032BEC69801}" type="datetimeFigureOut">
              <a:rPr lang="en-GB" smtClean="0"/>
              <a:t>26/01/2021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C708CE-FB26-8640-B31D-27F8D302C920}" type="slidenum">
              <a:rPr lang="en-GB" smtClean="0"/>
              <a:t>‹#›</a:t>
            </a:fld>
            <a:endParaRPr lang="en-GB"/>
          </a:p>
        </p:txBody>
      </p:sp>
    </p:spTree>
    <p:extLst>
      <p:ext uri="{BB962C8B-B14F-4D97-AF65-F5344CB8AC3E}">
        <p14:creationId xmlns:p14="http://schemas.microsoft.com/office/powerpoint/2010/main" val="1175469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ida.liu.se/~TDDC88/theory/lectures.shtml"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8E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000" dirty="0"/>
              <a:t>Software Quality Planning</a:t>
            </a:r>
            <a:r>
              <a:rPr lang="en-US" sz="2400" baseline="-25000" dirty="0"/>
              <a:t>TDDE46</a:t>
            </a:r>
            <a:endParaRPr lang="en-GB" sz="2400" dirty="0"/>
          </a:p>
        </p:txBody>
      </p:sp>
      <p:sp>
        <p:nvSpPr>
          <p:cNvPr id="3" name="Subtitle 2"/>
          <p:cNvSpPr>
            <a:spLocks noGrp="1"/>
          </p:cNvSpPr>
          <p:nvPr>
            <p:ph type="subTitle" idx="1"/>
          </p:nvPr>
        </p:nvSpPr>
        <p:spPr/>
        <p:txBody>
          <a:bodyPr/>
          <a:lstStyle/>
          <a:p>
            <a:r>
              <a:rPr lang="en-GB" dirty="0"/>
              <a:t>Azeem Ahmad</a:t>
            </a:r>
          </a:p>
          <a:p>
            <a:r>
              <a:rPr lang="en-GB" dirty="0"/>
              <a:t>Linköping University, Sweden</a:t>
            </a:r>
          </a:p>
        </p:txBody>
      </p:sp>
      <p:pic>
        <p:nvPicPr>
          <p:cNvPr id="4" name="Picture 3"/>
          <p:cNvPicPr>
            <a:picLocks noChangeAspect="1"/>
          </p:cNvPicPr>
          <p:nvPr/>
        </p:nvPicPr>
        <p:blipFill>
          <a:blip r:embed="rId2"/>
          <a:stretch>
            <a:fillRect/>
          </a:stretch>
        </p:blipFill>
        <p:spPr>
          <a:xfrm>
            <a:off x="338044" y="5912971"/>
            <a:ext cx="1816100" cy="787400"/>
          </a:xfrm>
          <a:prstGeom prst="rect">
            <a:avLst/>
          </a:prstGeom>
        </p:spPr>
      </p:pic>
    </p:spTree>
    <p:extLst>
      <p:ext uri="{BB962C8B-B14F-4D97-AF65-F5344CB8AC3E}">
        <p14:creationId xmlns:p14="http://schemas.microsoft.com/office/powerpoint/2010/main" val="294471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Planning Phase – Establish GQM Team</a:t>
            </a:r>
          </a:p>
        </p:txBody>
      </p:sp>
      <p:sp>
        <p:nvSpPr>
          <p:cNvPr id="3" name="Content Placeholder 2"/>
          <p:cNvSpPr>
            <a:spLocks noGrp="1"/>
          </p:cNvSpPr>
          <p:nvPr>
            <p:ph idx="1"/>
          </p:nvPr>
        </p:nvSpPr>
        <p:spPr>
          <a:xfrm>
            <a:off x="838199" y="1825625"/>
            <a:ext cx="11157857" cy="4351338"/>
          </a:xfrm>
        </p:spPr>
        <p:txBody>
          <a:bodyPr>
            <a:normAutofit/>
          </a:bodyPr>
          <a:lstStyle/>
          <a:p>
            <a:r>
              <a:rPr lang="en-GB" dirty="0"/>
              <a:t>Teams should:</a:t>
            </a:r>
          </a:p>
          <a:p>
            <a:pPr lvl="1"/>
            <a:r>
              <a:rPr lang="en-GB" dirty="0"/>
              <a:t>Be independent.</a:t>
            </a:r>
          </a:p>
          <a:p>
            <a:pPr lvl="1"/>
            <a:r>
              <a:rPr lang="en-GB" dirty="0"/>
              <a:t>Possess sufficient background knowledge.</a:t>
            </a:r>
          </a:p>
          <a:p>
            <a:pPr lvl="1"/>
            <a:r>
              <a:rPr lang="en-GB" dirty="0"/>
              <a:t>Be improvement oriented.</a:t>
            </a:r>
          </a:p>
          <a:p>
            <a:pPr lvl="1"/>
            <a:r>
              <a:rPr lang="en-GB" dirty="0"/>
              <a:t>Be enthusiastic</a:t>
            </a:r>
          </a:p>
          <a:p>
            <a:r>
              <a:rPr lang="en-GB" dirty="0"/>
              <a:t>Main activities are:</a:t>
            </a:r>
          </a:p>
          <a:p>
            <a:pPr lvl="1"/>
            <a:r>
              <a:rPr lang="en-GB" dirty="0"/>
              <a:t>Plan measurement programmes.</a:t>
            </a:r>
          </a:p>
          <a:p>
            <a:pPr lvl="1"/>
            <a:r>
              <a:rPr lang="en-GB" dirty="0"/>
              <a:t>Carry out measurement  definition activities and develop GQM deliverables</a:t>
            </a:r>
          </a:p>
          <a:p>
            <a:pPr lvl="1"/>
            <a:r>
              <a:rPr lang="en-GB" dirty="0"/>
              <a:t>Feedback session after data interpretation.</a:t>
            </a:r>
          </a:p>
          <a:p>
            <a:pPr lvl="1"/>
            <a:r>
              <a:rPr lang="en-GB" dirty="0"/>
              <a:t>Report progress</a:t>
            </a:r>
          </a:p>
          <a:p>
            <a:endParaRPr lang="en-GB" dirty="0"/>
          </a:p>
          <a:p>
            <a:pPr marL="457200" lvl="1" indent="0">
              <a:buNone/>
            </a:pPr>
            <a:endParaRPr lang="en-GB" dirty="0"/>
          </a:p>
        </p:txBody>
      </p:sp>
      <p:pic>
        <p:nvPicPr>
          <p:cNvPr id="4" name="Picture 3"/>
          <p:cNvPicPr>
            <a:picLocks noChangeAspect="1"/>
          </p:cNvPicPr>
          <p:nvPr/>
        </p:nvPicPr>
        <p:blipFill>
          <a:blip r:embed="rId2"/>
          <a:stretch>
            <a:fillRect/>
          </a:stretch>
        </p:blipFill>
        <p:spPr>
          <a:xfrm>
            <a:off x="121397" y="6311900"/>
            <a:ext cx="1155700" cy="431800"/>
          </a:xfrm>
          <a:prstGeom prst="rect">
            <a:avLst/>
          </a:prstGeom>
        </p:spPr>
      </p:pic>
      <p:pic>
        <p:nvPicPr>
          <p:cNvPr id="5" name="Picture 4">
            <a:extLst>
              <a:ext uri="{FF2B5EF4-FFF2-40B4-BE49-F238E27FC236}">
                <a16:creationId xmlns:a16="http://schemas.microsoft.com/office/drawing/2014/main" id="{D8483277-39B8-5345-80D7-C810DC8C40D8}"/>
              </a:ext>
            </a:extLst>
          </p:cNvPr>
          <p:cNvPicPr>
            <a:picLocks noChangeAspect="1"/>
          </p:cNvPicPr>
          <p:nvPr/>
        </p:nvPicPr>
        <p:blipFill>
          <a:blip r:embed="rId3"/>
          <a:stretch>
            <a:fillRect/>
          </a:stretch>
        </p:blipFill>
        <p:spPr>
          <a:xfrm>
            <a:off x="8307737" y="1565707"/>
            <a:ext cx="2593572" cy="2660074"/>
          </a:xfrm>
          <a:prstGeom prst="rect">
            <a:avLst/>
          </a:prstGeom>
        </p:spPr>
      </p:pic>
    </p:spTree>
    <p:extLst>
      <p:ext uri="{BB962C8B-B14F-4D97-AF65-F5344CB8AC3E}">
        <p14:creationId xmlns:p14="http://schemas.microsoft.com/office/powerpoint/2010/main" val="2551159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Planning Phase – Select Improvement Area</a:t>
            </a:r>
          </a:p>
        </p:txBody>
      </p:sp>
      <p:sp>
        <p:nvSpPr>
          <p:cNvPr id="3" name="Content Placeholder 2"/>
          <p:cNvSpPr>
            <a:spLocks noGrp="1"/>
          </p:cNvSpPr>
          <p:nvPr>
            <p:ph idx="1"/>
          </p:nvPr>
        </p:nvSpPr>
        <p:spPr>
          <a:xfrm>
            <a:off x="838199" y="1825625"/>
            <a:ext cx="11157857" cy="4351338"/>
          </a:xfrm>
        </p:spPr>
        <p:txBody>
          <a:bodyPr>
            <a:normAutofit/>
          </a:bodyPr>
          <a:lstStyle/>
          <a:p>
            <a:r>
              <a:rPr lang="en-GB" dirty="0"/>
              <a:t>Areas:</a:t>
            </a:r>
          </a:p>
          <a:p>
            <a:pPr lvl="1"/>
            <a:r>
              <a:rPr lang="en-GB" dirty="0"/>
              <a:t>Apparent problems that the organisation struggles with.</a:t>
            </a:r>
          </a:p>
          <a:p>
            <a:r>
              <a:rPr lang="en-GB" dirty="0"/>
              <a:t>More Details After Area Identification</a:t>
            </a:r>
          </a:p>
          <a:p>
            <a:pPr lvl="1"/>
            <a:r>
              <a:rPr lang="en-GB" dirty="0"/>
              <a:t>problem or improvement area.</a:t>
            </a:r>
          </a:p>
          <a:p>
            <a:pPr lvl="1"/>
            <a:r>
              <a:rPr lang="en-GB" dirty="0"/>
              <a:t>processes or products involved.</a:t>
            </a:r>
          </a:p>
          <a:p>
            <a:pPr lvl="1"/>
            <a:r>
              <a:rPr lang="en-GB" dirty="0"/>
              <a:t>environmental, legislative, organisational, and technological influences</a:t>
            </a:r>
          </a:p>
          <a:p>
            <a:pPr marL="457200" lvl="1" indent="0">
              <a:buNone/>
            </a:pPr>
            <a:endParaRPr lang="en-GB" dirty="0"/>
          </a:p>
        </p:txBody>
      </p:sp>
      <p:pic>
        <p:nvPicPr>
          <p:cNvPr id="4" name="Picture 3"/>
          <p:cNvPicPr>
            <a:picLocks noChangeAspect="1"/>
          </p:cNvPicPr>
          <p:nvPr/>
        </p:nvPicPr>
        <p:blipFill>
          <a:blip r:embed="rId2"/>
          <a:stretch>
            <a:fillRect/>
          </a:stretch>
        </p:blipFill>
        <p:spPr>
          <a:xfrm>
            <a:off x="121397" y="6311900"/>
            <a:ext cx="1155700" cy="431800"/>
          </a:xfrm>
          <a:prstGeom prst="rect">
            <a:avLst/>
          </a:prstGeom>
        </p:spPr>
      </p:pic>
      <p:pic>
        <p:nvPicPr>
          <p:cNvPr id="5" name="Picture 4">
            <a:extLst>
              <a:ext uri="{FF2B5EF4-FFF2-40B4-BE49-F238E27FC236}">
                <a16:creationId xmlns:a16="http://schemas.microsoft.com/office/drawing/2014/main" id="{628C2EAA-DF00-2F4B-BF47-E3B1387EA73E}"/>
              </a:ext>
            </a:extLst>
          </p:cNvPr>
          <p:cNvPicPr>
            <a:picLocks noChangeAspect="1"/>
          </p:cNvPicPr>
          <p:nvPr/>
        </p:nvPicPr>
        <p:blipFill>
          <a:blip r:embed="rId3"/>
          <a:stretch>
            <a:fillRect/>
          </a:stretch>
        </p:blipFill>
        <p:spPr>
          <a:xfrm>
            <a:off x="9037410" y="1159307"/>
            <a:ext cx="2593572" cy="2660074"/>
          </a:xfrm>
          <a:prstGeom prst="rect">
            <a:avLst/>
          </a:prstGeom>
        </p:spPr>
      </p:pic>
    </p:spTree>
    <p:extLst>
      <p:ext uri="{BB962C8B-B14F-4D97-AF65-F5344CB8AC3E}">
        <p14:creationId xmlns:p14="http://schemas.microsoft.com/office/powerpoint/2010/main" val="3582250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Planning Phase – Select Application Project &amp; Establish a Project Team</a:t>
            </a:r>
          </a:p>
        </p:txBody>
      </p:sp>
      <p:sp>
        <p:nvSpPr>
          <p:cNvPr id="3" name="Content Placeholder 2"/>
          <p:cNvSpPr>
            <a:spLocks noGrp="1"/>
          </p:cNvSpPr>
          <p:nvPr>
            <p:ph idx="1"/>
          </p:nvPr>
        </p:nvSpPr>
        <p:spPr>
          <a:xfrm>
            <a:off x="838199" y="1825625"/>
            <a:ext cx="11157857" cy="4351338"/>
          </a:xfrm>
        </p:spPr>
        <p:txBody>
          <a:bodyPr>
            <a:normAutofit/>
          </a:bodyPr>
          <a:lstStyle/>
          <a:p>
            <a:r>
              <a:rPr lang="en-GB" dirty="0"/>
              <a:t>Project team is different than GQM team.</a:t>
            </a:r>
          </a:p>
          <a:p>
            <a:r>
              <a:rPr lang="en-GB" dirty="0"/>
              <a:t>A  project  team  consists  of  all  the  people  that  work  on  a  particular  software  development</a:t>
            </a:r>
          </a:p>
          <a:p>
            <a:r>
              <a:rPr lang="en-GB" dirty="0"/>
              <a:t>The success of  a  measurement  programme  heavily  depends  on  their  willingness,  motivation,  and enthusiasm</a:t>
            </a:r>
          </a:p>
          <a:p>
            <a:pPr marL="457200" lvl="1" indent="0">
              <a:buNone/>
            </a:pPr>
            <a:endParaRPr lang="en-GB" dirty="0"/>
          </a:p>
        </p:txBody>
      </p:sp>
      <p:pic>
        <p:nvPicPr>
          <p:cNvPr id="4" name="Picture 3"/>
          <p:cNvPicPr>
            <a:picLocks noChangeAspect="1"/>
          </p:cNvPicPr>
          <p:nvPr/>
        </p:nvPicPr>
        <p:blipFill>
          <a:blip r:embed="rId2"/>
          <a:stretch>
            <a:fillRect/>
          </a:stretch>
        </p:blipFill>
        <p:spPr>
          <a:xfrm>
            <a:off x="121397" y="6311900"/>
            <a:ext cx="1155700" cy="431800"/>
          </a:xfrm>
          <a:prstGeom prst="rect">
            <a:avLst/>
          </a:prstGeom>
        </p:spPr>
      </p:pic>
      <p:pic>
        <p:nvPicPr>
          <p:cNvPr id="5" name="Picture 4">
            <a:extLst>
              <a:ext uri="{FF2B5EF4-FFF2-40B4-BE49-F238E27FC236}">
                <a16:creationId xmlns:a16="http://schemas.microsoft.com/office/drawing/2014/main" id="{D3616382-7193-8A48-BC62-2E86CDD0D579}"/>
              </a:ext>
            </a:extLst>
          </p:cNvPr>
          <p:cNvPicPr>
            <a:picLocks noChangeAspect="1"/>
          </p:cNvPicPr>
          <p:nvPr/>
        </p:nvPicPr>
        <p:blipFill>
          <a:blip r:embed="rId3"/>
          <a:stretch>
            <a:fillRect/>
          </a:stretch>
        </p:blipFill>
        <p:spPr>
          <a:xfrm>
            <a:off x="9256427" y="3867726"/>
            <a:ext cx="2593572" cy="2660074"/>
          </a:xfrm>
          <a:prstGeom prst="rect">
            <a:avLst/>
          </a:prstGeom>
        </p:spPr>
      </p:pic>
    </p:spTree>
    <p:extLst>
      <p:ext uri="{BB962C8B-B14F-4D97-AF65-F5344CB8AC3E}">
        <p14:creationId xmlns:p14="http://schemas.microsoft.com/office/powerpoint/2010/main" val="1316271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Planning Phase – </a:t>
            </a:r>
            <a:r>
              <a:rPr lang="sv-SE" dirty="0"/>
              <a:t>Create Project Plan</a:t>
            </a:r>
            <a:endParaRPr lang="en-GB" dirty="0"/>
          </a:p>
        </p:txBody>
      </p:sp>
      <p:sp>
        <p:nvSpPr>
          <p:cNvPr id="3" name="Content Placeholder 2"/>
          <p:cNvSpPr>
            <a:spLocks noGrp="1"/>
          </p:cNvSpPr>
          <p:nvPr>
            <p:ph idx="1"/>
          </p:nvPr>
        </p:nvSpPr>
        <p:spPr>
          <a:xfrm>
            <a:off x="838199" y="1825625"/>
            <a:ext cx="11157857" cy="4351338"/>
          </a:xfrm>
        </p:spPr>
        <p:txBody>
          <a:bodyPr>
            <a:normAutofit lnSpcReduction="10000"/>
          </a:bodyPr>
          <a:lstStyle/>
          <a:p>
            <a:r>
              <a:rPr lang="en-GB" dirty="0"/>
              <a:t>Project Plan should have:</a:t>
            </a:r>
          </a:p>
          <a:p>
            <a:pPr lvl="1"/>
            <a:r>
              <a:rPr lang="en-GB" b="1" u="sng" dirty="0"/>
              <a:t>Introduction</a:t>
            </a:r>
            <a:r>
              <a:rPr lang="en-GB" dirty="0"/>
              <a:t> which presents the scope of the measurement programme, and the relation of the improvement objectives to the software development project goals</a:t>
            </a:r>
          </a:p>
          <a:p>
            <a:pPr lvl="1"/>
            <a:r>
              <a:rPr lang="en-GB" dirty="0"/>
              <a:t>Schedule </a:t>
            </a:r>
          </a:p>
          <a:p>
            <a:pPr lvl="2"/>
            <a:r>
              <a:rPr lang="en-GB" dirty="0"/>
              <a:t>Timeline</a:t>
            </a:r>
          </a:p>
          <a:p>
            <a:pPr lvl="2"/>
            <a:r>
              <a:rPr lang="en-GB" dirty="0"/>
              <a:t>list of deliverables</a:t>
            </a:r>
          </a:p>
          <a:p>
            <a:pPr lvl="2"/>
            <a:r>
              <a:rPr lang="en-GB" dirty="0"/>
              <a:t>resource allocation</a:t>
            </a:r>
          </a:p>
          <a:p>
            <a:pPr lvl="2"/>
            <a:r>
              <a:rPr lang="en-GB" dirty="0"/>
              <a:t>cost-benefit analysis</a:t>
            </a:r>
          </a:p>
          <a:p>
            <a:pPr lvl="1"/>
            <a:r>
              <a:rPr lang="en-GB" dirty="0"/>
              <a:t>Priorities</a:t>
            </a:r>
          </a:p>
          <a:p>
            <a:pPr lvl="1"/>
            <a:r>
              <a:rPr lang="en-GB" dirty="0"/>
              <a:t>Risk control activities</a:t>
            </a:r>
          </a:p>
          <a:p>
            <a:pPr lvl="1"/>
            <a:r>
              <a:rPr lang="en-GB" dirty="0"/>
              <a:t>Training  and  promotion  activities</a:t>
            </a:r>
          </a:p>
          <a:p>
            <a:pPr lvl="1"/>
            <a:r>
              <a:rPr lang="en-GB" dirty="0"/>
              <a:t>many more!</a:t>
            </a:r>
          </a:p>
          <a:p>
            <a:pPr marL="457200" lvl="1" indent="0">
              <a:buNone/>
            </a:pPr>
            <a:endParaRPr lang="en-GB" dirty="0"/>
          </a:p>
        </p:txBody>
      </p:sp>
      <p:pic>
        <p:nvPicPr>
          <p:cNvPr id="4" name="Picture 3"/>
          <p:cNvPicPr>
            <a:picLocks noChangeAspect="1"/>
          </p:cNvPicPr>
          <p:nvPr/>
        </p:nvPicPr>
        <p:blipFill>
          <a:blip r:embed="rId2"/>
          <a:stretch>
            <a:fillRect/>
          </a:stretch>
        </p:blipFill>
        <p:spPr>
          <a:xfrm>
            <a:off x="121397" y="6311900"/>
            <a:ext cx="1155700" cy="431800"/>
          </a:xfrm>
          <a:prstGeom prst="rect">
            <a:avLst/>
          </a:prstGeom>
        </p:spPr>
      </p:pic>
      <p:pic>
        <p:nvPicPr>
          <p:cNvPr id="5" name="Picture 4">
            <a:extLst>
              <a:ext uri="{FF2B5EF4-FFF2-40B4-BE49-F238E27FC236}">
                <a16:creationId xmlns:a16="http://schemas.microsoft.com/office/drawing/2014/main" id="{8B69FDB8-7F90-7C4E-9944-AE7181F2992C}"/>
              </a:ext>
            </a:extLst>
          </p:cNvPr>
          <p:cNvPicPr>
            <a:picLocks noChangeAspect="1"/>
          </p:cNvPicPr>
          <p:nvPr/>
        </p:nvPicPr>
        <p:blipFill>
          <a:blip r:embed="rId3"/>
          <a:stretch>
            <a:fillRect/>
          </a:stretch>
        </p:blipFill>
        <p:spPr>
          <a:xfrm>
            <a:off x="9210707" y="3584358"/>
            <a:ext cx="2593572" cy="2660074"/>
          </a:xfrm>
          <a:prstGeom prst="rect">
            <a:avLst/>
          </a:prstGeom>
        </p:spPr>
      </p:pic>
    </p:spTree>
    <p:extLst>
      <p:ext uri="{BB962C8B-B14F-4D97-AF65-F5344CB8AC3E}">
        <p14:creationId xmlns:p14="http://schemas.microsoft.com/office/powerpoint/2010/main" val="2444464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Planning Phase – Training and Promotion</a:t>
            </a:r>
          </a:p>
        </p:txBody>
      </p:sp>
      <p:sp>
        <p:nvSpPr>
          <p:cNvPr id="3" name="Content Placeholder 2"/>
          <p:cNvSpPr>
            <a:spLocks noGrp="1"/>
          </p:cNvSpPr>
          <p:nvPr>
            <p:ph idx="1"/>
          </p:nvPr>
        </p:nvSpPr>
        <p:spPr>
          <a:xfrm>
            <a:off x="838199" y="1825625"/>
            <a:ext cx="11157857" cy="4351338"/>
          </a:xfrm>
        </p:spPr>
        <p:txBody>
          <a:bodyPr>
            <a:normAutofit lnSpcReduction="10000"/>
          </a:bodyPr>
          <a:lstStyle/>
          <a:p>
            <a:r>
              <a:rPr lang="en-GB" dirty="0"/>
              <a:t>During Training &amp; Promotion Session:</a:t>
            </a:r>
          </a:p>
          <a:p>
            <a:pPr lvl="1"/>
            <a:r>
              <a:rPr lang="en-GB" dirty="0"/>
              <a:t>Clear definition of proposed improvement goals are presented;</a:t>
            </a:r>
          </a:p>
          <a:p>
            <a:pPr lvl="1"/>
            <a:r>
              <a:rPr lang="en-GB" dirty="0"/>
              <a:t>Benefits of the measurement programmes are explained;</a:t>
            </a:r>
          </a:p>
          <a:p>
            <a:r>
              <a:rPr lang="en-GB" dirty="0"/>
              <a:t>Answers to Questions:</a:t>
            </a:r>
          </a:p>
          <a:p>
            <a:pPr lvl="1"/>
            <a:r>
              <a:rPr lang="en-GB" dirty="0"/>
              <a:t>What measurement tasks should I perform?</a:t>
            </a:r>
          </a:p>
          <a:p>
            <a:pPr lvl="1"/>
            <a:r>
              <a:rPr lang="en-GB" dirty="0"/>
              <a:t>Why should I perform those tasks?</a:t>
            </a:r>
          </a:p>
          <a:p>
            <a:pPr lvl="1"/>
            <a:r>
              <a:rPr lang="en-GB" dirty="0"/>
              <a:t>How and when should I perform those tasks?</a:t>
            </a:r>
          </a:p>
          <a:p>
            <a:pPr lvl="1"/>
            <a:r>
              <a:rPr lang="en-GB" dirty="0"/>
              <a:t>How much effort is required by me to perform those tasks?</a:t>
            </a:r>
          </a:p>
          <a:p>
            <a:pPr lvl="1"/>
            <a:r>
              <a:rPr lang="en-GB" dirty="0"/>
              <a:t>Do the tasks influence my daily activities?</a:t>
            </a:r>
          </a:p>
          <a:p>
            <a:pPr lvl="1"/>
            <a:r>
              <a:rPr lang="en-GB" dirty="0"/>
              <a:t>What do I get back from this? </a:t>
            </a:r>
          </a:p>
          <a:p>
            <a:pPr lvl="1"/>
            <a:r>
              <a:rPr lang="en-GB" dirty="0"/>
              <a:t>What will I learn?</a:t>
            </a:r>
          </a:p>
          <a:p>
            <a:pPr marL="457200" lvl="1" indent="0">
              <a:buNone/>
            </a:pPr>
            <a:endParaRPr lang="en-GB" dirty="0"/>
          </a:p>
        </p:txBody>
      </p:sp>
      <p:pic>
        <p:nvPicPr>
          <p:cNvPr id="4" name="Picture 3"/>
          <p:cNvPicPr>
            <a:picLocks noChangeAspect="1"/>
          </p:cNvPicPr>
          <p:nvPr/>
        </p:nvPicPr>
        <p:blipFill>
          <a:blip r:embed="rId2"/>
          <a:stretch>
            <a:fillRect/>
          </a:stretch>
        </p:blipFill>
        <p:spPr>
          <a:xfrm>
            <a:off x="121397" y="6311900"/>
            <a:ext cx="1155700" cy="431800"/>
          </a:xfrm>
          <a:prstGeom prst="rect">
            <a:avLst/>
          </a:prstGeom>
        </p:spPr>
      </p:pic>
      <p:pic>
        <p:nvPicPr>
          <p:cNvPr id="5" name="Picture 4">
            <a:extLst>
              <a:ext uri="{FF2B5EF4-FFF2-40B4-BE49-F238E27FC236}">
                <a16:creationId xmlns:a16="http://schemas.microsoft.com/office/drawing/2014/main" id="{C038FE56-4A24-9444-8AD3-B8D0086D71B9}"/>
              </a:ext>
            </a:extLst>
          </p:cNvPr>
          <p:cNvPicPr>
            <a:picLocks noChangeAspect="1"/>
          </p:cNvPicPr>
          <p:nvPr/>
        </p:nvPicPr>
        <p:blipFill>
          <a:blip r:embed="rId3"/>
          <a:stretch>
            <a:fillRect/>
          </a:stretch>
        </p:blipFill>
        <p:spPr>
          <a:xfrm>
            <a:off x="9256427" y="2800147"/>
            <a:ext cx="2593572" cy="2660074"/>
          </a:xfrm>
          <a:prstGeom prst="rect">
            <a:avLst/>
          </a:prstGeom>
        </p:spPr>
      </p:pic>
    </p:spTree>
    <p:extLst>
      <p:ext uri="{BB962C8B-B14F-4D97-AF65-F5344CB8AC3E}">
        <p14:creationId xmlns:p14="http://schemas.microsoft.com/office/powerpoint/2010/main" val="744038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Definition Phase</a:t>
            </a:r>
          </a:p>
        </p:txBody>
      </p:sp>
      <p:sp>
        <p:nvSpPr>
          <p:cNvPr id="3" name="Content Placeholder 2"/>
          <p:cNvSpPr>
            <a:spLocks noGrp="1"/>
          </p:cNvSpPr>
          <p:nvPr>
            <p:ph idx="1"/>
          </p:nvPr>
        </p:nvSpPr>
        <p:spPr>
          <a:xfrm>
            <a:off x="838200" y="1825625"/>
            <a:ext cx="5094514" cy="4351338"/>
          </a:xfrm>
        </p:spPr>
        <p:txBody>
          <a:bodyPr>
            <a:normAutofit/>
          </a:bodyPr>
          <a:lstStyle/>
          <a:p>
            <a:r>
              <a:rPr lang="en-GB" dirty="0"/>
              <a:t>The  Definition phase  concerns all activities  that  should  be  performed  to  formally  define  a  measurement  programme. During this phase three documents are produced</a:t>
            </a:r>
          </a:p>
          <a:p>
            <a:pPr lvl="1"/>
            <a:r>
              <a:rPr lang="en-GB" dirty="0"/>
              <a:t>GQM plan</a:t>
            </a:r>
          </a:p>
          <a:p>
            <a:pPr lvl="1"/>
            <a:r>
              <a:rPr lang="en-GB" dirty="0"/>
              <a:t>Measurement plan</a:t>
            </a:r>
          </a:p>
          <a:p>
            <a:pPr lvl="1"/>
            <a:r>
              <a:rPr lang="en-GB" dirty="0"/>
              <a:t>Analysis plan</a:t>
            </a:r>
          </a:p>
          <a:p>
            <a:endParaRPr lang="en-GB" dirty="0"/>
          </a:p>
          <a:p>
            <a:endParaRPr lang="en-GB" dirty="0"/>
          </a:p>
          <a:p>
            <a:endParaRPr lang="en-GB" dirty="0"/>
          </a:p>
          <a:p>
            <a:pPr marL="457200" lvl="1" indent="0">
              <a:buNone/>
            </a:pPr>
            <a:endParaRPr lang="en-GB" dirty="0"/>
          </a:p>
        </p:txBody>
      </p:sp>
      <p:pic>
        <p:nvPicPr>
          <p:cNvPr id="4" name="Picture 3"/>
          <p:cNvPicPr>
            <a:picLocks noChangeAspect="1"/>
          </p:cNvPicPr>
          <p:nvPr/>
        </p:nvPicPr>
        <p:blipFill>
          <a:blip r:embed="rId2"/>
          <a:stretch>
            <a:fillRect/>
          </a:stretch>
        </p:blipFill>
        <p:spPr>
          <a:xfrm>
            <a:off x="121397" y="6311900"/>
            <a:ext cx="1155700" cy="431800"/>
          </a:xfrm>
          <a:prstGeom prst="rect">
            <a:avLst/>
          </a:prstGeom>
        </p:spPr>
      </p:pic>
      <p:pic>
        <p:nvPicPr>
          <p:cNvPr id="6" name="Picture 5">
            <a:extLst>
              <a:ext uri="{FF2B5EF4-FFF2-40B4-BE49-F238E27FC236}">
                <a16:creationId xmlns:a16="http://schemas.microsoft.com/office/drawing/2014/main" id="{87076ACA-5DC5-B24F-A33E-822D2314B41D}"/>
              </a:ext>
            </a:extLst>
          </p:cNvPr>
          <p:cNvPicPr>
            <a:picLocks noChangeAspect="1"/>
          </p:cNvPicPr>
          <p:nvPr/>
        </p:nvPicPr>
        <p:blipFill>
          <a:blip r:embed="rId3"/>
          <a:stretch>
            <a:fillRect/>
          </a:stretch>
        </p:blipFill>
        <p:spPr>
          <a:xfrm>
            <a:off x="6490247" y="0"/>
            <a:ext cx="5539154" cy="6858000"/>
          </a:xfrm>
          <a:prstGeom prst="rect">
            <a:avLst/>
          </a:prstGeom>
        </p:spPr>
      </p:pic>
      <p:sp>
        <p:nvSpPr>
          <p:cNvPr id="7" name="Rounded Rectangle 6">
            <a:extLst>
              <a:ext uri="{FF2B5EF4-FFF2-40B4-BE49-F238E27FC236}">
                <a16:creationId xmlns:a16="http://schemas.microsoft.com/office/drawing/2014/main" id="{4005931C-01CC-8340-BC66-45446D0E5E6C}"/>
              </a:ext>
            </a:extLst>
          </p:cNvPr>
          <p:cNvSpPr/>
          <p:nvPr/>
        </p:nvSpPr>
        <p:spPr>
          <a:xfrm>
            <a:off x="6732270" y="4913789"/>
            <a:ext cx="5338334" cy="18299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1562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Definition Phase– Define Measurement Goal</a:t>
            </a:r>
          </a:p>
        </p:txBody>
      </p:sp>
      <p:sp>
        <p:nvSpPr>
          <p:cNvPr id="3" name="Content Placeholder 2"/>
          <p:cNvSpPr>
            <a:spLocks noGrp="1"/>
          </p:cNvSpPr>
          <p:nvPr>
            <p:ph idx="1"/>
          </p:nvPr>
        </p:nvSpPr>
        <p:spPr>
          <a:xfrm>
            <a:off x="838199" y="1825625"/>
            <a:ext cx="11157857" cy="4351338"/>
          </a:xfrm>
        </p:spPr>
        <p:txBody>
          <a:bodyPr>
            <a:normAutofit/>
          </a:bodyPr>
          <a:lstStyle/>
          <a:p>
            <a:pPr marL="0" indent="0">
              <a:buNone/>
            </a:pPr>
            <a:r>
              <a:rPr lang="en-GB" dirty="0"/>
              <a:t>1. What are the strategic goals of your organisation?</a:t>
            </a:r>
          </a:p>
          <a:p>
            <a:pPr marL="0" indent="0">
              <a:buNone/>
            </a:pPr>
            <a:r>
              <a:rPr lang="en-GB" dirty="0"/>
              <a:t>3. How can you improve your performance?</a:t>
            </a:r>
          </a:p>
          <a:p>
            <a:pPr marL="0" indent="0">
              <a:buNone/>
            </a:pPr>
            <a:r>
              <a:rPr lang="en-GB" dirty="0"/>
              <a:t>4. What are your major concerns (problems)?</a:t>
            </a:r>
          </a:p>
          <a:p>
            <a:pPr marL="0" indent="0">
              <a:buNone/>
            </a:pPr>
            <a:r>
              <a:rPr lang="en-GB" dirty="0"/>
              <a:t>5. What are your improvement goals?</a:t>
            </a:r>
          </a:p>
        </p:txBody>
      </p:sp>
      <p:pic>
        <p:nvPicPr>
          <p:cNvPr id="4" name="Picture 3"/>
          <p:cNvPicPr>
            <a:picLocks noChangeAspect="1"/>
          </p:cNvPicPr>
          <p:nvPr/>
        </p:nvPicPr>
        <p:blipFill>
          <a:blip r:embed="rId2"/>
          <a:stretch>
            <a:fillRect/>
          </a:stretch>
        </p:blipFill>
        <p:spPr>
          <a:xfrm>
            <a:off x="121397" y="6311900"/>
            <a:ext cx="1155700" cy="431800"/>
          </a:xfrm>
          <a:prstGeom prst="rect">
            <a:avLst/>
          </a:prstGeom>
        </p:spPr>
      </p:pic>
      <p:pic>
        <p:nvPicPr>
          <p:cNvPr id="5" name="Picture 4">
            <a:extLst>
              <a:ext uri="{FF2B5EF4-FFF2-40B4-BE49-F238E27FC236}">
                <a16:creationId xmlns:a16="http://schemas.microsoft.com/office/drawing/2014/main" id="{3DE2CC7C-7A1F-2441-A7F0-70FC84C73BD1}"/>
              </a:ext>
            </a:extLst>
          </p:cNvPr>
          <p:cNvPicPr>
            <a:picLocks noChangeAspect="1"/>
          </p:cNvPicPr>
          <p:nvPr/>
        </p:nvPicPr>
        <p:blipFill>
          <a:blip r:embed="rId3"/>
          <a:stretch>
            <a:fillRect/>
          </a:stretch>
        </p:blipFill>
        <p:spPr>
          <a:xfrm>
            <a:off x="1514627" y="4465538"/>
            <a:ext cx="8699222" cy="993430"/>
          </a:xfrm>
          <a:prstGeom prst="rect">
            <a:avLst/>
          </a:prstGeom>
        </p:spPr>
      </p:pic>
      <p:sp>
        <p:nvSpPr>
          <p:cNvPr id="6" name="TextBox 5">
            <a:extLst>
              <a:ext uri="{FF2B5EF4-FFF2-40B4-BE49-F238E27FC236}">
                <a16:creationId xmlns:a16="http://schemas.microsoft.com/office/drawing/2014/main" id="{9A9A864F-15CD-0D44-837E-C2136DDFC7F1}"/>
              </a:ext>
            </a:extLst>
          </p:cNvPr>
          <p:cNvSpPr txBox="1"/>
          <p:nvPr/>
        </p:nvSpPr>
        <p:spPr>
          <a:xfrm>
            <a:off x="1514627" y="6050290"/>
            <a:ext cx="9062546" cy="523220"/>
          </a:xfrm>
          <a:prstGeom prst="rect">
            <a:avLst/>
          </a:prstGeom>
          <a:noFill/>
        </p:spPr>
        <p:txBody>
          <a:bodyPr wrap="none" rtlCol="0">
            <a:spAutoFit/>
          </a:bodyPr>
          <a:lstStyle/>
          <a:p>
            <a:r>
              <a:rPr lang="en-GB" sz="2800" b="1" u="sng" dirty="0">
                <a:solidFill>
                  <a:srgbClr val="FF0000"/>
                </a:solidFill>
              </a:rPr>
              <a:t>Deliverable -&gt; List of GQM measurement goal specifications</a:t>
            </a:r>
          </a:p>
        </p:txBody>
      </p:sp>
    </p:spTree>
    <p:extLst>
      <p:ext uri="{BB962C8B-B14F-4D97-AF65-F5344CB8AC3E}">
        <p14:creationId xmlns:p14="http://schemas.microsoft.com/office/powerpoint/2010/main" val="505878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Definition Phase– Conduct GQM Interviews</a:t>
            </a:r>
          </a:p>
        </p:txBody>
      </p:sp>
      <p:sp>
        <p:nvSpPr>
          <p:cNvPr id="3" name="Content Placeholder 2"/>
          <p:cNvSpPr>
            <a:spLocks noGrp="1"/>
          </p:cNvSpPr>
          <p:nvPr>
            <p:ph idx="1"/>
          </p:nvPr>
        </p:nvSpPr>
        <p:spPr>
          <a:xfrm>
            <a:off x="838199" y="1825625"/>
            <a:ext cx="11157857" cy="4351338"/>
          </a:xfrm>
        </p:spPr>
        <p:txBody>
          <a:bodyPr>
            <a:normAutofit/>
          </a:bodyPr>
          <a:lstStyle/>
          <a:p>
            <a:r>
              <a:rPr lang="en-GB" dirty="0"/>
              <a:t>Team  members  are  the  experts  with respect  to  the  object  under measurement, so include them</a:t>
            </a:r>
          </a:p>
          <a:p>
            <a:pPr lvl="1"/>
            <a:r>
              <a:rPr lang="en-GB" dirty="0"/>
              <a:t>make the implicit knowledge of the project members explicit</a:t>
            </a:r>
          </a:p>
          <a:p>
            <a:pPr lvl="1"/>
            <a:r>
              <a:rPr lang="en-GB" dirty="0"/>
              <a:t>input of the project team is of crucial importance.</a:t>
            </a:r>
          </a:p>
          <a:p>
            <a:pPr lvl="1"/>
            <a:endParaRPr lang="en-GB" dirty="0"/>
          </a:p>
          <a:p>
            <a:pPr lvl="1"/>
            <a:endParaRPr lang="en-GB" dirty="0"/>
          </a:p>
        </p:txBody>
      </p:sp>
      <p:pic>
        <p:nvPicPr>
          <p:cNvPr id="4" name="Picture 3"/>
          <p:cNvPicPr>
            <a:picLocks noChangeAspect="1"/>
          </p:cNvPicPr>
          <p:nvPr/>
        </p:nvPicPr>
        <p:blipFill>
          <a:blip r:embed="rId2"/>
          <a:stretch>
            <a:fillRect/>
          </a:stretch>
        </p:blipFill>
        <p:spPr>
          <a:xfrm>
            <a:off x="121397" y="6311900"/>
            <a:ext cx="1155700" cy="431800"/>
          </a:xfrm>
          <a:prstGeom prst="rect">
            <a:avLst/>
          </a:prstGeom>
        </p:spPr>
      </p:pic>
      <p:sp>
        <p:nvSpPr>
          <p:cNvPr id="6" name="TextBox 5">
            <a:extLst>
              <a:ext uri="{FF2B5EF4-FFF2-40B4-BE49-F238E27FC236}">
                <a16:creationId xmlns:a16="http://schemas.microsoft.com/office/drawing/2014/main" id="{15952A68-14B6-0B4F-8D43-605609EB147E}"/>
              </a:ext>
            </a:extLst>
          </p:cNvPr>
          <p:cNvSpPr txBox="1"/>
          <p:nvPr/>
        </p:nvSpPr>
        <p:spPr>
          <a:xfrm>
            <a:off x="1514627" y="6050290"/>
            <a:ext cx="9305753" cy="523220"/>
          </a:xfrm>
          <a:prstGeom prst="rect">
            <a:avLst/>
          </a:prstGeom>
          <a:noFill/>
        </p:spPr>
        <p:txBody>
          <a:bodyPr wrap="none" rtlCol="0">
            <a:spAutoFit/>
          </a:bodyPr>
          <a:lstStyle/>
          <a:p>
            <a:r>
              <a:rPr lang="en-GB" sz="2800" b="1" u="sng" dirty="0">
                <a:solidFill>
                  <a:srgbClr val="FF0000"/>
                </a:solidFill>
              </a:rPr>
              <a:t>Deliverable -&gt; Set of interview reports and abstraction sheets</a:t>
            </a:r>
          </a:p>
        </p:txBody>
      </p:sp>
    </p:spTree>
    <p:extLst>
      <p:ext uri="{BB962C8B-B14F-4D97-AF65-F5344CB8AC3E}">
        <p14:creationId xmlns:p14="http://schemas.microsoft.com/office/powerpoint/2010/main" val="3986716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Definition Phase– Define Questions and Hypotheses</a:t>
            </a:r>
          </a:p>
        </p:txBody>
      </p:sp>
      <p:sp>
        <p:nvSpPr>
          <p:cNvPr id="3" name="Content Placeholder 2"/>
          <p:cNvSpPr>
            <a:spLocks noGrp="1"/>
          </p:cNvSpPr>
          <p:nvPr>
            <p:ph idx="1"/>
          </p:nvPr>
        </p:nvSpPr>
        <p:spPr>
          <a:xfrm>
            <a:off x="838199" y="1825625"/>
            <a:ext cx="11157857" cy="4351338"/>
          </a:xfrm>
        </p:spPr>
        <p:txBody>
          <a:bodyPr>
            <a:normAutofit/>
          </a:bodyPr>
          <a:lstStyle/>
          <a:p>
            <a:r>
              <a:rPr lang="en-GB" dirty="0"/>
              <a:t>Goals  are  defined  on  an  abstract  level, questions  are  refinements  of goals  to  a  more  operational  level</a:t>
            </a:r>
          </a:p>
          <a:p>
            <a:r>
              <a:rPr lang="en-GB" dirty="0"/>
              <a:t>By answering the questions, one should be able to conclude whether goal is reached</a:t>
            </a:r>
          </a:p>
          <a:p>
            <a:pPr marL="0" indent="0">
              <a:buNone/>
            </a:pPr>
            <a:endParaRPr lang="en-GB" dirty="0"/>
          </a:p>
          <a:p>
            <a:pPr lvl="1"/>
            <a:endParaRPr lang="en-GB" dirty="0"/>
          </a:p>
        </p:txBody>
      </p:sp>
      <p:pic>
        <p:nvPicPr>
          <p:cNvPr id="4" name="Picture 3"/>
          <p:cNvPicPr>
            <a:picLocks noChangeAspect="1"/>
          </p:cNvPicPr>
          <p:nvPr/>
        </p:nvPicPr>
        <p:blipFill>
          <a:blip r:embed="rId2"/>
          <a:stretch>
            <a:fillRect/>
          </a:stretch>
        </p:blipFill>
        <p:spPr>
          <a:xfrm>
            <a:off x="121397" y="6311900"/>
            <a:ext cx="1155700" cy="431800"/>
          </a:xfrm>
          <a:prstGeom prst="rect">
            <a:avLst/>
          </a:prstGeom>
        </p:spPr>
      </p:pic>
      <p:sp>
        <p:nvSpPr>
          <p:cNvPr id="5" name="TextBox 4">
            <a:extLst>
              <a:ext uri="{FF2B5EF4-FFF2-40B4-BE49-F238E27FC236}">
                <a16:creationId xmlns:a16="http://schemas.microsoft.com/office/drawing/2014/main" id="{DD4C3600-7F45-9747-BEB1-990F4918C0FF}"/>
              </a:ext>
            </a:extLst>
          </p:cNvPr>
          <p:cNvSpPr txBox="1"/>
          <p:nvPr/>
        </p:nvSpPr>
        <p:spPr>
          <a:xfrm>
            <a:off x="408203" y="4926905"/>
            <a:ext cx="10735118" cy="1384995"/>
          </a:xfrm>
          <a:prstGeom prst="rect">
            <a:avLst/>
          </a:prstGeom>
          <a:noFill/>
        </p:spPr>
        <p:txBody>
          <a:bodyPr wrap="none" rtlCol="0">
            <a:spAutoFit/>
          </a:bodyPr>
          <a:lstStyle/>
          <a:p>
            <a:r>
              <a:rPr lang="en-GB" sz="2800" b="1" u="sng" dirty="0">
                <a:solidFill>
                  <a:srgbClr val="FF0000"/>
                </a:solidFill>
              </a:rPr>
              <a:t>Deliverable -&gt; List of measurement questions and hypotheses, defined </a:t>
            </a:r>
          </a:p>
          <a:p>
            <a:r>
              <a:rPr lang="en-GB" sz="2800" b="1" u="sng" dirty="0">
                <a:solidFill>
                  <a:srgbClr val="FF0000"/>
                </a:solidFill>
              </a:rPr>
              <a:t>with respect to the measurement goals</a:t>
            </a:r>
          </a:p>
          <a:p>
            <a:endParaRPr lang="en-GB" sz="2800" b="1" u="sng" dirty="0">
              <a:solidFill>
                <a:srgbClr val="FF0000"/>
              </a:solidFill>
            </a:endParaRPr>
          </a:p>
        </p:txBody>
      </p:sp>
    </p:spTree>
    <p:extLst>
      <p:ext uri="{BB962C8B-B14F-4D97-AF65-F5344CB8AC3E}">
        <p14:creationId xmlns:p14="http://schemas.microsoft.com/office/powerpoint/2010/main" val="995483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Definition Phase– Review Questions and Hypotheses</a:t>
            </a:r>
          </a:p>
        </p:txBody>
      </p:sp>
      <p:sp>
        <p:nvSpPr>
          <p:cNvPr id="3" name="Content Placeholder 2"/>
          <p:cNvSpPr>
            <a:spLocks noGrp="1"/>
          </p:cNvSpPr>
          <p:nvPr>
            <p:ph idx="1"/>
          </p:nvPr>
        </p:nvSpPr>
        <p:spPr>
          <a:xfrm>
            <a:off x="838199" y="1825625"/>
            <a:ext cx="11157857" cy="4351338"/>
          </a:xfrm>
        </p:spPr>
        <p:txBody>
          <a:bodyPr>
            <a:normAutofit/>
          </a:bodyPr>
          <a:lstStyle/>
          <a:p>
            <a:r>
              <a:rPr lang="en-GB"/>
              <a:t>It is important to make sure that these questions are correct</a:t>
            </a:r>
          </a:p>
          <a:p>
            <a:r>
              <a:rPr lang="en-GB"/>
              <a:t>Possibility of misinterpretaion should be reduced</a:t>
            </a:r>
          </a:p>
          <a:p>
            <a:endParaRPr lang="en-GB"/>
          </a:p>
          <a:p>
            <a:pPr lvl="1"/>
            <a:endParaRPr lang="en-GB"/>
          </a:p>
        </p:txBody>
      </p:sp>
      <p:pic>
        <p:nvPicPr>
          <p:cNvPr id="4" name="Picture 3"/>
          <p:cNvPicPr>
            <a:picLocks noChangeAspect="1"/>
          </p:cNvPicPr>
          <p:nvPr/>
        </p:nvPicPr>
        <p:blipFill>
          <a:blip r:embed="rId2"/>
          <a:stretch>
            <a:fillRect/>
          </a:stretch>
        </p:blipFill>
        <p:spPr>
          <a:xfrm>
            <a:off x="121397" y="6311900"/>
            <a:ext cx="1155700" cy="431800"/>
          </a:xfrm>
          <a:prstGeom prst="rect">
            <a:avLst/>
          </a:prstGeom>
        </p:spPr>
      </p:pic>
      <p:sp>
        <p:nvSpPr>
          <p:cNvPr id="5" name="TextBox 4">
            <a:extLst>
              <a:ext uri="{FF2B5EF4-FFF2-40B4-BE49-F238E27FC236}">
                <a16:creationId xmlns:a16="http://schemas.microsoft.com/office/drawing/2014/main" id="{229A4A63-3F84-884C-B093-D838E5DDB9AB}"/>
              </a:ext>
            </a:extLst>
          </p:cNvPr>
          <p:cNvSpPr txBox="1"/>
          <p:nvPr/>
        </p:nvSpPr>
        <p:spPr>
          <a:xfrm>
            <a:off x="1322603" y="6050290"/>
            <a:ext cx="10839634" cy="523220"/>
          </a:xfrm>
          <a:prstGeom prst="rect">
            <a:avLst/>
          </a:prstGeom>
          <a:noFill/>
        </p:spPr>
        <p:txBody>
          <a:bodyPr wrap="none" rtlCol="0">
            <a:spAutoFit/>
          </a:bodyPr>
          <a:lstStyle/>
          <a:p>
            <a:r>
              <a:rPr lang="en-GB" sz="2800" b="1" u="sng" dirty="0">
                <a:solidFill>
                  <a:srgbClr val="FF0000"/>
                </a:solidFill>
              </a:rPr>
              <a:t>Deliverable -&gt; List of approved measurement questions and hypotheses</a:t>
            </a:r>
          </a:p>
        </p:txBody>
      </p:sp>
    </p:spTree>
    <p:extLst>
      <p:ext uri="{BB962C8B-B14F-4D97-AF65-F5344CB8AC3E}">
        <p14:creationId xmlns:p14="http://schemas.microsoft.com/office/powerpoint/2010/main" val="2150541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Objectives</a:t>
            </a:r>
          </a:p>
        </p:txBody>
      </p:sp>
      <p:sp>
        <p:nvSpPr>
          <p:cNvPr id="3" name="Content Placeholder 2"/>
          <p:cNvSpPr>
            <a:spLocks noGrp="1"/>
          </p:cNvSpPr>
          <p:nvPr>
            <p:ph idx="1"/>
          </p:nvPr>
        </p:nvSpPr>
        <p:spPr/>
        <p:txBody>
          <a:bodyPr/>
          <a:lstStyle/>
          <a:p>
            <a:pPr lvl="1"/>
            <a:r>
              <a:rPr lang="en-GB" dirty="0"/>
              <a:t>Introduction and use of the GQM -&gt; Set-up a measurement program</a:t>
            </a:r>
          </a:p>
          <a:p>
            <a:pPr lvl="1"/>
            <a:r>
              <a:rPr lang="en-US" dirty="0"/>
              <a:t>ISO 730:2014</a:t>
            </a:r>
          </a:p>
          <a:p>
            <a:pPr lvl="1"/>
            <a:r>
              <a:rPr lang="en-US" dirty="0"/>
              <a:t>Pointers to coaching and reviews</a:t>
            </a:r>
            <a:endParaRPr lang="en-GB" dirty="0"/>
          </a:p>
          <a:p>
            <a:pPr marL="457200" lvl="1" indent="0">
              <a:buNone/>
            </a:pPr>
            <a:endParaRPr lang="en-GB" dirty="0"/>
          </a:p>
        </p:txBody>
      </p:sp>
      <p:pic>
        <p:nvPicPr>
          <p:cNvPr id="4" name="Picture 3"/>
          <p:cNvPicPr>
            <a:picLocks noChangeAspect="1"/>
          </p:cNvPicPr>
          <p:nvPr/>
        </p:nvPicPr>
        <p:blipFill>
          <a:blip r:embed="rId2"/>
          <a:stretch>
            <a:fillRect/>
          </a:stretch>
        </p:blipFill>
        <p:spPr>
          <a:xfrm>
            <a:off x="121397" y="6311900"/>
            <a:ext cx="1155700" cy="431800"/>
          </a:xfrm>
          <a:prstGeom prst="rect">
            <a:avLst/>
          </a:prstGeom>
        </p:spPr>
      </p:pic>
    </p:spTree>
    <p:extLst>
      <p:ext uri="{BB962C8B-B14F-4D97-AF65-F5344CB8AC3E}">
        <p14:creationId xmlns:p14="http://schemas.microsoft.com/office/powerpoint/2010/main" val="1516086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Definition Phase– Define Metrics</a:t>
            </a:r>
          </a:p>
        </p:txBody>
      </p:sp>
      <p:sp>
        <p:nvSpPr>
          <p:cNvPr id="3" name="Content Placeholder 2"/>
          <p:cNvSpPr>
            <a:spLocks noGrp="1"/>
          </p:cNvSpPr>
          <p:nvPr>
            <p:ph idx="1"/>
          </p:nvPr>
        </p:nvSpPr>
        <p:spPr>
          <a:xfrm>
            <a:off x="838199" y="1825625"/>
            <a:ext cx="11157857" cy="4351338"/>
          </a:xfrm>
        </p:spPr>
        <p:txBody>
          <a:bodyPr>
            <a:normAutofit/>
          </a:bodyPr>
          <a:lstStyle/>
          <a:p>
            <a:r>
              <a:rPr lang="sv-SE" dirty="0" err="1"/>
              <a:t>Metrics</a:t>
            </a:r>
            <a:r>
              <a:rPr lang="sv-SE" dirty="0"/>
              <a:t> </a:t>
            </a:r>
            <a:r>
              <a:rPr lang="sv-SE" dirty="0" err="1"/>
              <a:t>should</a:t>
            </a:r>
            <a:r>
              <a:rPr lang="sv-SE" dirty="0"/>
              <a:t> be </a:t>
            </a:r>
            <a:r>
              <a:rPr lang="sv-SE" dirty="0" err="1"/>
              <a:t>defined</a:t>
            </a:r>
            <a:r>
              <a:rPr lang="sv-SE" dirty="0"/>
              <a:t> </a:t>
            </a:r>
            <a:r>
              <a:rPr lang="sv-SE" dirty="0" err="1"/>
              <a:t>that</a:t>
            </a:r>
            <a:r>
              <a:rPr lang="sv-SE" dirty="0"/>
              <a:t> </a:t>
            </a:r>
            <a:r>
              <a:rPr lang="sv-SE" dirty="0" err="1"/>
              <a:t>provide</a:t>
            </a:r>
            <a:r>
              <a:rPr lang="sv-SE" dirty="0"/>
              <a:t> all the </a:t>
            </a:r>
            <a:r>
              <a:rPr lang="sv-SE" dirty="0" err="1"/>
              <a:t>quantitative</a:t>
            </a:r>
            <a:r>
              <a:rPr lang="sv-SE" dirty="0"/>
              <a:t> information to </a:t>
            </a:r>
            <a:r>
              <a:rPr lang="sv-SE" dirty="0" err="1"/>
              <a:t>answer</a:t>
            </a:r>
            <a:r>
              <a:rPr lang="sv-SE" dirty="0"/>
              <a:t> the </a:t>
            </a:r>
            <a:r>
              <a:rPr lang="sv-SE" dirty="0" err="1"/>
              <a:t>questions</a:t>
            </a:r>
            <a:r>
              <a:rPr lang="sv-SE" dirty="0"/>
              <a:t> in a </a:t>
            </a:r>
            <a:r>
              <a:rPr lang="sv-SE" dirty="0" err="1"/>
              <a:t>satisfactory</a:t>
            </a:r>
            <a:r>
              <a:rPr lang="sv-SE" dirty="0"/>
              <a:t> </a:t>
            </a:r>
            <a:r>
              <a:rPr lang="sv-SE" dirty="0" err="1"/>
              <a:t>way</a:t>
            </a:r>
            <a:endParaRPr lang="sv-SE" dirty="0"/>
          </a:p>
          <a:p>
            <a:endParaRPr lang="en-GB" dirty="0"/>
          </a:p>
          <a:p>
            <a:pPr lvl="1"/>
            <a:endParaRPr lang="en-GB" dirty="0"/>
          </a:p>
        </p:txBody>
      </p:sp>
      <p:pic>
        <p:nvPicPr>
          <p:cNvPr id="4" name="Picture 3"/>
          <p:cNvPicPr>
            <a:picLocks noChangeAspect="1"/>
          </p:cNvPicPr>
          <p:nvPr/>
        </p:nvPicPr>
        <p:blipFill>
          <a:blip r:embed="rId2"/>
          <a:stretch>
            <a:fillRect/>
          </a:stretch>
        </p:blipFill>
        <p:spPr>
          <a:xfrm>
            <a:off x="121397" y="6311900"/>
            <a:ext cx="1155700" cy="431800"/>
          </a:xfrm>
          <a:prstGeom prst="rect">
            <a:avLst/>
          </a:prstGeom>
        </p:spPr>
      </p:pic>
      <p:sp>
        <p:nvSpPr>
          <p:cNvPr id="5" name="TextBox 4">
            <a:extLst>
              <a:ext uri="{FF2B5EF4-FFF2-40B4-BE49-F238E27FC236}">
                <a16:creationId xmlns:a16="http://schemas.microsoft.com/office/drawing/2014/main" id="{622CC285-C88A-D74C-9F63-9B9A06403425}"/>
              </a:ext>
            </a:extLst>
          </p:cNvPr>
          <p:cNvSpPr txBox="1"/>
          <p:nvPr/>
        </p:nvSpPr>
        <p:spPr>
          <a:xfrm>
            <a:off x="1277097" y="5538768"/>
            <a:ext cx="10680296" cy="954107"/>
          </a:xfrm>
          <a:prstGeom prst="rect">
            <a:avLst/>
          </a:prstGeom>
          <a:noFill/>
        </p:spPr>
        <p:txBody>
          <a:bodyPr wrap="none" rtlCol="0">
            <a:spAutoFit/>
          </a:bodyPr>
          <a:lstStyle/>
          <a:p>
            <a:r>
              <a:rPr lang="en-GB" sz="2800" b="1" u="sng" dirty="0">
                <a:solidFill>
                  <a:srgbClr val="FF0000"/>
                </a:solidFill>
              </a:rPr>
              <a:t>Deliverable -&gt; List  of  metrics  suitable  for  supplying  information  to  </a:t>
            </a:r>
          </a:p>
          <a:p>
            <a:r>
              <a:rPr lang="en-GB" sz="2800" b="1" u="sng" dirty="0">
                <a:solidFill>
                  <a:srgbClr val="FF0000"/>
                </a:solidFill>
              </a:rPr>
              <a:t>answer  the questions</a:t>
            </a:r>
          </a:p>
        </p:txBody>
      </p:sp>
    </p:spTree>
    <p:extLst>
      <p:ext uri="{BB962C8B-B14F-4D97-AF65-F5344CB8AC3E}">
        <p14:creationId xmlns:p14="http://schemas.microsoft.com/office/powerpoint/2010/main" val="2484535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Definition Phase– Check on Metric Consistency and Completeness</a:t>
            </a:r>
          </a:p>
        </p:txBody>
      </p:sp>
      <p:sp>
        <p:nvSpPr>
          <p:cNvPr id="3" name="Content Placeholder 2"/>
          <p:cNvSpPr>
            <a:spLocks noGrp="1"/>
          </p:cNvSpPr>
          <p:nvPr>
            <p:ph idx="1"/>
          </p:nvPr>
        </p:nvSpPr>
        <p:spPr>
          <a:xfrm>
            <a:off x="838199" y="1825625"/>
            <a:ext cx="11157857" cy="4351338"/>
          </a:xfrm>
        </p:spPr>
        <p:txBody>
          <a:bodyPr>
            <a:normAutofit/>
          </a:bodyPr>
          <a:lstStyle/>
          <a:p>
            <a:r>
              <a:rPr lang="en-GB"/>
              <a:t>If product metrics are defined these should be checked as to whether they are in fact possible and whether they can actually be measured at a specific moment in the development process</a:t>
            </a:r>
          </a:p>
          <a:p>
            <a:endParaRPr lang="en-GB"/>
          </a:p>
          <a:p>
            <a:pPr lvl="1"/>
            <a:endParaRPr lang="en-GB"/>
          </a:p>
        </p:txBody>
      </p:sp>
      <p:pic>
        <p:nvPicPr>
          <p:cNvPr id="4" name="Picture 3"/>
          <p:cNvPicPr>
            <a:picLocks noChangeAspect="1"/>
          </p:cNvPicPr>
          <p:nvPr/>
        </p:nvPicPr>
        <p:blipFill>
          <a:blip r:embed="rId2"/>
          <a:stretch>
            <a:fillRect/>
          </a:stretch>
        </p:blipFill>
        <p:spPr>
          <a:xfrm>
            <a:off x="121397" y="6311900"/>
            <a:ext cx="1155700" cy="431800"/>
          </a:xfrm>
          <a:prstGeom prst="rect">
            <a:avLst/>
          </a:prstGeom>
        </p:spPr>
      </p:pic>
      <p:sp>
        <p:nvSpPr>
          <p:cNvPr id="5" name="TextBox 4">
            <a:extLst>
              <a:ext uri="{FF2B5EF4-FFF2-40B4-BE49-F238E27FC236}">
                <a16:creationId xmlns:a16="http://schemas.microsoft.com/office/drawing/2014/main" id="{622CC285-C88A-D74C-9F63-9B9A06403425}"/>
              </a:ext>
            </a:extLst>
          </p:cNvPr>
          <p:cNvSpPr txBox="1"/>
          <p:nvPr/>
        </p:nvSpPr>
        <p:spPr>
          <a:xfrm>
            <a:off x="1277097" y="5538768"/>
            <a:ext cx="10327186" cy="954107"/>
          </a:xfrm>
          <a:prstGeom prst="rect">
            <a:avLst/>
          </a:prstGeom>
          <a:noFill/>
        </p:spPr>
        <p:txBody>
          <a:bodyPr wrap="none" rtlCol="0">
            <a:spAutoFit/>
          </a:bodyPr>
          <a:lstStyle/>
          <a:p>
            <a:r>
              <a:rPr lang="en-GB" sz="2800" b="1" u="sng">
                <a:solidFill>
                  <a:srgbClr val="FF0000"/>
                </a:solidFill>
              </a:rPr>
              <a:t>Deliverable -&gt; Consistent and complete definitions of questions and </a:t>
            </a:r>
          </a:p>
          <a:p>
            <a:r>
              <a:rPr lang="en-GB" sz="2800" b="1" u="sng">
                <a:solidFill>
                  <a:srgbClr val="FF0000"/>
                </a:solidFill>
              </a:rPr>
              <a:t>metrics related to the   measurement   goals.</a:t>
            </a:r>
          </a:p>
        </p:txBody>
      </p:sp>
    </p:spTree>
    <p:extLst>
      <p:ext uri="{BB962C8B-B14F-4D97-AF65-F5344CB8AC3E}">
        <p14:creationId xmlns:p14="http://schemas.microsoft.com/office/powerpoint/2010/main" val="12833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Definition Phase– </a:t>
            </a:r>
            <a:r>
              <a:rPr lang="sv-SE" dirty="0" err="1"/>
              <a:t>Produce</a:t>
            </a:r>
            <a:r>
              <a:rPr lang="sv-SE" dirty="0"/>
              <a:t> a GQM Plan</a:t>
            </a:r>
            <a:endParaRPr lang="en-GB" dirty="0"/>
          </a:p>
        </p:txBody>
      </p:sp>
      <p:sp>
        <p:nvSpPr>
          <p:cNvPr id="3" name="Content Placeholder 2"/>
          <p:cNvSpPr>
            <a:spLocks noGrp="1"/>
          </p:cNvSpPr>
          <p:nvPr>
            <p:ph idx="1"/>
          </p:nvPr>
        </p:nvSpPr>
        <p:spPr>
          <a:xfrm>
            <a:off x="838199" y="1825625"/>
            <a:ext cx="11157857" cy="4351338"/>
          </a:xfrm>
        </p:spPr>
        <p:txBody>
          <a:bodyPr>
            <a:normAutofit/>
          </a:bodyPr>
          <a:lstStyle/>
          <a:p>
            <a:r>
              <a:rPr lang="sv-SE" dirty="0"/>
              <a:t>Explicit </a:t>
            </a:r>
            <a:r>
              <a:rPr lang="sv-SE" dirty="0" err="1"/>
              <a:t>description</a:t>
            </a:r>
            <a:r>
              <a:rPr lang="sv-SE" dirty="0"/>
              <a:t> </a:t>
            </a:r>
            <a:r>
              <a:rPr lang="sv-SE" dirty="0" err="1"/>
              <a:t>of</a:t>
            </a:r>
            <a:r>
              <a:rPr lang="sv-SE" dirty="0"/>
              <a:t> </a:t>
            </a:r>
            <a:r>
              <a:rPr lang="sv-SE" dirty="0" err="1"/>
              <a:t>goals</a:t>
            </a:r>
            <a:r>
              <a:rPr lang="sv-SE" dirty="0"/>
              <a:t>, </a:t>
            </a:r>
            <a:r>
              <a:rPr lang="sv-SE" dirty="0" err="1"/>
              <a:t>questions</a:t>
            </a:r>
            <a:r>
              <a:rPr lang="sv-SE" dirty="0"/>
              <a:t>, </a:t>
            </a:r>
            <a:r>
              <a:rPr lang="sv-SE" dirty="0" err="1"/>
              <a:t>metrics</a:t>
            </a:r>
            <a:r>
              <a:rPr lang="sv-SE" dirty="0"/>
              <a:t> and </a:t>
            </a:r>
            <a:r>
              <a:rPr lang="sv-SE" dirty="0" err="1"/>
              <a:t>hypotheses</a:t>
            </a:r>
            <a:endParaRPr lang="sv-SE" dirty="0"/>
          </a:p>
          <a:p>
            <a:r>
              <a:rPr lang="sv-SE" dirty="0"/>
              <a:t>Basis for definition </a:t>
            </a:r>
            <a:r>
              <a:rPr lang="sv-SE" dirty="0" err="1"/>
              <a:t>of</a:t>
            </a:r>
            <a:r>
              <a:rPr lang="sv-SE" dirty="0"/>
              <a:t> data </a:t>
            </a:r>
            <a:r>
              <a:rPr lang="sv-SE" dirty="0" err="1"/>
              <a:t>collection</a:t>
            </a:r>
            <a:r>
              <a:rPr lang="sv-SE" dirty="0"/>
              <a:t> </a:t>
            </a:r>
            <a:r>
              <a:rPr lang="sv-SE" dirty="0" err="1"/>
              <a:t>procedures</a:t>
            </a:r>
            <a:endParaRPr lang="sv-SE" dirty="0"/>
          </a:p>
          <a:p>
            <a:r>
              <a:rPr lang="sv-SE" dirty="0" err="1"/>
              <a:t>Guideline</a:t>
            </a:r>
            <a:r>
              <a:rPr lang="sv-SE" dirty="0"/>
              <a:t> for interpretation </a:t>
            </a:r>
            <a:r>
              <a:rPr lang="sv-SE" dirty="0" err="1"/>
              <a:t>of</a:t>
            </a:r>
            <a:r>
              <a:rPr lang="sv-SE" dirty="0"/>
              <a:t> </a:t>
            </a:r>
            <a:r>
              <a:rPr lang="sv-SE" dirty="0" err="1"/>
              <a:t>collected</a:t>
            </a:r>
            <a:r>
              <a:rPr lang="sv-SE" dirty="0"/>
              <a:t> data</a:t>
            </a:r>
          </a:p>
          <a:p>
            <a:endParaRPr lang="en-GB" dirty="0"/>
          </a:p>
          <a:p>
            <a:pPr lvl="1"/>
            <a:endParaRPr lang="en-GB" dirty="0"/>
          </a:p>
        </p:txBody>
      </p:sp>
      <p:pic>
        <p:nvPicPr>
          <p:cNvPr id="4" name="Picture 3"/>
          <p:cNvPicPr>
            <a:picLocks noChangeAspect="1"/>
          </p:cNvPicPr>
          <p:nvPr/>
        </p:nvPicPr>
        <p:blipFill>
          <a:blip r:embed="rId2"/>
          <a:stretch>
            <a:fillRect/>
          </a:stretch>
        </p:blipFill>
        <p:spPr>
          <a:xfrm>
            <a:off x="121397" y="6311900"/>
            <a:ext cx="1155700" cy="431800"/>
          </a:xfrm>
          <a:prstGeom prst="rect">
            <a:avLst/>
          </a:prstGeom>
        </p:spPr>
      </p:pic>
      <p:sp>
        <p:nvSpPr>
          <p:cNvPr id="5" name="TextBox 4">
            <a:extLst>
              <a:ext uri="{FF2B5EF4-FFF2-40B4-BE49-F238E27FC236}">
                <a16:creationId xmlns:a16="http://schemas.microsoft.com/office/drawing/2014/main" id="{622CC285-C88A-D74C-9F63-9B9A06403425}"/>
              </a:ext>
            </a:extLst>
          </p:cNvPr>
          <p:cNvSpPr txBox="1"/>
          <p:nvPr/>
        </p:nvSpPr>
        <p:spPr>
          <a:xfrm>
            <a:off x="1277097" y="5538768"/>
            <a:ext cx="5752665" cy="523220"/>
          </a:xfrm>
          <a:prstGeom prst="rect">
            <a:avLst/>
          </a:prstGeom>
          <a:noFill/>
        </p:spPr>
        <p:txBody>
          <a:bodyPr wrap="none" rtlCol="0">
            <a:spAutoFit/>
          </a:bodyPr>
          <a:lstStyle/>
          <a:p>
            <a:r>
              <a:rPr lang="en-GB" sz="2800" b="1" u="sng" dirty="0">
                <a:solidFill>
                  <a:srgbClr val="FF0000"/>
                </a:solidFill>
              </a:rPr>
              <a:t>Deliverable -&gt; Preliminary GQM plan.</a:t>
            </a:r>
          </a:p>
        </p:txBody>
      </p:sp>
    </p:spTree>
    <p:extLst>
      <p:ext uri="{BB962C8B-B14F-4D97-AF65-F5344CB8AC3E}">
        <p14:creationId xmlns:p14="http://schemas.microsoft.com/office/powerpoint/2010/main" val="2575343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Definition Phase– </a:t>
            </a:r>
            <a:r>
              <a:rPr lang="sv-SE" dirty="0" err="1"/>
              <a:t>Produce</a:t>
            </a:r>
            <a:r>
              <a:rPr lang="sv-SE" dirty="0"/>
              <a:t> a </a:t>
            </a:r>
            <a:r>
              <a:rPr lang="sv-SE" dirty="0" err="1"/>
              <a:t>Measurement</a:t>
            </a:r>
            <a:r>
              <a:rPr lang="sv-SE" dirty="0"/>
              <a:t> Plan</a:t>
            </a:r>
            <a:endParaRPr lang="en-GB" dirty="0"/>
          </a:p>
        </p:txBody>
      </p:sp>
      <p:sp>
        <p:nvSpPr>
          <p:cNvPr id="3" name="Content Placeholder 2"/>
          <p:cNvSpPr>
            <a:spLocks noGrp="1"/>
          </p:cNvSpPr>
          <p:nvPr>
            <p:ph idx="1"/>
          </p:nvPr>
        </p:nvSpPr>
        <p:spPr>
          <a:xfrm>
            <a:off x="838199" y="1825625"/>
            <a:ext cx="11157857" cy="4351338"/>
          </a:xfrm>
        </p:spPr>
        <p:txBody>
          <a:bodyPr>
            <a:normAutofit/>
          </a:bodyPr>
          <a:lstStyle/>
          <a:p>
            <a:r>
              <a:rPr lang="sv-SE" dirty="0"/>
              <a:t>It </a:t>
            </a:r>
            <a:r>
              <a:rPr lang="sv-SE" dirty="0" err="1"/>
              <a:t>provides</a:t>
            </a:r>
            <a:r>
              <a:rPr lang="sv-SE" dirty="0"/>
              <a:t> </a:t>
            </a:r>
            <a:r>
              <a:rPr lang="sv-SE" dirty="0" err="1"/>
              <a:t>textual</a:t>
            </a:r>
            <a:r>
              <a:rPr lang="sv-SE" dirty="0"/>
              <a:t> </a:t>
            </a:r>
            <a:r>
              <a:rPr lang="sv-SE" dirty="0" err="1"/>
              <a:t>descriptions</a:t>
            </a:r>
            <a:r>
              <a:rPr lang="sv-SE" dirty="0"/>
              <a:t> </a:t>
            </a:r>
            <a:r>
              <a:rPr lang="sv-SE" dirty="0" err="1"/>
              <a:t>of</a:t>
            </a:r>
            <a:r>
              <a:rPr lang="sv-SE" dirty="0"/>
              <a:t> </a:t>
            </a:r>
            <a:r>
              <a:rPr lang="sv-SE" dirty="0" err="1"/>
              <a:t>direct</a:t>
            </a:r>
            <a:r>
              <a:rPr lang="sv-SE" dirty="0"/>
              <a:t> </a:t>
            </a:r>
            <a:r>
              <a:rPr lang="sv-SE" dirty="0" err="1"/>
              <a:t>measurements</a:t>
            </a:r>
            <a:r>
              <a:rPr lang="sv-SE" dirty="0"/>
              <a:t>.</a:t>
            </a:r>
          </a:p>
          <a:p>
            <a:r>
              <a:rPr lang="sv-SE" dirty="0"/>
              <a:t>It </a:t>
            </a:r>
            <a:r>
              <a:rPr lang="sv-SE" dirty="0" err="1"/>
              <a:t>identifies</a:t>
            </a:r>
            <a:r>
              <a:rPr lang="sv-SE" dirty="0"/>
              <a:t> a person </a:t>
            </a:r>
            <a:r>
              <a:rPr lang="sv-SE" dirty="0" err="1"/>
              <a:t>that</a:t>
            </a:r>
            <a:r>
              <a:rPr lang="sv-SE" dirty="0"/>
              <a:t> </a:t>
            </a:r>
            <a:r>
              <a:rPr lang="sv-SE" dirty="0" err="1"/>
              <a:t>collects</a:t>
            </a:r>
            <a:r>
              <a:rPr lang="sv-SE" dirty="0"/>
              <a:t> a </a:t>
            </a:r>
            <a:r>
              <a:rPr lang="sv-SE" dirty="0" err="1"/>
              <a:t>particular</a:t>
            </a:r>
            <a:r>
              <a:rPr lang="sv-SE" dirty="0"/>
              <a:t> </a:t>
            </a:r>
            <a:r>
              <a:rPr lang="sv-SE" dirty="0" err="1"/>
              <a:t>direct</a:t>
            </a:r>
            <a:r>
              <a:rPr lang="sv-SE" dirty="0"/>
              <a:t> </a:t>
            </a:r>
            <a:r>
              <a:rPr lang="sv-SE" dirty="0" err="1"/>
              <a:t>measurement</a:t>
            </a:r>
            <a:r>
              <a:rPr lang="sv-SE" dirty="0"/>
              <a:t>, </a:t>
            </a:r>
            <a:r>
              <a:rPr lang="sv-SE" dirty="0" err="1"/>
              <a:t>ie</a:t>
            </a:r>
            <a:r>
              <a:rPr lang="sv-SE" dirty="0"/>
              <a:t> a </a:t>
            </a:r>
            <a:r>
              <a:rPr lang="sv-SE" dirty="0" err="1"/>
              <a:t>programmer</a:t>
            </a:r>
            <a:r>
              <a:rPr lang="sv-SE" dirty="0"/>
              <a:t>, </a:t>
            </a:r>
            <a:r>
              <a:rPr lang="sv-SE" dirty="0" err="1"/>
              <a:t>engineer</a:t>
            </a:r>
            <a:r>
              <a:rPr lang="sv-SE" dirty="0"/>
              <a:t>, </a:t>
            </a:r>
            <a:r>
              <a:rPr lang="sv-SE" dirty="0" err="1"/>
              <a:t>project</a:t>
            </a:r>
            <a:r>
              <a:rPr lang="sv-SE" dirty="0"/>
              <a:t> manager, tester etc.</a:t>
            </a:r>
          </a:p>
          <a:p>
            <a:r>
              <a:rPr lang="sv-SE" dirty="0"/>
              <a:t>It </a:t>
            </a:r>
            <a:r>
              <a:rPr lang="sv-SE" dirty="0" err="1"/>
              <a:t>defines</a:t>
            </a:r>
            <a:r>
              <a:rPr lang="sv-SE" dirty="0"/>
              <a:t> the </a:t>
            </a:r>
            <a:r>
              <a:rPr lang="sv-SE" dirty="0" err="1"/>
              <a:t>particular</a:t>
            </a:r>
            <a:r>
              <a:rPr lang="sv-SE" dirty="0"/>
              <a:t> moment in </a:t>
            </a:r>
            <a:r>
              <a:rPr lang="sv-SE" dirty="0" err="1"/>
              <a:t>time</a:t>
            </a:r>
            <a:r>
              <a:rPr lang="sv-SE" dirty="0"/>
              <a:t> </a:t>
            </a:r>
            <a:r>
              <a:rPr lang="sv-SE" dirty="0" err="1"/>
              <a:t>when</a:t>
            </a:r>
            <a:r>
              <a:rPr lang="sv-SE" dirty="0"/>
              <a:t> the person </a:t>
            </a:r>
            <a:r>
              <a:rPr lang="sv-SE" dirty="0" err="1"/>
              <a:t>should</a:t>
            </a:r>
            <a:r>
              <a:rPr lang="sv-SE" dirty="0"/>
              <a:t> </a:t>
            </a:r>
            <a:r>
              <a:rPr lang="sv-SE" dirty="0" err="1"/>
              <a:t>collect</a:t>
            </a:r>
            <a:r>
              <a:rPr lang="sv-SE" dirty="0"/>
              <a:t> the </a:t>
            </a:r>
            <a:r>
              <a:rPr lang="sv-SE" dirty="0" err="1"/>
              <a:t>direct</a:t>
            </a:r>
            <a:r>
              <a:rPr lang="sv-SE" dirty="0"/>
              <a:t> </a:t>
            </a:r>
            <a:r>
              <a:rPr lang="sv-SE" dirty="0" err="1"/>
              <a:t>measurement</a:t>
            </a:r>
            <a:r>
              <a:rPr lang="sv-SE" dirty="0"/>
              <a:t>.</a:t>
            </a:r>
          </a:p>
          <a:p>
            <a:r>
              <a:rPr lang="sv-SE" dirty="0"/>
              <a:t>It </a:t>
            </a:r>
            <a:r>
              <a:rPr lang="sv-SE" dirty="0" err="1"/>
              <a:t>defines</a:t>
            </a:r>
            <a:r>
              <a:rPr lang="sv-SE" dirty="0"/>
              <a:t> by </a:t>
            </a:r>
            <a:r>
              <a:rPr lang="sv-SE" dirty="0" err="1"/>
              <a:t>which</a:t>
            </a:r>
            <a:r>
              <a:rPr lang="sv-SE" dirty="0"/>
              <a:t> medium (</a:t>
            </a:r>
            <a:r>
              <a:rPr lang="sv-SE" dirty="0" err="1"/>
              <a:t>tool</a:t>
            </a:r>
            <a:r>
              <a:rPr lang="sv-SE" dirty="0"/>
              <a:t> or form) </a:t>
            </a:r>
            <a:r>
              <a:rPr lang="sv-SE" dirty="0" err="1"/>
              <a:t>that</a:t>
            </a:r>
            <a:r>
              <a:rPr lang="sv-SE" dirty="0"/>
              <a:t> person </a:t>
            </a:r>
            <a:r>
              <a:rPr lang="sv-SE" dirty="0" err="1"/>
              <a:t>should</a:t>
            </a:r>
            <a:r>
              <a:rPr lang="sv-SE" dirty="0"/>
              <a:t> </a:t>
            </a:r>
            <a:r>
              <a:rPr lang="sv-SE" dirty="0" err="1"/>
              <a:t>collect</a:t>
            </a:r>
            <a:r>
              <a:rPr lang="sv-SE" dirty="0"/>
              <a:t> the </a:t>
            </a:r>
            <a:r>
              <a:rPr lang="sv-SE" dirty="0" err="1"/>
              <a:t>direct</a:t>
            </a:r>
            <a:r>
              <a:rPr lang="sv-SE" dirty="0"/>
              <a:t> </a:t>
            </a:r>
            <a:r>
              <a:rPr lang="sv-SE" dirty="0" err="1"/>
              <a:t>measurement</a:t>
            </a:r>
            <a:endParaRPr lang="sv-SE" dirty="0"/>
          </a:p>
          <a:p>
            <a:endParaRPr lang="en-GB" dirty="0"/>
          </a:p>
          <a:p>
            <a:pPr lvl="1"/>
            <a:endParaRPr lang="en-GB" dirty="0"/>
          </a:p>
        </p:txBody>
      </p:sp>
      <p:pic>
        <p:nvPicPr>
          <p:cNvPr id="4" name="Picture 3"/>
          <p:cNvPicPr>
            <a:picLocks noChangeAspect="1"/>
          </p:cNvPicPr>
          <p:nvPr/>
        </p:nvPicPr>
        <p:blipFill>
          <a:blip r:embed="rId2"/>
          <a:stretch>
            <a:fillRect/>
          </a:stretch>
        </p:blipFill>
        <p:spPr>
          <a:xfrm>
            <a:off x="121397" y="6311900"/>
            <a:ext cx="1155700" cy="431800"/>
          </a:xfrm>
          <a:prstGeom prst="rect">
            <a:avLst/>
          </a:prstGeom>
        </p:spPr>
      </p:pic>
      <p:sp>
        <p:nvSpPr>
          <p:cNvPr id="5" name="TextBox 4">
            <a:extLst>
              <a:ext uri="{FF2B5EF4-FFF2-40B4-BE49-F238E27FC236}">
                <a16:creationId xmlns:a16="http://schemas.microsoft.com/office/drawing/2014/main" id="{622CC285-C88A-D74C-9F63-9B9A06403425}"/>
              </a:ext>
            </a:extLst>
          </p:cNvPr>
          <p:cNvSpPr txBox="1"/>
          <p:nvPr/>
        </p:nvSpPr>
        <p:spPr>
          <a:xfrm>
            <a:off x="2538969" y="6050290"/>
            <a:ext cx="7040517" cy="523220"/>
          </a:xfrm>
          <a:prstGeom prst="rect">
            <a:avLst/>
          </a:prstGeom>
          <a:noFill/>
        </p:spPr>
        <p:txBody>
          <a:bodyPr wrap="none" rtlCol="0">
            <a:spAutoFit/>
          </a:bodyPr>
          <a:lstStyle/>
          <a:p>
            <a:r>
              <a:rPr lang="en-GB" sz="2800" b="1" u="sng" dirty="0">
                <a:solidFill>
                  <a:srgbClr val="FF0000"/>
                </a:solidFill>
              </a:rPr>
              <a:t>Deliverable -&gt; Preliminary measurement plan.</a:t>
            </a:r>
          </a:p>
        </p:txBody>
      </p:sp>
    </p:spTree>
    <p:extLst>
      <p:ext uri="{BB962C8B-B14F-4D97-AF65-F5344CB8AC3E}">
        <p14:creationId xmlns:p14="http://schemas.microsoft.com/office/powerpoint/2010/main" val="3123998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Definition Phase– </a:t>
            </a:r>
            <a:r>
              <a:rPr lang="sv-SE" dirty="0" err="1"/>
              <a:t>Produce</a:t>
            </a:r>
            <a:r>
              <a:rPr lang="sv-SE" dirty="0"/>
              <a:t> </a:t>
            </a:r>
            <a:r>
              <a:rPr lang="sv-SE" dirty="0" err="1"/>
              <a:t>Analysis</a:t>
            </a:r>
            <a:r>
              <a:rPr lang="sv-SE" dirty="0"/>
              <a:t> Plan</a:t>
            </a:r>
            <a:endParaRPr lang="en-GB" dirty="0"/>
          </a:p>
        </p:txBody>
      </p:sp>
      <p:sp>
        <p:nvSpPr>
          <p:cNvPr id="3" name="Content Placeholder 2"/>
          <p:cNvSpPr>
            <a:spLocks noGrp="1"/>
          </p:cNvSpPr>
          <p:nvPr>
            <p:ph idx="1"/>
          </p:nvPr>
        </p:nvSpPr>
        <p:spPr>
          <a:xfrm>
            <a:off x="838199" y="1825625"/>
            <a:ext cx="11157857" cy="4351338"/>
          </a:xfrm>
        </p:spPr>
        <p:txBody>
          <a:bodyPr>
            <a:normAutofit/>
          </a:bodyPr>
          <a:lstStyle/>
          <a:p>
            <a:r>
              <a:rPr lang="sv-SE" dirty="0" err="1"/>
              <a:t>Simulates</a:t>
            </a:r>
            <a:r>
              <a:rPr lang="sv-SE" dirty="0"/>
              <a:t> data interpretation </a:t>
            </a:r>
            <a:r>
              <a:rPr lang="sv-SE" dirty="0" err="1"/>
              <a:t>according</a:t>
            </a:r>
            <a:r>
              <a:rPr lang="sv-SE" dirty="0"/>
              <a:t> to the GQM plan </a:t>
            </a:r>
            <a:r>
              <a:rPr lang="sv-SE" dirty="0" err="1"/>
              <a:t>before</a:t>
            </a:r>
            <a:r>
              <a:rPr lang="sv-SE" dirty="0"/>
              <a:t> </a:t>
            </a:r>
            <a:r>
              <a:rPr lang="sv-SE" dirty="0" err="1"/>
              <a:t>actual</a:t>
            </a:r>
            <a:r>
              <a:rPr lang="sv-SE" dirty="0"/>
              <a:t> </a:t>
            </a:r>
            <a:r>
              <a:rPr lang="sv-SE" dirty="0" err="1"/>
              <a:t>measuring</a:t>
            </a:r>
            <a:r>
              <a:rPr lang="sv-SE" dirty="0"/>
              <a:t> starts</a:t>
            </a:r>
          </a:p>
          <a:p>
            <a:pPr lvl="1"/>
            <a:r>
              <a:rPr lang="sv-SE" dirty="0" err="1"/>
              <a:t>Simulated</a:t>
            </a:r>
            <a:r>
              <a:rPr lang="sv-SE" dirty="0"/>
              <a:t> </a:t>
            </a:r>
            <a:r>
              <a:rPr lang="sv-SE" dirty="0" err="1"/>
              <a:t>outcomes</a:t>
            </a:r>
            <a:r>
              <a:rPr lang="sv-SE" dirty="0"/>
              <a:t> </a:t>
            </a:r>
            <a:r>
              <a:rPr lang="sv-SE" dirty="0" err="1"/>
              <a:t>of</a:t>
            </a:r>
            <a:r>
              <a:rPr lang="sv-SE" dirty="0"/>
              <a:t> the </a:t>
            </a:r>
            <a:r>
              <a:rPr lang="sv-SE" dirty="0" err="1"/>
              <a:t>metrics</a:t>
            </a:r>
            <a:r>
              <a:rPr lang="sv-SE" dirty="0"/>
              <a:t>, </a:t>
            </a:r>
            <a:r>
              <a:rPr lang="sv-SE" dirty="0" err="1"/>
              <a:t>graphs</a:t>
            </a:r>
            <a:r>
              <a:rPr lang="sv-SE" dirty="0"/>
              <a:t> and </a:t>
            </a:r>
            <a:r>
              <a:rPr lang="sv-SE" dirty="0" err="1"/>
              <a:t>tables</a:t>
            </a:r>
            <a:endParaRPr lang="sv-SE" dirty="0"/>
          </a:p>
          <a:p>
            <a:pPr lvl="1"/>
            <a:r>
              <a:rPr lang="sv-SE" dirty="0" err="1"/>
              <a:t>indication</a:t>
            </a:r>
            <a:r>
              <a:rPr lang="sv-SE" dirty="0"/>
              <a:t> to the </a:t>
            </a:r>
            <a:r>
              <a:rPr lang="sv-SE" dirty="0" err="1"/>
              <a:t>project</a:t>
            </a:r>
            <a:r>
              <a:rPr lang="sv-SE" dirty="0"/>
              <a:t> team </a:t>
            </a:r>
            <a:r>
              <a:rPr lang="sv-SE" dirty="0" err="1"/>
              <a:t>which</a:t>
            </a:r>
            <a:r>
              <a:rPr lang="sv-SE" dirty="0"/>
              <a:t> </a:t>
            </a:r>
            <a:r>
              <a:rPr lang="sv-SE" dirty="0" err="1"/>
              <a:t>charts</a:t>
            </a:r>
            <a:r>
              <a:rPr lang="sv-SE" dirty="0"/>
              <a:t> </a:t>
            </a:r>
            <a:r>
              <a:rPr lang="sv-SE" dirty="0" err="1"/>
              <a:t>they</a:t>
            </a:r>
            <a:r>
              <a:rPr lang="sv-SE" dirty="0"/>
              <a:t> </a:t>
            </a:r>
            <a:r>
              <a:rPr lang="sv-SE" dirty="0" err="1"/>
              <a:t>can</a:t>
            </a:r>
            <a:r>
              <a:rPr lang="sv-SE" dirty="0"/>
              <a:t> </a:t>
            </a:r>
            <a:r>
              <a:rPr lang="sv-SE" dirty="0" err="1"/>
              <a:t>expect</a:t>
            </a:r>
            <a:r>
              <a:rPr lang="sv-SE" dirty="0"/>
              <a:t> to </a:t>
            </a:r>
            <a:r>
              <a:rPr lang="sv-SE" dirty="0" err="1"/>
              <a:t>receive</a:t>
            </a:r>
            <a:endParaRPr lang="sv-SE" dirty="0"/>
          </a:p>
          <a:p>
            <a:pPr lvl="1"/>
            <a:endParaRPr lang="sv-SE" dirty="0"/>
          </a:p>
          <a:p>
            <a:endParaRPr lang="en-GB" dirty="0"/>
          </a:p>
          <a:p>
            <a:pPr lvl="1"/>
            <a:endParaRPr lang="en-GB" dirty="0"/>
          </a:p>
        </p:txBody>
      </p:sp>
      <p:pic>
        <p:nvPicPr>
          <p:cNvPr id="4" name="Picture 3"/>
          <p:cNvPicPr>
            <a:picLocks noChangeAspect="1"/>
          </p:cNvPicPr>
          <p:nvPr/>
        </p:nvPicPr>
        <p:blipFill>
          <a:blip r:embed="rId2"/>
          <a:stretch>
            <a:fillRect/>
          </a:stretch>
        </p:blipFill>
        <p:spPr>
          <a:xfrm>
            <a:off x="121397" y="6311900"/>
            <a:ext cx="1155700" cy="431800"/>
          </a:xfrm>
          <a:prstGeom prst="rect">
            <a:avLst/>
          </a:prstGeom>
        </p:spPr>
      </p:pic>
      <p:sp>
        <p:nvSpPr>
          <p:cNvPr id="5" name="TextBox 4">
            <a:extLst>
              <a:ext uri="{FF2B5EF4-FFF2-40B4-BE49-F238E27FC236}">
                <a16:creationId xmlns:a16="http://schemas.microsoft.com/office/drawing/2014/main" id="{622CC285-C88A-D74C-9F63-9B9A06403425}"/>
              </a:ext>
            </a:extLst>
          </p:cNvPr>
          <p:cNvSpPr txBox="1"/>
          <p:nvPr/>
        </p:nvSpPr>
        <p:spPr>
          <a:xfrm>
            <a:off x="2538969" y="6050290"/>
            <a:ext cx="6139886" cy="523220"/>
          </a:xfrm>
          <a:prstGeom prst="rect">
            <a:avLst/>
          </a:prstGeom>
          <a:noFill/>
        </p:spPr>
        <p:txBody>
          <a:bodyPr wrap="none" rtlCol="0">
            <a:spAutoFit/>
          </a:bodyPr>
          <a:lstStyle/>
          <a:p>
            <a:r>
              <a:rPr lang="en-GB" sz="2800" b="1" u="sng" dirty="0">
                <a:solidFill>
                  <a:srgbClr val="FF0000"/>
                </a:solidFill>
              </a:rPr>
              <a:t>Deliverable -&gt; Preliminary analysis plan.</a:t>
            </a:r>
          </a:p>
        </p:txBody>
      </p:sp>
    </p:spTree>
    <p:extLst>
      <p:ext uri="{BB962C8B-B14F-4D97-AF65-F5344CB8AC3E}">
        <p14:creationId xmlns:p14="http://schemas.microsoft.com/office/powerpoint/2010/main" val="1094679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Definition Phase– </a:t>
            </a:r>
            <a:r>
              <a:rPr lang="sv-SE" dirty="0"/>
              <a:t>Review Plan</a:t>
            </a:r>
            <a:endParaRPr lang="en-GB" dirty="0"/>
          </a:p>
        </p:txBody>
      </p:sp>
      <p:sp>
        <p:nvSpPr>
          <p:cNvPr id="3" name="Content Placeholder 2"/>
          <p:cNvSpPr>
            <a:spLocks noGrp="1"/>
          </p:cNvSpPr>
          <p:nvPr>
            <p:ph idx="1"/>
          </p:nvPr>
        </p:nvSpPr>
        <p:spPr>
          <a:xfrm>
            <a:off x="838199" y="1825625"/>
            <a:ext cx="11157857" cy="4351338"/>
          </a:xfrm>
        </p:spPr>
        <p:txBody>
          <a:bodyPr>
            <a:normAutofit/>
          </a:bodyPr>
          <a:lstStyle/>
          <a:p>
            <a:r>
              <a:rPr lang="sv-SE" dirty="0"/>
              <a:t>Do </a:t>
            </a:r>
            <a:r>
              <a:rPr lang="sv-SE" dirty="0" err="1"/>
              <a:t>project</a:t>
            </a:r>
            <a:r>
              <a:rPr lang="sv-SE" dirty="0"/>
              <a:t> </a:t>
            </a:r>
            <a:r>
              <a:rPr lang="sv-SE" dirty="0" err="1"/>
              <a:t>members</a:t>
            </a:r>
            <a:r>
              <a:rPr lang="sv-SE" dirty="0"/>
              <a:t> </a:t>
            </a:r>
            <a:r>
              <a:rPr lang="sv-SE" dirty="0" err="1"/>
              <a:t>agree</a:t>
            </a:r>
            <a:r>
              <a:rPr lang="sv-SE" dirty="0"/>
              <a:t> </a:t>
            </a:r>
            <a:r>
              <a:rPr lang="sv-SE" dirty="0" err="1"/>
              <a:t>upon</a:t>
            </a:r>
            <a:r>
              <a:rPr lang="sv-SE" dirty="0"/>
              <a:t> the </a:t>
            </a:r>
            <a:r>
              <a:rPr lang="sv-SE" dirty="0" err="1"/>
              <a:t>defined</a:t>
            </a:r>
            <a:r>
              <a:rPr lang="sv-SE" dirty="0"/>
              <a:t> </a:t>
            </a:r>
            <a:r>
              <a:rPr lang="sv-SE" dirty="0" err="1"/>
              <a:t>goals</a:t>
            </a:r>
            <a:r>
              <a:rPr lang="sv-SE" dirty="0"/>
              <a:t>, </a:t>
            </a:r>
            <a:r>
              <a:rPr lang="sv-SE" dirty="0" err="1"/>
              <a:t>questions</a:t>
            </a:r>
            <a:r>
              <a:rPr lang="sv-SE" dirty="0"/>
              <a:t> and </a:t>
            </a:r>
            <a:r>
              <a:rPr lang="sv-SE" dirty="0" err="1"/>
              <a:t>metrics</a:t>
            </a:r>
            <a:r>
              <a:rPr lang="sv-SE" dirty="0"/>
              <a:t>?</a:t>
            </a:r>
          </a:p>
          <a:p>
            <a:r>
              <a:rPr lang="sv-SE" dirty="0"/>
              <a:t>Do </a:t>
            </a:r>
            <a:r>
              <a:rPr lang="sv-SE" dirty="0" err="1"/>
              <a:t>project</a:t>
            </a:r>
            <a:r>
              <a:rPr lang="sv-SE" dirty="0"/>
              <a:t> </a:t>
            </a:r>
            <a:r>
              <a:rPr lang="sv-SE" dirty="0" err="1"/>
              <a:t>members</a:t>
            </a:r>
            <a:r>
              <a:rPr lang="sv-SE" dirty="0"/>
              <a:t> </a:t>
            </a:r>
            <a:r>
              <a:rPr lang="sv-SE" dirty="0" err="1"/>
              <a:t>identify</a:t>
            </a:r>
            <a:r>
              <a:rPr lang="sv-SE" dirty="0"/>
              <a:t> </a:t>
            </a:r>
            <a:r>
              <a:rPr lang="sv-SE" dirty="0" err="1"/>
              <a:t>any</a:t>
            </a:r>
            <a:r>
              <a:rPr lang="sv-SE" dirty="0"/>
              <a:t> </a:t>
            </a:r>
            <a:r>
              <a:rPr lang="sv-SE" dirty="0" err="1"/>
              <a:t>missing</a:t>
            </a:r>
            <a:r>
              <a:rPr lang="sv-SE" dirty="0"/>
              <a:t> or </a:t>
            </a:r>
            <a:r>
              <a:rPr lang="sv-SE" dirty="0" err="1"/>
              <a:t>unnecessary</a:t>
            </a:r>
            <a:r>
              <a:rPr lang="sv-SE" dirty="0"/>
              <a:t> definitions?</a:t>
            </a:r>
          </a:p>
          <a:p>
            <a:r>
              <a:rPr lang="sv-SE" dirty="0"/>
              <a:t>Do </a:t>
            </a:r>
            <a:r>
              <a:rPr lang="sv-SE" dirty="0" err="1"/>
              <a:t>project</a:t>
            </a:r>
            <a:r>
              <a:rPr lang="sv-SE" dirty="0"/>
              <a:t> </a:t>
            </a:r>
            <a:r>
              <a:rPr lang="sv-SE" dirty="0" err="1"/>
              <a:t>members</a:t>
            </a:r>
            <a:r>
              <a:rPr lang="sv-SE" dirty="0"/>
              <a:t> </a:t>
            </a:r>
            <a:r>
              <a:rPr lang="sv-SE" dirty="0" err="1"/>
              <a:t>agree</a:t>
            </a:r>
            <a:r>
              <a:rPr lang="sv-SE" dirty="0"/>
              <a:t> </a:t>
            </a:r>
            <a:r>
              <a:rPr lang="sv-SE" dirty="0" err="1"/>
              <a:t>with</a:t>
            </a:r>
            <a:r>
              <a:rPr lang="sv-SE" dirty="0"/>
              <a:t> the </a:t>
            </a:r>
            <a:r>
              <a:rPr lang="sv-SE" dirty="0" err="1"/>
              <a:t>proposed</a:t>
            </a:r>
            <a:r>
              <a:rPr lang="sv-SE" dirty="0"/>
              <a:t> definition </a:t>
            </a:r>
            <a:r>
              <a:rPr lang="sv-SE" dirty="0" err="1"/>
              <a:t>of</a:t>
            </a:r>
            <a:r>
              <a:rPr lang="sv-SE" dirty="0"/>
              <a:t> feedback material?</a:t>
            </a:r>
          </a:p>
          <a:p>
            <a:pPr lvl="1"/>
            <a:endParaRPr lang="sv-SE" dirty="0"/>
          </a:p>
          <a:p>
            <a:endParaRPr lang="en-GB" dirty="0"/>
          </a:p>
          <a:p>
            <a:pPr lvl="1"/>
            <a:endParaRPr lang="en-GB" dirty="0"/>
          </a:p>
        </p:txBody>
      </p:sp>
      <p:pic>
        <p:nvPicPr>
          <p:cNvPr id="4" name="Picture 3"/>
          <p:cNvPicPr>
            <a:picLocks noChangeAspect="1"/>
          </p:cNvPicPr>
          <p:nvPr/>
        </p:nvPicPr>
        <p:blipFill>
          <a:blip r:embed="rId2"/>
          <a:stretch>
            <a:fillRect/>
          </a:stretch>
        </p:blipFill>
        <p:spPr>
          <a:xfrm>
            <a:off x="121397" y="6311900"/>
            <a:ext cx="1155700" cy="431800"/>
          </a:xfrm>
          <a:prstGeom prst="rect">
            <a:avLst/>
          </a:prstGeom>
        </p:spPr>
      </p:pic>
      <p:sp>
        <p:nvSpPr>
          <p:cNvPr id="5" name="TextBox 4">
            <a:extLst>
              <a:ext uri="{FF2B5EF4-FFF2-40B4-BE49-F238E27FC236}">
                <a16:creationId xmlns:a16="http://schemas.microsoft.com/office/drawing/2014/main" id="{622CC285-C88A-D74C-9F63-9B9A06403425}"/>
              </a:ext>
            </a:extLst>
          </p:cNvPr>
          <p:cNvSpPr txBox="1"/>
          <p:nvPr/>
        </p:nvSpPr>
        <p:spPr>
          <a:xfrm>
            <a:off x="2538969" y="6050290"/>
            <a:ext cx="5971186" cy="523220"/>
          </a:xfrm>
          <a:prstGeom prst="rect">
            <a:avLst/>
          </a:prstGeom>
          <a:noFill/>
        </p:spPr>
        <p:txBody>
          <a:bodyPr wrap="none" rtlCol="0">
            <a:spAutoFit/>
          </a:bodyPr>
          <a:lstStyle/>
          <a:p>
            <a:r>
              <a:rPr lang="en-GB" sz="2800" b="1" u="sng" dirty="0">
                <a:solidFill>
                  <a:srgbClr val="FF0000"/>
                </a:solidFill>
              </a:rPr>
              <a:t>Deliverable -&gt; Preliminary review plan.</a:t>
            </a:r>
          </a:p>
        </p:txBody>
      </p:sp>
    </p:spTree>
    <p:extLst>
      <p:ext uri="{BB962C8B-B14F-4D97-AF65-F5344CB8AC3E}">
        <p14:creationId xmlns:p14="http://schemas.microsoft.com/office/powerpoint/2010/main" val="3824565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Data Collection Phase</a:t>
            </a:r>
          </a:p>
        </p:txBody>
      </p:sp>
      <p:pic>
        <p:nvPicPr>
          <p:cNvPr id="4" name="Picture 3"/>
          <p:cNvPicPr>
            <a:picLocks noChangeAspect="1"/>
          </p:cNvPicPr>
          <p:nvPr/>
        </p:nvPicPr>
        <p:blipFill>
          <a:blip r:embed="rId2"/>
          <a:stretch>
            <a:fillRect/>
          </a:stretch>
        </p:blipFill>
        <p:spPr>
          <a:xfrm>
            <a:off x="121397" y="6311900"/>
            <a:ext cx="1155700" cy="431800"/>
          </a:xfrm>
          <a:prstGeom prst="rect">
            <a:avLst/>
          </a:prstGeom>
        </p:spPr>
      </p:pic>
      <p:pic>
        <p:nvPicPr>
          <p:cNvPr id="5" name="Picture 4">
            <a:extLst>
              <a:ext uri="{FF2B5EF4-FFF2-40B4-BE49-F238E27FC236}">
                <a16:creationId xmlns:a16="http://schemas.microsoft.com/office/drawing/2014/main" id="{BB89EF0A-BBF5-A642-ABB9-D624A51BFE68}"/>
              </a:ext>
            </a:extLst>
          </p:cNvPr>
          <p:cNvPicPr>
            <a:picLocks noChangeAspect="1"/>
          </p:cNvPicPr>
          <p:nvPr/>
        </p:nvPicPr>
        <p:blipFill>
          <a:blip r:embed="rId3"/>
          <a:stretch>
            <a:fillRect/>
          </a:stretch>
        </p:blipFill>
        <p:spPr>
          <a:xfrm>
            <a:off x="6834741" y="0"/>
            <a:ext cx="5325654" cy="6858000"/>
          </a:xfrm>
          <a:prstGeom prst="rect">
            <a:avLst/>
          </a:prstGeom>
        </p:spPr>
      </p:pic>
    </p:spTree>
    <p:extLst>
      <p:ext uri="{BB962C8B-B14F-4D97-AF65-F5344CB8AC3E}">
        <p14:creationId xmlns:p14="http://schemas.microsoft.com/office/powerpoint/2010/main" val="3150391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F778C6-7A5D-E943-8910-47B4BDAB2491}"/>
              </a:ext>
            </a:extLst>
          </p:cNvPr>
          <p:cNvPicPr>
            <a:picLocks noChangeAspect="1"/>
          </p:cNvPicPr>
          <p:nvPr/>
        </p:nvPicPr>
        <p:blipFill>
          <a:blip r:embed="rId2"/>
          <a:stretch>
            <a:fillRect/>
          </a:stretch>
        </p:blipFill>
        <p:spPr>
          <a:xfrm>
            <a:off x="5614416" y="292100"/>
            <a:ext cx="6577585" cy="6235700"/>
          </a:xfrm>
          <a:prstGeom prst="rect">
            <a:avLst/>
          </a:prstGeom>
        </p:spPr>
      </p:pic>
      <p:sp>
        <p:nvSpPr>
          <p:cNvPr id="2" name="Title 1"/>
          <p:cNvSpPr>
            <a:spLocks noGrp="1"/>
          </p:cNvSpPr>
          <p:nvPr>
            <p:ph type="title"/>
          </p:nvPr>
        </p:nvSpPr>
        <p:spPr>
          <a:xfrm>
            <a:off x="121397" y="2766218"/>
            <a:ext cx="10515600" cy="1325563"/>
          </a:xfrm>
        </p:spPr>
        <p:txBody>
          <a:bodyPr/>
          <a:lstStyle/>
          <a:p>
            <a:r>
              <a:rPr lang="en-GB" dirty="0"/>
              <a:t>The Interpretation Phase</a:t>
            </a:r>
          </a:p>
        </p:txBody>
      </p:sp>
      <p:pic>
        <p:nvPicPr>
          <p:cNvPr id="4" name="Picture 3"/>
          <p:cNvPicPr>
            <a:picLocks noChangeAspect="1"/>
          </p:cNvPicPr>
          <p:nvPr/>
        </p:nvPicPr>
        <p:blipFill>
          <a:blip r:embed="rId3"/>
          <a:stretch>
            <a:fillRect/>
          </a:stretch>
        </p:blipFill>
        <p:spPr>
          <a:xfrm>
            <a:off x="121397" y="6311900"/>
            <a:ext cx="1155700" cy="431800"/>
          </a:xfrm>
          <a:prstGeom prst="rect">
            <a:avLst/>
          </a:prstGeom>
        </p:spPr>
      </p:pic>
    </p:spTree>
    <p:extLst>
      <p:ext uri="{BB962C8B-B14F-4D97-AF65-F5344CB8AC3E}">
        <p14:creationId xmlns:p14="http://schemas.microsoft.com/office/powerpoint/2010/main" val="809230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Software Quality Assurance (SQA)</a:t>
            </a:r>
            <a:endParaRPr lang="en-GB" dirty="0"/>
          </a:p>
        </p:txBody>
      </p:sp>
      <p:sp>
        <p:nvSpPr>
          <p:cNvPr id="3" name="Content Placeholder 2"/>
          <p:cNvSpPr>
            <a:spLocks noGrp="1"/>
          </p:cNvSpPr>
          <p:nvPr>
            <p:ph idx="1"/>
          </p:nvPr>
        </p:nvSpPr>
        <p:spPr>
          <a:xfrm>
            <a:off x="838199" y="1825625"/>
            <a:ext cx="11157857" cy="4351338"/>
          </a:xfrm>
        </p:spPr>
        <p:txBody>
          <a:bodyPr>
            <a:normAutofit/>
          </a:bodyPr>
          <a:lstStyle/>
          <a:p>
            <a:r>
              <a:rPr lang="en-GB" dirty="0"/>
              <a:t>Evaluating the effectiveness of the software processes (requirements, development, &amp; maintenance)</a:t>
            </a:r>
          </a:p>
          <a:p>
            <a:r>
              <a:rPr lang="en-GB" b="1" dirty="0"/>
              <a:t>IEEE 730:2014</a:t>
            </a:r>
          </a:p>
          <a:p>
            <a:pPr lvl="1"/>
            <a:r>
              <a:rPr lang="en-GB" dirty="0"/>
              <a:t>IEEE 730:2014 provides a foundation for Software Quality Assurance, which in turns provides confidence that software products will conform to their established requirements and satisfy the customer.</a:t>
            </a:r>
          </a:p>
          <a:p>
            <a:pPr lvl="2"/>
            <a:r>
              <a:rPr lang="en-GB" b="1" u="sng" dirty="0"/>
              <a:t>Normative sections </a:t>
            </a:r>
            <a:r>
              <a:rPr lang="en-GB" dirty="0"/>
              <a:t>describe SQA processes, activities, and expectations</a:t>
            </a:r>
          </a:p>
          <a:p>
            <a:pPr lvl="2"/>
            <a:r>
              <a:rPr lang="en-GB" b="1" u="sng" dirty="0"/>
              <a:t>Informative sections </a:t>
            </a:r>
            <a:r>
              <a:rPr lang="en-GB" dirty="0"/>
              <a:t>contain:</a:t>
            </a:r>
          </a:p>
          <a:p>
            <a:pPr lvl="3"/>
            <a:r>
              <a:rPr lang="en-GB" dirty="0"/>
              <a:t>Guidance for creating SQA Plans</a:t>
            </a:r>
          </a:p>
          <a:p>
            <a:pPr lvl="3"/>
            <a:r>
              <a:rPr lang="en-GB" dirty="0"/>
              <a:t>Assessing product risks </a:t>
            </a:r>
          </a:p>
          <a:p>
            <a:pPr lvl="3"/>
            <a:r>
              <a:rPr lang="en-GB" dirty="0"/>
              <a:t>Corrective/preventive action processes &amp; root cause analysis </a:t>
            </a:r>
          </a:p>
          <a:p>
            <a:endParaRPr lang="en-GB" dirty="0"/>
          </a:p>
          <a:p>
            <a:pPr marL="457200" lvl="1" indent="0">
              <a:buNone/>
            </a:pPr>
            <a:endParaRPr lang="en-GB" dirty="0"/>
          </a:p>
        </p:txBody>
      </p:sp>
      <p:pic>
        <p:nvPicPr>
          <p:cNvPr id="4" name="Picture 3"/>
          <p:cNvPicPr>
            <a:picLocks noChangeAspect="1"/>
          </p:cNvPicPr>
          <p:nvPr/>
        </p:nvPicPr>
        <p:blipFill>
          <a:blip r:embed="rId2"/>
          <a:stretch>
            <a:fillRect/>
          </a:stretch>
        </p:blipFill>
        <p:spPr>
          <a:xfrm>
            <a:off x="121397" y="6311900"/>
            <a:ext cx="1155700" cy="431800"/>
          </a:xfrm>
          <a:prstGeom prst="rect">
            <a:avLst/>
          </a:prstGeom>
        </p:spPr>
      </p:pic>
    </p:spTree>
    <p:extLst>
      <p:ext uri="{BB962C8B-B14F-4D97-AF65-F5344CB8AC3E}">
        <p14:creationId xmlns:p14="http://schemas.microsoft.com/office/powerpoint/2010/main" val="1325091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IEEE 730:2014- Section 5- Normative Section</a:t>
            </a:r>
          </a:p>
        </p:txBody>
      </p:sp>
      <p:pic>
        <p:nvPicPr>
          <p:cNvPr id="4" name="Picture 3"/>
          <p:cNvPicPr>
            <a:picLocks noChangeAspect="1"/>
          </p:cNvPicPr>
          <p:nvPr/>
        </p:nvPicPr>
        <p:blipFill>
          <a:blip r:embed="rId2"/>
          <a:stretch>
            <a:fillRect/>
          </a:stretch>
        </p:blipFill>
        <p:spPr>
          <a:xfrm>
            <a:off x="121397" y="6311900"/>
            <a:ext cx="1155700" cy="431800"/>
          </a:xfrm>
          <a:prstGeom prst="rect">
            <a:avLst/>
          </a:prstGeom>
        </p:spPr>
      </p:pic>
      <p:pic>
        <p:nvPicPr>
          <p:cNvPr id="7" name="Picture 6">
            <a:extLst>
              <a:ext uri="{FF2B5EF4-FFF2-40B4-BE49-F238E27FC236}">
                <a16:creationId xmlns:a16="http://schemas.microsoft.com/office/drawing/2014/main" id="{C25AA375-9579-3346-A889-EE32F3738556}"/>
              </a:ext>
            </a:extLst>
          </p:cNvPr>
          <p:cNvPicPr>
            <a:picLocks noChangeAspect="1"/>
          </p:cNvPicPr>
          <p:nvPr/>
        </p:nvPicPr>
        <p:blipFill>
          <a:blip r:embed="rId3"/>
          <a:stretch>
            <a:fillRect/>
          </a:stretch>
        </p:blipFill>
        <p:spPr>
          <a:xfrm>
            <a:off x="2181678" y="1407497"/>
            <a:ext cx="7288893" cy="5201946"/>
          </a:xfrm>
          <a:prstGeom prst="rect">
            <a:avLst/>
          </a:prstGeom>
        </p:spPr>
      </p:pic>
      <p:sp>
        <p:nvSpPr>
          <p:cNvPr id="3" name="Rectangle 2">
            <a:extLst>
              <a:ext uri="{FF2B5EF4-FFF2-40B4-BE49-F238E27FC236}">
                <a16:creationId xmlns:a16="http://schemas.microsoft.com/office/drawing/2014/main" id="{F590CAB2-5EFC-524B-9ADA-178053B8BA70}"/>
              </a:ext>
            </a:extLst>
          </p:cNvPr>
          <p:cNvSpPr/>
          <p:nvPr/>
        </p:nvSpPr>
        <p:spPr>
          <a:xfrm>
            <a:off x="9749790" y="3226735"/>
            <a:ext cx="2306527" cy="923330"/>
          </a:xfrm>
          <a:prstGeom prst="rect">
            <a:avLst/>
          </a:prstGeom>
        </p:spPr>
        <p:txBody>
          <a:bodyPr wrap="square">
            <a:spAutoFit/>
          </a:bodyPr>
          <a:lstStyle/>
          <a:p>
            <a:r>
              <a:rPr lang="en-GB" dirty="0">
                <a:latin typeface="TimesNewRomanPSMT"/>
              </a:rPr>
              <a:t>The 16 SQA activities are organized into three groups </a:t>
            </a:r>
            <a:endParaRPr lang="en-GB" dirty="0"/>
          </a:p>
        </p:txBody>
      </p:sp>
    </p:spTree>
    <p:extLst>
      <p:ext uri="{BB962C8B-B14F-4D97-AF65-F5344CB8AC3E}">
        <p14:creationId xmlns:p14="http://schemas.microsoft.com/office/powerpoint/2010/main" val="3254378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p:spPr>
        <p:txBody>
          <a:bodyPr anchor="b">
            <a:normAutofit/>
          </a:bodyPr>
          <a:lstStyle/>
          <a:p>
            <a:r>
              <a:rPr lang="en-GB" sz="5400"/>
              <a:t>Good Quality Software</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30F3F757-6448-2A48-AF09-277AA4947B3C}"/>
              </a:ext>
            </a:extLst>
          </p:cNvPr>
          <p:cNvSpPr>
            <a:spLocks noGrp="1"/>
          </p:cNvSpPr>
          <p:nvPr>
            <p:ph idx="1"/>
          </p:nvPr>
        </p:nvSpPr>
        <p:spPr>
          <a:xfrm>
            <a:off x="640080" y="2872899"/>
            <a:ext cx="4243589" cy="3320668"/>
          </a:xfrm>
        </p:spPr>
        <p:txBody>
          <a:bodyPr>
            <a:normAutofit/>
          </a:bodyPr>
          <a:lstStyle/>
          <a:p>
            <a:r>
              <a:rPr lang="en-GB" sz="2200"/>
              <a:t>What is a good quality software?</a:t>
            </a:r>
          </a:p>
          <a:p>
            <a:r>
              <a:rPr lang="en-GB" sz="2200"/>
              <a:t>How to achieve the good quality software?</a:t>
            </a:r>
          </a:p>
          <a:p>
            <a:endParaRPr lang="en-GB" sz="2200"/>
          </a:p>
          <a:p>
            <a:pPr marL="457200" lvl="1" indent="0">
              <a:buNone/>
            </a:pPr>
            <a:endParaRPr lang="en-GB" sz="2200"/>
          </a:p>
        </p:txBody>
      </p:sp>
      <p:pic>
        <p:nvPicPr>
          <p:cNvPr id="3" name="Picture 2">
            <a:extLst>
              <a:ext uri="{FF2B5EF4-FFF2-40B4-BE49-F238E27FC236}">
                <a16:creationId xmlns:a16="http://schemas.microsoft.com/office/drawing/2014/main" id="{3C016982-0A8A-B643-8C21-0B62B0A290AB}"/>
              </a:ext>
            </a:extLst>
          </p:cNvPr>
          <p:cNvPicPr>
            <a:picLocks noChangeAspect="1"/>
          </p:cNvPicPr>
          <p:nvPr/>
        </p:nvPicPr>
        <p:blipFill rotWithShape="1">
          <a:blip r:embed="rId2"/>
          <a:srcRect t="9281" b="1569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Picture 3" descr="Text&#10;&#10;Description automatically generated"/>
          <p:cNvPicPr>
            <a:picLocks noChangeAspect="1"/>
          </p:cNvPicPr>
          <p:nvPr/>
        </p:nvPicPr>
        <p:blipFill>
          <a:blip r:embed="rId3"/>
          <a:stretch>
            <a:fillRect/>
          </a:stretch>
        </p:blipFill>
        <p:spPr>
          <a:xfrm>
            <a:off x="121397" y="6311900"/>
            <a:ext cx="1155700" cy="431800"/>
          </a:xfrm>
          <a:prstGeom prst="rect">
            <a:avLst/>
          </a:prstGeom>
        </p:spPr>
      </p:pic>
    </p:spTree>
    <p:extLst>
      <p:ext uri="{BB962C8B-B14F-4D97-AF65-F5344CB8AC3E}">
        <p14:creationId xmlns:p14="http://schemas.microsoft.com/office/powerpoint/2010/main" val="2963251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IEEE 730:2014- Section 5- Normative Section</a:t>
            </a:r>
          </a:p>
        </p:txBody>
      </p:sp>
      <p:pic>
        <p:nvPicPr>
          <p:cNvPr id="4" name="Picture 3"/>
          <p:cNvPicPr>
            <a:picLocks noChangeAspect="1"/>
          </p:cNvPicPr>
          <p:nvPr/>
        </p:nvPicPr>
        <p:blipFill>
          <a:blip r:embed="rId2"/>
          <a:stretch>
            <a:fillRect/>
          </a:stretch>
        </p:blipFill>
        <p:spPr>
          <a:xfrm>
            <a:off x="121397" y="6311900"/>
            <a:ext cx="1155700" cy="431800"/>
          </a:xfrm>
          <a:prstGeom prst="rect">
            <a:avLst/>
          </a:prstGeom>
        </p:spPr>
      </p:pic>
      <p:pic>
        <p:nvPicPr>
          <p:cNvPr id="3" name="Picture 2">
            <a:extLst>
              <a:ext uri="{FF2B5EF4-FFF2-40B4-BE49-F238E27FC236}">
                <a16:creationId xmlns:a16="http://schemas.microsoft.com/office/drawing/2014/main" id="{347DF565-120D-6C4E-B470-73F328FE983C}"/>
              </a:ext>
            </a:extLst>
          </p:cNvPr>
          <p:cNvPicPr>
            <a:picLocks noChangeAspect="1"/>
          </p:cNvPicPr>
          <p:nvPr/>
        </p:nvPicPr>
        <p:blipFill>
          <a:blip r:embed="rId3"/>
          <a:stretch>
            <a:fillRect/>
          </a:stretch>
        </p:blipFill>
        <p:spPr>
          <a:xfrm>
            <a:off x="1625600" y="1409700"/>
            <a:ext cx="8940800" cy="4902200"/>
          </a:xfrm>
          <a:prstGeom prst="rect">
            <a:avLst/>
          </a:prstGeom>
        </p:spPr>
      </p:pic>
      <p:sp>
        <p:nvSpPr>
          <p:cNvPr id="5" name="Rectangle 4">
            <a:extLst>
              <a:ext uri="{FF2B5EF4-FFF2-40B4-BE49-F238E27FC236}">
                <a16:creationId xmlns:a16="http://schemas.microsoft.com/office/drawing/2014/main" id="{5980FBE6-E687-3D4D-A1ED-E39D7294724F}"/>
              </a:ext>
            </a:extLst>
          </p:cNvPr>
          <p:cNvSpPr/>
          <p:nvPr/>
        </p:nvSpPr>
        <p:spPr>
          <a:xfrm>
            <a:off x="10698480" y="3226735"/>
            <a:ext cx="1357837" cy="1477328"/>
          </a:xfrm>
          <a:prstGeom prst="rect">
            <a:avLst/>
          </a:prstGeom>
        </p:spPr>
        <p:txBody>
          <a:bodyPr wrap="square">
            <a:spAutoFit/>
          </a:bodyPr>
          <a:lstStyle/>
          <a:p>
            <a:r>
              <a:rPr lang="en-GB" dirty="0">
                <a:latin typeface="TimesNewRomanPSMT"/>
              </a:rPr>
              <a:t>The 16 SQA activities are organized into three groups </a:t>
            </a:r>
            <a:endParaRPr lang="en-GB" dirty="0"/>
          </a:p>
        </p:txBody>
      </p:sp>
    </p:spTree>
    <p:extLst>
      <p:ext uri="{BB962C8B-B14F-4D97-AF65-F5344CB8AC3E}">
        <p14:creationId xmlns:p14="http://schemas.microsoft.com/office/powerpoint/2010/main" val="187275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IEEE 730:2014- Section 5- Normative Section</a:t>
            </a:r>
          </a:p>
        </p:txBody>
      </p:sp>
      <p:sp>
        <p:nvSpPr>
          <p:cNvPr id="3" name="Content Placeholder 2"/>
          <p:cNvSpPr>
            <a:spLocks noGrp="1"/>
          </p:cNvSpPr>
          <p:nvPr>
            <p:ph idx="1"/>
          </p:nvPr>
        </p:nvSpPr>
        <p:spPr>
          <a:xfrm>
            <a:off x="838199" y="1825625"/>
            <a:ext cx="11157857" cy="4351338"/>
          </a:xfrm>
        </p:spPr>
        <p:txBody>
          <a:bodyPr>
            <a:normAutofit fontScale="92500" lnSpcReduction="10000"/>
          </a:bodyPr>
          <a:lstStyle/>
          <a:p>
            <a:r>
              <a:rPr lang="en-GB" dirty="0"/>
              <a:t>Each activity has four sections:</a:t>
            </a:r>
          </a:p>
          <a:p>
            <a:pPr lvl="1"/>
            <a:r>
              <a:rPr lang="en-GB" b="1" u="sng" dirty="0"/>
              <a:t>Reference to IEEE12207: </a:t>
            </a:r>
            <a:r>
              <a:rPr lang="en-GB" dirty="0"/>
              <a:t>The text of the ISO/IEC/IEEE 12207:2008 subclause relevant to the activity</a:t>
            </a:r>
          </a:p>
          <a:p>
            <a:pPr lvl="1"/>
            <a:endParaRPr lang="en-GB" dirty="0"/>
          </a:p>
          <a:p>
            <a:pPr lvl="1"/>
            <a:endParaRPr lang="en-GB" dirty="0"/>
          </a:p>
          <a:p>
            <a:pPr marL="457200" lvl="1" indent="0">
              <a:buNone/>
            </a:pPr>
            <a:endParaRPr lang="en-GB" dirty="0"/>
          </a:p>
          <a:p>
            <a:pPr lvl="1"/>
            <a:r>
              <a:rPr lang="en-GB" b="1" u="sng" dirty="0"/>
              <a:t>Purpose: </a:t>
            </a:r>
            <a:r>
              <a:rPr lang="en-GB" dirty="0"/>
              <a:t>Defines the </a:t>
            </a:r>
            <a:r>
              <a:rPr lang="en-GB" b="1" u="sng" dirty="0">
                <a:solidFill>
                  <a:srgbClr val="FF0000"/>
                </a:solidFill>
              </a:rPr>
              <a:t>activity’s intention</a:t>
            </a:r>
          </a:p>
          <a:p>
            <a:pPr lvl="1"/>
            <a:r>
              <a:rPr lang="en-GB" b="1" u="sng" dirty="0"/>
              <a:t>Outcome: </a:t>
            </a:r>
            <a:r>
              <a:rPr lang="en-GB" b="1" u="sng" dirty="0">
                <a:solidFill>
                  <a:srgbClr val="FF0000"/>
                </a:solidFill>
              </a:rPr>
              <a:t>Specific observable results </a:t>
            </a:r>
            <a:r>
              <a:rPr lang="en-GB" dirty="0"/>
              <a:t>of the successful achievement of activity’s purpose. An outcome may an </a:t>
            </a:r>
            <a:r>
              <a:rPr lang="en-GB" b="1" u="sng" dirty="0">
                <a:solidFill>
                  <a:srgbClr val="FF0000"/>
                </a:solidFill>
              </a:rPr>
              <a:t>information item</a:t>
            </a:r>
            <a:r>
              <a:rPr lang="en-GB" b="1" u="sng" dirty="0"/>
              <a:t> </a:t>
            </a:r>
            <a:r>
              <a:rPr lang="en-GB" dirty="0"/>
              <a:t>(e.g., records, documents), a change in the state or an attribute of an information item</a:t>
            </a:r>
            <a:r>
              <a:rPr lang="en-GB" b="1" u="sng" dirty="0">
                <a:solidFill>
                  <a:srgbClr val="FF0000"/>
                </a:solidFill>
              </a:rPr>
              <a:t>, a change to a project constraint</a:t>
            </a:r>
            <a:r>
              <a:rPr lang="en-GB" dirty="0"/>
              <a:t>, or a change to an attribute (e.g., training, experience, capability) of a project team member.</a:t>
            </a:r>
            <a:endParaRPr lang="en-GB" b="1" u="sng" dirty="0"/>
          </a:p>
          <a:p>
            <a:pPr lvl="1"/>
            <a:r>
              <a:rPr lang="en-GB" b="1" u="sng" dirty="0"/>
              <a:t>Task: </a:t>
            </a:r>
            <a:r>
              <a:rPr lang="en-GB" b="1" u="sng" dirty="0">
                <a:solidFill>
                  <a:srgbClr val="FF0000"/>
                </a:solidFill>
              </a:rPr>
              <a:t>Specific actions </a:t>
            </a:r>
            <a:r>
              <a:rPr lang="en-GB" dirty="0"/>
              <a:t>that are intended to contribute to the achievement of one or more of the stated outcomes of the activity </a:t>
            </a:r>
          </a:p>
          <a:p>
            <a:pPr lvl="1"/>
            <a:endParaRPr lang="en-GB" dirty="0"/>
          </a:p>
          <a:p>
            <a:pPr lvl="1"/>
            <a:endParaRPr lang="en-GB" dirty="0"/>
          </a:p>
          <a:p>
            <a:endParaRPr lang="en-GB" dirty="0"/>
          </a:p>
          <a:p>
            <a:pPr marL="457200" lvl="1" indent="0">
              <a:buNone/>
            </a:pPr>
            <a:endParaRPr lang="en-GB" dirty="0"/>
          </a:p>
        </p:txBody>
      </p:sp>
      <p:pic>
        <p:nvPicPr>
          <p:cNvPr id="4" name="Picture 3"/>
          <p:cNvPicPr>
            <a:picLocks noChangeAspect="1"/>
          </p:cNvPicPr>
          <p:nvPr/>
        </p:nvPicPr>
        <p:blipFill>
          <a:blip r:embed="rId2"/>
          <a:stretch>
            <a:fillRect/>
          </a:stretch>
        </p:blipFill>
        <p:spPr>
          <a:xfrm>
            <a:off x="121397" y="6311900"/>
            <a:ext cx="1155700" cy="431800"/>
          </a:xfrm>
          <a:prstGeom prst="rect">
            <a:avLst/>
          </a:prstGeom>
        </p:spPr>
      </p:pic>
      <p:pic>
        <p:nvPicPr>
          <p:cNvPr id="5" name="Picture 4">
            <a:extLst>
              <a:ext uri="{FF2B5EF4-FFF2-40B4-BE49-F238E27FC236}">
                <a16:creationId xmlns:a16="http://schemas.microsoft.com/office/drawing/2014/main" id="{DD493BBE-FA14-294A-9410-18C2238DEB60}"/>
              </a:ext>
            </a:extLst>
          </p:cNvPr>
          <p:cNvPicPr>
            <a:picLocks noChangeAspect="1"/>
          </p:cNvPicPr>
          <p:nvPr/>
        </p:nvPicPr>
        <p:blipFill>
          <a:blip r:embed="rId3"/>
          <a:stretch>
            <a:fillRect/>
          </a:stretch>
        </p:blipFill>
        <p:spPr>
          <a:xfrm>
            <a:off x="1577910" y="2927868"/>
            <a:ext cx="8737600" cy="647700"/>
          </a:xfrm>
          <a:prstGeom prst="rect">
            <a:avLst/>
          </a:prstGeom>
        </p:spPr>
      </p:pic>
    </p:spTree>
    <p:extLst>
      <p:ext uri="{BB962C8B-B14F-4D97-AF65-F5344CB8AC3E}">
        <p14:creationId xmlns:p14="http://schemas.microsoft.com/office/powerpoint/2010/main" val="2526843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fontScale="90000"/>
          </a:bodyPr>
          <a:lstStyle/>
          <a:p>
            <a:r>
              <a:rPr lang="sv-SE" b="1" dirty="0"/>
              <a:t>5.5.2 </a:t>
            </a:r>
            <a:r>
              <a:rPr lang="sv-SE" b="1" dirty="0" err="1"/>
              <a:t>Evaluate</a:t>
            </a:r>
            <a:r>
              <a:rPr lang="sv-SE" b="1" dirty="0"/>
              <a:t> </a:t>
            </a:r>
            <a:r>
              <a:rPr lang="sv-SE" b="1" dirty="0" err="1"/>
              <a:t>life</a:t>
            </a:r>
            <a:r>
              <a:rPr lang="sv-SE" b="1" dirty="0"/>
              <a:t> </a:t>
            </a:r>
            <a:r>
              <a:rPr lang="sv-SE" b="1" dirty="0" err="1"/>
              <a:t>cycle</a:t>
            </a:r>
            <a:r>
              <a:rPr lang="sv-SE" b="1" dirty="0"/>
              <a:t> </a:t>
            </a:r>
            <a:r>
              <a:rPr lang="sv-SE" b="1" dirty="0" err="1"/>
              <a:t>processes</a:t>
            </a:r>
            <a:r>
              <a:rPr lang="sv-SE" b="1" dirty="0"/>
              <a:t> and plans for </a:t>
            </a:r>
            <a:r>
              <a:rPr lang="sv-SE" b="1" dirty="0" err="1"/>
              <a:t>conformance</a:t>
            </a:r>
            <a:r>
              <a:rPr lang="sv-SE" b="1" dirty="0"/>
              <a:t> </a:t>
            </a:r>
            <a:br>
              <a:rPr lang="en-GB" dirty="0"/>
            </a:br>
            <a:endParaRPr lang="en-GB" dirty="0"/>
          </a:p>
        </p:txBody>
      </p:sp>
      <p:sp>
        <p:nvSpPr>
          <p:cNvPr id="3" name="Content Placeholder 2"/>
          <p:cNvSpPr>
            <a:spLocks noGrp="1"/>
          </p:cNvSpPr>
          <p:nvPr>
            <p:ph idx="1"/>
          </p:nvPr>
        </p:nvSpPr>
        <p:spPr>
          <a:xfrm>
            <a:off x="838199" y="1825625"/>
            <a:ext cx="11157857" cy="4351338"/>
          </a:xfrm>
        </p:spPr>
        <p:txBody>
          <a:bodyPr>
            <a:normAutofit fontScale="77500" lnSpcReduction="20000"/>
          </a:bodyPr>
          <a:lstStyle/>
          <a:p>
            <a:pPr lvl="1"/>
            <a:r>
              <a:rPr lang="en-GB" b="1" u="sng" dirty="0"/>
              <a:t>Reference to IEEE12207: </a:t>
            </a:r>
            <a:r>
              <a:rPr lang="en-GB" dirty="0"/>
              <a:t>The text of the ISO/IEC/IEEE 12207:2008 subclause relevant to the activity</a:t>
            </a:r>
          </a:p>
          <a:p>
            <a:pPr marL="457200" lvl="1" indent="0">
              <a:buNone/>
            </a:pPr>
            <a:endParaRPr lang="en-GB" dirty="0"/>
          </a:p>
          <a:p>
            <a:pPr marL="457200" lvl="1" indent="0">
              <a:buNone/>
            </a:pPr>
            <a:endParaRPr lang="en-GB" dirty="0"/>
          </a:p>
          <a:p>
            <a:pPr marL="457200" lvl="1" indent="0">
              <a:buNone/>
            </a:pPr>
            <a:endParaRPr lang="en-GB" dirty="0"/>
          </a:p>
          <a:p>
            <a:pPr lvl="1"/>
            <a:endParaRPr lang="en-GB" dirty="0"/>
          </a:p>
          <a:p>
            <a:pPr lvl="1"/>
            <a:r>
              <a:rPr lang="en-GB" b="1" u="sng" dirty="0"/>
              <a:t>Purpose: </a:t>
            </a:r>
            <a:endParaRPr lang="en-GB" dirty="0"/>
          </a:p>
          <a:p>
            <a:pPr lvl="2"/>
            <a:r>
              <a:rPr lang="en-GB" dirty="0"/>
              <a:t>Determine whether the </a:t>
            </a:r>
            <a:r>
              <a:rPr lang="en-GB" dirty="0">
                <a:solidFill>
                  <a:srgbClr val="FF0000"/>
                </a:solidFill>
              </a:rPr>
              <a:t>project life cycle processes and plans conform to the established process requirements</a:t>
            </a:r>
            <a:r>
              <a:rPr lang="en-GB" dirty="0"/>
              <a:t>. Determine whether </a:t>
            </a:r>
            <a:r>
              <a:rPr lang="en-GB" dirty="0">
                <a:solidFill>
                  <a:srgbClr val="FF0000"/>
                </a:solidFill>
              </a:rPr>
              <a:t>execution of software activities conform to the project’s processes and plans</a:t>
            </a:r>
            <a:r>
              <a:rPr lang="en-GB" dirty="0"/>
              <a:t>. </a:t>
            </a:r>
          </a:p>
          <a:p>
            <a:pPr lvl="1"/>
            <a:r>
              <a:rPr lang="en-GB" b="1" u="sng" dirty="0"/>
              <a:t>Outcome: </a:t>
            </a:r>
          </a:p>
          <a:p>
            <a:pPr lvl="2"/>
            <a:r>
              <a:rPr lang="en-GB" dirty="0"/>
              <a:t>Documented software life cycle processes and plans are evaluated for conformance to the established process requirements. </a:t>
            </a:r>
          </a:p>
          <a:p>
            <a:pPr lvl="2"/>
            <a:r>
              <a:rPr lang="en-GB" dirty="0"/>
              <a:t>Non-conformances are raised when software life cycle processes and plans are not adequate, efficient, or effective. </a:t>
            </a:r>
          </a:p>
          <a:p>
            <a:pPr lvl="1"/>
            <a:r>
              <a:rPr lang="en-GB" b="1" u="sng" dirty="0"/>
              <a:t>Task: </a:t>
            </a:r>
          </a:p>
          <a:p>
            <a:pPr lvl="2"/>
            <a:r>
              <a:rPr lang="en-GB" dirty="0"/>
              <a:t>Identify applicable process requirements that may affect the selection of a software life cycle process. </a:t>
            </a:r>
          </a:p>
          <a:p>
            <a:pPr lvl="2"/>
            <a:r>
              <a:rPr lang="en-GB" dirty="0"/>
              <a:t>Determine whether the defined software life cycle processes selected by the project team are appropriate, given the product risk. </a:t>
            </a:r>
          </a:p>
          <a:p>
            <a:pPr lvl="2"/>
            <a:r>
              <a:rPr lang="en-GB" dirty="0"/>
              <a:t>Audit software development activities periodically to determine consistency with defined software life cycle processes. </a:t>
            </a:r>
          </a:p>
          <a:p>
            <a:pPr lvl="1"/>
            <a:endParaRPr lang="en-GB" dirty="0"/>
          </a:p>
          <a:p>
            <a:endParaRPr lang="en-GB" dirty="0"/>
          </a:p>
          <a:p>
            <a:pPr marL="457200" lvl="1" indent="0">
              <a:buNone/>
            </a:pPr>
            <a:endParaRPr lang="en-GB" dirty="0"/>
          </a:p>
        </p:txBody>
      </p:sp>
      <p:pic>
        <p:nvPicPr>
          <p:cNvPr id="4" name="Picture 3"/>
          <p:cNvPicPr>
            <a:picLocks noChangeAspect="1"/>
          </p:cNvPicPr>
          <p:nvPr/>
        </p:nvPicPr>
        <p:blipFill>
          <a:blip r:embed="rId2"/>
          <a:stretch>
            <a:fillRect/>
          </a:stretch>
        </p:blipFill>
        <p:spPr>
          <a:xfrm>
            <a:off x="121397" y="6311900"/>
            <a:ext cx="1155700" cy="431800"/>
          </a:xfrm>
          <a:prstGeom prst="rect">
            <a:avLst/>
          </a:prstGeom>
        </p:spPr>
      </p:pic>
      <p:pic>
        <p:nvPicPr>
          <p:cNvPr id="7" name="Picture 6">
            <a:extLst>
              <a:ext uri="{FF2B5EF4-FFF2-40B4-BE49-F238E27FC236}">
                <a16:creationId xmlns:a16="http://schemas.microsoft.com/office/drawing/2014/main" id="{FBD8D359-2608-AE49-92BE-460BB8BB1DBB}"/>
              </a:ext>
            </a:extLst>
          </p:cNvPr>
          <p:cNvPicPr>
            <a:picLocks noChangeAspect="1"/>
          </p:cNvPicPr>
          <p:nvPr/>
        </p:nvPicPr>
        <p:blipFill>
          <a:blip r:embed="rId3"/>
          <a:stretch>
            <a:fillRect/>
          </a:stretch>
        </p:blipFill>
        <p:spPr>
          <a:xfrm>
            <a:off x="4150138" y="2083605"/>
            <a:ext cx="6456904" cy="1182111"/>
          </a:xfrm>
          <a:prstGeom prst="rect">
            <a:avLst/>
          </a:prstGeom>
        </p:spPr>
      </p:pic>
    </p:spTree>
    <p:extLst>
      <p:ext uri="{BB962C8B-B14F-4D97-AF65-F5344CB8AC3E}">
        <p14:creationId xmlns:p14="http://schemas.microsoft.com/office/powerpoint/2010/main" val="2496575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sv-SE" b="1" dirty="0"/>
              <a:t>An </a:t>
            </a:r>
            <a:r>
              <a:rPr lang="sv-SE" b="1" dirty="0" err="1"/>
              <a:t>Exercise</a:t>
            </a:r>
            <a:r>
              <a:rPr lang="sv-SE" b="1" dirty="0"/>
              <a:t> </a:t>
            </a:r>
            <a:r>
              <a:rPr lang="sv-SE" b="1" dirty="0" err="1"/>
              <a:t>Together</a:t>
            </a:r>
            <a:r>
              <a:rPr lang="sv-SE" b="1" dirty="0"/>
              <a:t>!</a:t>
            </a:r>
            <a:br>
              <a:rPr lang="en-GB" dirty="0"/>
            </a:br>
            <a:endParaRPr lang="en-GB" dirty="0"/>
          </a:p>
        </p:txBody>
      </p:sp>
      <p:pic>
        <p:nvPicPr>
          <p:cNvPr id="4" name="Picture 3"/>
          <p:cNvPicPr>
            <a:picLocks noChangeAspect="1"/>
          </p:cNvPicPr>
          <p:nvPr/>
        </p:nvPicPr>
        <p:blipFill>
          <a:blip r:embed="rId2"/>
          <a:stretch>
            <a:fillRect/>
          </a:stretch>
        </p:blipFill>
        <p:spPr>
          <a:xfrm>
            <a:off x="121397" y="6311900"/>
            <a:ext cx="1155700" cy="431800"/>
          </a:xfrm>
          <a:prstGeom prst="rect">
            <a:avLst/>
          </a:prstGeom>
        </p:spPr>
      </p:pic>
      <p:pic>
        <p:nvPicPr>
          <p:cNvPr id="8" name="Picture 7">
            <a:extLst>
              <a:ext uri="{FF2B5EF4-FFF2-40B4-BE49-F238E27FC236}">
                <a16:creationId xmlns:a16="http://schemas.microsoft.com/office/drawing/2014/main" id="{AC02917E-59D7-354C-8EFA-986717A56E23}"/>
              </a:ext>
            </a:extLst>
          </p:cNvPr>
          <p:cNvPicPr>
            <a:picLocks noChangeAspect="1"/>
          </p:cNvPicPr>
          <p:nvPr/>
        </p:nvPicPr>
        <p:blipFill>
          <a:blip r:embed="rId3"/>
          <a:stretch>
            <a:fillRect/>
          </a:stretch>
        </p:blipFill>
        <p:spPr>
          <a:xfrm>
            <a:off x="2529268" y="1209358"/>
            <a:ext cx="6040692" cy="481330"/>
          </a:xfrm>
          <a:prstGeom prst="rect">
            <a:avLst/>
          </a:prstGeom>
        </p:spPr>
      </p:pic>
    </p:spTree>
    <p:extLst>
      <p:ext uri="{BB962C8B-B14F-4D97-AF65-F5344CB8AC3E}">
        <p14:creationId xmlns:p14="http://schemas.microsoft.com/office/powerpoint/2010/main" val="3340443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a:t>Coaching</a:t>
            </a:r>
            <a:endParaRPr lang="en-GB" dirty="0"/>
          </a:p>
        </p:txBody>
      </p:sp>
      <p:sp>
        <p:nvSpPr>
          <p:cNvPr id="3" name="Content Placeholder 2"/>
          <p:cNvSpPr>
            <a:spLocks noGrp="1"/>
          </p:cNvSpPr>
          <p:nvPr>
            <p:ph idx="1"/>
          </p:nvPr>
        </p:nvSpPr>
        <p:spPr>
          <a:xfrm>
            <a:off x="838199" y="1825625"/>
            <a:ext cx="11157857" cy="4351338"/>
          </a:xfrm>
        </p:spPr>
        <p:txBody>
          <a:bodyPr>
            <a:normAutofit/>
          </a:bodyPr>
          <a:lstStyle/>
          <a:p>
            <a:pPr marL="0" indent="0">
              <a:buNone/>
            </a:pPr>
            <a:r>
              <a:rPr lang="en-GB" i="1" dirty="0"/>
              <a:t>“</a:t>
            </a:r>
            <a:r>
              <a:rPr lang="en-US" altLang="sv-SE" i="1" dirty="0"/>
              <a:t>A professional, collaborative and outcomes-driven method of learning that seeks to develop an individual and </a:t>
            </a:r>
            <a:r>
              <a:rPr lang="en-US" altLang="sv-SE" i="1" dirty="0">
                <a:solidFill>
                  <a:srgbClr val="FF0000"/>
                </a:solidFill>
              </a:rPr>
              <a:t>raise self-awareness </a:t>
            </a:r>
            <a:r>
              <a:rPr lang="en-US" altLang="sv-SE" i="1" dirty="0"/>
              <a:t>so that he or she might </a:t>
            </a:r>
            <a:r>
              <a:rPr lang="en-US" altLang="sv-SE" i="1" dirty="0">
                <a:solidFill>
                  <a:srgbClr val="FF0000"/>
                </a:solidFill>
              </a:rPr>
              <a:t>achieve specific goals </a:t>
            </a:r>
            <a:r>
              <a:rPr lang="en-US" altLang="sv-SE" i="1" dirty="0"/>
              <a:t>and perform at a more effective level. </a:t>
            </a:r>
            <a:r>
              <a:rPr lang="en-GB" i="1" dirty="0"/>
              <a:t>”</a:t>
            </a:r>
          </a:p>
          <a:p>
            <a:r>
              <a:rPr lang="en-US" altLang="sv-SE" dirty="0"/>
              <a:t>Develop and clarify their goals / desired state</a:t>
            </a:r>
          </a:p>
          <a:p>
            <a:r>
              <a:rPr lang="en-US" altLang="sv-SE" dirty="0"/>
              <a:t>Clarify their current reality</a:t>
            </a:r>
          </a:p>
          <a:p>
            <a:r>
              <a:rPr lang="en-US" altLang="sv-SE" dirty="0"/>
              <a:t>Develop ideas and options</a:t>
            </a:r>
          </a:p>
          <a:p>
            <a:r>
              <a:rPr lang="en-US" altLang="sv-SE" dirty="0"/>
              <a:t>Develop action plans which will lead to results</a:t>
            </a:r>
            <a:endParaRPr lang="en-GB" i="1" dirty="0"/>
          </a:p>
          <a:p>
            <a:pPr marL="457200" lvl="1" indent="0">
              <a:buNone/>
            </a:pPr>
            <a:endParaRPr lang="en-GB" dirty="0"/>
          </a:p>
        </p:txBody>
      </p:sp>
      <p:pic>
        <p:nvPicPr>
          <p:cNvPr id="4" name="Picture 3"/>
          <p:cNvPicPr>
            <a:picLocks noChangeAspect="1"/>
          </p:cNvPicPr>
          <p:nvPr/>
        </p:nvPicPr>
        <p:blipFill>
          <a:blip r:embed="rId2"/>
          <a:stretch>
            <a:fillRect/>
          </a:stretch>
        </p:blipFill>
        <p:spPr>
          <a:xfrm>
            <a:off x="121397" y="6311900"/>
            <a:ext cx="1155700" cy="431800"/>
          </a:xfrm>
          <a:prstGeom prst="rect">
            <a:avLst/>
          </a:prstGeom>
        </p:spPr>
      </p:pic>
      <p:graphicFrame>
        <p:nvGraphicFramePr>
          <p:cNvPr id="5" name="Diagram 4">
            <a:extLst>
              <a:ext uri="{FF2B5EF4-FFF2-40B4-BE49-F238E27FC236}">
                <a16:creationId xmlns:a16="http://schemas.microsoft.com/office/drawing/2014/main" id="{E176628A-3D44-9F45-BEDC-4A57A74C9670}"/>
              </a:ext>
            </a:extLst>
          </p:cNvPr>
          <p:cNvGraphicFramePr/>
          <p:nvPr>
            <p:extLst>
              <p:ext uri="{D42A27DB-BD31-4B8C-83A1-F6EECF244321}">
                <p14:modId xmlns:p14="http://schemas.microsoft.com/office/powerpoint/2010/main" val="642097518"/>
              </p:ext>
            </p:extLst>
          </p:nvPr>
        </p:nvGraphicFramePr>
        <p:xfrm>
          <a:off x="1277097" y="322027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8757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Coaching Models</a:t>
            </a:r>
            <a:endParaRPr lang="en-GB" dirty="0"/>
          </a:p>
        </p:txBody>
      </p:sp>
      <p:sp>
        <p:nvSpPr>
          <p:cNvPr id="3" name="Content Placeholder 2"/>
          <p:cNvSpPr>
            <a:spLocks noGrp="1"/>
          </p:cNvSpPr>
          <p:nvPr>
            <p:ph idx="1"/>
          </p:nvPr>
        </p:nvSpPr>
        <p:spPr>
          <a:xfrm>
            <a:off x="838199" y="1825625"/>
            <a:ext cx="11157857" cy="4351338"/>
          </a:xfrm>
        </p:spPr>
        <p:txBody>
          <a:bodyPr>
            <a:normAutofit fontScale="92500" lnSpcReduction="20000"/>
          </a:bodyPr>
          <a:lstStyle/>
          <a:p>
            <a:r>
              <a:rPr lang="en-US" altLang="sv-SE" sz="3200" b="1" dirty="0"/>
              <a:t>GROW</a:t>
            </a:r>
            <a:r>
              <a:rPr lang="en-US" altLang="sv-SE" dirty="0"/>
              <a:t> (</a:t>
            </a:r>
            <a:r>
              <a:rPr lang="en-US" altLang="sv-SE" b="1" dirty="0"/>
              <a:t>G</a:t>
            </a:r>
            <a:r>
              <a:rPr lang="en-US" altLang="sv-SE" dirty="0"/>
              <a:t>oals, </a:t>
            </a:r>
            <a:r>
              <a:rPr lang="en-US" altLang="sv-SE" b="1" dirty="0"/>
              <a:t>R</a:t>
            </a:r>
            <a:r>
              <a:rPr lang="en-US" altLang="sv-SE" dirty="0"/>
              <a:t>eality, </a:t>
            </a:r>
            <a:r>
              <a:rPr lang="en-US" altLang="sv-SE" b="1" dirty="0"/>
              <a:t>O</a:t>
            </a:r>
            <a:r>
              <a:rPr lang="en-US" altLang="sv-SE" dirty="0"/>
              <a:t>ptions, </a:t>
            </a:r>
            <a:r>
              <a:rPr lang="en-US" altLang="sv-SE" b="1" dirty="0"/>
              <a:t>W</a:t>
            </a:r>
            <a:r>
              <a:rPr lang="en-US" altLang="sv-SE" dirty="0"/>
              <a:t>rap up/</a:t>
            </a:r>
            <a:r>
              <a:rPr lang="en-US" altLang="sv-SE" b="1" dirty="0"/>
              <a:t>W</a:t>
            </a:r>
            <a:r>
              <a:rPr lang="en-US" altLang="sv-SE" dirty="0"/>
              <a:t>ill)</a:t>
            </a:r>
          </a:p>
          <a:p>
            <a:r>
              <a:rPr lang="en-US" altLang="sv-SE" sz="3200" b="1" dirty="0"/>
              <a:t>CLEAR</a:t>
            </a:r>
            <a:r>
              <a:rPr lang="en-US" altLang="sv-SE" b="1" dirty="0"/>
              <a:t> </a:t>
            </a:r>
            <a:r>
              <a:rPr lang="en-US" altLang="sv-SE" dirty="0"/>
              <a:t>(</a:t>
            </a:r>
            <a:r>
              <a:rPr lang="en-US" altLang="sv-SE" b="1" dirty="0"/>
              <a:t>C</a:t>
            </a:r>
            <a:r>
              <a:rPr lang="en-US" altLang="sv-SE" dirty="0"/>
              <a:t>ontract,</a:t>
            </a:r>
            <a:r>
              <a:rPr lang="en-US" altLang="sv-SE" b="1" dirty="0"/>
              <a:t> L</a:t>
            </a:r>
            <a:r>
              <a:rPr lang="en-US" altLang="sv-SE" dirty="0"/>
              <a:t>isten, </a:t>
            </a:r>
            <a:r>
              <a:rPr lang="en-US" altLang="sv-SE" b="1" dirty="0"/>
              <a:t>E</a:t>
            </a:r>
            <a:r>
              <a:rPr lang="en-US" altLang="sv-SE" dirty="0"/>
              <a:t>xplore, </a:t>
            </a:r>
            <a:r>
              <a:rPr lang="en-US" altLang="sv-SE" b="1" dirty="0"/>
              <a:t>A</a:t>
            </a:r>
            <a:r>
              <a:rPr lang="en-US" altLang="sv-SE" dirty="0"/>
              <a:t>ctions, </a:t>
            </a:r>
            <a:r>
              <a:rPr lang="en-US" altLang="sv-SE" b="1" dirty="0"/>
              <a:t>R</a:t>
            </a:r>
            <a:r>
              <a:rPr lang="en-US" altLang="sv-SE" dirty="0"/>
              <a:t>eview)</a:t>
            </a:r>
          </a:p>
          <a:p>
            <a:r>
              <a:rPr lang="en-US" altLang="sv-SE" sz="3200" b="1" dirty="0"/>
              <a:t>SOAR:</a:t>
            </a:r>
            <a:r>
              <a:rPr lang="en-US" altLang="sv-SE" dirty="0"/>
              <a:t> (</a:t>
            </a:r>
            <a:r>
              <a:rPr lang="en-US" altLang="sv-SE" b="1" dirty="0"/>
              <a:t>S</a:t>
            </a:r>
            <a:r>
              <a:rPr lang="en-US" altLang="sv-SE" dirty="0"/>
              <a:t>tory, </a:t>
            </a:r>
            <a:r>
              <a:rPr lang="en-US" altLang="sv-SE" b="1" dirty="0"/>
              <a:t>O</a:t>
            </a:r>
            <a:r>
              <a:rPr lang="en-US" altLang="sv-SE" dirty="0"/>
              <a:t>ptions, </a:t>
            </a:r>
            <a:r>
              <a:rPr lang="en-US" altLang="sv-SE" b="1" dirty="0"/>
              <a:t>A</a:t>
            </a:r>
            <a:r>
              <a:rPr lang="en-US" altLang="sv-SE" dirty="0"/>
              <a:t>ctions, </a:t>
            </a:r>
            <a:r>
              <a:rPr lang="en-US" altLang="sv-SE" b="1" dirty="0"/>
              <a:t>R</a:t>
            </a:r>
            <a:r>
              <a:rPr lang="en-US" altLang="sv-SE" dirty="0"/>
              <a:t>eview)</a:t>
            </a:r>
          </a:p>
          <a:p>
            <a:r>
              <a:rPr lang="en-US" altLang="sv-SE" sz="3200" b="1" dirty="0"/>
              <a:t>ARROW</a:t>
            </a:r>
            <a:r>
              <a:rPr lang="en-US" altLang="sv-SE" dirty="0"/>
              <a:t>: (</a:t>
            </a:r>
            <a:r>
              <a:rPr lang="en-US" altLang="sv-SE" b="1" dirty="0"/>
              <a:t>A</a:t>
            </a:r>
            <a:r>
              <a:rPr lang="en-US" altLang="sv-SE" dirty="0"/>
              <a:t>ims, </a:t>
            </a:r>
            <a:r>
              <a:rPr lang="en-US" altLang="sv-SE" b="1" dirty="0"/>
              <a:t>R</a:t>
            </a:r>
            <a:r>
              <a:rPr lang="en-US" altLang="sv-SE" dirty="0"/>
              <a:t>eality, </a:t>
            </a:r>
            <a:r>
              <a:rPr lang="en-US" altLang="sv-SE" b="1" dirty="0"/>
              <a:t>R</a:t>
            </a:r>
            <a:r>
              <a:rPr lang="en-US" altLang="sv-SE" dirty="0"/>
              <a:t>eflections, </a:t>
            </a:r>
            <a:r>
              <a:rPr lang="en-US" altLang="sv-SE" b="1" dirty="0"/>
              <a:t>O</a:t>
            </a:r>
            <a:r>
              <a:rPr lang="en-US" altLang="sv-SE" dirty="0"/>
              <a:t>ptions, </a:t>
            </a:r>
            <a:r>
              <a:rPr lang="en-US" altLang="sv-SE" b="1" dirty="0"/>
              <a:t>W</a:t>
            </a:r>
            <a:r>
              <a:rPr lang="en-US" altLang="sv-SE" dirty="0"/>
              <a:t>hat next)</a:t>
            </a:r>
          </a:p>
          <a:p>
            <a:r>
              <a:rPr lang="en-US" altLang="sv-SE" sz="3200" b="1" dirty="0"/>
              <a:t>POWER</a:t>
            </a:r>
            <a:r>
              <a:rPr lang="en-US" altLang="sv-SE" dirty="0"/>
              <a:t>: (</a:t>
            </a:r>
            <a:r>
              <a:rPr lang="en-US" altLang="sv-SE" b="1" dirty="0"/>
              <a:t>P</a:t>
            </a:r>
            <a:r>
              <a:rPr lang="en-US" altLang="sv-SE" dirty="0"/>
              <a:t>urpose, </a:t>
            </a:r>
            <a:r>
              <a:rPr lang="en-US" altLang="sv-SE" b="1" dirty="0"/>
              <a:t>O</a:t>
            </a:r>
            <a:r>
              <a:rPr lang="en-US" altLang="sv-SE" dirty="0"/>
              <a:t>bjectives, </a:t>
            </a:r>
            <a:r>
              <a:rPr lang="en-US" altLang="sv-SE" b="1" dirty="0" err="1"/>
              <a:t>W</a:t>
            </a:r>
            <a:r>
              <a:rPr lang="en-US" altLang="sv-SE" dirty="0" err="1"/>
              <a:t>hats</a:t>
            </a:r>
            <a:r>
              <a:rPr lang="en-US" altLang="sv-SE" dirty="0"/>
              <a:t> happening, </a:t>
            </a:r>
            <a:r>
              <a:rPr lang="en-US" altLang="sv-SE" b="1" dirty="0"/>
              <a:t>E</a:t>
            </a:r>
            <a:r>
              <a:rPr lang="en-US" altLang="sv-SE" dirty="0"/>
              <a:t>mpower, </a:t>
            </a:r>
            <a:r>
              <a:rPr lang="en-US" altLang="sv-SE" b="1" dirty="0"/>
              <a:t>R</a:t>
            </a:r>
            <a:r>
              <a:rPr lang="en-US" altLang="sv-SE" dirty="0"/>
              <a:t>eview)</a:t>
            </a:r>
          </a:p>
          <a:p>
            <a:r>
              <a:rPr lang="en-US" altLang="sv-SE" sz="3200" b="1" dirty="0"/>
              <a:t>CREATE</a:t>
            </a:r>
            <a:r>
              <a:rPr lang="en-US" altLang="sv-SE" dirty="0"/>
              <a:t>: (</a:t>
            </a:r>
            <a:r>
              <a:rPr lang="en-US" altLang="sv-SE" b="1" dirty="0"/>
              <a:t>C</a:t>
            </a:r>
            <a:r>
              <a:rPr lang="en-US" altLang="sv-SE" dirty="0"/>
              <a:t>urrent </a:t>
            </a:r>
            <a:r>
              <a:rPr lang="en-US" altLang="sv-SE" b="1" dirty="0"/>
              <a:t>R</a:t>
            </a:r>
            <a:r>
              <a:rPr lang="en-US" altLang="sv-SE" dirty="0"/>
              <a:t>eality, </a:t>
            </a:r>
            <a:r>
              <a:rPr lang="en-US" altLang="sv-SE" b="1" dirty="0"/>
              <a:t>E</a:t>
            </a:r>
            <a:r>
              <a:rPr lang="en-US" altLang="sv-SE" dirty="0"/>
              <a:t>xplore </a:t>
            </a:r>
            <a:r>
              <a:rPr lang="en-US" altLang="sv-SE" b="1" dirty="0"/>
              <a:t>A</a:t>
            </a:r>
            <a:r>
              <a:rPr lang="en-US" altLang="sv-SE" dirty="0"/>
              <a:t>lternatives, </a:t>
            </a:r>
            <a:r>
              <a:rPr lang="en-US" altLang="sv-SE" b="1" dirty="0"/>
              <a:t>T</a:t>
            </a:r>
            <a:r>
              <a:rPr lang="en-US" altLang="sv-SE" dirty="0"/>
              <a:t>ap their </a:t>
            </a:r>
            <a:r>
              <a:rPr lang="en-US" altLang="sv-SE" b="1" dirty="0"/>
              <a:t>E</a:t>
            </a:r>
            <a:r>
              <a:rPr lang="en-US" altLang="sv-SE" dirty="0"/>
              <a:t>nergy)</a:t>
            </a:r>
          </a:p>
          <a:p>
            <a:r>
              <a:rPr lang="en-US" altLang="sv-SE" sz="3200" b="1" dirty="0"/>
              <a:t>ACHIEVE </a:t>
            </a:r>
            <a:r>
              <a:rPr lang="en-US" altLang="sv-SE" dirty="0"/>
              <a:t>(</a:t>
            </a:r>
            <a:r>
              <a:rPr lang="en-US" altLang="sv-SE" b="1" dirty="0"/>
              <a:t>A</a:t>
            </a:r>
            <a:r>
              <a:rPr lang="en-US" altLang="sv-SE" dirty="0"/>
              <a:t>ssess current situation, </a:t>
            </a:r>
            <a:r>
              <a:rPr lang="en-US" altLang="sv-SE" b="1" dirty="0"/>
              <a:t>C</a:t>
            </a:r>
            <a:r>
              <a:rPr lang="en-US" altLang="sv-SE" dirty="0"/>
              <a:t>reative brainstorming, </a:t>
            </a:r>
          </a:p>
          <a:p>
            <a:pPr marL="0" indent="0">
              <a:buNone/>
            </a:pPr>
            <a:r>
              <a:rPr lang="en-US" altLang="sv-SE" dirty="0"/>
              <a:t>                     </a:t>
            </a:r>
            <a:r>
              <a:rPr lang="en-US" altLang="sv-SE" b="1" dirty="0"/>
              <a:t>H</a:t>
            </a:r>
            <a:r>
              <a:rPr lang="en-US" altLang="sv-SE" dirty="0"/>
              <a:t>one goal, </a:t>
            </a:r>
            <a:r>
              <a:rPr lang="en-US" altLang="sv-SE" b="1" dirty="0"/>
              <a:t>I</a:t>
            </a:r>
            <a:r>
              <a:rPr lang="en-US" altLang="sv-SE" dirty="0"/>
              <a:t>nitiate option generation, </a:t>
            </a:r>
            <a:r>
              <a:rPr lang="en-US" altLang="sv-SE" b="1" dirty="0"/>
              <a:t>E</a:t>
            </a:r>
            <a:r>
              <a:rPr lang="en-US" altLang="sv-SE" dirty="0"/>
              <a:t>valuate options, </a:t>
            </a:r>
          </a:p>
          <a:p>
            <a:pPr marL="0" indent="0">
              <a:buNone/>
            </a:pPr>
            <a:r>
              <a:rPr lang="en-US" altLang="sv-SE" dirty="0"/>
              <a:t>                     </a:t>
            </a:r>
            <a:r>
              <a:rPr lang="en-US" altLang="sv-SE" b="1" dirty="0"/>
              <a:t>V</a:t>
            </a:r>
            <a:r>
              <a:rPr lang="en-US" altLang="sv-SE" dirty="0"/>
              <a:t>alid action, </a:t>
            </a:r>
            <a:r>
              <a:rPr lang="en-US" altLang="sv-SE" b="1" dirty="0"/>
              <a:t>E</a:t>
            </a:r>
            <a:r>
              <a:rPr lang="en-US" altLang="sv-SE" dirty="0"/>
              <a:t>ncourage momentum</a:t>
            </a:r>
          </a:p>
          <a:p>
            <a:r>
              <a:rPr lang="en-US" altLang="sv-SE" sz="3200" b="1" dirty="0"/>
              <a:t>5A</a:t>
            </a:r>
            <a:r>
              <a:rPr lang="en-US" altLang="sv-SE" dirty="0"/>
              <a:t>: (</a:t>
            </a:r>
            <a:r>
              <a:rPr lang="en-US" altLang="sv-SE" b="1" dirty="0"/>
              <a:t>A</a:t>
            </a:r>
            <a:r>
              <a:rPr lang="en-US" altLang="sv-SE" dirty="0"/>
              <a:t>ims, </a:t>
            </a:r>
            <a:r>
              <a:rPr lang="en-US" altLang="sv-SE" b="1" dirty="0"/>
              <a:t>A</a:t>
            </a:r>
            <a:r>
              <a:rPr lang="en-US" altLang="sv-SE" dirty="0"/>
              <a:t>wareness, </a:t>
            </a:r>
            <a:r>
              <a:rPr lang="en-US" altLang="sv-SE" b="1" dirty="0"/>
              <a:t>A</a:t>
            </a:r>
            <a:r>
              <a:rPr lang="en-US" altLang="sv-SE" dirty="0"/>
              <a:t>nalysis, </a:t>
            </a:r>
            <a:r>
              <a:rPr lang="en-US" altLang="sv-SE" b="1" dirty="0"/>
              <a:t>A</a:t>
            </a:r>
            <a:r>
              <a:rPr lang="en-US" altLang="sv-SE" dirty="0"/>
              <a:t>ction, </a:t>
            </a:r>
            <a:r>
              <a:rPr lang="en-US" altLang="sv-SE" b="1" dirty="0"/>
              <a:t>A</a:t>
            </a:r>
            <a:r>
              <a:rPr lang="en-US" altLang="sv-SE" dirty="0"/>
              <a:t>ssessment)</a:t>
            </a:r>
          </a:p>
          <a:p>
            <a:pPr marL="0" indent="0">
              <a:buNone/>
            </a:pPr>
            <a:endParaRPr lang="en-GB" dirty="0"/>
          </a:p>
        </p:txBody>
      </p:sp>
      <p:pic>
        <p:nvPicPr>
          <p:cNvPr id="4" name="Picture 3"/>
          <p:cNvPicPr>
            <a:picLocks noChangeAspect="1"/>
          </p:cNvPicPr>
          <p:nvPr/>
        </p:nvPicPr>
        <p:blipFill>
          <a:blip r:embed="rId2"/>
          <a:stretch>
            <a:fillRect/>
          </a:stretch>
        </p:blipFill>
        <p:spPr>
          <a:xfrm>
            <a:off x="121397" y="6311900"/>
            <a:ext cx="1155700" cy="431800"/>
          </a:xfrm>
          <a:prstGeom prst="rect">
            <a:avLst/>
          </a:prstGeom>
        </p:spPr>
      </p:pic>
    </p:spTree>
    <p:extLst>
      <p:ext uri="{BB962C8B-B14F-4D97-AF65-F5344CB8AC3E}">
        <p14:creationId xmlns:p14="http://schemas.microsoft.com/office/powerpoint/2010/main" val="1698109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Software Reviews</a:t>
            </a:r>
            <a:endParaRPr lang="en-GB" dirty="0"/>
          </a:p>
        </p:txBody>
      </p:sp>
      <p:sp>
        <p:nvSpPr>
          <p:cNvPr id="3" name="Content Placeholder 2"/>
          <p:cNvSpPr>
            <a:spLocks noGrp="1"/>
          </p:cNvSpPr>
          <p:nvPr>
            <p:ph idx="1"/>
          </p:nvPr>
        </p:nvSpPr>
        <p:spPr>
          <a:xfrm>
            <a:off x="838199" y="1825625"/>
            <a:ext cx="11157857" cy="4351338"/>
          </a:xfrm>
        </p:spPr>
        <p:txBody>
          <a:bodyPr>
            <a:normAutofit/>
          </a:bodyPr>
          <a:lstStyle/>
          <a:p>
            <a:r>
              <a:rPr lang="sv-SE" sz="3200" dirty="0"/>
              <a:t>A </a:t>
            </a:r>
            <a:r>
              <a:rPr lang="sv-SE" sz="3200" dirty="0" err="1"/>
              <a:t>method</a:t>
            </a:r>
            <a:r>
              <a:rPr lang="sv-SE" sz="3200" dirty="0"/>
              <a:t> </a:t>
            </a:r>
            <a:r>
              <a:rPr lang="sv-SE" sz="3200" dirty="0" err="1"/>
              <a:t>involving</a:t>
            </a:r>
            <a:r>
              <a:rPr lang="sv-SE" sz="3200" dirty="0"/>
              <a:t> a </a:t>
            </a:r>
            <a:r>
              <a:rPr lang="sv-SE" sz="3200" dirty="0" err="1"/>
              <a:t>structured</a:t>
            </a:r>
            <a:r>
              <a:rPr lang="sv-SE" sz="3200" dirty="0"/>
              <a:t> </a:t>
            </a:r>
            <a:r>
              <a:rPr lang="sv-SE" sz="3200" dirty="0" err="1"/>
              <a:t>encounter</a:t>
            </a:r>
            <a:r>
              <a:rPr lang="sv-SE" sz="3200" dirty="0"/>
              <a:t> in </a:t>
            </a:r>
            <a:r>
              <a:rPr lang="sv-SE" sz="3200" dirty="0" err="1"/>
              <a:t>which</a:t>
            </a:r>
            <a:r>
              <a:rPr lang="sv-SE" sz="3200" dirty="0"/>
              <a:t> a </a:t>
            </a:r>
            <a:r>
              <a:rPr lang="sv-SE" sz="3200" dirty="0" err="1"/>
              <a:t>group</a:t>
            </a:r>
            <a:r>
              <a:rPr lang="sv-SE" sz="3200" dirty="0"/>
              <a:t> </a:t>
            </a:r>
            <a:r>
              <a:rPr lang="sv-SE" sz="3200" dirty="0" err="1"/>
              <a:t>of</a:t>
            </a:r>
            <a:r>
              <a:rPr lang="sv-SE" sz="3200" dirty="0"/>
              <a:t> </a:t>
            </a:r>
            <a:r>
              <a:rPr lang="sv-SE" sz="3200" dirty="0" err="1"/>
              <a:t>technical</a:t>
            </a:r>
            <a:r>
              <a:rPr lang="sv-SE" sz="3200" dirty="0"/>
              <a:t> </a:t>
            </a:r>
            <a:r>
              <a:rPr lang="sv-SE" sz="3200" dirty="0" err="1"/>
              <a:t>personnel</a:t>
            </a:r>
            <a:r>
              <a:rPr lang="sv-SE" sz="3200" dirty="0"/>
              <a:t> </a:t>
            </a:r>
            <a:r>
              <a:rPr lang="sv-SE" sz="3200" dirty="0" err="1"/>
              <a:t>analyzes</a:t>
            </a:r>
            <a:r>
              <a:rPr lang="sv-SE" sz="3200" dirty="0"/>
              <a:t> or </a:t>
            </a:r>
            <a:r>
              <a:rPr lang="sv-SE" sz="3200" dirty="0" err="1"/>
              <a:t>improves</a:t>
            </a:r>
            <a:r>
              <a:rPr lang="sv-SE" sz="3200" dirty="0"/>
              <a:t> the </a:t>
            </a:r>
            <a:r>
              <a:rPr lang="sv-SE" sz="3200" dirty="0" err="1"/>
              <a:t>quality</a:t>
            </a:r>
            <a:r>
              <a:rPr lang="sv-SE" sz="3200" dirty="0"/>
              <a:t> </a:t>
            </a:r>
            <a:r>
              <a:rPr lang="sv-SE" sz="3200" dirty="0" err="1"/>
              <a:t>of</a:t>
            </a:r>
            <a:r>
              <a:rPr lang="sv-SE" sz="3200" dirty="0"/>
              <a:t> the original </a:t>
            </a:r>
            <a:r>
              <a:rPr lang="sv-SE" sz="3200" dirty="0" err="1"/>
              <a:t>work</a:t>
            </a:r>
            <a:r>
              <a:rPr lang="sv-SE" sz="3200" dirty="0"/>
              <a:t> </a:t>
            </a:r>
            <a:r>
              <a:rPr lang="sv-SE" sz="3200" dirty="0" err="1"/>
              <a:t>product</a:t>
            </a:r>
            <a:r>
              <a:rPr lang="sv-SE" sz="3200" dirty="0"/>
              <a:t> as </a:t>
            </a:r>
            <a:r>
              <a:rPr lang="sv-SE" sz="3200" dirty="0" err="1"/>
              <a:t>well</a:t>
            </a:r>
            <a:r>
              <a:rPr lang="sv-SE" sz="3200" dirty="0"/>
              <a:t> as the </a:t>
            </a:r>
            <a:r>
              <a:rPr lang="sv-SE" sz="3200" dirty="0" err="1"/>
              <a:t>quality</a:t>
            </a:r>
            <a:r>
              <a:rPr lang="sv-SE" sz="3200" dirty="0"/>
              <a:t> </a:t>
            </a:r>
            <a:r>
              <a:rPr lang="sv-SE" sz="3200" dirty="0" err="1"/>
              <a:t>of</a:t>
            </a:r>
            <a:r>
              <a:rPr lang="sv-SE" sz="3200" dirty="0"/>
              <a:t> the </a:t>
            </a:r>
            <a:r>
              <a:rPr lang="sv-SE" sz="3200" dirty="0" err="1"/>
              <a:t>method</a:t>
            </a:r>
            <a:endParaRPr lang="sv-SE" sz="3200" dirty="0"/>
          </a:p>
          <a:p>
            <a:r>
              <a:rPr lang="en-US" altLang="sv-SE" dirty="0"/>
              <a:t>The IEEE Standard for Software Reviews defines 5 types of review:</a:t>
            </a:r>
          </a:p>
          <a:p>
            <a:pPr lvl="1"/>
            <a:r>
              <a:rPr lang="en-US" altLang="sv-SE" dirty="0">
                <a:solidFill>
                  <a:srgbClr val="CC3300"/>
                </a:solidFill>
              </a:rPr>
              <a:t>Management Reviews</a:t>
            </a:r>
          </a:p>
          <a:p>
            <a:pPr lvl="1"/>
            <a:r>
              <a:rPr lang="en-US" altLang="sv-SE" dirty="0">
                <a:solidFill>
                  <a:srgbClr val="CC3300"/>
                </a:solidFill>
              </a:rPr>
              <a:t>Technical Reviews</a:t>
            </a:r>
          </a:p>
          <a:p>
            <a:pPr lvl="1"/>
            <a:r>
              <a:rPr lang="en-US" altLang="sv-SE" dirty="0">
                <a:solidFill>
                  <a:srgbClr val="CC3300"/>
                </a:solidFill>
              </a:rPr>
              <a:t>Inspections (Formal Peer Review)</a:t>
            </a:r>
          </a:p>
          <a:p>
            <a:pPr lvl="1"/>
            <a:r>
              <a:rPr lang="en-US" altLang="sv-SE" dirty="0">
                <a:solidFill>
                  <a:srgbClr val="CC3300"/>
                </a:solidFill>
              </a:rPr>
              <a:t>Walk-throughs</a:t>
            </a:r>
          </a:p>
          <a:p>
            <a:pPr lvl="1"/>
            <a:r>
              <a:rPr lang="en-US" altLang="sv-SE" dirty="0">
                <a:solidFill>
                  <a:srgbClr val="CC3300"/>
                </a:solidFill>
              </a:rPr>
              <a:t>Audits</a:t>
            </a:r>
          </a:p>
          <a:p>
            <a:pPr lvl="1"/>
            <a:endParaRPr lang="en-US" altLang="sv-SE" dirty="0">
              <a:solidFill>
                <a:srgbClr val="CC3300"/>
              </a:solidFill>
            </a:endParaRPr>
          </a:p>
          <a:p>
            <a:pPr lvl="1"/>
            <a:endParaRPr lang="en-US" altLang="sv-SE" dirty="0">
              <a:solidFill>
                <a:srgbClr val="CC3300"/>
              </a:solidFill>
            </a:endParaRPr>
          </a:p>
          <a:p>
            <a:endParaRPr lang="sv-SE" sz="3200" dirty="0"/>
          </a:p>
        </p:txBody>
      </p:sp>
      <p:pic>
        <p:nvPicPr>
          <p:cNvPr id="4" name="Picture 3"/>
          <p:cNvPicPr>
            <a:picLocks noChangeAspect="1"/>
          </p:cNvPicPr>
          <p:nvPr/>
        </p:nvPicPr>
        <p:blipFill>
          <a:blip r:embed="rId2"/>
          <a:stretch>
            <a:fillRect/>
          </a:stretch>
        </p:blipFill>
        <p:spPr>
          <a:xfrm>
            <a:off x="121397" y="6311900"/>
            <a:ext cx="1155700" cy="431800"/>
          </a:xfrm>
          <a:prstGeom prst="rect">
            <a:avLst/>
          </a:prstGeom>
        </p:spPr>
      </p:pic>
      <p:sp>
        <p:nvSpPr>
          <p:cNvPr id="5" name="Rectangle 4">
            <a:extLst>
              <a:ext uri="{FF2B5EF4-FFF2-40B4-BE49-F238E27FC236}">
                <a16:creationId xmlns:a16="http://schemas.microsoft.com/office/drawing/2014/main" id="{CB595320-DC2E-2F41-883A-1A0709BBCD06}"/>
              </a:ext>
            </a:extLst>
          </p:cNvPr>
          <p:cNvSpPr/>
          <p:nvPr/>
        </p:nvSpPr>
        <p:spPr>
          <a:xfrm>
            <a:off x="5803883" y="5346077"/>
            <a:ext cx="6042039" cy="923330"/>
          </a:xfrm>
          <a:prstGeom prst="rect">
            <a:avLst/>
          </a:prstGeom>
        </p:spPr>
        <p:txBody>
          <a:bodyPr wrap="none">
            <a:spAutoFit/>
          </a:bodyPr>
          <a:lstStyle/>
          <a:p>
            <a:r>
              <a:rPr lang="en-GB" dirty="0"/>
              <a:t>Check/read Links for more details: </a:t>
            </a:r>
          </a:p>
          <a:p>
            <a:pPr marL="342900" indent="-342900">
              <a:buAutoNum type="arabicParenR"/>
            </a:pPr>
            <a:r>
              <a:rPr lang="en-GB" dirty="0">
                <a:hlinkClick r:id="rId3"/>
              </a:rPr>
              <a:t>https://www.ida.liu.se/~TDDC88/theory/lectures.shtml</a:t>
            </a:r>
            <a:endParaRPr lang="en-GB" dirty="0"/>
          </a:p>
          <a:p>
            <a:pPr marL="342900" indent="-342900">
              <a:buAutoNum type="arabicParenR"/>
            </a:pPr>
            <a:r>
              <a:rPr lang="en-GB" dirty="0"/>
              <a:t>https://</a:t>
            </a:r>
            <a:r>
              <a:rPr lang="en-GB" dirty="0" err="1"/>
              <a:t>www.ida.liu.se</a:t>
            </a:r>
            <a:r>
              <a:rPr lang="en-GB" dirty="0"/>
              <a:t>/~TDDC90/timetable/</a:t>
            </a:r>
            <a:r>
              <a:rPr lang="en-GB" dirty="0" err="1"/>
              <a:t>index.en.shtml</a:t>
            </a:r>
            <a:endParaRPr lang="en-GB" dirty="0"/>
          </a:p>
        </p:txBody>
      </p:sp>
    </p:spTree>
    <p:extLst>
      <p:ext uri="{BB962C8B-B14F-4D97-AF65-F5344CB8AC3E}">
        <p14:creationId xmlns:p14="http://schemas.microsoft.com/office/powerpoint/2010/main" val="3615308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8451109" cy="1676603"/>
          </a:xfrm>
        </p:spPr>
        <p:txBody>
          <a:bodyPr>
            <a:normAutofit/>
          </a:bodyPr>
          <a:lstStyle/>
          <a:p>
            <a:pPr lvl="0"/>
            <a:r>
              <a:rPr lang="en-GB" dirty="0"/>
              <a:t>Software Measurement Goals </a:t>
            </a:r>
            <a:endParaRPr lang="en-US" dirty="0"/>
          </a:p>
        </p:txBody>
      </p:sp>
      <p:sp>
        <p:nvSpPr>
          <p:cNvPr id="6" name="Content Placeholder 2">
            <a:extLst>
              <a:ext uri="{FF2B5EF4-FFF2-40B4-BE49-F238E27FC236}">
                <a16:creationId xmlns:a16="http://schemas.microsoft.com/office/drawing/2014/main" id="{30F3F757-6448-2A48-AF09-277AA4947B3C}"/>
              </a:ext>
            </a:extLst>
          </p:cNvPr>
          <p:cNvSpPr>
            <a:spLocks noGrp="1"/>
          </p:cNvSpPr>
          <p:nvPr>
            <p:ph idx="1"/>
          </p:nvPr>
        </p:nvSpPr>
        <p:spPr>
          <a:xfrm>
            <a:off x="648930" y="2438400"/>
            <a:ext cx="10614016" cy="3785419"/>
          </a:xfrm>
        </p:spPr>
        <p:txBody>
          <a:bodyPr>
            <a:normAutofit/>
          </a:bodyPr>
          <a:lstStyle/>
          <a:p>
            <a:pPr lvl="0">
              <a:lnSpc>
                <a:spcPct val="100000"/>
              </a:lnSpc>
            </a:pPr>
            <a:r>
              <a:rPr lang="en-GB" sz="2400" dirty="0"/>
              <a:t>Software Measurement Goals provides a valuable tool for understanding the effects of actions that are implemented to improve a software development process. </a:t>
            </a:r>
          </a:p>
          <a:p>
            <a:pPr lvl="1">
              <a:lnSpc>
                <a:spcPct val="100000"/>
              </a:lnSpc>
            </a:pPr>
            <a:r>
              <a:rPr lang="en-GB" sz="2000" dirty="0"/>
              <a:t>Increased understanding of the software development process</a:t>
            </a:r>
            <a:endParaRPr lang="en-US" sz="2000" dirty="0"/>
          </a:p>
          <a:p>
            <a:pPr lvl="1">
              <a:lnSpc>
                <a:spcPct val="100000"/>
              </a:lnSpc>
            </a:pPr>
            <a:r>
              <a:rPr lang="en-GB" sz="2000" dirty="0"/>
              <a:t>Increased control of the software development process</a:t>
            </a:r>
            <a:endParaRPr lang="en-US" sz="2400" dirty="0"/>
          </a:p>
          <a:p>
            <a:endParaRPr lang="en-GB" sz="2400" dirty="0"/>
          </a:p>
          <a:p>
            <a:pPr marL="457200" lvl="1" indent="0">
              <a:buNone/>
            </a:pPr>
            <a:endParaRPr lang="en-GB" dirty="0"/>
          </a:p>
        </p:txBody>
      </p:sp>
      <p:pic>
        <p:nvPicPr>
          <p:cNvPr id="4" name="Picture 3"/>
          <p:cNvPicPr>
            <a:picLocks noChangeAspect="1"/>
          </p:cNvPicPr>
          <p:nvPr/>
        </p:nvPicPr>
        <p:blipFill>
          <a:blip r:embed="rId2"/>
          <a:stretch>
            <a:fillRect/>
          </a:stretch>
        </p:blipFill>
        <p:spPr>
          <a:xfrm>
            <a:off x="121397" y="6311900"/>
            <a:ext cx="1155700" cy="431800"/>
          </a:xfrm>
          <a:prstGeom prst="rect">
            <a:avLst/>
          </a:prstGeom>
        </p:spPr>
      </p:pic>
      <p:sp>
        <p:nvSpPr>
          <p:cNvPr id="3" name="Rectangle 2">
            <a:extLst>
              <a:ext uri="{FF2B5EF4-FFF2-40B4-BE49-F238E27FC236}">
                <a16:creationId xmlns:a16="http://schemas.microsoft.com/office/drawing/2014/main" id="{8DA37B55-6C5B-1442-AA91-B161F3622C63}"/>
              </a:ext>
            </a:extLst>
          </p:cNvPr>
          <p:cNvSpPr/>
          <p:nvPr/>
        </p:nvSpPr>
        <p:spPr>
          <a:xfrm>
            <a:off x="5489448" y="6097369"/>
            <a:ext cx="8628888" cy="646331"/>
          </a:xfrm>
          <a:prstGeom prst="rect">
            <a:avLst/>
          </a:prstGeom>
        </p:spPr>
        <p:txBody>
          <a:bodyPr wrap="square">
            <a:spAutoFit/>
          </a:bodyPr>
          <a:lstStyle/>
          <a:p>
            <a:r>
              <a:rPr lang="sv-SE" dirty="0">
                <a:latin typeface="Times New Roman" panose="02020603050405020304" pitchFamily="18" charset="0"/>
              </a:rPr>
              <a:t>‘Projects </a:t>
            </a:r>
            <a:r>
              <a:rPr lang="sv-SE" dirty="0" err="1">
                <a:latin typeface="Times New Roman" panose="02020603050405020304" pitchFamily="18" charset="0"/>
              </a:rPr>
              <a:t>without</a:t>
            </a:r>
            <a:r>
              <a:rPr lang="sv-SE" dirty="0">
                <a:latin typeface="Times New Roman" panose="02020603050405020304" pitchFamily="18" charset="0"/>
              </a:rPr>
              <a:t> </a:t>
            </a:r>
            <a:r>
              <a:rPr lang="sv-SE" dirty="0" err="1">
                <a:latin typeface="Times New Roman" panose="02020603050405020304" pitchFamily="18" charset="0"/>
              </a:rPr>
              <a:t>clear</a:t>
            </a:r>
            <a:r>
              <a:rPr lang="sv-SE" dirty="0">
                <a:latin typeface="Times New Roman" panose="02020603050405020304" pitchFamily="18" charset="0"/>
              </a:rPr>
              <a:t> </a:t>
            </a:r>
            <a:r>
              <a:rPr lang="sv-SE" dirty="0" err="1">
                <a:latin typeface="Times New Roman" panose="02020603050405020304" pitchFamily="18" charset="0"/>
              </a:rPr>
              <a:t>goals</a:t>
            </a:r>
            <a:r>
              <a:rPr lang="sv-SE" dirty="0">
                <a:latin typeface="Times New Roman" panose="02020603050405020304" pitchFamily="18" charset="0"/>
              </a:rPr>
              <a:t> </a:t>
            </a:r>
            <a:r>
              <a:rPr lang="sv-SE" dirty="0" err="1">
                <a:latin typeface="Times New Roman" panose="02020603050405020304" pitchFamily="18" charset="0"/>
              </a:rPr>
              <a:t>will</a:t>
            </a:r>
            <a:r>
              <a:rPr lang="sv-SE" dirty="0">
                <a:latin typeface="Times New Roman" panose="02020603050405020304" pitchFamily="18" charset="0"/>
              </a:rPr>
              <a:t> not </a:t>
            </a:r>
            <a:r>
              <a:rPr lang="sv-SE" dirty="0" err="1">
                <a:latin typeface="Times New Roman" panose="02020603050405020304" pitchFamily="18" charset="0"/>
              </a:rPr>
              <a:t>achieve</a:t>
            </a:r>
            <a:r>
              <a:rPr lang="sv-SE" dirty="0">
                <a:latin typeface="Times New Roman" panose="02020603050405020304" pitchFamily="18" charset="0"/>
              </a:rPr>
              <a:t> </a:t>
            </a:r>
            <a:r>
              <a:rPr lang="sv-SE" dirty="0" err="1">
                <a:latin typeface="Times New Roman" panose="02020603050405020304" pitchFamily="18" charset="0"/>
              </a:rPr>
              <a:t>their</a:t>
            </a:r>
            <a:r>
              <a:rPr lang="sv-SE" dirty="0">
                <a:latin typeface="Times New Roman" panose="02020603050405020304" pitchFamily="18" charset="0"/>
              </a:rPr>
              <a:t> </a:t>
            </a:r>
            <a:r>
              <a:rPr lang="sv-SE" dirty="0" err="1">
                <a:latin typeface="Times New Roman" panose="02020603050405020304" pitchFamily="18" charset="0"/>
              </a:rPr>
              <a:t>goal</a:t>
            </a:r>
            <a:r>
              <a:rPr lang="sv-SE" dirty="0">
                <a:latin typeface="Times New Roman" panose="02020603050405020304" pitchFamily="18" charset="0"/>
              </a:rPr>
              <a:t> </a:t>
            </a:r>
            <a:r>
              <a:rPr lang="sv-SE" dirty="0" err="1">
                <a:latin typeface="Times New Roman" panose="02020603050405020304" pitchFamily="18" charset="0"/>
              </a:rPr>
              <a:t>clearly</a:t>
            </a:r>
            <a:r>
              <a:rPr lang="sv-SE" dirty="0">
                <a:latin typeface="Times New Roman" panose="02020603050405020304" pitchFamily="18" charset="0"/>
              </a:rPr>
              <a:t>’</a:t>
            </a:r>
          </a:p>
          <a:p>
            <a:r>
              <a:rPr lang="sv-SE" dirty="0">
                <a:latin typeface="Times New Roman" panose="02020603050405020304" pitchFamily="18" charset="0"/>
              </a:rPr>
              <a:t>						Tom </a:t>
            </a:r>
            <a:r>
              <a:rPr lang="sv-SE" dirty="0" err="1">
                <a:latin typeface="Times New Roman" panose="02020603050405020304" pitchFamily="18" charset="0"/>
              </a:rPr>
              <a:t>Gilb</a:t>
            </a:r>
            <a:endParaRPr lang="sv-SE" dirty="0">
              <a:effectLst/>
              <a:latin typeface="Times New Roman" panose="02020603050405020304" pitchFamily="18" charset="0"/>
            </a:endParaRPr>
          </a:p>
        </p:txBody>
      </p:sp>
    </p:spTree>
    <p:extLst>
      <p:ext uri="{BB962C8B-B14F-4D97-AF65-F5344CB8AC3E}">
        <p14:creationId xmlns:p14="http://schemas.microsoft.com/office/powerpoint/2010/main" val="1270443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3002" y="448253"/>
            <a:ext cx="10520702" cy="1325563"/>
          </a:xfrm>
        </p:spPr>
        <p:txBody>
          <a:bodyPr>
            <a:normAutofit/>
          </a:bodyPr>
          <a:lstStyle/>
          <a:p>
            <a:r>
              <a:rPr lang="en-GB"/>
              <a:t>Goal Oriented Software Measurement (GQM)</a:t>
            </a:r>
            <a:endParaRPr lang="en-GB" dirty="0"/>
          </a:p>
        </p:txBody>
      </p:sp>
      <p:sp>
        <p:nvSpPr>
          <p:cNvPr id="3" name="Content Placeholder 2"/>
          <p:cNvSpPr>
            <a:spLocks noGrp="1"/>
          </p:cNvSpPr>
          <p:nvPr>
            <p:ph idx="1"/>
          </p:nvPr>
        </p:nvSpPr>
        <p:spPr>
          <a:xfrm>
            <a:off x="838200" y="2191807"/>
            <a:ext cx="4936067" cy="3985155"/>
          </a:xfrm>
        </p:spPr>
        <p:txBody>
          <a:bodyPr>
            <a:normAutofit/>
          </a:bodyPr>
          <a:lstStyle/>
          <a:p>
            <a:r>
              <a:rPr lang="en-GB" sz="1700" dirty="0"/>
              <a:t>Performed towards an explicitly stated purpose such as Goal Question Metrics (GQM), proposed by </a:t>
            </a:r>
            <a:r>
              <a:rPr lang="en-GB" sz="1700" dirty="0" err="1"/>
              <a:t>Basili</a:t>
            </a:r>
            <a:r>
              <a:rPr lang="en-GB" sz="1700" dirty="0"/>
              <a:t> and Weiss</a:t>
            </a:r>
          </a:p>
          <a:p>
            <a:pPr lvl="1"/>
            <a:r>
              <a:rPr lang="en-GB" sz="1700" dirty="0"/>
              <a:t>Goals (Conceptual Level): what organization wants to improve </a:t>
            </a:r>
          </a:p>
          <a:p>
            <a:pPr lvl="2"/>
            <a:r>
              <a:rPr lang="en-GB" sz="1700" dirty="0"/>
              <a:t>i.e. increase code readability</a:t>
            </a:r>
          </a:p>
          <a:p>
            <a:pPr lvl="2"/>
            <a:r>
              <a:rPr lang="en-GB" sz="1700" dirty="0"/>
              <a:t>i.e. fault free software</a:t>
            </a:r>
          </a:p>
          <a:p>
            <a:pPr lvl="1"/>
            <a:r>
              <a:rPr lang="en-GB" sz="1700" dirty="0"/>
              <a:t>Questions (Operational Level): refine each goal to more quantifiable way</a:t>
            </a:r>
          </a:p>
          <a:p>
            <a:pPr lvl="2"/>
            <a:r>
              <a:rPr lang="en-GB" sz="1700" dirty="0"/>
              <a:t>How to write readable code?</a:t>
            </a:r>
          </a:p>
          <a:p>
            <a:pPr lvl="2"/>
            <a:r>
              <a:rPr lang="en-GB" sz="1700" dirty="0"/>
              <a:t>What are the bottle necks?</a:t>
            </a:r>
          </a:p>
          <a:p>
            <a:pPr lvl="1"/>
            <a:r>
              <a:rPr lang="en-GB" sz="1700" dirty="0"/>
              <a:t>Metric</a:t>
            </a:r>
            <a:r>
              <a:rPr lang="en-GB" sz="1700" dirty="0">
                <a:sym typeface="Wingdings" pitchFamily="2" charset="2"/>
              </a:rPr>
              <a:t> (Quantitative Level): </a:t>
            </a:r>
            <a:r>
              <a:rPr lang="en-GB" sz="1700" dirty="0"/>
              <a:t> indicate the metrics required to answer each question</a:t>
            </a:r>
          </a:p>
          <a:p>
            <a:pPr lvl="2"/>
            <a:r>
              <a:rPr lang="en-GB" sz="1700" dirty="0"/>
              <a:t>Cyclomatic complexity</a:t>
            </a:r>
          </a:p>
          <a:p>
            <a:pPr lvl="1"/>
            <a:endParaRPr lang="en-GB" sz="1700" dirty="0"/>
          </a:p>
        </p:txBody>
      </p:sp>
      <p:pic>
        <p:nvPicPr>
          <p:cNvPr id="5" name="Picture 4">
            <a:extLst>
              <a:ext uri="{FF2B5EF4-FFF2-40B4-BE49-F238E27FC236}">
                <a16:creationId xmlns:a16="http://schemas.microsoft.com/office/drawing/2014/main" id="{B41AF754-CD9F-D64F-ADBB-3481DD9859A1}"/>
              </a:ext>
            </a:extLst>
          </p:cNvPr>
          <p:cNvPicPr>
            <a:picLocks noChangeAspect="1"/>
          </p:cNvPicPr>
          <p:nvPr/>
        </p:nvPicPr>
        <p:blipFill>
          <a:blip r:embed="rId2"/>
          <a:stretch>
            <a:fillRect/>
          </a:stretch>
        </p:blipFill>
        <p:spPr>
          <a:xfrm>
            <a:off x="6417734" y="2777634"/>
            <a:ext cx="4935970" cy="2813501"/>
          </a:xfrm>
          <a:prstGeom prst="rect">
            <a:avLst/>
          </a:prstGeom>
        </p:spPr>
      </p:pic>
      <p:pic>
        <p:nvPicPr>
          <p:cNvPr id="4" name="Picture 3"/>
          <p:cNvPicPr>
            <a:picLocks noChangeAspect="1"/>
          </p:cNvPicPr>
          <p:nvPr/>
        </p:nvPicPr>
        <p:blipFill>
          <a:blip r:embed="rId3"/>
          <a:stretch>
            <a:fillRect/>
          </a:stretch>
        </p:blipFill>
        <p:spPr>
          <a:xfrm>
            <a:off x="121397" y="6311900"/>
            <a:ext cx="1155700" cy="431800"/>
          </a:xfrm>
          <a:prstGeom prst="rect">
            <a:avLst/>
          </a:prstGeom>
        </p:spPr>
      </p:pic>
    </p:spTree>
    <p:extLst>
      <p:ext uri="{BB962C8B-B14F-4D97-AF65-F5344CB8AC3E}">
        <p14:creationId xmlns:p14="http://schemas.microsoft.com/office/powerpoint/2010/main" val="87807885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dirty="0">
                <a:solidFill>
                  <a:schemeClr val="bg1"/>
                </a:solidFill>
                <a:latin typeface="+mj-lt"/>
                <a:ea typeface="+mj-ea"/>
                <a:cs typeface="+mj-cs"/>
              </a:rPr>
              <a:t>GQM</a:t>
            </a:r>
          </a:p>
        </p:txBody>
      </p:sp>
      <p:sp>
        <p:nvSpPr>
          <p:cNvPr id="8" name="TextBox 7">
            <a:extLst>
              <a:ext uri="{FF2B5EF4-FFF2-40B4-BE49-F238E27FC236}">
                <a16:creationId xmlns:a16="http://schemas.microsoft.com/office/drawing/2014/main" id="{C0D39161-4944-C844-9B82-B1095396A065}"/>
              </a:ext>
            </a:extLst>
          </p:cNvPr>
          <p:cNvSpPr txBox="1"/>
          <p:nvPr/>
        </p:nvSpPr>
        <p:spPr>
          <a:xfrm>
            <a:off x="241132" y="1721189"/>
            <a:ext cx="2154596" cy="341562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t>An example from the paper named “Goal Question Metric Paradigm by </a:t>
            </a:r>
            <a:r>
              <a:rPr lang="en-US" sz="2000" dirty="0" err="1"/>
              <a:t>Basili</a:t>
            </a:r>
            <a:r>
              <a:rPr lang="en-US" sz="2000" dirty="0"/>
              <a:t> and </a:t>
            </a:r>
            <a:r>
              <a:rPr lang="en-US" sz="2000" dirty="0" err="1"/>
              <a:t>Rombach</a:t>
            </a:r>
            <a:r>
              <a:rPr lang="en-US" sz="2000" dirty="0"/>
              <a:t>”</a:t>
            </a:r>
          </a:p>
        </p:txBody>
      </p:sp>
      <p:pic>
        <p:nvPicPr>
          <p:cNvPr id="7" name="Picture 6">
            <a:extLst>
              <a:ext uri="{FF2B5EF4-FFF2-40B4-BE49-F238E27FC236}">
                <a16:creationId xmlns:a16="http://schemas.microsoft.com/office/drawing/2014/main" id="{5B04A3D1-8171-B447-A73D-9CD4AFC4B6B4}"/>
              </a:ext>
            </a:extLst>
          </p:cNvPr>
          <p:cNvPicPr>
            <a:picLocks noChangeAspect="1"/>
          </p:cNvPicPr>
          <p:nvPr/>
        </p:nvPicPr>
        <p:blipFill>
          <a:blip r:embed="rId2"/>
          <a:stretch>
            <a:fillRect/>
          </a:stretch>
        </p:blipFill>
        <p:spPr>
          <a:xfrm>
            <a:off x="2236530" y="140546"/>
            <a:ext cx="9926583" cy="6452278"/>
          </a:xfrm>
          <a:prstGeom prst="rect">
            <a:avLst/>
          </a:prstGeom>
        </p:spPr>
      </p:pic>
      <p:pic>
        <p:nvPicPr>
          <p:cNvPr id="4" name="Picture 3"/>
          <p:cNvPicPr>
            <a:picLocks noChangeAspect="1"/>
          </p:cNvPicPr>
          <p:nvPr/>
        </p:nvPicPr>
        <p:blipFill>
          <a:blip r:embed="rId3"/>
          <a:stretch>
            <a:fillRect/>
          </a:stretch>
        </p:blipFill>
        <p:spPr>
          <a:xfrm>
            <a:off x="121397" y="6311900"/>
            <a:ext cx="1155700" cy="431800"/>
          </a:xfrm>
          <a:prstGeom prst="rect">
            <a:avLst/>
          </a:prstGeom>
        </p:spPr>
      </p:pic>
    </p:spTree>
    <p:extLst>
      <p:ext uri="{BB962C8B-B14F-4D97-AF65-F5344CB8AC3E}">
        <p14:creationId xmlns:p14="http://schemas.microsoft.com/office/powerpoint/2010/main" val="271185538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1397" y="6311900"/>
            <a:ext cx="1155700" cy="431800"/>
          </a:xfrm>
          <a:prstGeom prst="rect">
            <a:avLst/>
          </a:prstGeom>
        </p:spPr>
      </p:pic>
      <p:sp>
        <p:nvSpPr>
          <p:cNvPr id="8" name="TextBox 7">
            <a:extLst>
              <a:ext uri="{FF2B5EF4-FFF2-40B4-BE49-F238E27FC236}">
                <a16:creationId xmlns:a16="http://schemas.microsoft.com/office/drawing/2014/main" id="{C0D39161-4944-C844-9B82-B1095396A065}"/>
              </a:ext>
            </a:extLst>
          </p:cNvPr>
          <p:cNvSpPr txBox="1"/>
          <p:nvPr/>
        </p:nvSpPr>
        <p:spPr>
          <a:xfrm>
            <a:off x="413657" y="1609558"/>
            <a:ext cx="11049000" cy="2585323"/>
          </a:xfrm>
          <a:prstGeom prst="rect">
            <a:avLst/>
          </a:prstGeom>
          <a:noFill/>
        </p:spPr>
        <p:txBody>
          <a:bodyPr wrap="square" rtlCol="0">
            <a:spAutoFit/>
          </a:bodyPr>
          <a:lstStyle/>
          <a:p>
            <a:r>
              <a:rPr lang="en-GB" dirty="0"/>
              <a:t>Let’s assume that you own a product that provides budget management to students who have limited budget for a month. Students add all their financial activities (i.e. shopping, gym, beer etc) and the system predicts whether to buy new stuff or not in coming week. All students in Sweden are using your products. You are also expecting some other companies to develop the same software. What would be your </a:t>
            </a:r>
            <a:r>
              <a:rPr lang="en-GB" b="1" u="sng" dirty="0">
                <a:solidFill>
                  <a:srgbClr val="FF0000"/>
                </a:solidFill>
              </a:rPr>
              <a:t>one measurement goal</a:t>
            </a:r>
            <a:r>
              <a:rPr lang="en-GB" dirty="0"/>
              <a:t>. </a:t>
            </a:r>
          </a:p>
          <a:p>
            <a:r>
              <a:rPr lang="en-GB" dirty="0"/>
              <a:t>Explain:</a:t>
            </a:r>
          </a:p>
          <a:p>
            <a:pPr marL="285750" indent="-285750">
              <a:buFont typeface="Arial" panose="020B0604020202020204" pitchFamily="34" charset="0"/>
              <a:buChar char="•"/>
            </a:pPr>
            <a:r>
              <a:rPr lang="en-GB" dirty="0"/>
              <a:t>The purpose</a:t>
            </a:r>
          </a:p>
          <a:p>
            <a:pPr marL="285750" indent="-285750">
              <a:buFont typeface="Arial" panose="020B0604020202020204" pitchFamily="34" charset="0"/>
              <a:buChar char="•"/>
            </a:pPr>
            <a:r>
              <a:rPr lang="en-GB" dirty="0"/>
              <a:t>Issues</a:t>
            </a:r>
          </a:p>
          <a:p>
            <a:pPr marL="285750" indent="-285750">
              <a:buFont typeface="Arial" panose="020B0604020202020204" pitchFamily="34" charset="0"/>
              <a:buChar char="•"/>
            </a:pPr>
            <a:r>
              <a:rPr lang="en-GB" dirty="0"/>
              <a:t>Object</a:t>
            </a:r>
          </a:p>
          <a:p>
            <a:pPr marL="285750" indent="-285750">
              <a:buFont typeface="Arial" panose="020B0604020202020204" pitchFamily="34" charset="0"/>
              <a:buChar char="•"/>
            </a:pPr>
            <a:r>
              <a:rPr lang="en-GB" dirty="0"/>
              <a:t>View point.</a:t>
            </a:r>
          </a:p>
        </p:txBody>
      </p:sp>
      <p:pic>
        <p:nvPicPr>
          <p:cNvPr id="3" name="Picture 2">
            <a:extLst>
              <a:ext uri="{FF2B5EF4-FFF2-40B4-BE49-F238E27FC236}">
                <a16:creationId xmlns:a16="http://schemas.microsoft.com/office/drawing/2014/main" id="{D2F6997E-FFB9-2549-A0CE-A11314257DAC}"/>
              </a:ext>
            </a:extLst>
          </p:cNvPr>
          <p:cNvPicPr>
            <a:picLocks noChangeAspect="1"/>
          </p:cNvPicPr>
          <p:nvPr/>
        </p:nvPicPr>
        <p:blipFill>
          <a:blip r:embed="rId3"/>
          <a:stretch>
            <a:fillRect/>
          </a:stretch>
        </p:blipFill>
        <p:spPr>
          <a:xfrm>
            <a:off x="1698682" y="5545389"/>
            <a:ext cx="10493318" cy="1198311"/>
          </a:xfrm>
          <a:prstGeom prst="rect">
            <a:avLst/>
          </a:prstGeom>
        </p:spPr>
      </p:pic>
      <p:pic>
        <p:nvPicPr>
          <p:cNvPr id="5" name="Picture 4">
            <a:extLst>
              <a:ext uri="{FF2B5EF4-FFF2-40B4-BE49-F238E27FC236}">
                <a16:creationId xmlns:a16="http://schemas.microsoft.com/office/drawing/2014/main" id="{DFC565B0-A730-0141-8B20-06FA4AF3A70C}"/>
              </a:ext>
            </a:extLst>
          </p:cNvPr>
          <p:cNvPicPr>
            <a:picLocks noChangeAspect="1"/>
          </p:cNvPicPr>
          <p:nvPr/>
        </p:nvPicPr>
        <p:blipFill>
          <a:blip r:embed="rId4"/>
          <a:stretch>
            <a:fillRect/>
          </a:stretch>
        </p:blipFill>
        <p:spPr>
          <a:xfrm>
            <a:off x="2474190" y="553881"/>
            <a:ext cx="6617910" cy="425173"/>
          </a:xfrm>
          <a:prstGeom prst="rect">
            <a:avLst/>
          </a:prstGeom>
        </p:spPr>
      </p:pic>
    </p:spTree>
    <p:extLst>
      <p:ext uri="{BB962C8B-B14F-4D97-AF65-F5344CB8AC3E}">
        <p14:creationId xmlns:p14="http://schemas.microsoft.com/office/powerpoint/2010/main" val="158161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Four Phases of GQM – Setting up a Measurement Program</a:t>
            </a:r>
          </a:p>
        </p:txBody>
      </p:sp>
      <p:sp>
        <p:nvSpPr>
          <p:cNvPr id="3" name="Content Placeholder 2"/>
          <p:cNvSpPr>
            <a:spLocks noGrp="1"/>
          </p:cNvSpPr>
          <p:nvPr>
            <p:ph idx="1"/>
          </p:nvPr>
        </p:nvSpPr>
        <p:spPr>
          <a:xfrm>
            <a:off x="838200" y="1825625"/>
            <a:ext cx="5442857" cy="4351338"/>
          </a:xfrm>
        </p:spPr>
        <p:txBody>
          <a:bodyPr>
            <a:normAutofit fontScale="70000" lnSpcReduction="20000"/>
          </a:bodyPr>
          <a:lstStyle/>
          <a:p>
            <a:r>
              <a:rPr lang="en-GB" b="1" u="sng" dirty="0"/>
              <a:t>The Planning phase</a:t>
            </a:r>
            <a:r>
              <a:rPr lang="en-GB" dirty="0"/>
              <a:t>, during which a project for measurement application is selected, defined, characterised, and planned, resulting in a project plan.</a:t>
            </a:r>
          </a:p>
          <a:p>
            <a:r>
              <a:rPr lang="en-GB" b="1" u="sng" dirty="0"/>
              <a:t>The Definition phase</a:t>
            </a:r>
            <a:r>
              <a:rPr lang="en-GB" dirty="0"/>
              <a:t>, during which the measurement programme is defined (goal, questions, metrics, and hypotheses are defined) and documented</a:t>
            </a:r>
          </a:p>
          <a:p>
            <a:r>
              <a:rPr lang="en-GB" b="1" u="sng" dirty="0"/>
              <a:t>The Data Collection phase</a:t>
            </a:r>
            <a:r>
              <a:rPr lang="en-GB" dirty="0"/>
              <a:t>, during which actual data collection takes place, resulting in collected data.</a:t>
            </a:r>
          </a:p>
          <a:p>
            <a:r>
              <a:rPr lang="en-GB" b="1" u="sng" dirty="0"/>
              <a:t>The Interpretation phase</a:t>
            </a:r>
            <a:r>
              <a:rPr lang="en-GB" dirty="0"/>
              <a:t>, during which collected data is processed with respect to the defined metrics into measurement results, that provide  answers to the defined questions, after which goal attainment can be evaluated</a:t>
            </a:r>
          </a:p>
          <a:p>
            <a:endParaRPr lang="en-GB" dirty="0"/>
          </a:p>
          <a:p>
            <a:endParaRPr lang="en-GB" dirty="0"/>
          </a:p>
          <a:p>
            <a:endParaRPr lang="en-GB" dirty="0"/>
          </a:p>
          <a:p>
            <a:endParaRPr lang="en-GB" dirty="0"/>
          </a:p>
          <a:p>
            <a:pPr marL="457200" lvl="1" indent="0">
              <a:buNone/>
            </a:pPr>
            <a:endParaRPr lang="en-GB" dirty="0"/>
          </a:p>
        </p:txBody>
      </p:sp>
      <p:pic>
        <p:nvPicPr>
          <p:cNvPr id="4" name="Picture 3"/>
          <p:cNvPicPr>
            <a:picLocks noChangeAspect="1"/>
          </p:cNvPicPr>
          <p:nvPr/>
        </p:nvPicPr>
        <p:blipFill>
          <a:blip r:embed="rId2"/>
          <a:stretch>
            <a:fillRect/>
          </a:stretch>
        </p:blipFill>
        <p:spPr>
          <a:xfrm>
            <a:off x="121397" y="6311900"/>
            <a:ext cx="1155700" cy="431800"/>
          </a:xfrm>
          <a:prstGeom prst="rect">
            <a:avLst/>
          </a:prstGeom>
        </p:spPr>
      </p:pic>
      <p:pic>
        <p:nvPicPr>
          <p:cNvPr id="6" name="Picture 5">
            <a:extLst>
              <a:ext uri="{FF2B5EF4-FFF2-40B4-BE49-F238E27FC236}">
                <a16:creationId xmlns:a16="http://schemas.microsoft.com/office/drawing/2014/main" id="{102CF482-5877-8F4B-9CB7-E255E2473687}"/>
              </a:ext>
            </a:extLst>
          </p:cNvPr>
          <p:cNvPicPr>
            <a:picLocks noChangeAspect="1"/>
          </p:cNvPicPr>
          <p:nvPr/>
        </p:nvPicPr>
        <p:blipFill>
          <a:blip r:embed="rId3"/>
          <a:stretch>
            <a:fillRect/>
          </a:stretch>
        </p:blipFill>
        <p:spPr>
          <a:xfrm>
            <a:off x="6281057" y="2568807"/>
            <a:ext cx="5804605" cy="2150945"/>
          </a:xfrm>
          <a:prstGeom prst="rect">
            <a:avLst/>
          </a:prstGeom>
        </p:spPr>
      </p:pic>
    </p:spTree>
    <p:extLst>
      <p:ext uri="{BB962C8B-B14F-4D97-AF65-F5344CB8AC3E}">
        <p14:creationId xmlns:p14="http://schemas.microsoft.com/office/powerpoint/2010/main" val="2825157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Planning Phase</a:t>
            </a:r>
          </a:p>
        </p:txBody>
      </p:sp>
      <p:sp>
        <p:nvSpPr>
          <p:cNvPr id="3" name="Content Placeholder 2"/>
          <p:cNvSpPr>
            <a:spLocks noGrp="1"/>
          </p:cNvSpPr>
          <p:nvPr>
            <p:ph idx="1"/>
          </p:nvPr>
        </p:nvSpPr>
        <p:spPr>
          <a:xfrm>
            <a:off x="838200" y="1825625"/>
            <a:ext cx="5094514" cy="4351338"/>
          </a:xfrm>
        </p:spPr>
        <p:txBody>
          <a:bodyPr>
            <a:normAutofit/>
          </a:bodyPr>
          <a:lstStyle/>
          <a:p>
            <a:r>
              <a:rPr lang="en-GB" dirty="0"/>
              <a:t>The  planning  phase  is performed  to  fulfil  all  basic  requirements  to  make  a  GQM  measurement  programme  a success,  including  training,  management  involvement  and  project  planning</a:t>
            </a:r>
          </a:p>
          <a:p>
            <a:endParaRPr lang="en-GB" dirty="0"/>
          </a:p>
          <a:p>
            <a:endParaRPr lang="en-GB" dirty="0"/>
          </a:p>
          <a:p>
            <a:endParaRPr lang="en-GB" dirty="0"/>
          </a:p>
          <a:p>
            <a:pPr marL="457200" lvl="1" indent="0">
              <a:buNone/>
            </a:pPr>
            <a:endParaRPr lang="en-GB" dirty="0"/>
          </a:p>
        </p:txBody>
      </p:sp>
      <p:pic>
        <p:nvPicPr>
          <p:cNvPr id="4" name="Picture 3"/>
          <p:cNvPicPr>
            <a:picLocks noChangeAspect="1"/>
          </p:cNvPicPr>
          <p:nvPr/>
        </p:nvPicPr>
        <p:blipFill>
          <a:blip r:embed="rId2"/>
          <a:stretch>
            <a:fillRect/>
          </a:stretch>
        </p:blipFill>
        <p:spPr>
          <a:xfrm>
            <a:off x="121397" y="6311900"/>
            <a:ext cx="1155700" cy="431800"/>
          </a:xfrm>
          <a:prstGeom prst="rect">
            <a:avLst/>
          </a:prstGeom>
        </p:spPr>
      </p:pic>
      <p:pic>
        <p:nvPicPr>
          <p:cNvPr id="5" name="Picture 4">
            <a:extLst>
              <a:ext uri="{FF2B5EF4-FFF2-40B4-BE49-F238E27FC236}">
                <a16:creationId xmlns:a16="http://schemas.microsoft.com/office/drawing/2014/main" id="{B4879217-7FDE-4F45-8314-E1BAC4A9E88F}"/>
              </a:ext>
            </a:extLst>
          </p:cNvPr>
          <p:cNvPicPr>
            <a:picLocks noChangeAspect="1"/>
          </p:cNvPicPr>
          <p:nvPr/>
        </p:nvPicPr>
        <p:blipFill>
          <a:blip r:embed="rId3"/>
          <a:stretch>
            <a:fillRect/>
          </a:stretch>
        </p:blipFill>
        <p:spPr>
          <a:xfrm>
            <a:off x="5867859" y="242884"/>
            <a:ext cx="6179089" cy="6337527"/>
          </a:xfrm>
          <a:prstGeom prst="rect">
            <a:avLst/>
          </a:prstGeom>
        </p:spPr>
      </p:pic>
      <p:sp>
        <p:nvSpPr>
          <p:cNvPr id="6" name="Rectangle 5">
            <a:extLst>
              <a:ext uri="{FF2B5EF4-FFF2-40B4-BE49-F238E27FC236}">
                <a16:creationId xmlns:a16="http://schemas.microsoft.com/office/drawing/2014/main" id="{33D5C176-BA26-9148-97A7-5C3CB7B768EB}"/>
              </a:ext>
            </a:extLst>
          </p:cNvPr>
          <p:cNvSpPr/>
          <p:nvPr/>
        </p:nvSpPr>
        <p:spPr>
          <a:xfrm>
            <a:off x="1731264" y="5934670"/>
            <a:ext cx="6096000" cy="923330"/>
          </a:xfrm>
          <a:prstGeom prst="rect">
            <a:avLst/>
          </a:prstGeom>
        </p:spPr>
        <p:txBody>
          <a:bodyPr>
            <a:spAutoFit/>
          </a:bodyPr>
          <a:lstStyle/>
          <a:p>
            <a:r>
              <a:rPr lang="sv-SE" dirty="0">
                <a:latin typeface="Times New Roman" panose="02020603050405020304" pitchFamily="18" charset="0"/>
              </a:rPr>
              <a:t>‘If I </a:t>
            </a:r>
            <a:r>
              <a:rPr lang="sv-SE" dirty="0" err="1">
                <a:latin typeface="Times New Roman" panose="02020603050405020304" pitchFamily="18" charset="0"/>
              </a:rPr>
              <a:t>had</a:t>
            </a:r>
            <a:r>
              <a:rPr lang="sv-SE" dirty="0">
                <a:latin typeface="Times New Roman" panose="02020603050405020304" pitchFamily="18" charset="0"/>
              </a:rPr>
              <a:t> </a:t>
            </a:r>
            <a:r>
              <a:rPr lang="sv-SE" dirty="0" err="1">
                <a:latin typeface="Times New Roman" panose="02020603050405020304" pitchFamily="18" charset="0"/>
              </a:rPr>
              <a:t>eight</a:t>
            </a:r>
            <a:r>
              <a:rPr lang="sv-SE" dirty="0">
                <a:latin typeface="Times New Roman" panose="02020603050405020304" pitchFamily="18" charset="0"/>
              </a:rPr>
              <a:t> </a:t>
            </a:r>
            <a:r>
              <a:rPr lang="sv-SE" dirty="0" err="1">
                <a:latin typeface="Times New Roman" panose="02020603050405020304" pitchFamily="18" charset="0"/>
              </a:rPr>
              <a:t>hours</a:t>
            </a:r>
            <a:r>
              <a:rPr lang="sv-SE" dirty="0">
                <a:latin typeface="Times New Roman" panose="02020603050405020304" pitchFamily="18" charset="0"/>
              </a:rPr>
              <a:t> to </a:t>
            </a:r>
            <a:r>
              <a:rPr lang="sv-SE" dirty="0" err="1">
                <a:latin typeface="Times New Roman" panose="02020603050405020304" pitchFamily="18" charset="0"/>
              </a:rPr>
              <a:t>chop</a:t>
            </a:r>
            <a:r>
              <a:rPr lang="sv-SE" dirty="0">
                <a:latin typeface="Times New Roman" panose="02020603050405020304" pitchFamily="18" charset="0"/>
              </a:rPr>
              <a:t> down a </a:t>
            </a:r>
            <a:r>
              <a:rPr lang="sv-SE" dirty="0" err="1">
                <a:latin typeface="Times New Roman" panose="02020603050405020304" pitchFamily="18" charset="0"/>
              </a:rPr>
              <a:t>tree</a:t>
            </a:r>
            <a:r>
              <a:rPr lang="sv-SE" dirty="0">
                <a:latin typeface="Times New Roman" panose="02020603050405020304" pitchFamily="18" charset="0"/>
              </a:rPr>
              <a:t>, I </a:t>
            </a:r>
            <a:r>
              <a:rPr lang="sv-SE" dirty="0" err="1">
                <a:latin typeface="Times New Roman" panose="02020603050405020304" pitchFamily="18" charset="0"/>
              </a:rPr>
              <a:t>would</a:t>
            </a:r>
            <a:r>
              <a:rPr lang="sv-SE" dirty="0">
                <a:latin typeface="Times New Roman" panose="02020603050405020304" pitchFamily="18" charset="0"/>
              </a:rPr>
              <a:t> </a:t>
            </a:r>
            <a:r>
              <a:rPr lang="sv-SE" dirty="0" err="1">
                <a:latin typeface="Times New Roman" panose="02020603050405020304" pitchFamily="18" charset="0"/>
              </a:rPr>
              <a:t>spend</a:t>
            </a:r>
            <a:r>
              <a:rPr lang="sv-SE" dirty="0">
                <a:latin typeface="Times New Roman" panose="02020603050405020304" pitchFamily="18" charset="0"/>
              </a:rPr>
              <a:t> </a:t>
            </a:r>
            <a:r>
              <a:rPr lang="sv-SE" dirty="0" err="1">
                <a:latin typeface="Times New Roman" panose="02020603050405020304" pitchFamily="18" charset="0"/>
              </a:rPr>
              <a:t>six</a:t>
            </a:r>
            <a:r>
              <a:rPr lang="sv-SE" dirty="0">
                <a:latin typeface="Times New Roman" panose="02020603050405020304" pitchFamily="18" charset="0"/>
              </a:rPr>
              <a:t> </a:t>
            </a:r>
            <a:r>
              <a:rPr lang="sv-SE" dirty="0" err="1">
                <a:latin typeface="Times New Roman" panose="02020603050405020304" pitchFamily="18" charset="0"/>
              </a:rPr>
              <a:t>sharpening</a:t>
            </a:r>
            <a:r>
              <a:rPr lang="sv-SE" dirty="0">
                <a:latin typeface="Times New Roman" panose="02020603050405020304" pitchFamily="18" charset="0"/>
              </a:rPr>
              <a:t> my </a:t>
            </a:r>
            <a:r>
              <a:rPr lang="sv-SE" dirty="0" err="1">
                <a:latin typeface="Times New Roman" panose="02020603050405020304" pitchFamily="18" charset="0"/>
              </a:rPr>
              <a:t>axe</a:t>
            </a:r>
            <a:r>
              <a:rPr lang="sv-SE" dirty="0">
                <a:latin typeface="Times New Roman" panose="02020603050405020304" pitchFamily="18" charset="0"/>
              </a:rPr>
              <a:t>’</a:t>
            </a:r>
          </a:p>
          <a:p>
            <a:r>
              <a:rPr lang="sv-SE" dirty="0">
                <a:latin typeface="Times New Roman" panose="02020603050405020304" pitchFamily="18" charset="0"/>
              </a:rPr>
              <a:t>				Abraham Lincoln</a:t>
            </a:r>
            <a:endParaRPr lang="sv-SE" dirty="0">
              <a:effectLst/>
              <a:latin typeface="Times New Roman" panose="02020603050405020304" pitchFamily="18" charset="0"/>
            </a:endParaRPr>
          </a:p>
        </p:txBody>
      </p:sp>
    </p:spTree>
    <p:extLst>
      <p:ext uri="{BB962C8B-B14F-4D97-AF65-F5344CB8AC3E}">
        <p14:creationId xmlns:p14="http://schemas.microsoft.com/office/powerpoint/2010/main" val="113781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2296</TotalTime>
  <Words>2011</Words>
  <Application>Microsoft Macintosh PowerPoint</Application>
  <PresentationFormat>Widescreen</PresentationFormat>
  <Paragraphs>227</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Times New Roman</vt:lpstr>
      <vt:lpstr>TimesNewRomanPSMT</vt:lpstr>
      <vt:lpstr>Office Theme</vt:lpstr>
      <vt:lpstr>Software Quality PlanningTDDE46</vt:lpstr>
      <vt:lpstr>Objectives</vt:lpstr>
      <vt:lpstr>Good Quality Software</vt:lpstr>
      <vt:lpstr>Software Measurement Goals </vt:lpstr>
      <vt:lpstr>Goal Oriented Software Measurement (GQM)</vt:lpstr>
      <vt:lpstr>GQM</vt:lpstr>
      <vt:lpstr>PowerPoint Presentation</vt:lpstr>
      <vt:lpstr>Four Phases of GQM – Setting up a Measurement Program</vt:lpstr>
      <vt:lpstr>The Planning Phase</vt:lpstr>
      <vt:lpstr>The Planning Phase – Establish GQM Team</vt:lpstr>
      <vt:lpstr>The Planning Phase – Select Improvement Area</vt:lpstr>
      <vt:lpstr>The Planning Phase – Select Application Project &amp; Establish a Project Team</vt:lpstr>
      <vt:lpstr>The Planning Phase – Create Project Plan</vt:lpstr>
      <vt:lpstr>The Planning Phase – Training and Promotion</vt:lpstr>
      <vt:lpstr>The Definition Phase</vt:lpstr>
      <vt:lpstr>The Definition Phase– Define Measurement Goal</vt:lpstr>
      <vt:lpstr>The Definition Phase– Conduct GQM Interviews</vt:lpstr>
      <vt:lpstr>The Definition Phase– Define Questions and Hypotheses</vt:lpstr>
      <vt:lpstr>The Definition Phase– Review Questions and Hypotheses</vt:lpstr>
      <vt:lpstr>The Definition Phase– Define Metrics</vt:lpstr>
      <vt:lpstr>The Definition Phase– Check on Metric Consistency and Completeness</vt:lpstr>
      <vt:lpstr>The Definition Phase– Produce a GQM Plan</vt:lpstr>
      <vt:lpstr>The Definition Phase– Produce a Measurement Plan</vt:lpstr>
      <vt:lpstr>The Definition Phase– Produce Analysis Plan</vt:lpstr>
      <vt:lpstr>The Definition Phase– Review Plan</vt:lpstr>
      <vt:lpstr>The Data Collection Phase</vt:lpstr>
      <vt:lpstr>The Interpretation Phase</vt:lpstr>
      <vt:lpstr>Software Quality Assurance (SQA)</vt:lpstr>
      <vt:lpstr>IEEE 730:2014- Section 5- Normative Section</vt:lpstr>
      <vt:lpstr>IEEE 730:2014- Section 5- Normative Section</vt:lpstr>
      <vt:lpstr>IEEE 730:2014- Section 5- Normative Section</vt:lpstr>
      <vt:lpstr>5.5.2 Evaluate life cycle processes and plans for conformance  </vt:lpstr>
      <vt:lpstr>An Exercise Together! </vt:lpstr>
      <vt:lpstr>Coaching</vt:lpstr>
      <vt:lpstr>Coaching Models</vt:lpstr>
      <vt:lpstr>Software Reviews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Goal Question Metrics (GQM)TDDE46</dc:title>
  <dc:creator>Azeem Ahmad</dc:creator>
  <cp:lastModifiedBy>Azeem Ahmad</cp:lastModifiedBy>
  <cp:revision>244</cp:revision>
  <dcterms:created xsi:type="dcterms:W3CDTF">2019-01-01T17:23:12Z</dcterms:created>
  <dcterms:modified xsi:type="dcterms:W3CDTF">2021-01-26T07:54:42Z</dcterms:modified>
</cp:coreProperties>
</file>