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56" r:id="rId5"/>
    <p:sldId id="281" r:id="rId6"/>
    <p:sldId id="284" r:id="rId7"/>
    <p:sldId id="283" r:id="rId8"/>
    <p:sldId id="285" r:id="rId9"/>
    <p:sldId id="282" r:id="rId10"/>
    <p:sldId id="286" r:id="rId11"/>
    <p:sldId id="287" r:id="rId12"/>
    <p:sldId id="288" r:id="rId13"/>
    <p:sldId id="294" r:id="rId14"/>
    <p:sldId id="289" r:id="rId15"/>
    <p:sldId id="290" r:id="rId16"/>
    <p:sldId id="291" r:id="rId17"/>
    <p:sldId id="293" r:id="rId18"/>
    <p:sldId id="257" r:id="rId19"/>
    <p:sldId id="262" r:id="rId20"/>
    <p:sldId id="258" r:id="rId21"/>
    <p:sldId id="265" r:id="rId22"/>
    <p:sldId id="264" r:id="rId23"/>
    <p:sldId id="267" r:id="rId24"/>
    <p:sldId id="268" r:id="rId25"/>
    <p:sldId id="269" r:id="rId26"/>
    <p:sldId id="270" r:id="rId27"/>
    <p:sldId id="295" r:id="rId28"/>
    <p:sldId id="272" r:id="rId29"/>
    <p:sldId id="296" r:id="rId30"/>
    <p:sldId id="274" r:id="rId31"/>
    <p:sldId id="275" r:id="rId32"/>
    <p:sldId id="276" r:id="rId33"/>
    <p:sldId id="277" r:id="rId34"/>
    <p:sldId id="278" r:id="rId35"/>
    <p:sldId id="279" r:id="rId36"/>
    <p:sldId id="280" r:id="rId37"/>
    <p:sldId id="27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8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80F1DA-A8B3-28E3-3783-2303364FD822}" v="98" dt="2019-01-23T11:00:42.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p:restoredTop sz="94731"/>
  </p:normalViewPr>
  <p:slideViewPr>
    <p:cSldViewPr snapToGrid="0">
      <p:cViewPr varScale="1">
        <p:scale>
          <a:sx n="149" d="100"/>
          <a:sy n="149" d="100"/>
        </p:scale>
        <p:origin x="9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an Sandahl" userId="S::krisa34@liu.se::9496d05d-6603-4f0a-943f-6c0b2102c196" providerId="AD" clId="Web-{4493E4CB-AC5A-D28C-DECC-04F0C008EF0F}"/>
    <pc:docChg chg="modSld">
      <pc:chgData name="Kristian Sandahl" userId="S::krisa34@liu.se::9496d05d-6603-4f0a-943f-6c0b2102c196" providerId="AD" clId="Web-{4493E4CB-AC5A-D28C-DECC-04F0C008EF0F}" dt="2019-01-18T11:59:49.451" v="2" actId="1076"/>
      <pc:docMkLst>
        <pc:docMk/>
      </pc:docMkLst>
      <pc:sldChg chg="modSp">
        <pc:chgData name="Kristian Sandahl" userId="S::krisa34@liu.se::9496d05d-6603-4f0a-943f-6c0b2102c196" providerId="AD" clId="Web-{4493E4CB-AC5A-D28C-DECC-04F0C008EF0F}" dt="2019-01-18T11:59:49.451" v="2" actId="1076"/>
        <pc:sldMkLst>
          <pc:docMk/>
          <pc:sldMk cId="849304877" sldId="282"/>
        </pc:sldMkLst>
        <pc:spChg chg="mod">
          <ac:chgData name="Kristian Sandahl" userId="S::krisa34@liu.se::9496d05d-6603-4f0a-943f-6c0b2102c196" providerId="AD" clId="Web-{4493E4CB-AC5A-D28C-DECC-04F0C008EF0F}" dt="2019-01-18T11:59:49.451" v="2" actId="1076"/>
          <ac:spMkLst>
            <pc:docMk/>
            <pc:sldMk cId="849304877" sldId="282"/>
            <ac:spMk id="3" creationId="{00000000-0000-0000-0000-000000000000}"/>
          </ac:spMkLst>
        </pc:spChg>
        <pc:spChg chg="mod">
          <ac:chgData name="Kristian Sandahl" userId="S::krisa34@liu.se::9496d05d-6603-4f0a-943f-6c0b2102c196" providerId="AD" clId="Web-{4493E4CB-AC5A-D28C-DECC-04F0C008EF0F}" dt="2019-01-18T11:59:44.779" v="1" actId="1076"/>
          <ac:spMkLst>
            <pc:docMk/>
            <pc:sldMk cId="849304877" sldId="282"/>
            <ac:spMk id="4" creationId="{00000000-0000-0000-0000-000000000000}"/>
          </ac:spMkLst>
        </pc:spChg>
        <pc:spChg chg="mod">
          <ac:chgData name="Kristian Sandahl" userId="S::krisa34@liu.se::9496d05d-6603-4f0a-943f-6c0b2102c196" providerId="AD" clId="Web-{4493E4CB-AC5A-D28C-DECC-04F0C008EF0F}" dt="2019-01-18T11:59:41.967" v="0" actId="1076"/>
          <ac:spMkLst>
            <pc:docMk/>
            <pc:sldMk cId="849304877" sldId="282"/>
            <ac:spMk id="5" creationId="{00000000-0000-0000-0000-000000000000}"/>
          </ac:spMkLst>
        </pc:spChg>
      </pc:sldChg>
    </pc:docChg>
  </pc:docChgLst>
  <pc:docChgLst>
    <pc:chgData name="Azeem Ahmad" userId="S::azeah70@liu.se::dd22ceb4-68cf-4021-afe6-03ac68b9d4ba" providerId="AD" clId="Web-{829DB60E-F3DB-8886-B758-04A1969B2EE0}"/>
    <pc:docChg chg="modSld">
      <pc:chgData name="Azeem Ahmad" userId="S::azeah70@liu.se::dd22ceb4-68cf-4021-afe6-03ac68b9d4ba" providerId="AD" clId="Web-{829DB60E-F3DB-8886-B758-04A1969B2EE0}" dt="2019-01-22T20:41:30.548" v="0" actId="1076"/>
      <pc:docMkLst>
        <pc:docMk/>
      </pc:docMkLst>
      <pc:sldChg chg="modSp">
        <pc:chgData name="Azeem Ahmad" userId="S::azeah70@liu.se::dd22ceb4-68cf-4021-afe6-03ac68b9d4ba" providerId="AD" clId="Web-{829DB60E-F3DB-8886-B758-04A1969B2EE0}" dt="2019-01-22T20:41:30.548" v="0" actId="1076"/>
        <pc:sldMkLst>
          <pc:docMk/>
          <pc:sldMk cId="3848509970" sldId="286"/>
        </pc:sldMkLst>
        <pc:picChg chg="mod">
          <ac:chgData name="Azeem Ahmad" userId="S::azeah70@liu.se::dd22ceb4-68cf-4021-afe6-03ac68b9d4ba" providerId="AD" clId="Web-{829DB60E-F3DB-8886-B758-04A1969B2EE0}" dt="2019-01-22T20:41:30.548" v="0" actId="1076"/>
          <ac:picMkLst>
            <pc:docMk/>
            <pc:sldMk cId="3848509970" sldId="286"/>
            <ac:picMk id="4" creationId="{00000000-0000-0000-0000-000000000000}"/>
          </ac:picMkLst>
        </pc:picChg>
      </pc:sldChg>
    </pc:docChg>
  </pc:docChgLst>
  <pc:docChgLst>
    <pc:chgData name="Azeem Ahmad" userId="S::azeah70@liu.se::dd22ceb4-68cf-4021-afe6-03ac68b9d4ba" providerId="AD" clId="Web-{F9773E3C-A95A-991E-E9BC-899819A0B841}"/>
    <pc:docChg chg="modSld">
      <pc:chgData name="Azeem Ahmad" userId="S::azeah70@liu.se::dd22ceb4-68cf-4021-afe6-03ac68b9d4ba" providerId="AD" clId="Web-{F9773E3C-A95A-991E-E9BC-899819A0B841}" dt="2019-01-23T07:25:57.794" v="9" actId="20577"/>
      <pc:docMkLst>
        <pc:docMk/>
      </pc:docMkLst>
      <pc:sldChg chg="modSp">
        <pc:chgData name="Azeem Ahmad" userId="S::azeah70@liu.se::dd22ceb4-68cf-4021-afe6-03ac68b9d4ba" providerId="AD" clId="Web-{F9773E3C-A95A-991E-E9BC-899819A0B841}" dt="2019-01-23T07:25:57.779" v="8" actId="20577"/>
        <pc:sldMkLst>
          <pc:docMk/>
          <pc:sldMk cId="2098046645" sldId="276"/>
        </pc:sldMkLst>
        <pc:spChg chg="mod">
          <ac:chgData name="Azeem Ahmad" userId="S::azeah70@liu.se::dd22ceb4-68cf-4021-afe6-03ac68b9d4ba" providerId="AD" clId="Web-{F9773E3C-A95A-991E-E9BC-899819A0B841}" dt="2019-01-23T07:25:57.779" v="8" actId="20577"/>
          <ac:spMkLst>
            <pc:docMk/>
            <pc:sldMk cId="2098046645" sldId="276"/>
            <ac:spMk id="9" creationId="{371DF6CA-5FB4-7B4F-983D-2AB2C8E5921A}"/>
          </ac:spMkLst>
        </pc:spChg>
      </pc:sldChg>
    </pc:docChg>
  </pc:docChgLst>
  <pc:docChgLst>
    <pc:chgData name="Kristian Sandahl" userId="S::krisa34@liu.se::9496d05d-6603-4f0a-943f-6c0b2102c196" providerId="AD" clId="Web-{E5A13250-BD4E-479C-8F88-144F1E7B6578}"/>
    <pc:docChg chg="modSld">
      <pc:chgData name="Kristian Sandahl" userId="S::krisa34@liu.se::9496d05d-6603-4f0a-943f-6c0b2102c196" providerId="AD" clId="Web-{E5A13250-BD4E-479C-8F88-144F1E7B6578}" dt="2019-01-23T09:40:56.944" v="1"/>
      <pc:docMkLst>
        <pc:docMk/>
      </pc:docMkLst>
      <pc:sldChg chg="addAnim modAnim">
        <pc:chgData name="Kristian Sandahl" userId="S::krisa34@liu.se::9496d05d-6603-4f0a-943f-6c0b2102c196" providerId="AD" clId="Web-{E5A13250-BD4E-479C-8F88-144F1E7B6578}" dt="2019-01-23T09:40:56.944" v="1"/>
        <pc:sldMkLst>
          <pc:docMk/>
          <pc:sldMk cId="3915677058" sldId="285"/>
        </pc:sldMkLst>
      </pc:sldChg>
    </pc:docChg>
  </pc:docChgLst>
  <pc:docChgLst>
    <pc:chgData name="Azeem Ahmad" userId="S::azeah70@liu.se::dd22ceb4-68cf-4021-afe6-03ac68b9d4ba" providerId="AD" clId="Web-{7EC5D4F4-0E49-BA57-F95B-72E10739B122}"/>
    <pc:docChg chg="modSld">
      <pc:chgData name="Azeem Ahmad" userId="S::azeah70@liu.se::dd22ceb4-68cf-4021-afe6-03ac68b9d4ba" providerId="AD" clId="Web-{7EC5D4F4-0E49-BA57-F95B-72E10739B122}" dt="2019-01-23T11:29:01.898" v="8" actId="20577"/>
      <pc:docMkLst>
        <pc:docMk/>
      </pc:docMkLst>
      <pc:sldChg chg="modSp">
        <pc:chgData name="Azeem Ahmad" userId="S::azeah70@liu.se::dd22ceb4-68cf-4021-afe6-03ac68b9d4ba" providerId="AD" clId="Web-{7EC5D4F4-0E49-BA57-F95B-72E10739B122}" dt="2019-01-23T11:29:00.492" v="6" actId="20577"/>
        <pc:sldMkLst>
          <pc:docMk/>
          <pc:sldMk cId="1516086389" sldId="257"/>
        </pc:sldMkLst>
        <pc:spChg chg="mod">
          <ac:chgData name="Azeem Ahmad" userId="S::azeah70@liu.se::dd22ceb4-68cf-4021-afe6-03ac68b9d4ba" providerId="AD" clId="Web-{7EC5D4F4-0E49-BA57-F95B-72E10739B122}" dt="2019-01-23T11:29:00.492" v="6" actId="20577"/>
          <ac:spMkLst>
            <pc:docMk/>
            <pc:sldMk cId="1516086389" sldId="257"/>
            <ac:spMk id="3" creationId="{00000000-0000-0000-0000-000000000000}"/>
          </ac:spMkLst>
        </pc:spChg>
      </pc:sldChg>
    </pc:docChg>
  </pc:docChgLst>
  <pc:docChgLst>
    <pc:chgData name="Azeem Ahmad" userId="S::azeah70@liu.se::dd22ceb4-68cf-4021-afe6-03ac68b9d4ba" providerId="AD" clId="Web-{2980F1DA-A8B3-28E3-3783-2303364FD822}"/>
    <pc:docChg chg="modSld">
      <pc:chgData name="Azeem Ahmad" userId="S::azeah70@liu.se::dd22ceb4-68cf-4021-afe6-03ac68b9d4ba" providerId="AD" clId="Web-{2980F1DA-A8B3-28E3-3783-2303364FD822}" dt="2019-01-23T11:28:05.768" v="1114" actId="20577"/>
      <pc:docMkLst>
        <pc:docMk/>
      </pc:docMkLst>
      <pc:sldChg chg="modSp">
        <pc:chgData name="Azeem Ahmad" userId="S::azeah70@liu.se::dd22ceb4-68cf-4021-afe6-03ac68b9d4ba" providerId="AD" clId="Web-{2980F1DA-A8B3-28E3-3783-2303364FD822}" dt="2019-01-23T09:27:18.937" v="60" actId="20577"/>
        <pc:sldMkLst>
          <pc:docMk/>
          <pc:sldMk cId="1516086389" sldId="257"/>
        </pc:sldMkLst>
        <pc:spChg chg="mod">
          <ac:chgData name="Azeem Ahmad" userId="S::azeah70@liu.se::dd22ceb4-68cf-4021-afe6-03ac68b9d4ba" providerId="AD" clId="Web-{2980F1DA-A8B3-28E3-3783-2303364FD822}" dt="2019-01-23T09:27:18.937" v="60" actId="20577"/>
          <ac:spMkLst>
            <pc:docMk/>
            <pc:sldMk cId="1516086389" sldId="257"/>
            <ac:spMk id="3" creationId="{00000000-0000-0000-0000-000000000000}"/>
          </ac:spMkLst>
        </pc:spChg>
      </pc:sldChg>
      <pc:sldChg chg="modSp">
        <pc:chgData name="Azeem Ahmad" userId="S::azeah70@liu.se::dd22ceb4-68cf-4021-afe6-03ac68b9d4ba" providerId="AD" clId="Web-{2980F1DA-A8B3-28E3-3783-2303364FD822}" dt="2019-01-23T09:25:56.828" v="56" actId="20577"/>
        <pc:sldMkLst>
          <pc:docMk/>
          <pc:sldMk cId="3246218145" sldId="262"/>
        </pc:sldMkLst>
        <pc:spChg chg="mod">
          <ac:chgData name="Azeem Ahmad" userId="S::azeah70@liu.se::dd22ceb4-68cf-4021-afe6-03ac68b9d4ba" providerId="AD" clId="Web-{2980F1DA-A8B3-28E3-3783-2303364FD822}" dt="2019-01-23T09:25:56.828" v="56" actId="20577"/>
          <ac:spMkLst>
            <pc:docMk/>
            <pc:sldMk cId="3246218145" sldId="262"/>
            <ac:spMk id="5" creationId="{785659EC-20B0-F84C-8818-4D0AD1FC6268}"/>
          </ac:spMkLst>
        </pc:spChg>
      </pc:sldChg>
      <pc:sldChg chg="modSp">
        <pc:chgData name="Azeem Ahmad" userId="S::azeah70@liu.se::dd22ceb4-68cf-4021-afe6-03ac68b9d4ba" providerId="AD" clId="Web-{2980F1DA-A8B3-28E3-3783-2303364FD822}" dt="2019-01-23T10:08:34.599" v="131" actId="20577"/>
        <pc:sldMkLst>
          <pc:docMk/>
          <pc:sldMk cId="2863120934" sldId="264"/>
        </pc:sldMkLst>
        <pc:spChg chg="mod">
          <ac:chgData name="Azeem Ahmad" userId="S::azeah70@liu.se::dd22ceb4-68cf-4021-afe6-03ac68b9d4ba" providerId="AD" clId="Web-{2980F1DA-A8B3-28E3-3783-2303364FD822}" dt="2019-01-23T10:08:34.599" v="131" actId="20577"/>
          <ac:spMkLst>
            <pc:docMk/>
            <pc:sldMk cId="2863120934" sldId="264"/>
            <ac:spMk id="3" creationId="{00000000-0000-0000-0000-000000000000}"/>
          </ac:spMkLst>
        </pc:spChg>
      </pc:sldChg>
      <pc:sldChg chg="delSp">
        <pc:chgData name="Azeem Ahmad" userId="S::azeah70@liu.se::dd22ceb4-68cf-4021-afe6-03ac68b9d4ba" providerId="AD" clId="Web-{2980F1DA-A8B3-28E3-3783-2303364FD822}" dt="2019-01-23T10:17:09.613" v="133"/>
        <pc:sldMkLst>
          <pc:docMk/>
          <pc:sldMk cId="2483836481" sldId="267"/>
        </pc:sldMkLst>
        <pc:spChg chg="del">
          <ac:chgData name="Azeem Ahmad" userId="S::azeah70@liu.se::dd22ceb4-68cf-4021-afe6-03ac68b9d4ba" providerId="AD" clId="Web-{2980F1DA-A8B3-28E3-3783-2303364FD822}" dt="2019-01-23T10:17:09.613" v="133"/>
          <ac:spMkLst>
            <pc:docMk/>
            <pc:sldMk cId="2483836481" sldId="267"/>
            <ac:spMk id="5" creationId="{02F6A534-3E36-C848-89D1-F2818763E619}"/>
          </ac:spMkLst>
        </pc:spChg>
      </pc:sldChg>
      <pc:sldChg chg="modSp">
        <pc:chgData name="Azeem Ahmad" userId="S::azeah70@liu.se::dd22ceb4-68cf-4021-afe6-03ac68b9d4ba" providerId="AD" clId="Web-{2980F1DA-A8B3-28E3-3783-2303364FD822}" dt="2019-01-23T10:17:23.253" v="134" actId="20577"/>
        <pc:sldMkLst>
          <pc:docMk/>
          <pc:sldMk cId="3878595546" sldId="268"/>
        </pc:sldMkLst>
        <pc:spChg chg="mod">
          <ac:chgData name="Azeem Ahmad" userId="S::azeah70@liu.se::dd22ceb4-68cf-4021-afe6-03ac68b9d4ba" providerId="AD" clId="Web-{2980F1DA-A8B3-28E3-3783-2303364FD822}" dt="2019-01-23T10:17:23.253" v="134" actId="20577"/>
          <ac:spMkLst>
            <pc:docMk/>
            <pc:sldMk cId="3878595546" sldId="268"/>
            <ac:spMk id="3" creationId="{00000000-0000-0000-0000-000000000000}"/>
          </ac:spMkLst>
        </pc:spChg>
      </pc:sldChg>
      <pc:sldChg chg="modSp">
        <pc:chgData name="Azeem Ahmad" userId="S::azeah70@liu.se::dd22ceb4-68cf-4021-afe6-03ac68b9d4ba" providerId="AD" clId="Web-{2980F1DA-A8B3-28E3-3783-2303364FD822}" dt="2019-01-23T11:28:05.174" v="1112" actId="20577"/>
        <pc:sldMkLst>
          <pc:docMk/>
          <pc:sldMk cId="1089392723" sldId="271"/>
        </pc:sldMkLst>
        <pc:spChg chg="mod">
          <ac:chgData name="Azeem Ahmad" userId="S::azeah70@liu.se::dd22ceb4-68cf-4021-afe6-03ac68b9d4ba" providerId="AD" clId="Web-{2980F1DA-A8B3-28E3-3783-2303364FD822}" dt="2019-01-23T11:28:05.174" v="1112" actId="20577"/>
          <ac:spMkLst>
            <pc:docMk/>
            <pc:sldMk cId="1089392723" sldId="271"/>
            <ac:spMk id="2" creationId="{00000000-0000-0000-0000-000000000000}"/>
          </ac:spMkLst>
        </pc:spChg>
        <pc:spChg chg="mod">
          <ac:chgData name="Azeem Ahmad" userId="S::azeah70@liu.se::dd22ceb4-68cf-4021-afe6-03ac68b9d4ba" providerId="AD" clId="Web-{2980F1DA-A8B3-28E3-3783-2303364FD822}" dt="2019-01-23T11:27:59.487" v="1100" actId="20577"/>
          <ac:spMkLst>
            <pc:docMk/>
            <pc:sldMk cId="1089392723" sldId="271"/>
            <ac:spMk id="3" creationId="{00000000-0000-0000-0000-000000000000}"/>
          </ac:spMkLst>
        </pc:spChg>
      </pc:sldChg>
      <pc:sldChg chg="modSp">
        <pc:chgData name="Azeem Ahmad" userId="S::azeah70@liu.se::dd22ceb4-68cf-4021-afe6-03ac68b9d4ba" providerId="AD" clId="Web-{2980F1DA-A8B3-28E3-3783-2303364FD822}" dt="2019-01-23T10:39:31.623" v="811" actId="20577"/>
        <pc:sldMkLst>
          <pc:docMk/>
          <pc:sldMk cId="2001393858" sldId="272"/>
        </pc:sldMkLst>
        <pc:spChg chg="mod">
          <ac:chgData name="Azeem Ahmad" userId="S::azeah70@liu.se::dd22ceb4-68cf-4021-afe6-03ac68b9d4ba" providerId="AD" clId="Web-{2980F1DA-A8B3-28E3-3783-2303364FD822}" dt="2019-01-23T10:39:31.623" v="811" actId="20577"/>
          <ac:spMkLst>
            <pc:docMk/>
            <pc:sldMk cId="2001393858" sldId="272"/>
            <ac:spMk id="12" creationId="{75BCE13F-40F0-284F-BD6D-C382DF1E8008}"/>
          </ac:spMkLst>
        </pc:spChg>
      </pc:sldChg>
      <pc:sldChg chg="addSp delSp modSp">
        <pc:chgData name="Azeem Ahmad" userId="S::azeah70@liu.se::dd22ceb4-68cf-4021-afe6-03ac68b9d4ba" providerId="AD" clId="Web-{2980F1DA-A8B3-28E3-3783-2303364FD822}" dt="2019-01-23T11:03:09.586" v="1079"/>
        <pc:sldMkLst>
          <pc:docMk/>
          <pc:sldMk cId="4134119896" sldId="274"/>
        </pc:sldMkLst>
        <pc:spChg chg="add del mod">
          <ac:chgData name="Azeem Ahmad" userId="S::azeah70@liu.se::dd22ceb4-68cf-4021-afe6-03ac68b9d4ba" providerId="AD" clId="Web-{2980F1DA-A8B3-28E3-3783-2303364FD822}" dt="2019-01-23T11:00:46.759" v="817"/>
          <ac:spMkLst>
            <pc:docMk/>
            <pc:sldMk cId="4134119896" sldId="274"/>
            <ac:spMk id="5" creationId="{52216C9B-B5C2-4E31-A407-E5E430E5FA6A}"/>
          </ac:spMkLst>
        </pc:spChg>
        <pc:spChg chg="add del mod">
          <ac:chgData name="Azeem Ahmad" userId="S::azeah70@liu.se::dd22ceb4-68cf-4021-afe6-03ac68b9d4ba" providerId="AD" clId="Web-{2980F1DA-A8B3-28E3-3783-2303364FD822}" dt="2019-01-23T11:03:09.586" v="1079"/>
          <ac:spMkLst>
            <pc:docMk/>
            <pc:sldMk cId="4134119896" sldId="274"/>
            <ac:spMk id="6" creationId="{06913753-6F25-4147-A0DF-AD4FD156CE88}"/>
          </ac:spMkLst>
        </pc:spChg>
      </pc:sldChg>
      <pc:sldChg chg="modSp">
        <pc:chgData name="Azeem Ahmad" userId="S::azeah70@liu.se::dd22ceb4-68cf-4021-afe6-03ac68b9d4ba" providerId="AD" clId="Web-{2980F1DA-A8B3-28E3-3783-2303364FD822}" dt="2019-01-23T11:09:19.616" v="1085" actId="20577"/>
        <pc:sldMkLst>
          <pc:docMk/>
          <pc:sldMk cId="2098046645" sldId="276"/>
        </pc:sldMkLst>
        <pc:spChg chg="mod">
          <ac:chgData name="Azeem Ahmad" userId="S::azeah70@liu.se::dd22ceb4-68cf-4021-afe6-03ac68b9d4ba" providerId="AD" clId="Web-{2980F1DA-A8B3-28E3-3783-2303364FD822}" dt="2019-01-23T11:09:19.616" v="1085" actId="20577"/>
          <ac:spMkLst>
            <pc:docMk/>
            <pc:sldMk cId="2098046645" sldId="276"/>
            <ac:spMk id="9" creationId="{371DF6CA-5FB4-7B4F-983D-2AB2C8E5921A}"/>
          </ac:spMkLst>
        </pc:spChg>
      </pc:sldChg>
      <pc:sldChg chg="modSp">
        <pc:chgData name="Azeem Ahmad" userId="S::azeah70@liu.se::dd22ceb4-68cf-4021-afe6-03ac68b9d4ba" providerId="AD" clId="Web-{2980F1DA-A8B3-28E3-3783-2303364FD822}" dt="2019-01-23T11:14:28.584" v="1089" actId="20577"/>
        <pc:sldMkLst>
          <pc:docMk/>
          <pc:sldMk cId="3629176883" sldId="277"/>
        </pc:sldMkLst>
        <pc:spChg chg="mod">
          <ac:chgData name="Azeem Ahmad" userId="S::azeah70@liu.se::dd22ceb4-68cf-4021-afe6-03ac68b9d4ba" providerId="AD" clId="Web-{2980F1DA-A8B3-28E3-3783-2303364FD822}" dt="2019-01-23T11:14:28.584" v="1089" actId="20577"/>
          <ac:spMkLst>
            <pc:docMk/>
            <pc:sldMk cId="3629176883" sldId="277"/>
            <ac:spMk id="9" creationId="{3A466496-365C-334F-ADCE-78A8062EB00F}"/>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01T10:26:03.425"/>
    </inkml:context>
    <inkml:brush xml:id="br0">
      <inkml:brushProperty name="width" value="0.1" units="cm"/>
      <inkml:brushProperty name="height" value="0.1" units="cm"/>
    </inkml:brush>
  </inkml:definitions>
  <inkml:trace contextRef="#ctx0" brushRef="#br0">831 550 24575,'23'-18'0,"0"4"0,11-8 0,-9 0 0,16-4 0,-4 2 0,2-5 0,4 13 0,-7-13 0,7 10 0,-13 6 0,19-5 0,-11 11 0,6-6 0,6 6 0,-13-3 0,5 8 0,1-14 0,-7 13 0,15-15 0,-15 17 0,14-11 0,-6 5 0,1-6 0,5 0 0,-14 1 0,7 5 0,-1-4 0,-12 5 0,11-1 0,-13 3 0,0 0 0,5 3 0,-12-4 0,12 5 0,-6 0 0,8 0 0,-1 0 0,9 0 0,1 0 0,9 0 0,-1 0 0,10 0 0,-7 0 0,16 7 0,-16 0 0,6 7 0,-8-1 0,-1-6 0,-8 4 0,6-10 0,-14 4 0,7-5 0,-9 0 0,1 0 0,7 0 0,-5 0 0,13 0 0,3 0 0,34 0 0,-27 0 0,-9 0 0,1 0 0,18 0 0,27 0-344,-34 0 1,-2 0 343,15 0 0,-17 0 0,-1 0 0,11 0 0,18 0 0,7 0 0,-18 0-97,9 0 97,-11 0 0,-10 0 0,7 0 0,-16 0 0,6 0 683,-8 0-683,-1 0 101,-8 0-101,-2 0 0,-8-5 0,1-6 0,10-17 0,-14 13 0,13 4 0,10 3-972,6 6 0,5 4 972,22-2 0,5 0-720,-24 0 0,1 0 1,-2 0 719,23 0 0,-4 0 0,-5 0 0,-4 0-622,-13 0 1,0 0 621,18 0 0,2 0 0,-8-1 0,2 2 0,17 2 0,-1 2 0,-25 1 0,-3 3 0,2 3 0,-4 4-356,26 23 356,-39-22 0,-2 0 0,36 28 1550,-21-15-1550,-10 2 2153,-12-7-2153,-8-2 1518,1-1-1518,-8 0 481,6-5-481,-5-2 0,6 2 0,8-4 0,-5 4 0,33-10 0,-11-2 0,26-5 0,-29-5 0,37-21 0,-41 4 0,-6-1 0,3-1 0,26-14 0,0-7-646,10-1 646,-9-8 0,-2 15 0,-3-14-20,-9 24 20,-7-5 0,-11 9 0,6 5 0,-20 4 0,11 4 646,-20 6-646,5 1 20,0 5-20,-4 0 0,4 0 0,-7 0 0,2 15 0,1 5 0,1 14 0,-2-6 0,-3 4 0,0-10 0,-1 4 0,-2-6 0,-1-1 0,-4 1 0,-1-5 0,1 3 0,-2-8 0,1 3 0,-5-5 0,4 0 0,-7 1 0,2-1 0,-3 0 0,0 0 0,4 0 0,-3 0 0,6 0 0,-6 0 0,7 6 0,-7 0 0,9 13 0,-9 1 0,9 6 0,-3 9 0,0 1 0,4 8 0,-9 10 0,9-7 0,-9 7 0,4-18 0,-6-8 0,0-10 0,0-6 0,0-5 0,0-2 0,0-5 0,0 0 0,0 1 0,-9 4 0,-2 2 0,-16 1 0,-1 4 0,0-4 0,-5 2 0,17-5 0,-9 2 0,10-5 0,1 4 0,0-9 0,1 3 0,3-7 0,-8 8 0,3-8 0,-5 8 0,0-8 0,0 3 0,1 1 0,-1-4 0,0 3 0,-6-4 0,4 4 0,-4-3 0,0 4 0,4-1 0,-10-3 0,10 4 0,-10-5 0,4 5 0,-6-4 0,-1 9 0,1-4 0,-1 1 0,1 3 0,-9-3 0,13 0 0,-11 4 0,13-5 0,-6 5 0,-1 1 0,1-1 0,-1 1 0,7-2 0,-5 2 0,5-2 0,0 1 0,-5 0 0,12-1 0,-5 1 0,-1-1 0,6 0 0,-6 5 0,8-4 0,-1 3 0,0-4 0,0 0 0,6-1 0,-5 1 0,4-1 0,0 5 0,-4-3 0,4 3 0,-5-4 0,5-1 0,-3 1 0,3-6 0,-11 1 0,5-5 0,-12 0 0,5 0 0,-6 0 0,-1 0 0,-7 0 0,6 0 0,-14 0 0,14 5 0,-7-4 0,8 9 0,1-8 0,-1 3 0,7-1 0,-5-3 0,6 8 0,-1-7 0,-5 8 0,5-9 0,-6 9 0,0-9 0,-1 4 0,1 0 0,-9-3 0,7 8 0,-15-9 0,7 10 0,-8-10 0,-1 11 0,2-11 0,-2 5 0,-14-6 0,18 0 0,-9 0 0,24 0 0,6 0 0,-4 0 0,11 0 0,-6 0 0,7 0 0,0 0 0,1 0 0,-8-5 0,6-1 0,-12-5 0,11 5 0,-10-4 0,10 5 0,-11-7 0,5 7 0,-14-6 0,5 9 0,-5-9 0,-1 10 0,7-4 0,-15-1 0,15 4 0,-7-4 0,9 6 0,6 0 0,-5 0 0,11 0 0,-10 0 0,10 0 0,-4 0 0,6 0 0,0 0 0,0 0 0,6 0 0,-5 0 0,4 0 0,-5 0 0,1-4 0,-8 3 0,6-4 0,-12 5 0,5 0 0,-7 0 0,1 0 0,0 0 0,-9 0 0,7 0 0,-6 0 0,8 0 0,-1 0 0,8 0 0,-6 0 0,5 0 0,-7 0 0,0 6 0,1 0 0,-1 5 0,1 1 0,-9 6 0,7-5 0,-7 10 0,9-11 0,-1 5 0,1-6 0,0 1 0,6-6 0,-5-1 0,12-5 0,-6 0 0,1 0 0,5 0 0,-12 0 0,5-10 0,-6 2 0,0-13 0,-1 8 0,7-3 0,-5 0 0,5 4 0,-6-5 0,0 5 0,-1 1 0,1-6 0,-1 4 0,0 2 0,1 1 0,-1 8 0,1-8 0,0 9 0,-1-4 0,0 5 0,1 0 0,-1 0 0,1 0 0,-1 0 0,1 0 0,6 0 0,-5 0 0,11 0 0,-4 0 0,6 0 0,1 0 0,-1 0 0,5 0 0,-4 0 0,5 0 0,-6 0 0,-6 0 0,9 0 0,-14 5 0,19 0 0,-13 1 0,11 2 0,-6-3 0,5 4 0,-3-4 0,8-1 0,-9 0 0,5-2 0,-6 2 0,0 0 0,-6-3 0,-2 4 0,0-1 0,-5-3 0,5 3 0,-6-4 0,-1 6 0,1-5 0,0 4 0,-9-5 0,7 0 0,-7 0 0,9 0 0,0 0 0,-1 0 0,0 0 0,1 0 0,0 0 0,-1 0 0,1 0 0,0 0 0,-9 0 0,6 0 0,-5 0 0,-1 0 0,7 0 0,-15 0 0,7 0 0,-1 0 0,3 0 0,7 0 0,8 0 0,-6 5 0,11-4 0,-4 4 0,6-5 0,0 5 0,0-4 0,1 3 0,-8 1 0,6 1 0,-5 0 0,-1 3 0,6-3 0,-12 5 0,12-1 0,-12 1 0,-3 1 0,0-1 0,-15 2 0,15-1 0,-15 1 0,7-1 0,-9 1 0,1 0 0,-1 0 0,9-5 0,-7 3 0,15-9 0,-6 4 0,8-6 0,-9 0 0,13 0 0,-11 0 0,13 0 0,-6 0 0,6 0 0,-5-6 0,5 5 0,-7-9 0,1-2 0,-1-1 0,1-3 0,-1-1 0,1-1 0,-1-5 0,7 2 0,2 0 0,6 5 0,5-2 0,-4 2 0,9 1 0,-4-3 0,4 3 0,0-11 0,-1-2 0,5 0 0,-5-5 0,4-2 0,1-2 0,-5-5 0,10 8 0,-4 6 0,-1-5 0,5 12 0,-4-6 0,5 8 0,0-1 0,0 0 0,0 0 0,0 0 0,0 1 0,0-8 0,0 11 0,0-9 0,4 10 0,2-5 0,-1 6 0,4-5 0,-4 4 0,4 1 0,1-5 0,-2 10 0,2-10 0,-1 4 0,5 0 0,2-4 0,10 7 0,10-9 0,18 6 0,21-13 0,11 18 0,-37-1 0,0 0 0,37 3 0,10-1 0,-22-4 0,11 12 0,-23-6 0,0 7 0,-18 0 0,-2 0 0,-7 0 0,-8 0 0,6 0 0,-12 0 0,0-3 0,-7 2 0,-1-7 0,-3 6 0,3-6 0,-5 4 0,0-5 0,1-4 0,0 3 0,6-15 0,0 9 0,8-17 0,5 3 0,-4 1 0,6-6 0,-2 5 0,-4 1 0,4 1 0,-8 8 0,0 0 0,-1 0 0,1 0 0,0 5 0,-6 1 0,5 0 0,-4 4 0,-1-4 0,5 4 0,-5 1 0,1 0 0,-2 0 0,-4 0 0,-1 5 0,0 0 0,0 0 0,1 3 0,-5-2 0,0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01T10:32:29.573"/>
    </inkml:context>
    <inkml:brush xml:id="br0">
      <inkml:brushProperty name="width" value="0.1" units="cm"/>
      <inkml:brushProperty name="height" value="0.1"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01T10:32:29.573"/>
    </inkml:context>
    <inkml:brush xml:id="br0">
      <inkml:brushProperty name="width" value="0.1" units="cm"/>
      <inkml:brushProperty name="height" value="0.1" units="cm"/>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01T10:32:29.573"/>
    </inkml:context>
    <inkml:brush xml:id="br0">
      <inkml:brushProperty name="width" value="0.1" units="cm"/>
      <inkml:brushProperty name="height" value="0.1"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969BC6-4702-41F4-B979-0959DB3E1541}" type="datetimeFigureOut">
              <a:rPr lang="sv-SE" smtClean="0"/>
              <a:t>2020-01-22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F09DC3-F851-40F8-A250-0CCAC098BCE6}" type="slidenum">
              <a:rPr lang="sv-SE" smtClean="0"/>
              <a:t>‹#›</a:t>
            </a:fld>
            <a:endParaRPr lang="sv-SE"/>
          </a:p>
        </p:txBody>
      </p:sp>
    </p:spTree>
    <p:extLst>
      <p:ext uri="{BB962C8B-B14F-4D97-AF65-F5344CB8AC3E}">
        <p14:creationId xmlns:p14="http://schemas.microsoft.com/office/powerpoint/2010/main" val="2250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t>On the board: Figure 2 of: https://www.researchgate.net/publication/317428436_Role_of_Cost_of_Quality_in_the_Automotive_Industry</a:t>
            </a:r>
            <a:endParaRPr lang="sv-SE"/>
          </a:p>
        </p:txBody>
      </p:sp>
      <p:sp>
        <p:nvSpPr>
          <p:cNvPr id="4" name="Platshållare för bildnummer 3"/>
          <p:cNvSpPr>
            <a:spLocks noGrp="1"/>
          </p:cNvSpPr>
          <p:nvPr>
            <p:ph type="sldNum" sz="quarter" idx="10"/>
          </p:nvPr>
        </p:nvSpPr>
        <p:spPr/>
        <p:txBody>
          <a:bodyPr/>
          <a:lstStyle/>
          <a:p>
            <a:fld id="{24F09DC3-F851-40F8-A250-0CCAC098BCE6}" type="slidenum">
              <a:rPr lang="sv-SE" smtClean="0"/>
              <a:t>3</a:t>
            </a:fld>
            <a:endParaRPr lang="sv-SE"/>
          </a:p>
        </p:txBody>
      </p:sp>
    </p:spTree>
    <p:extLst>
      <p:ext uri="{BB962C8B-B14F-4D97-AF65-F5344CB8AC3E}">
        <p14:creationId xmlns:p14="http://schemas.microsoft.com/office/powerpoint/2010/main" val="1546147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9DCEDF3-2419-E545-A6C5-7032BEC69801}" type="datetimeFigureOut">
              <a:rPr lang="en-GB" smtClean="0"/>
              <a:t>22/01/2020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C708CE-FB26-8640-B31D-27F8D302C920}" type="slidenum">
              <a:rPr lang="en-GB" smtClean="0"/>
              <a:t>‹#›</a:t>
            </a:fld>
            <a:endParaRPr lang="en-GB"/>
          </a:p>
        </p:txBody>
      </p:sp>
    </p:spTree>
    <p:extLst>
      <p:ext uri="{BB962C8B-B14F-4D97-AF65-F5344CB8AC3E}">
        <p14:creationId xmlns:p14="http://schemas.microsoft.com/office/powerpoint/2010/main" val="1418120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DCEDF3-2419-E545-A6C5-7032BEC69801}" type="datetimeFigureOut">
              <a:rPr lang="en-GB" smtClean="0"/>
              <a:t>22/01/2020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C708CE-FB26-8640-B31D-27F8D302C920}" type="slidenum">
              <a:rPr lang="en-GB" smtClean="0"/>
              <a:t>‹#›</a:t>
            </a:fld>
            <a:endParaRPr lang="en-GB"/>
          </a:p>
        </p:txBody>
      </p:sp>
    </p:spTree>
    <p:extLst>
      <p:ext uri="{BB962C8B-B14F-4D97-AF65-F5344CB8AC3E}">
        <p14:creationId xmlns:p14="http://schemas.microsoft.com/office/powerpoint/2010/main" val="701149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DCEDF3-2419-E545-A6C5-7032BEC69801}" type="datetimeFigureOut">
              <a:rPr lang="en-GB" smtClean="0"/>
              <a:t>22/01/2020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C708CE-FB26-8640-B31D-27F8D302C920}" type="slidenum">
              <a:rPr lang="en-GB" smtClean="0"/>
              <a:t>‹#›</a:t>
            </a:fld>
            <a:endParaRPr lang="en-GB"/>
          </a:p>
        </p:txBody>
      </p:sp>
    </p:spTree>
    <p:extLst>
      <p:ext uri="{BB962C8B-B14F-4D97-AF65-F5344CB8AC3E}">
        <p14:creationId xmlns:p14="http://schemas.microsoft.com/office/powerpoint/2010/main" val="97173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DCEDF3-2419-E545-A6C5-7032BEC69801}" type="datetimeFigureOut">
              <a:rPr lang="en-GB" smtClean="0"/>
              <a:t>22/01/2020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C708CE-FB26-8640-B31D-27F8D302C920}" type="slidenum">
              <a:rPr lang="en-GB" smtClean="0"/>
              <a:t>‹#›</a:t>
            </a:fld>
            <a:endParaRPr lang="en-GB"/>
          </a:p>
        </p:txBody>
      </p:sp>
    </p:spTree>
    <p:extLst>
      <p:ext uri="{BB962C8B-B14F-4D97-AF65-F5344CB8AC3E}">
        <p14:creationId xmlns:p14="http://schemas.microsoft.com/office/powerpoint/2010/main" val="1575023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DCEDF3-2419-E545-A6C5-7032BEC69801}" type="datetimeFigureOut">
              <a:rPr lang="en-GB" smtClean="0"/>
              <a:t>22/01/2020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C708CE-FB26-8640-B31D-27F8D302C920}" type="slidenum">
              <a:rPr lang="en-GB" smtClean="0"/>
              <a:t>‹#›</a:t>
            </a:fld>
            <a:endParaRPr lang="en-GB"/>
          </a:p>
        </p:txBody>
      </p:sp>
    </p:spTree>
    <p:extLst>
      <p:ext uri="{BB962C8B-B14F-4D97-AF65-F5344CB8AC3E}">
        <p14:creationId xmlns:p14="http://schemas.microsoft.com/office/powerpoint/2010/main" val="153093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9DCEDF3-2419-E545-A6C5-7032BEC69801}" type="datetimeFigureOut">
              <a:rPr lang="en-GB" smtClean="0"/>
              <a:t>22/01/2020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C708CE-FB26-8640-B31D-27F8D302C920}" type="slidenum">
              <a:rPr lang="en-GB" smtClean="0"/>
              <a:t>‹#›</a:t>
            </a:fld>
            <a:endParaRPr lang="en-GB"/>
          </a:p>
        </p:txBody>
      </p:sp>
    </p:spTree>
    <p:extLst>
      <p:ext uri="{BB962C8B-B14F-4D97-AF65-F5344CB8AC3E}">
        <p14:creationId xmlns:p14="http://schemas.microsoft.com/office/powerpoint/2010/main" val="142039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9DCEDF3-2419-E545-A6C5-7032BEC69801}" type="datetimeFigureOut">
              <a:rPr lang="en-GB" smtClean="0"/>
              <a:t>22/01/2020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FC708CE-FB26-8640-B31D-27F8D302C920}" type="slidenum">
              <a:rPr lang="en-GB" smtClean="0"/>
              <a:t>‹#›</a:t>
            </a:fld>
            <a:endParaRPr lang="en-GB"/>
          </a:p>
        </p:txBody>
      </p:sp>
    </p:spTree>
    <p:extLst>
      <p:ext uri="{BB962C8B-B14F-4D97-AF65-F5344CB8AC3E}">
        <p14:creationId xmlns:p14="http://schemas.microsoft.com/office/powerpoint/2010/main" val="121478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9DCEDF3-2419-E545-A6C5-7032BEC69801}" type="datetimeFigureOut">
              <a:rPr lang="en-GB" smtClean="0"/>
              <a:t>22/01/2020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FC708CE-FB26-8640-B31D-27F8D302C920}" type="slidenum">
              <a:rPr lang="en-GB" smtClean="0"/>
              <a:t>‹#›</a:t>
            </a:fld>
            <a:endParaRPr lang="en-GB"/>
          </a:p>
        </p:txBody>
      </p:sp>
    </p:spTree>
    <p:extLst>
      <p:ext uri="{BB962C8B-B14F-4D97-AF65-F5344CB8AC3E}">
        <p14:creationId xmlns:p14="http://schemas.microsoft.com/office/powerpoint/2010/main" val="70231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CEDF3-2419-E545-A6C5-7032BEC69801}" type="datetimeFigureOut">
              <a:rPr lang="en-GB" smtClean="0"/>
              <a:t>22/01/2020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FC708CE-FB26-8640-B31D-27F8D302C920}" type="slidenum">
              <a:rPr lang="en-GB" smtClean="0"/>
              <a:t>‹#›</a:t>
            </a:fld>
            <a:endParaRPr lang="en-GB"/>
          </a:p>
        </p:txBody>
      </p:sp>
    </p:spTree>
    <p:extLst>
      <p:ext uri="{BB962C8B-B14F-4D97-AF65-F5344CB8AC3E}">
        <p14:creationId xmlns:p14="http://schemas.microsoft.com/office/powerpoint/2010/main" val="1165558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DCEDF3-2419-E545-A6C5-7032BEC69801}" type="datetimeFigureOut">
              <a:rPr lang="en-GB" smtClean="0"/>
              <a:t>22/01/2020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C708CE-FB26-8640-B31D-27F8D302C920}" type="slidenum">
              <a:rPr lang="en-GB" smtClean="0"/>
              <a:t>‹#›</a:t>
            </a:fld>
            <a:endParaRPr lang="en-GB"/>
          </a:p>
        </p:txBody>
      </p:sp>
    </p:spTree>
    <p:extLst>
      <p:ext uri="{BB962C8B-B14F-4D97-AF65-F5344CB8AC3E}">
        <p14:creationId xmlns:p14="http://schemas.microsoft.com/office/powerpoint/2010/main" val="202318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DCEDF3-2419-E545-A6C5-7032BEC69801}" type="datetimeFigureOut">
              <a:rPr lang="en-GB" smtClean="0"/>
              <a:t>22/01/2020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C708CE-FB26-8640-B31D-27F8D302C920}" type="slidenum">
              <a:rPr lang="en-GB" smtClean="0"/>
              <a:t>‹#›</a:t>
            </a:fld>
            <a:endParaRPr lang="en-GB"/>
          </a:p>
        </p:txBody>
      </p:sp>
    </p:spTree>
    <p:extLst>
      <p:ext uri="{BB962C8B-B14F-4D97-AF65-F5344CB8AC3E}">
        <p14:creationId xmlns:p14="http://schemas.microsoft.com/office/powerpoint/2010/main" val="902886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DCEDF3-2419-E545-A6C5-7032BEC69801}" type="datetimeFigureOut">
              <a:rPr lang="en-GB" smtClean="0"/>
              <a:t>22/01/2020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708CE-FB26-8640-B31D-27F8D302C920}" type="slidenum">
              <a:rPr lang="en-GB" smtClean="0"/>
              <a:t>‹#›</a:t>
            </a:fld>
            <a:endParaRPr lang="en-GB"/>
          </a:p>
        </p:txBody>
      </p:sp>
    </p:spTree>
    <p:extLst>
      <p:ext uri="{BB962C8B-B14F-4D97-AF65-F5344CB8AC3E}">
        <p14:creationId xmlns:p14="http://schemas.microsoft.com/office/powerpoint/2010/main" val="1175469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customXml" Target="../ink/ink1.xml"/></Relationships>
</file>

<file path=ppt/slides/_rels/slide2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3.emf"/></Relationships>
</file>

<file path=ppt/slides/_rels/slide2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Armand_V._Feigenbaum"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hyperlink" Target="https://en.wikipedia.org/wiki/Harvard_Business_Revie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3.emf"/></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8E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000"/>
              <a:t>Course Introdction</a:t>
            </a:r>
            <a:r>
              <a:rPr lang="en-US" sz="2400" baseline="-25000"/>
              <a:t>TDDE46</a:t>
            </a:r>
            <a:endParaRPr lang="en-GB" sz="2400"/>
          </a:p>
        </p:txBody>
      </p:sp>
      <p:sp>
        <p:nvSpPr>
          <p:cNvPr id="3" name="Subtitle 2"/>
          <p:cNvSpPr>
            <a:spLocks noGrp="1"/>
          </p:cNvSpPr>
          <p:nvPr>
            <p:ph type="subTitle" idx="1"/>
          </p:nvPr>
        </p:nvSpPr>
        <p:spPr/>
        <p:txBody>
          <a:bodyPr/>
          <a:lstStyle/>
          <a:p>
            <a:r>
              <a:rPr lang="en-GB"/>
              <a:t>Kristian Sandahl, Azeem Ahmad</a:t>
            </a:r>
          </a:p>
          <a:p>
            <a:r>
              <a:rPr lang="en-GB"/>
              <a:t>Linköping University, Sweden</a:t>
            </a:r>
          </a:p>
        </p:txBody>
      </p:sp>
      <p:pic>
        <p:nvPicPr>
          <p:cNvPr id="4" name="Picture 3"/>
          <p:cNvPicPr>
            <a:picLocks noChangeAspect="1"/>
          </p:cNvPicPr>
          <p:nvPr/>
        </p:nvPicPr>
        <p:blipFill>
          <a:blip r:embed="rId2"/>
          <a:stretch>
            <a:fillRect/>
          </a:stretch>
        </p:blipFill>
        <p:spPr>
          <a:xfrm>
            <a:off x="338044" y="5912971"/>
            <a:ext cx="1816100" cy="787400"/>
          </a:xfrm>
          <a:prstGeom prst="rect">
            <a:avLst/>
          </a:prstGeom>
        </p:spPr>
      </p:pic>
    </p:spTree>
    <p:extLst>
      <p:ext uri="{BB962C8B-B14F-4D97-AF65-F5344CB8AC3E}">
        <p14:creationId xmlns:p14="http://schemas.microsoft.com/office/powerpoint/2010/main" val="294471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a:t>Organisation</a:t>
            </a:r>
          </a:p>
        </p:txBody>
      </p:sp>
      <p:pic>
        <p:nvPicPr>
          <p:cNvPr id="7" name="Picture 3"/>
          <p:cNvPicPr>
            <a:picLocks noChangeAspect="1"/>
          </p:cNvPicPr>
          <p:nvPr/>
        </p:nvPicPr>
        <p:blipFill>
          <a:blip r:embed="rId2"/>
          <a:stretch>
            <a:fillRect/>
          </a:stretch>
        </p:blipFill>
        <p:spPr>
          <a:xfrm>
            <a:off x="121397" y="6311900"/>
            <a:ext cx="1155700" cy="431800"/>
          </a:xfrm>
          <a:prstGeom prst="rect">
            <a:avLst/>
          </a:prstGeom>
        </p:spPr>
      </p:pic>
      <p:sp>
        <p:nvSpPr>
          <p:cNvPr id="8" name="textruta 7"/>
          <p:cNvSpPr txBox="1"/>
          <p:nvPr/>
        </p:nvSpPr>
        <p:spPr>
          <a:xfrm>
            <a:off x="1147665" y="2211355"/>
            <a:ext cx="1207318" cy="369332"/>
          </a:xfrm>
          <a:prstGeom prst="rect">
            <a:avLst/>
          </a:prstGeom>
          <a:noFill/>
        </p:spPr>
        <p:txBody>
          <a:bodyPr wrap="none" rtlCol="0">
            <a:spAutoFit/>
          </a:bodyPr>
          <a:lstStyle/>
          <a:p>
            <a:r>
              <a:rPr lang="sv-SE"/>
              <a:t>Lab </a:t>
            </a:r>
            <a:r>
              <a:rPr lang="sv-SE" err="1"/>
              <a:t>groups</a:t>
            </a:r>
            <a:endParaRPr lang="sv-SE"/>
          </a:p>
        </p:txBody>
      </p:sp>
      <p:sp>
        <p:nvSpPr>
          <p:cNvPr id="9" name="textruta 8"/>
          <p:cNvSpPr txBox="1"/>
          <p:nvPr/>
        </p:nvSpPr>
        <p:spPr>
          <a:xfrm>
            <a:off x="1147665" y="3510256"/>
            <a:ext cx="2753703" cy="369332"/>
          </a:xfrm>
          <a:prstGeom prst="rect">
            <a:avLst/>
          </a:prstGeom>
          <a:noFill/>
        </p:spPr>
        <p:txBody>
          <a:bodyPr wrap="none" rtlCol="0">
            <a:spAutoFit/>
          </a:bodyPr>
          <a:lstStyle/>
          <a:p>
            <a:r>
              <a:rPr lang="sv-SE"/>
              <a:t>Project and </a:t>
            </a:r>
            <a:r>
              <a:rPr lang="sv-SE" err="1"/>
              <a:t>seminar</a:t>
            </a:r>
            <a:r>
              <a:rPr lang="sv-SE"/>
              <a:t> </a:t>
            </a:r>
            <a:r>
              <a:rPr lang="sv-SE" err="1"/>
              <a:t>groups</a:t>
            </a:r>
            <a:endParaRPr lang="sv-SE"/>
          </a:p>
        </p:txBody>
      </p:sp>
      <p:sp>
        <p:nvSpPr>
          <p:cNvPr id="10" name="textruta 9"/>
          <p:cNvSpPr txBox="1"/>
          <p:nvPr/>
        </p:nvSpPr>
        <p:spPr>
          <a:xfrm>
            <a:off x="1147665" y="5225143"/>
            <a:ext cx="1817613" cy="369332"/>
          </a:xfrm>
          <a:prstGeom prst="rect">
            <a:avLst/>
          </a:prstGeom>
          <a:noFill/>
        </p:spPr>
        <p:txBody>
          <a:bodyPr wrap="none" rtlCol="0">
            <a:spAutoFit/>
          </a:bodyPr>
          <a:lstStyle/>
          <a:p>
            <a:r>
              <a:rPr lang="sv-SE"/>
              <a:t>Bachelor </a:t>
            </a:r>
            <a:r>
              <a:rPr lang="sv-SE" err="1"/>
              <a:t>projects</a:t>
            </a:r>
            <a:endParaRPr lang="sv-SE"/>
          </a:p>
        </p:txBody>
      </p:sp>
      <p:pic>
        <p:nvPicPr>
          <p:cNvPr id="11" name="Bildobjekt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72953" y="2134390"/>
            <a:ext cx="394990" cy="394990"/>
          </a:xfrm>
          <a:prstGeom prst="rect">
            <a:avLst/>
          </a:prstGeom>
        </p:spPr>
      </p:pic>
      <p:pic>
        <p:nvPicPr>
          <p:cNvPr id="12" name="Bildobjekt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51924" y="2134390"/>
            <a:ext cx="394990" cy="394990"/>
          </a:xfrm>
          <a:prstGeom prst="rect">
            <a:avLst/>
          </a:prstGeom>
        </p:spPr>
      </p:pic>
      <p:pic>
        <p:nvPicPr>
          <p:cNvPr id="13" name="Bildobjekt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73019" y="2134390"/>
            <a:ext cx="394990" cy="394990"/>
          </a:xfrm>
          <a:prstGeom prst="rect">
            <a:avLst/>
          </a:prstGeom>
        </p:spPr>
      </p:pic>
      <p:pic>
        <p:nvPicPr>
          <p:cNvPr id="14" name="Bildobjekt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51990" y="2134390"/>
            <a:ext cx="394990" cy="394990"/>
          </a:xfrm>
          <a:prstGeom prst="rect">
            <a:avLst/>
          </a:prstGeom>
        </p:spPr>
      </p:pic>
      <p:pic>
        <p:nvPicPr>
          <p:cNvPr id="15" name="Bildobjekt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86268" y="2134390"/>
            <a:ext cx="394990" cy="394990"/>
          </a:xfrm>
          <a:prstGeom prst="rect">
            <a:avLst/>
          </a:prstGeom>
        </p:spPr>
      </p:pic>
      <p:pic>
        <p:nvPicPr>
          <p:cNvPr id="16" name="Bildobjekt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65239" y="2134390"/>
            <a:ext cx="394990" cy="394990"/>
          </a:xfrm>
          <a:prstGeom prst="rect">
            <a:avLst/>
          </a:prstGeom>
        </p:spPr>
      </p:pic>
      <p:pic>
        <p:nvPicPr>
          <p:cNvPr id="17" name="Bildobjekt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0546" y="2125849"/>
            <a:ext cx="394990" cy="394990"/>
          </a:xfrm>
          <a:prstGeom prst="rect">
            <a:avLst/>
          </a:prstGeom>
        </p:spPr>
      </p:pic>
      <p:pic>
        <p:nvPicPr>
          <p:cNvPr id="18" name="Bildobjekt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99517" y="2125849"/>
            <a:ext cx="394990" cy="394990"/>
          </a:xfrm>
          <a:prstGeom prst="rect">
            <a:avLst/>
          </a:prstGeom>
        </p:spPr>
      </p:pic>
      <p:sp>
        <p:nvSpPr>
          <p:cNvPr id="19" name="Rektangel 18"/>
          <p:cNvSpPr/>
          <p:nvPr/>
        </p:nvSpPr>
        <p:spPr>
          <a:xfrm>
            <a:off x="4114800" y="2034073"/>
            <a:ext cx="1315616" cy="54661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0" name="Rektangel 19"/>
          <p:cNvSpPr/>
          <p:nvPr/>
        </p:nvSpPr>
        <p:spPr>
          <a:xfrm>
            <a:off x="8716373" y="2034073"/>
            <a:ext cx="1315616" cy="54661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 name="Rektangel 20"/>
          <p:cNvSpPr/>
          <p:nvPr/>
        </p:nvSpPr>
        <p:spPr>
          <a:xfrm>
            <a:off x="7312102" y="2034073"/>
            <a:ext cx="1315616" cy="54661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2" name="Rektangel 21"/>
          <p:cNvSpPr/>
          <p:nvPr/>
        </p:nvSpPr>
        <p:spPr>
          <a:xfrm>
            <a:off x="5536169" y="2034073"/>
            <a:ext cx="1315616" cy="54661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3" name="textruta 22"/>
          <p:cNvSpPr txBox="1"/>
          <p:nvPr/>
        </p:nvSpPr>
        <p:spPr>
          <a:xfrm>
            <a:off x="10739535" y="2211355"/>
            <a:ext cx="343364" cy="369332"/>
          </a:xfrm>
          <a:prstGeom prst="rect">
            <a:avLst/>
          </a:prstGeom>
          <a:noFill/>
        </p:spPr>
        <p:txBody>
          <a:bodyPr wrap="none" rtlCol="0">
            <a:spAutoFit/>
          </a:bodyPr>
          <a:lstStyle/>
          <a:p>
            <a:r>
              <a:rPr lang="sv-SE"/>
              <a:t>…</a:t>
            </a:r>
          </a:p>
        </p:txBody>
      </p:sp>
      <p:pic>
        <p:nvPicPr>
          <p:cNvPr id="24" name="Bildobjekt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25353" y="3554997"/>
            <a:ext cx="394990" cy="394990"/>
          </a:xfrm>
          <a:prstGeom prst="rect">
            <a:avLst/>
          </a:prstGeom>
        </p:spPr>
      </p:pic>
      <p:pic>
        <p:nvPicPr>
          <p:cNvPr id="25" name="Bildobjekt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04324" y="3554997"/>
            <a:ext cx="394990" cy="394990"/>
          </a:xfrm>
          <a:prstGeom prst="rect">
            <a:avLst/>
          </a:prstGeom>
        </p:spPr>
      </p:pic>
      <p:pic>
        <p:nvPicPr>
          <p:cNvPr id="26" name="Bildobjekt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89524" y="3554997"/>
            <a:ext cx="394990" cy="394990"/>
          </a:xfrm>
          <a:prstGeom prst="rect">
            <a:avLst/>
          </a:prstGeom>
        </p:spPr>
      </p:pic>
      <p:pic>
        <p:nvPicPr>
          <p:cNvPr id="27" name="Bildobjekt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74724" y="3554997"/>
            <a:ext cx="394990" cy="394990"/>
          </a:xfrm>
          <a:prstGeom prst="rect">
            <a:avLst/>
          </a:prstGeom>
        </p:spPr>
      </p:pic>
      <p:sp>
        <p:nvSpPr>
          <p:cNvPr id="30" name="Rektangel 29"/>
          <p:cNvSpPr/>
          <p:nvPr/>
        </p:nvSpPr>
        <p:spPr>
          <a:xfrm>
            <a:off x="4309982" y="3454680"/>
            <a:ext cx="2236998" cy="54661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31" name="Bildobjekt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13245" y="3554997"/>
            <a:ext cx="394990" cy="394990"/>
          </a:xfrm>
          <a:prstGeom prst="rect">
            <a:avLst/>
          </a:prstGeom>
        </p:spPr>
      </p:pic>
      <p:pic>
        <p:nvPicPr>
          <p:cNvPr id="32" name="Bildobjekt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92216" y="3554997"/>
            <a:ext cx="394990" cy="394990"/>
          </a:xfrm>
          <a:prstGeom prst="rect">
            <a:avLst/>
          </a:prstGeom>
        </p:spPr>
      </p:pic>
      <p:pic>
        <p:nvPicPr>
          <p:cNvPr id="33" name="Bildobjekt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77416" y="3554997"/>
            <a:ext cx="394990" cy="394990"/>
          </a:xfrm>
          <a:prstGeom prst="rect">
            <a:avLst/>
          </a:prstGeom>
        </p:spPr>
      </p:pic>
      <p:pic>
        <p:nvPicPr>
          <p:cNvPr id="34" name="Bildobjekt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62616" y="3554997"/>
            <a:ext cx="394990" cy="394990"/>
          </a:xfrm>
          <a:prstGeom prst="rect">
            <a:avLst/>
          </a:prstGeom>
        </p:spPr>
      </p:pic>
      <p:sp>
        <p:nvSpPr>
          <p:cNvPr id="35" name="Rektangel 34"/>
          <p:cNvSpPr/>
          <p:nvPr/>
        </p:nvSpPr>
        <p:spPr>
          <a:xfrm>
            <a:off x="7597874" y="3454680"/>
            <a:ext cx="2236998" cy="54661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37" name="Rak pilkoppling 36"/>
          <p:cNvCxnSpPr>
            <a:stCxn id="19" idx="2"/>
            <a:endCxn id="30" idx="0"/>
          </p:cNvCxnSpPr>
          <p:nvPr/>
        </p:nvCxnSpPr>
        <p:spPr>
          <a:xfrm>
            <a:off x="4772608" y="2580687"/>
            <a:ext cx="655873" cy="873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Rak pilkoppling 38"/>
          <p:cNvCxnSpPr>
            <a:stCxn id="22" idx="2"/>
            <a:endCxn id="30" idx="0"/>
          </p:cNvCxnSpPr>
          <p:nvPr/>
        </p:nvCxnSpPr>
        <p:spPr>
          <a:xfrm flipH="1">
            <a:off x="5428481" y="2580687"/>
            <a:ext cx="765496" cy="873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Rak pilkoppling 40"/>
          <p:cNvCxnSpPr>
            <a:stCxn id="21" idx="2"/>
            <a:endCxn id="35" idx="0"/>
          </p:cNvCxnSpPr>
          <p:nvPr/>
        </p:nvCxnSpPr>
        <p:spPr>
          <a:xfrm>
            <a:off x="7969910" y="2580687"/>
            <a:ext cx="746463" cy="873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Rak pilkoppling 42"/>
          <p:cNvCxnSpPr>
            <a:stCxn id="20" idx="2"/>
            <a:endCxn id="35" idx="0"/>
          </p:cNvCxnSpPr>
          <p:nvPr/>
        </p:nvCxnSpPr>
        <p:spPr>
          <a:xfrm flipH="1">
            <a:off x="8716373" y="2580687"/>
            <a:ext cx="657808" cy="873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ruta 43"/>
          <p:cNvSpPr txBox="1"/>
          <p:nvPr/>
        </p:nvSpPr>
        <p:spPr>
          <a:xfrm>
            <a:off x="10739535" y="3631962"/>
            <a:ext cx="343364" cy="369332"/>
          </a:xfrm>
          <a:prstGeom prst="rect">
            <a:avLst/>
          </a:prstGeom>
          <a:noFill/>
        </p:spPr>
        <p:txBody>
          <a:bodyPr wrap="none" rtlCol="0">
            <a:spAutoFit/>
          </a:bodyPr>
          <a:lstStyle/>
          <a:p>
            <a:r>
              <a:rPr lang="sv-SE"/>
              <a:t>…</a:t>
            </a:r>
          </a:p>
        </p:txBody>
      </p:sp>
      <p:pic>
        <p:nvPicPr>
          <p:cNvPr id="45" name="Bildobjekt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442" y="4956193"/>
            <a:ext cx="1355293" cy="1135058"/>
          </a:xfrm>
          <a:prstGeom prst="rect">
            <a:avLst/>
          </a:prstGeom>
        </p:spPr>
      </p:pic>
      <p:sp>
        <p:nvSpPr>
          <p:cNvPr id="46" name="Rektangel 45"/>
          <p:cNvSpPr/>
          <p:nvPr/>
        </p:nvSpPr>
        <p:spPr>
          <a:xfrm>
            <a:off x="4707687" y="4951835"/>
            <a:ext cx="1377048" cy="113941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47" name="Bildobjekt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842" y="5108593"/>
            <a:ext cx="1355293" cy="1135058"/>
          </a:xfrm>
          <a:prstGeom prst="rect">
            <a:avLst/>
          </a:prstGeom>
        </p:spPr>
      </p:pic>
      <p:sp>
        <p:nvSpPr>
          <p:cNvPr id="48" name="Rektangel 47"/>
          <p:cNvSpPr/>
          <p:nvPr/>
        </p:nvSpPr>
        <p:spPr>
          <a:xfrm>
            <a:off x="4860087" y="5104235"/>
            <a:ext cx="1377048" cy="113941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49" name="Bildobjekt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242" y="5260993"/>
            <a:ext cx="1355293" cy="1135058"/>
          </a:xfrm>
          <a:prstGeom prst="rect">
            <a:avLst/>
          </a:prstGeom>
        </p:spPr>
      </p:pic>
      <p:sp>
        <p:nvSpPr>
          <p:cNvPr id="50" name="Rektangel 49"/>
          <p:cNvSpPr/>
          <p:nvPr/>
        </p:nvSpPr>
        <p:spPr>
          <a:xfrm>
            <a:off x="5012487" y="5256635"/>
            <a:ext cx="1377048" cy="113941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51" name="Bildobjekt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513" y="4960551"/>
            <a:ext cx="1355293" cy="1135058"/>
          </a:xfrm>
          <a:prstGeom prst="rect">
            <a:avLst/>
          </a:prstGeom>
        </p:spPr>
      </p:pic>
      <p:sp>
        <p:nvSpPr>
          <p:cNvPr id="52" name="Rektangel 51"/>
          <p:cNvSpPr/>
          <p:nvPr/>
        </p:nvSpPr>
        <p:spPr>
          <a:xfrm>
            <a:off x="7975758" y="4956193"/>
            <a:ext cx="1377048" cy="113941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53" name="Bildobjekt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913" y="5112951"/>
            <a:ext cx="1355293" cy="1135058"/>
          </a:xfrm>
          <a:prstGeom prst="rect">
            <a:avLst/>
          </a:prstGeom>
        </p:spPr>
      </p:pic>
      <p:sp>
        <p:nvSpPr>
          <p:cNvPr id="54" name="Rektangel 53"/>
          <p:cNvSpPr/>
          <p:nvPr/>
        </p:nvSpPr>
        <p:spPr>
          <a:xfrm>
            <a:off x="8128158" y="5108593"/>
            <a:ext cx="1377048" cy="113941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55" name="Bildobjekt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313" y="5265351"/>
            <a:ext cx="1355293" cy="1135058"/>
          </a:xfrm>
          <a:prstGeom prst="rect">
            <a:avLst/>
          </a:prstGeom>
        </p:spPr>
      </p:pic>
      <p:sp>
        <p:nvSpPr>
          <p:cNvPr id="56" name="Rektangel 55"/>
          <p:cNvSpPr/>
          <p:nvPr/>
        </p:nvSpPr>
        <p:spPr>
          <a:xfrm>
            <a:off x="8280558" y="5260993"/>
            <a:ext cx="1377048" cy="113941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58" name="Rak pilkoppling 57"/>
          <p:cNvCxnSpPr>
            <a:stCxn id="30" idx="2"/>
            <a:endCxn id="45" idx="0"/>
          </p:cNvCxnSpPr>
          <p:nvPr/>
        </p:nvCxnSpPr>
        <p:spPr>
          <a:xfrm flipH="1">
            <a:off x="5407089" y="4001294"/>
            <a:ext cx="21392" cy="954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Rak pilkoppling 59"/>
          <p:cNvCxnSpPr>
            <a:stCxn id="35" idx="2"/>
            <a:endCxn id="52" idx="0"/>
          </p:cNvCxnSpPr>
          <p:nvPr/>
        </p:nvCxnSpPr>
        <p:spPr>
          <a:xfrm flipH="1">
            <a:off x="8664282" y="4001294"/>
            <a:ext cx="52091" cy="954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ruta 60"/>
          <p:cNvSpPr txBox="1"/>
          <p:nvPr/>
        </p:nvSpPr>
        <p:spPr>
          <a:xfrm>
            <a:off x="10739535" y="5409809"/>
            <a:ext cx="343364" cy="369332"/>
          </a:xfrm>
          <a:prstGeom prst="rect">
            <a:avLst/>
          </a:prstGeom>
          <a:noFill/>
        </p:spPr>
        <p:txBody>
          <a:bodyPr wrap="none" rtlCol="0">
            <a:spAutoFit/>
          </a:bodyPr>
          <a:lstStyle/>
          <a:p>
            <a:r>
              <a:rPr lang="sv-SE"/>
              <a:t>…</a:t>
            </a:r>
          </a:p>
        </p:txBody>
      </p:sp>
    </p:spTree>
    <p:extLst>
      <p:ext uri="{BB962C8B-B14F-4D97-AF65-F5344CB8AC3E}">
        <p14:creationId xmlns:p14="http://schemas.microsoft.com/office/powerpoint/2010/main" val="3619219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In seminars we discuss articles and account for coaching activities</a:t>
            </a:r>
          </a:p>
        </p:txBody>
      </p:sp>
      <p:sp>
        <p:nvSpPr>
          <p:cNvPr id="3" name="Platshållare för innehåll 2"/>
          <p:cNvSpPr>
            <a:spLocks noGrp="1"/>
          </p:cNvSpPr>
          <p:nvPr>
            <p:ph sz="half" idx="1"/>
          </p:nvPr>
        </p:nvSpPr>
        <p:spPr/>
        <p:txBody>
          <a:bodyPr/>
          <a:lstStyle/>
          <a:p>
            <a:r>
              <a:rPr lang="en-US"/>
              <a:t>Metrics and estimation</a:t>
            </a:r>
          </a:p>
          <a:p>
            <a:r>
              <a:rPr lang="en-US"/>
              <a:t>Processes and practices</a:t>
            </a:r>
          </a:p>
          <a:p>
            <a:r>
              <a:rPr lang="en-US"/>
              <a:t>Software quality management</a:t>
            </a:r>
          </a:p>
          <a:p>
            <a:r>
              <a:rPr lang="en-US" err="1"/>
              <a:t>Automatization</a:t>
            </a:r>
            <a:endParaRPr lang="en-US"/>
          </a:p>
          <a:p>
            <a:endParaRPr lang="sv-SE"/>
          </a:p>
        </p:txBody>
      </p:sp>
      <p:sp>
        <p:nvSpPr>
          <p:cNvPr id="4" name="Platshållare för innehåll 3"/>
          <p:cNvSpPr>
            <a:spLocks noGrp="1"/>
          </p:cNvSpPr>
          <p:nvPr>
            <p:ph sz="half" idx="2"/>
          </p:nvPr>
        </p:nvSpPr>
        <p:spPr/>
        <p:txBody>
          <a:bodyPr/>
          <a:lstStyle/>
          <a:p>
            <a:r>
              <a:rPr lang="en-US"/>
              <a:t>Prepare by reading</a:t>
            </a:r>
          </a:p>
          <a:p>
            <a:r>
              <a:rPr lang="en-US"/>
              <a:t>Write a short individual report on major take-</a:t>
            </a:r>
            <a:r>
              <a:rPr lang="en-US" err="1"/>
              <a:t>aways</a:t>
            </a:r>
            <a:endParaRPr lang="en-US"/>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6244" y="4719799"/>
            <a:ext cx="2611061" cy="1971351"/>
          </a:xfrm>
          <a:prstGeom prst="rect">
            <a:avLst/>
          </a:prstGeom>
        </p:spPr>
      </p:pic>
      <p:pic>
        <p:nvPicPr>
          <p:cNvPr id="6" name="Picture 3"/>
          <p:cNvPicPr>
            <a:picLocks noChangeAspect="1"/>
          </p:cNvPicPr>
          <p:nvPr/>
        </p:nvPicPr>
        <p:blipFill>
          <a:blip r:embed="rId3"/>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1955062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Finally, we write a report of the coaching project and individual contributions</a:t>
            </a:r>
          </a:p>
        </p:txBody>
      </p:sp>
      <p:sp>
        <p:nvSpPr>
          <p:cNvPr id="3" name="Platshållare för innehåll 2"/>
          <p:cNvSpPr>
            <a:spLocks noGrp="1"/>
          </p:cNvSpPr>
          <p:nvPr>
            <p:ph idx="1"/>
          </p:nvPr>
        </p:nvSpPr>
        <p:spPr/>
        <p:txBody>
          <a:bodyPr/>
          <a:lstStyle/>
          <a:p>
            <a:r>
              <a:rPr lang="en-US"/>
              <a:t>Common part about the coaching project</a:t>
            </a:r>
          </a:p>
          <a:p>
            <a:r>
              <a:rPr lang="en-US"/>
              <a:t>Individual appendices:</a:t>
            </a:r>
          </a:p>
          <a:p>
            <a:pPr lvl="1"/>
            <a:r>
              <a:rPr lang="en-US"/>
              <a:t>Deepened follow up from seminars</a:t>
            </a:r>
          </a:p>
          <a:p>
            <a:pPr lvl="1"/>
            <a:r>
              <a:rPr lang="en-US"/>
              <a:t>Deepened follow up from 1-2 labs</a:t>
            </a:r>
          </a:p>
          <a:p>
            <a:pPr lvl="1"/>
            <a:r>
              <a:rPr lang="en-US"/>
              <a:t>Deepened follow up from the coaching project</a:t>
            </a:r>
          </a:p>
          <a:p>
            <a:pPr lvl="1"/>
            <a:r>
              <a:rPr lang="en-US"/>
              <a:t>Independent essay within the scope of the course</a:t>
            </a:r>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9469" y="3638938"/>
            <a:ext cx="2085532" cy="3219061"/>
          </a:xfrm>
          <a:prstGeom prst="rect">
            <a:avLst/>
          </a:prstGeom>
        </p:spPr>
      </p:pic>
      <p:pic>
        <p:nvPicPr>
          <p:cNvPr id="5" name="Picture 3"/>
          <p:cNvPicPr>
            <a:picLocks noChangeAspect="1"/>
          </p:cNvPicPr>
          <p:nvPr/>
        </p:nvPicPr>
        <p:blipFill>
          <a:blip r:embed="rId3"/>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318915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Grading rewards your ambition and achievements</a:t>
            </a:r>
          </a:p>
        </p:txBody>
      </p:sp>
      <p:sp>
        <p:nvSpPr>
          <p:cNvPr id="3" name="Platshållare för innehåll 2"/>
          <p:cNvSpPr>
            <a:spLocks noGrp="1"/>
          </p:cNvSpPr>
          <p:nvPr>
            <p:ph sz="half" idx="1"/>
          </p:nvPr>
        </p:nvSpPr>
        <p:spPr/>
        <p:txBody>
          <a:bodyPr/>
          <a:lstStyle/>
          <a:p>
            <a:r>
              <a:rPr lang="en-US"/>
              <a:t>Lab series (G/U) – accomplish the lab goals, 2 </a:t>
            </a:r>
            <a:r>
              <a:rPr lang="en-US" err="1"/>
              <a:t>hp</a:t>
            </a:r>
            <a:endParaRPr lang="en-US"/>
          </a:p>
          <a:p>
            <a:r>
              <a:rPr lang="en-US"/>
              <a:t>Project work (U/3/4/5):</a:t>
            </a:r>
          </a:p>
          <a:p>
            <a:pPr lvl="1"/>
            <a:r>
              <a:rPr lang="en-US"/>
              <a:t>Seminars – </a:t>
            </a:r>
            <a:r>
              <a:rPr lang="en-US" b="1"/>
              <a:t>presence</a:t>
            </a:r>
            <a:r>
              <a:rPr lang="en-US"/>
              <a:t> and active participation, plus reflection report</a:t>
            </a:r>
          </a:p>
          <a:p>
            <a:pPr lvl="1"/>
            <a:r>
              <a:rPr lang="en-US"/>
              <a:t>Well-performed coaching</a:t>
            </a:r>
          </a:p>
          <a:p>
            <a:pPr lvl="1"/>
            <a:r>
              <a:rPr lang="en-US"/>
              <a:t>Common written report on the project</a:t>
            </a:r>
          </a:p>
        </p:txBody>
      </p:sp>
      <p:sp>
        <p:nvSpPr>
          <p:cNvPr id="4" name="Platshållare för innehåll 3"/>
          <p:cNvSpPr>
            <a:spLocks noGrp="1"/>
          </p:cNvSpPr>
          <p:nvPr>
            <p:ph sz="half" idx="2"/>
          </p:nvPr>
        </p:nvSpPr>
        <p:spPr/>
        <p:txBody>
          <a:bodyPr/>
          <a:lstStyle/>
          <a:p>
            <a:r>
              <a:rPr lang="en-US"/>
              <a:t>Individual appendix:</a:t>
            </a:r>
          </a:p>
          <a:p>
            <a:r>
              <a:rPr lang="en-US"/>
              <a:t>10-line abstracts with major results</a:t>
            </a:r>
          </a:p>
          <a:p>
            <a:r>
              <a:rPr lang="en-US"/>
              <a:t>2-3 good references</a:t>
            </a:r>
          </a:p>
          <a:p>
            <a:r>
              <a:rPr lang="en-US"/>
              <a:t>Understandable English</a:t>
            </a:r>
          </a:p>
          <a:p>
            <a:r>
              <a:rPr lang="en-US"/>
              <a:t>About 4 pages excluding pictures and references</a:t>
            </a:r>
          </a:p>
          <a:p>
            <a:endParaRPr lang="sv-SE"/>
          </a:p>
        </p:txBody>
      </p:sp>
      <p:pic>
        <p:nvPicPr>
          <p:cNvPr id="5" name="Picture 3"/>
          <p:cNvPicPr>
            <a:picLocks noChangeAspect="1"/>
          </p:cNvPicPr>
          <p:nvPr/>
        </p:nvPicPr>
        <p:blipFill>
          <a:blip r:embed="rId2"/>
          <a:stretch>
            <a:fillRect/>
          </a:stretch>
        </p:blipFill>
        <p:spPr>
          <a:xfrm>
            <a:off x="121397" y="6311900"/>
            <a:ext cx="1155700" cy="431800"/>
          </a:xfrm>
          <a:prstGeom prst="rect">
            <a:avLst/>
          </a:prstGeom>
        </p:spPr>
      </p:pic>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928" y="5236806"/>
            <a:ext cx="2441327" cy="1621194"/>
          </a:xfrm>
          <a:prstGeom prst="rect">
            <a:avLst/>
          </a:prstGeom>
        </p:spPr>
      </p:pic>
      <p:sp>
        <p:nvSpPr>
          <p:cNvPr id="7" name="textruta 6"/>
          <p:cNvSpPr txBox="1"/>
          <p:nvPr/>
        </p:nvSpPr>
        <p:spPr>
          <a:xfrm>
            <a:off x="7100596" y="5779640"/>
            <a:ext cx="1729576" cy="584775"/>
          </a:xfrm>
          <a:prstGeom prst="rect">
            <a:avLst/>
          </a:prstGeom>
          <a:noFill/>
        </p:spPr>
        <p:txBody>
          <a:bodyPr wrap="none" rtlCol="0">
            <a:spAutoFit/>
          </a:bodyPr>
          <a:lstStyle/>
          <a:p>
            <a:r>
              <a:rPr lang="sv-SE" sz="3200"/>
              <a:t>= </a:t>
            </a:r>
            <a:r>
              <a:rPr lang="sv-SE" sz="3200" err="1"/>
              <a:t>grade</a:t>
            </a:r>
            <a:r>
              <a:rPr lang="sv-SE" sz="3200"/>
              <a:t> 3</a:t>
            </a:r>
          </a:p>
        </p:txBody>
      </p:sp>
    </p:spTree>
    <p:extLst>
      <p:ext uri="{BB962C8B-B14F-4D97-AF65-F5344CB8AC3E}">
        <p14:creationId xmlns:p14="http://schemas.microsoft.com/office/powerpoint/2010/main" val="1304714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Grading rewards your ambition and achievements</a:t>
            </a:r>
          </a:p>
        </p:txBody>
      </p:sp>
      <p:sp>
        <p:nvSpPr>
          <p:cNvPr id="3" name="Platshållare för innehåll 2"/>
          <p:cNvSpPr>
            <a:spLocks noGrp="1"/>
          </p:cNvSpPr>
          <p:nvPr>
            <p:ph sz="half" idx="1"/>
          </p:nvPr>
        </p:nvSpPr>
        <p:spPr/>
        <p:txBody>
          <a:bodyPr/>
          <a:lstStyle/>
          <a:p>
            <a:r>
              <a:rPr lang="en-US"/>
              <a:t>Individual appendix:</a:t>
            </a:r>
          </a:p>
          <a:p>
            <a:r>
              <a:rPr lang="en-US"/>
              <a:t>10-line abstracts with major results</a:t>
            </a:r>
          </a:p>
          <a:p>
            <a:r>
              <a:rPr lang="en-US"/>
              <a:t>10 good references</a:t>
            </a:r>
          </a:p>
          <a:p>
            <a:r>
              <a:rPr lang="en-US"/>
              <a:t>Good, fault-free English</a:t>
            </a:r>
          </a:p>
          <a:p>
            <a:r>
              <a:rPr lang="en-US"/>
              <a:t>4-8 pages excluding pictures and references</a:t>
            </a:r>
          </a:p>
        </p:txBody>
      </p:sp>
      <p:sp>
        <p:nvSpPr>
          <p:cNvPr id="4" name="Platshållare för innehåll 3"/>
          <p:cNvSpPr>
            <a:spLocks noGrp="1"/>
          </p:cNvSpPr>
          <p:nvPr>
            <p:ph sz="half" idx="2"/>
          </p:nvPr>
        </p:nvSpPr>
        <p:spPr/>
        <p:txBody>
          <a:bodyPr/>
          <a:lstStyle/>
          <a:p>
            <a:r>
              <a:rPr lang="en-US"/>
              <a:t>Same as grade 4 and:</a:t>
            </a:r>
          </a:p>
          <a:p>
            <a:r>
              <a:rPr lang="en-US"/>
              <a:t>Clear comparison between 2-3 distinct findings in the coaching projects and the literature</a:t>
            </a:r>
          </a:p>
          <a:p>
            <a:endParaRPr lang="en-US"/>
          </a:p>
          <a:p>
            <a:endParaRPr lang="en-US"/>
          </a:p>
          <a:p>
            <a:endParaRPr lang="sv-SE"/>
          </a:p>
        </p:txBody>
      </p:sp>
      <p:pic>
        <p:nvPicPr>
          <p:cNvPr id="5" name="Picture 3"/>
          <p:cNvPicPr>
            <a:picLocks noChangeAspect="1"/>
          </p:cNvPicPr>
          <p:nvPr/>
        </p:nvPicPr>
        <p:blipFill>
          <a:blip r:embed="rId2"/>
          <a:stretch>
            <a:fillRect/>
          </a:stretch>
        </p:blipFill>
        <p:spPr>
          <a:xfrm>
            <a:off x="121397" y="6311900"/>
            <a:ext cx="1155700" cy="431800"/>
          </a:xfrm>
          <a:prstGeom prst="rect">
            <a:avLst/>
          </a:prstGeom>
        </p:spPr>
      </p:pic>
      <p:sp>
        <p:nvSpPr>
          <p:cNvPr id="7" name="textruta 6"/>
          <p:cNvSpPr txBox="1"/>
          <p:nvPr/>
        </p:nvSpPr>
        <p:spPr>
          <a:xfrm>
            <a:off x="838200" y="5462628"/>
            <a:ext cx="1729576" cy="584775"/>
          </a:xfrm>
          <a:prstGeom prst="rect">
            <a:avLst/>
          </a:prstGeom>
          <a:noFill/>
        </p:spPr>
        <p:txBody>
          <a:bodyPr wrap="none" rtlCol="0">
            <a:spAutoFit/>
          </a:bodyPr>
          <a:lstStyle/>
          <a:p>
            <a:r>
              <a:rPr lang="sv-SE" sz="3200"/>
              <a:t>= </a:t>
            </a:r>
            <a:r>
              <a:rPr lang="sv-SE" sz="3200" err="1"/>
              <a:t>grade</a:t>
            </a:r>
            <a:r>
              <a:rPr lang="sv-SE" sz="3200"/>
              <a:t> 4</a:t>
            </a:r>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155" y="5215175"/>
            <a:ext cx="1869705" cy="1189015"/>
          </a:xfrm>
          <a:prstGeom prst="rect">
            <a:avLst/>
          </a:prstGeom>
        </p:spPr>
      </p:pic>
      <p:sp>
        <p:nvSpPr>
          <p:cNvPr id="9" name="textruta 8"/>
          <p:cNvSpPr txBox="1"/>
          <p:nvPr/>
        </p:nvSpPr>
        <p:spPr>
          <a:xfrm>
            <a:off x="7180685" y="5462627"/>
            <a:ext cx="1729576" cy="584775"/>
          </a:xfrm>
          <a:prstGeom prst="rect">
            <a:avLst/>
          </a:prstGeom>
          <a:noFill/>
        </p:spPr>
        <p:txBody>
          <a:bodyPr wrap="none" rtlCol="0">
            <a:spAutoFit/>
          </a:bodyPr>
          <a:lstStyle/>
          <a:p>
            <a:r>
              <a:rPr lang="sv-SE" sz="3200"/>
              <a:t>= </a:t>
            </a:r>
            <a:r>
              <a:rPr lang="sv-SE" sz="3200" err="1"/>
              <a:t>grade</a:t>
            </a:r>
            <a:r>
              <a:rPr lang="sv-SE" sz="3200"/>
              <a:t> 5</a:t>
            </a:r>
          </a:p>
        </p:txBody>
      </p:sp>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6078" y="5103844"/>
            <a:ext cx="1898607" cy="1423955"/>
          </a:xfrm>
          <a:prstGeom prst="rect">
            <a:avLst/>
          </a:prstGeom>
        </p:spPr>
      </p:pic>
    </p:spTree>
    <p:extLst>
      <p:ext uri="{BB962C8B-B14F-4D97-AF65-F5344CB8AC3E}">
        <p14:creationId xmlns:p14="http://schemas.microsoft.com/office/powerpoint/2010/main" val="2116790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Objectives for next 45 minutes</a:t>
            </a:r>
          </a:p>
        </p:txBody>
      </p:sp>
      <p:sp>
        <p:nvSpPr>
          <p:cNvPr id="3" name="Content Placeholder 2"/>
          <p:cNvSpPr>
            <a:spLocks noGrp="1"/>
          </p:cNvSpPr>
          <p:nvPr>
            <p:ph idx="1"/>
          </p:nvPr>
        </p:nvSpPr>
        <p:spPr/>
        <p:txBody>
          <a:bodyPr vert="horz" lIns="91440" tIns="45720" rIns="91440" bIns="45720" rtlCol="0" anchor="t">
            <a:normAutofit/>
          </a:bodyPr>
          <a:lstStyle/>
          <a:p>
            <a:pPr lvl="1"/>
            <a:r>
              <a:rPr lang="en-GB" dirty="0"/>
              <a:t>What is software quality?</a:t>
            </a:r>
          </a:p>
          <a:p>
            <a:pPr lvl="1"/>
            <a:r>
              <a:rPr lang="en-GB" dirty="0"/>
              <a:t>Different views on quality</a:t>
            </a:r>
          </a:p>
          <a:p>
            <a:pPr lvl="1"/>
            <a:r>
              <a:rPr lang="en-GB" dirty="0"/>
              <a:t>What are software quality factors?</a:t>
            </a:r>
          </a:p>
          <a:p>
            <a:pPr lvl="1"/>
            <a:r>
              <a:rPr lang="en-GB" dirty="0"/>
              <a:t>ISO 25010 standard in detail</a:t>
            </a:r>
            <a:endParaRPr lang="en-GB" dirty="0">
              <a:cs typeface="Calibri"/>
            </a:endParaRPr>
          </a:p>
          <a:p>
            <a:pPr lvl="1"/>
            <a:endParaRPr lang="en-GB"/>
          </a:p>
          <a:p>
            <a:pPr lvl="1"/>
            <a:endParaRPr lang="en-GB"/>
          </a:p>
          <a:p>
            <a:pPr marL="457200" lvl="1" indent="0">
              <a:buNone/>
            </a:pPr>
            <a:endParaRPr lang="en-GB"/>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1516086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What does Quality mean to you? </a:t>
            </a:r>
            <a:br>
              <a:rPr lang="en-GB"/>
            </a:br>
            <a:r>
              <a:rPr lang="en-GB"/>
              <a:t>	</a:t>
            </a:r>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sp>
        <p:nvSpPr>
          <p:cNvPr id="5" name="Content Placeholder 2">
            <a:extLst>
              <a:ext uri="{FF2B5EF4-FFF2-40B4-BE49-F238E27FC236}">
                <a16:creationId xmlns:a16="http://schemas.microsoft.com/office/drawing/2014/main" id="{785659EC-20B0-F84C-8818-4D0AD1FC6268}"/>
              </a:ext>
            </a:extLst>
          </p:cNvPr>
          <p:cNvSpPr>
            <a:spLocks noGrp="1"/>
          </p:cNvSpPr>
          <p:nvPr>
            <p:ph idx="1"/>
          </p:nvPr>
        </p:nvSpPr>
        <p:spPr>
          <a:xfrm>
            <a:off x="838200" y="1825625"/>
            <a:ext cx="10515600" cy="4351338"/>
          </a:xfrm>
        </p:spPr>
        <p:txBody>
          <a:bodyPr vert="horz" lIns="91440" tIns="45720" rIns="91440" bIns="45720" rtlCol="0" anchor="t">
            <a:normAutofit/>
          </a:bodyPr>
          <a:lstStyle/>
          <a:p>
            <a:pPr lvl="1"/>
            <a:r>
              <a:rPr lang="en-GB" dirty="0"/>
              <a:t>You are a project manager of the </a:t>
            </a:r>
            <a:r>
              <a:rPr lang="en-GB" dirty="0" err="1"/>
              <a:t>BlaBla</a:t>
            </a:r>
            <a:r>
              <a:rPr lang="en-GB" dirty="0"/>
              <a:t> communication AB in Sweden. Your company develops networking products such as routers and switches. Your company also develops software for routers and switches to make it easy to use for customers. You are competing with other 5 companies to get the contract for 1 million devices for third world countries as part of United Nation campaign. This contract is very important for your financial planning otherwise you can go bankrupt. The contract is to submit the following documentation of one line by just filling the blanks. Your answer (i.e. for the blank) must be between 1-5 words.</a:t>
            </a:r>
          </a:p>
          <a:p>
            <a:pPr lvl="1"/>
            <a:endParaRPr lang="en-GB" dirty="0"/>
          </a:p>
          <a:p>
            <a:pPr marL="457200" lvl="1" indent="0">
              <a:buNone/>
            </a:pPr>
            <a:r>
              <a:rPr lang="en-GB" dirty="0"/>
              <a:t>     </a:t>
            </a:r>
            <a:r>
              <a:rPr lang="en-GB" dirty="0">
                <a:solidFill>
                  <a:srgbClr val="FF0000"/>
                </a:solidFill>
              </a:rPr>
              <a:t>Your hardware and/or software has a good quality because it ____________!</a:t>
            </a:r>
            <a:endParaRPr lang="en-GB" dirty="0">
              <a:solidFill>
                <a:srgbClr val="FF0000"/>
              </a:solidFill>
              <a:cs typeface="Calibri" panose="020F0502020204030204"/>
            </a:endParaRPr>
          </a:p>
          <a:p>
            <a:pPr lvl="1"/>
            <a:endParaRPr lang="en-GB" dirty="0"/>
          </a:p>
          <a:p>
            <a:pPr lvl="1"/>
            <a:endParaRPr lang="en-GB" dirty="0"/>
          </a:p>
          <a:p>
            <a:pPr marL="457200" lvl="1" indent="0">
              <a:buNone/>
            </a:pPr>
            <a:endParaRPr lang="en-GB" dirty="0"/>
          </a:p>
        </p:txBody>
      </p:sp>
      <p:pic>
        <p:nvPicPr>
          <p:cNvPr id="6" name="Picture 5">
            <a:extLst>
              <a:ext uri="{FF2B5EF4-FFF2-40B4-BE49-F238E27FC236}">
                <a16:creationId xmlns:a16="http://schemas.microsoft.com/office/drawing/2014/main" id="{99020C85-1CFB-CF45-A770-E2085EBBC57A}"/>
              </a:ext>
            </a:extLst>
          </p:cNvPr>
          <p:cNvPicPr>
            <a:picLocks noChangeAspect="1"/>
          </p:cNvPicPr>
          <p:nvPr/>
        </p:nvPicPr>
        <p:blipFill>
          <a:blip r:embed="rId3"/>
          <a:stretch>
            <a:fillRect/>
          </a:stretch>
        </p:blipFill>
        <p:spPr>
          <a:xfrm>
            <a:off x="2154958" y="5852391"/>
            <a:ext cx="8026065" cy="640484"/>
          </a:xfrm>
          <a:prstGeom prst="rect">
            <a:avLst/>
          </a:prstGeom>
        </p:spPr>
      </p:pic>
    </p:spTree>
    <p:extLst>
      <p:ext uri="{BB962C8B-B14F-4D97-AF65-F5344CB8AC3E}">
        <p14:creationId xmlns:p14="http://schemas.microsoft.com/office/powerpoint/2010/main" val="3246218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397" y="6311900"/>
            <a:ext cx="1155700" cy="431800"/>
          </a:xfrm>
          <a:prstGeom prst="rect">
            <a:avLst/>
          </a:prstGeom>
        </p:spPr>
      </p:pic>
      <p:pic>
        <p:nvPicPr>
          <p:cNvPr id="1026" name="Picture 2" descr="http://www.lotsofjokes.com/service_quality-img-481.jpg">
            <a:extLst>
              <a:ext uri="{FF2B5EF4-FFF2-40B4-BE49-F238E27FC236}">
                <a16:creationId xmlns:a16="http://schemas.microsoft.com/office/drawing/2014/main" id="{0D5D68CC-2BFE-5E4A-867F-FFF2DE502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773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is Software Quality?</a:t>
            </a:r>
          </a:p>
        </p:txBody>
      </p:sp>
      <p:sp>
        <p:nvSpPr>
          <p:cNvPr id="3" name="Content Placeholder 2"/>
          <p:cNvSpPr>
            <a:spLocks noGrp="1"/>
          </p:cNvSpPr>
          <p:nvPr>
            <p:ph idx="1"/>
          </p:nvPr>
        </p:nvSpPr>
        <p:spPr/>
        <p:txBody>
          <a:bodyPr/>
          <a:lstStyle/>
          <a:p>
            <a:r>
              <a:rPr lang="en-GB" dirty="0"/>
              <a:t>Quality is a complex and multifaceted concept (David Garvin)</a:t>
            </a:r>
          </a:p>
          <a:p>
            <a:r>
              <a:rPr lang="en-GB" dirty="0"/>
              <a:t>Quality = Fitness for Purpose (</a:t>
            </a:r>
            <a:r>
              <a:rPr lang="en-GB" dirty="0" err="1"/>
              <a:t>Juran</a:t>
            </a:r>
            <a:r>
              <a:rPr lang="en-GB" dirty="0"/>
              <a:t>)</a:t>
            </a:r>
          </a:p>
          <a:p>
            <a:r>
              <a:rPr lang="en-GB" dirty="0"/>
              <a:t>Quality = Zero Defect (Crosby)</a:t>
            </a:r>
          </a:p>
          <a:p>
            <a:endParaRPr lang="en-GB" dirty="0"/>
          </a:p>
          <a:p>
            <a:pPr marL="457200" lvl="1" indent="0">
              <a:buNone/>
            </a:pPr>
            <a:endParaRPr lang="en-GB" dirty="0"/>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2825157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Different Views of Quality</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r>
              <a:rPr lang="en-GB" dirty="0"/>
              <a:t>Five different views according to David Garvin:</a:t>
            </a:r>
            <a:r>
              <a:rPr lang="en-GB" baseline="30000" dirty="0"/>
              <a:t>1</a:t>
            </a:r>
          </a:p>
          <a:p>
            <a:pPr lvl="1"/>
            <a:r>
              <a:rPr lang="en-GB" b="1" dirty="0"/>
              <a:t>Transcendental view</a:t>
            </a:r>
            <a:r>
              <a:rPr lang="en-GB" dirty="0"/>
              <a:t>: that quality is something that you immediately recognize, but cannot explicitly define.</a:t>
            </a:r>
            <a:endParaRPr lang="en-GB" dirty="0">
              <a:cs typeface="Calibri"/>
            </a:endParaRPr>
          </a:p>
          <a:p>
            <a:pPr lvl="1"/>
            <a:r>
              <a:rPr lang="en-GB" b="1" dirty="0"/>
              <a:t>User view</a:t>
            </a:r>
            <a:r>
              <a:rPr lang="en-GB" dirty="0"/>
              <a:t>:  sees quality in terms of an end user’s specific goals. If a product meets those goals, it exhibits quality. </a:t>
            </a:r>
          </a:p>
          <a:p>
            <a:pPr lvl="2"/>
            <a:r>
              <a:rPr lang="en-GB" dirty="0"/>
              <a:t>A product is of good quality, if it satisfy a large number of users</a:t>
            </a:r>
            <a:endParaRPr lang="en-GB" dirty="0">
              <a:cs typeface="Calibri"/>
            </a:endParaRPr>
          </a:p>
          <a:p>
            <a:pPr lvl="1"/>
            <a:r>
              <a:rPr lang="en-GB" b="1" dirty="0"/>
              <a:t>Manufacturer view</a:t>
            </a:r>
            <a:r>
              <a:rPr lang="en-GB" dirty="0"/>
              <a:t>: defines quality in terms of the original specification of the product. If the product conforms to the specification, it exhibits quality.</a:t>
            </a:r>
          </a:p>
          <a:p>
            <a:pPr lvl="2"/>
            <a:r>
              <a:rPr lang="en-GB" dirty="0"/>
              <a:t>Does the product satisfy the specification/requirements? </a:t>
            </a:r>
          </a:p>
          <a:p>
            <a:pPr lvl="1"/>
            <a:r>
              <a:rPr lang="en-GB" b="1" dirty="0"/>
              <a:t>Product view</a:t>
            </a:r>
            <a:r>
              <a:rPr lang="en-GB" dirty="0"/>
              <a:t>: suggests that quality can be tied to inherent characteristics (e.g., module approach and feature's re-usability) of a product. </a:t>
            </a:r>
            <a:endParaRPr lang="en-GB" dirty="0">
              <a:cs typeface="Calibri"/>
            </a:endParaRPr>
          </a:p>
          <a:p>
            <a:pPr lvl="1"/>
            <a:r>
              <a:rPr lang="en-GB" b="1" dirty="0"/>
              <a:t>Value-based view</a:t>
            </a:r>
            <a:r>
              <a:rPr lang="en-GB" dirty="0"/>
              <a:t>: measures quality based on how much a customer is willing to pay for a product. </a:t>
            </a:r>
          </a:p>
          <a:p>
            <a:pPr lvl="2"/>
            <a:r>
              <a:rPr lang="en-GB" dirty="0"/>
              <a:t>How much a customer is willing to pay for a certain level of quality</a:t>
            </a:r>
          </a:p>
          <a:p>
            <a:pPr lvl="1"/>
            <a:endParaRPr lang="en-GB" dirty="0"/>
          </a:p>
          <a:p>
            <a:pPr lvl="1"/>
            <a:endParaRPr lang="en-GB" baseline="30000" dirty="0"/>
          </a:p>
          <a:p>
            <a:endParaRPr lang="en-GB" dirty="0"/>
          </a:p>
          <a:p>
            <a:pPr marL="457200" lvl="1" indent="0">
              <a:buNone/>
            </a:pPr>
            <a:endParaRPr lang="en-GB" dirty="0"/>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sp>
        <p:nvSpPr>
          <p:cNvPr id="5" name="TextBox 4">
            <a:extLst>
              <a:ext uri="{FF2B5EF4-FFF2-40B4-BE49-F238E27FC236}">
                <a16:creationId xmlns:a16="http://schemas.microsoft.com/office/drawing/2014/main" id="{64E7D00D-51BF-4E42-8E70-95F086EA5EB9}"/>
              </a:ext>
            </a:extLst>
          </p:cNvPr>
          <p:cNvSpPr txBox="1"/>
          <p:nvPr/>
        </p:nvSpPr>
        <p:spPr>
          <a:xfrm>
            <a:off x="5358620" y="6527800"/>
            <a:ext cx="10677231" cy="461665"/>
          </a:xfrm>
          <a:prstGeom prst="rect">
            <a:avLst/>
          </a:prstGeom>
          <a:noFill/>
        </p:spPr>
        <p:txBody>
          <a:bodyPr wrap="square" rtlCol="0">
            <a:spAutoFit/>
          </a:bodyPr>
          <a:lstStyle/>
          <a:p>
            <a:r>
              <a:rPr lang="en-GB" sz="1200" dirty="0"/>
              <a:t>1. Garvin, D., “What Does ‘Product Quality’ Really Mean?”  Sloan Management Review, Fall 1984, pp. 25–45</a:t>
            </a:r>
          </a:p>
          <a:p>
            <a:endParaRPr lang="en-GB" sz="1200" dirty="0"/>
          </a:p>
        </p:txBody>
      </p:sp>
    </p:spTree>
    <p:extLst>
      <p:ext uri="{BB962C8B-B14F-4D97-AF65-F5344CB8AC3E}">
        <p14:creationId xmlns:p14="http://schemas.microsoft.com/office/powerpoint/2010/main" val="2863120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Quality work in a software company is done for different reasons</a:t>
            </a:r>
          </a:p>
        </p:txBody>
      </p:sp>
      <p:pic>
        <p:nvPicPr>
          <p:cNvPr id="4" name="Bildobjekt 3"/>
          <p:cNvPicPr>
            <a:picLocks noChangeAspect="1"/>
          </p:cNvPicPr>
          <p:nvPr/>
        </p:nvPicPr>
        <p:blipFill>
          <a:blip r:embed="rId2"/>
          <a:stretch>
            <a:fillRect/>
          </a:stretch>
        </p:blipFill>
        <p:spPr>
          <a:xfrm>
            <a:off x="721360" y="2261675"/>
            <a:ext cx="3695421" cy="2615287"/>
          </a:xfrm>
          <a:prstGeom prst="rect">
            <a:avLst/>
          </a:prstGeom>
        </p:spPr>
      </p:pic>
      <p:sp>
        <p:nvSpPr>
          <p:cNvPr id="5" name="textruta 4"/>
          <p:cNvSpPr txBox="1"/>
          <p:nvPr/>
        </p:nvSpPr>
        <p:spPr>
          <a:xfrm>
            <a:off x="1000760" y="4812268"/>
            <a:ext cx="2094163" cy="369332"/>
          </a:xfrm>
          <a:prstGeom prst="rect">
            <a:avLst/>
          </a:prstGeom>
          <a:noFill/>
        </p:spPr>
        <p:txBody>
          <a:bodyPr wrap="none" rtlCol="0">
            <a:spAutoFit/>
          </a:bodyPr>
          <a:lstStyle/>
          <a:p>
            <a:r>
              <a:rPr lang="sv-SE" err="1"/>
              <a:t>Take</a:t>
            </a:r>
            <a:r>
              <a:rPr lang="sv-SE"/>
              <a:t> new </a:t>
            </a:r>
            <a:r>
              <a:rPr lang="sv-SE" err="1"/>
              <a:t>challenges</a:t>
            </a:r>
            <a:endParaRPr lang="sv-SE"/>
          </a:p>
        </p:txBody>
      </p:sp>
      <p:pic>
        <p:nvPicPr>
          <p:cNvPr id="6" name="Bildobjekt 5"/>
          <p:cNvPicPr>
            <a:picLocks noChangeAspect="1"/>
          </p:cNvPicPr>
          <p:nvPr/>
        </p:nvPicPr>
        <p:blipFill>
          <a:blip r:embed="rId3"/>
          <a:stretch>
            <a:fillRect/>
          </a:stretch>
        </p:blipFill>
        <p:spPr>
          <a:xfrm>
            <a:off x="4696181" y="1869440"/>
            <a:ext cx="2365019" cy="2642420"/>
          </a:xfrm>
          <a:prstGeom prst="rect">
            <a:avLst/>
          </a:prstGeom>
        </p:spPr>
      </p:pic>
      <p:sp>
        <p:nvSpPr>
          <p:cNvPr id="7" name="textruta 6"/>
          <p:cNvSpPr txBox="1"/>
          <p:nvPr/>
        </p:nvSpPr>
        <p:spPr>
          <a:xfrm>
            <a:off x="4696181" y="4876962"/>
            <a:ext cx="1795171" cy="369332"/>
          </a:xfrm>
          <a:prstGeom prst="rect">
            <a:avLst/>
          </a:prstGeom>
          <a:noFill/>
        </p:spPr>
        <p:txBody>
          <a:bodyPr wrap="none" rtlCol="0">
            <a:spAutoFit/>
          </a:bodyPr>
          <a:lstStyle/>
          <a:p>
            <a:r>
              <a:rPr lang="sv-SE" err="1"/>
              <a:t>Grow</a:t>
            </a:r>
            <a:r>
              <a:rPr lang="sv-SE"/>
              <a:t> </a:t>
            </a:r>
            <a:r>
              <a:rPr lang="sv-SE" err="1"/>
              <a:t>your</a:t>
            </a:r>
            <a:r>
              <a:rPr lang="sv-SE"/>
              <a:t> assets</a:t>
            </a:r>
          </a:p>
        </p:txBody>
      </p:sp>
      <p:pic>
        <p:nvPicPr>
          <p:cNvPr id="1026" name="Picture 2" descr="Kostym, Affärsman, Företag, Mannen, Manliga, Person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7192" y="2078447"/>
            <a:ext cx="3336608" cy="2224406"/>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8616632" y="4812268"/>
            <a:ext cx="1791644" cy="369332"/>
          </a:xfrm>
          <a:prstGeom prst="rect">
            <a:avLst/>
          </a:prstGeom>
          <a:noFill/>
        </p:spPr>
        <p:txBody>
          <a:bodyPr wrap="none" rtlCol="0">
            <a:spAutoFit/>
          </a:bodyPr>
          <a:lstStyle/>
          <a:p>
            <a:r>
              <a:rPr lang="sv-SE" err="1"/>
              <a:t>Avoid</a:t>
            </a:r>
            <a:r>
              <a:rPr lang="sv-SE"/>
              <a:t> </a:t>
            </a:r>
            <a:r>
              <a:rPr lang="sv-SE" err="1"/>
              <a:t>complaints</a:t>
            </a:r>
            <a:endParaRPr lang="sv-SE"/>
          </a:p>
        </p:txBody>
      </p:sp>
      <p:pic>
        <p:nvPicPr>
          <p:cNvPr id="9" name="Picture 3"/>
          <p:cNvPicPr>
            <a:picLocks noChangeAspect="1"/>
          </p:cNvPicPr>
          <p:nvPr/>
        </p:nvPicPr>
        <p:blipFill>
          <a:blip r:embed="rId5"/>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94672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Software Quality Factors</a:t>
            </a:r>
          </a:p>
        </p:txBody>
      </p:sp>
      <p:sp>
        <p:nvSpPr>
          <p:cNvPr id="3" name="Content Placeholder 2"/>
          <p:cNvSpPr>
            <a:spLocks noGrp="1"/>
          </p:cNvSpPr>
          <p:nvPr>
            <p:ph idx="1"/>
          </p:nvPr>
        </p:nvSpPr>
        <p:spPr/>
        <p:txBody>
          <a:bodyPr>
            <a:normAutofit/>
          </a:bodyPr>
          <a:lstStyle/>
          <a:p>
            <a:r>
              <a:rPr lang="en-GB" dirty="0"/>
              <a:t>To know that quality has improved, it would be helpful to be able to measure quality in term of factors.</a:t>
            </a:r>
          </a:p>
          <a:p>
            <a:r>
              <a:rPr lang="en-GB" dirty="0"/>
              <a:t>Quality Factors (Availability, Reliability, Maintainability, Security …..):</a:t>
            </a:r>
          </a:p>
          <a:p>
            <a:pPr lvl="1"/>
            <a:r>
              <a:rPr lang="en-GB" dirty="0"/>
              <a:t>Goal-oriented methodology for measuring software quality</a:t>
            </a:r>
          </a:p>
          <a:p>
            <a:pPr marL="0" indent="0">
              <a:buNone/>
            </a:pPr>
            <a:endParaRPr lang="en-GB" dirty="0"/>
          </a:p>
          <a:p>
            <a:endParaRPr lang="en-GB" dirty="0"/>
          </a:p>
          <a:p>
            <a:pPr lvl="1"/>
            <a:endParaRPr lang="en-GB" baseline="30000" dirty="0"/>
          </a:p>
          <a:p>
            <a:endParaRPr lang="en-GB" dirty="0"/>
          </a:p>
          <a:p>
            <a:pPr marL="457200" lvl="1" indent="0">
              <a:buNone/>
            </a:pPr>
            <a:endParaRPr lang="en-GB" dirty="0"/>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248383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Software Quality Standards &amp; Models</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r>
              <a:rPr lang="en-GB" dirty="0"/>
              <a:t>Standards (i.e. international, regional, national or organizational):</a:t>
            </a:r>
          </a:p>
          <a:p>
            <a:pPr lvl="1"/>
            <a:r>
              <a:rPr lang="en-GB" dirty="0"/>
              <a:t>Increase customer’s confidence in the products</a:t>
            </a:r>
          </a:p>
          <a:p>
            <a:pPr lvl="1"/>
            <a:r>
              <a:rPr lang="en-GB" dirty="0"/>
              <a:t>Help to achieve effective quality management</a:t>
            </a:r>
          </a:p>
          <a:p>
            <a:pPr lvl="1"/>
            <a:r>
              <a:rPr lang="en-GB" dirty="0"/>
              <a:t>Avoid repetitions of past mistakes</a:t>
            </a:r>
          </a:p>
          <a:p>
            <a:pPr lvl="1"/>
            <a:r>
              <a:rPr lang="en-GB" dirty="0"/>
              <a:t>Helps staff understand the organization by understanding the standard</a:t>
            </a:r>
          </a:p>
          <a:p>
            <a:pPr lvl="2"/>
            <a:r>
              <a:rPr lang="en-GB" dirty="0"/>
              <a:t>Developed by:</a:t>
            </a:r>
          </a:p>
          <a:p>
            <a:pPr lvl="2"/>
            <a:r>
              <a:rPr lang="en-GB" dirty="0"/>
              <a:t>IEEE, ISO, DOD (US Department of Defence), ANSI (American National Standard Organization), EIA (Electronic Industries Association) and others</a:t>
            </a:r>
          </a:p>
          <a:p>
            <a:r>
              <a:rPr lang="en-GB" dirty="0"/>
              <a:t>Models:</a:t>
            </a:r>
          </a:p>
          <a:p>
            <a:pPr lvl="1"/>
            <a:r>
              <a:rPr lang="en-GB" dirty="0"/>
              <a:t>McCall -&gt; 11 quality factors (1977)</a:t>
            </a:r>
          </a:p>
          <a:p>
            <a:pPr lvl="1"/>
            <a:r>
              <a:rPr lang="en-GB" dirty="0"/>
              <a:t>Deutsch and Willis -&gt; 12 quality factors (1988)</a:t>
            </a:r>
          </a:p>
          <a:p>
            <a:pPr lvl="1"/>
            <a:r>
              <a:rPr lang="en-GB" dirty="0"/>
              <a:t>Evans and Marciniak-&gt; 15 quality factors (1987)</a:t>
            </a:r>
          </a:p>
          <a:p>
            <a:pPr lvl="1"/>
            <a:r>
              <a:rPr lang="en-GB" dirty="0"/>
              <a:t>Many others (Seminar 1 is about quality models)</a:t>
            </a:r>
          </a:p>
          <a:p>
            <a:pPr lvl="1"/>
            <a:endParaRPr lang="en-GB" dirty="0"/>
          </a:p>
          <a:p>
            <a:pPr marL="457200" lvl="1" indent="0">
              <a:buNone/>
            </a:pPr>
            <a:endParaRPr lang="en-GB" dirty="0"/>
          </a:p>
          <a:p>
            <a:pPr marL="0" indent="0">
              <a:buNone/>
            </a:pPr>
            <a:endParaRPr lang="en-GB" dirty="0"/>
          </a:p>
          <a:p>
            <a:endParaRPr lang="en-GB" dirty="0"/>
          </a:p>
          <a:p>
            <a:pPr lvl="1"/>
            <a:endParaRPr lang="en-GB" baseline="30000" dirty="0"/>
          </a:p>
          <a:p>
            <a:endParaRPr lang="en-GB" dirty="0"/>
          </a:p>
          <a:p>
            <a:pPr marL="457200" lvl="1" indent="0">
              <a:buNone/>
            </a:pPr>
            <a:endParaRPr lang="en-GB" dirty="0"/>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pic>
        <p:nvPicPr>
          <p:cNvPr id="5" name="Picture 4">
            <a:extLst>
              <a:ext uri="{FF2B5EF4-FFF2-40B4-BE49-F238E27FC236}">
                <a16:creationId xmlns:a16="http://schemas.microsoft.com/office/drawing/2014/main" id="{FDFAE6C3-B03E-E54F-87D3-1172FB98402C}"/>
              </a:ext>
            </a:extLst>
          </p:cNvPr>
          <p:cNvPicPr>
            <a:picLocks noChangeAspect="1"/>
          </p:cNvPicPr>
          <p:nvPr/>
        </p:nvPicPr>
        <p:blipFill>
          <a:blip r:embed="rId3"/>
          <a:stretch>
            <a:fillRect/>
          </a:stretch>
        </p:blipFill>
        <p:spPr>
          <a:xfrm>
            <a:off x="7114032" y="4439219"/>
            <a:ext cx="5077968" cy="1537695"/>
          </a:xfrm>
          <a:prstGeom prst="rect">
            <a:avLst/>
          </a:prstGeom>
        </p:spPr>
      </p:pic>
    </p:spTree>
    <p:extLst>
      <p:ext uri="{BB962C8B-B14F-4D97-AF65-F5344CB8AC3E}">
        <p14:creationId xmlns:p14="http://schemas.microsoft.com/office/powerpoint/2010/main" val="3878595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Software Quality Standards – ISO 250XX</a:t>
            </a:r>
          </a:p>
        </p:txBody>
      </p:sp>
      <p:sp>
        <p:nvSpPr>
          <p:cNvPr id="3" name="Content Placeholder 2"/>
          <p:cNvSpPr>
            <a:spLocks noGrp="1"/>
          </p:cNvSpPr>
          <p:nvPr>
            <p:ph idx="1"/>
          </p:nvPr>
        </p:nvSpPr>
        <p:spPr/>
        <p:txBody>
          <a:bodyPr>
            <a:normAutofit/>
          </a:bodyPr>
          <a:lstStyle/>
          <a:p>
            <a:pPr lvl="1"/>
            <a:endParaRPr lang="en-GB" dirty="0"/>
          </a:p>
          <a:p>
            <a:pPr marL="457200" lvl="1" indent="0">
              <a:buNone/>
            </a:pPr>
            <a:endParaRPr lang="en-GB" dirty="0"/>
          </a:p>
          <a:p>
            <a:pPr marL="0" indent="0">
              <a:buNone/>
            </a:pPr>
            <a:endParaRPr lang="en-GB" dirty="0"/>
          </a:p>
          <a:p>
            <a:endParaRPr lang="en-GB" dirty="0"/>
          </a:p>
          <a:p>
            <a:pPr lvl="1"/>
            <a:endParaRPr lang="en-GB" baseline="30000" dirty="0"/>
          </a:p>
          <a:p>
            <a:endParaRPr lang="en-GB" dirty="0"/>
          </a:p>
          <a:p>
            <a:pPr marL="457200" lvl="1" indent="0">
              <a:buNone/>
            </a:pPr>
            <a:endParaRPr lang="en-GB" dirty="0"/>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pic>
        <p:nvPicPr>
          <p:cNvPr id="6" name="Picture 5">
            <a:extLst>
              <a:ext uri="{FF2B5EF4-FFF2-40B4-BE49-F238E27FC236}">
                <a16:creationId xmlns:a16="http://schemas.microsoft.com/office/drawing/2014/main" id="{6D84FC34-94E4-0444-AFB5-07F6B74A11AC}"/>
              </a:ext>
            </a:extLst>
          </p:cNvPr>
          <p:cNvPicPr>
            <a:picLocks noChangeAspect="1"/>
          </p:cNvPicPr>
          <p:nvPr/>
        </p:nvPicPr>
        <p:blipFill>
          <a:blip r:embed="rId3"/>
          <a:stretch>
            <a:fillRect/>
          </a:stretch>
        </p:blipFill>
        <p:spPr>
          <a:xfrm>
            <a:off x="3407337" y="1333677"/>
            <a:ext cx="7937392" cy="5410023"/>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1A6E11E0-F7AA-A146-BE63-AC8A98FB580C}"/>
                  </a:ext>
                </a:extLst>
              </p14:cNvPr>
              <p14:cNvContentPartPr/>
              <p14:nvPr/>
            </p14:nvContentPartPr>
            <p14:xfrm>
              <a:off x="5307840" y="1585073"/>
              <a:ext cx="3362040" cy="662760"/>
            </p14:xfrm>
          </p:contentPart>
        </mc:Choice>
        <mc:Fallback xmlns="">
          <p:pic>
            <p:nvPicPr>
              <p:cNvPr id="8" name="Ink 7">
                <a:extLst>
                  <a:ext uri="{FF2B5EF4-FFF2-40B4-BE49-F238E27FC236}">
                    <a16:creationId xmlns:a16="http://schemas.microsoft.com/office/drawing/2014/main" id="{1A6E11E0-F7AA-A146-BE63-AC8A98FB580C}"/>
                  </a:ext>
                </a:extLst>
              </p:cNvPr>
              <p:cNvPicPr/>
              <p:nvPr/>
            </p:nvPicPr>
            <p:blipFill>
              <a:blip r:embed="rId5"/>
              <a:stretch>
                <a:fillRect/>
              </a:stretch>
            </p:blipFill>
            <p:spPr>
              <a:xfrm>
                <a:off x="5289840" y="1567083"/>
                <a:ext cx="3397680" cy="698381"/>
              </a:xfrm>
              <a:prstGeom prst="rect">
                <a:avLst/>
              </a:prstGeom>
            </p:spPr>
          </p:pic>
        </mc:Fallback>
      </mc:AlternateContent>
      <p:sp>
        <p:nvSpPr>
          <p:cNvPr id="11" name="Rectangle 10">
            <a:extLst>
              <a:ext uri="{FF2B5EF4-FFF2-40B4-BE49-F238E27FC236}">
                <a16:creationId xmlns:a16="http://schemas.microsoft.com/office/drawing/2014/main" id="{1590B618-F680-5743-B29B-D35C888E3751}"/>
              </a:ext>
            </a:extLst>
          </p:cNvPr>
          <p:cNvSpPr/>
          <p:nvPr/>
        </p:nvSpPr>
        <p:spPr>
          <a:xfrm>
            <a:off x="121397" y="2499229"/>
            <a:ext cx="2730660" cy="923330"/>
          </a:xfrm>
          <a:prstGeom prst="rect">
            <a:avLst/>
          </a:prstGeom>
        </p:spPr>
        <p:txBody>
          <a:bodyPr wrap="square">
            <a:spAutoFit/>
          </a:bodyPr>
          <a:lstStyle/>
          <a:p>
            <a:r>
              <a:rPr lang="sv-SE" dirty="0"/>
              <a:t>Software Product </a:t>
            </a:r>
            <a:r>
              <a:rPr lang="sv-SE" dirty="0" err="1"/>
              <a:t>Quality</a:t>
            </a:r>
            <a:r>
              <a:rPr lang="sv-SE" dirty="0"/>
              <a:t> </a:t>
            </a:r>
            <a:r>
              <a:rPr lang="sv-SE" dirty="0" err="1"/>
              <a:t>Requirements</a:t>
            </a:r>
            <a:r>
              <a:rPr lang="sv-SE" dirty="0"/>
              <a:t> and </a:t>
            </a:r>
            <a:r>
              <a:rPr lang="sv-SE" dirty="0" err="1"/>
              <a:t>Evaluation</a:t>
            </a:r>
            <a:r>
              <a:rPr lang="sv-SE" dirty="0"/>
              <a:t> (</a:t>
            </a:r>
            <a:r>
              <a:rPr lang="sv-SE" dirty="0" err="1"/>
              <a:t>SQuaRE</a:t>
            </a:r>
            <a:r>
              <a:rPr lang="sv-SE" dirty="0"/>
              <a:t>) </a:t>
            </a:r>
            <a:endParaRPr lang="en-GB" dirty="0"/>
          </a:p>
        </p:txBody>
      </p:sp>
    </p:spTree>
    <p:extLst>
      <p:ext uri="{BB962C8B-B14F-4D97-AF65-F5344CB8AC3E}">
        <p14:creationId xmlns:p14="http://schemas.microsoft.com/office/powerpoint/2010/main" val="3977354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ISO/IEC 25010 (replaced with ISO 9126)</a:t>
            </a:r>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34078B6-66E0-1445-9BEA-6D3DF3AEB304}"/>
                  </a:ext>
                </a:extLst>
              </p14:cNvPr>
              <p14:cNvContentPartPr/>
              <p14:nvPr/>
            </p14:nvContentPartPr>
            <p14:xfrm>
              <a:off x="2518114" y="7301400"/>
              <a:ext cx="360" cy="360"/>
            </p14:xfrm>
          </p:contentPart>
        </mc:Choice>
        <mc:Fallback xmlns="">
          <p:pic>
            <p:nvPicPr>
              <p:cNvPr id="5" name="Ink 4">
                <a:extLst>
                  <a:ext uri="{FF2B5EF4-FFF2-40B4-BE49-F238E27FC236}">
                    <a16:creationId xmlns:a16="http://schemas.microsoft.com/office/drawing/2014/main" id="{A34078B6-66E0-1445-9BEA-6D3DF3AEB304}"/>
                  </a:ext>
                </a:extLst>
              </p:cNvPr>
              <p:cNvPicPr/>
              <p:nvPr/>
            </p:nvPicPr>
            <p:blipFill>
              <a:blip r:embed="rId4"/>
              <a:stretch>
                <a:fillRect/>
              </a:stretch>
            </p:blipFill>
            <p:spPr>
              <a:xfrm>
                <a:off x="2500114" y="7283400"/>
                <a:ext cx="36000" cy="36000"/>
              </a:xfrm>
              <a:prstGeom prst="rect">
                <a:avLst/>
              </a:prstGeom>
            </p:spPr>
          </p:pic>
        </mc:Fallback>
      </mc:AlternateContent>
      <p:pic>
        <p:nvPicPr>
          <p:cNvPr id="4098" name="Picture 2" descr="Quality Characterisctics of ISO 25010">
            <a:extLst>
              <a:ext uri="{FF2B5EF4-FFF2-40B4-BE49-F238E27FC236}">
                <a16:creationId xmlns:a16="http://schemas.microsoft.com/office/drawing/2014/main" id="{19F42FE7-7416-0545-959B-EAEA4C8B1E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9492"/>
            <a:ext cx="12192000" cy="34464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491A8B3-7A9D-314D-ABCB-E7DC142FD5ED}"/>
              </a:ext>
            </a:extLst>
          </p:cNvPr>
          <p:cNvSpPr/>
          <p:nvPr/>
        </p:nvSpPr>
        <p:spPr>
          <a:xfrm>
            <a:off x="228600" y="1690688"/>
            <a:ext cx="11876314" cy="923330"/>
          </a:xfrm>
          <a:prstGeom prst="rect">
            <a:avLst/>
          </a:prstGeom>
        </p:spPr>
        <p:txBody>
          <a:bodyPr wrap="square">
            <a:spAutoFit/>
          </a:bodyPr>
          <a:lstStyle/>
          <a:p>
            <a:pPr algn="ctr"/>
            <a:r>
              <a:rPr lang="en-GB" i="1" dirty="0"/>
              <a:t>“The quality of a system is the degree to which the system </a:t>
            </a:r>
            <a:r>
              <a:rPr lang="en-GB" b="1" u="sng" dirty="0"/>
              <a:t>satisfies the stated and </a:t>
            </a:r>
            <a:r>
              <a:rPr lang="en-GB" b="1" u="sng" dirty="0">
                <a:solidFill>
                  <a:srgbClr val="FF0000"/>
                </a:solidFill>
              </a:rPr>
              <a:t>implied</a:t>
            </a:r>
            <a:r>
              <a:rPr lang="en-GB" b="1" u="sng" dirty="0"/>
              <a:t> needs of its various stakeholders</a:t>
            </a:r>
            <a:r>
              <a:rPr lang="en-GB" i="1" dirty="0"/>
              <a:t>, and thus provides value. Those stakeholders' needs (functionality, performance, security, maintainability, etc.) are precisely what is represented in the quality model [……]” </a:t>
            </a:r>
            <a:r>
              <a:rPr lang="en-GB" dirty="0"/>
              <a:t>(www.iso2500.com)</a:t>
            </a:r>
          </a:p>
        </p:txBody>
      </p:sp>
      <p:sp>
        <p:nvSpPr>
          <p:cNvPr id="3" name="Rectangle 2">
            <a:extLst>
              <a:ext uri="{FF2B5EF4-FFF2-40B4-BE49-F238E27FC236}">
                <a16:creationId xmlns:a16="http://schemas.microsoft.com/office/drawing/2014/main" id="{976F78C0-18D4-3F41-AB6A-98FB42D4717A}"/>
              </a:ext>
            </a:extLst>
          </p:cNvPr>
          <p:cNvSpPr/>
          <p:nvPr/>
        </p:nvSpPr>
        <p:spPr>
          <a:xfrm>
            <a:off x="0" y="4426721"/>
            <a:ext cx="12192000" cy="1885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954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ISO/IEC 25010 (replaced with ISO 9126)</a:t>
            </a:r>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34078B6-66E0-1445-9BEA-6D3DF3AEB304}"/>
                  </a:ext>
                </a:extLst>
              </p14:cNvPr>
              <p14:cNvContentPartPr/>
              <p14:nvPr/>
            </p14:nvContentPartPr>
            <p14:xfrm>
              <a:off x="2518114" y="7301400"/>
              <a:ext cx="360" cy="360"/>
            </p14:xfrm>
          </p:contentPart>
        </mc:Choice>
        <mc:Fallback xmlns="">
          <p:pic>
            <p:nvPicPr>
              <p:cNvPr id="5" name="Ink 4">
                <a:extLst>
                  <a:ext uri="{FF2B5EF4-FFF2-40B4-BE49-F238E27FC236}">
                    <a16:creationId xmlns:a16="http://schemas.microsoft.com/office/drawing/2014/main" id="{A34078B6-66E0-1445-9BEA-6D3DF3AEB304}"/>
                  </a:ext>
                </a:extLst>
              </p:cNvPr>
              <p:cNvPicPr/>
              <p:nvPr/>
            </p:nvPicPr>
            <p:blipFill>
              <a:blip r:embed="rId4"/>
              <a:stretch>
                <a:fillRect/>
              </a:stretch>
            </p:blipFill>
            <p:spPr>
              <a:xfrm>
                <a:off x="2500114" y="7283400"/>
                <a:ext cx="36000" cy="36000"/>
              </a:xfrm>
              <a:prstGeom prst="rect">
                <a:avLst/>
              </a:prstGeom>
            </p:spPr>
          </p:pic>
        </mc:Fallback>
      </mc:AlternateContent>
      <p:pic>
        <p:nvPicPr>
          <p:cNvPr id="4098" name="Picture 2" descr="Quality Characterisctics of ISO 25010">
            <a:extLst>
              <a:ext uri="{FF2B5EF4-FFF2-40B4-BE49-F238E27FC236}">
                <a16:creationId xmlns:a16="http://schemas.microsoft.com/office/drawing/2014/main" id="{19F42FE7-7416-0545-959B-EAEA4C8B1E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9492"/>
            <a:ext cx="12192000" cy="344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072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ISO/IEC 25010</a:t>
            </a:r>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pic>
        <p:nvPicPr>
          <p:cNvPr id="6" name="Picture 5">
            <a:extLst>
              <a:ext uri="{FF2B5EF4-FFF2-40B4-BE49-F238E27FC236}">
                <a16:creationId xmlns:a16="http://schemas.microsoft.com/office/drawing/2014/main" id="{3379DC87-D094-894C-90D6-C85980A70FE1}"/>
              </a:ext>
            </a:extLst>
          </p:cNvPr>
          <p:cNvPicPr>
            <a:picLocks noChangeAspect="1"/>
          </p:cNvPicPr>
          <p:nvPr/>
        </p:nvPicPr>
        <p:blipFill>
          <a:blip r:embed="rId3"/>
          <a:stretch>
            <a:fillRect/>
          </a:stretch>
        </p:blipFill>
        <p:spPr>
          <a:xfrm>
            <a:off x="2248220" y="2080419"/>
            <a:ext cx="9753600" cy="965200"/>
          </a:xfrm>
          <a:prstGeom prst="rect">
            <a:avLst/>
          </a:prstGeom>
        </p:spPr>
      </p:pic>
      <p:pic>
        <p:nvPicPr>
          <p:cNvPr id="7" name="Picture 6">
            <a:extLst>
              <a:ext uri="{FF2B5EF4-FFF2-40B4-BE49-F238E27FC236}">
                <a16:creationId xmlns:a16="http://schemas.microsoft.com/office/drawing/2014/main" id="{E2E54634-7666-E546-BE42-987C9BD38B58}"/>
              </a:ext>
            </a:extLst>
          </p:cNvPr>
          <p:cNvPicPr>
            <a:picLocks noChangeAspect="1"/>
          </p:cNvPicPr>
          <p:nvPr/>
        </p:nvPicPr>
        <p:blipFill>
          <a:blip r:embed="rId4"/>
          <a:stretch>
            <a:fillRect/>
          </a:stretch>
        </p:blipFill>
        <p:spPr>
          <a:xfrm>
            <a:off x="190180" y="2080419"/>
            <a:ext cx="1638300" cy="2451100"/>
          </a:xfrm>
          <a:prstGeom prst="rect">
            <a:avLst/>
          </a:prstGeom>
        </p:spPr>
      </p:pic>
      <p:sp>
        <p:nvSpPr>
          <p:cNvPr id="12" name="TextBox 11">
            <a:extLst>
              <a:ext uri="{FF2B5EF4-FFF2-40B4-BE49-F238E27FC236}">
                <a16:creationId xmlns:a16="http://schemas.microsoft.com/office/drawing/2014/main" id="{75BCE13F-40F0-284F-BD6D-C382DF1E8008}"/>
              </a:ext>
            </a:extLst>
          </p:cNvPr>
          <p:cNvSpPr txBox="1"/>
          <p:nvPr/>
        </p:nvSpPr>
        <p:spPr>
          <a:xfrm>
            <a:off x="2248221" y="3305969"/>
            <a:ext cx="9753600" cy="3416320"/>
          </a:xfrm>
          <a:prstGeom prst="rect">
            <a:avLst/>
          </a:prstGeom>
          <a:noFill/>
        </p:spPr>
        <p:txBody>
          <a:bodyPr wrap="square" rtlCol="0" anchor="t">
            <a:spAutoFit/>
          </a:bodyPr>
          <a:lstStyle/>
          <a:p>
            <a:pPr marL="285750" indent="-285750">
              <a:buFont typeface="Arial" panose="020B0604020202020204" pitchFamily="34" charset="0"/>
              <a:buChar char="•"/>
            </a:pPr>
            <a:r>
              <a:rPr lang="en-GB" dirty="0"/>
              <a:t>Some lessons to take away; what should you do?</a:t>
            </a:r>
          </a:p>
          <a:p>
            <a:pPr marL="742950" lvl="1" indent="-285750">
              <a:buFont typeface="Arial" panose="020B0604020202020204" pitchFamily="34" charset="0"/>
              <a:buChar char="•"/>
            </a:pPr>
            <a:r>
              <a:rPr lang="en-GB" dirty="0"/>
              <a:t>Check if all use cases have been written</a:t>
            </a:r>
            <a:endParaRPr lang="en-GB" dirty="0">
              <a:cs typeface="Calibri"/>
            </a:endParaRPr>
          </a:p>
          <a:p>
            <a:pPr marL="742950" lvl="1" indent="-285750">
              <a:buFont typeface="Arial" panose="020B0604020202020204" pitchFamily="34" charset="0"/>
              <a:buChar char="•"/>
            </a:pPr>
            <a:r>
              <a:rPr lang="en-GB" dirty="0"/>
              <a:t>Use traceability matrices to make sure that software matched with all business requirements </a:t>
            </a:r>
            <a:r>
              <a:rPr lang="en-GB" b="1" u="sng" dirty="0">
                <a:solidFill>
                  <a:srgbClr val="FF0000"/>
                </a:solidFill>
              </a:rPr>
              <a:t>completely and correctly</a:t>
            </a:r>
            <a:endParaRPr lang="en-GB" b="1" u="sng" dirty="0">
              <a:solidFill>
                <a:srgbClr val="FF0000"/>
              </a:solidFill>
              <a:cs typeface="Calibri"/>
            </a:endParaRPr>
          </a:p>
          <a:p>
            <a:pPr marL="742950" lvl="1" indent="-285750">
              <a:buFont typeface="Arial" panose="020B0604020202020204" pitchFamily="34" charset="0"/>
              <a:buChar char="•"/>
            </a:pPr>
            <a:endParaRPr lang="en-GB" i="1" dirty="0">
              <a:cs typeface="Calibri"/>
            </a:endParaRPr>
          </a:p>
          <a:p>
            <a:pPr marL="742950" lvl="1" indent="-285750">
              <a:buFont typeface="Arial" panose="020B0604020202020204" pitchFamily="34" charset="0"/>
              <a:buChar char="•"/>
            </a:pPr>
            <a:endParaRPr lang="en-GB" i="1" dirty="0">
              <a:cs typeface="Calibri"/>
            </a:endParaRPr>
          </a:p>
          <a:p>
            <a:pPr marL="742950" lvl="1" indent="-285750">
              <a:buFont typeface="Arial" panose="020B0604020202020204" pitchFamily="34" charset="0"/>
              <a:buChar char="•"/>
            </a:pPr>
            <a:endParaRPr lang="en-GB" i="1" dirty="0">
              <a:cs typeface="Calibri"/>
            </a:endParaRPr>
          </a:p>
          <a:p>
            <a:pPr marL="742950" lvl="1" indent="-285750">
              <a:buFont typeface="Arial" panose="020B0604020202020204" pitchFamily="34" charset="0"/>
              <a:buChar char="•"/>
            </a:pPr>
            <a:endParaRPr lang="en-GB" i="1" dirty="0">
              <a:cs typeface="Calibri"/>
            </a:endParaRPr>
          </a:p>
          <a:p>
            <a:pPr marL="742950" lvl="1" indent="-285750">
              <a:buFont typeface="Arial" panose="020B0604020202020204" pitchFamily="34" charset="0"/>
              <a:buChar char="•"/>
            </a:pPr>
            <a:r>
              <a:rPr lang="en-GB" i="1" dirty="0"/>
              <a:t>Everyone</a:t>
            </a:r>
            <a:r>
              <a:rPr lang="en-GB" i="1" dirty="0">
                <a:cs typeface="Calibri"/>
              </a:rPr>
              <a:t> in Sweden should pay tax -&gt; complete?.</a:t>
            </a:r>
            <a:endParaRPr lang="en-GB" dirty="0">
              <a:cs typeface="Calibri"/>
            </a:endParaRPr>
          </a:p>
          <a:p>
            <a:pPr marL="742950" lvl="1" indent="-285750">
              <a:buFont typeface="Arial" panose="020B0604020202020204" pitchFamily="34" charset="0"/>
              <a:buChar char="•"/>
            </a:pPr>
            <a:r>
              <a:rPr lang="en-GB" i="1" dirty="0">
                <a:cs typeface="Calibri"/>
              </a:rPr>
              <a:t>Car rental prices shall show all applicable taxes (including 6% </a:t>
            </a:r>
            <a:r>
              <a:rPr lang="en-GB" i="1" dirty="0" err="1">
                <a:solidFill>
                  <a:srgbClr val="FF0000"/>
                </a:solidFill>
                <a:cs typeface="Calibri"/>
              </a:rPr>
              <a:t>kummun</a:t>
            </a:r>
            <a:r>
              <a:rPr lang="en-GB" i="1" dirty="0">
                <a:solidFill>
                  <a:srgbClr val="FF0000"/>
                </a:solidFill>
                <a:cs typeface="Calibri"/>
              </a:rPr>
              <a:t> tax</a:t>
            </a:r>
            <a:r>
              <a:rPr lang="en-GB" i="1" dirty="0">
                <a:cs typeface="Calibri"/>
              </a:rPr>
              <a:t>) -&gt;correct?.</a:t>
            </a:r>
            <a:endParaRPr lang="en-GB" dirty="0">
              <a:cs typeface="Calibri"/>
            </a:endParaRPr>
          </a:p>
          <a:p>
            <a:pPr marL="1200150" lvl="2" indent="-285750">
              <a:buFont typeface="Arial" panose="020B0604020202020204" pitchFamily="34" charset="0"/>
              <a:buChar char="•"/>
            </a:pPr>
            <a:endParaRPr lang="en-GB" dirty="0">
              <a:cs typeface="Calibri"/>
            </a:endParaRPr>
          </a:p>
          <a:p>
            <a:endParaRPr lang="en-GB" dirty="0">
              <a:cs typeface="Calibri"/>
            </a:endParaRPr>
          </a:p>
        </p:txBody>
      </p:sp>
    </p:spTree>
    <p:extLst>
      <p:ext uri="{BB962C8B-B14F-4D97-AF65-F5344CB8AC3E}">
        <p14:creationId xmlns:p14="http://schemas.microsoft.com/office/powerpoint/2010/main" val="2001393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room&#10;&#10;Description automatically generated">
            <a:extLst>
              <a:ext uri="{FF2B5EF4-FFF2-40B4-BE49-F238E27FC236}">
                <a16:creationId xmlns:a16="http://schemas.microsoft.com/office/drawing/2014/main" id="{79C824A4-191A-7444-BE36-BAB270AD4E38}"/>
              </a:ext>
            </a:extLst>
          </p:cNvPr>
          <p:cNvPicPr>
            <a:picLocks noChangeAspect="1"/>
          </p:cNvPicPr>
          <p:nvPr/>
        </p:nvPicPr>
        <p:blipFill>
          <a:blip r:embed="rId2"/>
          <a:stretch>
            <a:fillRect/>
          </a:stretch>
        </p:blipFill>
        <p:spPr>
          <a:xfrm>
            <a:off x="2394293" y="643466"/>
            <a:ext cx="7403413" cy="5571067"/>
          </a:xfrm>
          <a:prstGeom prst="rect">
            <a:avLst/>
          </a:prstGeom>
        </p:spPr>
      </p:pic>
    </p:spTree>
    <p:extLst>
      <p:ext uri="{BB962C8B-B14F-4D97-AF65-F5344CB8AC3E}">
        <p14:creationId xmlns:p14="http://schemas.microsoft.com/office/powerpoint/2010/main" val="3448581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ISO/IEC 25010</a:t>
            </a:r>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pic>
        <p:nvPicPr>
          <p:cNvPr id="9" name="Picture 8">
            <a:extLst>
              <a:ext uri="{FF2B5EF4-FFF2-40B4-BE49-F238E27FC236}">
                <a16:creationId xmlns:a16="http://schemas.microsoft.com/office/drawing/2014/main" id="{6C089539-7CB5-B147-A2D9-08A3F163FE47}"/>
              </a:ext>
            </a:extLst>
          </p:cNvPr>
          <p:cNvPicPr>
            <a:picLocks noChangeAspect="1"/>
          </p:cNvPicPr>
          <p:nvPr/>
        </p:nvPicPr>
        <p:blipFill>
          <a:blip r:embed="rId3"/>
          <a:stretch>
            <a:fillRect/>
          </a:stretch>
        </p:blipFill>
        <p:spPr>
          <a:xfrm>
            <a:off x="451597" y="2080419"/>
            <a:ext cx="1651000" cy="2489200"/>
          </a:xfrm>
          <a:prstGeom prst="rect">
            <a:avLst/>
          </a:prstGeom>
        </p:spPr>
      </p:pic>
      <p:pic>
        <p:nvPicPr>
          <p:cNvPr id="3" name="Picture 2">
            <a:extLst>
              <a:ext uri="{FF2B5EF4-FFF2-40B4-BE49-F238E27FC236}">
                <a16:creationId xmlns:a16="http://schemas.microsoft.com/office/drawing/2014/main" id="{FF8D662A-2632-D34B-B3EE-71A415A18079}"/>
              </a:ext>
            </a:extLst>
          </p:cNvPr>
          <p:cNvPicPr>
            <a:picLocks noChangeAspect="1"/>
          </p:cNvPicPr>
          <p:nvPr/>
        </p:nvPicPr>
        <p:blipFill>
          <a:blip r:embed="rId4"/>
          <a:stretch>
            <a:fillRect/>
          </a:stretch>
        </p:blipFill>
        <p:spPr>
          <a:xfrm>
            <a:off x="2188029" y="2080419"/>
            <a:ext cx="9753600" cy="965200"/>
          </a:xfrm>
          <a:prstGeom prst="rect">
            <a:avLst/>
          </a:prstGeom>
        </p:spPr>
      </p:pic>
      <p:sp>
        <p:nvSpPr>
          <p:cNvPr id="10" name="TextBox 9">
            <a:extLst>
              <a:ext uri="{FF2B5EF4-FFF2-40B4-BE49-F238E27FC236}">
                <a16:creationId xmlns:a16="http://schemas.microsoft.com/office/drawing/2014/main" id="{95394CE2-A7E7-1549-A3FC-E702162698BD}"/>
              </a:ext>
            </a:extLst>
          </p:cNvPr>
          <p:cNvSpPr txBox="1"/>
          <p:nvPr/>
        </p:nvSpPr>
        <p:spPr>
          <a:xfrm>
            <a:off x="2248221" y="3305969"/>
            <a:ext cx="9753600" cy="1477328"/>
          </a:xfrm>
          <a:prstGeom prst="rect">
            <a:avLst/>
          </a:prstGeom>
          <a:noFill/>
        </p:spPr>
        <p:txBody>
          <a:bodyPr wrap="square" rtlCol="0">
            <a:spAutoFit/>
          </a:bodyPr>
          <a:lstStyle/>
          <a:p>
            <a:pPr marL="285750" indent="-285750">
              <a:buFont typeface="Arial" panose="020B0604020202020204" pitchFamily="34" charset="0"/>
              <a:buChar char="•"/>
            </a:pPr>
            <a:r>
              <a:rPr lang="en-GB" dirty="0"/>
              <a:t>Some lessons to take away; what should you do?</a:t>
            </a:r>
          </a:p>
          <a:p>
            <a:pPr marL="742950" lvl="1" indent="-285750">
              <a:buFont typeface="Arial" panose="020B0604020202020204" pitchFamily="34" charset="0"/>
              <a:buChar char="•"/>
            </a:pPr>
            <a:r>
              <a:rPr lang="en-GB" dirty="0"/>
              <a:t>Select appropriate data structure when writing code</a:t>
            </a:r>
          </a:p>
          <a:p>
            <a:pPr marL="742950" lvl="1" indent="-285750">
              <a:buFont typeface="Arial" panose="020B0604020202020204" pitchFamily="34" charset="0"/>
              <a:buChar char="•"/>
            </a:pPr>
            <a:r>
              <a:rPr lang="en-GB" dirty="0"/>
              <a:t>Select appropriate algorithms </a:t>
            </a:r>
          </a:p>
          <a:p>
            <a:pPr marL="742950" lvl="1" indent="-285750">
              <a:buFont typeface="Arial" panose="020B0604020202020204" pitchFamily="34" charset="0"/>
              <a:buChar char="•"/>
            </a:pPr>
            <a:r>
              <a:rPr lang="en-GB" dirty="0"/>
              <a:t>Consider data cashing, memory leakage,  multi-threading, locking and other issues</a:t>
            </a:r>
          </a:p>
          <a:p>
            <a:endParaRPr lang="en-GB" dirty="0"/>
          </a:p>
        </p:txBody>
      </p:sp>
    </p:spTree>
    <p:extLst>
      <p:ext uri="{BB962C8B-B14F-4D97-AF65-F5344CB8AC3E}">
        <p14:creationId xmlns:p14="http://schemas.microsoft.com/office/powerpoint/2010/main" val="4134119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ISO/IEC 25010</a:t>
            </a:r>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pic>
        <p:nvPicPr>
          <p:cNvPr id="6" name="Picture 5">
            <a:extLst>
              <a:ext uri="{FF2B5EF4-FFF2-40B4-BE49-F238E27FC236}">
                <a16:creationId xmlns:a16="http://schemas.microsoft.com/office/drawing/2014/main" id="{0B098F60-2DA6-4246-83D7-1CA8BD3B8417}"/>
              </a:ext>
            </a:extLst>
          </p:cNvPr>
          <p:cNvPicPr>
            <a:picLocks noChangeAspect="1"/>
          </p:cNvPicPr>
          <p:nvPr/>
        </p:nvPicPr>
        <p:blipFill>
          <a:blip r:embed="rId3"/>
          <a:stretch>
            <a:fillRect/>
          </a:stretch>
        </p:blipFill>
        <p:spPr>
          <a:xfrm>
            <a:off x="347436" y="2080419"/>
            <a:ext cx="1612900" cy="2463800"/>
          </a:xfrm>
          <a:prstGeom prst="rect">
            <a:avLst/>
          </a:prstGeom>
        </p:spPr>
      </p:pic>
      <p:pic>
        <p:nvPicPr>
          <p:cNvPr id="7" name="Picture 6">
            <a:extLst>
              <a:ext uri="{FF2B5EF4-FFF2-40B4-BE49-F238E27FC236}">
                <a16:creationId xmlns:a16="http://schemas.microsoft.com/office/drawing/2014/main" id="{6F8569FF-680C-7C4E-9306-8E402E8602DC}"/>
              </a:ext>
            </a:extLst>
          </p:cNvPr>
          <p:cNvPicPr>
            <a:picLocks noChangeAspect="1"/>
          </p:cNvPicPr>
          <p:nvPr/>
        </p:nvPicPr>
        <p:blipFill>
          <a:blip r:embed="rId4"/>
          <a:stretch>
            <a:fillRect/>
          </a:stretch>
        </p:blipFill>
        <p:spPr>
          <a:xfrm>
            <a:off x="2123621" y="2116138"/>
            <a:ext cx="9753600" cy="723900"/>
          </a:xfrm>
          <a:prstGeom prst="rect">
            <a:avLst/>
          </a:prstGeom>
        </p:spPr>
      </p:pic>
      <p:sp>
        <p:nvSpPr>
          <p:cNvPr id="10" name="TextBox 9">
            <a:extLst>
              <a:ext uri="{FF2B5EF4-FFF2-40B4-BE49-F238E27FC236}">
                <a16:creationId xmlns:a16="http://schemas.microsoft.com/office/drawing/2014/main" id="{263C53E8-2203-6D41-B60E-CA1ADD5E095D}"/>
              </a:ext>
            </a:extLst>
          </p:cNvPr>
          <p:cNvSpPr txBox="1"/>
          <p:nvPr/>
        </p:nvSpPr>
        <p:spPr>
          <a:xfrm>
            <a:off x="2248221" y="3305969"/>
            <a:ext cx="9753600" cy="1200329"/>
          </a:xfrm>
          <a:prstGeom prst="rect">
            <a:avLst/>
          </a:prstGeom>
          <a:noFill/>
        </p:spPr>
        <p:txBody>
          <a:bodyPr wrap="square" rtlCol="0">
            <a:spAutoFit/>
          </a:bodyPr>
          <a:lstStyle/>
          <a:p>
            <a:pPr marL="285750" indent="-285750">
              <a:buFont typeface="Arial" panose="020B0604020202020204" pitchFamily="34" charset="0"/>
              <a:buChar char="•"/>
            </a:pPr>
            <a:r>
              <a:rPr lang="en-GB" dirty="0"/>
              <a:t>Some lessons to take away; what should you do?</a:t>
            </a:r>
          </a:p>
          <a:p>
            <a:pPr marL="742950" lvl="1" indent="-285750">
              <a:buFont typeface="Arial" panose="020B0604020202020204" pitchFamily="34" charset="0"/>
              <a:buChar char="•"/>
            </a:pPr>
            <a:r>
              <a:rPr lang="en-GB" dirty="0"/>
              <a:t>Write code that can communicate with different platform such as Windows, Mac, Linux, Ubuntu</a:t>
            </a:r>
          </a:p>
          <a:p>
            <a:pPr marL="742950" lvl="1" indent="-285750">
              <a:buFont typeface="Arial" panose="020B0604020202020204" pitchFamily="34" charset="0"/>
              <a:buChar char="•"/>
            </a:pPr>
            <a:r>
              <a:rPr lang="en-GB" dirty="0"/>
              <a:t>Ability to use different functions (open-source, COTS, etc.) to make one complete program</a:t>
            </a:r>
          </a:p>
        </p:txBody>
      </p:sp>
    </p:spTree>
    <p:extLst>
      <p:ext uri="{BB962C8B-B14F-4D97-AF65-F5344CB8AC3E}">
        <p14:creationId xmlns:p14="http://schemas.microsoft.com/office/powerpoint/2010/main" val="450295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ISO/IEC 25010</a:t>
            </a:r>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pic>
        <p:nvPicPr>
          <p:cNvPr id="3" name="Picture 2">
            <a:extLst>
              <a:ext uri="{FF2B5EF4-FFF2-40B4-BE49-F238E27FC236}">
                <a16:creationId xmlns:a16="http://schemas.microsoft.com/office/drawing/2014/main" id="{545F9922-2CA0-7345-AF39-0FF36472242B}"/>
              </a:ext>
            </a:extLst>
          </p:cNvPr>
          <p:cNvPicPr>
            <a:picLocks noChangeAspect="1"/>
          </p:cNvPicPr>
          <p:nvPr/>
        </p:nvPicPr>
        <p:blipFill>
          <a:blip r:embed="rId3"/>
          <a:stretch>
            <a:fillRect/>
          </a:stretch>
        </p:blipFill>
        <p:spPr>
          <a:xfrm>
            <a:off x="314779" y="2116138"/>
            <a:ext cx="1574800" cy="2540000"/>
          </a:xfrm>
          <a:prstGeom prst="rect">
            <a:avLst/>
          </a:prstGeom>
        </p:spPr>
      </p:pic>
      <p:pic>
        <p:nvPicPr>
          <p:cNvPr id="8" name="Picture 7">
            <a:extLst>
              <a:ext uri="{FF2B5EF4-FFF2-40B4-BE49-F238E27FC236}">
                <a16:creationId xmlns:a16="http://schemas.microsoft.com/office/drawing/2014/main" id="{249F6F49-217A-3048-8B8B-2A4382BC25FA}"/>
              </a:ext>
            </a:extLst>
          </p:cNvPr>
          <p:cNvPicPr>
            <a:picLocks noChangeAspect="1"/>
          </p:cNvPicPr>
          <p:nvPr/>
        </p:nvPicPr>
        <p:blipFill>
          <a:blip r:embed="rId4"/>
          <a:stretch>
            <a:fillRect/>
          </a:stretch>
        </p:blipFill>
        <p:spPr>
          <a:xfrm>
            <a:off x="2136321" y="2116138"/>
            <a:ext cx="9740900" cy="1930400"/>
          </a:xfrm>
          <a:prstGeom prst="rect">
            <a:avLst/>
          </a:prstGeom>
        </p:spPr>
      </p:pic>
      <p:sp>
        <p:nvSpPr>
          <p:cNvPr id="9" name="TextBox 8">
            <a:extLst>
              <a:ext uri="{FF2B5EF4-FFF2-40B4-BE49-F238E27FC236}">
                <a16:creationId xmlns:a16="http://schemas.microsoft.com/office/drawing/2014/main" id="{371DF6CA-5FB4-7B4F-983D-2AB2C8E5921A}"/>
              </a:ext>
            </a:extLst>
          </p:cNvPr>
          <p:cNvSpPr txBox="1"/>
          <p:nvPr/>
        </p:nvSpPr>
        <p:spPr>
          <a:xfrm>
            <a:off x="2123621" y="4285683"/>
            <a:ext cx="9753600" cy="1477328"/>
          </a:xfrm>
          <a:prstGeom prst="rect">
            <a:avLst/>
          </a:prstGeom>
          <a:noFill/>
        </p:spPr>
        <p:txBody>
          <a:bodyPr wrap="square" rtlCol="0" anchor="t">
            <a:spAutoFit/>
          </a:bodyPr>
          <a:lstStyle/>
          <a:p>
            <a:r>
              <a:rPr lang="en-GB"/>
              <a:t>•Keep it Simple</a:t>
            </a:r>
            <a:endParaRPr lang="en-US">
              <a:cs typeface="Calibri" panose="020F0502020204030204"/>
            </a:endParaRPr>
          </a:p>
          <a:p>
            <a:r>
              <a:rPr lang="en-GB"/>
              <a:t>•Keep it Consistent</a:t>
            </a:r>
            <a:endParaRPr lang="en-GB">
              <a:cs typeface="Calibri" panose="020F0502020204030204"/>
            </a:endParaRPr>
          </a:p>
          <a:p>
            <a:r>
              <a:rPr lang="en-GB"/>
              <a:t>•Always Include a Search Bar</a:t>
            </a:r>
            <a:endParaRPr lang="en-GB">
              <a:cs typeface="Calibri"/>
            </a:endParaRPr>
          </a:p>
          <a:p>
            <a:endParaRPr lang="en-GB">
              <a:cs typeface="Calibri"/>
            </a:endParaRPr>
          </a:p>
          <a:p>
            <a:pPr marL="285750" indent="-285750">
              <a:buFont typeface="Arial" panose="020B0604020202020204" pitchFamily="34" charset="0"/>
              <a:buChar char="•"/>
            </a:pPr>
            <a:endParaRPr lang="en-GB">
              <a:cs typeface="Calibri"/>
            </a:endParaRPr>
          </a:p>
        </p:txBody>
      </p:sp>
    </p:spTree>
    <p:extLst>
      <p:ext uri="{BB962C8B-B14F-4D97-AF65-F5344CB8AC3E}">
        <p14:creationId xmlns:p14="http://schemas.microsoft.com/office/powerpoint/2010/main" val="2098046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Quality is free?</a:t>
            </a:r>
            <a:endParaRPr lang="sv-SE"/>
          </a:p>
        </p:txBody>
      </p:sp>
      <p:sp>
        <p:nvSpPr>
          <p:cNvPr id="3" name="textruta 2"/>
          <p:cNvSpPr txBox="1"/>
          <p:nvPr/>
        </p:nvSpPr>
        <p:spPr>
          <a:xfrm>
            <a:off x="9820367" y="3393035"/>
            <a:ext cx="1533433" cy="369332"/>
          </a:xfrm>
          <a:prstGeom prst="rect">
            <a:avLst/>
          </a:prstGeom>
          <a:noFill/>
        </p:spPr>
        <p:txBody>
          <a:bodyPr wrap="none" rtlCol="0">
            <a:spAutoFit/>
          </a:bodyPr>
          <a:lstStyle/>
          <a:p>
            <a:r>
              <a:rPr lang="en-US"/>
              <a:t>Cost of quality</a:t>
            </a:r>
            <a:endParaRPr lang="sv-SE"/>
          </a:p>
        </p:txBody>
      </p:sp>
      <p:cxnSp>
        <p:nvCxnSpPr>
          <p:cNvPr id="5" name="Rak pilkoppling 4"/>
          <p:cNvCxnSpPr/>
          <p:nvPr/>
        </p:nvCxnSpPr>
        <p:spPr>
          <a:xfrm>
            <a:off x="1278384" y="3577701"/>
            <a:ext cx="84870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Rak pilkoppling 6"/>
          <p:cNvCxnSpPr/>
          <p:nvPr/>
        </p:nvCxnSpPr>
        <p:spPr>
          <a:xfrm>
            <a:off x="6818050" y="2068497"/>
            <a:ext cx="1242874" cy="1509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ruta 7"/>
          <p:cNvSpPr txBox="1"/>
          <p:nvPr/>
        </p:nvSpPr>
        <p:spPr>
          <a:xfrm>
            <a:off x="7316777" y="1894474"/>
            <a:ext cx="1488293" cy="369332"/>
          </a:xfrm>
          <a:prstGeom prst="rect">
            <a:avLst/>
          </a:prstGeom>
          <a:noFill/>
        </p:spPr>
        <p:txBody>
          <a:bodyPr wrap="none" rtlCol="0">
            <a:spAutoFit/>
          </a:bodyPr>
          <a:lstStyle/>
          <a:p>
            <a:r>
              <a:rPr lang="en-US"/>
              <a:t>Appraisal cost</a:t>
            </a:r>
            <a:endParaRPr lang="sv-SE"/>
          </a:p>
        </p:txBody>
      </p:sp>
      <p:cxnSp>
        <p:nvCxnSpPr>
          <p:cNvPr id="9" name="Rak pilkoppling 8"/>
          <p:cNvCxnSpPr/>
          <p:nvPr/>
        </p:nvCxnSpPr>
        <p:spPr>
          <a:xfrm>
            <a:off x="2726923" y="2068497"/>
            <a:ext cx="1242874" cy="1509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3182052" y="1921106"/>
            <a:ext cx="1640001" cy="369332"/>
          </a:xfrm>
          <a:prstGeom prst="rect">
            <a:avLst/>
          </a:prstGeom>
          <a:noFill/>
        </p:spPr>
        <p:txBody>
          <a:bodyPr wrap="none" rtlCol="0">
            <a:spAutoFit/>
          </a:bodyPr>
          <a:lstStyle/>
          <a:p>
            <a:r>
              <a:rPr lang="en-US"/>
              <a:t>Prevention cost</a:t>
            </a:r>
            <a:endParaRPr lang="sv-SE"/>
          </a:p>
        </p:txBody>
      </p:sp>
      <p:cxnSp>
        <p:nvCxnSpPr>
          <p:cNvPr id="11" name="Rak pilkoppling 10"/>
          <p:cNvCxnSpPr/>
          <p:nvPr/>
        </p:nvCxnSpPr>
        <p:spPr>
          <a:xfrm flipV="1">
            <a:off x="6224078" y="3577701"/>
            <a:ext cx="1242874" cy="1509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ruta 11"/>
          <p:cNvSpPr txBox="1"/>
          <p:nvPr/>
        </p:nvSpPr>
        <p:spPr>
          <a:xfrm>
            <a:off x="6606883" y="4769074"/>
            <a:ext cx="2036776" cy="369332"/>
          </a:xfrm>
          <a:prstGeom prst="rect">
            <a:avLst/>
          </a:prstGeom>
          <a:noFill/>
        </p:spPr>
        <p:txBody>
          <a:bodyPr wrap="none" rtlCol="0">
            <a:spAutoFit/>
          </a:bodyPr>
          <a:lstStyle/>
          <a:p>
            <a:r>
              <a:rPr lang="en-US"/>
              <a:t>External failure cost</a:t>
            </a:r>
            <a:endParaRPr lang="sv-SE"/>
          </a:p>
        </p:txBody>
      </p:sp>
      <p:cxnSp>
        <p:nvCxnSpPr>
          <p:cNvPr id="13" name="Rak pilkoppling 12"/>
          <p:cNvCxnSpPr/>
          <p:nvPr/>
        </p:nvCxnSpPr>
        <p:spPr>
          <a:xfrm flipV="1">
            <a:off x="1808500" y="3577701"/>
            <a:ext cx="1242874" cy="1509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ruta 13"/>
          <p:cNvSpPr txBox="1"/>
          <p:nvPr/>
        </p:nvSpPr>
        <p:spPr>
          <a:xfrm>
            <a:off x="2181104" y="4769074"/>
            <a:ext cx="2001895" cy="369332"/>
          </a:xfrm>
          <a:prstGeom prst="rect">
            <a:avLst/>
          </a:prstGeom>
          <a:noFill/>
        </p:spPr>
        <p:txBody>
          <a:bodyPr wrap="none" rtlCol="0">
            <a:spAutoFit/>
          </a:bodyPr>
          <a:lstStyle/>
          <a:p>
            <a:r>
              <a:rPr lang="en-US"/>
              <a:t>Internal failure cost</a:t>
            </a:r>
            <a:endParaRPr lang="sv-SE"/>
          </a:p>
        </p:txBody>
      </p:sp>
      <p:sp>
        <p:nvSpPr>
          <p:cNvPr id="15" name="textruta 14"/>
          <p:cNvSpPr txBox="1"/>
          <p:nvPr/>
        </p:nvSpPr>
        <p:spPr>
          <a:xfrm>
            <a:off x="7804304" y="5868113"/>
            <a:ext cx="4508285" cy="923330"/>
          </a:xfrm>
          <a:prstGeom prst="rect">
            <a:avLst/>
          </a:prstGeom>
          <a:noFill/>
        </p:spPr>
        <p:txBody>
          <a:bodyPr wrap="square" rtlCol="0">
            <a:spAutoFit/>
          </a:bodyPr>
          <a:lstStyle/>
          <a:p>
            <a:r>
              <a:rPr lang="en-US" u="sng" err="1">
                <a:hlinkClick r:id="rId3"/>
              </a:rPr>
              <a:t>Feigenbaum</a:t>
            </a:r>
            <a:r>
              <a:rPr lang="en-US" u="sng">
                <a:hlinkClick r:id="rId3"/>
              </a:rPr>
              <a:t>, Armand V.</a:t>
            </a:r>
            <a:r>
              <a:rPr lang="en-US"/>
              <a:t> (November–December 1956), "Total Quality Control", </a:t>
            </a:r>
            <a:r>
              <a:rPr lang="en-US" i="1">
                <a:hlinkClick r:id="rId4" tooltip="Harvard Business Review"/>
              </a:rPr>
              <a:t>Harvard Business Review</a:t>
            </a:r>
            <a:r>
              <a:rPr lang="en-US"/>
              <a:t>, </a:t>
            </a:r>
            <a:r>
              <a:rPr lang="en-US" b="1"/>
              <a:t>34</a:t>
            </a:r>
            <a:r>
              <a:rPr lang="en-US"/>
              <a:t> (6)</a:t>
            </a:r>
            <a:endParaRPr lang="sv-SE"/>
          </a:p>
        </p:txBody>
      </p:sp>
      <p:sp>
        <p:nvSpPr>
          <p:cNvPr id="4" name="textruta 3"/>
          <p:cNvSpPr txBox="1"/>
          <p:nvPr/>
        </p:nvSpPr>
        <p:spPr>
          <a:xfrm>
            <a:off x="4099311" y="2749403"/>
            <a:ext cx="2889124" cy="369332"/>
          </a:xfrm>
          <a:prstGeom prst="rect">
            <a:avLst/>
          </a:prstGeom>
          <a:noFill/>
        </p:spPr>
        <p:txBody>
          <a:bodyPr wrap="none" rtlCol="0">
            <a:spAutoFit/>
          </a:bodyPr>
          <a:lstStyle/>
          <a:p>
            <a:r>
              <a:rPr lang="en-US">
                <a:latin typeface="Arial Rounded MT Bold" panose="020F0704030504030204" pitchFamily="34" charset="0"/>
              </a:rPr>
              <a:t>Cost for the right quality</a:t>
            </a:r>
            <a:endParaRPr lang="sv-SE">
              <a:latin typeface="Arial Rounded MT Bold" panose="020F0704030504030204" pitchFamily="34" charset="0"/>
            </a:endParaRPr>
          </a:p>
        </p:txBody>
      </p:sp>
      <p:sp>
        <p:nvSpPr>
          <p:cNvPr id="16" name="textruta 15"/>
          <p:cNvSpPr txBox="1"/>
          <p:nvPr/>
        </p:nvSpPr>
        <p:spPr>
          <a:xfrm>
            <a:off x="3348360" y="4036666"/>
            <a:ext cx="3197094" cy="369332"/>
          </a:xfrm>
          <a:prstGeom prst="rect">
            <a:avLst/>
          </a:prstGeom>
          <a:noFill/>
        </p:spPr>
        <p:txBody>
          <a:bodyPr wrap="none" rtlCol="0">
            <a:spAutoFit/>
          </a:bodyPr>
          <a:lstStyle/>
          <a:p>
            <a:r>
              <a:rPr lang="en-US">
                <a:latin typeface="Arial Rounded MT Bold" panose="020F0704030504030204" pitchFamily="34" charset="0"/>
              </a:rPr>
              <a:t>Cost for insufficient quality</a:t>
            </a:r>
            <a:endParaRPr lang="sv-SE">
              <a:latin typeface="Arial Rounded MT Bold" panose="020F0704030504030204" pitchFamily="34" charset="0"/>
            </a:endParaRPr>
          </a:p>
        </p:txBody>
      </p:sp>
      <p:pic>
        <p:nvPicPr>
          <p:cNvPr id="17" name="Picture 3"/>
          <p:cNvPicPr>
            <a:picLocks noChangeAspect="1"/>
          </p:cNvPicPr>
          <p:nvPr/>
        </p:nvPicPr>
        <p:blipFill>
          <a:blip r:embed="rId5"/>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325189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ISO/IEC 25010</a:t>
            </a:r>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pic>
        <p:nvPicPr>
          <p:cNvPr id="6" name="Picture 5">
            <a:extLst>
              <a:ext uri="{FF2B5EF4-FFF2-40B4-BE49-F238E27FC236}">
                <a16:creationId xmlns:a16="http://schemas.microsoft.com/office/drawing/2014/main" id="{D2CD1104-A18C-1246-B3CE-32DFF6CD1F0B}"/>
              </a:ext>
            </a:extLst>
          </p:cNvPr>
          <p:cNvPicPr>
            <a:picLocks noChangeAspect="1"/>
          </p:cNvPicPr>
          <p:nvPr/>
        </p:nvPicPr>
        <p:blipFill>
          <a:blip r:embed="rId3"/>
          <a:stretch>
            <a:fillRect/>
          </a:stretch>
        </p:blipFill>
        <p:spPr>
          <a:xfrm>
            <a:off x="210457" y="2116138"/>
            <a:ext cx="1625600" cy="2463800"/>
          </a:xfrm>
          <a:prstGeom prst="rect">
            <a:avLst/>
          </a:prstGeom>
        </p:spPr>
      </p:pic>
      <p:pic>
        <p:nvPicPr>
          <p:cNvPr id="7" name="Picture 6">
            <a:extLst>
              <a:ext uri="{FF2B5EF4-FFF2-40B4-BE49-F238E27FC236}">
                <a16:creationId xmlns:a16="http://schemas.microsoft.com/office/drawing/2014/main" id="{418113D4-CEC5-CF4D-BDA2-2B4EDB804FFD}"/>
              </a:ext>
            </a:extLst>
          </p:cNvPr>
          <p:cNvPicPr>
            <a:picLocks noChangeAspect="1"/>
          </p:cNvPicPr>
          <p:nvPr/>
        </p:nvPicPr>
        <p:blipFill>
          <a:blip r:embed="rId4"/>
          <a:stretch>
            <a:fillRect/>
          </a:stretch>
        </p:blipFill>
        <p:spPr>
          <a:xfrm>
            <a:off x="2090057" y="2141538"/>
            <a:ext cx="9753600" cy="1206500"/>
          </a:xfrm>
          <a:prstGeom prst="rect">
            <a:avLst/>
          </a:prstGeom>
        </p:spPr>
      </p:pic>
      <p:sp>
        <p:nvSpPr>
          <p:cNvPr id="9" name="TextBox 8">
            <a:extLst>
              <a:ext uri="{FF2B5EF4-FFF2-40B4-BE49-F238E27FC236}">
                <a16:creationId xmlns:a16="http://schemas.microsoft.com/office/drawing/2014/main" id="{3A466496-365C-334F-ADCE-78A8062EB00F}"/>
              </a:ext>
            </a:extLst>
          </p:cNvPr>
          <p:cNvSpPr txBox="1"/>
          <p:nvPr/>
        </p:nvSpPr>
        <p:spPr>
          <a:xfrm>
            <a:off x="2090057" y="3514751"/>
            <a:ext cx="9753600" cy="923330"/>
          </a:xfrm>
          <a:prstGeom prst="rect">
            <a:avLst/>
          </a:prstGeom>
          <a:noFill/>
        </p:spPr>
        <p:txBody>
          <a:bodyPr wrap="square" rtlCol="0" anchor="t">
            <a:spAutoFit/>
          </a:bodyPr>
          <a:lstStyle/>
          <a:p>
            <a:pPr marL="285750" indent="-285750">
              <a:buFont typeface="Arial" panose="020B0604020202020204" pitchFamily="34" charset="0"/>
              <a:buChar char="•"/>
            </a:pPr>
            <a:r>
              <a:rPr lang="en-GB" dirty="0"/>
              <a:t>Some lessons to take away; what should you do?</a:t>
            </a:r>
          </a:p>
          <a:p>
            <a:pPr marL="742950" lvl="1" indent="-285750">
              <a:buFont typeface="Arial" panose="020B0604020202020204" pitchFamily="34" charset="0"/>
              <a:buChar char="•"/>
            </a:pPr>
            <a:r>
              <a:rPr lang="en-GB" dirty="0"/>
              <a:t>Pay attention to exception handling </a:t>
            </a:r>
          </a:p>
          <a:p>
            <a:pPr marL="742950" lvl="1" indent="-285750">
              <a:buFont typeface="Arial" panose="020B0604020202020204" pitchFamily="34" charset="0"/>
              <a:buChar char="•"/>
            </a:pPr>
            <a:r>
              <a:rPr lang="en-GB" dirty="0"/>
              <a:t>Keep the state save, when crashing and load program back to that state – crashing gracefully</a:t>
            </a:r>
          </a:p>
        </p:txBody>
      </p:sp>
      <p:pic>
        <p:nvPicPr>
          <p:cNvPr id="3" name="Picture 2">
            <a:extLst>
              <a:ext uri="{FF2B5EF4-FFF2-40B4-BE49-F238E27FC236}">
                <a16:creationId xmlns:a16="http://schemas.microsoft.com/office/drawing/2014/main" id="{2B097856-B2B5-3343-82DB-78BF6ABFA054}"/>
              </a:ext>
            </a:extLst>
          </p:cNvPr>
          <p:cNvPicPr>
            <a:picLocks noChangeAspect="1"/>
          </p:cNvPicPr>
          <p:nvPr/>
        </p:nvPicPr>
        <p:blipFill>
          <a:blip r:embed="rId5"/>
          <a:stretch>
            <a:fillRect/>
          </a:stretch>
        </p:blipFill>
        <p:spPr>
          <a:xfrm>
            <a:off x="8719127" y="5076219"/>
            <a:ext cx="3472873" cy="1781781"/>
          </a:xfrm>
          <a:prstGeom prst="rect">
            <a:avLst/>
          </a:prstGeom>
        </p:spPr>
      </p:pic>
    </p:spTree>
    <p:extLst>
      <p:ext uri="{BB962C8B-B14F-4D97-AF65-F5344CB8AC3E}">
        <p14:creationId xmlns:p14="http://schemas.microsoft.com/office/powerpoint/2010/main" val="3629176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ISO/IEC 25010</a:t>
            </a:r>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pic>
        <p:nvPicPr>
          <p:cNvPr id="3" name="Picture 2">
            <a:extLst>
              <a:ext uri="{FF2B5EF4-FFF2-40B4-BE49-F238E27FC236}">
                <a16:creationId xmlns:a16="http://schemas.microsoft.com/office/drawing/2014/main" id="{3E550447-006D-AC4E-AA4E-3F1AC2F1FC2F}"/>
              </a:ext>
            </a:extLst>
          </p:cNvPr>
          <p:cNvPicPr>
            <a:picLocks noChangeAspect="1"/>
          </p:cNvPicPr>
          <p:nvPr/>
        </p:nvPicPr>
        <p:blipFill>
          <a:blip r:embed="rId3"/>
          <a:stretch>
            <a:fillRect/>
          </a:stretch>
        </p:blipFill>
        <p:spPr>
          <a:xfrm>
            <a:off x="257628" y="2122488"/>
            <a:ext cx="1574800" cy="2451100"/>
          </a:xfrm>
          <a:prstGeom prst="rect">
            <a:avLst/>
          </a:prstGeom>
        </p:spPr>
      </p:pic>
      <p:pic>
        <p:nvPicPr>
          <p:cNvPr id="8" name="Picture 7">
            <a:extLst>
              <a:ext uri="{FF2B5EF4-FFF2-40B4-BE49-F238E27FC236}">
                <a16:creationId xmlns:a16="http://schemas.microsoft.com/office/drawing/2014/main" id="{7FA0554B-8652-2448-9508-02A4C437662E}"/>
              </a:ext>
            </a:extLst>
          </p:cNvPr>
          <p:cNvPicPr>
            <a:picLocks noChangeAspect="1"/>
          </p:cNvPicPr>
          <p:nvPr/>
        </p:nvPicPr>
        <p:blipFill>
          <a:blip r:embed="rId4"/>
          <a:stretch>
            <a:fillRect/>
          </a:stretch>
        </p:blipFill>
        <p:spPr>
          <a:xfrm>
            <a:off x="2068286" y="2144259"/>
            <a:ext cx="9753600" cy="1473200"/>
          </a:xfrm>
          <a:prstGeom prst="rect">
            <a:avLst/>
          </a:prstGeom>
        </p:spPr>
      </p:pic>
      <p:sp>
        <p:nvSpPr>
          <p:cNvPr id="9" name="TextBox 8">
            <a:extLst>
              <a:ext uri="{FF2B5EF4-FFF2-40B4-BE49-F238E27FC236}">
                <a16:creationId xmlns:a16="http://schemas.microsoft.com/office/drawing/2014/main" id="{4807C931-BD44-2A4B-BBB3-25085C05CD2B}"/>
              </a:ext>
            </a:extLst>
          </p:cNvPr>
          <p:cNvSpPr txBox="1"/>
          <p:nvPr/>
        </p:nvSpPr>
        <p:spPr>
          <a:xfrm>
            <a:off x="2068286" y="3841322"/>
            <a:ext cx="9753600" cy="1754326"/>
          </a:xfrm>
          <a:prstGeom prst="rect">
            <a:avLst/>
          </a:prstGeom>
          <a:noFill/>
        </p:spPr>
        <p:txBody>
          <a:bodyPr wrap="square" rtlCol="0">
            <a:spAutoFit/>
          </a:bodyPr>
          <a:lstStyle/>
          <a:p>
            <a:pPr marL="285750" indent="-285750">
              <a:buFont typeface="Arial" panose="020B0604020202020204" pitchFamily="34" charset="0"/>
              <a:buChar char="•"/>
            </a:pPr>
            <a:r>
              <a:rPr lang="en-GB" dirty="0"/>
              <a:t>Some lessons to take away; what should you do?</a:t>
            </a:r>
          </a:p>
          <a:p>
            <a:pPr marL="742950" lvl="1" indent="-285750">
              <a:buFont typeface="Arial" panose="020B0604020202020204" pitchFamily="34" charset="0"/>
              <a:buChar char="•"/>
            </a:pPr>
            <a:r>
              <a:rPr lang="en-GB" dirty="0"/>
              <a:t>Pay attention to three AAAs (Authentication, Authorization &amp; Access Control) for taking care of CIA (Confidentiality, Integrity and Availability) attributes </a:t>
            </a:r>
          </a:p>
          <a:p>
            <a:pPr marL="742950" lvl="1" indent="-285750">
              <a:buFont typeface="Arial" panose="020B0604020202020204" pitchFamily="34" charset="0"/>
              <a:buChar char="•"/>
            </a:pPr>
            <a:r>
              <a:rPr lang="en-GB" dirty="0"/>
              <a:t>Pay attention to OWASP vulnerabilities’ recommendation and focus on doing input validation to take care of issues related with CIA </a:t>
            </a:r>
          </a:p>
          <a:p>
            <a:pPr marL="742950" lvl="1" indent="-285750">
              <a:buFont typeface="Arial" panose="020B0604020202020204" pitchFamily="34" charset="0"/>
              <a:buChar char="•"/>
            </a:pPr>
            <a:r>
              <a:rPr lang="en-GB" dirty="0"/>
              <a:t>Make sure that there are test cases (security testing) to test the above aspects	</a:t>
            </a:r>
          </a:p>
        </p:txBody>
      </p:sp>
    </p:spTree>
    <p:extLst>
      <p:ext uri="{BB962C8B-B14F-4D97-AF65-F5344CB8AC3E}">
        <p14:creationId xmlns:p14="http://schemas.microsoft.com/office/powerpoint/2010/main" val="19877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ISO/IEC 25010</a:t>
            </a:r>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pic>
        <p:nvPicPr>
          <p:cNvPr id="6" name="Picture 5">
            <a:extLst>
              <a:ext uri="{FF2B5EF4-FFF2-40B4-BE49-F238E27FC236}">
                <a16:creationId xmlns:a16="http://schemas.microsoft.com/office/drawing/2014/main" id="{5F1F013B-9AA6-AB48-9094-37C86CF7137C}"/>
              </a:ext>
            </a:extLst>
          </p:cNvPr>
          <p:cNvPicPr>
            <a:picLocks noChangeAspect="1"/>
          </p:cNvPicPr>
          <p:nvPr/>
        </p:nvPicPr>
        <p:blipFill>
          <a:blip r:embed="rId3"/>
          <a:stretch>
            <a:fillRect/>
          </a:stretch>
        </p:blipFill>
        <p:spPr>
          <a:xfrm>
            <a:off x="255815" y="2144259"/>
            <a:ext cx="1600200" cy="2425700"/>
          </a:xfrm>
          <a:prstGeom prst="rect">
            <a:avLst/>
          </a:prstGeom>
        </p:spPr>
      </p:pic>
      <p:pic>
        <p:nvPicPr>
          <p:cNvPr id="7" name="Picture 6">
            <a:extLst>
              <a:ext uri="{FF2B5EF4-FFF2-40B4-BE49-F238E27FC236}">
                <a16:creationId xmlns:a16="http://schemas.microsoft.com/office/drawing/2014/main" id="{B8E13FE0-5ED4-064F-ADB3-EEEE042B6B60}"/>
              </a:ext>
            </a:extLst>
          </p:cNvPr>
          <p:cNvPicPr>
            <a:picLocks noChangeAspect="1"/>
          </p:cNvPicPr>
          <p:nvPr/>
        </p:nvPicPr>
        <p:blipFill>
          <a:blip r:embed="rId4"/>
          <a:stretch>
            <a:fillRect/>
          </a:stretch>
        </p:blipFill>
        <p:spPr>
          <a:xfrm>
            <a:off x="2051050" y="2144259"/>
            <a:ext cx="9766300" cy="1828800"/>
          </a:xfrm>
          <a:prstGeom prst="rect">
            <a:avLst/>
          </a:prstGeom>
        </p:spPr>
      </p:pic>
      <p:sp>
        <p:nvSpPr>
          <p:cNvPr id="9" name="TextBox 8">
            <a:extLst>
              <a:ext uri="{FF2B5EF4-FFF2-40B4-BE49-F238E27FC236}">
                <a16:creationId xmlns:a16="http://schemas.microsoft.com/office/drawing/2014/main" id="{F0BBED21-73C8-EE4A-91A2-D5D0E62C3735}"/>
              </a:ext>
            </a:extLst>
          </p:cNvPr>
          <p:cNvSpPr txBox="1"/>
          <p:nvPr/>
        </p:nvSpPr>
        <p:spPr>
          <a:xfrm>
            <a:off x="2051050" y="4091693"/>
            <a:ext cx="9753600" cy="1200329"/>
          </a:xfrm>
          <a:prstGeom prst="rect">
            <a:avLst/>
          </a:prstGeom>
          <a:noFill/>
        </p:spPr>
        <p:txBody>
          <a:bodyPr wrap="square" rtlCol="0">
            <a:spAutoFit/>
          </a:bodyPr>
          <a:lstStyle/>
          <a:p>
            <a:pPr marL="285750" indent="-285750">
              <a:buFont typeface="Arial" panose="020B0604020202020204" pitchFamily="34" charset="0"/>
              <a:buChar char="•"/>
            </a:pPr>
            <a:r>
              <a:rPr lang="en-GB" dirty="0"/>
              <a:t>Some lessons to take away; what should you do?</a:t>
            </a:r>
          </a:p>
          <a:p>
            <a:pPr marL="742950" lvl="1" indent="-285750">
              <a:buFont typeface="Arial" panose="020B0604020202020204" pitchFamily="34" charset="0"/>
              <a:buChar char="•"/>
            </a:pPr>
            <a:r>
              <a:rPr lang="en-GB" dirty="0"/>
              <a:t>Apply object-oriented principles to take care of concerns such as reusability &amp; modularity while doing both, design and coding.</a:t>
            </a:r>
          </a:p>
          <a:p>
            <a:pPr marL="742950" lvl="1" indent="-285750">
              <a:buFont typeface="Arial" panose="020B0604020202020204" pitchFamily="34" charset="0"/>
              <a:buChar char="•"/>
            </a:pPr>
            <a:r>
              <a:rPr lang="en-GB" dirty="0"/>
              <a:t>Use static code analysis tools</a:t>
            </a:r>
          </a:p>
        </p:txBody>
      </p:sp>
    </p:spTree>
    <p:extLst>
      <p:ext uri="{BB962C8B-B14F-4D97-AF65-F5344CB8AC3E}">
        <p14:creationId xmlns:p14="http://schemas.microsoft.com/office/powerpoint/2010/main" val="2065705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ISO/IEC 25010</a:t>
            </a:r>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34078B6-66E0-1445-9BEA-6D3DF3AEB304}"/>
                  </a:ext>
                </a:extLst>
              </p14:cNvPr>
              <p14:cNvContentPartPr/>
              <p14:nvPr/>
            </p14:nvContentPartPr>
            <p14:xfrm>
              <a:off x="2518114" y="7301400"/>
              <a:ext cx="360" cy="360"/>
            </p14:xfrm>
          </p:contentPart>
        </mc:Choice>
        <mc:Fallback xmlns="">
          <p:pic>
            <p:nvPicPr>
              <p:cNvPr id="5" name="Ink 4">
                <a:extLst>
                  <a:ext uri="{FF2B5EF4-FFF2-40B4-BE49-F238E27FC236}">
                    <a16:creationId xmlns:a16="http://schemas.microsoft.com/office/drawing/2014/main" id="{A34078B6-66E0-1445-9BEA-6D3DF3AEB304}"/>
                  </a:ext>
                </a:extLst>
              </p:cNvPr>
              <p:cNvPicPr/>
              <p:nvPr/>
            </p:nvPicPr>
            <p:blipFill>
              <a:blip r:embed="rId4"/>
              <a:stretch>
                <a:fillRect/>
              </a:stretch>
            </p:blipFill>
            <p:spPr>
              <a:xfrm>
                <a:off x="2500114" y="7283400"/>
                <a:ext cx="36000" cy="36000"/>
              </a:xfrm>
              <a:prstGeom prst="rect">
                <a:avLst/>
              </a:prstGeom>
            </p:spPr>
          </p:pic>
        </mc:Fallback>
      </mc:AlternateContent>
      <p:pic>
        <p:nvPicPr>
          <p:cNvPr id="3" name="Picture 2">
            <a:extLst>
              <a:ext uri="{FF2B5EF4-FFF2-40B4-BE49-F238E27FC236}">
                <a16:creationId xmlns:a16="http://schemas.microsoft.com/office/drawing/2014/main" id="{E7460D60-9ACD-6C42-ABD9-546C72AA741F}"/>
              </a:ext>
            </a:extLst>
          </p:cNvPr>
          <p:cNvPicPr>
            <a:picLocks noChangeAspect="1"/>
          </p:cNvPicPr>
          <p:nvPr/>
        </p:nvPicPr>
        <p:blipFill>
          <a:blip r:embed="rId5"/>
          <a:stretch>
            <a:fillRect/>
          </a:stretch>
        </p:blipFill>
        <p:spPr>
          <a:xfrm>
            <a:off x="249464" y="2144259"/>
            <a:ext cx="1612900" cy="2235200"/>
          </a:xfrm>
          <a:prstGeom prst="rect">
            <a:avLst/>
          </a:prstGeom>
        </p:spPr>
      </p:pic>
      <p:pic>
        <p:nvPicPr>
          <p:cNvPr id="8" name="Picture 7">
            <a:extLst>
              <a:ext uri="{FF2B5EF4-FFF2-40B4-BE49-F238E27FC236}">
                <a16:creationId xmlns:a16="http://schemas.microsoft.com/office/drawing/2014/main" id="{CB7E4087-A2FE-1041-B961-226047AE1C57}"/>
              </a:ext>
            </a:extLst>
          </p:cNvPr>
          <p:cNvPicPr>
            <a:picLocks noChangeAspect="1"/>
          </p:cNvPicPr>
          <p:nvPr/>
        </p:nvPicPr>
        <p:blipFill>
          <a:blip r:embed="rId6"/>
          <a:stretch>
            <a:fillRect/>
          </a:stretch>
        </p:blipFill>
        <p:spPr>
          <a:xfrm>
            <a:off x="2057400" y="2144259"/>
            <a:ext cx="9753600" cy="1079500"/>
          </a:xfrm>
          <a:prstGeom prst="rect">
            <a:avLst/>
          </a:prstGeom>
        </p:spPr>
      </p:pic>
      <p:sp>
        <p:nvSpPr>
          <p:cNvPr id="9" name="TextBox 8">
            <a:extLst>
              <a:ext uri="{FF2B5EF4-FFF2-40B4-BE49-F238E27FC236}">
                <a16:creationId xmlns:a16="http://schemas.microsoft.com/office/drawing/2014/main" id="{4D76577E-8D19-DC44-A383-7D7F240610A4}"/>
              </a:ext>
            </a:extLst>
          </p:cNvPr>
          <p:cNvSpPr txBox="1"/>
          <p:nvPr/>
        </p:nvSpPr>
        <p:spPr>
          <a:xfrm>
            <a:off x="2057400" y="3429000"/>
            <a:ext cx="9753600" cy="1200329"/>
          </a:xfrm>
          <a:prstGeom prst="rect">
            <a:avLst/>
          </a:prstGeom>
          <a:noFill/>
        </p:spPr>
        <p:txBody>
          <a:bodyPr wrap="square" rtlCol="0">
            <a:spAutoFit/>
          </a:bodyPr>
          <a:lstStyle/>
          <a:p>
            <a:pPr marL="285750" indent="-285750">
              <a:buFont typeface="Arial" panose="020B0604020202020204" pitchFamily="34" charset="0"/>
              <a:buChar char="•"/>
            </a:pPr>
            <a:r>
              <a:rPr lang="en-GB" dirty="0"/>
              <a:t>Some lessons to take away; what should you do?</a:t>
            </a:r>
          </a:p>
          <a:p>
            <a:pPr marL="742950" lvl="1" indent="-285750">
              <a:buFont typeface="Arial" panose="020B0604020202020204" pitchFamily="34" charset="0"/>
              <a:buChar char="•"/>
            </a:pPr>
            <a:r>
              <a:rPr lang="en-GB" dirty="0"/>
              <a:t>Either write N software version for N platform or use JVM (Java Virtual Machine)</a:t>
            </a:r>
          </a:p>
          <a:p>
            <a:pPr marL="742950" lvl="1" indent="-285750">
              <a:buFont typeface="Arial" panose="020B0604020202020204" pitchFamily="34" charset="0"/>
              <a:buChar char="•"/>
            </a:pPr>
            <a:r>
              <a:rPr lang="en-GB" dirty="0"/>
              <a:t>Either the executable code is portable or the source code must be re-compiled for each platform</a:t>
            </a:r>
          </a:p>
        </p:txBody>
      </p:sp>
    </p:spTree>
    <p:extLst>
      <p:ext uri="{BB962C8B-B14F-4D97-AF65-F5344CB8AC3E}">
        <p14:creationId xmlns:p14="http://schemas.microsoft.com/office/powerpoint/2010/main" val="2852861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Points</a:t>
            </a:r>
          </a:p>
        </p:txBody>
      </p:sp>
      <p:sp>
        <p:nvSpPr>
          <p:cNvPr id="3" name="Content Placeholder 2"/>
          <p:cNvSpPr>
            <a:spLocks noGrp="1"/>
          </p:cNvSpPr>
          <p:nvPr>
            <p:ph idx="1"/>
          </p:nvPr>
        </p:nvSpPr>
        <p:spPr/>
        <p:txBody>
          <a:bodyPr vert="horz" lIns="91440" tIns="45720" rIns="91440" bIns="45720" rtlCol="0" anchor="t">
            <a:normAutofit/>
          </a:bodyPr>
          <a:lstStyle/>
          <a:p>
            <a:pPr lvl="1"/>
            <a:r>
              <a:rPr lang="en-GB" dirty="0"/>
              <a:t>Consider activities related to software quality as early as possible in SDLC</a:t>
            </a:r>
          </a:p>
          <a:p>
            <a:pPr lvl="1"/>
            <a:r>
              <a:rPr lang="en-GB" dirty="0"/>
              <a:t>Software quality depends in the eyes of behold</a:t>
            </a:r>
          </a:p>
          <a:p>
            <a:pPr lvl="1"/>
            <a:r>
              <a:rPr lang="en-US" altLang="sv-SE" dirty="0"/>
              <a:t>Certainly the nature of the app dictates more concern on some of these factors than others (safety, for example)</a:t>
            </a:r>
            <a:endParaRPr lang="en-US" altLang="sv-SE" dirty="0">
              <a:cs typeface="Calibri"/>
            </a:endParaRPr>
          </a:p>
          <a:p>
            <a:pPr lvl="1"/>
            <a:r>
              <a:rPr lang="en-US" altLang="sv-SE" dirty="0"/>
              <a:t>There are no universally applicable model or standard for software quality. Each organization can choose model or standard according to their need</a:t>
            </a:r>
          </a:p>
          <a:p>
            <a:pPr lvl="1"/>
            <a:r>
              <a:rPr lang="en-US" altLang="sv-SE" dirty="0"/>
              <a:t>Standards and Models are a good start.</a:t>
            </a:r>
          </a:p>
          <a:p>
            <a:pPr lvl="1"/>
            <a:endParaRPr lang="en-GB" dirty="0"/>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1089392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Drivers for quality</a:t>
            </a:r>
            <a:endParaRPr lang="sv-SE"/>
          </a:p>
        </p:txBody>
      </p:sp>
      <p:sp>
        <p:nvSpPr>
          <p:cNvPr id="3" name="textruta 2"/>
          <p:cNvSpPr txBox="1"/>
          <p:nvPr/>
        </p:nvSpPr>
        <p:spPr>
          <a:xfrm>
            <a:off x="1556525" y="3893309"/>
            <a:ext cx="1813510" cy="369332"/>
          </a:xfrm>
          <a:prstGeom prst="rect">
            <a:avLst/>
          </a:prstGeom>
          <a:noFill/>
        </p:spPr>
        <p:txBody>
          <a:bodyPr wrap="none" rtlCol="0">
            <a:spAutoFit/>
          </a:bodyPr>
          <a:lstStyle/>
          <a:p>
            <a:r>
              <a:rPr lang="en-US"/>
              <a:t>The way we work</a:t>
            </a:r>
          </a:p>
        </p:txBody>
      </p:sp>
      <p:sp>
        <p:nvSpPr>
          <p:cNvPr id="4" name="textruta 3"/>
          <p:cNvSpPr txBox="1"/>
          <p:nvPr/>
        </p:nvSpPr>
        <p:spPr>
          <a:xfrm>
            <a:off x="8182739" y="3177611"/>
            <a:ext cx="2294859" cy="369332"/>
          </a:xfrm>
          <a:prstGeom prst="rect">
            <a:avLst/>
          </a:prstGeom>
          <a:noFill/>
        </p:spPr>
        <p:txBody>
          <a:bodyPr wrap="none" rtlCol="0">
            <a:spAutoFit/>
          </a:bodyPr>
          <a:lstStyle/>
          <a:p>
            <a:r>
              <a:rPr lang="en-US"/>
              <a:t>The way we cooperate</a:t>
            </a:r>
            <a:endParaRPr lang="sv-SE"/>
          </a:p>
        </p:txBody>
      </p:sp>
      <p:sp>
        <p:nvSpPr>
          <p:cNvPr id="5" name="textruta 4"/>
          <p:cNvSpPr txBox="1"/>
          <p:nvPr/>
        </p:nvSpPr>
        <p:spPr>
          <a:xfrm>
            <a:off x="2456704" y="5179964"/>
            <a:ext cx="1989968" cy="369332"/>
          </a:xfrm>
          <a:prstGeom prst="rect">
            <a:avLst/>
          </a:prstGeom>
          <a:noFill/>
        </p:spPr>
        <p:txBody>
          <a:bodyPr wrap="none" rtlCol="0">
            <a:spAutoFit/>
          </a:bodyPr>
          <a:lstStyle/>
          <a:p>
            <a:r>
              <a:rPr lang="en-US"/>
              <a:t>Available resources</a:t>
            </a:r>
            <a:endParaRPr lang="sv-SE"/>
          </a:p>
        </p:txBody>
      </p:sp>
      <p:sp>
        <p:nvSpPr>
          <p:cNvPr id="6" name="textruta 5"/>
          <p:cNvSpPr txBox="1"/>
          <p:nvPr/>
        </p:nvSpPr>
        <p:spPr>
          <a:xfrm>
            <a:off x="6201770" y="4711782"/>
            <a:ext cx="3234668" cy="369332"/>
          </a:xfrm>
          <a:prstGeom prst="rect">
            <a:avLst/>
          </a:prstGeom>
          <a:noFill/>
        </p:spPr>
        <p:txBody>
          <a:bodyPr wrap="none" rtlCol="0">
            <a:spAutoFit/>
          </a:bodyPr>
          <a:lstStyle/>
          <a:p>
            <a:r>
              <a:rPr lang="en-US"/>
              <a:t>Understanding users’ true needs</a:t>
            </a:r>
            <a:endParaRPr lang="sv-SE"/>
          </a:p>
        </p:txBody>
      </p:sp>
      <p:sp>
        <p:nvSpPr>
          <p:cNvPr id="7" name="textruta 6"/>
          <p:cNvSpPr txBox="1"/>
          <p:nvPr/>
        </p:nvSpPr>
        <p:spPr>
          <a:xfrm>
            <a:off x="3944606" y="5569527"/>
            <a:ext cx="4297074" cy="369332"/>
          </a:xfrm>
          <a:prstGeom prst="rect">
            <a:avLst/>
          </a:prstGeom>
          <a:noFill/>
        </p:spPr>
        <p:txBody>
          <a:bodyPr wrap="none" rtlCol="0">
            <a:spAutoFit/>
          </a:bodyPr>
          <a:lstStyle/>
          <a:p>
            <a:r>
              <a:rPr lang="en-US"/>
              <a:t>How we position the product on the market</a:t>
            </a:r>
            <a:endParaRPr lang="sv-SE"/>
          </a:p>
        </p:txBody>
      </p:sp>
      <p:sp>
        <p:nvSpPr>
          <p:cNvPr id="8" name="textruta 7"/>
          <p:cNvSpPr txBox="1"/>
          <p:nvPr/>
        </p:nvSpPr>
        <p:spPr>
          <a:xfrm>
            <a:off x="7442665" y="2595911"/>
            <a:ext cx="3034933" cy="369332"/>
          </a:xfrm>
          <a:prstGeom prst="rect">
            <a:avLst/>
          </a:prstGeom>
          <a:noFill/>
        </p:spPr>
        <p:txBody>
          <a:bodyPr wrap="none" rtlCol="0">
            <a:spAutoFit/>
          </a:bodyPr>
          <a:lstStyle/>
          <a:p>
            <a:r>
              <a:rPr lang="en-US"/>
              <a:t>How we manage our company</a:t>
            </a:r>
            <a:endParaRPr lang="sv-SE"/>
          </a:p>
        </p:txBody>
      </p:sp>
      <p:sp>
        <p:nvSpPr>
          <p:cNvPr id="9" name="textruta 8"/>
          <p:cNvSpPr txBox="1"/>
          <p:nvPr/>
        </p:nvSpPr>
        <p:spPr>
          <a:xfrm>
            <a:off x="779306" y="4841199"/>
            <a:ext cx="1375185" cy="369332"/>
          </a:xfrm>
          <a:prstGeom prst="rect">
            <a:avLst/>
          </a:prstGeom>
          <a:noFill/>
        </p:spPr>
        <p:txBody>
          <a:bodyPr wrap="none" rtlCol="0">
            <a:spAutoFit/>
          </a:bodyPr>
          <a:lstStyle/>
          <a:p>
            <a:r>
              <a:rPr lang="en-US"/>
              <a:t>Competence</a:t>
            </a:r>
            <a:endParaRPr lang="sv-SE"/>
          </a:p>
        </p:txBody>
      </p:sp>
      <p:sp>
        <p:nvSpPr>
          <p:cNvPr id="10" name="textruta 9"/>
          <p:cNvSpPr txBox="1"/>
          <p:nvPr/>
        </p:nvSpPr>
        <p:spPr>
          <a:xfrm>
            <a:off x="779306" y="5464619"/>
            <a:ext cx="662682" cy="369332"/>
          </a:xfrm>
          <a:prstGeom prst="rect">
            <a:avLst/>
          </a:prstGeom>
          <a:noFill/>
        </p:spPr>
        <p:txBody>
          <a:bodyPr wrap="none" rtlCol="0">
            <a:spAutoFit/>
          </a:bodyPr>
          <a:lstStyle/>
          <a:p>
            <a:r>
              <a:rPr lang="en-US"/>
              <a:t>Tools</a:t>
            </a:r>
            <a:endParaRPr lang="sv-SE"/>
          </a:p>
        </p:txBody>
      </p:sp>
      <p:sp>
        <p:nvSpPr>
          <p:cNvPr id="11" name="textruta 10"/>
          <p:cNvSpPr txBox="1"/>
          <p:nvPr/>
        </p:nvSpPr>
        <p:spPr>
          <a:xfrm>
            <a:off x="1298781" y="5888061"/>
            <a:ext cx="1474634" cy="369332"/>
          </a:xfrm>
          <a:prstGeom prst="rect">
            <a:avLst/>
          </a:prstGeom>
          <a:noFill/>
        </p:spPr>
        <p:txBody>
          <a:bodyPr wrap="none" rtlCol="0">
            <a:spAutoFit/>
          </a:bodyPr>
          <a:lstStyle/>
          <a:p>
            <a:r>
              <a:rPr lang="en-US"/>
              <a:t>Infrastructure</a:t>
            </a:r>
            <a:endParaRPr lang="sv-SE"/>
          </a:p>
        </p:txBody>
      </p:sp>
      <p:sp>
        <p:nvSpPr>
          <p:cNvPr id="12" name="textruta 11"/>
          <p:cNvSpPr txBox="1"/>
          <p:nvPr/>
        </p:nvSpPr>
        <p:spPr>
          <a:xfrm>
            <a:off x="4278088" y="6348653"/>
            <a:ext cx="649537" cy="369332"/>
          </a:xfrm>
          <a:prstGeom prst="rect">
            <a:avLst/>
          </a:prstGeom>
          <a:noFill/>
        </p:spPr>
        <p:txBody>
          <a:bodyPr wrap="none" rtlCol="0">
            <a:spAutoFit/>
          </a:bodyPr>
          <a:lstStyle/>
          <a:p>
            <a:r>
              <a:rPr lang="en-US"/>
              <a:t>Time</a:t>
            </a:r>
            <a:endParaRPr lang="sv-SE"/>
          </a:p>
        </p:txBody>
      </p:sp>
      <p:sp>
        <p:nvSpPr>
          <p:cNvPr id="13" name="textruta 12"/>
          <p:cNvSpPr txBox="1"/>
          <p:nvPr/>
        </p:nvSpPr>
        <p:spPr>
          <a:xfrm>
            <a:off x="5330587" y="6348653"/>
            <a:ext cx="1342612" cy="369332"/>
          </a:xfrm>
          <a:prstGeom prst="rect">
            <a:avLst/>
          </a:prstGeom>
          <a:noFill/>
        </p:spPr>
        <p:txBody>
          <a:bodyPr wrap="none" rtlCol="0">
            <a:spAutoFit/>
          </a:bodyPr>
          <a:lstStyle/>
          <a:p>
            <a:r>
              <a:rPr lang="en-US"/>
              <a:t>Competitors</a:t>
            </a:r>
            <a:endParaRPr lang="sv-SE"/>
          </a:p>
        </p:txBody>
      </p:sp>
      <p:sp>
        <p:nvSpPr>
          <p:cNvPr id="14" name="textruta 13"/>
          <p:cNvSpPr txBox="1"/>
          <p:nvPr/>
        </p:nvSpPr>
        <p:spPr>
          <a:xfrm>
            <a:off x="7079527" y="6348653"/>
            <a:ext cx="992708" cy="369332"/>
          </a:xfrm>
          <a:prstGeom prst="rect">
            <a:avLst/>
          </a:prstGeom>
          <a:noFill/>
        </p:spPr>
        <p:txBody>
          <a:bodyPr wrap="none" rtlCol="0">
            <a:spAutoFit/>
          </a:bodyPr>
          <a:lstStyle/>
          <a:p>
            <a:r>
              <a:rPr lang="en-US"/>
              <a:t>Portfolio</a:t>
            </a:r>
            <a:endParaRPr lang="sv-SE"/>
          </a:p>
        </p:txBody>
      </p:sp>
      <p:sp>
        <p:nvSpPr>
          <p:cNvPr id="15" name="textruta 14"/>
          <p:cNvSpPr txBox="1"/>
          <p:nvPr/>
        </p:nvSpPr>
        <p:spPr>
          <a:xfrm>
            <a:off x="1627098" y="2975987"/>
            <a:ext cx="2837187" cy="369332"/>
          </a:xfrm>
          <a:prstGeom prst="rect">
            <a:avLst/>
          </a:prstGeom>
          <a:noFill/>
        </p:spPr>
        <p:txBody>
          <a:bodyPr wrap="none" rtlCol="0">
            <a:spAutoFit/>
          </a:bodyPr>
          <a:lstStyle/>
          <a:p>
            <a:r>
              <a:rPr lang="en-US"/>
              <a:t>The way we evaluate quality</a:t>
            </a:r>
            <a:endParaRPr lang="sv-SE"/>
          </a:p>
        </p:txBody>
      </p:sp>
      <p:sp>
        <p:nvSpPr>
          <p:cNvPr id="16" name="textruta 15"/>
          <p:cNvSpPr txBox="1"/>
          <p:nvPr/>
        </p:nvSpPr>
        <p:spPr>
          <a:xfrm>
            <a:off x="72719" y="2328281"/>
            <a:ext cx="839653" cy="369332"/>
          </a:xfrm>
          <a:prstGeom prst="rect">
            <a:avLst/>
          </a:prstGeom>
          <a:noFill/>
        </p:spPr>
        <p:txBody>
          <a:bodyPr wrap="none" rtlCol="0">
            <a:spAutoFit/>
          </a:bodyPr>
          <a:lstStyle/>
          <a:p>
            <a:r>
              <a:rPr lang="en-US"/>
              <a:t>Testing</a:t>
            </a:r>
            <a:endParaRPr lang="sv-SE"/>
          </a:p>
        </p:txBody>
      </p:sp>
      <p:sp>
        <p:nvSpPr>
          <p:cNvPr id="17" name="textruta 16"/>
          <p:cNvSpPr txBox="1"/>
          <p:nvPr/>
        </p:nvSpPr>
        <p:spPr>
          <a:xfrm>
            <a:off x="2773415" y="2340212"/>
            <a:ext cx="856388" cy="369332"/>
          </a:xfrm>
          <a:prstGeom prst="rect">
            <a:avLst/>
          </a:prstGeom>
          <a:noFill/>
        </p:spPr>
        <p:txBody>
          <a:bodyPr wrap="none" rtlCol="0">
            <a:spAutoFit/>
          </a:bodyPr>
          <a:lstStyle/>
          <a:p>
            <a:r>
              <a:rPr lang="en-US"/>
              <a:t>Review</a:t>
            </a:r>
            <a:endParaRPr lang="sv-SE"/>
          </a:p>
        </p:txBody>
      </p:sp>
      <p:sp>
        <p:nvSpPr>
          <p:cNvPr id="18" name="textruta 17"/>
          <p:cNvSpPr txBox="1"/>
          <p:nvPr/>
        </p:nvSpPr>
        <p:spPr>
          <a:xfrm>
            <a:off x="1169214" y="2337290"/>
            <a:ext cx="1484061" cy="369332"/>
          </a:xfrm>
          <a:prstGeom prst="rect">
            <a:avLst/>
          </a:prstGeom>
          <a:noFill/>
        </p:spPr>
        <p:txBody>
          <a:bodyPr wrap="none" rtlCol="0">
            <a:spAutoFit/>
          </a:bodyPr>
          <a:lstStyle/>
          <a:p>
            <a:r>
              <a:rPr lang="en-US"/>
              <a:t>Static analysis</a:t>
            </a:r>
            <a:endParaRPr lang="sv-SE"/>
          </a:p>
        </p:txBody>
      </p:sp>
      <p:sp>
        <p:nvSpPr>
          <p:cNvPr id="19" name="textruta 18"/>
          <p:cNvSpPr txBox="1"/>
          <p:nvPr/>
        </p:nvSpPr>
        <p:spPr>
          <a:xfrm>
            <a:off x="3749943" y="2362025"/>
            <a:ext cx="1508426" cy="369332"/>
          </a:xfrm>
          <a:prstGeom prst="rect">
            <a:avLst/>
          </a:prstGeom>
          <a:noFill/>
        </p:spPr>
        <p:txBody>
          <a:bodyPr wrap="none" rtlCol="0">
            <a:spAutoFit/>
          </a:bodyPr>
          <a:lstStyle/>
          <a:p>
            <a:r>
              <a:rPr lang="en-US"/>
              <a:t>Measurement</a:t>
            </a:r>
            <a:endParaRPr lang="sv-SE"/>
          </a:p>
        </p:txBody>
      </p:sp>
      <p:sp>
        <p:nvSpPr>
          <p:cNvPr id="21" name="textruta 20"/>
          <p:cNvSpPr txBox="1"/>
          <p:nvPr/>
        </p:nvSpPr>
        <p:spPr>
          <a:xfrm>
            <a:off x="4927625" y="3663783"/>
            <a:ext cx="1233030" cy="523220"/>
          </a:xfrm>
          <a:prstGeom prst="rect">
            <a:avLst/>
          </a:prstGeom>
          <a:noFill/>
        </p:spPr>
        <p:txBody>
          <a:bodyPr wrap="none" rtlCol="0">
            <a:spAutoFit/>
          </a:bodyPr>
          <a:lstStyle/>
          <a:p>
            <a:r>
              <a:rPr lang="en-US" sz="2800"/>
              <a:t>Quality</a:t>
            </a:r>
            <a:endParaRPr lang="sv-SE" sz="2800"/>
          </a:p>
        </p:txBody>
      </p:sp>
      <p:cxnSp>
        <p:nvCxnSpPr>
          <p:cNvPr id="23" name="Rak koppling 22"/>
          <p:cNvCxnSpPr>
            <a:stCxn id="21" idx="1"/>
            <a:endCxn id="3" idx="3"/>
          </p:cNvCxnSpPr>
          <p:nvPr/>
        </p:nvCxnSpPr>
        <p:spPr>
          <a:xfrm flipH="1">
            <a:off x="3370035" y="3925393"/>
            <a:ext cx="1557590" cy="152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Rak koppling 24"/>
          <p:cNvCxnSpPr>
            <a:stCxn id="21" idx="1"/>
            <a:endCxn id="5" idx="0"/>
          </p:cNvCxnSpPr>
          <p:nvPr/>
        </p:nvCxnSpPr>
        <p:spPr>
          <a:xfrm flipH="1">
            <a:off x="3451688" y="3925393"/>
            <a:ext cx="1475937" cy="12545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Rak koppling 26"/>
          <p:cNvCxnSpPr>
            <a:stCxn id="5" idx="1"/>
            <a:endCxn id="9" idx="3"/>
          </p:cNvCxnSpPr>
          <p:nvPr/>
        </p:nvCxnSpPr>
        <p:spPr>
          <a:xfrm flipH="1" flipV="1">
            <a:off x="2154491" y="5025865"/>
            <a:ext cx="302213" cy="3387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Rak koppling 28"/>
          <p:cNvCxnSpPr>
            <a:stCxn id="5" idx="1"/>
            <a:endCxn id="10" idx="3"/>
          </p:cNvCxnSpPr>
          <p:nvPr/>
        </p:nvCxnSpPr>
        <p:spPr>
          <a:xfrm flipH="1">
            <a:off x="1441988" y="5364630"/>
            <a:ext cx="1014716" cy="2846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Rak koppling 30"/>
          <p:cNvCxnSpPr>
            <a:stCxn id="5" idx="1"/>
            <a:endCxn id="11" idx="0"/>
          </p:cNvCxnSpPr>
          <p:nvPr/>
        </p:nvCxnSpPr>
        <p:spPr>
          <a:xfrm flipH="1">
            <a:off x="2036098" y="5364630"/>
            <a:ext cx="420606" cy="523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Rak koppling 39"/>
          <p:cNvCxnSpPr>
            <a:stCxn id="21" idx="2"/>
            <a:endCxn id="7" idx="0"/>
          </p:cNvCxnSpPr>
          <p:nvPr/>
        </p:nvCxnSpPr>
        <p:spPr>
          <a:xfrm>
            <a:off x="5544140" y="4187003"/>
            <a:ext cx="549003" cy="1382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Rak koppling 41"/>
          <p:cNvCxnSpPr>
            <a:stCxn id="7" idx="2"/>
            <a:endCxn id="12" idx="0"/>
          </p:cNvCxnSpPr>
          <p:nvPr/>
        </p:nvCxnSpPr>
        <p:spPr>
          <a:xfrm flipH="1">
            <a:off x="4602857" y="5938859"/>
            <a:ext cx="1490286" cy="409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Rak koppling 43"/>
          <p:cNvCxnSpPr>
            <a:stCxn id="7" idx="2"/>
            <a:endCxn id="13" idx="0"/>
          </p:cNvCxnSpPr>
          <p:nvPr/>
        </p:nvCxnSpPr>
        <p:spPr>
          <a:xfrm flipH="1">
            <a:off x="6001893" y="5938859"/>
            <a:ext cx="91250" cy="409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Rak koppling 45"/>
          <p:cNvCxnSpPr>
            <a:stCxn id="7" idx="2"/>
            <a:endCxn id="14" idx="0"/>
          </p:cNvCxnSpPr>
          <p:nvPr/>
        </p:nvCxnSpPr>
        <p:spPr>
          <a:xfrm>
            <a:off x="6093143" y="5938859"/>
            <a:ext cx="1482738" cy="409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Rak koppling 54"/>
          <p:cNvCxnSpPr>
            <a:stCxn id="21" idx="3"/>
            <a:endCxn id="6" idx="0"/>
          </p:cNvCxnSpPr>
          <p:nvPr/>
        </p:nvCxnSpPr>
        <p:spPr>
          <a:xfrm>
            <a:off x="6160655" y="3925393"/>
            <a:ext cx="1658449" cy="7863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Rak koppling 56"/>
          <p:cNvCxnSpPr>
            <a:stCxn id="4" idx="1"/>
            <a:endCxn id="21" idx="3"/>
          </p:cNvCxnSpPr>
          <p:nvPr/>
        </p:nvCxnSpPr>
        <p:spPr>
          <a:xfrm flipH="1">
            <a:off x="6160655" y="3362277"/>
            <a:ext cx="2022084" cy="5631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Rak koppling 58"/>
          <p:cNvCxnSpPr>
            <a:stCxn id="8" idx="1"/>
            <a:endCxn id="21" idx="0"/>
          </p:cNvCxnSpPr>
          <p:nvPr/>
        </p:nvCxnSpPr>
        <p:spPr>
          <a:xfrm flipH="1">
            <a:off x="5544140" y="2780577"/>
            <a:ext cx="1898525" cy="883206"/>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Rak koppling 60"/>
          <p:cNvCxnSpPr>
            <a:stCxn id="15" idx="2"/>
            <a:endCxn id="21" idx="0"/>
          </p:cNvCxnSpPr>
          <p:nvPr/>
        </p:nvCxnSpPr>
        <p:spPr>
          <a:xfrm>
            <a:off x="3045692" y="3345319"/>
            <a:ext cx="2498448" cy="318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Rak koppling 65"/>
          <p:cNvCxnSpPr>
            <a:stCxn id="19" idx="2"/>
            <a:endCxn id="15" idx="0"/>
          </p:cNvCxnSpPr>
          <p:nvPr/>
        </p:nvCxnSpPr>
        <p:spPr>
          <a:xfrm flipH="1">
            <a:off x="3045692" y="2731357"/>
            <a:ext cx="1458464" cy="244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Rak koppling 67"/>
          <p:cNvCxnSpPr>
            <a:stCxn id="17" idx="2"/>
            <a:endCxn id="15" idx="0"/>
          </p:cNvCxnSpPr>
          <p:nvPr/>
        </p:nvCxnSpPr>
        <p:spPr>
          <a:xfrm flipH="1">
            <a:off x="3045692" y="2709544"/>
            <a:ext cx="155917" cy="266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Rak koppling 69"/>
          <p:cNvCxnSpPr>
            <a:stCxn id="18" idx="2"/>
            <a:endCxn id="15" idx="0"/>
          </p:cNvCxnSpPr>
          <p:nvPr/>
        </p:nvCxnSpPr>
        <p:spPr>
          <a:xfrm>
            <a:off x="1911245" y="2706622"/>
            <a:ext cx="1134447" cy="269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Rak koppling 71"/>
          <p:cNvCxnSpPr>
            <a:stCxn id="16" idx="2"/>
            <a:endCxn id="15" idx="0"/>
          </p:cNvCxnSpPr>
          <p:nvPr/>
        </p:nvCxnSpPr>
        <p:spPr>
          <a:xfrm>
            <a:off x="492546" y="2697613"/>
            <a:ext cx="2553146" cy="278374"/>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ruta 73"/>
          <p:cNvSpPr txBox="1"/>
          <p:nvPr/>
        </p:nvSpPr>
        <p:spPr>
          <a:xfrm>
            <a:off x="8149857" y="3938839"/>
            <a:ext cx="2833533" cy="369332"/>
          </a:xfrm>
          <a:prstGeom prst="rect">
            <a:avLst/>
          </a:prstGeom>
          <a:noFill/>
        </p:spPr>
        <p:txBody>
          <a:bodyPr wrap="none" rtlCol="0">
            <a:spAutoFit/>
          </a:bodyPr>
          <a:lstStyle/>
          <a:p>
            <a:r>
              <a:rPr lang="en-US"/>
              <a:t>The way we describe quality</a:t>
            </a:r>
            <a:endParaRPr lang="sv-SE"/>
          </a:p>
        </p:txBody>
      </p:sp>
      <p:cxnSp>
        <p:nvCxnSpPr>
          <p:cNvPr id="77" name="Rak koppling 76"/>
          <p:cNvCxnSpPr>
            <a:stCxn id="74" idx="1"/>
            <a:endCxn id="21" idx="3"/>
          </p:cNvCxnSpPr>
          <p:nvPr/>
        </p:nvCxnSpPr>
        <p:spPr>
          <a:xfrm flipH="1" flipV="1">
            <a:off x="6160655" y="3925393"/>
            <a:ext cx="1989202" cy="198112"/>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ruta 82"/>
          <p:cNvSpPr txBox="1"/>
          <p:nvPr/>
        </p:nvSpPr>
        <p:spPr>
          <a:xfrm>
            <a:off x="5544140" y="1990621"/>
            <a:ext cx="2848152" cy="369332"/>
          </a:xfrm>
          <a:prstGeom prst="rect">
            <a:avLst/>
          </a:prstGeom>
          <a:noFill/>
        </p:spPr>
        <p:txBody>
          <a:bodyPr wrap="none" rtlCol="0">
            <a:spAutoFit/>
          </a:bodyPr>
          <a:lstStyle/>
          <a:p>
            <a:r>
              <a:rPr lang="en-US"/>
              <a:t>The way we build and reuse</a:t>
            </a:r>
            <a:endParaRPr lang="sv-SE"/>
          </a:p>
        </p:txBody>
      </p:sp>
      <p:cxnSp>
        <p:nvCxnSpPr>
          <p:cNvPr id="91" name="Rak koppling 90"/>
          <p:cNvCxnSpPr>
            <a:stCxn id="21" idx="0"/>
            <a:endCxn id="83" idx="2"/>
          </p:cNvCxnSpPr>
          <p:nvPr/>
        </p:nvCxnSpPr>
        <p:spPr>
          <a:xfrm flipV="1">
            <a:off x="5544140" y="2359953"/>
            <a:ext cx="1424076" cy="1303830"/>
          </a:xfrm>
          <a:prstGeom prst="line">
            <a:avLst/>
          </a:prstGeom>
        </p:spPr>
        <p:style>
          <a:lnRef idx="1">
            <a:schemeClr val="accent1"/>
          </a:lnRef>
          <a:fillRef idx="0">
            <a:schemeClr val="accent1"/>
          </a:fillRef>
          <a:effectRef idx="0">
            <a:schemeClr val="accent1"/>
          </a:effectRef>
          <a:fontRef idx="minor">
            <a:schemeClr val="tx1"/>
          </a:fontRef>
        </p:style>
      </p:cxnSp>
      <p:sp>
        <p:nvSpPr>
          <p:cNvPr id="94" name="textruta 93"/>
          <p:cNvSpPr txBox="1"/>
          <p:nvPr/>
        </p:nvSpPr>
        <p:spPr>
          <a:xfrm>
            <a:off x="8827938" y="1490810"/>
            <a:ext cx="1217000" cy="369332"/>
          </a:xfrm>
          <a:prstGeom prst="rect">
            <a:avLst/>
          </a:prstGeom>
          <a:noFill/>
        </p:spPr>
        <p:txBody>
          <a:bodyPr wrap="none" rtlCol="0">
            <a:spAutoFit/>
          </a:bodyPr>
          <a:lstStyle/>
          <a:p>
            <a:r>
              <a:rPr lang="en-US"/>
              <a:t>Experience</a:t>
            </a:r>
            <a:endParaRPr lang="sv-SE"/>
          </a:p>
        </p:txBody>
      </p:sp>
      <p:sp>
        <p:nvSpPr>
          <p:cNvPr id="95" name="textruta 94"/>
          <p:cNvSpPr txBox="1"/>
          <p:nvPr/>
        </p:nvSpPr>
        <p:spPr>
          <a:xfrm>
            <a:off x="8960131" y="2050966"/>
            <a:ext cx="1050288" cy="369332"/>
          </a:xfrm>
          <a:prstGeom prst="rect">
            <a:avLst/>
          </a:prstGeom>
          <a:noFill/>
        </p:spPr>
        <p:txBody>
          <a:bodyPr wrap="none" rtlCol="0">
            <a:spAutoFit/>
          </a:bodyPr>
          <a:lstStyle/>
          <a:p>
            <a:r>
              <a:rPr lang="en-US"/>
              <a:t>Solutions</a:t>
            </a:r>
            <a:endParaRPr lang="sv-SE"/>
          </a:p>
        </p:txBody>
      </p:sp>
      <p:cxnSp>
        <p:nvCxnSpPr>
          <p:cNvPr id="97" name="Rak koppling 96"/>
          <p:cNvCxnSpPr>
            <a:stCxn id="83" idx="3"/>
            <a:endCxn id="95" idx="1"/>
          </p:cNvCxnSpPr>
          <p:nvPr/>
        </p:nvCxnSpPr>
        <p:spPr>
          <a:xfrm>
            <a:off x="8392292" y="2175287"/>
            <a:ext cx="567839" cy="60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Rak koppling 98"/>
          <p:cNvCxnSpPr>
            <a:stCxn id="83" idx="3"/>
            <a:endCxn id="94" idx="1"/>
          </p:cNvCxnSpPr>
          <p:nvPr/>
        </p:nvCxnSpPr>
        <p:spPr>
          <a:xfrm flipV="1">
            <a:off x="8392292" y="1675476"/>
            <a:ext cx="435646" cy="499811"/>
          </a:xfrm>
          <a:prstGeom prst="line">
            <a:avLst/>
          </a:prstGeom>
        </p:spPr>
        <p:style>
          <a:lnRef idx="1">
            <a:schemeClr val="accent1"/>
          </a:lnRef>
          <a:fillRef idx="0">
            <a:schemeClr val="accent1"/>
          </a:fillRef>
          <a:effectRef idx="0">
            <a:schemeClr val="accent1"/>
          </a:effectRef>
          <a:fontRef idx="minor">
            <a:schemeClr val="tx1"/>
          </a:fontRef>
        </p:style>
      </p:cxnSp>
      <p:pic>
        <p:nvPicPr>
          <p:cNvPr id="47" name="Picture 3"/>
          <p:cNvPicPr>
            <a:picLocks noChangeAspect="1"/>
          </p:cNvPicPr>
          <p:nvPr/>
        </p:nvPicPr>
        <p:blipFill>
          <a:blip r:embed="rId2"/>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8440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74" grpId="0"/>
      <p:bldP spid="83" grpId="0"/>
      <p:bldP spid="94" grpId="0"/>
      <p:bldP spid="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Course content</a:t>
            </a:r>
            <a:endParaRPr lang="sv-SE"/>
          </a:p>
        </p:txBody>
      </p:sp>
      <p:sp>
        <p:nvSpPr>
          <p:cNvPr id="3" name="Platshållare för innehåll 2"/>
          <p:cNvSpPr>
            <a:spLocks noGrp="1"/>
          </p:cNvSpPr>
          <p:nvPr>
            <p:ph sz="half" idx="1"/>
          </p:nvPr>
        </p:nvSpPr>
        <p:spPr/>
        <p:txBody>
          <a:bodyPr>
            <a:normAutofit fontScale="92500" lnSpcReduction="20000"/>
          </a:bodyPr>
          <a:lstStyle/>
          <a:p>
            <a:r>
              <a:rPr lang="en-US"/>
              <a:t>Measuring software products, processes and resources</a:t>
            </a:r>
          </a:p>
          <a:p>
            <a:r>
              <a:rPr lang="en-US"/>
              <a:t>Quality planning</a:t>
            </a:r>
          </a:p>
          <a:p>
            <a:r>
              <a:rPr lang="en-US"/>
              <a:t>Describing processes and practices with SEMAT Essence</a:t>
            </a:r>
          </a:p>
          <a:p>
            <a:r>
              <a:rPr lang="en-US"/>
              <a:t>Process evaluation and improvement</a:t>
            </a:r>
          </a:p>
          <a:p>
            <a:r>
              <a:rPr lang="en-US"/>
              <a:t>Software quality management</a:t>
            </a:r>
          </a:p>
          <a:p>
            <a:r>
              <a:rPr lang="en-US"/>
              <a:t>Information quality and tools</a:t>
            </a:r>
          </a:p>
          <a:p>
            <a:r>
              <a:rPr lang="en-US"/>
              <a:t>Coaching bachelor projects</a:t>
            </a:r>
          </a:p>
          <a:p>
            <a:r>
              <a:rPr lang="en-US"/>
              <a:t>Evaluating bachelor projects</a:t>
            </a:r>
          </a:p>
        </p:txBody>
      </p:sp>
      <p:sp>
        <p:nvSpPr>
          <p:cNvPr id="5" name="Platshållare för innehåll 4"/>
          <p:cNvSpPr>
            <a:spLocks noGrp="1"/>
          </p:cNvSpPr>
          <p:nvPr>
            <p:ph sz="half" idx="2"/>
          </p:nvPr>
        </p:nvSpPr>
        <p:spPr/>
        <p:txBody>
          <a:bodyPr>
            <a:normAutofit fontScale="92500" lnSpcReduction="20000"/>
          </a:bodyPr>
          <a:lstStyle/>
          <a:p>
            <a:r>
              <a:rPr lang="en-US"/>
              <a:t>Taught in other courses:</a:t>
            </a:r>
          </a:p>
          <a:p>
            <a:pPr lvl="1"/>
            <a:r>
              <a:rPr lang="en-US"/>
              <a:t>Software reviews</a:t>
            </a:r>
          </a:p>
          <a:p>
            <a:pPr lvl="1"/>
            <a:r>
              <a:rPr lang="en-US"/>
              <a:t>Formal verification </a:t>
            </a:r>
          </a:p>
          <a:p>
            <a:pPr lvl="1"/>
            <a:r>
              <a:rPr lang="en-US"/>
              <a:t>Software testing</a:t>
            </a:r>
          </a:p>
          <a:p>
            <a:pPr lvl="1"/>
            <a:r>
              <a:rPr lang="en-US"/>
              <a:t>Design for quality factors</a:t>
            </a:r>
            <a:endParaRPr lang="sv-SE"/>
          </a:p>
          <a:p>
            <a:r>
              <a:rPr lang="en-US"/>
              <a:t>Taught at IEI:</a:t>
            </a:r>
          </a:p>
          <a:p>
            <a:pPr lvl="1"/>
            <a:r>
              <a:rPr lang="en-US"/>
              <a:t>Quality management</a:t>
            </a:r>
          </a:p>
          <a:p>
            <a:pPr lvl="1"/>
            <a:r>
              <a:rPr lang="en-US"/>
              <a:t>Statistical process control</a:t>
            </a:r>
          </a:p>
          <a:p>
            <a:endParaRPr lang="sv-SE"/>
          </a:p>
        </p:txBody>
      </p:sp>
      <p:pic>
        <p:nvPicPr>
          <p:cNvPr id="4" name="Picture 3"/>
          <p:cNvPicPr>
            <a:picLocks noChangeAspect="1"/>
          </p:cNvPicPr>
          <p:nvPr/>
        </p:nvPicPr>
        <p:blipFill>
          <a:blip r:embed="rId2"/>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391567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The position in the course programme</a:t>
            </a:r>
          </a:p>
        </p:txBody>
      </p:sp>
      <p:sp>
        <p:nvSpPr>
          <p:cNvPr id="3" name="Rektangel 2"/>
          <p:cNvSpPr/>
          <p:nvPr/>
        </p:nvSpPr>
        <p:spPr>
          <a:xfrm>
            <a:off x="488165" y="5204270"/>
            <a:ext cx="1828800" cy="995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SE-</a:t>
            </a:r>
            <a:r>
              <a:rPr lang="sv-SE" err="1"/>
              <a:t>theory</a:t>
            </a:r>
            <a:endParaRPr lang="sv-SE"/>
          </a:p>
        </p:txBody>
      </p:sp>
      <p:sp>
        <p:nvSpPr>
          <p:cNvPr id="4" name="Rektangel 3"/>
          <p:cNvSpPr/>
          <p:nvPr/>
        </p:nvSpPr>
        <p:spPr>
          <a:xfrm>
            <a:off x="3398082" y="5204270"/>
            <a:ext cx="1808480" cy="995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SE-</a:t>
            </a:r>
            <a:r>
              <a:rPr lang="sv-SE" err="1"/>
              <a:t>project</a:t>
            </a:r>
            <a:endParaRPr lang="sv-SE"/>
          </a:p>
        </p:txBody>
      </p:sp>
      <p:sp>
        <p:nvSpPr>
          <p:cNvPr id="5" name="Rektangel 4"/>
          <p:cNvSpPr/>
          <p:nvPr/>
        </p:nvSpPr>
        <p:spPr>
          <a:xfrm>
            <a:off x="3369207" y="3282643"/>
            <a:ext cx="1879600" cy="10261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a:t>Software </a:t>
            </a:r>
            <a:r>
              <a:rPr lang="sv-SE" err="1"/>
              <a:t>Quality</a:t>
            </a:r>
            <a:endParaRPr lang="sv-SE"/>
          </a:p>
        </p:txBody>
      </p:sp>
      <p:sp>
        <p:nvSpPr>
          <p:cNvPr id="6" name="Rektangel 5"/>
          <p:cNvSpPr/>
          <p:nvPr/>
        </p:nvSpPr>
        <p:spPr>
          <a:xfrm>
            <a:off x="567144" y="3282643"/>
            <a:ext cx="1879600" cy="1026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Software </a:t>
            </a:r>
            <a:r>
              <a:rPr lang="sv-SE" err="1"/>
              <a:t>Testing</a:t>
            </a:r>
            <a:endParaRPr lang="sv-SE"/>
          </a:p>
        </p:txBody>
      </p:sp>
      <p:sp>
        <p:nvSpPr>
          <p:cNvPr id="7" name="Rektangel 6"/>
          <p:cNvSpPr/>
          <p:nvPr/>
        </p:nvSpPr>
        <p:spPr>
          <a:xfrm>
            <a:off x="6713945" y="1623170"/>
            <a:ext cx="1879600" cy="1026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Software </a:t>
            </a:r>
            <a:r>
              <a:rPr lang="sv-SE" err="1"/>
              <a:t>Architectures</a:t>
            </a:r>
            <a:endParaRPr lang="sv-SE"/>
          </a:p>
        </p:txBody>
      </p:sp>
      <p:sp>
        <p:nvSpPr>
          <p:cNvPr id="8" name="Rektangel 7"/>
          <p:cNvSpPr/>
          <p:nvPr/>
        </p:nvSpPr>
        <p:spPr>
          <a:xfrm>
            <a:off x="6713945" y="3282643"/>
            <a:ext cx="1879600" cy="1026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Software Design and Construction</a:t>
            </a:r>
          </a:p>
        </p:txBody>
      </p:sp>
      <p:sp>
        <p:nvSpPr>
          <p:cNvPr id="9" name="Rektangel 8"/>
          <p:cNvSpPr/>
          <p:nvPr/>
        </p:nvSpPr>
        <p:spPr>
          <a:xfrm>
            <a:off x="9907421" y="2649330"/>
            <a:ext cx="1879600" cy="1026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err="1"/>
              <a:t>Large-Scale</a:t>
            </a:r>
            <a:r>
              <a:rPr lang="sv-SE"/>
              <a:t> Software </a:t>
            </a:r>
            <a:r>
              <a:rPr lang="sv-SE" err="1"/>
              <a:t>Development</a:t>
            </a:r>
            <a:endParaRPr lang="sv-SE"/>
          </a:p>
        </p:txBody>
      </p:sp>
      <p:sp>
        <p:nvSpPr>
          <p:cNvPr id="10" name="Rektangel 9"/>
          <p:cNvSpPr/>
          <p:nvPr/>
        </p:nvSpPr>
        <p:spPr>
          <a:xfrm>
            <a:off x="10059821" y="2801730"/>
            <a:ext cx="1879600" cy="1026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err="1"/>
              <a:t>Large-Scale</a:t>
            </a:r>
            <a:r>
              <a:rPr lang="sv-SE"/>
              <a:t> Software </a:t>
            </a:r>
            <a:r>
              <a:rPr lang="sv-SE" err="1"/>
              <a:t>Development</a:t>
            </a:r>
            <a:endParaRPr lang="sv-SE"/>
          </a:p>
        </p:txBody>
      </p:sp>
      <p:sp>
        <p:nvSpPr>
          <p:cNvPr id="11" name="Rektangel 10"/>
          <p:cNvSpPr/>
          <p:nvPr/>
        </p:nvSpPr>
        <p:spPr>
          <a:xfrm>
            <a:off x="3398082" y="1494737"/>
            <a:ext cx="1879600" cy="1026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Software </a:t>
            </a:r>
            <a:r>
              <a:rPr lang="sv-SE" err="1"/>
              <a:t>Security</a:t>
            </a:r>
            <a:endParaRPr lang="sv-SE"/>
          </a:p>
        </p:txBody>
      </p:sp>
      <p:sp>
        <p:nvSpPr>
          <p:cNvPr id="12" name="Rektangel 11"/>
          <p:cNvSpPr/>
          <p:nvPr/>
        </p:nvSpPr>
        <p:spPr>
          <a:xfrm>
            <a:off x="567144" y="1494737"/>
            <a:ext cx="1879600" cy="1026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Software </a:t>
            </a:r>
            <a:r>
              <a:rPr lang="sv-SE" err="1"/>
              <a:t>Verification</a:t>
            </a:r>
            <a:endParaRPr lang="sv-SE"/>
          </a:p>
        </p:txBody>
      </p:sp>
      <p:sp>
        <p:nvSpPr>
          <p:cNvPr id="13" name="Rektangel 12"/>
          <p:cNvSpPr/>
          <p:nvPr/>
        </p:nvSpPr>
        <p:spPr>
          <a:xfrm>
            <a:off x="3550482" y="1647137"/>
            <a:ext cx="1879600" cy="1026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Software </a:t>
            </a:r>
            <a:r>
              <a:rPr lang="sv-SE" err="1"/>
              <a:t>Security</a:t>
            </a:r>
            <a:endParaRPr lang="sv-SE"/>
          </a:p>
        </p:txBody>
      </p:sp>
      <p:cxnSp>
        <p:nvCxnSpPr>
          <p:cNvPr id="15" name="Rak pilkoppling 14"/>
          <p:cNvCxnSpPr>
            <a:stCxn id="3" idx="3"/>
            <a:endCxn id="4" idx="1"/>
          </p:cNvCxnSpPr>
          <p:nvPr/>
        </p:nvCxnSpPr>
        <p:spPr>
          <a:xfrm>
            <a:off x="2316965" y="5702110"/>
            <a:ext cx="1081117"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cxnSp>
        <p:nvCxnSpPr>
          <p:cNvPr id="16" name="Rak pilkoppling 15"/>
          <p:cNvCxnSpPr>
            <a:stCxn id="4" idx="0"/>
            <a:endCxn id="5" idx="2"/>
          </p:cNvCxnSpPr>
          <p:nvPr/>
        </p:nvCxnSpPr>
        <p:spPr>
          <a:xfrm flipV="1">
            <a:off x="4302322" y="4308803"/>
            <a:ext cx="6685" cy="895467"/>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cxnSp>
        <p:nvCxnSpPr>
          <p:cNvPr id="20" name="Rak pilkoppling 19"/>
          <p:cNvCxnSpPr>
            <a:stCxn id="5" idx="3"/>
            <a:endCxn id="7" idx="1"/>
          </p:cNvCxnSpPr>
          <p:nvPr/>
        </p:nvCxnSpPr>
        <p:spPr>
          <a:xfrm flipV="1">
            <a:off x="5248807" y="2136250"/>
            <a:ext cx="1465138" cy="1659473"/>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cxnSp>
        <p:nvCxnSpPr>
          <p:cNvPr id="23" name="Rak pilkoppling 22"/>
          <p:cNvCxnSpPr>
            <a:stCxn id="5" idx="3"/>
            <a:endCxn id="8" idx="1"/>
          </p:cNvCxnSpPr>
          <p:nvPr/>
        </p:nvCxnSpPr>
        <p:spPr>
          <a:xfrm>
            <a:off x="5248807" y="3795723"/>
            <a:ext cx="1465138"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cxnSp>
        <p:nvCxnSpPr>
          <p:cNvPr id="27" name="Rak pilkoppling 26"/>
          <p:cNvCxnSpPr>
            <a:stCxn id="8" idx="3"/>
            <a:endCxn id="9" idx="1"/>
          </p:cNvCxnSpPr>
          <p:nvPr/>
        </p:nvCxnSpPr>
        <p:spPr>
          <a:xfrm flipV="1">
            <a:off x="8593545" y="3162410"/>
            <a:ext cx="1313876" cy="633313"/>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cxnSp>
        <p:nvCxnSpPr>
          <p:cNvPr id="30" name="Rak pilkoppling 29"/>
          <p:cNvCxnSpPr>
            <a:stCxn id="7" idx="3"/>
            <a:endCxn id="9" idx="1"/>
          </p:cNvCxnSpPr>
          <p:nvPr/>
        </p:nvCxnSpPr>
        <p:spPr>
          <a:xfrm>
            <a:off x="8593545" y="2136250"/>
            <a:ext cx="1313876" cy="102616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cxnSp>
        <p:nvCxnSpPr>
          <p:cNvPr id="34" name="Vinklad koppling 33"/>
          <p:cNvCxnSpPr>
            <a:stCxn id="5" idx="0"/>
            <a:endCxn id="4" idx="3"/>
          </p:cNvCxnSpPr>
          <p:nvPr/>
        </p:nvCxnSpPr>
        <p:spPr>
          <a:xfrm rot="16200000" flipH="1">
            <a:off x="3548050" y="4043599"/>
            <a:ext cx="2419467" cy="897555"/>
          </a:xfrm>
          <a:prstGeom prst="bentConnector4">
            <a:avLst>
              <a:gd name="adj1" fmla="val -15938"/>
              <a:gd name="adj2" fmla="val 178542"/>
            </a:avLst>
          </a:prstGeom>
          <a:ln>
            <a:tailEnd type="arrow" w="lg" len="lg"/>
          </a:ln>
        </p:spPr>
        <p:style>
          <a:lnRef idx="1">
            <a:schemeClr val="accent1"/>
          </a:lnRef>
          <a:fillRef idx="0">
            <a:schemeClr val="accent1"/>
          </a:fillRef>
          <a:effectRef idx="0">
            <a:schemeClr val="accent1"/>
          </a:effectRef>
          <a:fontRef idx="minor">
            <a:schemeClr val="tx1"/>
          </a:fontRef>
        </p:style>
      </p:cxnSp>
      <p:pic>
        <p:nvPicPr>
          <p:cNvPr id="14" name="Bildobjekt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587" y="3860305"/>
            <a:ext cx="2433668" cy="3181266"/>
          </a:xfrm>
          <a:prstGeom prst="rect">
            <a:avLst/>
          </a:prstGeom>
        </p:spPr>
      </p:pic>
      <p:sp>
        <p:nvSpPr>
          <p:cNvPr id="17" name="textruta 16"/>
          <p:cNvSpPr txBox="1"/>
          <p:nvPr/>
        </p:nvSpPr>
        <p:spPr>
          <a:xfrm rot="5400000">
            <a:off x="9862055" y="5512362"/>
            <a:ext cx="1561646" cy="584775"/>
          </a:xfrm>
          <a:prstGeom prst="rect">
            <a:avLst/>
          </a:prstGeom>
          <a:noFill/>
        </p:spPr>
        <p:txBody>
          <a:bodyPr wrap="none" rtlCol="0">
            <a:spAutoFit/>
          </a:bodyPr>
          <a:lstStyle/>
          <a:p>
            <a:r>
              <a:rPr lang="en-US" sz="3200">
                <a:solidFill>
                  <a:schemeClr val="accent1"/>
                </a:solidFill>
              </a:rPr>
              <a:t>TDDD30</a:t>
            </a:r>
            <a:endParaRPr lang="sv-SE" sz="3200">
              <a:solidFill>
                <a:schemeClr val="accent1"/>
              </a:solidFill>
            </a:endParaRPr>
          </a:p>
        </p:txBody>
      </p:sp>
      <p:pic>
        <p:nvPicPr>
          <p:cNvPr id="24" name="Picture 3"/>
          <p:cNvPicPr>
            <a:picLocks noChangeAspect="1"/>
          </p:cNvPicPr>
          <p:nvPr/>
        </p:nvPicPr>
        <p:blipFill>
          <a:blip r:embed="rId3"/>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849304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Lectures give the most common theoretical aspects of software quality</a:t>
            </a:r>
          </a:p>
        </p:txBody>
      </p:sp>
      <p:sp>
        <p:nvSpPr>
          <p:cNvPr id="3" name="Platshållare för innehåll 2"/>
          <p:cNvSpPr>
            <a:spLocks noGrp="1"/>
          </p:cNvSpPr>
          <p:nvPr>
            <p:ph idx="1"/>
          </p:nvPr>
        </p:nvSpPr>
        <p:spPr/>
        <p:txBody>
          <a:bodyPr/>
          <a:lstStyle/>
          <a:p>
            <a:r>
              <a:rPr lang="en-US"/>
              <a:t>Well-known concepts</a:t>
            </a:r>
          </a:p>
          <a:p>
            <a:r>
              <a:rPr lang="en-US"/>
              <a:t>Introduction to scientific literature and standards</a:t>
            </a:r>
          </a:p>
          <a:p>
            <a:r>
              <a:rPr lang="en-US"/>
              <a:t>Practical hints</a:t>
            </a:r>
          </a:p>
          <a:p>
            <a:endParaRPr lang="en-US"/>
          </a:p>
          <a:p>
            <a:r>
              <a:rPr lang="en-US"/>
              <a:t>Do not replace own studies</a:t>
            </a:r>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857" y="2792949"/>
            <a:ext cx="5514392" cy="3897411"/>
          </a:xfrm>
          <a:prstGeom prst="rect">
            <a:avLst/>
          </a:prstGeom>
        </p:spPr>
      </p:pic>
      <p:pic>
        <p:nvPicPr>
          <p:cNvPr id="5" name="Picture 3"/>
          <p:cNvPicPr>
            <a:picLocks noChangeAspect="1"/>
          </p:cNvPicPr>
          <p:nvPr/>
        </p:nvPicPr>
        <p:blipFill>
          <a:blip r:embed="rId3"/>
          <a:stretch>
            <a:fillRect/>
          </a:stretch>
        </p:blipFill>
        <p:spPr>
          <a:xfrm>
            <a:off x="121397" y="6311900"/>
            <a:ext cx="1155700" cy="431800"/>
          </a:xfrm>
          <a:prstGeom prst="rect">
            <a:avLst/>
          </a:prstGeom>
        </p:spPr>
      </p:pic>
      <p:sp>
        <p:nvSpPr>
          <p:cNvPr id="6" name="textruta 5"/>
          <p:cNvSpPr txBox="1"/>
          <p:nvPr/>
        </p:nvSpPr>
        <p:spPr>
          <a:xfrm>
            <a:off x="6904654" y="3536303"/>
            <a:ext cx="2306021" cy="1938992"/>
          </a:xfrm>
          <a:prstGeom prst="rect">
            <a:avLst/>
          </a:prstGeom>
          <a:noFill/>
        </p:spPr>
        <p:txBody>
          <a:bodyPr wrap="square" rtlCol="0">
            <a:spAutoFit/>
          </a:bodyPr>
          <a:lstStyle/>
          <a:p>
            <a:r>
              <a:rPr lang="en-US" sz="2400" b="1">
                <a:solidFill>
                  <a:schemeClr val="bg1"/>
                </a:solidFill>
              </a:rPr>
              <a:t>If we think that you ask and discuss too much we will let you know</a:t>
            </a:r>
          </a:p>
        </p:txBody>
      </p:sp>
    </p:spTree>
    <p:extLst>
      <p:ext uri="{BB962C8B-B14F-4D97-AF65-F5344CB8AC3E}">
        <p14:creationId xmlns:p14="http://schemas.microsoft.com/office/powerpoint/2010/main" val="3848509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Labs are there to give you hands on and reflection</a:t>
            </a:r>
          </a:p>
        </p:txBody>
      </p:sp>
      <p:sp>
        <p:nvSpPr>
          <p:cNvPr id="3" name="Platshållare för innehåll 2"/>
          <p:cNvSpPr>
            <a:spLocks noGrp="1"/>
          </p:cNvSpPr>
          <p:nvPr>
            <p:ph idx="1"/>
          </p:nvPr>
        </p:nvSpPr>
        <p:spPr/>
        <p:txBody>
          <a:bodyPr/>
          <a:lstStyle/>
          <a:p>
            <a:r>
              <a:rPr lang="en-US"/>
              <a:t>Tools for measurement</a:t>
            </a:r>
          </a:p>
          <a:p>
            <a:r>
              <a:rPr lang="en-US"/>
              <a:t>Process modeling and improvement</a:t>
            </a:r>
          </a:p>
          <a:p>
            <a:r>
              <a:rPr lang="en-US"/>
              <a:t>Verify requirements for an API</a:t>
            </a:r>
          </a:p>
          <a:p>
            <a:r>
              <a:rPr lang="en-US"/>
              <a:t>Visualizing metrics with a dashboard</a:t>
            </a:r>
          </a:p>
          <a:p>
            <a:r>
              <a:rPr lang="en-US"/>
              <a:t>Tools for robustness and availability.</a:t>
            </a:r>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694" y="3918857"/>
            <a:ext cx="3918856" cy="2939142"/>
          </a:xfrm>
          <a:prstGeom prst="rect">
            <a:avLst/>
          </a:prstGeom>
        </p:spPr>
      </p:pic>
      <p:pic>
        <p:nvPicPr>
          <p:cNvPr id="5" name="Picture 3"/>
          <p:cNvPicPr>
            <a:picLocks noChangeAspect="1"/>
          </p:cNvPicPr>
          <p:nvPr/>
        </p:nvPicPr>
        <p:blipFill>
          <a:blip r:embed="rId3"/>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232280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You will coach the bachelor thesis projects to get the process and people experience</a:t>
            </a:r>
          </a:p>
        </p:txBody>
      </p:sp>
      <p:sp>
        <p:nvSpPr>
          <p:cNvPr id="3" name="Platshållare för innehåll 2"/>
          <p:cNvSpPr>
            <a:spLocks noGrp="1"/>
          </p:cNvSpPr>
          <p:nvPr>
            <p:ph idx="1"/>
          </p:nvPr>
        </p:nvSpPr>
        <p:spPr/>
        <p:txBody>
          <a:bodyPr/>
          <a:lstStyle/>
          <a:p>
            <a:r>
              <a:rPr lang="en-US"/>
              <a:t>This is a true need</a:t>
            </a:r>
          </a:p>
          <a:p>
            <a:r>
              <a:rPr lang="en-US"/>
              <a:t>You will help them to achieve:</a:t>
            </a:r>
          </a:p>
          <a:p>
            <a:pPr lvl="1"/>
            <a:r>
              <a:rPr lang="en-US"/>
              <a:t>Measurable quality requirements</a:t>
            </a:r>
          </a:p>
          <a:p>
            <a:pPr lvl="1"/>
            <a:r>
              <a:rPr lang="en-US"/>
              <a:t>A useful quality plan</a:t>
            </a:r>
          </a:p>
          <a:p>
            <a:r>
              <a:rPr lang="en-US"/>
              <a:t>You will practice:</a:t>
            </a:r>
          </a:p>
          <a:p>
            <a:pPr lvl="1"/>
            <a:r>
              <a:rPr lang="en-US"/>
              <a:t>Identify, suggest and evaluate a process improvement</a:t>
            </a:r>
          </a:p>
          <a:p>
            <a:pPr lvl="1"/>
            <a:r>
              <a:rPr lang="en-US"/>
              <a:t>Evaluate a product</a:t>
            </a:r>
          </a:p>
        </p:txBody>
      </p:sp>
      <p:pic>
        <p:nvPicPr>
          <p:cNvPr id="4" name="Bildobjekt 3" descr="How to plan a trip: Choosing attractions | Cultural Trave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8650" y="4171416"/>
            <a:ext cx="3829049" cy="2596095"/>
          </a:xfrm>
          <a:prstGeom prst="rect">
            <a:avLst/>
          </a:prstGeom>
        </p:spPr>
      </p:pic>
      <p:sp>
        <p:nvSpPr>
          <p:cNvPr id="5" name="Rektangel 4"/>
          <p:cNvSpPr/>
          <p:nvPr/>
        </p:nvSpPr>
        <p:spPr>
          <a:xfrm>
            <a:off x="4267200" y="6202829"/>
            <a:ext cx="6096000" cy="646331"/>
          </a:xfrm>
          <a:prstGeom prst="rect">
            <a:avLst/>
          </a:prstGeom>
        </p:spPr>
        <p:txBody>
          <a:bodyPr>
            <a:spAutoFit/>
          </a:bodyPr>
          <a:lstStyle/>
          <a:p>
            <a:r>
              <a:rPr lang="sv-SE"/>
              <a:t>http://www.culturaltravelguide.com/wp-content/uploads/2012/05/plan-a-trip-tourist-guide1.jpg</a:t>
            </a:r>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70" y="6420608"/>
            <a:ext cx="1117460" cy="393651"/>
          </a:xfrm>
          <a:prstGeom prst="rect">
            <a:avLst/>
          </a:prstGeom>
        </p:spPr>
      </p:pic>
      <p:pic>
        <p:nvPicPr>
          <p:cNvPr id="7" name="Picture 3"/>
          <p:cNvPicPr>
            <a:picLocks noChangeAspect="1"/>
          </p:cNvPicPr>
          <p:nvPr/>
        </p:nvPicPr>
        <p:blipFill>
          <a:blip r:embed="rId4"/>
          <a:stretch>
            <a:fillRect/>
          </a:stretch>
        </p:blipFill>
        <p:spPr>
          <a:xfrm>
            <a:off x="121397" y="6311900"/>
            <a:ext cx="1155700" cy="431800"/>
          </a:xfrm>
          <a:prstGeom prst="rect">
            <a:avLst/>
          </a:prstGeom>
        </p:spPr>
      </p:pic>
    </p:spTree>
    <p:extLst>
      <p:ext uri="{BB962C8B-B14F-4D97-AF65-F5344CB8AC3E}">
        <p14:creationId xmlns:p14="http://schemas.microsoft.com/office/powerpoint/2010/main" val="3714639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77CE0E642C4E4DB24CEF64F1A9A48C" ma:contentTypeVersion="4" ma:contentTypeDescription="Create a new document." ma:contentTypeScope="" ma:versionID="2b985dc0de4a002504d9961bebca7cd5">
  <xsd:schema xmlns:xsd="http://www.w3.org/2001/XMLSchema" xmlns:xs="http://www.w3.org/2001/XMLSchema" xmlns:p="http://schemas.microsoft.com/office/2006/metadata/properties" xmlns:ns2="bf89c4f5-999b-4cfe-ae60-0929c9eb8c16" xmlns:ns3="1543ef38-2679-46f4-9fba-9146c1a0b7bb" targetNamespace="http://schemas.microsoft.com/office/2006/metadata/properties" ma:root="true" ma:fieldsID="1ccdced5b92e9916fc384d0576c50d3b" ns2:_="" ns3:_="">
    <xsd:import namespace="bf89c4f5-999b-4cfe-ae60-0929c9eb8c16"/>
    <xsd:import namespace="1543ef38-2679-46f4-9fba-9146c1a0b7b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89c4f5-999b-4cfe-ae60-0929c9eb8c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43ef38-2679-46f4-9fba-9146c1a0b7b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251E5C-4BA8-4866-A8BC-A4F5EA8B6594}">
  <ds:schemaRefs>
    <ds:schemaRef ds:uri="http://schemas.microsoft.com/sharepoint/v3/contenttype/forms"/>
  </ds:schemaRefs>
</ds:datastoreItem>
</file>

<file path=customXml/itemProps2.xml><?xml version="1.0" encoding="utf-8"?>
<ds:datastoreItem xmlns:ds="http://schemas.openxmlformats.org/officeDocument/2006/customXml" ds:itemID="{F17BC395-EF81-42F3-BEEF-C7073B2BD2A2}">
  <ds:schemaRefs>
    <ds:schemaRef ds:uri="1543ef38-2679-46f4-9fba-9146c1a0b7bb"/>
    <ds:schemaRef ds:uri="bf89c4f5-999b-4cfe-ae60-0929c9eb8c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A517620-5C5E-4762-B434-0CF9A04EE103}">
  <ds:schemaRefs>
    <ds:schemaRef ds:uri="1543ef38-2679-46f4-9fba-9146c1a0b7bb"/>
    <ds:schemaRef ds:uri="bf89c4f5-999b-4cfe-ae60-0929c9eb8c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46</TotalTime>
  <Words>1713</Words>
  <Application>Microsoft Macintosh PowerPoint</Application>
  <PresentationFormat>Widescreen</PresentationFormat>
  <Paragraphs>246</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Arial Rounded MT Bold</vt:lpstr>
      <vt:lpstr>Calibri</vt:lpstr>
      <vt:lpstr>Calibri Light</vt:lpstr>
      <vt:lpstr>Office Theme</vt:lpstr>
      <vt:lpstr>Course IntrodctionTDDE46</vt:lpstr>
      <vt:lpstr>Quality work in a software company is done for different reasons</vt:lpstr>
      <vt:lpstr>Quality is free?</vt:lpstr>
      <vt:lpstr>Drivers for quality</vt:lpstr>
      <vt:lpstr>Course content</vt:lpstr>
      <vt:lpstr>The position in the course programme</vt:lpstr>
      <vt:lpstr>Lectures give the most common theoretical aspects of software quality</vt:lpstr>
      <vt:lpstr>Labs are there to give you hands on and reflection</vt:lpstr>
      <vt:lpstr>You will coach the bachelor thesis projects to get the process and people experience</vt:lpstr>
      <vt:lpstr>Organisation</vt:lpstr>
      <vt:lpstr>In seminars we discuss articles and account for coaching activities</vt:lpstr>
      <vt:lpstr>Finally, we write a report of the coaching project and individual contributions</vt:lpstr>
      <vt:lpstr>Grading rewards your ambition and achievements</vt:lpstr>
      <vt:lpstr>Grading rewards your ambition and achievements</vt:lpstr>
      <vt:lpstr>Objectives for next 45 minutes</vt:lpstr>
      <vt:lpstr>What does Quality mean to you?   </vt:lpstr>
      <vt:lpstr>PowerPoint Presentation</vt:lpstr>
      <vt:lpstr>What is Software Quality?</vt:lpstr>
      <vt:lpstr>Different Views of Quality</vt:lpstr>
      <vt:lpstr>Software Quality Factors</vt:lpstr>
      <vt:lpstr>Software Quality Standards &amp; Models</vt:lpstr>
      <vt:lpstr>Software Quality Standards – ISO 250XX</vt:lpstr>
      <vt:lpstr>ISO/IEC 25010 (replaced with ISO 9126)</vt:lpstr>
      <vt:lpstr>ISO/IEC 25010 (replaced with ISO 9126)</vt:lpstr>
      <vt:lpstr>ISO/IEC 25010</vt:lpstr>
      <vt:lpstr>PowerPoint Presentation</vt:lpstr>
      <vt:lpstr>ISO/IEC 25010</vt:lpstr>
      <vt:lpstr>ISO/IEC 25010</vt:lpstr>
      <vt:lpstr>ISO/IEC 25010</vt:lpstr>
      <vt:lpstr>ISO/IEC 25010</vt:lpstr>
      <vt:lpstr>ISO/IEC 25010</vt:lpstr>
      <vt:lpstr>ISO/IEC 25010</vt:lpstr>
      <vt:lpstr>ISO/IEC 25010</vt:lpstr>
      <vt:lpstr>Key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Azeem Ahmad</dc:creator>
  <cp:lastModifiedBy>Azeem Ahmad</cp:lastModifiedBy>
  <cp:revision>41</cp:revision>
  <dcterms:created xsi:type="dcterms:W3CDTF">2018-06-06T16:08:11Z</dcterms:created>
  <dcterms:modified xsi:type="dcterms:W3CDTF">2020-01-22T09:16:38Z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0x0101002477CE0E642C4E4DB24CEF64F1A9A48C</vt:lpwstr>
  </property>
</Properties>
</file>