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3" r:id="rId1"/>
  </p:sldMasterIdLst>
  <p:notesMasterIdLst>
    <p:notesMasterId r:id="rId49"/>
  </p:notesMasterIdLst>
  <p:sldIdLst>
    <p:sldId id="474" r:id="rId2"/>
    <p:sldId id="492" r:id="rId3"/>
    <p:sldId id="481" r:id="rId4"/>
    <p:sldId id="482" r:id="rId5"/>
    <p:sldId id="483" r:id="rId6"/>
    <p:sldId id="484" r:id="rId7"/>
    <p:sldId id="379" r:id="rId8"/>
    <p:sldId id="422" r:id="rId9"/>
    <p:sldId id="427" r:id="rId10"/>
    <p:sldId id="428" r:id="rId11"/>
    <p:sldId id="425" r:id="rId12"/>
    <p:sldId id="426" r:id="rId13"/>
    <p:sldId id="402" r:id="rId14"/>
    <p:sldId id="404" r:id="rId15"/>
    <p:sldId id="403" r:id="rId16"/>
    <p:sldId id="405" r:id="rId17"/>
    <p:sldId id="406" r:id="rId18"/>
    <p:sldId id="407" r:id="rId19"/>
    <p:sldId id="508" r:id="rId20"/>
    <p:sldId id="408" r:id="rId21"/>
    <p:sldId id="506" r:id="rId22"/>
    <p:sldId id="409" r:id="rId23"/>
    <p:sldId id="486" r:id="rId24"/>
    <p:sldId id="487" r:id="rId25"/>
    <p:sldId id="488" r:id="rId26"/>
    <p:sldId id="489" r:id="rId27"/>
    <p:sldId id="490" r:id="rId28"/>
    <p:sldId id="410" r:id="rId29"/>
    <p:sldId id="466" r:id="rId30"/>
    <p:sldId id="468" r:id="rId31"/>
    <p:sldId id="485" r:id="rId32"/>
    <p:sldId id="469" r:id="rId33"/>
    <p:sldId id="470" r:id="rId34"/>
    <p:sldId id="471" r:id="rId35"/>
    <p:sldId id="472" r:id="rId36"/>
    <p:sldId id="493" r:id="rId37"/>
    <p:sldId id="494" r:id="rId38"/>
    <p:sldId id="495" r:id="rId39"/>
    <p:sldId id="497" r:id="rId40"/>
    <p:sldId id="498" r:id="rId41"/>
    <p:sldId id="496" r:id="rId42"/>
    <p:sldId id="499" r:id="rId43"/>
    <p:sldId id="500" r:id="rId44"/>
    <p:sldId id="501" r:id="rId45"/>
    <p:sldId id="502" r:id="rId46"/>
    <p:sldId id="504" r:id="rId47"/>
    <p:sldId id="505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E54CAE-F2E8-4900-AECE-9E6BDE9AD833}" type="datetimeFigureOut">
              <a:rPr lang="sv-SE"/>
              <a:pPr>
                <a:defRPr/>
              </a:pPr>
              <a:t>2017-11-27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v-S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AE3229F-3AE2-477F-ACA3-350378F5C56F}" type="slidenum">
              <a:rPr lang="sv-SE" altLang="en-US"/>
              <a:pPr/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997294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5556558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E3229F-3AE2-477F-ACA3-350378F5C56F}" type="slidenum">
              <a:rPr lang="sv-SE" altLang="en-US" smtClean="0"/>
              <a:pPr/>
              <a:t>41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62624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4763" y="4763"/>
            <a:ext cx="12017375" cy="116379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4881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240787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4260177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517649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2913531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-13766800" y="-10944225"/>
            <a:ext cx="15508288" cy="11631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5288" cy="4022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0162731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420113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0163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sv-SE" altLang="sv-SE" sz="1800">
              <a:ea typeface="DejaVu LGC Sans"/>
              <a:cs typeface="DejaVu LGC Sans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5288" cy="410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3152120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BE9B0A-0712-467A-966E-00AAC8C73956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63EB7-1963-471A-978C-FCBE00922C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4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5E6AE9-1BCE-47B0-B871-29B2640AF1D8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04F14-33D0-4675-879B-6BA0499629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910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69B5B3-FE31-4F69-826C-16942CAC0F6B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DF45-6393-4794-80F8-7CEC8DF3B4F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525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 marL="514350" indent="-171450">
              <a:buFont typeface="Calibri" panose="020F0502020204030204" pitchFamily="34" charset="0"/>
              <a:buChar char="₋"/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0D208E-0D00-498F-91D3-135712AB7ED3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01901-BE33-4004-BB49-C93AA86790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70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F66E25-E539-41FB-BB36-763F00A1E61D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1A00-B448-439F-8854-D41CEC8BCC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37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45C85C-D61C-47B6-8160-99470DEB9AE2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25185-F20C-4123-80C1-1FA03850AE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2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524481-D5FA-4D45-B778-2E14EAF2F098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1781-A9DD-4806-8F5C-3482BCF88F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32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5AAD0-68F2-4D71-939C-989FFB81ACE5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40F2-ADE1-4492-9DFF-7AA0B5758A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86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23C039-AD8F-45A9-BA94-B614901DE061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D3B19-78EC-4FF9-8275-B8432A8F99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83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0F6F80-C17B-4220-AABE-F22B18FF8010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A5022-2156-4B13-B963-9B39465310D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80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73822A-74F4-4F91-B2EA-9F67DF9A2C42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828BD-102D-4B06-A9D1-266A13B107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5899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F7CC66-9154-43EF-95F6-E87B0D683D4E}" type="datetime1">
              <a:rPr lang="en-US" smtClean="0"/>
              <a:pPr>
                <a:defRPr/>
              </a:pPr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TDDD55 Compilers and Interpreters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2DBBF-5F77-4164-99D0-98B6032B655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91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sz="3600" b="1" dirty="0" smtClean="0"/>
              <a:t>TDDD55- </a:t>
            </a:r>
            <a:r>
              <a:rPr lang="sv-SE" altLang="sv-SE" sz="3600" b="1" dirty="0" err="1" smtClean="0"/>
              <a:t>Compilers</a:t>
            </a:r>
            <a:r>
              <a:rPr lang="sv-SE" altLang="sv-SE" sz="3600" b="1" dirty="0" smtClean="0"/>
              <a:t> and Interpreters</a:t>
            </a:r>
            <a:br>
              <a:rPr lang="sv-SE" altLang="sv-SE" sz="3600" b="1" dirty="0" smtClean="0"/>
            </a:br>
            <a:r>
              <a:rPr lang="en-GB" altLang="sv-SE" sz="3600" dirty="0" smtClean="0"/>
              <a:t>Lesson 3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Zeinab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GB" altLang="sv-SE" dirty="0" err="1">
                <a:solidFill>
                  <a:srgbClr val="000000"/>
                </a:solidFill>
                <a:latin typeface="Arial" pitchFamily="34" charset="0"/>
              </a:rPr>
              <a:t>Ganjei</a:t>
            </a:r>
            <a:r>
              <a:rPr lang="en-GB" altLang="sv-SE" dirty="0">
                <a:solidFill>
                  <a:srgbClr val="000000"/>
                </a:solidFill>
                <a:latin typeface="Arial" pitchFamily="34" charset="0"/>
              </a:rPr>
              <a:t> (zeinab.ganjei@liu.se)</a:t>
            </a:r>
          </a:p>
          <a:p>
            <a:pPr>
              <a:buClrTx/>
              <a:buSzTx/>
            </a:pPr>
            <a:endParaRPr lang="en-GB" altLang="sv-SE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00"/>
              </a:spcBef>
              <a:buClrTx/>
              <a:buSzTx/>
            </a:pPr>
            <a:r>
              <a:rPr lang="en-GB" altLang="sv-SE" dirty="0">
                <a:solidFill>
                  <a:srgbClr val="000000"/>
                </a:solidFill>
                <a:latin typeface="Arial" panose="020B0604020202020204" pitchFamily="34" charset="0"/>
              </a:rPr>
              <a:t>Department of Computer and Information Science</a:t>
            </a:r>
          </a:p>
          <a:p>
            <a:pPr>
              <a:spcBef>
                <a:spcPts val="500"/>
              </a:spcBef>
              <a:buClrTx/>
              <a:buSzTx/>
            </a:pPr>
            <a:r>
              <a:rPr lang="en-GB" altLang="sv-SE" dirty="0">
                <a:solidFill>
                  <a:srgbClr val="000000"/>
                </a:solidFill>
                <a:latin typeface="Arial" panose="020B0604020202020204" pitchFamily="34" charset="0"/>
              </a:rPr>
              <a:t>Linköping University</a:t>
            </a:r>
          </a:p>
          <a:p>
            <a:pPr>
              <a:spcBef>
                <a:spcPts val="500"/>
              </a:spcBef>
              <a:buClrTx/>
              <a:buSzTx/>
            </a:pPr>
            <a:endParaRPr lang="en-GB" altLang="sv-S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Bottom-Up</a:t>
            </a:r>
            <a:r>
              <a:rPr lang="sv-SE" altLang="sv-SE" dirty="0"/>
              <a:t> Parsing</a:t>
            </a:r>
            <a:r>
              <a:rPr lang="sv-SE" altLang="sv-SE" dirty="0" smtClean="0"/>
              <a:t>(2)</a:t>
            </a: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590800" y="32906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:=</a:t>
            </a: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1447800" y="39764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x</a:t>
            </a: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3962400" y="39764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*</a:t>
            </a: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3048000" y="46622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+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362200" y="53480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a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733800" y="53480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b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105400" y="4662207"/>
            <a:ext cx="685800" cy="4572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6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c</a:t>
            </a:r>
          </a:p>
        </p:txBody>
      </p:sp>
      <p:cxnSp>
        <p:nvCxnSpPr>
          <p:cNvPr id="12" name="AutoShape 9"/>
          <p:cNvCxnSpPr>
            <a:cxnSpLocks noChangeShapeType="1"/>
            <a:stCxn id="5" idx="4"/>
            <a:endCxn id="6" idx="0"/>
          </p:cNvCxnSpPr>
          <p:nvPr/>
        </p:nvCxnSpPr>
        <p:spPr bwMode="auto">
          <a:xfrm flipH="1">
            <a:off x="1790700" y="3747807"/>
            <a:ext cx="11430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0"/>
          <p:cNvCxnSpPr>
            <a:cxnSpLocks noChangeShapeType="1"/>
            <a:stCxn id="5" idx="4"/>
            <a:endCxn id="7" idx="0"/>
          </p:cNvCxnSpPr>
          <p:nvPr/>
        </p:nvCxnSpPr>
        <p:spPr bwMode="auto">
          <a:xfrm>
            <a:off x="2933700" y="3747807"/>
            <a:ext cx="13716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1"/>
          <p:cNvCxnSpPr>
            <a:cxnSpLocks noChangeShapeType="1"/>
            <a:stCxn id="7" idx="4"/>
            <a:endCxn id="8" idx="0"/>
          </p:cNvCxnSpPr>
          <p:nvPr/>
        </p:nvCxnSpPr>
        <p:spPr bwMode="auto">
          <a:xfrm flipH="1">
            <a:off x="3390900" y="4433607"/>
            <a:ext cx="9144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2"/>
          <p:cNvCxnSpPr>
            <a:cxnSpLocks noChangeShapeType="1"/>
            <a:stCxn id="7" idx="4"/>
            <a:endCxn id="11" idx="0"/>
          </p:cNvCxnSpPr>
          <p:nvPr/>
        </p:nvCxnSpPr>
        <p:spPr bwMode="auto">
          <a:xfrm>
            <a:off x="4305300" y="4433607"/>
            <a:ext cx="11430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13"/>
          <p:cNvCxnSpPr>
            <a:cxnSpLocks noChangeShapeType="1"/>
            <a:stCxn id="8" idx="4"/>
            <a:endCxn id="9" idx="0"/>
          </p:cNvCxnSpPr>
          <p:nvPr/>
        </p:nvCxnSpPr>
        <p:spPr bwMode="auto">
          <a:xfrm flipH="1">
            <a:off x="2705100" y="5119407"/>
            <a:ext cx="6858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4"/>
          <p:cNvCxnSpPr>
            <a:cxnSpLocks noChangeShapeType="1"/>
            <a:stCxn id="8" idx="4"/>
            <a:endCxn id="10" idx="0"/>
          </p:cNvCxnSpPr>
          <p:nvPr/>
        </p:nvCxnSpPr>
        <p:spPr bwMode="auto">
          <a:xfrm>
            <a:off x="3390900" y="5119407"/>
            <a:ext cx="685800" cy="2286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5" name="Text Box 15"/>
          <p:cNvSpPr txBox="1">
            <a:spLocks noChangeArrowheads="1"/>
          </p:cNvSpPr>
          <p:nvPr/>
        </p:nvSpPr>
        <p:spPr bwMode="auto">
          <a:xfrm>
            <a:off x="1676400" y="2514600"/>
            <a:ext cx="4343400" cy="4572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X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:= (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a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+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b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) * </a:t>
            </a:r>
            <a:r>
              <a:rPr lang="en-GB" altLang="sv-SE" sz="2200" b="1">
                <a:solidFill>
                  <a:srgbClr val="FF3333"/>
                </a:solidFill>
                <a:latin typeface="Courier 10 Pitch"/>
                <a:ea typeface="DejaVu LGC Sans"/>
                <a:cs typeface="DejaVu LGC Sans"/>
              </a:rPr>
              <a:t>c</a:t>
            </a:r>
            <a:r>
              <a:rPr lang="en-GB" altLang="sv-SE" sz="2200" b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smtClean="0"/>
              <a:t>LR Parsing</a:t>
            </a:r>
          </a:p>
        </p:txBody>
      </p:sp>
      <p:sp>
        <p:nvSpPr>
          <p:cNvPr id="2355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dirty="0" smtClean="0"/>
              <a:t>A Specific bottom-up </a:t>
            </a:r>
            <a:r>
              <a:rPr lang="en-US" altLang="sv-SE" sz="2400" dirty="0" smtClean="0"/>
              <a:t>parsing technique</a:t>
            </a:r>
            <a:endParaRPr lang="en-US" altLang="sv-SE" sz="2400" dirty="0" smtClean="0"/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LR stands for </a:t>
            </a:r>
            <a:r>
              <a:rPr lang="en-US" altLang="sv-SE" sz="2100" dirty="0" smtClean="0">
                <a:solidFill>
                  <a:schemeClr val="tx1"/>
                </a:solidFill>
              </a:rPr>
              <a:t>Left to right </a:t>
            </a:r>
            <a:r>
              <a:rPr lang="en-US" altLang="sv-SE" sz="2100" dirty="0" smtClean="0">
                <a:solidFill>
                  <a:schemeClr val="tx1"/>
                </a:solidFill>
              </a:rPr>
              <a:t>scan, Rightmost derivation.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Probably the most common &amp; popular parsing technique.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err="1" smtClean="0">
                <a:solidFill>
                  <a:schemeClr val="tx1"/>
                </a:solidFill>
              </a:rPr>
              <a:t>yacc</a:t>
            </a:r>
            <a:r>
              <a:rPr lang="en-US" altLang="sv-SE" sz="2100" dirty="0" smtClean="0">
                <a:solidFill>
                  <a:schemeClr val="tx1"/>
                </a:solidFill>
              </a:rPr>
              <a:t>, bison, and many other parser generation tools utilize LR parsing.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Great for machines, not so great for </a:t>
            </a:r>
            <a:r>
              <a:rPr lang="en-US" altLang="sv-SE" sz="2100" dirty="0" smtClean="0">
                <a:solidFill>
                  <a:schemeClr val="tx1"/>
                </a:solidFill>
              </a:rPr>
              <a:t>humans</a:t>
            </a:r>
            <a:endParaRPr lang="en-US" altLang="sv-SE" sz="21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err="1" smtClean="0"/>
              <a:t>Pros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Cons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LR parsing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dirty="0" smtClean="0"/>
              <a:t>Advantages of LR: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Accepts </a:t>
            </a:r>
            <a:r>
              <a:rPr lang="en-US" altLang="sv-SE" sz="2100" dirty="0" smtClean="0">
                <a:solidFill>
                  <a:schemeClr val="tx1"/>
                </a:solidFill>
              </a:rPr>
              <a:t>a wide range of grammars/languages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Well suited for automatic parser generation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Very fast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Generally easy to maintain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sv-SE" sz="2400" dirty="0" smtClean="0"/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dirty="0" smtClean="0"/>
              <a:t>Disadvantages of LR: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Error handling can be tricky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dirty="0" smtClean="0">
                <a:solidFill>
                  <a:schemeClr val="tx1"/>
                </a:solidFill>
              </a:rPr>
              <a:t>Difficult to use manually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smtClean="0"/>
              <a:t>Bison</a:t>
            </a:r>
          </a:p>
        </p:txBody>
      </p:sp>
      <p:sp>
        <p:nvSpPr>
          <p:cNvPr id="2560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2400" b="1" dirty="0" smtClean="0"/>
              <a:t>Bison</a:t>
            </a:r>
            <a:r>
              <a:rPr lang="en-GB" altLang="sv-SE" sz="2400" dirty="0" smtClean="0"/>
              <a:t> is a general-purpose parser generator that converts a grammar description of a context-free grammar into a </a:t>
            </a:r>
            <a:r>
              <a:rPr lang="en-GB" altLang="sv-SE" sz="2400" b="1" dirty="0" smtClean="0"/>
              <a:t>C</a:t>
            </a:r>
            <a:r>
              <a:rPr lang="en-GB" altLang="sv-SE" sz="2400" dirty="0" smtClean="0"/>
              <a:t> program to parse that </a:t>
            </a:r>
            <a:r>
              <a:rPr lang="en-GB" altLang="sv-SE" sz="2400" dirty="0" smtClean="0"/>
              <a:t>grammar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2400" dirty="0" smtClean="0"/>
              <a:t>Similar idea to flex</a:t>
            </a:r>
            <a:endParaRPr lang="en-GB" altLang="sv-SE" sz="2400" dirty="0" smtClean="0"/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7000"/>
              </a:lnSpc>
              <a:buFont typeface="Wingdings 3" panose="05040102010807070707" pitchFamily="18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Bison (2)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smtClean="0"/>
              <a:t>Input: a specification file containing mainly the grammar definition</a:t>
            </a:r>
          </a:p>
          <a:p>
            <a:r>
              <a:rPr lang="en-US" altLang="sv-SE" sz="2400" smtClean="0"/>
              <a:t>Output: a C source file containing the parser</a:t>
            </a:r>
          </a:p>
          <a:p>
            <a:r>
              <a:rPr lang="en-US" altLang="sv-SE" sz="2400" smtClean="0"/>
              <a:t>The entry point is the function int yyparse();</a:t>
            </a:r>
          </a:p>
          <a:p>
            <a:pPr lvl="1"/>
            <a:r>
              <a:rPr lang="en-US" altLang="sv-SE" sz="2000" smtClean="0">
                <a:solidFill>
                  <a:schemeClr val="tx1"/>
                </a:solidFill>
              </a:rPr>
              <a:t>yyparse reads tokens by calling yylex and parses until</a:t>
            </a:r>
          </a:p>
          <a:p>
            <a:pPr lvl="2"/>
            <a:r>
              <a:rPr lang="en-US" altLang="sv-SE" smtClean="0"/>
              <a:t>end of file to be parsed, or</a:t>
            </a:r>
          </a:p>
          <a:p>
            <a:pPr lvl="2"/>
            <a:r>
              <a:rPr lang="en-US" altLang="sv-SE" smtClean="0"/>
              <a:t>unrecoverable syntax error occurs</a:t>
            </a:r>
          </a:p>
          <a:p>
            <a:pPr lvl="1"/>
            <a:r>
              <a:rPr lang="en-US" altLang="sv-SE" sz="2100" smtClean="0">
                <a:solidFill>
                  <a:schemeClr val="tx1"/>
                </a:solidFill>
              </a:rPr>
              <a:t>returns 0 for success and 1 for failure</a:t>
            </a:r>
            <a:endParaRPr lang="sv-SE" altLang="sv-SE" sz="21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Bison </a:t>
            </a:r>
            <a:r>
              <a:rPr lang="sv-SE" altLang="sv-SE" dirty="0" err="1" smtClean="0"/>
              <a:t>Usage</a:t>
            </a:r>
            <a:endParaRPr lang="sv-SE" altLang="sv-SE" dirty="0" smtClean="0"/>
          </a:p>
        </p:txBody>
      </p:sp>
      <p:grpSp>
        <p:nvGrpSpPr>
          <p:cNvPr id="27652" name="Group 3"/>
          <p:cNvGrpSpPr>
            <a:grpSpLocks noGrp="1"/>
          </p:cNvGrpSpPr>
          <p:nvPr/>
        </p:nvGrpSpPr>
        <p:grpSpPr bwMode="auto">
          <a:xfrm>
            <a:off x="457200" y="2590800"/>
            <a:ext cx="8231484" cy="3567444"/>
            <a:chOff x="624" y="1056"/>
            <a:chExt cx="4368" cy="2574"/>
          </a:xfrm>
        </p:grpSpPr>
        <p:sp>
          <p:nvSpPr>
            <p:cNvPr id="27653" name="Rectangle 4"/>
            <p:cNvSpPr>
              <a:spLocks noChangeArrowheads="1"/>
            </p:cNvSpPr>
            <p:nvPr/>
          </p:nvSpPr>
          <p:spPr bwMode="auto">
            <a:xfrm>
              <a:off x="2352" y="3072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4" name="Rectangle 5"/>
            <p:cNvSpPr>
              <a:spLocks noChangeArrowheads="1"/>
            </p:cNvSpPr>
            <p:nvPr/>
          </p:nvSpPr>
          <p:spPr bwMode="auto">
            <a:xfrm>
              <a:off x="2352" y="2088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5" name="Rectangle 6"/>
            <p:cNvSpPr>
              <a:spLocks noChangeArrowheads="1"/>
            </p:cNvSpPr>
            <p:nvPr/>
          </p:nvSpPr>
          <p:spPr bwMode="auto">
            <a:xfrm>
              <a:off x="2352" y="1104"/>
              <a:ext cx="1056" cy="528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sv-SE" altLang="sv-SE" sz="1800"/>
            </a:p>
          </p:txBody>
        </p:sp>
        <p:sp>
          <p:nvSpPr>
            <p:cNvPr id="27656" name="Text Box 7"/>
            <p:cNvSpPr txBox="1">
              <a:spLocks noChangeArrowheads="1"/>
            </p:cNvSpPr>
            <p:nvPr/>
          </p:nvSpPr>
          <p:spPr bwMode="auto">
            <a:xfrm>
              <a:off x="2400" y="1104"/>
              <a:ext cx="960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>
                  <a:solidFill>
                    <a:srgbClr val="000000"/>
                  </a:solidFill>
                  <a:ea typeface="DejaVu LGC Sans"/>
                  <a:cs typeface="DejaVu LGC Sans"/>
                </a:rPr>
                <a:t>Bison Compiler</a:t>
              </a:r>
            </a:p>
          </p:txBody>
        </p:sp>
        <p:sp>
          <p:nvSpPr>
            <p:cNvPr id="27657" name="Text Box 8"/>
            <p:cNvSpPr txBox="1">
              <a:spLocks noChangeArrowheads="1"/>
            </p:cNvSpPr>
            <p:nvPr/>
          </p:nvSpPr>
          <p:spPr bwMode="auto">
            <a:xfrm>
              <a:off x="2400" y="2088"/>
              <a:ext cx="96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 dirty="0" smtClean="0">
                  <a:solidFill>
                    <a:srgbClr val="000000"/>
                  </a:solidFill>
                  <a:ea typeface="DejaVu LGC Sans"/>
                  <a:cs typeface="DejaVu LGC Sans"/>
                </a:rPr>
                <a:t>C </a:t>
              </a:r>
              <a:r>
                <a:rPr lang="en-GB" altLang="sv-SE" sz="1800" b="1" dirty="0">
                  <a:solidFill>
                    <a:srgbClr val="000000"/>
                  </a:solidFill>
                  <a:ea typeface="DejaVu LGC Sans"/>
                  <a:cs typeface="DejaVu LGC Sans"/>
                </a:rPr>
                <a:t>Compiler</a:t>
              </a:r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2400" y="3216"/>
              <a:ext cx="960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500"/>
                </a:spcBef>
                <a:buClrTx/>
                <a:buSzTx/>
                <a:buFontTx/>
                <a:buNone/>
              </a:pPr>
              <a:r>
                <a:rPr lang="en-GB" altLang="sv-SE" sz="1800" b="1">
                  <a:solidFill>
                    <a:srgbClr val="000000"/>
                  </a:solidFill>
                  <a:ea typeface="DejaVu LGC Sans"/>
                  <a:cs typeface="DejaVu LGC Sans"/>
                </a:rPr>
                <a:t>a.out</a:t>
              </a:r>
            </a:p>
          </p:txBody>
        </p:sp>
        <p:sp>
          <p:nvSpPr>
            <p:cNvPr id="27659" name="Line 10"/>
            <p:cNvSpPr>
              <a:spLocks noChangeShapeType="1"/>
            </p:cNvSpPr>
            <p:nvPr/>
          </p:nvSpPr>
          <p:spPr bwMode="auto">
            <a:xfrm>
              <a:off x="3408" y="331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1"/>
            <p:cNvSpPr>
              <a:spLocks noChangeShapeType="1"/>
            </p:cNvSpPr>
            <p:nvPr/>
          </p:nvSpPr>
          <p:spPr bwMode="auto">
            <a:xfrm>
              <a:off x="3408" y="235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1" name="Line 12"/>
            <p:cNvSpPr>
              <a:spLocks noChangeShapeType="1"/>
            </p:cNvSpPr>
            <p:nvPr/>
          </p:nvSpPr>
          <p:spPr bwMode="auto">
            <a:xfrm>
              <a:off x="3408" y="1344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2" name="Line 13"/>
            <p:cNvSpPr>
              <a:spLocks noChangeShapeType="1"/>
            </p:cNvSpPr>
            <p:nvPr/>
          </p:nvSpPr>
          <p:spPr bwMode="auto">
            <a:xfrm>
              <a:off x="1728" y="3360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3" name="Line 14"/>
            <p:cNvSpPr>
              <a:spLocks noChangeShapeType="1"/>
            </p:cNvSpPr>
            <p:nvPr/>
          </p:nvSpPr>
          <p:spPr bwMode="auto">
            <a:xfrm>
              <a:off x="1728" y="2352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4" name="Line 15"/>
            <p:cNvSpPr>
              <a:spLocks noChangeShapeType="1"/>
            </p:cNvSpPr>
            <p:nvPr/>
          </p:nvSpPr>
          <p:spPr bwMode="auto">
            <a:xfrm>
              <a:off x="1728" y="1344"/>
              <a:ext cx="624" cy="1"/>
            </a:xfrm>
            <a:prstGeom prst="line">
              <a:avLst/>
            </a:prstGeom>
            <a:noFill/>
            <a:ln w="34920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Text Box 16"/>
            <p:cNvSpPr txBox="1">
              <a:spLocks noChangeArrowheads="1"/>
            </p:cNvSpPr>
            <p:nvPr/>
          </p:nvSpPr>
          <p:spPr bwMode="auto">
            <a:xfrm>
              <a:off x="624" y="1056"/>
              <a:ext cx="1104" cy="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Bison source program</a:t>
              </a:r>
            </a:p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parser.y</a:t>
              </a:r>
            </a:p>
          </p:txBody>
        </p:sp>
        <p:sp>
          <p:nvSpPr>
            <p:cNvPr id="27666" name="Text Box 17"/>
            <p:cNvSpPr txBox="1">
              <a:spLocks noChangeArrowheads="1"/>
            </p:cNvSpPr>
            <p:nvPr/>
          </p:nvSpPr>
          <p:spPr bwMode="auto">
            <a:xfrm>
              <a:off x="4032" y="1200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y.tab.c</a:t>
              </a:r>
            </a:p>
          </p:txBody>
        </p:sp>
        <p:sp>
          <p:nvSpPr>
            <p:cNvPr id="27667" name="Text Box 18"/>
            <p:cNvSpPr txBox="1">
              <a:spLocks noChangeArrowheads="1"/>
            </p:cNvSpPr>
            <p:nvPr/>
          </p:nvSpPr>
          <p:spPr bwMode="auto">
            <a:xfrm>
              <a:off x="4080" y="225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a.out</a:t>
              </a:r>
            </a:p>
          </p:txBody>
        </p:sp>
        <p:sp>
          <p:nvSpPr>
            <p:cNvPr id="27668" name="Text Box 19"/>
            <p:cNvSpPr txBox="1">
              <a:spLocks noChangeArrowheads="1"/>
            </p:cNvSpPr>
            <p:nvPr/>
          </p:nvSpPr>
          <p:spPr bwMode="auto">
            <a:xfrm>
              <a:off x="4032" y="32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Parse tree</a:t>
              </a:r>
            </a:p>
          </p:txBody>
        </p:sp>
        <p:sp>
          <p:nvSpPr>
            <p:cNvPr id="27669" name="Text Box 20"/>
            <p:cNvSpPr txBox="1">
              <a:spLocks noChangeArrowheads="1"/>
            </p:cNvSpPr>
            <p:nvPr/>
          </p:nvSpPr>
          <p:spPr bwMode="auto">
            <a:xfrm>
              <a:off x="816" y="225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y.tab.c</a:t>
              </a:r>
            </a:p>
          </p:txBody>
        </p:sp>
        <p:sp>
          <p:nvSpPr>
            <p:cNvPr id="27670" name="Text Box 21"/>
            <p:cNvSpPr txBox="1">
              <a:spLocks noChangeArrowheads="1"/>
            </p:cNvSpPr>
            <p:nvPr/>
          </p:nvSpPr>
          <p:spPr bwMode="auto">
            <a:xfrm>
              <a:off x="816" y="3264"/>
              <a:ext cx="91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>
                <a:spcBef>
                  <a:spcPts val="1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GB" altLang="sv-SE" sz="1600" b="1">
                  <a:solidFill>
                    <a:srgbClr val="000000"/>
                  </a:solidFill>
                  <a:latin typeface="Arial" panose="020B0604020202020204" pitchFamily="34" charset="0"/>
                  <a:ea typeface="DejaVu LGC Sans"/>
                  <a:cs typeface="DejaVu LGC Sans"/>
                </a:rPr>
                <a:t>Token stream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Specification</a:t>
            </a:r>
            <a:r>
              <a:rPr lang="sv-SE" altLang="sv-SE" dirty="0"/>
              <a:t> </a:t>
            </a:r>
            <a:r>
              <a:rPr lang="sv-SE" altLang="sv-SE" dirty="0" err="1"/>
              <a:t>File</a:t>
            </a:r>
            <a:endParaRPr lang="sv-SE" altLang="sv-SE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z="2400" smtClean="0"/>
              <a:t>A Bison specification is composed of 4 parts.</a:t>
            </a:r>
          </a:p>
          <a:p>
            <a:endParaRPr lang="sv-SE" altLang="sv-SE" sz="240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413933" y="2906099"/>
            <a:ext cx="6324600" cy="34185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	</a:t>
            </a: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/* C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Bison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Grammar rules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Additional C code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1.1. C </a:t>
            </a:r>
            <a:r>
              <a:rPr lang="sv-SE" altLang="sv-SE" dirty="0" err="1" smtClean="0"/>
              <a:t>Declarations</a:t>
            </a:r>
            <a:endParaRPr lang="sv-SE" altLang="sv-SE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Contains macro definitions and declarations of functions and variables that are used in the actions in the grammar rules </a:t>
            </a:r>
          </a:p>
          <a:p>
            <a:r>
              <a:rPr lang="en-US" altLang="sv-SE" sz="2400" dirty="0" smtClean="0"/>
              <a:t>Copied to the beginning of the parser file so that they precede the definition of </a:t>
            </a:r>
            <a:r>
              <a:rPr lang="en-US" altLang="sv-SE" sz="2400" dirty="0" err="1" smtClean="0"/>
              <a:t>yyparse</a:t>
            </a:r>
            <a:r>
              <a:rPr lang="en-US" altLang="sv-SE" sz="2400" dirty="0" smtClean="0"/>
              <a:t> </a:t>
            </a:r>
          </a:p>
          <a:p>
            <a:r>
              <a:rPr lang="en-US" altLang="sv-SE" sz="2400" dirty="0" smtClean="0"/>
              <a:t>Use #include to get the declarations from a header file. If C declarations isn’t needed, then the %{ and %} delimiters </a:t>
            </a:r>
            <a:r>
              <a:rPr lang="en-US" altLang="sv-SE" sz="2400" dirty="0" smtClean="0"/>
              <a:t>can </a:t>
            </a:r>
            <a:r>
              <a:rPr lang="en-US" altLang="sv-SE" sz="2400" dirty="0" smtClean="0"/>
              <a:t>be omitted</a:t>
            </a:r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1.2. Bison </a:t>
            </a:r>
            <a:r>
              <a:rPr lang="sv-SE" altLang="sv-SE" dirty="0" err="1" smtClean="0"/>
              <a:t>Declarations</a:t>
            </a:r>
            <a:endParaRPr lang="sv-SE" altLang="sv-SE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z="2400" dirty="0" smtClean="0"/>
              <a:t>Contains:</a:t>
            </a:r>
            <a:endParaRPr lang="en-US" altLang="sv-SE" sz="2400" dirty="0" smtClean="0"/>
          </a:p>
          <a:p>
            <a:pPr lvl="1"/>
            <a:r>
              <a:rPr lang="en-US" altLang="sv-SE" sz="2400" dirty="0" smtClean="0"/>
              <a:t>declarations that define terminal and non-terminal symbols</a:t>
            </a:r>
            <a:endParaRPr lang="en-US" altLang="sv-SE" sz="2400" dirty="0"/>
          </a:p>
          <a:p>
            <a:pPr lvl="1"/>
            <a:r>
              <a:rPr lang="en-US" altLang="sv-SE" sz="2400" dirty="0" smtClean="0"/>
              <a:t>Data types of semantic values of various symbols </a:t>
            </a:r>
          </a:p>
          <a:p>
            <a:pPr lvl="1"/>
            <a:r>
              <a:rPr lang="en-US" altLang="sv-SE" sz="2400" dirty="0" smtClean="0"/>
              <a:t>specify precedence </a:t>
            </a:r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Specification</a:t>
            </a:r>
            <a:r>
              <a:rPr lang="sv-SE" altLang="sv-SE" dirty="0"/>
              <a:t> </a:t>
            </a:r>
            <a:r>
              <a:rPr lang="sv-SE" altLang="sv-SE" dirty="0" err="1"/>
              <a:t>File</a:t>
            </a:r>
            <a:endParaRPr lang="sv-SE" altLang="sv-SE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z="2400" dirty="0" smtClean="0"/>
              <a:t>A Bison </a:t>
            </a:r>
            <a:r>
              <a:rPr lang="sv-SE" altLang="sv-SE" sz="2400" dirty="0" err="1" smtClean="0"/>
              <a:t>specification</a:t>
            </a:r>
            <a:r>
              <a:rPr lang="sv-SE" altLang="sv-SE" sz="2400" dirty="0" smtClean="0"/>
              <a:t> is </a:t>
            </a:r>
            <a:r>
              <a:rPr lang="sv-SE" altLang="sv-SE" sz="2400" dirty="0" err="1" smtClean="0"/>
              <a:t>composed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of</a:t>
            </a:r>
            <a:r>
              <a:rPr lang="sv-SE" altLang="sv-SE" sz="2400" dirty="0" smtClean="0"/>
              <a:t> 4 parts.</a:t>
            </a:r>
          </a:p>
          <a:p>
            <a:endParaRPr lang="sv-SE" altLang="sv-SE" sz="2400" dirty="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409700" y="2590800"/>
            <a:ext cx="6324600" cy="34185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	/* C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	/* Bison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Grammar rules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Additional C code */</a:t>
            </a:r>
          </a:p>
        </p:txBody>
      </p:sp>
    </p:spTree>
    <p:extLst>
      <p:ext uri="{BB962C8B-B14F-4D97-AF65-F5344CB8AC3E}">
        <p14:creationId xmlns:p14="http://schemas.microsoft.com/office/powerpoint/2010/main" val="63141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1. Grammars and Top-Down Parsing</a:t>
            </a:r>
            <a:endParaRPr lang="sv-SE" altLang="sv-SE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Some grammar rules are given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Your task: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Rewrite the grammar (eliminate left recursion, etc.)</a:t>
            </a:r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Add attributes and attribute rules to the grammar</a:t>
            </a:r>
            <a:endParaRPr lang="sv-SE" altLang="sv-SE" sz="2800" dirty="0" smtClean="0"/>
          </a:p>
          <a:p>
            <a:pPr lvl="1"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500" dirty="0" smtClean="0">
                <a:solidFill>
                  <a:srgbClr val="000000"/>
                </a:solidFill>
              </a:rPr>
              <a:t>Implement your grammar in a C++ class named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500" dirty="0" smtClean="0">
                <a:solidFill>
                  <a:srgbClr val="000000"/>
                </a:solidFill>
              </a:rPr>
              <a:t>. The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Parser</a:t>
            </a:r>
            <a:r>
              <a:rPr lang="en-GB" altLang="sv-SE" sz="2500" dirty="0" smtClean="0">
                <a:solidFill>
                  <a:srgbClr val="000000"/>
                </a:solidFill>
              </a:rPr>
              <a:t> class should contain a method named </a:t>
            </a:r>
            <a:r>
              <a:rPr lang="en-GB" altLang="sv-SE" sz="2500" b="1" dirty="0" smtClean="0">
                <a:solidFill>
                  <a:srgbClr val="000000"/>
                </a:solidFill>
              </a:rPr>
              <a:t>Parse</a:t>
            </a:r>
            <a:r>
              <a:rPr lang="en-GB" altLang="sv-SE" sz="2500" dirty="0" smtClean="0">
                <a:solidFill>
                  <a:srgbClr val="000000"/>
                </a:solidFill>
              </a:rPr>
              <a:t> that returns the value of a single statement in the language.</a:t>
            </a:r>
            <a:endParaRPr lang="en-GB" altLang="sv-SE" sz="2500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2. </a:t>
            </a:r>
            <a:r>
              <a:rPr lang="sv-SE" altLang="sv-SE" dirty="0" err="1" smtClean="0"/>
              <a:t>Grammar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Rules</a:t>
            </a:r>
            <a:endParaRPr lang="sv-SE" altLang="sv-SE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Contains one or more Bison grammar </a:t>
            </a:r>
            <a:r>
              <a:rPr lang="en-US" altLang="sv-SE" sz="2400" dirty="0" smtClean="0"/>
              <a:t>rules</a:t>
            </a:r>
            <a:endParaRPr lang="en-US" altLang="sv-SE" sz="2400" dirty="0" smtClean="0"/>
          </a:p>
          <a:p>
            <a:endParaRPr lang="sv-SE" altLang="sv-SE" sz="2400" dirty="0" smtClean="0"/>
          </a:p>
          <a:p>
            <a:r>
              <a:rPr lang="sv-SE" altLang="sv-SE" sz="2400" dirty="0" err="1" smtClean="0"/>
              <a:t>Example</a:t>
            </a:r>
            <a:r>
              <a:rPr lang="sv-SE" altLang="sv-SE" sz="2400" dirty="0" smtClean="0"/>
              <a:t>:</a:t>
            </a:r>
          </a:p>
          <a:p>
            <a:pPr lvl="1"/>
            <a:r>
              <a:rPr lang="sv-SE" altLang="sv-SE" sz="2000" dirty="0" smtClean="0">
                <a:solidFill>
                  <a:schemeClr val="tx1"/>
                </a:solidFill>
              </a:rPr>
              <a:t>expression : expression ‘+’ term  { $$ = $1 + $3; } ; 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sv-SE" sz="2400" dirty="0" smtClean="0"/>
          </a:p>
          <a:p>
            <a:r>
              <a:rPr lang="en-US" altLang="sv-SE" sz="2400" dirty="0" smtClean="0"/>
              <a:t>There must always be at least one grammar rule, and the first %% (which precedes the grammar rules) may never be omitted even if it is the first thing in the file.</a:t>
            </a:r>
          </a:p>
          <a:p>
            <a:pPr lvl="1"/>
            <a:endParaRPr lang="sv-SE" altLang="sv-SE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Specification</a:t>
            </a:r>
            <a:r>
              <a:rPr lang="sv-SE" altLang="sv-SE" dirty="0"/>
              <a:t> </a:t>
            </a:r>
            <a:r>
              <a:rPr lang="sv-SE" altLang="sv-SE" dirty="0" err="1"/>
              <a:t>File</a:t>
            </a:r>
            <a:endParaRPr lang="sv-SE" altLang="sv-SE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z="2400" dirty="0" smtClean="0"/>
              <a:t>A Bison </a:t>
            </a:r>
            <a:r>
              <a:rPr lang="sv-SE" altLang="sv-SE" sz="2400" dirty="0" err="1" smtClean="0"/>
              <a:t>specification</a:t>
            </a:r>
            <a:r>
              <a:rPr lang="sv-SE" altLang="sv-SE" sz="2400" dirty="0" smtClean="0"/>
              <a:t> is </a:t>
            </a:r>
            <a:r>
              <a:rPr lang="sv-SE" altLang="sv-SE" sz="2400" dirty="0" err="1" smtClean="0"/>
              <a:t>composed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of</a:t>
            </a:r>
            <a:r>
              <a:rPr lang="sv-SE" altLang="sv-SE" sz="2400" dirty="0" smtClean="0"/>
              <a:t> 4 parts.</a:t>
            </a:r>
          </a:p>
          <a:p>
            <a:endParaRPr lang="sv-SE" altLang="sv-SE" sz="2400" dirty="0" smtClean="0"/>
          </a:p>
        </p:txBody>
      </p:sp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1409700" y="2438400"/>
            <a:ext cx="6324600" cy="34185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	/* C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	/* Bison declarations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chemeClr val="accent3">
                  <a:lumMod val="60000"/>
                  <a:lumOff val="40000"/>
                </a:schemeClr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chemeClr val="accent3">
                  <a:lumMod val="60000"/>
                  <a:lumOff val="40000"/>
                </a:schemeClr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10 Pitch"/>
                <a:ea typeface="DejaVu LGC Sans"/>
                <a:cs typeface="DejaVu LGC Sans"/>
              </a:rPr>
              <a:t>	/* Grammar rules */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dirty="0">
              <a:solidFill>
                <a:srgbClr val="280099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dirty="0">
                <a:solidFill>
                  <a:srgbClr val="280099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800" b="1" i="1" dirty="0">
              <a:solidFill>
                <a:srgbClr val="4C4C4C"/>
              </a:solidFill>
              <a:latin typeface="Courier 10 Pitch"/>
              <a:ea typeface="DejaVu LGC Sans"/>
              <a:cs typeface="DejaVu LGC Sans"/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800" b="1" i="1" dirty="0">
                <a:solidFill>
                  <a:srgbClr val="4C4C4C"/>
                </a:solidFill>
                <a:latin typeface="Courier 10 Pitch"/>
                <a:ea typeface="DejaVu LGC Sans"/>
                <a:cs typeface="DejaVu LGC Sans"/>
              </a:rPr>
              <a:t>	/* Additional C code */</a:t>
            </a:r>
          </a:p>
        </p:txBody>
      </p:sp>
    </p:spTree>
    <p:extLst>
      <p:ext uri="{BB962C8B-B14F-4D97-AF65-F5344CB8AC3E}">
        <p14:creationId xmlns:p14="http://schemas.microsoft.com/office/powerpoint/2010/main" val="125950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3. </a:t>
            </a:r>
            <a:r>
              <a:rPr lang="sv-SE" altLang="sv-SE" dirty="0" err="1" smtClean="0"/>
              <a:t>Additional</a:t>
            </a:r>
            <a:r>
              <a:rPr lang="sv-SE" altLang="sv-SE" dirty="0" smtClean="0"/>
              <a:t> C </a:t>
            </a:r>
            <a:r>
              <a:rPr lang="sv-SE" altLang="sv-SE" dirty="0" err="1" smtClean="0"/>
              <a:t>Code</a:t>
            </a:r>
            <a:endParaRPr lang="sv-SE" altLang="sv-SE" dirty="0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z="2400" dirty="0" smtClean="0"/>
              <a:t>Copied verbatim to the end of the parser file, just as the C declarations section is copied to the beginning.</a:t>
            </a:r>
          </a:p>
          <a:p>
            <a:r>
              <a:rPr lang="en-US" altLang="sv-SE" sz="2400" dirty="0" smtClean="0"/>
              <a:t>This is the most convenient place to put anything that should be in the parser file but isn’t needed before the definition of </a:t>
            </a:r>
            <a:r>
              <a:rPr lang="en-US" altLang="sv-SE" sz="2400" dirty="0" err="1" smtClean="0"/>
              <a:t>yyparse</a:t>
            </a:r>
            <a:r>
              <a:rPr lang="en-US" altLang="sv-SE" sz="2400" dirty="0" smtClean="0"/>
              <a:t>().</a:t>
            </a:r>
            <a:endParaRPr lang="en-US" altLang="sv-SE" sz="2400" dirty="0" smtClean="0"/>
          </a:p>
          <a:p>
            <a:r>
              <a:rPr lang="en-US" altLang="sv-SE" sz="2400" dirty="0" smtClean="0"/>
              <a:t>The definitions of </a:t>
            </a:r>
            <a:r>
              <a:rPr lang="en-US" altLang="sv-SE" sz="2400" dirty="0" err="1" smtClean="0"/>
              <a:t>yylex</a:t>
            </a:r>
            <a:r>
              <a:rPr lang="en-US" altLang="sv-SE" sz="2400" dirty="0" smtClean="0"/>
              <a:t>() </a:t>
            </a:r>
            <a:r>
              <a:rPr lang="en-US" altLang="sv-SE" sz="2400" dirty="0" smtClean="0"/>
              <a:t>and </a:t>
            </a:r>
            <a:r>
              <a:rPr lang="en-US" altLang="sv-SE" sz="2400" dirty="0" err="1" smtClean="0"/>
              <a:t>yyerror</a:t>
            </a:r>
            <a:r>
              <a:rPr lang="en-US" altLang="sv-SE" sz="2400" dirty="0" smtClean="0"/>
              <a:t>() </a:t>
            </a:r>
            <a:r>
              <a:rPr lang="en-US" altLang="sv-SE" sz="2400" dirty="0" smtClean="0"/>
              <a:t>often go here.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172633" y="228600"/>
            <a:ext cx="6798734" cy="1303867"/>
          </a:xfrm>
        </p:spPr>
        <p:txBody>
          <a:bodyPr/>
          <a:lstStyle/>
          <a:p>
            <a:r>
              <a:rPr lang="sv-SE" altLang="sv-SE" dirty="0" smtClean="0"/>
              <a:t>Bison </a:t>
            </a:r>
            <a:r>
              <a:rPr lang="sv-SE" altLang="sv-SE" dirty="0" err="1" smtClean="0"/>
              <a:t>Example</a:t>
            </a:r>
            <a:r>
              <a:rPr lang="sv-SE" altLang="sv-SE" dirty="0" smtClean="0"/>
              <a:t> </a:t>
            </a:r>
            <a:r>
              <a:rPr lang="sv-SE" altLang="sv-SE" dirty="0" smtClean="0"/>
              <a:t>1 – Parsing simple </a:t>
            </a:r>
            <a:r>
              <a:rPr lang="sv-SE" altLang="sv-SE" dirty="0" err="1" smtClean="0"/>
              <a:t>mathematical</a:t>
            </a:r>
            <a:r>
              <a:rPr lang="sv-SE" altLang="sv-SE" dirty="0" smtClean="0"/>
              <a:t> expressions</a:t>
            </a:r>
            <a:endParaRPr lang="sv-SE" altLang="sv-SE" dirty="0" smtClean="0"/>
          </a:p>
        </p:txBody>
      </p:sp>
      <p:sp>
        <p:nvSpPr>
          <p:cNvPr id="33796" name="Text Box 2"/>
          <p:cNvSpPr>
            <a:spLocks noGrp="1" noChangeArrowheads="1"/>
          </p:cNvSpPr>
          <p:nvPr>
            <p:ph idx="1"/>
          </p:nvPr>
        </p:nvSpPr>
        <p:spPr>
          <a:xfrm>
            <a:off x="457200" y="1408112"/>
            <a:ext cx="8229600" cy="4985084"/>
          </a:xfr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%{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#include &lt;</a:t>
            </a:r>
            <a:r>
              <a:rPr lang="en-GB" altLang="sv-SE" sz="1600" b="1" dirty="0" err="1" smtClean="0">
                <a:latin typeface="Courier 10 Pitch"/>
                <a:ea typeface="DejaVu LGC Sans"/>
                <a:cs typeface="DejaVu LGC Sans"/>
              </a:rPr>
              <a:t>ctype.h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&gt; /* standard C declarations here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 smtClean="0"/>
              <a:t>double 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err="1"/>
              <a:t>yylex</a:t>
            </a:r>
            <a:r>
              <a:rPr lang="en-US" sz="1800" b="1" dirty="0" smtClean="0"/>
              <a:t>();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}%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%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token DIGIT /* bison declarations 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%%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/* Grammar rules */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line : expr ‘\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n’			{  </a:t>
            </a:r>
            <a:r>
              <a:rPr lang="en-GB" altLang="sv-SE" sz="1600" b="1" dirty="0" err="1" smtClean="0"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 { “%d\n”, $1 }; 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};</a:t>
            </a:r>
            <a:endParaRPr lang="en-GB" altLang="sv-SE" sz="1600" b="1" dirty="0" smtClean="0">
              <a:latin typeface="Courier 10 Pitch"/>
              <a:ea typeface="DejaVu LGC Sans"/>
              <a:cs typeface="DejaVu LGC Sans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expr : expr ‘+’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term		{ 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$$ = $1 + $3;  }</a:t>
            </a:r>
          </a:p>
          <a:p>
            <a:pPr>
              <a:spcBef>
                <a:spcPts val="500"/>
              </a:spcBef>
              <a:spcAft>
                <a:spcPts val="500"/>
              </a:spcAft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			|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term			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{  $$ = $1;  }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 ;</a:t>
            </a:r>
            <a:endParaRPr lang="en-GB" altLang="sv-SE" sz="1600" b="1" dirty="0" smtClean="0">
              <a:latin typeface="Courier 10 Pitch"/>
              <a:ea typeface="DejaVu LGC Sans"/>
              <a:cs typeface="DejaVu LGC Sans"/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term : term ‘*’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factor	{ 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$$ = $1 * $3;  }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			|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factor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			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{ 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$$ = $1;  }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;</a:t>
            </a:r>
          </a:p>
          <a:p>
            <a:pPr>
              <a:spcBef>
                <a:spcPct val="0"/>
              </a:spcBef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factor : ‘(‘ expr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’)’	    { 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$$ = $2;  }</a:t>
            </a:r>
          </a:p>
          <a:p>
            <a:pPr>
              <a:spcBef>
                <a:spcPct val="0"/>
              </a:spcBef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		| DIGIT ;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Courier New" panose="02070309020205020404" pitchFamily="49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sv-SE" sz="1600" b="1" dirty="0" smtClean="0">
              <a:latin typeface="Courier 10 Pitch"/>
              <a:ea typeface="DejaVu LGC Sans"/>
              <a:cs typeface="DejaVu LGC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 smtClean="0"/>
              <a:t>Example</a:t>
            </a:r>
            <a:r>
              <a:rPr lang="sv-SE" altLang="sv-SE" dirty="0" smtClean="0"/>
              <a:t> 1 </a:t>
            </a:r>
            <a:r>
              <a:rPr lang="sv-SE" altLang="sv-SE" dirty="0" smtClean="0"/>
              <a:t>(</a:t>
            </a:r>
            <a:r>
              <a:rPr lang="sv-SE" altLang="sv-SE" dirty="0" err="1" smtClean="0"/>
              <a:t>cont</a:t>
            </a:r>
            <a:r>
              <a:rPr lang="sv-SE" altLang="sv-SE" dirty="0" smtClean="0"/>
              <a:t>)</a:t>
            </a:r>
            <a:endParaRPr lang="sv-SE" altLang="sv-SE" dirty="0" smtClean="0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57200" y="1690689"/>
            <a:ext cx="8229600" cy="304916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%%</a:t>
            </a:r>
            <a:endParaRPr lang="en-GB" altLang="sv-SE" sz="1600" b="1" dirty="0">
              <a:latin typeface="Courier 10 Pitch"/>
              <a:ea typeface="DejaVu LGC Sans"/>
              <a:cs typeface="DejaVu LGC Sans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/* Additional C code */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endParaRPr lang="en-GB" altLang="sv-SE" sz="1600" b="1" dirty="0">
              <a:latin typeface="Courier 10 Pitch"/>
              <a:ea typeface="DejaVu LGC Sans"/>
              <a:cs typeface="DejaVu LGC Sans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i</a:t>
            </a:r>
            <a:r>
              <a:rPr lang="en-GB" altLang="sv-SE" sz="1600" b="1" dirty="0" err="1" smtClean="0">
                <a:latin typeface="Courier 10 Pitch"/>
                <a:ea typeface="DejaVu LGC Sans"/>
                <a:cs typeface="DejaVu LGC Sans"/>
              </a:rPr>
              <a:t>nt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yylex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() {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/* A really simple lexical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analyzer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*/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int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c =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getchar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();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if (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isdigit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(c) ) {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   </a:t>
            </a:r>
            <a:r>
              <a:rPr lang="en-GB" altLang="sv-SE" sz="1600" b="1" dirty="0" err="1">
                <a:latin typeface="Courier 10 Pitch"/>
                <a:ea typeface="DejaVu LGC Sans"/>
                <a:cs typeface="DejaVu LGC Sans"/>
              </a:rPr>
              <a:t>yylval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= c - ’0’ 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   return DIGIT;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}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  return c;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2 – Mid-</a:t>
            </a:r>
            <a:r>
              <a:rPr lang="sv-SE" altLang="sv-SE" dirty="0" err="1" smtClean="0"/>
              <a:t>Rules</a:t>
            </a:r>
            <a:endParaRPr lang="sv-SE" altLang="sv-SE" dirty="0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229600" cy="2279650"/>
          </a:xfr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thing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A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(“seen an A”); } B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The same as: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thing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A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fakename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B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fakename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/* empty */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(“seen an A”); } ;</a:t>
            </a:r>
          </a:p>
          <a:p>
            <a:pPr>
              <a:buFont typeface="Courier New" panose="02070309020205020404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3 – Simple </a:t>
            </a:r>
            <a:r>
              <a:rPr lang="sv-SE" altLang="sv-SE" dirty="0" err="1" smtClean="0"/>
              <a:t>Calculator</a:t>
            </a:r>
            <a:endParaRPr lang="sv-SE" altLang="sv-SE" dirty="0" smtClean="0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Tx/>
              <a:buNone/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%{</a:t>
            </a: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#define YYSTYPE double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#include &lt;</a:t>
            </a:r>
            <a:r>
              <a:rPr lang="en-GB" altLang="sv-SE" sz="1600" b="1" dirty="0" err="1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math.h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&gt;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%}</a:t>
            </a:r>
          </a:p>
          <a:p>
            <a:pPr>
              <a:buFontTx/>
              <a:buNone/>
            </a:pP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/* BISON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Declarations  */</a:t>
            </a:r>
          </a:p>
          <a:p>
            <a:pPr>
              <a:buFontTx/>
              <a:buNone/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token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NUM</a:t>
            </a:r>
          </a:p>
          <a:p>
            <a:pPr>
              <a:buNone/>
            </a:pPr>
            <a:r>
              <a:rPr lang="en-US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/*introduce precedence and associativity </a:t>
            </a:r>
            <a:r>
              <a:rPr lang="en-US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*/</a:t>
            </a: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%left '-' '+'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%left '*'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'/‘</a:t>
            </a:r>
          </a:p>
          <a:p>
            <a:pPr>
              <a:buFontTx/>
              <a:buNone/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</a:t>
            </a: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right '^'    /* exponentiation       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*/</a:t>
            </a: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Tx/>
              <a:buNone/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%%</a:t>
            </a:r>
            <a:endParaRPr lang="en-GB" altLang="sv-SE" sz="1600" b="1" dirty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/>
              <a:t>Bison </a:t>
            </a:r>
            <a:r>
              <a:rPr lang="sv-SE" altLang="sv-SE" dirty="0" err="1"/>
              <a:t>Example</a:t>
            </a:r>
            <a:r>
              <a:rPr lang="sv-SE" altLang="sv-SE" dirty="0"/>
              <a:t> </a:t>
            </a:r>
            <a:r>
              <a:rPr lang="sv-SE" altLang="sv-SE" dirty="0" smtClean="0"/>
              <a:t>3 </a:t>
            </a:r>
            <a:r>
              <a:rPr lang="sv-SE" altLang="sv-SE" dirty="0" smtClean="0"/>
              <a:t>(</a:t>
            </a:r>
            <a:r>
              <a:rPr lang="sv-SE" altLang="sv-SE" dirty="0" err="1" smtClean="0"/>
              <a:t>cont</a:t>
            </a:r>
            <a:r>
              <a:rPr lang="sv-SE" altLang="sv-SE" dirty="0" smtClean="0"/>
              <a:t>)</a:t>
            </a:r>
            <a:endParaRPr lang="sv-SE" altLang="sv-SE" dirty="0" smtClean="0"/>
          </a:p>
        </p:txBody>
      </p:sp>
      <p:sp>
        <p:nvSpPr>
          <p:cNvPr id="37892" name="Rectangle 3"/>
          <p:cNvSpPr>
            <a:spLocks noGrp="1" noChangeArrowheads="1"/>
          </p:cNvSpPr>
          <p:nvPr>
            <p:ph idx="1"/>
          </p:nvPr>
        </p:nvSpPr>
        <p:spPr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input:    /* empty string */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input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line ;</a:t>
            </a:r>
            <a:endParaRPr lang="en-GB" altLang="sv-SE" sz="1600" b="1" dirty="0" smtClean="0">
              <a:solidFill>
                <a:srgbClr val="000000"/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line:     '\n'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'\n'  { </a:t>
            </a:r>
            <a:r>
              <a:rPr lang="en-GB" altLang="sv-SE" sz="1600" b="1" dirty="0" err="1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printf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("\t%.10g\n", $1); };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:      NUM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$1;     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'+'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$1 +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'-'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$1 -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'*'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$1 *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'/'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$1 / $3;   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|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'^'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pow ($1, $3); 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       | '('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expr ')‘		{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$$ = $2;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}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;</a:t>
            </a:r>
          </a:p>
          <a:p>
            <a:pPr>
              <a:buFont typeface="Wingdings 3" panose="05040102010807070707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1600" b="1" dirty="0" smtClean="0">
                <a:solidFill>
                  <a:srgbClr val="000000"/>
                </a:solidFill>
                <a:latin typeface="Courier 10 Pitch"/>
                <a:ea typeface="DejaVu LGC Sans"/>
                <a:cs typeface="DejaVu LGC Sans"/>
              </a:rPr>
              <a:t>%%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Syntax </a:t>
            </a:r>
            <a:r>
              <a:rPr lang="sv-SE" altLang="sv-SE" dirty="0" err="1" smtClean="0"/>
              <a:t>Errors</a:t>
            </a:r>
            <a:endParaRPr lang="sv-SE" altLang="sv-SE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Error productions can be added to the specification</a:t>
            </a:r>
          </a:p>
          <a:p>
            <a:r>
              <a:rPr lang="en-US" altLang="sv-SE" sz="2400" dirty="0" smtClean="0"/>
              <a:t>They help the compiler to recover from syntax errors and to continue to parse</a:t>
            </a:r>
          </a:p>
          <a:p>
            <a:r>
              <a:rPr lang="sv-SE" altLang="sv-SE" sz="2400" dirty="0" smtClean="0"/>
              <a:t>In order for the </a:t>
            </a:r>
            <a:r>
              <a:rPr lang="sv-SE" altLang="sv-SE" sz="2400" dirty="0" err="1" smtClean="0"/>
              <a:t>error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productions</a:t>
            </a:r>
            <a:r>
              <a:rPr lang="sv-SE" altLang="sv-SE" sz="2400" dirty="0" smtClean="0"/>
              <a:t> to </a:t>
            </a:r>
            <a:r>
              <a:rPr lang="sv-SE" altLang="sv-SE" sz="2400" dirty="0" err="1" smtClean="0"/>
              <a:t>work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we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need</a:t>
            </a:r>
            <a:r>
              <a:rPr lang="sv-SE" altLang="sv-SE" sz="2400" dirty="0" smtClean="0"/>
              <a:t> at </a:t>
            </a:r>
            <a:r>
              <a:rPr lang="sv-SE" altLang="sv-SE" sz="2400" dirty="0" err="1" smtClean="0"/>
              <a:t>least</a:t>
            </a:r>
            <a:r>
              <a:rPr lang="sv-SE" altLang="sv-SE" sz="2400" dirty="0" smtClean="0"/>
              <a:t> </a:t>
            </a:r>
            <a:r>
              <a:rPr lang="sv-SE" altLang="sv-SE" sz="2400" dirty="0" err="1" smtClean="0"/>
              <a:t>one</a:t>
            </a:r>
            <a:r>
              <a:rPr lang="sv-SE" altLang="sv-SE" sz="2400" dirty="0" smtClean="0"/>
              <a:t> valid token </a:t>
            </a:r>
            <a:r>
              <a:rPr lang="sv-SE" altLang="sv-SE" sz="2400" dirty="0" err="1" smtClean="0"/>
              <a:t>after</a:t>
            </a:r>
            <a:r>
              <a:rPr lang="sv-SE" altLang="sv-SE" sz="2400" dirty="0" smtClean="0"/>
              <a:t> the </a:t>
            </a:r>
            <a:r>
              <a:rPr lang="sv-SE" altLang="sv-SE" sz="2400" dirty="0" err="1" smtClean="0"/>
              <a:t>error</a:t>
            </a:r>
            <a:r>
              <a:rPr lang="sv-SE" altLang="sv-SE" sz="2400" dirty="0" smtClean="0"/>
              <a:t> </a:t>
            </a:r>
            <a:r>
              <a:rPr lang="sv-SE" altLang="sv-SE" sz="2400" dirty="0" smtClean="0"/>
              <a:t>symbol</a:t>
            </a:r>
            <a:endParaRPr lang="en-US" altLang="sv-SE" sz="2400" dirty="0" smtClean="0"/>
          </a:p>
          <a:p>
            <a:r>
              <a:rPr lang="en-US" altLang="sv-SE" sz="2400" dirty="0" smtClean="0"/>
              <a:t>Example:</a:t>
            </a:r>
          </a:p>
          <a:p>
            <a:pPr lvl="1"/>
            <a:r>
              <a:rPr lang="sv-SE" altLang="sv-SE" sz="2000" dirty="0" err="1" smtClean="0">
                <a:solidFill>
                  <a:schemeClr val="tx1"/>
                </a:solidFill>
              </a:rPr>
              <a:t>functionCall</a:t>
            </a:r>
            <a:r>
              <a:rPr lang="sv-SE" altLang="sv-SE" sz="2000" dirty="0" smtClean="0">
                <a:solidFill>
                  <a:schemeClr val="tx1"/>
                </a:solidFill>
              </a:rPr>
              <a:t> : ID ‘(‘ </a:t>
            </a:r>
            <a:r>
              <a:rPr lang="sv-SE" altLang="sv-SE" sz="2000" dirty="0" err="1" smtClean="0">
                <a:solidFill>
                  <a:schemeClr val="tx1"/>
                </a:solidFill>
              </a:rPr>
              <a:t>paramList</a:t>
            </a:r>
            <a:r>
              <a:rPr lang="sv-SE" altLang="sv-SE" sz="2000" dirty="0" smtClean="0">
                <a:solidFill>
                  <a:schemeClr val="tx1"/>
                </a:solidFill>
              </a:rPr>
              <a:t> ‘)’ </a:t>
            </a:r>
          </a:p>
          <a:p>
            <a:pPr lvl="1">
              <a:buFont typeface="Wingdings 3" panose="05040102010807070707" pitchFamily="18" charset="2"/>
              <a:buNone/>
            </a:pPr>
            <a:r>
              <a:rPr lang="sv-SE" altLang="sv-SE" sz="2000" dirty="0" smtClean="0">
                <a:solidFill>
                  <a:schemeClr val="tx1"/>
                </a:solidFill>
              </a:rPr>
              <a:t>			| ID ‘(‘ </a:t>
            </a:r>
            <a:r>
              <a:rPr lang="sv-SE" altLang="sv-SE" sz="2000" dirty="0" err="1" smtClean="0">
                <a:solidFill>
                  <a:schemeClr val="tx1"/>
                </a:solidFill>
              </a:rPr>
              <a:t>error</a:t>
            </a:r>
            <a:r>
              <a:rPr lang="sv-SE" altLang="sv-SE" sz="2000" dirty="0" smtClean="0">
                <a:solidFill>
                  <a:schemeClr val="tx1"/>
                </a:solidFill>
              </a:rPr>
              <a:t> ‘)’     </a:t>
            </a:r>
            <a:endParaRPr lang="sv-SE" altLang="sv-SE" sz="2000" dirty="0" smtClean="0"/>
          </a:p>
          <a:p>
            <a:r>
              <a:rPr lang="en-US" altLang="sv-SE" sz="2300" dirty="0" smtClean="0">
                <a:solidFill>
                  <a:schemeClr val="tx1"/>
                </a:solidFill>
              </a:rPr>
              <a:t>Recover from syntax errors by discarding tokens until it reaches the valid token.</a:t>
            </a:r>
            <a:endParaRPr lang="sv-SE" altLang="sv-SE" sz="2300" dirty="0" smtClean="0">
              <a:solidFill>
                <a:schemeClr val="tx1"/>
              </a:solidFill>
            </a:endParaRPr>
          </a:p>
          <a:p>
            <a:pPr lvl="1"/>
            <a:endParaRPr lang="sv-SE" altLang="sv-SE" sz="2000" dirty="0" smtClean="0">
              <a:solidFill>
                <a:schemeClr val="tx1"/>
              </a:solidFill>
            </a:endParaRPr>
          </a:p>
          <a:p>
            <a:endParaRPr lang="sv-SE" altLang="sv-S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Using</a:t>
            </a:r>
            <a:r>
              <a:rPr lang="sv-SE" altLang="sv-SE" dirty="0" smtClean="0"/>
              <a:t> Bison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Flex</a:t>
            </a:r>
            <a:endParaRPr lang="sv-SE" altLang="sv-SE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Bison and flex are </a:t>
            </a:r>
            <a:r>
              <a:rPr lang="en-US" altLang="sv-SE" sz="2400" dirty="0" smtClean="0"/>
              <a:t>designed </a:t>
            </a:r>
            <a:r>
              <a:rPr lang="en-US" altLang="sv-SE" sz="2400" dirty="0" smtClean="0"/>
              <a:t>to work together</a:t>
            </a:r>
          </a:p>
          <a:p>
            <a:r>
              <a:rPr lang="en-US" altLang="sv-SE" sz="2400" dirty="0" smtClean="0"/>
              <a:t>Bison produces a driver program called </a:t>
            </a:r>
            <a:r>
              <a:rPr lang="en-US" altLang="sv-SE" sz="2400" dirty="0" err="1" smtClean="0"/>
              <a:t>yylex</a:t>
            </a:r>
            <a:r>
              <a:rPr lang="en-US" altLang="sv-SE" sz="2400" dirty="0" smtClean="0"/>
              <a:t>()</a:t>
            </a:r>
          </a:p>
          <a:p>
            <a:pPr lvl="1"/>
            <a:r>
              <a:rPr lang="en-US" altLang="sv-SE" sz="2100" dirty="0" smtClean="0">
                <a:solidFill>
                  <a:schemeClr val="tx1"/>
                </a:solidFill>
              </a:rPr>
              <a:t>#</a:t>
            </a:r>
            <a:r>
              <a:rPr lang="en-US" altLang="sv-SE" sz="2100" dirty="0" smtClean="0">
                <a:solidFill>
                  <a:schemeClr val="tx1"/>
                </a:solidFill>
              </a:rPr>
              <a:t>include “</a:t>
            </a:r>
            <a:r>
              <a:rPr lang="en-US" altLang="sv-SE" sz="2100" dirty="0" err="1" smtClean="0">
                <a:solidFill>
                  <a:schemeClr val="tx1"/>
                </a:solidFill>
              </a:rPr>
              <a:t>lex.yy.c</a:t>
            </a:r>
            <a:r>
              <a:rPr lang="en-US" altLang="sv-SE" sz="2100" dirty="0" smtClean="0">
                <a:solidFill>
                  <a:schemeClr val="tx1"/>
                </a:solidFill>
              </a:rPr>
              <a:t>” in the last part of bison specification</a:t>
            </a:r>
          </a:p>
          <a:p>
            <a:pPr lvl="1"/>
            <a:r>
              <a:rPr lang="en-US" altLang="sv-SE" sz="2400" dirty="0" smtClean="0">
                <a:solidFill>
                  <a:schemeClr val="tx1"/>
                </a:solidFill>
              </a:rPr>
              <a:t>this gives the program </a:t>
            </a:r>
            <a:r>
              <a:rPr lang="en-US" altLang="sv-SE" sz="2400" dirty="0" err="1" smtClean="0">
                <a:solidFill>
                  <a:schemeClr val="tx1"/>
                </a:solidFill>
              </a:rPr>
              <a:t>yylex</a:t>
            </a:r>
            <a:r>
              <a:rPr lang="en-US" altLang="sv-SE" sz="2400" dirty="0" smtClean="0">
                <a:solidFill>
                  <a:schemeClr val="tx1"/>
                </a:solidFill>
              </a:rPr>
              <a:t> access to </a:t>
            </a:r>
            <a:r>
              <a:rPr lang="en-US" altLang="sv-SE" sz="2400" dirty="0" err="1" smtClean="0">
                <a:solidFill>
                  <a:schemeClr val="tx1"/>
                </a:solidFill>
              </a:rPr>
              <a:t>bisons</a:t>
            </a:r>
            <a:r>
              <a:rPr lang="en-US" altLang="sv-SE" sz="2400" dirty="0" smtClean="0">
                <a:solidFill>
                  <a:schemeClr val="tx1"/>
                </a:solidFill>
              </a:rPr>
              <a:t>’ token names</a:t>
            </a:r>
          </a:p>
          <a:p>
            <a:endParaRPr lang="sv-SE" alt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dirty="0" smtClean="0">
                <a:solidFill>
                  <a:srgbClr val="000000"/>
                </a:solidFill>
              </a:rPr>
              <a:t>2. Scanner Specification	</a:t>
            </a:r>
            <a:endParaRPr lang="sv-SE" altLang="sv-SE" dirty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Finish a scanner specification given in a </a:t>
            </a:r>
            <a:r>
              <a:rPr lang="en-GB" altLang="sv-SE" sz="2800" i="1" dirty="0" err="1" smtClean="0">
                <a:solidFill>
                  <a:srgbClr val="000000"/>
                </a:solidFill>
              </a:rPr>
              <a:t>scanner.l</a:t>
            </a:r>
            <a:r>
              <a:rPr lang="en-GB" altLang="sv-SE" sz="2800" dirty="0" smtClean="0">
                <a:solidFill>
                  <a:srgbClr val="000000"/>
                </a:solidFill>
              </a:rPr>
              <a:t> flex file, by adding rules for C and C++ style comments, identifiers, integers, and floating point numbers.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Using</a:t>
            </a:r>
            <a:r>
              <a:rPr lang="sv-SE" altLang="sv-SE" dirty="0" smtClean="0"/>
              <a:t> Bison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Flex</a:t>
            </a:r>
            <a:r>
              <a:rPr lang="sv-SE" altLang="sv-SE" dirty="0" smtClean="0"/>
              <a:t> (2)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2400" dirty="0" smtClean="0"/>
              <a:t>Thus, </a:t>
            </a:r>
            <a:r>
              <a:rPr lang="en-US" altLang="sv-SE" sz="2400" dirty="0" smtClean="0"/>
              <a:t>do the following: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en-US" altLang="sv-SE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 </a:t>
            </a:r>
            <a:r>
              <a:rPr lang="en-US" altLang="sv-SE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scanner.l</a:t>
            </a:r>
            <a:endParaRPr lang="en-US" altLang="sv-SE" sz="2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alibri" panose="020F0502020204030204" pitchFamily="34" charset="0"/>
              <a:buChar char="₋"/>
            </a:pPr>
            <a:r>
              <a:rPr lang="en-US" altLang="sv-SE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bison </a:t>
            </a:r>
            <a:r>
              <a:rPr lang="en-US" altLang="sv-SE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parser.y</a:t>
            </a:r>
            <a:endParaRPr lang="en-US" altLang="sv-SE" sz="2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Calibri" panose="020F0502020204030204" pitchFamily="34" charset="0"/>
              <a:buChar char="₋"/>
            </a:pPr>
            <a:r>
              <a:rPr lang="en-US" altLang="sv-SE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 </a:t>
            </a:r>
            <a:r>
              <a:rPr lang="en-US" altLang="sv-SE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y.tab.c</a:t>
            </a:r>
            <a:r>
              <a:rPr lang="en-US" altLang="sv-SE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altLang="sv-SE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</a:t>
            </a:r>
            <a:r>
              <a:rPr lang="en-US" altLang="sv-SE" sz="2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altLang="sv-SE" sz="21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endParaRPr lang="en-US" altLang="sv-SE" sz="2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sv-SE" sz="2400" dirty="0" smtClean="0"/>
              <a:t>This will produce an </a:t>
            </a:r>
            <a:r>
              <a:rPr lang="en-US" altLang="sv-SE" sz="2400" dirty="0" err="1" smtClean="0"/>
              <a:t>a.out</a:t>
            </a:r>
            <a:r>
              <a:rPr lang="en-US" altLang="sv-SE" sz="2400" dirty="0" smtClean="0"/>
              <a:t> which is a parser with an integrated scanner included</a:t>
            </a:r>
          </a:p>
          <a:p>
            <a:endParaRPr lang="sv-SE" altLang="sv-S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2825750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Laboratory Assignment 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Parser </a:t>
            </a:r>
            <a:r>
              <a:rPr lang="sv-SE" altLang="sv-SE" dirty="0" smtClean="0"/>
              <a:t>Generation</a:t>
            </a:r>
            <a:endParaRPr lang="sv-SE" altLang="sv-SE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400" smtClean="0">
                <a:solidFill>
                  <a:srgbClr val="000000"/>
                </a:solidFill>
              </a:rPr>
              <a:t>Finnish a parser specification given in a </a:t>
            </a:r>
            <a:r>
              <a:rPr lang="en-GB" altLang="sv-SE" sz="2400" i="1" smtClean="0">
                <a:solidFill>
                  <a:srgbClr val="000000"/>
                </a:solidFill>
              </a:rPr>
              <a:t>parser.y</a:t>
            </a:r>
            <a:r>
              <a:rPr lang="en-GB" altLang="sv-SE" sz="2400" smtClean="0">
                <a:solidFill>
                  <a:srgbClr val="000000"/>
                </a:solidFill>
              </a:rPr>
              <a:t> bison file, by adding rules for expressions, conditions and function definitions, ....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sv-SE" alt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418283" y="289067"/>
            <a:ext cx="6798734" cy="1303867"/>
          </a:xfrm>
        </p:spPr>
        <p:txBody>
          <a:bodyPr/>
          <a:lstStyle/>
          <a:p>
            <a:r>
              <a:rPr lang="sv-SE" altLang="sv-SE" dirty="0" err="1" smtClean="0"/>
              <a:t>Functions</a:t>
            </a:r>
            <a:endParaRPr lang="sv-SE" altLang="sv-SE" dirty="0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smtClean="0"/>
              <a:t>Outline:</a:t>
            </a:r>
          </a:p>
        </p:txBody>
      </p:sp>
      <p:sp>
        <p:nvSpPr>
          <p:cNvPr id="44037" name="Rectangle 3"/>
          <p:cNvSpPr txBox="1">
            <a:spLocks noChangeArrowheads="1"/>
          </p:cNvSpPr>
          <p:nvPr/>
        </p:nvSpPr>
        <p:spPr bwMode="auto">
          <a:xfrm>
            <a:off x="435726" y="1360243"/>
            <a:ext cx="8229600" cy="45418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function : </a:t>
            </a:r>
            <a:r>
              <a:rPr lang="en-GB" altLang="sv-SE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funcnamedecl</a:t>
            </a: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 parameters ‘:’ type variables functions block ‘;’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Set the return type of the function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Set the function body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Set current function to point to the parent again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} ;</a:t>
            </a:r>
          </a:p>
          <a:p>
            <a:pPr>
              <a:buFont typeface="Courier New" panose="02070309020205020404" pitchFamily="49" charset="0"/>
              <a:buNone/>
            </a:pPr>
            <a:endParaRPr lang="en-GB" altLang="sv-SE" sz="1600" b="1" dirty="0">
              <a:solidFill>
                <a:schemeClr val="tx1">
                  <a:lumMod val="95000"/>
                  <a:lumOff val="5000"/>
                </a:schemeClr>
              </a:solidFill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funcnamedecl</a:t>
            </a: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 : FUNCTION id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Check if the function is already defined, report error if so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Create a new function information and set its parent to current function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Link the newly created function information to the current function</a:t>
            </a:r>
          </a:p>
          <a:p>
            <a:pPr>
              <a:buFontTx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		// Set the new function information to be </a:t>
            </a:r>
            <a:r>
              <a:rPr lang="en-GB" altLang="sv-SE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the current </a:t>
            </a: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function 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urier 10 Pitch"/>
                <a:ea typeface="DejaVu LGC Sans"/>
                <a:cs typeface="DejaVu LGC Sans"/>
              </a:rPr>
              <a:t>}  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Expressions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smtClean="0"/>
              <a:t>For </a:t>
            </a:r>
            <a:r>
              <a:rPr lang="sv-SE" altLang="sv-SE" dirty="0" err="1" smtClean="0"/>
              <a:t>precedence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associativity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you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factorize</a:t>
            </a:r>
            <a:r>
              <a:rPr lang="sv-SE" altLang="sv-SE" dirty="0" smtClean="0"/>
              <a:t> the </a:t>
            </a:r>
            <a:r>
              <a:rPr lang="sv-SE" altLang="sv-SE" dirty="0" err="1" smtClean="0"/>
              <a:t>rules</a:t>
            </a:r>
            <a:r>
              <a:rPr lang="sv-SE" altLang="sv-SE" dirty="0" smtClean="0"/>
              <a:t> for expressions </a:t>
            </a:r>
            <a:r>
              <a:rPr lang="sv-SE" altLang="sv-SE" dirty="0" smtClean="0"/>
              <a:t>…</a:t>
            </a:r>
            <a:endParaRPr lang="sv-SE" altLang="sv-SE" dirty="0" smtClean="0"/>
          </a:p>
          <a:p>
            <a:r>
              <a:rPr lang="sv-SE" altLang="sv-SE" dirty="0" smtClean="0"/>
              <a:t>Or </a:t>
            </a:r>
            <a:r>
              <a:rPr lang="sv-SE" altLang="sv-SE" dirty="0" err="1" smtClean="0"/>
              <a:t>specify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precedence</a:t>
            </a:r>
            <a:r>
              <a:rPr lang="sv-SE" altLang="sv-SE" dirty="0" smtClean="0"/>
              <a:t> and </a:t>
            </a:r>
            <a:r>
              <a:rPr lang="sv-SE" altLang="sv-SE" dirty="0" err="1" smtClean="0"/>
              <a:t>associativy</a:t>
            </a:r>
            <a:r>
              <a:rPr lang="sv-SE" altLang="sv-SE" dirty="0" smtClean="0"/>
              <a:t> at the </a:t>
            </a:r>
            <a:r>
              <a:rPr lang="sv-SE" altLang="sv-SE" dirty="0" err="1" smtClean="0"/>
              <a:t>top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the Bison </a:t>
            </a:r>
            <a:r>
              <a:rPr lang="sv-SE" altLang="sv-SE" dirty="0" err="1" smtClean="0"/>
              <a:t>specification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file</a:t>
            </a:r>
            <a:r>
              <a:rPr lang="sv-SE" altLang="sv-SE" dirty="0" smtClean="0"/>
              <a:t>, in the Bison </a:t>
            </a:r>
            <a:r>
              <a:rPr lang="sv-SE" altLang="sv-SE" dirty="0" err="1" smtClean="0"/>
              <a:t>Declarations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section</a:t>
            </a:r>
            <a:r>
              <a:rPr lang="sv-SE" altLang="sv-SE" dirty="0" smtClean="0"/>
              <a:t>. Read </a:t>
            </a:r>
            <a:r>
              <a:rPr lang="sv-SE" altLang="sv-SE" dirty="0" err="1" smtClean="0"/>
              <a:t>more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about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this</a:t>
            </a:r>
            <a:r>
              <a:rPr lang="sv-SE" altLang="sv-SE" dirty="0" smtClean="0"/>
              <a:t> in the Bison </a:t>
            </a:r>
            <a:r>
              <a:rPr lang="sv-SE" altLang="sv-SE" dirty="0" err="1" smtClean="0"/>
              <a:t>reference</a:t>
            </a:r>
            <a:r>
              <a:rPr lang="sv-SE" altLang="sv-SE" dirty="0" smtClean="0"/>
              <a:t>.</a:t>
            </a:r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Expressions (2)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err="1" smtClean="0"/>
              <a:t>Example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with</a:t>
            </a:r>
            <a:r>
              <a:rPr lang="sv-SE" altLang="sv-SE" dirty="0" smtClean="0"/>
              <a:t> factoring:</a:t>
            </a:r>
          </a:p>
        </p:txBody>
      </p:sp>
      <p:sp>
        <p:nvSpPr>
          <p:cNvPr id="46085" name="Rectangle 3"/>
          <p:cNvSpPr txBox="1">
            <a:spLocks noChangeArrowheads="1"/>
          </p:cNvSpPr>
          <p:nvPr/>
        </p:nvSpPr>
        <p:spPr bwMode="auto">
          <a:xfrm>
            <a:off x="838200" y="2438400"/>
            <a:ext cx="6934200" cy="260289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>
            <a:lvl1pPr marL="273050" indent="-27305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solidFill>
                  <a:srgbClr val="FF0000"/>
                </a:solidFill>
                <a:latin typeface="Courier 10 Pitch"/>
                <a:ea typeface="DejaVu LGC Sans"/>
                <a:cs typeface="DejaVu LGC Sans"/>
              </a:rPr>
              <a:t>expression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: expression ‘+’ term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{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 // If any of the sub-expressions is NULL, set $$ to NULL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// Create a new Plus node 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and return in $$</a:t>
            </a:r>
            <a:endParaRPr lang="en-GB" altLang="sv-SE" sz="1600" b="1" dirty="0" smtClean="0">
              <a:latin typeface="Courier 10 Pitch"/>
              <a:ea typeface="DejaVu LGC Sans"/>
              <a:cs typeface="DejaVu LGC Sans"/>
            </a:endParaRP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//</a:t>
            </a:r>
            <a:r>
              <a:rPr lang="en-GB" altLang="sv-SE" sz="1600" b="1" dirty="0" err="1" smtClean="0">
                <a:latin typeface="Courier 10 Pitch"/>
                <a:ea typeface="DejaVu LGC Sans"/>
                <a:cs typeface="DejaVu LGC Sans"/>
              </a:rPr>
              <a:t>IntegerToReal</a:t>
            </a:r>
            <a:r>
              <a:rPr lang="en-GB" altLang="sv-SE" sz="1600" b="1" dirty="0" smtClean="0">
                <a:latin typeface="Courier 10 Pitch"/>
                <a:ea typeface="DejaVu LGC Sans"/>
                <a:cs typeface="DejaVu LGC Sans"/>
              </a:rPr>
              <a:t> </a:t>
            </a: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casting might be needed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}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|</a:t>
            </a:r>
          </a:p>
          <a:p>
            <a:pPr>
              <a:buFont typeface="Courier New" panose="02070309020205020404" pitchFamily="49" charset="0"/>
              <a:buNone/>
            </a:pPr>
            <a:r>
              <a:rPr lang="en-GB" altLang="sv-SE" sz="1600" b="1" dirty="0">
                <a:latin typeface="Courier 10 Pitch"/>
                <a:ea typeface="DejaVu LGC Sans"/>
                <a:cs typeface="DejaVu LGC Sans"/>
              </a:rPr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0" y="2800350"/>
            <a:ext cx="6858000" cy="1252538"/>
          </a:xfrm>
        </p:spPr>
        <p:txBody>
          <a:bodyPr>
            <a:noAutofit/>
          </a:bodyPr>
          <a:lstStyle/>
          <a:p>
            <a:pPr algn="ctr"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altLang="sv-SE" sz="3600" dirty="0" smtClean="0"/>
              <a:t>Laboratory Assignment </a:t>
            </a:r>
            <a:r>
              <a:rPr lang="en-GB" altLang="sv-SE" sz="3600" dirty="0" smtClean="0"/>
              <a:t>4</a:t>
            </a:r>
            <a:br>
              <a:rPr lang="en-GB" altLang="sv-SE" sz="3600" dirty="0" smtClean="0"/>
            </a:br>
            <a:r>
              <a:rPr lang="en-GB" altLang="sv-SE" sz="3600" dirty="0" smtClean="0"/>
              <a:t/>
            </a:r>
            <a:br>
              <a:rPr lang="en-GB" altLang="sv-SE" sz="3600" dirty="0" smtClean="0"/>
            </a:br>
            <a:r>
              <a:rPr lang="en-GB" altLang="sv-SE" sz="3200" dirty="0" smtClean="0">
                <a:solidFill>
                  <a:schemeClr val="accent3">
                    <a:lumMod val="75000"/>
                  </a:schemeClr>
                </a:solidFill>
              </a:rPr>
              <a:t>Intermediate code</a:t>
            </a:r>
            <a:endParaRPr lang="en-GB" altLang="sv-SE" sz="32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394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Intermediate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Code</a:t>
            </a:r>
            <a:endParaRPr lang="sv-SE" altLang="sv-SE" dirty="0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3200" dirty="0"/>
              <a:t>C</a:t>
            </a:r>
            <a:r>
              <a:rPr lang="en-US" altLang="sv-SE" sz="3200" dirty="0" smtClean="0"/>
              <a:t>loser </a:t>
            </a:r>
            <a:r>
              <a:rPr lang="en-US" altLang="sv-SE" sz="3200" dirty="0"/>
              <a:t>to machine </a:t>
            </a:r>
            <a:r>
              <a:rPr lang="en-US" altLang="sv-SE" sz="3200" dirty="0" smtClean="0"/>
              <a:t>code, but not machine specific</a:t>
            </a:r>
            <a:endParaRPr lang="en-US" altLang="sv-SE" sz="3200" dirty="0"/>
          </a:p>
          <a:p>
            <a:r>
              <a:rPr lang="en-US" altLang="sv-SE" sz="3200" dirty="0"/>
              <a:t>Can handle temporary variables. </a:t>
            </a:r>
          </a:p>
          <a:p>
            <a:r>
              <a:rPr lang="en-US" altLang="sv-SE" sz="3200" dirty="0"/>
              <a:t>Means higher portability, intermediate code can easier be expanded to assembly code.</a:t>
            </a:r>
          </a:p>
          <a:p>
            <a:r>
              <a:rPr lang="en-US" altLang="sv-SE" sz="3200" dirty="0"/>
              <a:t>Offers the possibility of performing code optimizations such as register allocation.</a:t>
            </a:r>
          </a:p>
          <a:p>
            <a:endParaRPr lang="sv-SE" altLang="sv-SE" sz="2000" dirty="0"/>
          </a:p>
        </p:txBody>
      </p:sp>
    </p:spTree>
    <p:extLst>
      <p:ext uri="{BB962C8B-B14F-4D97-AF65-F5344CB8AC3E}">
        <p14:creationId xmlns:p14="http://schemas.microsoft.com/office/powerpoint/2010/main" val="169003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 smtClean="0"/>
              <a:t>Code</a:t>
            </a:r>
            <a:r>
              <a:rPr lang="sv-SE" altLang="sv-SE" dirty="0" smtClean="0"/>
              <a:t> 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3200" dirty="0" smtClean="0"/>
              <a:t>Why do we </a:t>
            </a:r>
            <a:r>
              <a:rPr lang="en-US" altLang="sv-SE" sz="3200" dirty="0"/>
              <a:t>use intermediate languages?</a:t>
            </a:r>
          </a:p>
          <a:p>
            <a:r>
              <a:rPr lang="en-US" altLang="sv-SE" sz="3200" dirty="0"/>
              <a:t> Retargeting - build a compiler for a new machine by attaching a new code generator to an existing front-end and middle-part</a:t>
            </a:r>
          </a:p>
          <a:p>
            <a:r>
              <a:rPr lang="en-US" altLang="sv-SE" sz="3200" dirty="0"/>
              <a:t> Optimization - reuse intermediate code optimizers in compilers for different languages and different machines</a:t>
            </a:r>
          </a:p>
          <a:p>
            <a:r>
              <a:rPr lang="en-US" altLang="sv-SE" sz="3200" dirty="0"/>
              <a:t> Code generation - for different source languages can be combined</a:t>
            </a:r>
          </a:p>
          <a:p>
            <a:endParaRPr lang="sv-SE" altLang="sv-SE" sz="3200" dirty="0"/>
          </a:p>
        </p:txBody>
      </p:sp>
    </p:spTree>
    <p:extLst>
      <p:ext uri="{BB962C8B-B14F-4D97-AF65-F5344CB8AC3E}">
        <p14:creationId xmlns:p14="http://schemas.microsoft.com/office/powerpoint/2010/main" val="89931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sz="4000" dirty="0" err="1"/>
              <a:t>Intermediate</a:t>
            </a:r>
            <a:r>
              <a:rPr lang="sv-SE" altLang="sv-SE" sz="4000" dirty="0"/>
              <a:t> </a:t>
            </a:r>
            <a:r>
              <a:rPr lang="sv-SE" altLang="sv-SE" sz="4000" dirty="0" err="1" smtClean="0"/>
              <a:t>Languages</a:t>
            </a:r>
            <a:endParaRPr lang="sv-SE" altLang="sv-SE" sz="4000" dirty="0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sv-SE" sz="3500" dirty="0" smtClean="0">
                <a:solidFill>
                  <a:schemeClr val="tx1"/>
                </a:solidFill>
              </a:rPr>
              <a:t>Infix </a:t>
            </a:r>
            <a:r>
              <a:rPr lang="en-US" altLang="sv-SE" sz="3500" dirty="0">
                <a:solidFill>
                  <a:schemeClr val="tx1"/>
                </a:solidFill>
              </a:rPr>
              <a:t>notation</a:t>
            </a:r>
          </a:p>
          <a:p>
            <a:r>
              <a:rPr lang="en-US" altLang="sv-SE" sz="3500" dirty="0">
                <a:solidFill>
                  <a:schemeClr val="tx1"/>
                </a:solidFill>
              </a:rPr>
              <a:t>Postfix notation </a:t>
            </a:r>
          </a:p>
          <a:p>
            <a:r>
              <a:rPr lang="en-US" altLang="sv-SE" sz="3500" dirty="0">
                <a:solidFill>
                  <a:schemeClr val="tx1"/>
                </a:solidFill>
              </a:rPr>
              <a:t>Three address code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en-US" altLang="sv-SE" sz="3500" dirty="0"/>
              <a:t>Triples </a:t>
            </a:r>
          </a:p>
          <a:p>
            <a:pPr lvl="1">
              <a:buFont typeface="Calibri" panose="020F0502020204030204" pitchFamily="34" charset="0"/>
              <a:buChar char="₋"/>
            </a:pPr>
            <a:r>
              <a:rPr lang="en-US" altLang="sv-SE" sz="3500" dirty="0" smtClean="0"/>
              <a:t>Quadruples</a:t>
            </a:r>
            <a:endParaRPr lang="en-US" altLang="sv-SE" sz="3500" dirty="0"/>
          </a:p>
        </p:txBody>
      </p:sp>
    </p:spTree>
    <p:extLst>
      <p:ext uri="{BB962C8B-B14F-4D97-AF65-F5344CB8AC3E}">
        <p14:creationId xmlns:p14="http://schemas.microsoft.com/office/powerpoint/2010/main" val="158470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3. Parser Generators</a:t>
            </a:r>
            <a:endParaRPr lang="sv-SE" altLang="sv-SE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dirty="0" smtClean="0">
                <a:solidFill>
                  <a:srgbClr val="000000"/>
                </a:solidFill>
              </a:rPr>
              <a:t>Finish a parser specification given in a </a:t>
            </a:r>
            <a:r>
              <a:rPr lang="en-GB" altLang="sv-SE" sz="2800" i="1" dirty="0" err="1" smtClean="0">
                <a:solidFill>
                  <a:srgbClr val="000000"/>
                </a:solidFill>
              </a:rPr>
              <a:t>parser.y</a:t>
            </a:r>
            <a:r>
              <a:rPr lang="en-GB" altLang="sv-SE" sz="2800" dirty="0" smtClean="0">
                <a:solidFill>
                  <a:srgbClr val="000000"/>
                </a:solidFill>
              </a:rPr>
              <a:t> bison file, by adding rules for expressions, conditions and function definitions, .... You also need to augment the grammar with error productions.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Quadruples</a:t>
            </a:r>
            <a:endParaRPr lang="sv-SE" altLang="sv-SE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err="1"/>
              <a:t>You</a:t>
            </a:r>
            <a:r>
              <a:rPr lang="sv-SE" altLang="sv-SE" dirty="0"/>
              <a:t> </a:t>
            </a:r>
            <a:r>
              <a:rPr lang="sv-SE" altLang="sv-SE" dirty="0" err="1"/>
              <a:t>will</a:t>
            </a:r>
            <a:r>
              <a:rPr lang="sv-SE" altLang="sv-SE" dirty="0"/>
              <a:t> </a:t>
            </a:r>
            <a:r>
              <a:rPr lang="sv-SE" altLang="sv-SE" dirty="0" err="1"/>
              <a:t>use</a:t>
            </a:r>
            <a:r>
              <a:rPr lang="sv-SE" altLang="sv-SE" dirty="0"/>
              <a:t> </a:t>
            </a:r>
            <a:r>
              <a:rPr lang="sv-SE" altLang="sv-SE" dirty="0" err="1"/>
              <a:t>quadruples</a:t>
            </a:r>
            <a:r>
              <a:rPr lang="sv-SE" altLang="sv-SE" dirty="0"/>
              <a:t> as </a:t>
            </a:r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/>
              <a:t>language</a:t>
            </a:r>
            <a:r>
              <a:rPr lang="sv-SE" altLang="sv-SE" dirty="0"/>
              <a:t> </a:t>
            </a:r>
            <a:r>
              <a:rPr lang="sv-SE" altLang="sv-SE" dirty="0" err="1"/>
              <a:t>where</a:t>
            </a:r>
            <a:r>
              <a:rPr lang="sv-SE" altLang="sv-SE" dirty="0"/>
              <a:t> an </a:t>
            </a:r>
            <a:r>
              <a:rPr lang="sv-SE" altLang="sv-SE" dirty="0" err="1"/>
              <a:t>instruction</a:t>
            </a:r>
            <a:r>
              <a:rPr lang="sv-SE" altLang="sv-SE" dirty="0"/>
              <a:t> has </a:t>
            </a:r>
            <a:r>
              <a:rPr lang="sv-SE" altLang="sv-SE" dirty="0" err="1"/>
              <a:t>four</a:t>
            </a:r>
            <a:r>
              <a:rPr lang="sv-SE" altLang="sv-SE" dirty="0"/>
              <a:t> </a:t>
            </a:r>
            <a:r>
              <a:rPr lang="sv-SE" altLang="sv-SE" dirty="0" err="1"/>
              <a:t>fields</a:t>
            </a:r>
            <a:r>
              <a:rPr lang="sv-SE" altLang="sv-SE" dirty="0"/>
              <a:t>:</a:t>
            </a:r>
          </a:p>
          <a:p>
            <a:endParaRPr lang="sv-SE" altLang="sv-SE" dirty="0"/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1066800" y="3429000"/>
            <a:ext cx="6324600" cy="533400"/>
          </a:xfrm>
          <a:prstGeom prst="rect">
            <a:avLst/>
          </a:pr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3750" rIns="67500" bIns="33750"/>
          <a:lstStyle>
            <a:lvl1pPr marL="342900" indent="-342900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119063" algn="l"/>
                <a:tab pos="576263" algn="l"/>
                <a:tab pos="1033463" algn="l"/>
                <a:tab pos="1490663" algn="l"/>
                <a:tab pos="1947863" algn="l"/>
                <a:tab pos="2405063" algn="l"/>
                <a:tab pos="2862263" algn="l"/>
                <a:tab pos="3319463" algn="l"/>
                <a:tab pos="3776663" algn="l"/>
                <a:tab pos="4233863" algn="l"/>
                <a:tab pos="4691063" algn="l"/>
                <a:tab pos="5148263" algn="l"/>
                <a:tab pos="5605463" algn="l"/>
                <a:tab pos="6062663" algn="l"/>
                <a:tab pos="6519863" algn="l"/>
                <a:tab pos="6977063" algn="l"/>
                <a:tab pos="7434263" algn="l"/>
                <a:tab pos="7891463" algn="l"/>
                <a:tab pos="8348663" algn="l"/>
                <a:tab pos="8805863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lvl="1" eaLnBrk="1" hangingPunct="1">
              <a:lnSpc>
                <a:spcPct val="97000"/>
              </a:lnSpc>
              <a:spcBef>
                <a:spcPts val="525"/>
              </a:spcBef>
              <a:buClrTx/>
              <a:buSzTx/>
              <a:buNone/>
            </a:pPr>
            <a:r>
              <a:rPr lang="en-GB" altLang="sv-SE" sz="2400" b="1" dirty="0">
                <a:solidFill>
                  <a:srgbClr val="FF0000"/>
                </a:solidFill>
                <a:latin typeface="Courier 10 Pitch"/>
              </a:rPr>
              <a:t>operator</a:t>
            </a:r>
            <a:r>
              <a:rPr lang="en-GB" altLang="sv-SE" sz="2400" b="1" dirty="0">
                <a:solidFill>
                  <a:srgbClr val="000000"/>
                </a:solidFill>
                <a:latin typeface="Courier 10 Pitch"/>
              </a:rPr>
              <a:t> 	</a:t>
            </a:r>
            <a:r>
              <a:rPr lang="en-GB" altLang="sv-SE" sz="2400" b="1" dirty="0" smtClean="0">
                <a:solidFill>
                  <a:srgbClr val="008000"/>
                </a:solidFill>
                <a:latin typeface="Courier 10 Pitch"/>
              </a:rPr>
              <a:t>operand1</a:t>
            </a:r>
            <a:r>
              <a:rPr lang="en-GB" altLang="sv-SE" sz="2400" b="1" dirty="0" smtClean="0">
                <a:solidFill>
                  <a:srgbClr val="000000"/>
                </a:solidFill>
                <a:latin typeface="Courier 10 Pitch"/>
              </a:rPr>
              <a:t> </a:t>
            </a:r>
            <a:r>
              <a:rPr lang="en-GB" altLang="sv-SE" sz="2400" b="1" dirty="0">
                <a:solidFill>
                  <a:srgbClr val="000000"/>
                </a:solidFill>
                <a:latin typeface="Courier 10 Pitch"/>
              </a:rPr>
              <a:t>	</a:t>
            </a:r>
            <a:r>
              <a:rPr lang="en-GB" altLang="sv-SE" sz="2400" b="1" dirty="0">
                <a:solidFill>
                  <a:srgbClr val="008000"/>
                </a:solidFill>
                <a:latin typeface="Courier 10 Pitch"/>
              </a:rPr>
              <a:t>operand2</a:t>
            </a:r>
            <a:r>
              <a:rPr lang="en-GB" altLang="sv-SE" sz="2400" b="1" dirty="0">
                <a:solidFill>
                  <a:srgbClr val="000000"/>
                </a:solidFill>
                <a:latin typeface="Courier 10 Pitch"/>
              </a:rPr>
              <a:t> 	</a:t>
            </a:r>
            <a:r>
              <a:rPr lang="en-GB" altLang="sv-SE" sz="2400" b="1" dirty="0">
                <a:solidFill>
                  <a:srgbClr val="280099"/>
                </a:solidFill>
                <a:latin typeface="Courier 10 Pitch"/>
              </a:rPr>
              <a:t>result</a:t>
            </a:r>
          </a:p>
        </p:txBody>
      </p:sp>
    </p:spTree>
    <p:extLst>
      <p:ext uri="{BB962C8B-B14F-4D97-AF65-F5344CB8AC3E}">
        <p14:creationId xmlns:p14="http://schemas.microsoft.com/office/powerpoint/2010/main" val="63944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smtClean="0"/>
              <a:t>Generation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</a:t>
            </a:r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/>
              <a:t>Code</a:t>
            </a:r>
            <a:endParaRPr lang="sv-SE" altLang="sv-SE" dirty="0" smtClean="0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2905504" y="3271394"/>
            <a:ext cx="388053" cy="395731"/>
          </a:xfrm>
          <a:prstGeom prst="rightArrow">
            <a:avLst>
              <a:gd name="adj1" fmla="val 50000"/>
              <a:gd name="adj2" fmla="val 65444"/>
            </a:avLst>
          </a:prstGeom>
          <a:solidFill>
            <a:srgbClr val="0070C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350"/>
          </a:p>
        </p:txBody>
      </p:sp>
      <p:grpSp>
        <p:nvGrpSpPr>
          <p:cNvPr id="51206" name="Group 25"/>
          <p:cNvGrpSpPr>
            <a:grpSpLocks/>
          </p:cNvGrpSpPr>
          <p:nvPr/>
        </p:nvGrpSpPr>
        <p:grpSpPr bwMode="auto">
          <a:xfrm>
            <a:off x="3301441" y="2062494"/>
            <a:ext cx="2387483" cy="2661906"/>
            <a:chOff x="5334000" y="2057400"/>
            <a:chExt cx="1243012" cy="1385887"/>
          </a:xfrm>
        </p:grpSpPr>
        <p:sp>
          <p:nvSpPr>
            <p:cNvPr id="51209" name="Oval 8"/>
            <p:cNvSpPr>
              <a:spLocks noChangeArrowheads="1"/>
            </p:cNvSpPr>
            <p:nvPr/>
          </p:nvSpPr>
          <p:spPr bwMode="auto">
            <a:xfrm>
              <a:off x="5762625" y="2057400"/>
              <a:ext cx="571500" cy="257175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 err="1" smtClean="0">
                  <a:solidFill>
                    <a:srgbClr val="000000"/>
                  </a:solidFill>
                  <a:latin typeface="Courier 10 Pitch"/>
                </a:rPr>
                <a:t>instr_list</a:t>
              </a:r>
              <a:endParaRPr lang="en-GB" altLang="sv-SE" sz="1600" b="1" dirty="0">
                <a:solidFill>
                  <a:srgbClr val="000000"/>
                </a:solidFill>
                <a:latin typeface="Courier 10 Pitch"/>
              </a:endParaRPr>
            </a:p>
          </p:txBody>
        </p:sp>
        <p:sp>
          <p:nvSpPr>
            <p:cNvPr id="51210" name="Oval 9"/>
            <p:cNvSpPr>
              <a:spLocks noChangeArrowheads="1"/>
            </p:cNvSpPr>
            <p:nvPr/>
          </p:nvSpPr>
          <p:spPr bwMode="auto">
            <a:xfrm>
              <a:off x="5691187" y="2486025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:=</a:t>
              </a:r>
            </a:p>
          </p:txBody>
        </p:sp>
        <p:sp>
          <p:nvSpPr>
            <p:cNvPr id="51211" name="Oval 10"/>
            <p:cNvSpPr>
              <a:spLocks noChangeArrowheads="1"/>
            </p:cNvSpPr>
            <p:nvPr/>
          </p:nvSpPr>
          <p:spPr bwMode="auto">
            <a:xfrm>
              <a:off x="5334000" y="2914650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b</a:t>
              </a:r>
            </a:p>
          </p:txBody>
        </p:sp>
        <p:sp>
          <p:nvSpPr>
            <p:cNvPr id="51212" name="Oval 11"/>
            <p:cNvSpPr>
              <a:spLocks noChangeArrowheads="1"/>
            </p:cNvSpPr>
            <p:nvPr/>
          </p:nvSpPr>
          <p:spPr bwMode="auto">
            <a:xfrm>
              <a:off x="5619750" y="3271837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a</a:t>
              </a:r>
            </a:p>
          </p:txBody>
        </p:sp>
        <p:sp>
          <p:nvSpPr>
            <p:cNvPr id="51213" name="Oval 12"/>
            <p:cNvSpPr>
              <a:spLocks noChangeArrowheads="1"/>
            </p:cNvSpPr>
            <p:nvPr/>
          </p:nvSpPr>
          <p:spPr bwMode="auto">
            <a:xfrm>
              <a:off x="5905500" y="2914650"/>
              <a:ext cx="193675" cy="1841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600" b="1" dirty="0">
                  <a:solidFill>
                    <a:srgbClr val="000000"/>
                  </a:solidFill>
                  <a:latin typeface="Courier 10 Pitch"/>
                </a:rPr>
                <a:t>+</a:t>
              </a:r>
            </a:p>
          </p:txBody>
        </p:sp>
        <p:sp>
          <p:nvSpPr>
            <p:cNvPr id="51214" name="Oval 13"/>
            <p:cNvSpPr>
              <a:spLocks noChangeArrowheads="1"/>
            </p:cNvSpPr>
            <p:nvPr/>
          </p:nvSpPr>
          <p:spPr bwMode="auto">
            <a:xfrm>
              <a:off x="6262687" y="3271837"/>
              <a:ext cx="17145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400" b="1" dirty="0">
                  <a:solidFill>
                    <a:srgbClr val="000000"/>
                  </a:solidFill>
                  <a:latin typeface="Courier 10 Pitch"/>
                </a:rPr>
                <a:t>PI</a:t>
              </a:r>
              <a:endParaRPr lang="en-GB" altLang="sv-SE" sz="1100" b="1" dirty="0">
                <a:solidFill>
                  <a:srgbClr val="000000"/>
                </a:solidFill>
                <a:latin typeface="Courier 10 Pitch"/>
              </a:endParaRPr>
            </a:p>
          </p:txBody>
        </p:sp>
        <p:cxnSp>
          <p:nvCxnSpPr>
            <p:cNvPr id="51215" name="AutoShape 14"/>
            <p:cNvCxnSpPr>
              <a:cxnSpLocks noChangeShapeType="1"/>
              <a:stCxn id="51209" idx="4"/>
              <a:endCxn id="51210" idx="0"/>
            </p:cNvCxnSpPr>
            <p:nvPr/>
          </p:nvCxnSpPr>
          <p:spPr bwMode="auto">
            <a:xfrm rot="5400000">
              <a:off x="5826919" y="2264568"/>
              <a:ext cx="171450" cy="271463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6" name="AutoShape 15"/>
            <p:cNvCxnSpPr>
              <a:cxnSpLocks noChangeShapeType="1"/>
              <a:stCxn id="51210" idx="4"/>
              <a:endCxn id="51211" idx="0"/>
            </p:cNvCxnSpPr>
            <p:nvPr/>
          </p:nvCxnSpPr>
          <p:spPr bwMode="auto">
            <a:xfrm rot="5400000">
              <a:off x="5469731" y="2607469"/>
              <a:ext cx="257175" cy="35718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7" name="AutoShape 16"/>
            <p:cNvCxnSpPr>
              <a:cxnSpLocks noChangeShapeType="1"/>
              <a:stCxn id="51213" idx="4"/>
              <a:endCxn id="51214" idx="0"/>
            </p:cNvCxnSpPr>
            <p:nvPr/>
          </p:nvCxnSpPr>
          <p:spPr bwMode="auto">
            <a:xfrm rot="16200000" flipH="1">
              <a:off x="6088856" y="3012281"/>
              <a:ext cx="173037" cy="346075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8" name="AutoShape 17"/>
            <p:cNvCxnSpPr>
              <a:cxnSpLocks noChangeShapeType="1"/>
              <a:stCxn id="51213" idx="4"/>
              <a:endCxn id="51212" idx="0"/>
            </p:cNvCxnSpPr>
            <p:nvPr/>
          </p:nvCxnSpPr>
          <p:spPr bwMode="auto">
            <a:xfrm rot="5400000">
              <a:off x="5767387" y="3036888"/>
              <a:ext cx="173037" cy="296862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19" name="AutoShape 18"/>
            <p:cNvCxnSpPr>
              <a:cxnSpLocks noChangeShapeType="1"/>
              <a:stCxn id="51210" idx="4"/>
              <a:endCxn id="51213" idx="0"/>
            </p:cNvCxnSpPr>
            <p:nvPr/>
          </p:nvCxnSpPr>
          <p:spPr bwMode="auto">
            <a:xfrm rot="16200000" flipH="1">
              <a:off x="5761037" y="2673350"/>
              <a:ext cx="257175" cy="225425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1220" name="Oval 19"/>
            <p:cNvSpPr>
              <a:spLocks noChangeArrowheads="1"/>
            </p:cNvSpPr>
            <p:nvPr/>
          </p:nvSpPr>
          <p:spPr bwMode="auto">
            <a:xfrm>
              <a:off x="6119812" y="2486025"/>
              <a:ext cx="457200" cy="171450"/>
            </a:xfrm>
            <a:prstGeom prst="ellipse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67500" tIns="33750" rIns="67500" bIns="3375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algn="ctr" eaLnBrk="1" hangingPunct="1">
                <a:lnSpc>
                  <a:spcPct val="83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400" b="1" dirty="0">
                  <a:solidFill>
                    <a:srgbClr val="000000"/>
                  </a:solidFill>
                  <a:latin typeface="Courier 10 Pitch"/>
                </a:rPr>
                <a:t>NULL</a:t>
              </a:r>
            </a:p>
          </p:txBody>
        </p:sp>
        <p:cxnSp>
          <p:nvCxnSpPr>
            <p:cNvPr id="51221" name="AutoShape 20"/>
            <p:cNvCxnSpPr>
              <a:cxnSpLocks noChangeShapeType="1"/>
              <a:stCxn id="51209" idx="4"/>
              <a:endCxn id="51220" idx="0"/>
            </p:cNvCxnSpPr>
            <p:nvPr/>
          </p:nvCxnSpPr>
          <p:spPr bwMode="auto">
            <a:xfrm rot="16200000" flipH="1">
              <a:off x="6112669" y="2250281"/>
              <a:ext cx="171450" cy="300037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1207" name="Text Box 2"/>
          <p:cNvSpPr txBox="1">
            <a:spLocks noChangeArrowheads="1"/>
          </p:cNvSpPr>
          <p:nvPr/>
        </p:nvSpPr>
        <p:spPr bwMode="auto">
          <a:xfrm>
            <a:off x="861237" y="2133600"/>
            <a:ext cx="1940142" cy="21336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3750" rIns="67500" bIns="33750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program</a:t>
            </a:r>
            <a:r>
              <a:rPr lang="en-GB" altLang="sv-SE" sz="1600" dirty="0">
                <a:latin typeface="Courier 10 Pitch"/>
              </a:rPr>
              <a:t> example;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</a:t>
            </a:r>
            <a:r>
              <a:rPr lang="en-GB" altLang="sv-SE" sz="1600" b="1" dirty="0" err="1">
                <a:latin typeface="Courier 10 Pitch"/>
              </a:rPr>
              <a:t>const</a:t>
            </a:r>
            <a:endParaRPr lang="en-GB" altLang="sv-SE" sz="1600" b="1" dirty="0">
              <a:latin typeface="Courier 10 Pitch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dirty="0">
                <a:latin typeface="Courier 10 Pitch"/>
              </a:rPr>
              <a:t>	   PI = 3.14159;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</a:t>
            </a:r>
            <a:r>
              <a:rPr lang="en-GB" altLang="sv-SE" sz="1600" b="1" dirty="0" err="1">
                <a:latin typeface="Courier 10 Pitch"/>
              </a:rPr>
              <a:t>var</a:t>
            </a:r>
            <a:endParaRPr lang="en-GB" altLang="sv-SE" sz="1600" b="1" dirty="0">
              <a:latin typeface="Courier 10 Pitch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dirty="0">
                <a:latin typeface="Courier 10 Pitch"/>
              </a:rPr>
              <a:t>	   a : </a:t>
            </a:r>
            <a:r>
              <a:rPr lang="en-GB" altLang="sv-SE" sz="1600" b="1" dirty="0">
                <a:latin typeface="Courier 10 Pitch"/>
              </a:rPr>
              <a:t>real</a:t>
            </a:r>
            <a:r>
              <a:rPr lang="en-GB" altLang="sv-SE" sz="1600" dirty="0"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dirty="0">
                <a:latin typeface="Courier 10 Pitch"/>
              </a:rPr>
              <a:t>	   b : </a:t>
            </a:r>
            <a:r>
              <a:rPr lang="en-GB" altLang="sv-SE" sz="1600" b="1" dirty="0">
                <a:latin typeface="Courier 10 Pitch"/>
              </a:rPr>
              <a:t>real</a:t>
            </a:r>
            <a:r>
              <a:rPr lang="en-GB" altLang="sv-SE" sz="1600" dirty="0">
                <a:latin typeface="Courier 10 Pitch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begin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   </a:t>
            </a:r>
            <a:r>
              <a:rPr lang="en-GB" altLang="sv-SE" sz="1600" dirty="0">
                <a:latin typeface="Courier 10 Pitch"/>
              </a:rPr>
              <a:t>b </a:t>
            </a:r>
            <a:r>
              <a:rPr lang="en-GB" altLang="sv-SE" sz="1600" b="1" dirty="0">
                <a:latin typeface="Courier 10 Pitch"/>
              </a:rPr>
              <a:t>:</a:t>
            </a:r>
            <a:r>
              <a:rPr lang="en-GB" altLang="sv-SE" sz="1600" dirty="0">
                <a:latin typeface="Courier 10 Pitch"/>
              </a:rPr>
              <a:t>= a </a:t>
            </a:r>
            <a:r>
              <a:rPr lang="en-GB" altLang="sv-SE" sz="1600" b="1" dirty="0">
                <a:latin typeface="Courier 10 Pitch"/>
              </a:rPr>
              <a:t>+</a:t>
            </a:r>
            <a:r>
              <a:rPr lang="en-GB" altLang="sv-SE" sz="1600" dirty="0">
                <a:latin typeface="Courier 10 Pitch"/>
              </a:rPr>
              <a:t> PI;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600" b="1" dirty="0">
                <a:latin typeface="Courier 10 Pitch"/>
              </a:rPr>
              <a:t>	end</a:t>
            </a:r>
            <a:r>
              <a:rPr lang="en-GB" altLang="sv-SE" sz="1600" dirty="0">
                <a:latin typeface="Courier 10 Pitch"/>
              </a:rPr>
              <a:t>.</a:t>
            </a:r>
          </a:p>
        </p:txBody>
      </p:sp>
      <p:sp>
        <p:nvSpPr>
          <p:cNvPr id="21" name="AutoShape 4"/>
          <p:cNvSpPr>
            <a:spLocks noChangeArrowheads="1"/>
          </p:cNvSpPr>
          <p:nvPr/>
        </p:nvSpPr>
        <p:spPr bwMode="auto">
          <a:xfrm>
            <a:off x="5603099" y="3802871"/>
            <a:ext cx="388053" cy="395731"/>
          </a:xfrm>
          <a:prstGeom prst="rightArrow">
            <a:avLst>
              <a:gd name="adj1" fmla="val 50000"/>
              <a:gd name="adj2" fmla="val 65444"/>
            </a:avLst>
          </a:prstGeom>
          <a:solidFill>
            <a:srgbClr val="0070C0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35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440243"/>
              </p:ext>
            </p:extLst>
          </p:nvPr>
        </p:nvGraphicFramePr>
        <p:xfrm>
          <a:off x="6255339" y="3251626"/>
          <a:ext cx="2635024" cy="1102489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263423">
                  <a:extLst>
                    <a:ext uri="{9D8B030D-6E8A-4147-A177-3AD203B41FA5}">
                      <a16:colId xmlns:a16="http://schemas.microsoft.com/office/drawing/2014/main" val="123262299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52610853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643092950"/>
                    </a:ext>
                  </a:extLst>
                </a:gridCol>
                <a:gridCol w="533401">
                  <a:extLst>
                    <a:ext uri="{9D8B030D-6E8A-4147-A177-3AD203B41FA5}">
                      <a16:colId xmlns:a16="http://schemas.microsoft.com/office/drawing/2014/main" val="1726592726"/>
                    </a:ext>
                  </a:extLst>
                </a:gridCol>
              </a:tblGrid>
              <a:tr h="326582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GB" altLang="sv-SE" sz="1600" b="1" dirty="0" err="1" smtClean="0"/>
                        <a:t>q_rplus</a:t>
                      </a:r>
                      <a:endParaRPr lang="en-GB" altLang="sv-SE" sz="1600" b="1" dirty="0">
                        <a:solidFill>
                          <a:srgbClr val="000000"/>
                        </a:solidFill>
                        <a:latin typeface="Courier 10 Pit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GB" altLang="sv-SE" sz="1600" b="1" dirty="0" smtClean="0"/>
                        <a:t>A</a:t>
                      </a:r>
                      <a:endParaRPr lang="en-GB" altLang="sv-SE" sz="1600" b="1" dirty="0">
                        <a:solidFill>
                          <a:srgbClr val="000000"/>
                        </a:solidFill>
                        <a:latin typeface="Courier 10 Pit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83000"/>
                        </a:lnSpc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GB" altLang="sv-SE" sz="1600" b="1" dirty="0" smtClean="0"/>
                        <a:t>PI</a:t>
                      </a:r>
                      <a:endParaRPr lang="en-GB" altLang="sv-SE" sz="1600" b="1" dirty="0">
                        <a:solidFill>
                          <a:srgbClr val="000000"/>
                        </a:solidFill>
                        <a:latin typeface="Courier 10 Pitch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sv-SE" sz="1600" b="1" dirty="0" smtClean="0"/>
                        <a:t>$1</a:t>
                      </a:r>
                      <a:endParaRPr lang="sv-S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650185"/>
                  </a:ext>
                </a:extLst>
              </a:tr>
              <a:tr h="431929">
                <a:tc>
                  <a:txBody>
                    <a:bodyPr/>
                    <a:lstStyle/>
                    <a:p>
                      <a:r>
                        <a:rPr lang="en-GB" altLang="sv-SE" sz="1600" b="1" dirty="0" err="1" smtClean="0"/>
                        <a:t>q_rassign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sv-SE" sz="1600" b="1" dirty="0" smtClean="0"/>
                        <a:t>$1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B</a:t>
                      </a:r>
                      <a:endParaRPr lang="sv-S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30569"/>
                  </a:ext>
                </a:extLst>
              </a:tr>
              <a:tr h="326582">
                <a:tc>
                  <a:txBody>
                    <a:bodyPr/>
                    <a:lstStyle/>
                    <a:p>
                      <a:r>
                        <a:rPr lang="en-GB" altLang="sv-SE" sz="1600" b="1" dirty="0" err="1" smtClean="0"/>
                        <a:t>q_labl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</a:t>
                      </a:r>
                      <a:endParaRPr lang="sv-S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-</a:t>
                      </a:r>
                      <a:endParaRPr lang="sv-SE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13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7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/>
              <a:t>Quadruples</a:t>
            </a:r>
            <a:endParaRPr lang="sv-SE" altLang="sv-SE" dirty="0" smtClean="0"/>
          </a:p>
        </p:txBody>
      </p:sp>
      <p:grpSp>
        <p:nvGrpSpPr>
          <p:cNvPr id="54276" name="Group 3"/>
          <p:cNvGrpSpPr>
            <a:grpSpLocks/>
          </p:cNvGrpSpPr>
          <p:nvPr/>
        </p:nvGrpSpPr>
        <p:grpSpPr bwMode="auto">
          <a:xfrm>
            <a:off x="2381251" y="2247900"/>
            <a:ext cx="4342210" cy="2262188"/>
            <a:chOff x="1248" y="1776"/>
            <a:chExt cx="3647" cy="1900"/>
          </a:xfrm>
        </p:grpSpPr>
        <p:sp>
          <p:nvSpPr>
            <p:cNvPr id="54278" name="Rectangle 4"/>
            <p:cNvSpPr>
              <a:spLocks noChangeArrowheads="1"/>
            </p:cNvSpPr>
            <p:nvPr/>
          </p:nvSpPr>
          <p:spPr bwMode="auto">
            <a:xfrm>
              <a:off x="3984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T4</a:t>
              </a:r>
            </a:p>
          </p:txBody>
        </p:sp>
        <p:sp>
          <p:nvSpPr>
            <p:cNvPr id="54279" name="Rectangle 5"/>
            <p:cNvSpPr>
              <a:spLocks noChangeArrowheads="1"/>
            </p:cNvSpPr>
            <p:nvPr/>
          </p:nvSpPr>
          <p:spPr bwMode="auto">
            <a:xfrm>
              <a:off x="3072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54280" name="Rectangle 6"/>
            <p:cNvSpPr>
              <a:spLocks noChangeArrowheads="1"/>
            </p:cNvSpPr>
            <p:nvPr/>
          </p:nvSpPr>
          <p:spPr bwMode="auto">
            <a:xfrm>
              <a:off x="2160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T3</a:t>
              </a:r>
            </a:p>
          </p:txBody>
        </p:sp>
        <p:sp>
          <p:nvSpPr>
            <p:cNvPr id="54281" name="Rectangle 7"/>
            <p:cNvSpPr>
              <a:spLocks noChangeArrowheads="1"/>
            </p:cNvSpPr>
            <p:nvPr/>
          </p:nvSpPr>
          <p:spPr bwMode="auto">
            <a:xfrm>
              <a:off x="1248" y="3280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-</a:t>
              </a:r>
            </a:p>
          </p:txBody>
        </p:sp>
        <p:sp>
          <p:nvSpPr>
            <p:cNvPr id="54282" name="Rectangle 8"/>
            <p:cNvSpPr>
              <a:spLocks noChangeArrowheads="1"/>
            </p:cNvSpPr>
            <p:nvPr/>
          </p:nvSpPr>
          <p:spPr bwMode="auto">
            <a:xfrm>
              <a:off x="3984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T3</a:t>
              </a:r>
            </a:p>
          </p:txBody>
        </p:sp>
        <p:sp>
          <p:nvSpPr>
            <p:cNvPr id="54283" name="Rectangle 9"/>
            <p:cNvSpPr>
              <a:spLocks noChangeArrowheads="1"/>
            </p:cNvSpPr>
            <p:nvPr/>
          </p:nvSpPr>
          <p:spPr bwMode="auto">
            <a:xfrm>
              <a:off x="3072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T2</a:t>
              </a:r>
            </a:p>
          </p:txBody>
        </p:sp>
        <p:sp>
          <p:nvSpPr>
            <p:cNvPr id="54284" name="Rectangle 10"/>
            <p:cNvSpPr>
              <a:spLocks noChangeArrowheads="1"/>
            </p:cNvSpPr>
            <p:nvPr/>
          </p:nvSpPr>
          <p:spPr bwMode="auto">
            <a:xfrm>
              <a:off x="2160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T1</a:t>
              </a:r>
            </a:p>
          </p:txBody>
        </p:sp>
        <p:sp>
          <p:nvSpPr>
            <p:cNvPr id="54285" name="Rectangle 11"/>
            <p:cNvSpPr>
              <a:spLocks noChangeArrowheads="1"/>
            </p:cNvSpPr>
            <p:nvPr/>
          </p:nvSpPr>
          <p:spPr bwMode="auto">
            <a:xfrm>
              <a:off x="1248" y="2883"/>
              <a:ext cx="912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*</a:t>
              </a:r>
            </a:p>
          </p:txBody>
        </p:sp>
        <p:sp>
          <p:nvSpPr>
            <p:cNvPr id="54286" name="Rectangle 12"/>
            <p:cNvSpPr>
              <a:spLocks noChangeArrowheads="1"/>
            </p:cNvSpPr>
            <p:nvPr/>
          </p:nvSpPr>
          <p:spPr bwMode="auto">
            <a:xfrm>
              <a:off x="3984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T2</a:t>
              </a:r>
            </a:p>
          </p:txBody>
        </p:sp>
        <p:sp>
          <p:nvSpPr>
            <p:cNvPr id="54287" name="Rectangle 13"/>
            <p:cNvSpPr>
              <a:spLocks noChangeArrowheads="1"/>
            </p:cNvSpPr>
            <p:nvPr/>
          </p:nvSpPr>
          <p:spPr bwMode="auto">
            <a:xfrm>
              <a:off x="3072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54288" name="Rectangle 14"/>
            <p:cNvSpPr>
              <a:spLocks noChangeArrowheads="1"/>
            </p:cNvSpPr>
            <p:nvPr/>
          </p:nvSpPr>
          <p:spPr bwMode="auto">
            <a:xfrm>
              <a:off x="2160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54289" name="Rectangle 15"/>
            <p:cNvSpPr>
              <a:spLocks noChangeArrowheads="1"/>
            </p:cNvSpPr>
            <p:nvPr/>
          </p:nvSpPr>
          <p:spPr bwMode="auto">
            <a:xfrm>
              <a:off x="1248" y="2487"/>
              <a:ext cx="912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+</a:t>
              </a:r>
            </a:p>
          </p:txBody>
        </p:sp>
        <p:sp>
          <p:nvSpPr>
            <p:cNvPr id="54290" name="Rectangle 16"/>
            <p:cNvSpPr>
              <a:spLocks noChangeArrowheads="1"/>
            </p:cNvSpPr>
            <p:nvPr/>
          </p:nvSpPr>
          <p:spPr bwMode="auto">
            <a:xfrm>
              <a:off x="3984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T1</a:t>
              </a:r>
            </a:p>
          </p:txBody>
        </p:sp>
        <p:sp>
          <p:nvSpPr>
            <p:cNvPr id="54291" name="Rectangle 17"/>
            <p:cNvSpPr>
              <a:spLocks noChangeArrowheads="1"/>
            </p:cNvSpPr>
            <p:nvPr/>
          </p:nvSpPr>
          <p:spPr bwMode="auto">
            <a:xfrm>
              <a:off x="3072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54292" name="Rectangle 18"/>
            <p:cNvSpPr>
              <a:spLocks noChangeArrowheads="1"/>
            </p:cNvSpPr>
            <p:nvPr/>
          </p:nvSpPr>
          <p:spPr bwMode="auto">
            <a:xfrm>
              <a:off x="2160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54293" name="Rectangle 19"/>
            <p:cNvSpPr>
              <a:spLocks noChangeArrowheads="1"/>
            </p:cNvSpPr>
            <p:nvPr/>
          </p:nvSpPr>
          <p:spPr bwMode="auto">
            <a:xfrm>
              <a:off x="1248" y="2096"/>
              <a:ext cx="912" cy="3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75"/>
                </a:spcBef>
                <a:buClrTx/>
                <a:buSzTx/>
                <a:buNone/>
              </a:pPr>
              <a:r>
                <a:rPr lang="en-GB" altLang="sv-SE" sz="1500" b="1">
                  <a:solidFill>
                    <a:srgbClr val="000000"/>
                  </a:solidFill>
                  <a:latin typeface="Courier 10 Pitch"/>
                </a:rPr>
                <a:t>+</a:t>
              </a:r>
            </a:p>
          </p:txBody>
        </p:sp>
        <p:sp>
          <p:nvSpPr>
            <p:cNvPr id="54294" name="Rectangle 20"/>
            <p:cNvSpPr>
              <a:spLocks noChangeArrowheads="1"/>
            </p:cNvSpPr>
            <p:nvPr/>
          </p:nvSpPr>
          <p:spPr bwMode="auto">
            <a:xfrm>
              <a:off x="3984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280099"/>
                  </a:solidFill>
                  <a:latin typeface="Courier 10 Pitch"/>
                </a:rPr>
                <a:t>result</a:t>
              </a:r>
            </a:p>
          </p:txBody>
        </p:sp>
        <p:sp>
          <p:nvSpPr>
            <p:cNvPr id="54295" name="Rectangle 21"/>
            <p:cNvSpPr>
              <a:spLocks noChangeArrowheads="1"/>
            </p:cNvSpPr>
            <p:nvPr/>
          </p:nvSpPr>
          <p:spPr bwMode="auto">
            <a:xfrm>
              <a:off x="3072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008000"/>
                  </a:solidFill>
                  <a:latin typeface="Courier 10 Pitch"/>
                </a:rPr>
                <a:t>operand2</a:t>
              </a:r>
            </a:p>
          </p:txBody>
        </p:sp>
        <p:sp>
          <p:nvSpPr>
            <p:cNvPr id="54296" name="Rectangle 22"/>
            <p:cNvSpPr>
              <a:spLocks noChangeArrowheads="1"/>
            </p:cNvSpPr>
            <p:nvPr/>
          </p:nvSpPr>
          <p:spPr bwMode="auto">
            <a:xfrm>
              <a:off x="2160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008000"/>
                  </a:solidFill>
                  <a:latin typeface="Courier 10 Pitch"/>
                </a:rPr>
                <a:t>operand1</a:t>
              </a:r>
            </a:p>
          </p:txBody>
        </p:sp>
        <p:sp>
          <p:nvSpPr>
            <p:cNvPr id="54297" name="Rectangle 23"/>
            <p:cNvSpPr>
              <a:spLocks noChangeArrowheads="1"/>
            </p:cNvSpPr>
            <p:nvPr/>
          </p:nvSpPr>
          <p:spPr bwMode="auto">
            <a:xfrm>
              <a:off x="1248" y="1776"/>
              <a:ext cx="912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7500" tIns="35100" rIns="67500" bIns="351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ts val="338"/>
                </a:spcBef>
                <a:buClrTx/>
                <a:buSzTx/>
                <a:buNone/>
              </a:pPr>
              <a:r>
                <a:rPr lang="en-GB" altLang="sv-SE" sz="1350" b="1">
                  <a:solidFill>
                    <a:srgbClr val="FF0000"/>
                  </a:solidFill>
                  <a:latin typeface="Courier 10 Pitch"/>
                </a:rPr>
                <a:t>operator</a:t>
              </a:r>
            </a:p>
          </p:txBody>
        </p:sp>
        <p:sp>
          <p:nvSpPr>
            <p:cNvPr id="54298" name="Line 24"/>
            <p:cNvSpPr>
              <a:spLocks noChangeShapeType="1"/>
            </p:cNvSpPr>
            <p:nvPr/>
          </p:nvSpPr>
          <p:spPr bwMode="auto">
            <a:xfrm>
              <a:off x="1248" y="2096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299" name="Line 25"/>
            <p:cNvSpPr>
              <a:spLocks noChangeShapeType="1"/>
            </p:cNvSpPr>
            <p:nvPr/>
          </p:nvSpPr>
          <p:spPr bwMode="auto">
            <a:xfrm>
              <a:off x="1248" y="2487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0" name="Line 26"/>
            <p:cNvSpPr>
              <a:spLocks noChangeShapeType="1"/>
            </p:cNvSpPr>
            <p:nvPr/>
          </p:nvSpPr>
          <p:spPr bwMode="auto">
            <a:xfrm>
              <a:off x="1248" y="2883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1" name="Line 27"/>
            <p:cNvSpPr>
              <a:spLocks noChangeShapeType="1"/>
            </p:cNvSpPr>
            <p:nvPr/>
          </p:nvSpPr>
          <p:spPr bwMode="auto">
            <a:xfrm>
              <a:off x="1248" y="3280"/>
              <a:ext cx="364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2" name="Line 28"/>
            <p:cNvSpPr>
              <a:spLocks noChangeShapeType="1"/>
            </p:cNvSpPr>
            <p:nvPr/>
          </p:nvSpPr>
          <p:spPr bwMode="auto">
            <a:xfrm>
              <a:off x="2160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3" name="Line 29"/>
            <p:cNvSpPr>
              <a:spLocks noChangeShapeType="1"/>
            </p:cNvSpPr>
            <p:nvPr/>
          </p:nvSpPr>
          <p:spPr bwMode="auto">
            <a:xfrm>
              <a:off x="3072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4" name="Line 30"/>
            <p:cNvSpPr>
              <a:spLocks noChangeShapeType="1"/>
            </p:cNvSpPr>
            <p:nvPr/>
          </p:nvSpPr>
          <p:spPr bwMode="auto">
            <a:xfrm>
              <a:off x="3984" y="1776"/>
              <a:ext cx="1" cy="190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5" name="Line 31"/>
            <p:cNvSpPr>
              <a:spLocks noChangeShapeType="1"/>
            </p:cNvSpPr>
            <p:nvPr/>
          </p:nvSpPr>
          <p:spPr bwMode="auto">
            <a:xfrm>
              <a:off x="1248" y="1776"/>
              <a:ext cx="36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6" name="Line 32"/>
            <p:cNvSpPr>
              <a:spLocks noChangeShapeType="1"/>
            </p:cNvSpPr>
            <p:nvPr/>
          </p:nvSpPr>
          <p:spPr bwMode="auto">
            <a:xfrm>
              <a:off x="1248" y="1776"/>
              <a:ext cx="1" cy="190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7" name="Line 33"/>
            <p:cNvSpPr>
              <a:spLocks noChangeShapeType="1"/>
            </p:cNvSpPr>
            <p:nvPr/>
          </p:nvSpPr>
          <p:spPr bwMode="auto">
            <a:xfrm>
              <a:off x="4896" y="1776"/>
              <a:ext cx="1" cy="190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54308" name="Line 34"/>
            <p:cNvSpPr>
              <a:spLocks noChangeShapeType="1"/>
            </p:cNvSpPr>
            <p:nvPr/>
          </p:nvSpPr>
          <p:spPr bwMode="auto">
            <a:xfrm>
              <a:off x="1248" y="3677"/>
              <a:ext cx="3648" cy="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54277" name="Rectangle 2"/>
          <p:cNvSpPr>
            <a:spLocks noChangeArrowheads="1"/>
          </p:cNvSpPr>
          <p:nvPr/>
        </p:nvSpPr>
        <p:spPr bwMode="auto">
          <a:xfrm>
            <a:off x="2438400" y="1690689"/>
            <a:ext cx="3200400" cy="278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7500" tIns="35100" rIns="67500" bIns="35100">
            <a:spAutoFit/>
          </a:bodyPr>
          <a:lstStyle>
            <a:lvl1pPr marL="90488"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90488" algn="l"/>
                <a:tab pos="547688" algn="l"/>
                <a:tab pos="1004888" algn="l"/>
                <a:tab pos="1462088" algn="l"/>
                <a:tab pos="1919288" algn="l"/>
                <a:tab pos="2376488" algn="l"/>
                <a:tab pos="2833688" algn="l"/>
                <a:tab pos="3290888" algn="l"/>
                <a:tab pos="3748088" algn="l"/>
                <a:tab pos="4205288" algn="l"/>
                <a:tab pos="4662488" algn="l"/>
                <a:tab pos="5119688" algn="l"/>
                <a:tab pos="5576888" algn="l"/>
                <a:tab pos="6034088" algn="l"/>
                <a:tab pos="6491288" algn="l"/>
                <a:tab pos="6948488" algn="l"/>
                <a:tab pos="7405688" algn="l"/>
                <a:tab pos="7862888" algn="l"/>
                <a:tab pos="8320088" algn="l"/>
                <a:tab pos="8777288" algn="l"/>
                <a:tab pos="9234488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ts val="375"/>
              </a:spcBef>
              <a:spcAft>
                <a:spcPts val="375"/>
              </a:spcAft>
              <a:buClrTx/>
              <a:buSzTx/>
              <a:buNone/>
            </a:pPr>
            <a:r>
              <a:rPr lang="en-GB" altLang="sv-SE" sz="1350" b="1">
                <a:solidFill>
                  <a:srgbClr val="000000"/>
                </a:solidFill>
                <a:latin typeface="Courier 10 Pitch"/>
              </a:rPr>
              <a:t>(A + B) * (C + D) - E</a:t>
            </a:r>
          </a:p>
        </p:txBody>
      </p:sp>
    </p:spTree>
    <p:extLst>
      <p:ext uri="{BB962C8B-B14F-4D97-AF65-F5344CB8AC3E}">
        <p14:creationId xmlns:p14="http://schemas.microsoft.com/office/powerpoint/2010/main" val="12454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Intermediate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Code</a:t>
            </a:r>
            <a:r>
              <a:rPr lang="sv-SE" altLang="sv-SE" dirty="0" smtClean="0"/>
              <a:t> Generation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The purpose of this assignment is to learn how abstract syntax trees can be translated into intermediate code.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You are to finish a generator for intermediate code (quadruples) by adding rules for some language constructs.	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r>
              <a:rPr lang="en-GB" altLang="sv-SE">
                <a:solidFill>
                  <a:srgbClr val="000000"/>
                </a:solidFill>
              </a:rPr>
              <a:t>You will work in the file </a:t>
            </a:r>
            <a:r>
              <a:rPr lang="en-GB" altLang="sv-SE" i="1">
                <a:solidFill>
                  <a:srgbClr val="000000"/>
                </a:solidFill>
              </a:rPr>
              <a:t>codegen.cc</a:t>
            </a:r>
            <a:r>
              <a:rPr lang="en-GB" altLang="sv-SE">
                <a:solidFill>
                  <a:srgbClr val="000000"/>
                </a:solidFill>
              </a:rPr>
              <a:t>.</a:t>
            </a:r>
          </a:p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  <a:tab pos="7886700" algn="l"/>
              </a:tabLst>
            </a:pPr>
            <a:endParaRPr lang="sv-SE" altLang="sv-SE" smtClean="0"/>
          </a:p>
        </p:txBody>
      </p:sp>
    </p:spTree>
    <p:extLst>
      <p:ext uri="{BB962C8B-B14F-4D97-AF65-F5344CB8AC3E}">
        <p14:creationId xmlns:p14="http://schemas.microsoft.com/office/powerpoint/2010/main" val="12383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altLang="sv-SE" dirty="0" err="1" smtClean="0"/>
              <a:t>Binary</a:t>
            </a:r>
            <a:r>
              <a:rPr lang="sv-SE" altLang="sv-SE" dirty="0" smtClean="0"/>
              <a:t> Operations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altLang="sv-SE" dirty="0" smtClean="0"/>
              <a:t>In </a:t>
            </a:r>
            <a:r>
              <a:rPr lang="sv-SE" altLang="sv-SE" dirty="0" err="1" smtClean="0"/>
              <a:t>function</a:t>
            </a:r>
            <a:r>
              <a:rPr lang="sv-SE" altLang="sv-SE" dirty="0" smtClean="0"/>
              <a:t> </a:t>
            </a:r>
            <a:r>
              <a:rPr lang="sv-SE" altLang="sv-SE" i="1" dirty="0" err="1" smtClean="0"/>
              <a:t>BinaryGenerateCode</a:t>
            </a:r>
            <a:r>
              <a:rPr lang="sv-SE" altLang="sv-SE" dirty="0" smtClean="0"/>
              <a:t>:</a:t>
            </a: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code</a:t>
            </a:r>
            <a:r>
              <a:rPr lang="sv-SE" altLang="sv-SE" dirty="0" smtClean="0">
                <a:solidFill>
                  <a:schemeClr val="tx1"/>
                </a:solidFill>
              </a:rPr>
              <a:t> for </a:t>
            </a:r>
            <a:r>
              <a:rPr lang="sv-SE" altLang="sv-SE" dirty="0" err="1" smtClean="0">
                <a:solidFill>
                  <a:schemeClr val="tx1"/>
                </a:solidFill>
              </a:rPr>
              <a:t>left</a:t>
            </a:r>
            <a:r>
              <a:rPr lang="sv-SE" altLang="sv-SE" dirty="0" smtClean="0">
                <a:solidFill>
                  <a:schemeClr val="tx1"/>
                </a:solidFill>
              </a:rPr>
              <a:t> expression and right expression.</a:t>
            </a:r>
          </a:p>
          <a:p>
            <a:pPr lvl="1"/>
            <a:r>
              <a:rPr lang="sv-SE" altLang="sv-SE" dirty="0" err="1" smtClean="0">
                <a:solidFill>
                  <a:schemeClr val="tx1"/>
                </a:solidFill>
              </a:rPr>
              <a:t>Generate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either</a:t>
            </a:r>
            <a:r>
              <a:rPr lang="sv-SE" altLang="sv-SE" dirty="0" smtClean="0">
                <a:solidFill>
                  <a:schemeClr val="tx1"/>
                </a:solidFill>
              </a:rPr>
              <a:t> a </a:t>
            </a:r>
            <a:r>
              <a:rPr lang="sv-SE" altLang="sv-SE" i="1" dirty="0" err="1" smtClean="0">
                <a:solidFill>
                  <a:schemeClr val="tx1"/>
                </a:solidFill>
              </a:rPr>
              <a:t>realop</a:t>
            </a:r>
            <a:r>
              <a:rPr lang="sv-SE" altLang="sv-SE" dirty="0" smtClean="0">
                <a:solidFill>
                  <a:schemeClr val="tx1"/>
                </a:solidFill>
              </a:rPr>
              <a:t> or </a:t>
            </a:r>
            <a:r>
              <a:rPr lang="sv-SE" altLang="sv-SE" i="1" dirty="0" err="1" smtClean="0">
                <a:solidFill>
                  <a:schemeClr val="tx1"/>
                </a:solidFill>
              </a:rPr>
              <a:t>intop</a:t>
            </a:r>
            <a:r>
              <a:rPr lang="sv-SE" altLang="sv-SE" dirty="0" smtClean="0">
                <a:solidFill>
                  <a:schemeClr val="tx1"/>
                </a:solidFill>
              </a:rPr>
              <a:t> </a:t>
            </a:r>
            <a:r>
              <a:rPr lang="sv-SE" altLang="sv-SE" dirty="0" err="1" smtClean="0">
                <a:solidFill>
                  <a:schemeClr val="tx1"/>
                </a:solidFill>
              </a:rPr>
              <a:t>quadruple</a:t>
            </a:r>
            <a:endParaRPr lang="sv-SE" altLang="sv-SE" dirty="0" smtClean="0">
              <a:solidFill>
                <a:schemeClr val="tx1"/>
              </a:solidFill>
            </a:endParaRPr>
          </a:p>
          <a:p>
            <a:pPr lvl="2"/>
            <a:r>
              <a:rPr lang="sv-SE" altLang="sv-SE" dirty="0" err="1" smtClean="0"/>
              <a:t>Type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the </a:t>
            </a:r>
            <a:r>
              <a:rPr lang="sv-SE" altLang="sv-SE" dirty="0" err="1" smtClean="0"/>
              <a:t>result</a:t>
            </a:r>
            <a:r>
              <a:rPr lang="sv-SE" altLang="sv-SE" dirty="0" smtClean="0"/>
              <a:t> is the same as the </a:t>
            </a:r>
            <a:r>
              <a:rPr lang="sv-SE" altLang="sv-SE" dirty="0" err="1" smtClean="0"/>
              <a:t>type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the </a:t>
            </a:r>
            <a:r>
              <a:rPr lang="sv-SE" altLang="sv-SE" dirty="0" err="1" smtClean="0"/>
              <a:t>operands</a:t>
            </a:r>
            <a:endParaRPr lang="sv-SE" altLang="sv-SE" dirty="0" smtClean="0"/>
          </a:p>
          <a:p>
            <a:pPr lvl="2"/>
            <a:r>
              <a:rPr lang="sv-SE" altLang="sv-SE" dirty="0" err="1" smtClean="0"/>
              <a:t>You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can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use</a:t>
            </a:r>
            <a:r>
              <a:rPr lang="sv-SE" altLang="sv-SE" dirty="0" smtClean="0"/>
              <a:t> </a:t>
            </a:r>
            <a:r>
              <a:rPr lang="sv-SE" altLang="sv-SE" i="1" dirty="0" err="1" smtClean="0"/>
              <a:t>currentFunction</a:t>
            </a:r>
            <a:r>
              <a:rPr lang="sv-SE" altLang="sv-SE" i="1" dirty="0" smtClean="0"/>
              <a:t>-&gt;</a:t>
            </a:r>
            <a:r>
              <a:rPr lang="sv-SE" altLang="sv-SE" i="1" dirty="0" err="1" smtClean="0"/>
              <a:t>TemporaryVariable</a:t>
            </a:r>
            <a:endParaRPr lang="sv-SE" altLang="sv-SE" i="1" dirty="0" smtClean="0"/>
          </a:p>
        </p:txBody>
      </p:sp>
    </p:spTree>
    <p:extLst>
      <p:ext uri="{BB962C8B-B14F-4D97-AF65-F5344CB8AC3E}">
        <p14:creationId xmlns:p14="http://schemas.microsoft.com/office/powerpoint/2010/main" val="28670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Array </a:t>
            </a:r>
            <a:r>
              <a:rPr lang="sv-SE" altLang="sv-SE" dirty="0" err="1" smtClean="0"/>
              <a:t>References</a:t>
            </a:r>
            <a:endParaRPr lang="sv-SE" altLang="sv-SE" dirty="0" smtClean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altLang="sv-SE" dirty="0" smtClean="0"/>
              <a:t>The absolute </a:t>
            </a:r>
            <a:r>
              <a:rPr lang="sv-SE" altLang="sv-SE" dirty="0" err="1" smtClean="0"/>
              <a:t>address</a:t>
            </a:r>
            <a:r>
              <a:rPr lang="sv-SE" altLang="sv-SE" dirty="0" smtClean="0"/>
              <a:t> is </a:t>
            </a:r>
            <a:r>
              <a:rPr lang="sv-SE" altLang="sv-SE" dirty="0" err="1" smtClean="0"/>
              <a:t>computed</a:t>
            </a:r>
            <a:r>
              <a:rPr lang="sv-SE" altLang="sv-SE" dirty="0" smtClean="0"/>
              <a:t> as </a:t>
            </a:r>
            <a:r>
              <a:rPr lang="sv-SE" altLang="sv-SE" dirty="0" err="1" smtClean="0"/>
              <a:t>follows</a:t>
            </a:r>
            <a:r>
              <a:rPr lang="sv-SE" altLang="sv-SE" dirty="0" smtClean="0"/>
              <a:t>:</a:t>
            </a:r>
          </a:p>
          <a:p>
            <a:pPr lvl="1"/>
            <a:r>
              <a:rPr lang="sv-SE" altLang="sv-SE" i="1" dirty="0" err="1" smtClean="0">
                <a:solidFill>
                  <a:schemeClr val="tx1"/>
                </a:solidFill>
              </a:rPr>
              <a:t>absAdr</a:t>
            </a:r>
            <a:r>
              <a:rPr lang="sv-SE" altLang="sv-SE" i="1" dirty="0" smtClean="0">
                <a:solidFill>
                  <a:schemeClr val="tx1"/>
                </a:solidFill>
              </a:rPr>
              <a:t> = </a:t>
            </a:r>
            <a:r>
              <a:rPr lang="sv-SE" altLang="sv-SE" i="1" dirty="0" err="1" smtClean="0">
                <a:solidFill>
                  <a:schemeClr val="tx1"/>
                </a:solidFill>
              </a:rPr>
              <a:t>baseAdr</a:t>
            </a:r>
            <a:r>
              <a:rPr lang="sv-SE" altLang="sv-SE" i="1" dirty="0" smtClean="0">
                <a:solidFill>
                  <a:schemeClr val="tx1"/>
                </a:solidFill>
              </a:rPr>
              <a:t> + </a:t>
            </a:r>
            <a:r>
              <a:rPr lang="sv-SE" altLang="sv-SE" i="1" dirty="0" err="1" smtClean="0">
                <a:solidFill>
                  <a:schemeClr val="tx1"/>
                </a:solidFill>
              </a:rPr>
              <a:t>arrayTypeSize</a:t>
            </a:r>
            <a:r>
              <a:rPr lang="sv-SE" altLang="sv-SE" i="1" dirty="0" smtClean="0">
                <a:solidFill>
                  <a:schemeClr val="tx1"/>
                </a:solidFill>
              </a:rPr>
              <a:t> * </a:t>
            </a:r>
            <a:r>
              <a:rPr lang="sv-SE" altLang="sv-SE" i="1" dirty="0" smtClean="0">
                <a:solidFill>
                  <a:schemeClr val="tx1"/>
                </a:solidFill>
              </a:rPr>
              <a:t>index</a:t>
            </a:r>
          </a:p>
          <a:p>
            <a:r>
              <a:rPr lang="sv-SE" altLang="sv-SE" dirty="0" err="1"/>
              <a:t>Generate</a:t>
            </a:r>
            <a:r>
              <a:rPr lang="sv-SE" altLang="sv-SE" dirty="0"/>
              <a:t> </a:t>
            </a:r>
            <a:r>
              <a:rPr lang="sv-SE" altLang="sv-SE" dirty="0" err="1"/>
              <a:t>code</a:t>
            </a:r>
            <a:r>
              <a:rPr lang="sv-SE" altLang="sv-SE" dirty="0"/>
              <a:t> for the index expression</a:t>
            </a:r>
          </a:p>
          <a:p>
            <a:r>
              <a:rPr lang="sv-SE" altLang="sv-SE" dirty="0" err="1"/>
              <a:t>You</a:t>
            </a:r>
            <a:r>
              <a:rPr lang="sv-SE" altLang="sv-SE" dirty="0"/>
              <a:t> must </a:t>
            </a:r>
            <a:r>
              <a:rPr lang="sv-SE" altLang="sv-SE" dirty="0" err="1"/>
              <a:t>then</a:t>
            </a:r>
            <a:r>
              <a:rPr lang="sv-SE" altLang="sv-SE" dirty="0"/>
              <a:t> </a:t>
            </a:r>
            <a:r>
              <a:rPr lang="sv-SE" altLang="sv-SE" dirty="0" err="1"/>
              <a:t>compute</a:t>
            </a:r>
            <a:r>
              <a:rPr lang="sv-SE" altLang="sv-SE" dirty="0"/>
              <a:t> the absolute </a:t>
            </a:r>
            <a:r>
              <a:rPr lang="sv-SE" altLang="sv-SE" dirty="0" err="1" smtClean="0"/>
              <a:t>address</a:t>
            </a:r>
            <a:endParaRPr lang="sv-SE" altLang="sv-SE" dirty="0"/>
          </a:p>
          <a:p>
            <a:pPr lvl="1"/>
            <a:r>
              <a:rPr lang="sv-SE" altLang="sv-SE" dirty="0" err="1"/>
              <a:t>You</a:t>
            </a:r>
            <a:r>
              <a:rPr lang="sv-SE" altLang="sv-SE" dirty="0"/>
              <a:t> </a:t>
            </a:r>
            <a:r>
              <a:rPr lang="sv-SE" altLang="sv-SE" dirty="0" err="1"/>
              <a:t>will</a:t>
            </a:r>
            <a:r>
              <a:rPr lang="sv-SE" altLang="sv-SE" dirty="0"/>
              <a:t> </a:t>
            </a:r>
            <a:r>
              <a:rPr lang="sv-SE" altLang="sv-SE" dirty="0" err="1"/>
              <a:t>have</a:t>
            </a:r>
            <a:r>
              <a:rPr lang="sv-SE" altLang="sv-SE" dirty="0"/>
              <a:t> to </a:t>
            </a:r>
            <a:r>
              <a:rPr lang="sv-SE" altLang="sv-SE" dirty="0" err="1"/>
              <a:t>create</a:t>
            </a:r>
            <a:r>
              <a:rPr lang="sv-SE" altLang="sv-SE" dirty="0"/>
              <a:t> </a:t>
            </a:r>
            <a:r>
              <a:rPr lang="sv-SE" altLang="sv-SE" dirty="0" err="1"/>
              <a:t>several</a:t>
            </a:r>
            <a:r>
              <a:rPr lang="sv-SE" altLang="sv-SE" dirty="0"/>
              <a:t> </a:t>
            </a:r>
            <a:r>
              <a:rPr lang="sv-SE" altLang="sv-SE" dirty="0" err="1"/>
              <a:t>temporary</a:t>
            </a:r>
            <a:r>
              <a:rPr lang="sv-SE" altLang="sv-SE" dirty="0"/>
              <a:t> </a:t>
            </a:r>
            <a:r>
              <a:rPr lang="sv-SE" altLang="sv-SE" dirty="0" err="1"/>
              <a:t>variables</a:t>
            </a:r>
            <a:r>
              <a:rPr lang="sv-SE" altLang="sv-SE" dirty="0"/>
              <a:t> (</a:t>
            </a:r>
            <a:r>
              <a:rPr lang="sv-SE" altLang="sv-SE" dirty="0" err="1"/>
              <a:t>of</a:t>
            </a:r>
            <a:r>
              <a:rPr lang="sv-SE" altLang="sv-SE" dirty="0"/>
              <a:t> </a:t>
            </a:r>
            <a:r>
              <a:rPr lang="sv-SE" altLang="sv-SE" dirty="0" err="1"/>
              <a:t>integer</a:t>
            </a:r>
            <a:r>
              <a:rPr lang="sv-SE" altLang="sv-SE" dirty="0"/>
              <a:t> </a:t>
            </a:r>
            <a:r>
              <a:rPr lang="sv-SE" altLang="sv-SE" dirty="0" err="1"/>
              <a:t>type</a:t>
            </a:r>
            <a:r>
              <a:rPr lang="sv-SE" altLang="sv-SE" dirty="0"/>
              <a:t>) for </a:t>
            </a:r>
            <a:r>
              <a:rPr lang="sv-SE" altLang="sv-SE" dirty="0" err="1"/>
              <a:t>intermediate</a:t>
            </a:r>
            <a:r>
              <a:rPr lang="sv-SE" altLang="sv-SE" dirty="0"/>
              <a:t> </a:t>
            </a:r>
            <a:r>
              <a:rPr lang="sv-SE" altLang="sv-SE" dirty="0" err="1"/>
              <a:t>storage</a:t>
            </a:r>
            <a:endParaRPr lang="sv-SE" altLang="sv-SE" dirty="0"/>
          </a:p>
          <a:p>
            <a:pPr lvl="1"/>
            <a:r>
              <a:rPr lang="sv-SE" altLang="sv-SE" dirty="0" err="1"/>
              <a:t>Generate</a:t>
            </a:r>
            <a:r>
              <a:rPr lang="sv-SE" altLang="sv-SE" dirty="0"/>
              <a:t> a </a:t>
            </a:r>
            <a:r>
              <a:rPr lang="sv-SE" altLang="sv-SE" dirty="0" err="1"/>
              <a:t>quadruple</a:t>
            </a:r>
            <a:r>
              <a:rPr lang="sv-SE" altLang="sv-SE" dirty="0"/>
              <a:t> </a:t>
            </a:r>
            <a:r>
              <a:rPr lang="sv-SE" altLang="sv-SE" i="1" dirty="0" err="1"/>
              <a:t>iaddr</a:t>
            </a:r>
            <a:r>
              <a:rPr lang="sv-SE" altLang="sv-SE" i="1" dirty="0"/>
              <a:t> </a:t>
            </a:r>
            <a:r>
              <a:rPr lang="sv-SE" altLang="sv-SE" dirty="0" err="1"/>
              <a:t>with</a:t>
            </a:r>
            <a:r>
              <a:rPr lang="sv-SE" altLang="sv-SE" dirty="0"/>
              <a:t> </a:t>
            </a:r>
            <a:r>
              <a:rPr lang="sv-SE" altLang="sv-SE" i="1" dirty="0"/>
              <a:t>id</a:t>
            </a:r>
            <a:r>
              <a:rPr lang="sv-SE" altLang="sv-SE" dirty="0"/>
              <a:t> </a:t>
            </a:r>
            <a:r>
              <a:rPr lang="sv-SE" altLang="sv-SE" dirty="0" err="1"/>
              <a:t>variable</a:t>
            </a:r>
            <a:r>
              <a:rPr lang="sv-SE" altLang="sv-SE" dirty="0"/>
              <a:t> as input for </a:t>
            </a:r>
            <a:r>
              <a:rPr lang="sv-SE" altLang="sv-SE" dirty="0" err="1"/>
              <a:t>getting</a:t>
            </a:r>
            <a:r>
              <a:rPr lang="sv-SE" altLang="sv-SE" dirty="0"/>
              <a:t> the </a:t>
            </a:r>
            <a:r>
              <a:rPr lang="sv-SE" altLang="sv-SE" dirty="0" err="1"/>
              <a:t>base</a:t>
            </a:r>
            <a:r>
              <a:rPr lang="sv-SE" altLang="sv-SE" dirty="0"/>
              <a:t> </a:t>
            </a:r>
            <a:r>
              <a:rPr lang="sv-SE" altLang="sv-SE" dirty="0" err="1"/>
              <a:t>address</a:t>
            </a:r>
            <a:endParaRPr lang="sv-SE" altLang="sv-SE" dirty="0"/>
          </a:p>
          <a:p>
            <a:pPr lvl="1"/>
            <a:r>
              <a:rPr lang="sv-SE" altLang="sv-SE" dirty="0" err="1"/>
              <a:t>Create</a:t>
            </a:r>
            <a:r>
              <a:rPr lang="sv-SE" altLang="sv-SE" dirty="0"/>
              <a:t> a </a:t>
            </a:r>
            <a:r>
              <a:rPr lang="sv-SE" altLang="sv-SE" dirty="0" err="1"/>
              <a:t>quadruple</a:t>
            </a:r>
            <a:r>
              <a:rPr lang="sv-SE" altLang="sv-SE" dirty="0"/>
              <a:t> for </a:t>
            </a:r>
            <a:r>
              <a:rPr lang="sv-SE" altLang="sv-SE" dirty="0" err="1"/>
              <a:t>loading</a:t>
            </a:r>
            <a:r>
              <a:rPr lang="sv-SE" altLang="sv-SE" dirty="0"/>
              <a:t> the </a:t>
            </a:r>
            <a:r>
              <a:rPr lang="sv-SE" altLang="sv-SE" dirty="0" err="1"/>
              <a:t>size</a:t>
            </a:r>
            <a:r>
              <a:rPr lang="sv-SE" altLang="sv-SE" dirty="0"/>
              <a:t> </a:t>
            </a:r>
            <a:r>
              <a:rPr lang="sv-SE" altLang="sv-SE" dirty="0" err="1"/>
              <a:t>of</a:t>
            </a:r>
            <a:r>
              <a:rPr lang="sv-SE" altLang="sv-SE" dirty="0"/>
              <a:t> the </a:t>
            </a:r>
            <a:r>
              <a:rPr lang="sv-SE" altLang="sv-SE" dirty="0" err="1"/>
              <a:t>type</a:t>
            </a:r>
            <a:r>
              <a:rPr lang="sv-SE" altLang="sv-SE" dirty="0"/>
              <a:t> in </a:t>
            </a:r>
            <a:r>
              <a:rPr lang="sv-SE" altLang="sv-SE" dirty="0" err="1"/>
              <a:t>question</a:t>
            </a:r>
            <a:r>
              <a:rPr lang="sv-SE" altLang="sv-SE" dirty="0"/>
              <a:t> to a </a:t>
            </a:r>
            <a:r>
              <a:rPr lang="sv-SE" altLang="sv-SE" dirty="0" err="1"/>
              <a:t>temporary</a:t>
            </a:r>
            <a:r>
              <a:rPr lang="sv-SE" altLang="sv-SE" dirty="0"/>
              <a:t> </a:t>
            </a:r>
            <a:r>
              <a:rPr lang="sv-SE" altLang="sv-SE" dirty="0" err="1"/>
              <a:t>variable</a:t>
            </a:r>
            <a:endParaRPr lang="sv-SE" altLang="sv-SE" dirty="0"/>
          </a:p>
          <a:p>
            <a:pPr lvl="1"/>
            <a:r>
              <a:rPr lang="sv-SE" altLang="sv-SE" dirty="0" err="1"/>
              <a:t>Then</a:t>
            </a:r>
            <a:r>
              <a:rPr lang="sv-SE" altLang="sv-SE" dirty="0"/>
              <a:t> </a:t>
            </a:r>
            <a:r>
              <a:rPr lang="sv-SE" altLang="sv-SE" dirty="0" err="1"/>
              <a:t>generate</a:t>
            </a:r>
            <a:r>
              <a:rPr lang="sv-SE" altLang="sv-SE" dirty="0"/>
              <a:t> </a:t>
            </a:r>
            <a:r>
              <a:rPr lang="sv-SE" altLang="sv-SE" i="1" dirty="0" err="1"/>
              <a:t>imul</a:t>
            </a:r>
            <a:r>
              <a:rPr lang="sv-SE" altLang="sv-SE" dirty="0"/>
              <a:t> and </a:t>
            </a:r>
            <a:r>
              <a:rPr lang="sv-SE" altLang="sv-SE" i="1" dirty="0" err="1"/>
              <a:t>iadd</a:t>
            </a:r>
            <a:r>
              <a:rPr lang="sv-SE" altLang="sv-SE" dirty="0"/>
              <a:t> </a:t>
            </a:r>
            <a:r>
              <a:rPr lang="sv-SE" altLang="sv-SE" dirty="0" err="1"/>
              <a:t>quadruples</a:t>
            </a:r>
            <a:endParaRPr lang="sv-SE" altLang="sv-SE" dirty="0"/>
          </a:p>
          <a:p>
            <a:pPr lvl="1"/>
            <a:r>
              <a:rPr lang="sv-SE" altLang="sv-SE" dirty="0" err="1"/>
              <a:t>Finally</a:t>
            </a:r>
            <a:r>
              <a:rPr lang="sv-SE" altLang="sv-SE" dirty="0"/>
              <a:t> </a:t>
            </a:r>
            <a:r>
              <a:rPr lang="sv-SE" altLang="sv-SE" dirty="0" err="1"/>
              <a:t>generate</a:t>
            </a:r>
            <a:r>
              <a:rPr lang="sv-SE" altLang="sv-SE" dirty="0"/>
              <a:t> </a:t>
            </a:r>
            <a:r>
              <a:rPr lang="sv-SE" altLang="sv-SE" dirty="0" err="1"/>
              <a:t>either</a:t>
            </a:r>
            <a:r>
              <a:rPr lang="sv-SE" altLang="sv-SE" dirty="0"/>
              <a:t> a </a:t>
            </a:r>
            <a:r>
              <a:rPr lang="sv-SE" altLang="sv-SE" i="1" dirty="0" err="1"/>
              <a:t>istore</a:t>
            </a:r>
            <a:r>
              <a:rPr lang="sv-SE" altLang="sv-SE" dirty="0"/>
              <a:t> or </a:t>
            </a:r>
            <a:r>
              <a:rPr lang="sv-SE" altLang="sv-SE" i="1" dirty="0" err="1"/>
              <a:t>rstore</a:t>
            </a:r>
            <a:r>
              <a:rPr lang="sv-SE" altLang="sv-SE" dirty="0"/>
              <a:t> </a:t>
            </a:r>
            <a:r>
              <a:rPr lang="sv-SE" altLang="sv-SE" dirty="0" err="1" smtClean="0"/>
              <a:t>quadruple</a:t>
            </a:r>
            <a:endParaRPr lang="sv-SE" altLang="sv-SE" i="1" dirty="0" smtClean="0">
              <a:solidFill>
                <a:schemeClr val="tx1"/>
              </a:solidFill>
            </a:endParaRPr>
          </a:p>
          <a:p>
            <a:pPr lvl="1"/>
            <a:endParaRPr lang="sv-SE" altLang="sv-SE" dirty="0" smtClean="0"/>
          </a:p>
          <a:p>
            <a:pPr lvl="1"/>
            <a:endParaRPr lang="sv-SE" altLang="sv-SE" i="1" dirty="0" smtClean="0"/>
          </a:p>
          <a:p>
            <a:endParaRPr lang="sv-SE" altLang="sv-SE" dirty="0" smtClean="0"/>
          </a:p>
        </p:txBody>
      </p:sp>
    </p:spTree>
    <p:extLst>
      <p:ext uri="{BB962C8B-B14F-4D97-AF65-F5344CB8AC3E}">
        <p14:creationId xmlns:p14="http://schemas.microsoft.com/office/powerpoint/2010/main" val="107051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If Statement</a:t>
            </a:r>
            <a:endParaRPr lang="sv-SE" altLang="sv-SE" dirty="0" smtClean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533400" y="1399381"/>
            <a:ext cx="7886700" cy="4351338"/>
          </a:xfrm>
        </p:spPr>
        <p:txBody>
          <a:bodyPr/>
          <a:lstStyle/>
          <a:p>
            <a:r>
              <a:rPr lang="en-US" altLang="sv-SE" b="1" dirty="0" smtClean="0"/>
              <a:t>S </a:t>
            </a:r>
            <a:r>
              <a:rPr lang="en-US" altLang="sv-SE" b="1" dirty="0" smtClean="0">
                <a:sym typeface="Wingdings" panose="05000000000000000000" pitchFamily="2" charset="2"/>
              </a:rPr>
              <a:t></a:t>
            </a:r>
            <a:r>
              <a:rPr lang="en-US" altLang="sv-SE" b="1" dirty="0" smtClean="0"/>
              <a:t> if E then S</a:t>
            </a:r>
            <a:r>
              <a:rPr lang="en-US" altLang="sv-SE" b="1" baseline="-25000" dirty="0" smtClean="0"/>
              <a:t>1</a:t>
            </a:r>
            <a:endParaRPr lang="en-US" altLang="sv-SE" b="1" dirty="0" smtClean="0"/>
          </a:p>
          <a:p>
            <a:r>
              <a:rPr lang="en-US" altLang="sv-SE" b="1" dirty="0" smtClean="0"/>
              <a:t>S </a:t>
            </a:r>
            <a:r>
              <a:rPr lang="en-US" altLang="sv-SE" b="1" dirty="0" smtClean="0">
                <a:sym typeface="Wingdings" panose="05000000000000000000" pitchFamily="2" charset="2"/>
              </a:rPr>
              <a:t></a:t>
            </a:r>
            <a:r>
              <a:rPr lang="en-US" altLang="sv-SE" b="1" dirty="0" smtClean="0"/>
              <a:t> if E then S</a:t>
            </a:r>
            <a:r>
              <a:rPr lang="en-US" altLang="sv-SE" b="1" baseline="-25000" dirty="0" smtClean="0"/>
              <a:t>1</a:t>
            </a:r>
            <a:r>
              <a:rPr lang="en-US" altLang="sv-SE" b="1" dirty="0" smtClean="0"/>
              <a:t> else S</a:t>
            </a:r>
            <a:r>
              <a:rPr lang="en-US" altLang="sv-SE" b="1" baseline="-25000" dirty="0" smtClean="0"/>
              <a:t>2</a:t>
            </a:r>
          </a:p>
          <a:p>
            <a:endParaRPr lang="sv-SE" altLang="sv-SE" dirty="0" smtClean="0"/>
          </a:p>
        </p:txBody>
      </p:sp>
      <p:pic>
        <p:nvPicPr>
          <p:cNvPr id="5939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41" y="2438400"/>
            <a:ext cx="7998109" cy="3828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230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smtClean="0"/>
              <a:t>WHILE Statement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b="1" smtClean="0"/>
              <a:t>S </a:t>
            </a:r>
            <a:r>
              <a:rPr lang="en-US" altLang="sv-SE" b="1" smtClean="0">
                <a:sym typeface="Wingdings" panose="05000000000000000000" pitchFamily="2" charset="2"/>
              </a:rPr>
              <a:t></a:t>
            </a:r>
            <a:r>
              <a:rPr lang="en-US" altLang="sv-SE" b="1" smtClean="0"/>
              <a:t> while E do S</a:t>
            </a:r>
            <a:r>
              <a:rPr lang="en-US" altLang="sv-SE" b="1" baseline="-25000" smtClean="0"/>
              <a:t>1</a:t>
            </a:r>
            <a:endParaRPr lang="sv-SE" altLang="sv-SE" smtClean="0"/>
          </a:p>
          <a:p>
            <a:pPr>
              <a:buFont typeface="Wingdings 3" panose="05040102010807070707" pitchFamily="18" charset="2"/>
              <a:buNone/>
            </a:pPr>
            <a:endParaRPr lang="sv-SE" altLang="sv-SE" smtClean="0"/>
          </a:p>
        </p:txBody>
      </p:sp>
      <p:pic>
        <p:nvPicPr>
          <p:cNvPr id="604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657638"/>
            <a:ext cx="4438239" cy="36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440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sv-SE" smtClean="0">
                <a:solidFill>
                  <a:srgbClr val="000000"/>
                </a:solidFill>
              </a:rPr>
              <a:t>4. Intermediate Code Generation</a:t>
            </a:r>
            <a:endParaRPr lang="sv-SE" altLang="sv-SE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idx="1"/>
          </p:nvPr>
        </p:nvSpPr>
        <p:spPr/>
        <p:txBody>
          <a:bodyPr lIns="90000" tIns="46800" rIns="90000" bIns="46800">
            <a:sp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smtClean="0">
                <a:solidFill>
                  <a:srgbClr val="000000"/>
                </a:solidFill>
              </a:rPr>
              <a:t>The purpose of this assignment to learn about how abstract syntax trees can be translated into intermediate code.</a:t>
            </a:r>
          </a:p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GB" altLang="sv-SE" sz="2800" smtClean="0">
                <a:solidFill>
                  <a:srgbClr val="000000"/>
                </a:solidFill>
              </a:rPr>
              <a:t>You are to finish a generator for intermediate code by adding rules for some language statements.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230187" y="216713"/>
            <a:ext cx="8456613" cy="595313"/>
          </a:xfrm>
        </p:spPr>
        <p:txBody>
          <a:bodyPr lIns="0" tIns="0" rIns="0" bIns="0"/>
          <a:lstStyle/>
          <a:p>
            <a:pPr eaLnBrk="1" hangingPunct="1">
              <a:lnSpc>
                <a:spcPct val="96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dirty="0" smtClean="0"/>
              <a:t>Laboratory Skeleton</a:t>
            </a: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228600" y="11430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</a:rPr>
              <a:t>~</a:t>
            </a: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TDDD55</a:t>
            </a:r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1143000" y="1600200"/>
            <a:ext cx="1371600" cy="45720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/lab</a:t>
            </a:r>
          </a:p>
        </p:txBody>
      </p:sp>
      <p:cxnSp>
        <p:nvCxnSpPr>
          <p:cNvPr id="18438" name="AutoShape 4"/>
          <p:cNvCxnSpPr>
            <a:cxnSpLocks noChangeShapeType="1"/>
            <a:stCxn id="18436" idx="2"/>
            <a:endCxn id="18437" idx="1"/>
          </p:cNvCxnSpPr>
          <p:nvPr/>
        </p:nvCxnSpPr>
        <p:spPr bwMode="auto">
          <a:xfrm>
            <a:off x="914400" y="16002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2057400" y="2057400"/>
            <a:ext cx="1828800" cy="457200"/>
          </a:xfrm>
          <a:prstGeom prst="rect">
            <a:avLst/>
          </a:prstGeom>
          <a:solidFill>
            <a:srgbClr val="99CCFF"/>
          </a:solidFill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90000" tIns="45000" rIns="90000" bIns="45000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2000">
                <a:solidFill>
                  <a:srgbClr val="000000"/>
                </a:solidFill>
                <a:latin typeface="Courier 10 Pitch"/>
              </a:rPr>
              <a:t> /doc</a:t>
            </a:r>
          </a:p>
        </p:txBody>
      </p:sp>
      <p:cxnSp>
        <p:nvCxnSpPr>
          <p:cNvPr id="18440" name="AutoShape 6"/>
          <p:cNvCxnSpPr>
            <a:cxnSpLocks noChangeShapeType="1"/>
            <a:stCxn id="18437" idx="2"/>
            <a:endCxn id="18439" idx="1"/>
          </p:cNvCxnSpPr>
          <p:nvPr/>
        </p:nvCxnSpPr>
        <p:spPr bwMode="auto">
          <a:xfrm>
            <a:off x="1828800" y="2057400"/>
            <a:ext cx="228600" cy="2286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AutoShape 7"/>
          <p:cNvCxnSpPr>
            <a:cxnSpLocks noChangeShapeType="1"/>
          </p:cNvCxnSpPr>
          <p:nvPr/>
        </p:nvCxnSpPr>
        <p:spPr bwMode="auto">
          <a:xfrm flipH="1" flipV="1">
            <a:off x="1828800" y="2286000"/>
            <a:ext cx="228600" cy="9144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AutoShape 8"/>
          <p:cNvCxnSpPr>
            <a:cxnSpLocks noChangeShapeType="1"/>
          </p:cNvCxnSpPr>
          <p:nvPr/>
        </p:nvCxnSpPr>
        <p:spPr bwMode="auto">
          <a:xfrm flipH="1" flipV="1">
            <a:off x="1828800" y="3200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3" name="AutoShape 9"/>
          <p:cNvCxnSpPr>
            <a:cxnSpLocks noChangeShapeType="1"/>
          </p:cNvCxnSpPr>
          <p:nvPr/>
        </p:nvCxnSpPr>
        <p:spPr bwMode="auto">
          <a:xfrm flipH="1" flipV="1">
            <a:off x="1828800" y="4343400"/>
            <a:ext cx="228600" cy="11430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4" name="Text Box 10"/>
          <p:cNvSpPr txBox="1">
            <a:spLocks noChangeArrowheads="1"/>
          </p:cNvSpPr>
          <p:nvPr/>
        </p:nvSpPr>
        <p:spPr bwMode="auto">
          <a:xfrm>
            <a:off x="3200400" y="2514600"/>
            <a:ext cx="5486400" cy="342900"/>
          </a:xfrm>
          <a:prstGeom prst="rect">
            <a:avLst/>
          </a:prstGeom>
          <a:noFill/>
          <a:ln w="936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>
                <a:solidFill>
                  <a:srgbClr val="000000"/>
                </a:solidFill>
              </a:rPr>
              <a:t>Documentation for the assignments.</a:t>
            </a:r>
          </a:p>
        </p:txBody>
      </p:sp>
      <p:sp>
        <p:nvSpPr>
          <p:cNvPr id="18445" name="Text Box 11"/>
          <p:cNvSpPr txBox="1">
            <a:spLocks noChangeArrowheads="1"/>
          </p:cNvSpPr>
          <p:nvPr/>
        </p:nvSpPr>
        <p:spPr bwMode="auto">
          <a:xfrm>
            <a:off x="2971800" y="3657600"/>
            <a:ext cx="57150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sp>
        <p:nvSpPr>
          <p:cNvPr id="18446" name="Text Box 12"/>
          <p:cNvSpPr txBox="1">
            <a:spLocks noChangeArrowheads="1"/>
          </p:cNvSpPr>
          <p:nvPr/>
        </p:nvSpPr>
        <p:spPr bwMode="auto">
          <a:xfrm>
            <a:off x="6400800" y="4114800"/>
            <a:ext cx="2286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v-SE" altLang="sv-SE" sz="1800"/>
          </a:p>
        </p:txBody>
      </p:sp>
      <p:grpSp>
        <p:nvGrpSpPr>
          <p:cNvPr id="18447" name="Group 13"/>
          <p:cNvGrpSpPr>
            <a:grpSpLocks/>
          </p:cNvGrpSpPr>
          <p:nvPr/>
        </p:nvGrpSpPr>
        <p:grpSpPr bwMode="auto">
          <a:xfrm>
            <a:off x="2057400" y="2971800"/>
            <a:ext cx="6627813" cy="1033463"/>
            <a:chOff x="1296" y="1872"/>
            <a:chExt cx="4175" cy="651"/>
          </a:xfrm>
        </p:grpSpPr>
        <p:sp>
          <p:nvSpPr>
            <p:cNvPr id="18458" name="Rectangle 14"/>
            <p:cNvSpPr>
              <a:spLocks noChangeArrowheads="1"/>
            </p:cNvSpPr>
            <p:nvPr/>
          </p:nvSpPr>
          <p:spPr bwMode="auto">
            <a:xfrm>
              <a:off x="1296" y="187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/lab1</a:t>
              </a: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2016" y="2160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800">
                  <a:solidFill>
                    <a:srgbClr val="000000"/>
                  </a:solidFill>
                </a:rPr>
                <a:t>Contains all the necessary files to complete the first assignment</a:t>
              </a:r>
            </a:p>
          </p:txBody>
        </p:sp>
        <p:cxnSp>
          <p:nvCxnSpPr>
            <p:cNvPr id="18460" name="AutoShape 16"/>
            <p:cNvCxnSpPr>
              <a:cxnSpLocks noChangeShapeType="1"/>
              <a:stCxn id="18458" idx="2"/>
              <a:endCxn id="18459" idx="1"/>
            </p:cNvCxnSpPr>
            <p:nvPr/>
          </p:nvCxnSpPr>
          <p:spPr bwMode="auto">
            <a:xfrm>
              <a:off x="1872" y="2160"/>
              <a:ext cx="144" cy="182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448" name="Group 17"/>
          <p:cNvGrpSpPr>
            <a:grpSpLocks/>
          </p:cNvGrpSpPr>
          <p:nvPr/>
        </p:nvGrpSpPr>
        <p:grpSpPr bwMode="auto">
          <a:xfrm>
            <a:off x="2057400" y="4114800"/>
            <a:ext cx="6627813" cy="1035050"/>
            <a:chOff x="1296" y="2592"/>
            <a:chExt cx="4175" cy="652"/>
          </a:xfrm>
        </p:grpSpPr>
        <p:sp>
          <p:nvSpPr>
            <p:cNvPr id="18455" name="Rectangle 18"/>
            <p:cNvSpPr>
              <a:spLocks noChangeArrowheads="1"/>
            </p:cNvSpPr>
            <p:nvPr/>
          </p:nvSpPr>
          <p:spPr bwMode="auto">
            <a:xfrm>
              <a:off x="1296" y="259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/lab2</a:t>
              </a:r>
            </a:p>
          </p:txBody>
        </p:sp>
        <p:sp>
          <p:nvSpPr>
            <p:cNvPr id="18456" name="Text Box 19"/>
            <p:cNvSpPr txBox="1">
              <a:spLocks noChangeArrowheads="1"/>
            </p:cNvSpPr>
            <p:nvPr/>
          </p:nvSpPr>
          <p:spPr bwMode="auto">
            <a:xfrm>
              <a:off x="2016" y="2881"/>
              <a:ext cx="3456" cy="36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1800">
                  <a:solidFill>
                    <a:srgbClr val="000000"/>
                  </a:solidFill>
                </a:rPr>
                <a:t>Contains all the necessary files to complete the second assignment</a:t>
              </a:r>
            </a:p>
          </p:txBody>
        </p:sp>
        <p:cxnSp>
          <p:nvCxnSpPr>
            <p:cNvPr id="18457" name="AutoShape 20"/>
            <p:cNvCxnSpPr>
              <a:cxnSpLocks noChangeShapeType="1"/>
              <a:stCxn id="18455" idx="2"/>
              <a:endCxn id="18456" idx="1"/>
            </p:cNvCxnSpPr>
            <p:nvPr/>
          </p:nvCxnSpPr>
          <p:spPr bwMode="auto">
            <a:xfrm>
              <a:off x="1872" y="2880"/>
              <a:ext cx="144" cy="183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8449" name="AutoShape 21"/>
          <p:cNvCxnSpPr>
            <a:cxnSpLocks noChangeShapeType="1"/>
            <a:stCxn id="18439" idx="2"/>
            <a:endCxn id="18444" idx="1"/>
          </p:cNvCxnSpPr>
          <p:nvPr/>
        </p:nvCxnSpPr>
        <p:spPr bwMode="auto">
          <a:xfrm>
            <a:off x="2971800" y="2514600"/>
            <a:ext cx="228600" cy="17145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8450" name="Group 22"/>
          <p:cNvGrpSpPr>
            <a:grpSpLocks/>
          </p:cNvGrpSpPr>
          <p:nvPr/>
        </p:nvGrpSpPr>
        <p:grpSpPr bwMode="auto">
          <a:xfrm>
            <a:off x="2057400" y="5257800"/>
            <a:ext cx="6629400" cy="1066800"/>
            <a:chOff x="1296" y="3312"/>
            <a:chExt cx="4176" cy="672"/>
          </a:xfrm>
        </p:grpSpPr>
        <p:sp>
          <p:nvSpPr>
            <p:cNvPr id="18452" name="Rectangle 23"/>
            <p:cNvSpPr>
              <a:spLocks noChangeArrowheads="1"/>
            </p:cNvSpPr>
            <p:nvPr/>
          </p:nvSpPr>
          <p:spPr bwMode="auto">
            <a:xfrm>
              <a:off x="1296" y="3312"/>
              <a:ext cx="1152" cy="288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sv-SE" sz="2000">
                  <a:solidFill>
                    <a:srgbClr val="000000"/>
                  </a:solidFill>
                  <a:latin typeface="Courier 10 Pitch"/>
                </a:rPr>
                <a:t> /lab3-4</a:t>
              </a:r>
            </a:p>
          </p:txBody>
        </p:sp>
        <p:sp>
          <p:nvSpPr>
            <p:cNvPr id="18453" name="Text Box 24"/>
            <p:cNvSpPr txBox="1">
              <a:spLocks noChangeArrowheads="1"/>
            </p:cNvSpPr>
            <p:nvPr/>
          </p:nvSpPr>
          <p:spPr bwMode="auto">
            <a:xfrm>
              <a:off x="2016" y="3600"/>
              <a:ext cx="3456" cy="384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0000" tIns="45000" rIns="90000" bIns="45000"/>
            <a:lstStyle>
              <a:lvl1pPr eaLnBrk="0" hangingPunct="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 eaLnBrk="0" hangingPunct="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 eaLnBrk="0" hangingPunct="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 eaLnBrk="0" hangingPunct="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lnSpc>
                  <a:spcPct val="86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endParaRPr lang="en-GB" altLang="sv-SE" sz="1800">
                <a:solidFill>
                  <a:srgbClr val="000000"/>
                </a:solidFill>
              </a:endParaRPr>
            </a:p>
          </p:txBody>
        </p:sp>
        <p:cxnSp>
          <p:nvCxnSpPr>
            <p:cNvPr id="18454" name="AutoShape 25"/>
            <p:cNvCxnSpPr>
              <a:cxnSpLocks noChangeShapeType="1"/>
              <a:stCxn id="18452" idx="2"/>
              <a:endCxn id="18453" idx="1"/>
            </p:cNvCxnSpPr>
            <p:nvPr/>
          </p:nvCxnSpPr>
          <p:spPr bwMode="auto">
            <a:xfrm rot="16200000" flipH="1">
              <a:off x="1848" y="3624"/>
              <a:ext cx="192" cy="144"/>
            </a:xfrm>
            <a:prstGeom prst="bentConnector2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451" name="Rectangle 28"/>
          <p:cNvSpPr>
            <a:spLocks noChangeArrowheads="1"/>
          </p:cNvSpPr>
          <p:nvPr/>
        </p:nvSpPr>
        <p:spPr bwMode="auto">
          <a:xfrm>
            <a:off x="3200400" y="5715000"/>
            <a:ext cx="5334000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 eaLnBrk="0" hangingPunct="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 eaLnBrk="0" hangingPunct="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86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GB" altLang="sv-SE" sz="1800">
                <a:solidFill>
                  <a:srgbClr val="000000"/>
                </a:solidFill>
              </a:rPr>
              <a:t>Contains all the necessary files to complete assignment three and four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67000"/>
            <a:ext cx="9144000" cy="1435100"/>
          </a:xfrm>
        </p:spPr>
        <p:txBody>
          <a:bodyPr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sv-SE" sz="4400" dirty="0" smtClean="0"/>
              <a:t>Bison – Parser Generator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 lIns="0" tIns="0" rIns="0" bIns="0">
            <a:normAutofit/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sv-SE" altLang="sv-SE" dirty="0" err="1" smtClean="0"/>
              <a:t>Purpose</a:t>
            </a:r>
            <a:r>
              <a:rPr lang="sv-SE" altLang="sv-SE" dirty="0" smtClean="0"/>
              <a:t> </a:t>
            </a:r>
            <a:r>
              <a:rPr lang="sv-SE" altLang="sv-SE" dirty="0" err="1" smtClean="0"/>
              <a:t>of</a:t>
            </a:r>
            <a:r>
              <a:rPr lang="sv-SE" altLang="sv-SE" dirty="0" smtClean="0"/>
              <a:t> a Parser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The parser accepts tokens from the scanner and verifies the syntactic correctness of the program.</a:t>
            </a:r>
          </a:p>
          <a:p>
            <a:pPr lvl="1"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100" smtClean="0">
                <a:solidFill>
                  <a:schemeClr val="tx1"/>
                </a:solidFill>
              </a:rPr>
              <a:t>Syntactic correctness is judged by verification against a formal grammar which specifies the language to be recognized.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Along the way, it also derives information about the program and builds a fundamental data structure known as parse tree or abstract syntax tree (ast).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sv-SE" sz="2400" smtClean="0"/>
              <a:t>The abstract syntax tree is an internal representation of the program and augments the symbol table.</a:t>
            </a:r>
          </a:p>
          <a:p>
            <a:pPr eaLnBrk="1" hangingPunct="1">
              <a:lnSpc>
                <a:spcPct val="87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sv-SE" altLang="sv-SE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altLang="sv-SE" dirty="0" err="1" smtClean="0"/>
              <a:t>Bottom-Up</a:t>
            </a:r>
            <a:r>
              <a:rPr lang="sv-SE" altLang="sv-SE" dirty="0" smtClean="0"/>
              <a:t> Parsing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v-SE" sz="2400" dirty="0" smtClean="0"/>
              <a:t>Recognize the components of a program and then combine them to form more complex constructs until a whole program is recognized.</a:t>
            </a:r>
          </a:p>
          <a:p>
            <a:endParaRPr lang="en-US" altLang="sv-SE" sz="2400" dirty="0" smtClean="0"/>
          </a:p>
          <a:p>
            <a:r>
              <a:rPr lang="en-US" altLang="sv-SE" sz="2400" dirty="0" smtClean="0"/>
              <a:t>The parse tree is then built from the bottom and up, hence the name.</a:t>
            </a:r>
          </a:p>
          <a:p>
            <a:endParaRPr lang="sv-SE" alt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6304</TotalTime>
  <Words>1719</Words>
  <Application>Microsoft Office PowerPoint</Application>
  <PresentationFormat>On-screen Show (4:3)</PresentationFormat>
  <Paragraphs>360</Paragraphs>
  <Slides>47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Calibri</vt:lpstr>
      <vt:lpstr>Calibri Light</vt:lpstr>
      <vt:lpstr>Courier 10 Pitch</vt:lpstr>
      <vt:lpstr>Courier New</vt:lpstr>
      <vt:lpstr>DejaVu LGC Sans</vt:lpstr>
      <vt:lpstr>Gill Sans MT</vt:lpstr>
      <vt:lpstr>Wingdings</vt:lpstr>
      <vt:lpstr>Wingdings 3</vt:lpstr>
      <vt:lpstr>Office Theme</vt:lpstr>
      <vt:lpstr>TDDD55- Compilers and Interpreters Lesson 3 </vt:lpstr>
      <vt:lpstr>1. Grammars and Top-Down Parsing</vt:lpstr>
      <vt:lpstr>2. Scanner Specification </vt:lpstr>
      <vt:lpstr>3. Parser Generators</vt:lpstr>
      <vt:lpstr>4. Intermediate Code Generation</vt:lpstr>
      <vt:lpstr>Laboratory Skeleton</vt:lpstr>
      <vt:lpstr>Bison – Parser Generator</vt:lpstr>
      <vt:lpstr>Purpose of a Parser</vt:lpstr>
      <vt:lpstr>Bottom-Up Parsing</vt:lpstr>
      <vt:lpstr>Bottom-Up Parsing(2)</vt:lpstr>
      <vt:lpstr>LR Parsing</vt:lpstr>
      <vt:lpstr>Pros and Cons of LR parsing</vt:lpstr>
      <vt:lpstr>Bison</vt:lpstr>
      <vt:lpstr>Bison (2)</vt:lpstr>
      <vt:lpstr>Bison Usage</vt:lpstr>
      <vt:lpstr>Bison Specification File</vt:lpstr>
      <vt:lpstr>1.1. C Declarations</vt:lpstr>
      <vt:lpstr>1.2. Bison Declarations</vt:lpstr>
      <vt:lpstr>Bison Specification File</vt:lpstr>
      <vt:lpstr>2. Grammar Rules</vt:lpstr>
      <vt:lpstr>Bison Specification File</vt:lpstr>
      <vt:lpstr>3. Additional C Code</vt:lpstr>
      <vt:lpstr>Bison Example 1 – Parsing simple mathematical expressions</vt:lpstr>
      <vt:lpstr>Bison Example 1 (cont)</vt:lpstr>
      <vt:lpstr>Bison Example 2 – Mid-Rules</vt:lpstr>
      <vt:lpstr>Bison Example 3 – Simple Calculator</vt:lpstr>
      <vt:lpstr>Bison Example 3 (cont)</vt:lpstr>
      <vt:lpstr>Syntax Errors</vt:lpstr>
      <vt:lpstr>Using Bison With Flex</vt:lpstr>
      <vt:lpstr>Using Bison with Flex (2)</vt:lpstr>
      <vt:lpstr>Laboratory Assignment 3</vt:lpstr>
      <vt:lpstr>Parser Generation</vt:lpstr>
      <vt:lpstr>Functions</vt:lpstr>
      <vt:lpstr>Expressions</vt:lpstr>
      <vt:lpstr>Expressions (2)</vt:lpstr>
      <vt:lpstr>Laboratory Assignment 4  Intermediate code</vt:lpstr>
      <vt:lpstr>Intermediate Code</vt:lpstr>
      <vt:lpstr>Intermediate Code </vt:lpstr>
      <vt:lpstr>Intermediate Languages</vt:lpstr>
      <vt:lpstr>Quadruples</vt:lpstr>
      <vt:lpstr>Generation of Intermediate Code</vt:lpstr>
      <vt:lpstr>Quadruples</vt:lpstr>
      <vt:lpstr>Intermediate Code Generation</vt:lpstr>
      <vt:lpstr>Binary Operations</vt:lpstr>
      <vt:lpstr>Array References</vt:lpstr>
      <vt:lpstr>If Statement</vt:lpstr>
      <vt:lpstr>WHILE Statement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COMPILER CONSTRUCTION Seminar 01 – TDDB44</dc:title>
  <dc:creator>Zeinab</dc:creator>
  <cp:lastModifiedBy>Zeinab Ganjei</cp:lastModifiedBy>
  <cp:revision>351</cp:revision>
  <dcterms:created xsi:type="dcterms:W3CDTF">2006-08-16T00:00:00Z</dcterms:created>
  <dcterms:modified xsi:type="dcterms:W3CDTF">2017-11-27T07:56:00Z</dcterms:modified>
</cp:coreProperties>
</file>