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9" r:id="rId1"/>
  </p:sldMasterIdLst>
  <p:notesMasterIdLst>
    <p:notesMasterId r:id="rId39"/>
  </p:notesMasterIdLst>
  <p:sldIdLst>
    <p:sldId id="377" r:id="rId2"/>
    <p:sldId id="399" r:id="rId3"/>
    <p:sldId id="400" r:id="rId4"/>
    <p:sldId id="401" r:id="rId5"/>
    <p:sldId id="402" r:id="rId6"/>
    <p:sldId id="403" r:id="rId7"/>
    <p:sldId id="404" r:id="rId8"/>
    <p:sldId id="359" r:id="rId9"/>
    <p:sldId id="351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67" r:id="rId18"/>
    <p:sldId id="338" r:id="rId19"/>
    <p:sldId id="339" r:id="rId20"/>
    <p:sldId id="340" r:id="rId21"/>
    <p:sldId id="341" r:id="rId22"/>
    <p:sldId id="420" r:id="rId23"/>
    <p:sldId id="342" r:id="rId24"/>
    <p:sldId id="343" r:id="rId25"/>
    <p:sldId id="366" r:id="rId26"/>
    <p:sldId id="376" r:id="rId27"/>
    <p:sldId id="368" r:id="rId28"/>
    <p:sldId id="344" r:id="rId29"/>
    <p:sldId id="345" r:id="rId30"/>
    <p:sldId id="369" r:id="rId31"/>
    <p:sldId id="354" r:id="rId32"/>
    <p:sldId id="374" r:id="rId33"/>
    <p:sldId id="413" r:id="rId34"/>
    <p:sldId id="417" r:id="rId35"/>
    <p:sldId id="415" r:id="rId36"/>
    <p:sldId id="414" r:id="rId37"/>
    <p:sldId id="418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97" autoAdjust="0"/>
  </p:normalViewPr>
  <p:slideViewPr>
    <p:cSldViewPr>
      <p:cViewPr varScale="1">
        <p:scale>
          <a:sx n="73" d="100"/>
          <a:sy n="73" d="100"/>
        </p:scale>
        <p:origin x="10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C1D9C2F-58C4-4396-9194-5490DE465223}" type="datetimeFigureOut">
              <a:rPr lang="sv-SE"/>
              <a:pPr>
                <a:defRPr/>
              </a:pPr>
              <a:t>2017-11-14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v-S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F8A577D-A300-4E4F-87CF-E84730BFE24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00692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208066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12299848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/>
          <p:cNvSpPr txBox="1">
            <a:spLocks noChangeArrowheads="1"/>
          </p:cNvSpPr>
          <p:nvPr/>
        </p:nvSpPr>
        <p:spPr bwMode="auto">
          <a:xfrm>
            <a:off x="4763" y="4763"/>
            <a:ext cx="12017375" cy="116379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4785572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107613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5362286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42216881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8217413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0883054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3582405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9004035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47987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/>
          <p:cNvSpPr txBox="1">
            <a:spLocks noChangeArrowheads="1"/>
          </p:cNvSpPr>
          <p:nvPr/>
        </p:nvSpPr>
        <p:spPr bwMode="auto">
          <a:xfrm>
            <a:off x="4763" y="4763"/>
            <a:ext cx="12017375" cy="116379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33010327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4105486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16244260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1896431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971706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657503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38676569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1412776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/>
          <p:cNvSpPr txBox="1">
            <a:spLocks noChangeArrowheads="1"/>
          </p:cNvSpPr>
          <p:nvPr/>
        </p:nvSpPr>
        <p:spPr bwMode="auto">
          <a:xfrm>
            <a:off x="4763" y="4763"/>
            <a:ext cx="12017375" cy="116379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1425946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1567069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680123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4144238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1833236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961750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Calibri" pitchFamily="34" charset="0"/>
              <a:ea typeface="DejaVu LGC Sans"/>
              <a:cs typeface="DejaVu LGC Sans"/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1804802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3F742-D484-43FA-B3BF-CFC63FC66622}" type="datetime1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4D53BC-C813-40F2-98BC-562AAC3D23A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678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6FABCB-1F21-4B6D-87EC-23545187B2CF}" type="datetime1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210595-2CF5-4D0C-A429-121527CE05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92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26F435-6025-4B6F-8289-31C2658320C8}" type="datetime1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D28129-2783-40D3-BFE5-C8E90B181B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2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0E6325-1528-4099-B439-24AA6867CD87}" type="datetime1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952C2-C305-4A4B-821A-83BEEFF4012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861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ACA4DE-121B-4270-B027-A3AAA3F9EB9C}" type="datetime1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E022AE-BBCC-4B13-AF43-FCEF7FA4F6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14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13D409-0DF1-45F3-8B89-333C255007A8}" type="datetime1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7843F9-7AF5-4FBD-9501-889844D227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992600-BA2A-418A-8EFD-EAF6A7CD44E1}" type="datetime1">
              <a:rPr lang="en-US" smtClean="0"/>
              <a:t>11/14/2017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8066EB-796E-438F-8AA4-8C4BD84778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25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E4A2EC-64D4-4CBD-98C3-9096603C2E8C}" type="datetime1">
              <a:rPr lang="en-US" smtClean="0"/>
              <a:t>11/14/2017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AE04F2-104C-426B-AC4F-7B358CE6EC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1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70F015-74F0-4E75-8415-20CABF796112}" type="datetime1">
              <a:rPr lang="en-US" smtClean="0"/>
              <a:t>11/14/2017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1F77-64C7-43A5-807C-E1224C8955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57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54828-2015-42DD-9172-5985CD6BBA95}" type="datetime1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9595E-73D9-420D-BE47-1A742C5977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5E81A3-4DA4-4308-87F4-A80E080DA29B}" type="datetime1">
              <a:rPr lang="en-US" smtClean="0"/>
              <a:t>11/14/2017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C8A74-6807-4DD2-8303-24D5B6FAE9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8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B8A2CD-434E-4607-8B1D-8097C41B7B49}" type="datetime1">
              <a:rPr lang="en-US" smtClean="0"/>
              <a:t>11/14/2017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4A04F1C-BA9D-4533-8844-758CE9A9D2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7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52" r:id="rId3"/>
    <p:sldLayoutId id="2147484053" r:id="rId4"/>
    <p:sldLayoutId id="2147484054" r:id="rId5"/>
    <p:sldLayoutId id="2147484055" r:id="rId6"/>
    <p:sldLayoutId id="2147484056" r:id="rId7"/>
    <p:sldLayoutId id="2147484057" r:id="rId8"/>
    <p:sldLayoutId id="2147484058" r:id="rId9"/>
    <p:sldLayoutId id="2147484059" r:id="rId10"/>
    <p:sldLayoutId id="2147484060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altLang="sv-SE" sz="3600" b="1" dirty="0" smtClean="0"/>
              <a:t>TDDD55- </a:t>
            </a:r>
            <a:r>
              <a:rPr lang="sv-SE" altLang="sv-SE" sz="3600" b="1" dirty="0" err="1" smtClean="0"/>
              <a:t>Compilers</a:t>
            </a:r>
            <a:r>
              <a:rPr lang="sv-SE" altLang="sv-SE" sz="3600" b="1" dirty="0" smtClean="0"/>
              <a:t> and Interpreters</a:t>
            </a:r>
            <a:br>
              <a:rPr lang="sv-SE" altLang="sv-SE" sz="3600" b="1" dirty="0" smtClean="0"/>
            </a:br>
            <a:r>
              <a:rPr lang="en-GB" altLang="sv-SE" sz="3600" dirty="0" smtClean="0"/>
              <a:t>Lesson 2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altLang="sv-SE" dirty="0" err="1">
                <a:solidFill>
                  <a:srgbClr val="000000"/>
                </a:solidFill>
                <a:latin typeface="Arial" pitchFamily="34" charset="0"/>
              </a:rPr>
              <a:t>Zeinab</a:t>
            </a:r>
            <a:r>
              <a:rPr lang="en-GB" altLang="sv-SE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GB" altLang="sv-SE" dirty="0" err="1">
                <a:solidFill>
                  <a:srgbClr val="000000"/>
                </a:solidFill>
                <a:latin typeface="Arial" pitchFamily="34" charset="0"/>
              </a:rPr>
              <a:t>Ganjei</a:t>
            </a:r>
            <a:r>
              <a:rPr lang="en-GB" altLang="sv-SE" dirty="0">
                <a:solidFill>
                  <a:srgbClr val="000000"/>
                </a:solidFill>
                <a:latin typeface="Arial" pitchFamily="34" charset="0"/>
              </a:rPr>
              <a:t> (zeinab.ganjei@liu.se)</a:t>
            </a:r>
          </a:p>
          <a:p>
            <a:pPr>
              <a:spcBef>
                <a:spcPts val="500"/>
              </a:spcBef>
            </a:pPr>
            <a:r>
              <a:rPr lang="en-GB" altLang="sv-SE" dirty="0" smtClean="0">
                <a:solidFill>
                  <a:srgbClr val="000000"/>
                </a:solidFill>
              </a:rPr>
              <a:t>Department </a:t>
            </a:r>
            <a:r>
              <a:rPr lang="en-GB" altLang="sv-SE" dirty="0">
                <a:solidFill>
                  <a:srgbClr val="000000"/>
                </a:solidFill>
              </a:rPr>
              <a:t>of Computer and Information Science</a:t>
            </a:r>
          </a:p>
          <a:p>
            <a:pPr>
              <a:spcBef>
                <a:spcPts val="500"/>
              </a:spcBef>
            </a:pPr>
            <a:r>
              <a:rPr lang="en-GB" altLang="sv-SE" dirty="0">
                <a:solidFill>
                  <a:srgbClr val="000000"/>
                </a:solidFill>
              </a:rPr>
              <a:t>Linköping University</a:t>
            </a:r>
          </a:p>
          <a:p>
            <a:pPr>
              <a:spcBef>
                <a:spcPts val="500"/>
              </a:spcBef>
            </a:pPr>
            <a:endParaRPr lang="en-GB" altLang="sv-SE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Scanners</a:t>
            </a:r>
          </a:p>
        </p:txBody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553349" y="2667000"/>
            <a:ext cx="8305800" cy="3322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4963" indent="-334963" eaLnBrk="0" hangingPunct="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6550" algn="l"/>
                <a:tab pos="793750" algn="l"/>
                <a:tab pos="1250950" algn="l"/>
                <a:tab pos="1708150" algn="l"/>
                <a:tab pos="2165350" algn="l"/>
                <a:tab pos="2622550" algn="l"/>
                <a:tab pos="3079750" algn="l"/>
                <a:tab pos="3536950" algn="l"/>
                <a:tab pos="3994150" algn="l"/>
                <a:tab pos="4451350" algn="l"/>
                <a:tab pos="4908550" algn="l"/>
                <a:tab pos="5365750" algn="l"/>
                <a:tab pos="5822950" algn="l"/>
                <a:tab pos="6280150" algn="l"/>
                <a:tab pos="6737350" algn="l"/>
                <a:tab pos="7194550" algn="l"/>
                <a:tab pos="7651750" algn="l"/>
                <a:tab pos="8108950" algn="l"/>
                <a:tab pos="8566150" algn="l"/>
                <a:tab pos="9023350" algn="l"/>
                <a:tab pos="94805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85750" indent="-285750" eaLnBrk="1" hangingPunct="1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GB" altLang="sv-SE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GB" altLang="sv-SE" dirty="0" smtClean="0">
                <a:solidFill>
                  <a:srgbClr val="000000"/>
                </a:solidFill>
                <a:latin typeface="+mn-lt"/>
              </a:rPr>
              <a:t>Its </a:t>
            </a:r>
            <a:r>
              <a:rPr lang="en-GB" altLang="sv-SE" b="1" dirty="0">
                <a:solidFill>
                  <a:srgbClr val="000000"/>
                </a:solidFill>
                <a:latin typeface="+mn-lt"/>
              </a:rPr>
              <a:t>input</a:t>
            </a:r>
            <a:r>
              <a:rPr lang="en-GB" altLang="sv-SE" dirty="0">
                <a:solidFill>
                  <a:srgbClr val="000000"/>
                </a:solidFill>
                <a:latin typeface="+mn-lt"/>
              </a:rPr>
              <a:t> is text written in some language.</a:t>
            </a:r>
          </a:p>
          <a:p>
            <a:pPr eaLnBrk="1" hangingPunct="1">
              <a:spcBef>
                <a:spcPts val="1500"/>
              </a:spcBef>
              <a:buFont typeface="Arial" pitchFamily="34" charset="0"/>
              <a:buChar char="•"/>
            </a:pPr>
            <a:r>
              <a:rPr lang="en-GB" altLang="sv-SE" dirty="0">
                <a:solidFill>
                  <a:srgbClr val="000000"/>
                </a:solidFill>
                <a:latin typeface="+mn-lt"/>
              </a:rPr>
              <a:t>Its </a:t>
            </a:r>
            <a:r>
              <a:rPr lang="en-GB" altLang="sv-SE" b="1" dirty="0">
                <a:solidFill>
                  <a:srgbClr val="000000"/>
                </a:solidFill>
                <a:latin typeface="+mn-lt"/>
              </a:rPr>
              <a:t>output</a:t>
            </a:r>
            <a:r>
              <a:rPr lang="en-GB" altLang="sv-SE" dirty="0">
                <a:solidFill>
                  <a:srgbClr val="000000"/>
                </a:solidFill>
                <a:latin typeface="+mn-lt"/>
              </a:rPr>
              <a:t> is a sequence of tokens from that text. The tokens are chosen according with the language.</a:t>
            </a:r>
          </a:p>
          <a:p>
            <a:pPr eaLnBrk="1" hangingPunct="1">
              <a:spcBef>
                <a:spcPts val="1500"/>
              </a:spcBef>
              <a:buFont typeface="Arial" pitchFamily="34" charset="0"/>
              <a:buChar char="•"/>
            </a:pPr>
            <a:r>
              <a:rPr lang="en-GB" altLang="sv-SE" dirty="0">
                <a:solidFill>
                  <a:srgbClr val="000000"/>
                </a:solidFill>
                <a:latin typeface="+mn-lt"/>
              </a:rPr>
              <a:t>Building a scanner manually is tedious.</a:t>
            </a:r>
          </a:p>
          <a:p>
            <a:pPr eaLnBrk="1" hangingPunct="1">
              <a:spcBef>
                <a:spcPts val="1500"/>
              </a:spcBef>
              <a:buFont typeface="Arial" pitchFamily="34" charset="0"/>
              <a:buChar char="•"/>
            </a:pPr>
            <a:r>
              <a:rPr lang="en-GB" altLang="sv-SE" dirty="0">
                <a:solidFill>
                  <a:srgbClr val="000000"/>
                </a:solidFill>
                <a:latin typeface="+mn-lt"/>
              </a:rPr>
              <a:t>Mapping the regular expressions to finite state machine/automata is straightforward, so why not </a:t>
            </a:r>
            <a:r>
              <a:rPr lang="en-GB" altLang="sv-SE" dirty="0">
                <a:solidFill>
                  <a:srgbClr val="FF3300"/>
                </a:solidFill>
                <a:latin typeface="+mn-lt"/>
              </a:rPr>
              <a:t>automate the process</a:t>
            </a:r>
            <a:r>
              <a:rPr lang="en-GB" altLang="sv-SE" dirty="0">
                <a:solidFill>
                  <a:srgbClr val="000000"/>
                </a:solidFill>
                <a:latin typeface="+mn-lt"/>
              </a:rPr>
              <a:t>?</a:t>
            </a:r>
          </a:p>
          <a:p>
            <a:pPr eaLnBrk="1" hangingPunct="1">
              <a:spcBef>
                <a:spcPts val="1500"/>
              </a:spcBef>
              <a:buFont typeface="Arial" pitchFamily="34" charset="0"/>
              <a:buChar char="•"/>
            </a:pPr>
            <a:r>
              <a:rPr lang="en-GB" altLang="sv-SE" dirty="0">
                <a:solidFill>
                  <a:srgbClr val="000000"/>
                </a:solidFill>
                <a:latin typeface="+mn-lt"/>
              </a:rPr>
              <a:t>Then we just have to type in regular expressions and actions and get the code for a scanner back.</a:t>
            </a:r>
          </a:p>
        </p:txBody>
      </p:sp>
      <p:sp>
        <p:nvSpPr>
          <p:cNvPr id="23557" name="Rectangle 3"/>
          <p:cNvSpPr>
            <a:spLocks noChangeArrowheads="1"/>
          </p:cNvSpPr>
          <p:nvPr/>
        </p:nvSpPr>
        <p:spPr bwMode="auto">
          <a:xfrm>
            <a:off x="553349" y="1624501"/>
            <a:ext cx="6956882" cy="95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sv-SE" sz="2800" b="1" dirty="0">
                <a:solidFill>
                  <a:srgbClr val="FF3300"/>
                </a:solidFill>
                <a:latin typeface="+mn-lt"/>
              </a:rPr>
              <a:t>Scanners</a:t>
            </a:r>
            <a:r>
              <a:rPr lang="en-GB" altLang="sv-SE" sz="2800" b="1" dirty="0">
                <a:solidFill>
                  <a:srgbClr val="000000"/>
                </a:solidFill>
                <a:latin typeface="+mn-lt"/>
              </a:rPr>
              <a:t> are programs that recognize lexical</a:t>
            </a:r>
          </a:p>
          <a:p>
            <a:pPr eaLnBrk="1" hangingPunct="1"/>
            <a:r>
              <a:rPr lang="en-GB" altLang="sv-SE" sz="2800" b="1" dirty="0">
                <a:solidFill>
                  <a:srgbClr val="000000"/>
                </a:solidFill>
                <a:latin typeface="+mn-lt"/>
              </a:rPr>
              <a:t>patterns in text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Scanner Generators</a:t>
            </a: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533400" y="2438400"/>
            <a:ext cx="8229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4963" indent="-334963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ts val="1750"/>
              </a:spcBef>
              <a:buFont typeface="Arial" pitchFamily="34" charset="0"/>
              <a:buChar char="•"/>
            </a:pPr>
            <a:r>
              <a:rPr lang="en-GB" altLang="sv-SE" sz="2800" dirty="0" smtClean="0">
                <a:solidFill>
                  <a:srgbClr val="000000"/>
                </a:solidFill>
                <a:latin typeface="+mn-lt"/>
              </a:rPr>
              <a:t>Automate </a:t>
            </a:r>
            <a:r>
              <a:rPr lang="en-GB" altLang="sv-SE" sz="2800" dirty="0">
                <a:solidFill>
                  <a:srgbClr val="000000"/>
                </a:solidFill>
                <a:latin typeface="+mn-lt"/>
              </a:rPr>
              <a:t>is exactly what </a:t>
            </a:r>
            <a:r>
              <a:rPr lang="en-GB" altLang="sv-SE" sz="2800" b="1" dirty="0">
                <a:solidFill>
                  <a:srgbClr val="FF3333"/>
                </a:solidFill>
                <a:latin typeface="+mn-lt"/>
              </a:rPr>
              <a:t>flex</a:t>
            </a:r>
            <a:r>
              <a:rPr lang="en-GB" altLang="sv-SE" sz="2800" dirty="0">
                <a:solidFill>
                  <a:srgbClr val="FF3300"/>
                </a:solidFill>
                <a:latin typeface="+mn-lt"/>
              </a:rPr>
              <a:t> </a:t>
            </a:r>
            <a:r>
              <a:rPr lang="en-GB" altLang="sv-SE" sz="2800" dirty="0">
                <a:solidFill>
                  <a:srgbClr val="000000"/>
                </a:solidFill>
                <a:latin typeface="+mn-lt"/>
              </a:rPr>
              <a:t>does!</a:t>
            </a:r>
          </a:p>
          <a:p>
            <a:pPr eaLnBrk="1" hangingPunct="1">
              <a:spcBef>
                <a:spcPts val="1750"/>
              </a:spcBef>
              <a:buFont typeface="Arial" pitchFamily="34" charset="0"/>
              <a:buChar char="•"/>
            </a:pPr>
            <a:r>
              <a:rPr lang="en-GB" altLang="sv-SE" sz="2800" b="1" dirty="0">
                <a:solidFill>
                  <a:srgbClr val="FF3333"/>
                </a:solidFill>
                <a:latin typeface="+mn-lt"/>
              </a:rPr>
              <a:t>flex</a:t>
            </a:r>
            <a:r>
              <a:rPr lang="en-GB" altLang="sv-SE" sz="2800" dirty="0">
                <a:solidFill>
                  <a:srgbClr val="000000"/>
                </a:solidFill>
                <a:latin typeface="+mn-lt"/>
              </a:rPr>
              <a:t> is a fast lexical </a:t>
            </a:r>
            <a:r>
              <a:rPr lang="en-GB" altLang="sv-SE" sz="2800" dirty="0" smtClean="0">
                <a:solidFill>
                  <a:srgbClr val="000000"/>
                </a:solidFill>
                <a:latin typeface="+mn-lt"/>
              </a:rPr>
              <a:t>analyser </a:t>
            </a:r>
            <a:r>
              <a:rPr lang="en-GB" altLang="sv-SE" sz="2800" dirty="0">
                <a:solidFill>
                  <a:srgbClr val="000000"/>
                </a:solidFill>
                <a:latin typeface="+mn-lt"/>
              </a:rPr>
              <a:t>generator, a tool for generating programs that perform </a:t>
            </a:r>
            <a:r>
              <a:rPr lang="en-GB" altLang="sv-SE" sz="2800" b="1" dirty="0">
                <a:solidFill>
                  <a:srgbClr val="000000"/>
                </a:solidFill>
                <a:latin typeface="+mn-lt"/>
              </a:rPr>
              <a:t>pattern matching</a:t>
            </a:r>
            <a:r>
              <a:rPr lang="en-GB" altLang="sv-SE" sz="2800" dirty="0">
                <a:solidFill>
                  <a:srgbClr val="000000"/>
                </a:solidFill>
                <a:latin typeface="+mn-lt"/>
              </a:rPr>
              <a:t> on text</a:t>
            </a:r>
          </a:p>
          <a:p>
            <a:pPr eaLnBrk="1" hangingPunct="1">
              <a:spcBef>
                <a:spcPts val="1750"/>
              </a:spcBef>
              <a:buFont typeface="Arial" pitchFamily="34" charset="0"/>
              <a:buChar char="•"/>
            </a:pPr>
            <a:r>
              <a:rPr lang="en-GB" altLang="sv-SE" sz="2800" b="1" dirty="0">
                <a:solidFill>
                  <a:srgbClr val="FF3333"/>
                </a:solidFill>
                <a:latin typeface="+mn-lt"/>
              </a:rPr>
              <a:t>flex</a:t>
            </a:r>
            <a:r>
              <a:rPr lang="en-GB" altLang="sv-SE" sz="2800" dirty="0">
                <a:solidFill>
                  <a:srgbClr val="000000"/>
                </a:solidFill>
                <a:latin typeface="+mn-lt"/>
              </a:rPr>
              <a:t> is a free implementation of the well-known </a:t>
            </a:r>
            <a:r>
              <a:rPr lang="en-GB" altLang="sv-SE" sz="2800" b="1" dirty="0" err="1">
                <a:solidFill>
                  <a:srgbClr val="000000"/>
                </a:solidFill>
                <a:latin typeface="+mn-lt"/>
              </a:rPr>
              <a:t>lex</a:t>
            </a:r>
            <a:r>
              <a:rPr lang="en-GB" altLang="sv-SE" sz="2800" dirty="0">
                <a:solidFill>
                  <a:srgbClr val="000000"/>
                </a:solidFill>
                <a:latin typeface="+mn-lt"/>
              </a:rPr>
              <a:t> program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How it works</a:t>
            </a:r>
          </a:p>
        </p:txBody>
      </p:sp>
      <p:sp>
        <p:nvSpPr>
          <p:cNvPr id="25604" name="AutoShape 1"/>
          <p:cNvSpPr>
            <a:spLocks noChangeArrowheads="1"/>
          </p:cNvSpPr>
          <p:nvPr/>
        </p:nvSpPr>
        <p:spPr bwMode="auto">
          <a:xfrm>
            <a:off x="5354638" y="3770544"/>
            <a:ext cx="831850" cy="261938"/>
          </a:xfrm>
          <a:prstGeom prst="rightArrow">
            <a:avLst>
              <a:gd name="adj1" fmla="val 50000"/>
              <a:gd name="adj2" fmla="val 79394"/>
            </a:avLst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Gill Sans MT" pitchFamily="34" charset="0"/>
            </a:endParaRPr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914400" y="1365366"/>
            <a:ext cx="70866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2000"/>
              </a:spcBef>
            </a:pPr>
            <a:r>
              <a:rPr lang="en-GB" altLang="sv-SE" sz="2400" b="1" dirty="0">
                <a:solidFill>
                  <a:srgbClr val="FF3333"/>
                </a:solidFill>
              </a:rPr>
              <a:t>flex</a:t>
            </a:r>
            <a:r>
              <a:rPr lang="en-GB" altLang="sv-SE" sz="2400" dirty="0">
                <a:solidFill>
                  <a:srgbClr val="000000"/>
                </a:solidFill>
              </a:rPr>
              <a:t> generates at output a </a:t>
            </a:r>
            <a:r>
              <a:rPr lang="en-GB" altLang="sv-SE" sz="2400" b="1" dirty="0">
                <a:solidFill>
                  <a:srgbClr val="000000"/>
                </a:solidFill>
              </a:rPr>
              <a:t>C</a:t>
            </a:r>
            <a:r>
              <a:rPr lang="en-GB" altLang="sv-SE" sz="2400" dirty="0">
                <a:solidFill>
                  <a:srgbClr val="000000"/>
                </a:solidFill>
              </a:rPr>
              <a:t> source file </a:t>
            </a:r>
            <a:r>
              <a:rPr lang="en-GB" altLang="sv-SE" sz="2400" dirty="0" err="1">
                <a:solidFill>
                  <a:srgbClr val="000000"/>
                </a:solidFill>
              </a:rPr>
              <a:t>lex.yy.c</a:t>
            </a:r>
            <a:r>
              <a:rPr lang="en-GB" altLang="sv-SE" sz="2400" dirty="0">
                <a:solidFill>
                  <a:srgbClr val="000000"/>
                </a:solidFill>
              </a:rPr>
              <a:t> which defines a routine </a:t>
            </a:r>
            <a:r>
              <a:rPr lang="en-GB" altLang="sv-SE" sz="2400" dirty="0" err="1">
                <a:solidFill>
                  <a:srgbClr val="000000"/>
                </a:solidFill>
              </a:rPr>
              <a:t>yylex</a:t>
            </a:r>
            <a:r>
              <a:rPr lang="en-GB" altLang="sv-SE" sz="2400" dirty="0">
                <a:solidFill>
                  <a:srgbClr val="000000"/>
                </a:solidFill>
              </a:rPr>
              <a:t>()</a:t>
            </a:r>
            <a:r>
              <a:rPr lang="ar-SA" altLang="sv-SE" sz="2400" dirty="0">
                <a:solidFill>
                  <a:srgbClr val="000000"/>
                </a:solidFill>
              </a:rPr>
              <a:t>‏</a:t>
            </a:r>
            <a:endParaRPr lang="en-GB" altLang="sv-SE" sz="2400" dirty="0">
              <a:solidFill>
                <a:srgbClr val="000000"/>
              </a:solidFill>
            </a:endParaRP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3144838" y="3618144"/>
            <a:ext cx="2217737" cy="609600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Gill Sans MT" pitchFamily="34" charset="0"/>
            </a:endParaRP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497263" y="3754669"/>
            <a:ext cx="1539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ts val="1000"/>
              </a:spcBef>
            </a:pPr>
            <a:r>
              <a:rPr lang="en-GB" altLang="sv-SE" sz="1600" b="1">
                <a:solidFill>
                  <a:srgbClr val="000000"/>
                </a:solidFill>
              </a:rPr>
              <a:t>Lex Compiler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6269038" y="3694344"/>
            <a:ext cx="1465262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1250"/>
              </a:spcBef>
            </a:pPr>
            <a:r>
              <a:rPr lang="en-GB" altLang="sv-SE" sz="2000" b="1">
                <a:solidFill>
                  <a:srgbClr val="000000"/>
                </a:solidFill>
                <a:latin typeface="Courier New" pitchFamily="49" charset="0"/>
              </a:rPr>
              <a:t>lex.yy.c</a:t>
            </a:r>
          </a:p>
        </p:txBody>
      </p:sp>
      <p:sp>
        <p:nvSpPr>
          <p:cNvPr id="25609" name="Text Box 7"/>
          <p:cNvSpPr txBox="1">
            <a:spLocks noChangeArrowheads="1"/>
          </p:cNvSpPr>
          <p:nvPr/>
        </p:nvSpPr>
        <p:spPr bwMode="auto">
          <a:xfrm>
            <a:off x="1333500" y="3694344"/>
            <a:ext cx="1295400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500"/>
              </a:spcBef>
            </a:pPr>
            <a:r>
              <a:rPr lang="en-GB" altLang="sv-SE" sz="2000" b="1" dirty="0" err="1">
                <a:solidFill>
                  <a:srgbClr val="000000"/>
                </a:solidFill>
                <a:latin typeface="Courier New" pitchFamily="49" charset="0"/>
              </a:rPr>
              <a:t>lex.l</a:t>
            </a:r>
            <a:endParaRPr lang="en-GB" altLang="sv-SE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5610" name="Text Box 8"/>
          <p:cNvSpPr txBox="1">
            <a:spLocks noChangeArrowheads="1"/>
          </p:cNvSpPr>
          <p:nvPr/>
        </p:nvSpPr>
        <p:spPr bwMode="auto">
          <a:xfrm>
            <a:off x="1943100" y="2856144"/>
            <a:ext cx="2286000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1250"/>
              </a:spcBef>
            </a:pPr>
            <a:r>
              <a:rPr lang="en-GB" altLang="sv-SE" sz="2000" b="1" dirty="0">
                <a:solidFill>
                  <a:srgbClr val="000000"/>
                </a:solidFill>
              </a:rPr>
              <a:t> </a:t>
            </a:r>
            <a:r>
              <a:rPr lang="en-GB" altLang="sv-SE" sz="2000" b="1" dirty="0">
                <a:solidFill>
                  <a:srgbClr val="000000"/>
                </a:solidFill>
                <a:latin typeface="Courier New" pitchFamily="49" charset="0"/>
              </a:rPr>
              <a:t>&gt;&gt; flex </a:t>
            </a:r>
            <a:r>
              <a:rPr lang="en-GB" altLang="sv-SE" sz="2000" b="1" dirty="0" err="1">
                <a:solidFill>
                  <a:srgbClr val="000000"/>
                </a:solidFill>
                <a:latin typeface="Courier New" pitchFamily="49" charset="0"/>
              </a:rPr>
              <a:t>lex.l</a:t>
            </a:r>
            <a:endParaRPr lang="en-GB" altLang="sv-SE" sz="2000" b="1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5611" name="AutoShape 9"/>
          <p:cNvSpPr>
            <a:spLocks noChangeArrowheads="1"/>
          </p:cNvSpPr>
          <p:nvPr/>
        </p:nvSpPr>
        <p:spPr bwMode="auto">
          <a:xfrm>
            <a:off x="2324100" y="3770544"/>
            <a:ext cx="831850" cy="261938"/>
          </a:xfrm>
          <a:prstGeom prst="rightArrow">
            <a:avLst>
              <a:gd name="adj1" fmla="val 50000"/>
              <a:gd name="adj2" fmla="val 79394"/>
            </a:avLst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Gill Sans MT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How it works</a:t>
            </a:r>
          </a:p>
        </p:txBody>
      </p:sp>
      <p:sp>
        <p:nvSpPr>
          <p:cNvPr id="26628" name="AutoShape 1"/>
          <p:cNvSpPr>
            <a:spLocks noChangeArrowheads="1"/>
          </p:cNvSpPr>
          <p:nvPr/>
        </p:nvSpPr>
        <p:spPr bwMode="auto">
          <a:xfrm>
            <a:off x="5468938" y="3505200"/>
            <a:ext cx="831850" cy="261938"/>
          </a:xfrm>
          <a:prstGeom prst="rightArrow">
            <a:avLst>
              <a:gd name="adj1" fmla="val 50000"/>
              <a:gd name="adj2" fmla="val 79394"/>
            </a:avLst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Gill Sans MT" pitchFamily="34" charset="0"/>
            </a:endParaRPr>
          </a:p>
        </p:txBody>
      </p:sp>
      <p:sp>
        <p:nvSpPr>
          <p:cNvPr id="26629" name="AutoShape 2"/>
          <p:cNvSpPr>
            <a:spLocks noChangeArrowheads="1"/>
          </p:cNvSpPr>
          <p:nvPr/>
        </p:nvSpPr>
        <p:spPr bwMode="auto">
          <a:xfrm>
            <a:off x="5465763" y="5105400"/>
            <a:ext cx="831850" cy="261938"/>
          </a:xfrm>
          <a:prstGeom prst="rightArrow">
            <a:avLst>
              <a:gd name="adj1" fmla="val 50000"/>
              <a:gd name="adj2" fmla="val 79394"/>
            </a:avLst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Gill Sans MT" pitchFamily="34" charset="0"/>
            </a:endParaRPr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1447800" y="2895600"/>
            <a:ext cx="3657600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1250"/>
              </a:spcBef>
            </a:pPr>
            <a:r>
              <a:rPr lang="en-GB" altLang="sv-SE" sz="2000" b="1">
                <a:solidFill>
                  <a:srgbClr val="000000"/>
                </a:solidFill>
                <a:latin typeface="Courier New" pitchFamily="49" charset="0"/>
              </a:rPr>
              <a:t> &gt;&gt; g++ lex.yy.c -lfl</a:t>
            </a:r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649915" y="1366045"/>
            <a:ext cx="7086600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1500"/>
              </a:spcBef>
            </a:pPr>
            <a:r>
              <a:rPr lang="en-GB" altLang="sv-SE" sz="2400" dirty="0" err="1">
                <a:solidFill>
                  <a:srgbClr val="000000"/>
                </a:solidFill>
                <a:latin typeface="Courier 10 Pitch"/>
              </a:rPr>
              <a:t>lex.yy.c</a:t>
            </a:r>
            <a:r>
              <a:rPr lang="en-GB" altLang="sv-SE" sz="2400" dirty="0">
                <a:solidFill>
                  <a:srgbClr val="000000"/>
                </a:solidFill>
              </a:rPr>
              <a:t> is compiled and linked with the </a:t>
            </a:r>
            <a:r>
              <a:rPr lang="en-GB" altLang="sv-SE" sz="2400" dirty="0">
                <a:solidFill>
                  <a:srgbClr val="000000"/>
                </a:solidFill>
                <a:latin typeface="Courier 10 Pitch"/>
              </a:rPr>
              <a:t>-</a:t>
            </a:r>
            <a:r>
              <a:rPr lang="en-GB" altLang="sv-SE" sz="2400" dirty="0" err="1">
                <a:solidFill>
                  <a:srgbClr val="000000"/>
                </a:solidFill>
                <a:latin typeface="Courier 10 Pitch"/>
              </a:rPr>
              <a:t>lfl</a:t>
            </a:r>
            <a:r>
              <a:rPr lang="en-GB" altLang="sv-SE" sz="2400" dirty="0">
                <a:solidFill>
                  <a:srgbClr val="000000"/>
                </a:solidFill>
              </a:rPr>
              <a:t> library to produce an executable, which is the scanner</a:t>
            </a:r>
          </a:p>
        </p:txBody>
      </p:sp>
      <p:sp>
        <p:nvSpPr>
          <p:cNvPr id="26632" name="Rectangle 6"/>
          <p:cNvSpPr>
            <a:spLocks noChangeArrowheads="1"/>
          </p:cNvSpPr>
          <p:nvPr/>
        </p:nvSpPr>
        <p:spPr bwMode="auto">
          <a:xfrm>
            <a:off x="3259138" y="3352800"/>
            <a:ext cx="2217737" cy="609600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Gill Sans MT" pitchFamily="34" charset="0"/>
            </a:endParaRPr>
          </a:p>
        </p:txBody>
      </p:sp>
      <p:sp>
        <p:nvSpPr>
          <p:cNvPr id="26633" name="Text Box 7"/>
          <p:cNvSpPr txBox="1">
            <a:spLocks noChangeArrowheads="1"/>
          </p:cNvSpPr>
          <p:nvPr/>
        </p:nvSpPr>
        <p:spPr bwMode="auto">
          <a:xfrm>
            <a:off x="3611563" y="3489325"/>
            <a:ext cx="1539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ts val="1000"/>
              </a:spcBef>
            </a:pPr>
            <a:r>
              <a:rPr lang="en-GB" altLang="sv-SE" sz="1600" b="1">
                <a:solidFill>
                  <a:srgbClr val="000000"/>
                </a:solidFill>
              </a:rPr>
              <a:t>C Compiler</a:t>
            </a:r>
          </a:p>
        </p:txBody>
      </p:sp>
      <p:sp>
        <p:nvSpPr>
          <p:cNvPr id="26634" name="Text Box 8"/>
          <p:cNvSpPr txBox="1">
            <a:spLocks noChangeArrowheads="1"/>
          </p:cNvSpPr>
          <p:nvPr/>
        </p:nvSpPr>
        <p:spPr bwMode="auto">
          <a:xfrm>
            <a:off x="6400800" y="3429000"/>
            <a:ext cx="1465263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1250"/>
              </a:spcBef>
            </a:pPr>
            <a:r>
              <a:rPr lang="en-GB" altLang="sv-SE" sz="2000" b="1">
                <a:solidFill>
                  <a:srgbClr val="000000"/>
                </a:solidFill>
                <a:latin typeface="Courier New" pitchFamily="49" charset="0"/>
              </a:rPr>
              <a:t>a.out</a:t>
            </a:r>
          </a:p>
        </p:txBody>
      </p:sp>
      <p:sp>
        <p:nvSpPr>
          <p:cNvPr id="26635" name="Text Box 9"/>
          <p:cNvSpPr txBox="1">
            <a:spLocks noChangeArrowheads="1"/>
          </p:cNvSpPr>
          <p:nvPr/>
        </p:nvSpPr>
        <p:spPr bwMode="auto">
          <a:xfrm>
            <a:off x="990600" y="3413125"/>
            <a:ext cx="1524000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500"/>
              </a:spcBef>
            </a:pPr>
            <a:r>
              <a:rPr lang="en-GB" altLang="sv-SE" sz="2000" b="1">
                <a:solidFill>
                  <a:srgbClr val="000000"/>
                </a:solidFill>
                <a:latin typeface="Courier New" pitchFamily="49" charset="0"/>
              </a:rPr>
              <a:t>lex.yy.c</a:t>
            </a:r>
          </a:p>
        </p:txBody>
      </p:sp>
      <p:sp>
        <p:nvSpPr>
          <p:cNvPr id="26636" name="AutoShape 10"/>
          <p:cNvSpPr>
            <a:spLocks noChangeArrowheads="1"/>
          </p:cNvSpPr>
          <p:nvPr/>
        </p:nvSpPr>
        <p:spPr bwMode="auto">
          <a:xfrm>
            <a:off x="2438400" y="3505200"/>
            <a:ext cx="831850" cy="261938"/>
          </a:xfrm>
          <a:prstGeom prst="rightArrow">
            <a:avLst>
              <a:gd name="adj1" fmla="val 50000"/>
              <a:gd name="adj2" fmla="val 79394"/>
            </a:avLst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Gill Sans MT" pitchFamily="34" charset="0"/>
            </a:endParaRPr>
          </a:p>
        </p:txBody>
      </p:sp>
      <p:sp>
        <p:nvSpPr>
          <p:cNvPr id="26637" name="Rectangle 11"/>
          <p:cNvSpPr>
            <a:spLocks noChangeArrowheads="1"/>
          </p:cNvSpPr>
          <p:nvPr/>
        </p:nvSpPr>
        <p:spPr bwMode="auto">
          <a:xfrm>
            <a:off x="3255963" y="4953000"/>
            <a:ext cx="2217737" cy="609600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Gill Sans MT" pitchFamily="34" charset="0"/>
            </a:endParaRPr>
          </a:p>
        </p:txBody>
      </p:sp>
      <p:sp>
        <p:nvSpPr>
          <p:cNvPr id="26638" name="Text Box 12"/>
          <p:cNvSpPr txBox="1">
            <a:spLocks noChangeArrowheads="1"/>
          </p:cNvSpPr>
          <p:nvPr/>
        </p:nvSpPr>
        <p:spPr bwMode="auto">
          <a:xfrm>
            <a:off x="3608388" y="5073650"/>
            <a:ext cx="1539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spcBef>
                <a:spcPts val="1000"/>
              </a:spcBef>
            </a:pPr>
            <a:r>
              <a:rPr lang="en-GB" altLang="sv-SE" sz="1600" b="1">
                <a:solidFill>
                  <a:srgbClr val="000000"/>
                </a:solidFill>
                <a:latin typeface="Courier New" pitchFamily="49" charset="0"/>
              </a:rPr>
              <a:t>a.out</a:t>
            </a:r>
          </a:p>
        </p:txBody>
      </p:sp>
      <p:sp>
        <p:nvSpPr>
          <p:cNvPr id="26639" name="Text Box 13"/>
          <p:cNvSpPr txBox="1">
            <a:spLocks noChangeArrowheads="1"/>
          </p:cNvSpPr>
          <p:nvPr/>
        </p:nvSpPr>
        <p:spPr bwMode="auto">
          <a:xfrm>
            <a:off x="6248400" y="5073650"/>
            <a:ext cx="23828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1000"/>
              </a:spcBef>
            </a:pPr>
            <a:r>
              <a:rPr lang="en-GB" altLang="sv-SE" sz="1600" b="1">
                <a:solidFill>
                  <a:srgbClr val="000000"/>
                </a:solidFill>
              </a:rPr>
              <a:t>sequence of tokens</a:t>
            </a:r>
          </a:p>
        </p:txBody>
      </p:sp>
      <p:sp>
        <p:nvSpPr>
          <p:cNvPr id="26640" name="Text Box 14"/>
          <p:cNvSpPr txBox="1">
            <a:spLocks noChangeArrowheads="1"/>
          </p:cNvSpPr>
          <p:nvPr/>
        </p:nvSpPr>
        <p:spPr bwMode="auto">
          <a:xfrm>
            <a:off x="990600" y="5029200"/>
            <a:ext cx="1530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1000"/>
              </a:spcBef>
            </a:pPr>
            <a:r>
              <a:rPr lang="en-GB" altLang="sv-SE" sz="1600" b="1">
                <a:solidFill>
                  <a:srgbClr val="000000"/>
                </a:solidFill>
              </a:rPr>
              <a:t>input stream</a:t>
            </a:r>
          </a:p>
        </p:txBody>
      </p:sp>
      <p:sp>
        <p:nvSpPr>
          <p:cNvPr id="26641" name="Text Box 15"/>
          <p:cNvSpPr txBox="1">
            <a:spLocks noChangeArrowheads="1"/>
          </p:cNvSpPr>
          <p:nvPr/>
        </p:nvSpPr>
        <p:spPr bwMode="auto">
          <a:xfrm>
            <a:off x="1447800" y="4556125"/>
            <a:ext cx="3581400" cy="39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1250"/>
              </a:spcBef>
            </a:pPr>
            <a:r>
              <a:rPr lang="en-GB" altLang="sv-SE" sz="2000" b="1">
                <a:solidFill>
                  <a:srgbClr val="000000"/>
                </a:solidFill>
                <a:latin typeface="Courier New" pitchFamily="49" charset="0"/>
              </a:rPr>
              <a:t> &gt;&gt; a.out &lt; input.txt</a:t>
            </a:r>
          </a:p>
        </p:txBody>
      </p:sp>
      <p:sp>
        <p:nvSpPr>
          <p:cNvPr id="26642" name="AutoShape 16"/>
          <p:cNvSpPr>
            <a:spLocks noChangeArrowheads="1"/>
          </p:cNvSpPr>
          <p:nvPr/>
        </p:nvSpPr>
        <p:spPr bwMode="auto">
          <a:xfrm>
            <a:off x="2438400" y="5105400"/>
            <a:ext cx="831850" cy="261938"/>
          </a:xfrm>
          <a:prstGeom prst="rightArrow">
            <a:avLst>
              <a:gd name="adj1" fmla="val 50000"/>
              <a:gd name="adj2" fmla="val 79394"/>
            </a:avLst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Gill Sans MT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Flex Specifications</a:t>
            </a:r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533400" y="1600200"/>
            <a:ext cx="7805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sv-SE" sz="2800" dirty="0">
                <a:solidFill>
                  <a:srgbClr val="000000"/>
                </a:solidFill>
              </a:rPr>
              <a:t>Lex programs are divided into three components</a:t>
            </a:r>
          </a:p>
        </p:txBody>
      </p:sp>
      <p:sp>
        <p:nvSpPr>
          <p:cNvPr id="27653" name="Rectangle 3"/>
          <p:cNvSpPr>
            <a:spLocks noChangeArrowheads="1"/>
          </p:cNvSpPr>
          <p:nvPr/>
        </p:nvSpPr>
        <p:spPr bwMode="auto">
          <a:xfrm>
            <a:off x="609600" y="2362200"/>
            <a:ext cx="8229600" cy="3810000"/>
          </a:xfrm>
          <a:prstGeom prst="rect">
            <a:avLst/>
          </a:prstGeom>
          <a:noFill/>
          <a:ln w="936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en-GB" altLang="sv-SE" b="1" dirty="0">
                <a:solidFill>
                  <a:srgbClr val="666666"/>
                </a:solidFill>
                <a:latin typeface="Courier 10 Pitch"/>
              </a:rPr>
              <a:t>/*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Definitions </a:t>
            </a:r>
            <a:r>
              <a:rPr lang="en-GB" altLang="sv-SE" dirty="0">
                <a:solidFill>
                  <a:srgbClr val="000000"/>
                </a:solidFill>
                <a:latin typeface="Courier 10 Pitch"/>
              </a:rPr>
              <a:t>– name definitions</a:t>
            </a:r>
          </a:p>
          <a:p>
            <a:pPr eaLnBrk="1" hangingPunct="1"/>
            <a:r>
              <a:rPr lang="en-GB" altLang="sv-SE" b="1" dirty="0">
                <a:solidFill>
                  <a:srgbClr val="4C4C4C"/>
                </a:solidFill>
                <a:latin typeface="Courier 10 Pitch"/>
              </a:rPr>
              <a:t> *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             </a:t>
            </a:r>
            <a:r>
              <a:rPr lang="en-GB" altLang="sv-SE" dirty="0">
                <a:solidFill>
                  <a:srgbClr val="000000"/>
                </a:solidFill>
                <a:latin typeface="Courier 10 Pitch"/>
              </a:rPr>
              <a:t>– variables defined</a:t>
            </a:r>
          </a:p>
          <a:p>
            <a:pPr eaLnBrk="1" hangingPunct="1"/>
            <a:r>
              <a:rPr lang="en-GB" altLang="sv-SE" b="1" dirty="0">
                <a:solidFill>
                  <a:srgbClr val="4C4C4C"/>
                </a:solidFill>
                <a:latin typeface="Courier 10 Pitch"/>
              </a:rPr>
              <a:t> *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             </a:t>
            </a:r>
            <a:r>
              <a:rPr lang="en-GB" altLang="sv-SE" dirty="0">
                <a:solidFill>
                  <a:srgbClr val="000000"/>
                </a:solidFill>
                <a:latin typeface="Courier 10 Pitch"/>
              </a:rPr>
              <a:t>– include files specified</a:t>
            </a:r>
          </a:p>
          <a:p>
            <a:pPr eaLnBrk="1" hangingPunct="1"/>
            <a:r>
              <a:rPr lang="en-GB" altLang="sv-SE" b="1" dirty="0">
                <a:solidFill>
                  <a:srgbClr val="4C4C4C"/>
                </a:solidFill>
                <a:latin typeface="Courier 10 Pitch"/>
              </a:rPr>
              <a:t> *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             </a:t>
            </a:r>
            <a:r>
              <a:rPr lang="en-GB" altLang="sv-SE" dirty="0">
                <a:solidFill>
                  <a:srgbClr val="000000"/>
                </a:solidFill>
                <a:latin typeface="Courier 10 Pitch"/>
              </a:rPr>
              <a:t>– </a:t>
            </a:r>
            <a:r>
              <a:rPr lang="en-GB" altLang="sv-SE" dirty="0" err="1">
                <a:solidFill>
                  <a:srgbClr val="000000"/>
                </a:solidFill>
                <a:latin typeface="Courier 10 Pitch"/>
              </a:rPr>
              <a:t>etc</a:t>
            </a:r>
            <a:endParaRPr lang="en-GB" altLang="sv-SE" dirty="0">
              <a:solidFill>
                <a:srgbClr val="000000"/>
              </a:solidFill>
              <a:latin typeface="Courier 10 Pitch"/>
            </a:endParaRPr>
          </a:p>
          <a:p>
            <a:pPr eaLnBrk="1" hangingPunct="1"/>
            <a:r>
              <a:rPr lang="en-GB" altLang="sv-SE" b="1" dirty="0">
                <a:solidFill>
                  <a:srgbClr val="4C4C4C"/>
                </a:solidFill>
                <a:latin typeface="Courier 10 Pitch"/>
              </a:rPr>
              <a:t> </a:t>
            </a:r>
            <a:r>
              <a:rPr lang="en-GB" altLang="sv-SE" b="1" dirty="0" smtClean="0">
                <a:solidFill>
                  <a:srgbClr val="4C4C4C"/>
                </a:solidFill>
                <a:latin typeface="Courier 10 Pitch"/>
              </a:rPr>
              <a:t>*/</a:t>
            </a:r>
            <a:endParaRPr lang="en-GB" altLang="sv-SE" b="1" dirty="0">
              <a:solidFill>
                <a:srgbClr val="000000"/>
              </a:solidFill>
              <a:latin typeface="Courier 10 Pitch"/>
            </a:endParaRPr>
          </a:p>
          <a:p>
            <a:pPr eaLnBrk="1" hangingPunct="1"/>
            <a:r>
              <a:rPr lang="en-GB" altLang="sv-SE" b="1" dirty="0">
                <a:solidFill>
                  <a:srgbClr val="280099"/>
                </a:solidFill>
                <a:latin typeface="Courier 10 Pitch"/>
              </a:rPr>
              <a:t>%%</a:t>
            </a:r>
          </a:p>
          <a:p>
            <a:pPr eaLnBrk="1" hangingPunct="1"/>
            <a:endParaRPr lang="en-GB" altLang="sv-SE" b="1" dirty="0">
              <a:solidFill>
                <a:srgbClr val="000000"/>
              </a:solidFill>
              <a:latin typeface="Courier 10 Pitch"/>
            </a:endParaRPr>
          </a:p>
          <a:p>
            <a:pPr eaLnBrk="1" hangingPunct="1"/>
            <a:r>
              <a:rPr lang="en-GB" altLang="sv-SE" b="1" dirty="0">
                <a:solidFill>
                  <a:srgbClr val="4C4C4C"/>
                </a:solidFill>
                <a:latin typeface="Courier 10 Pitch"/>
              </a:rPr>
              <a:t>/*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Translation rules </a:t>
            </a:r>
            <a:r>
              <a:rPr lang="en-GB" altLang="sv-SE" dirty="0">
                <a:solidFill>
                  <a:srgbClr val="000000"/>
                </a:solidFill>
                <a:latin typeface="Courier 10 Pitch"/>
              </a:rPr>
              <a:t>–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GB" altLang="sv-SE" dirty="0">
                <a:solidFill>
                  <a:srgbClr val="000000"/>
                </a:solidFill>
                <a:latin typeface="Courier 10 Pitch"/>
              </a:rPr>
              <a:t>regular expressions together with actions in C/C++ </a:t>
            </a:r>
            <a:r>
              <a:rPr lang="en-GB" altLang="sv-SE" b="1" dirty="0">
                <a:solidFill>
                  <a:srgbClr val="4C4C4C"/>
                </a:solidFill>
                <a:latin typeface="Courier 10 Pitch"/>
              </a:rPr>
              <a:t>*/</a:t>
            </a:r>
          </a:p>
          <a:p>
            <a:pPr eaLnBrk="1" hangingPunct="1"/>
            <a:endParaRPr lang="en-GB" altLang="sv-SE" dirty="0">
              <a:solidFill>
                <a:srgbClr val="000000"/>
              </a:solidFill>
              <a:latin typeface="Courier 10 Pitch"/>
            </a:endParaRPr>
          </a:p>
          <a:p>
            <a:pPr eaLnBrk="1" hangingPunct="1"/>
            <a:r>
              <a:rPr lang="en-GB" altLang="sv-SE" b="1" dirty="0">
                <a:solidFill>
                  <a:srgbClr val="280099"/>
                </a:solidFill>
                <a:latin typeface="Courier 10 Pitch"/>
              </a:rPr>
              <a:t>%%</a:t>
            </a:r>
          </a:p>
          <a:p>
            <a:pPr eaLnBrk="1" hangingPunct="1"/>
            <a:endParaRPr lang="en-GB" altLang="sv-SE" b="1" dirty="0">
              <a:solidFill>
                <a:srgbClr val="000000"/>
              </a:solidFill>
              <a:latin typeface="Courier 10 Pitch"/>
            </a:endParaRPr>
          </a:p>
          <a:p>
            <a:pPr eaLnBrk="1" hangingPunct="1"/>
            <a:r>
              <a:rPr lang="en-GB" altLang="sv-SE" b="1" dirty="0">
                <a:solidFill>
                  <a:srgbClr val="4C4C4C"/>
                </a:solidFill>
                <a:latin typeface="Courier 10 Pitch"/>
              </a:rPr>
              <a:t>/*</a:t>
            </a: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 User code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GB" altLang="sv-SE" dirty="0">
                <a:solidFill>
                  <a:srgbClr val="000000"/>
                </a:solidFill>
                <a:latin typeface="Courier 10 Pitch"/>
              </a:rPr>
              <a:t>–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GB" altLang="sv-SE" dirty="0">
                <a:solidFill>
                  <a:srgbClr val="000000"/>
                </a:solidFill>
                <a:latin typeface="Courier 10 Pitch"/>
              </a:rPr>
              <a:t>support routines for the above C/C++ code </a:t>
            </a:r>
            <a:r>
              <a:rPr lang="en-GB" altLang="sv-SE" b="1" dirty="0">
                <a:solidFill>
                  <a:srgbClr val="4C4C4C"/>
                </a:solidFill>
                <a:latin typeface="Courier 10 Pitch"/>
              </a:rPr>
              <a:t>*/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/>
          <a:lstStyle/>
          <a:p>
            <a:pPr>
              <a:lnSpc>
                <a:spcPct val="98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1. Name Definitions</a:t>
            </a:r>
          </a:p>
        </p:txBody>
      </p:sp>
      <p:sp>
        <p:nvSpPr>
          <p:cNvPr id="28676" name="Rectangle 2"/>
          <p:cNvSpPr>
            <a:spLocks noGrp="1" noChangeArrowheads="1"/>
          </p:cNvSpPr>
          <p:nvPr>
            <p:ph idx="1"/>
          </p:nvPr>
        </p:nvSpPr>
        <p:spPr/>
        <p:txBody>
          <a:bodyPr lIns="0" tIns="0" rIns="0" bIns="0">
            <a:normAutofit/>
          </a:bodyPr>
          <a:lstStyle/>
          <a:p>
            <a:pPr marL="334963" indent="-334963">
              <a:lnSpc>
                <a:spcPct val="87000"/>
              </a:lnSpc>
              <a:buFont typeface="Arial" pitchFamily="34" charset="0"/>
              <a:buChar char="•"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GB" altLang="sv-SE" sz="2400" i="1" u="sng" dirty="0" smtClean="0">
                <a:latin typeface="Arial" pitchFamily="34" charset="0"/>
                <a:cs typeface="Arial" pitchFamily="34" charset="0"/>
              </a:rPr>
              <a:t>Definitions</a:t>
            </a:r>
            <a:r>
              <a:rPr lang="en-GB" altLang="sv-SE" sz="2400" dirty="0" smtClean="0">
                <a:latin typeface="Arial" pitchFamily="34" charset="0"/>
                <a:cs typeface="Arial" pitchFamily="34" charset="0"/>
              </a:rPr>
              <a:t> are intended to simplify the scanner specification and have the form:</a:t>
            </a:r>
          </a:p>
          <a:p>
            <a:pPr marL="334963" indent="-334963">
              <a:lnSpc>
                <a:spcPct val="87000"/>
              </a:lnSpc>
              <a:buClrTx/>
              <a:buSzTx/>
              <a:buFontTx/>
              <a:buNone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GB" altLang="sv-SE" sz="2400" dirty="0" smtClean="0">
              <a:latin typeface="Arial" pitchFamily="34" charset="0"/>
              <a:cs typeface="Arial" pitchFamily="34" charset="0"/>
            </a:endParaRPr>
          </a:p>
          <a:p>
            <a:pPr marL="334963" indent="-334963">
              <a:lnSpc>
                <a:spcPct val="87000"/>
              </a:lnSpc>
              <a:buFont typeface="Arial" pitchFamily="34" charset="0"/>
              <a:buChar char="•"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GB" altLang="sv-SE" sz="2400" dirty="0" smtClean="0">
                <a:latin typeface="Arial" pitchFamily="34" charset="0"/>
                <a:cs typeface="Arial" pitchFamily="34" charset="0"/>
              </a:rPr>
              <a:t>Sub</a:t>
            </a:r>
            <a:r>
              <a:rPr lang="en-GB" altLang="sv-SE" sz="2200" dirty="0" smtClean="0">
                <a:latin typeface="Arial" pitchFamily="34" charset="0"/>
                <a:cs typeface="Arial" pitchFamily="34" charset="0"/>
              </a:rPr>
              <a:t>sequently the definition can be referred to by </a:t>
            </a:r>
            <a:r>
              <a:rPr lang="en-GB" altLang="sv-SE" sz="2200" dirty="0" smtClean="0">
                <a:solidFill>
                  <a:srgbClr val="FF3333"/>
                </a:solidFill>
                <a:latin typeface="Arial" pitchFamily="34" charset="0"/>
                <a:cs typeface="Arial" pitchFamily="34" charset="0"/>
              </a:rPr>
              <a:t>{</a:t>
            </a:r>
            <a:r>
              <a:rPr lang="en-GB" altLang="sv-SE" sz="2200" b="1" dirty="0" smtClean="0">
                <a:solidFill>
                  <a:srgbClr val="280099"/>
                </a:solidFill>
                <a:latin typeface="Arial" pitchFamily="34" charset="0"/>
                <a:cs typeface="Arial" pitchFamily="34" charset="0"/>
              </a:rPr>
              <a:t>name</a:t>
            </a:r>
            <a:r>
              <a:rPr lang="en-GB" altLang="sv-SE" sz="2200" dirty="0" smtClean="0">
                <a:solidFill>
                  <a:srgbClr val="FF3333"/>
                </a:solidFill>
                <a:latin typeface="Arial" pitchFamily="34" charset="0"/>
                <a:cs typeface="Arial" pitchFamily="34" charset="0"/>
              </a:rPr>
              <a:t>}</a:t>
            </a:r>
            <a:r>
              <a:rPr lang="en-GB" altLang="sv-SE" sz="2200" dirty="0" smtClean="0">
                <a:latin typeface="Arial" pitchFamily="34" charset="0"/>
                <a:cs typeface="Arial" pitchFamily="34" charset="0"/>
              </a:rPr>
              <a:t>, which then will expand to the </a:t>
            </a:r>
            <a:r>
              <a:rPr lang="en-GB" altLang="sv-SE" sz="2200" b="1" dirty="0" smtClean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definition</a:t>
            </a:r>
            <a:r>
              <a:rPr lang="en-GB" altLang="sv-SE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34963" indent="-334963">
              <a:lnSpc>
                <a:spcPct val="87000"/>
              </a:lnSpc>
              <a:buFont typeface="Arial" pitchFamily="34" charset="0"/>
              <a:buChar char="•"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GB" altLang="sv-SE" sz="2400" dirty="0" smtClean="0">
                <a:latin typeface="Arial" pitchFamily="34" charset="0"/>
                <a:cs typeface="Arial" pitchFamily="34" charset="0"/>
              </a:rPr>
              <a:t>Example:</a:t>
            </a:r>
          </a:p>
          <a:p>
            <a:pPr marL="334963" indent="-334963">
              <a:lnSpc>
                <a:spcPct val="87000"/>
              </a:lnSpc>
              <a:buClrTx/>
              <a:buSzTx/>
              <a:buFontTx/>
              <a:buNone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GB" altLang="sv-SE" sz="2200" dirty="0" smtClean="0">
              <a:latin typeface="Arial" pitchFamily="34" charset="0"/>
              <a:cs typeface="Arial" pitchFamily="34" charset="0"/>
            </a:endParaRPr>
          </a:p>
          <a:p>
            <a:pPr marL="334963" indent="-334963">
              <a:lnSpc>
                <a:spcPct val="87000"/>
              </a:lnSpc>
              <a:buClrTx/>
              <a:buSzTx/>
              <a:buFontTx/>
              <a:buNone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GB" altLang="sv-SE" sz="2200" dirty="0" smtClean="0">
                <a:latin typeface="Arial" pitchFamily="34" charset="0"/>
                <a:cs typeface="Arial" pitchFamily="34" charset="0"/>
              </a:rPr>
              <a:t>             </a:t>
            </a:r>
          </a:p>
          <a:p>
            <a:pPr marL="334963" indent="-334963">
              <a:lnSpc>
                <a:spcPct val="87000"/>
              </a:lnSpc>
              <a:buClrTx/>
              <a:buSzTx/>
              <a:buFontTx/>
              <a:buNone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GB" altLang="sv-SE" sz="2200" dirty="0">
                <a:latin typeface="Arial" pitchFamily="34" charset="0"/>
                <a:cs typeface="Arial" pitchFamily="34" charset="0"/>
              </a:rPr>
              <a:t>	</a:t>
            </a:r>
            <a:r>
              <a:rPr lang="en-GB" altLang="sv-SE" sz="2200" dirty="0" smtClean="0">
                <a:latin typeface="Arial" pitchFamily="34" charset="0"/>
                <a:cs typeface="Arial" pitchFamily="34" charset="0"/>
              </a:rPr>
              <a:t>		is identical/will be expanded to:</a:t>
            </a:r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1371600" y="2474913"/>
            <a:ext cx="5029200" cy="457200"/>
          </a:xfrm>
          <a:prstGeom prst="rect">
            <a:avLst/>
          </a:prstGeom>
          <a:noFill/>
          <a:ln w="936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5000" rIns="90000" bIns="450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altLang="sv-SE" b="1">
                <a:solidFill>
                  <a:srgbClr val="000000"/>
                </a:solidFill>
                <a:latin typeface="Courier 10 Pitch"/>
              </a:rPr>
              <a:t>	</a:t>
            </a:r>
            <a:r>
              <a:rPr lang="en-GB" altLang="sv-SE" b="1">
                <a:solidFill>
                  <a:srgbClr val="280099"/>
                </a:solidFill>
                <a:latin typeface="Courier 10 Pitch"/>
              </a:rPr>
              <a:t>name</a:t>
            </a:r>
            <a:r>
              <a:rPr lang="en-GB" altLang="sv-SE" b="1">
                <a:solidFill>
                  <a:srgbClr val="000000"/>
                </a:solidFill>
                <a:latin typeface="Courier 10 Pitch"/>
              </a:rPr>
              <a:t> 	</a:t>
            </a:r>
            <a:r>
              <a:rPr lang="en-GB" altLang="sv-SE" b="1">
                <a:solidFill>
                  <a:srgbClr val="FF3333"/>
                </a:solidFill>
                <a:latin typeface="Courier 10 Pitch"/>
              </a:rPr>
              <a:t>definition</a:t>
            </a:r>
          </a:p>
        </p:txBody>
      </p:sp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1342649" y="4191000"/>
            <a:ext cx="5029200" cy="609600"/>
          </a:xfrm>
          <a:prstGeom prst="rect">
            <a:avLst/>
          </a:prstGeom>
          <a:noFill/>
          <a:ln w="936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5000" rIns="90000" bIns="450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altLang="sv-SE" b="1">
                <a:solidFill>
                  <a:srgbClr val="280099"/>
                </a:solidFill>
                <a:latin typeface="Courier 10 Pitch"/>
              </a:rPr>
              <a:t>  DIGIT   </a:t>
            </a:r>
            <a:r>
              <a:rPr lang="en-GB" altLang="sv-SE" b="1">
                <a:solidFill>
                  <a:srgbClr val="FF3333"/>
                </a:solidFill>
                <a:latin typeface="Courier 10 Pitch"/>
              </a:rPr>
              <a:t>[0-9]</a:t>
            </a:r>
          </a:p>
          <a:p>
            <a:pPr eaLnBrk="1" hangingPunct="1">
              <a:lnSpc>
                <a:spcPct val="97000"/>
              </a:lnSpc>
            </a:pPr>
            <a:r>
              <a:rPr lang="en-GB" altLang="sv-SE" b="1">
                <a:solidFill>
                  <a:srgbClr val="FF3333"/>
                </a:solidFill>
                <a:latin typeface="Courier 10 Pitch"/>
              </a:rPr>
              <a:t>  {</a:t>
            </a:r>
            <a:r>
              <a:rPr lang="en-GB" altLang="sv-SE" b="1">
                <a:solidFill>
                  <a:srgbClr val="280099"/>
                </a:solidFill>
                <a:latin typeface="Courier 10 Pitch"/>
              </a:rPr>
              <a:t>DIGIT</a:t>
            </a:r>
            <a:r>
              <a:rPr lang="en-GB" altLang="sv-SE" b="1">
                <a:solidFill>
                  <a:srgbClr val="FF3333"/>
                </a:solidFill>
                <a:latin typeface="Courier 10 Pitch"/>
              </a:rPr>
              <a:t>}+”.”{</a:t>
            </a:r>
            <a:r>
              <a:rPr lang="en-GB" altLang="sv-SE" b="1">
                <a:solidFill>
                  <a:srgbClr val="280099"/>
                </a:solidFill>
                <a:latin typeface="Courier 10 Pitch"/>
              </a:rPr>
              <a:t>DIGIT</a:t>
            </a:r>
            <a:r>
              <a:rPr lang="en-GB" altLang="sv-SE" b="1">
                <a:solidFill>
                  <a:srgbClr val="FF3333"/>
                </a:solidFill>
                <a:latin typeface="Courier 10 Pitch"/>
              </a:rPr>
              <a:t>}*</a:t>
            </a:r>
          </a:p>
        </p:txBody>
      </p:sp>
      <p:sp>
        <p:nvSpPr>
          <p:cNvPr id="28679" name="Rectangle 5"/>
          <p:cNvSpPr>
            <a:spLocks noChangeArrowheads="1"/>
          </p:cNvSpPr>
          <p:nvPr/>
        </p:nvSpPr>
        <p:spPr bwMode="auto">
          <a:xfrm>
            <a:off x="1371600" y="5410200"/>
            <a:ext cx="5029200" cy="411717"/>
          </a:xfrm>
          <a:prstGeom prst="rect">
            <a:avLst/>
          </a:prstGeom>
          <a:noFill/>
          <a:ln w="936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5000" rIns="90000" bIns="450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altLang="sv-SE" b="1">
                <a:solidFill>
                  <a:srgbClr val="FF3333"/>
                </a:solidFill>
                <a:latin typeface="Courier 10 Pitch"/>
              </a:rPr>
              <a:t>  ([0-9])+”.”([0-9])*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2. Pattern Actions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idx="1"/>
          </p:nvPr>
        </p:nvSpPr>
        <p:spPr/>
        <p:txBody>
          <a:bodyPr lIns="0" tIns="0" rIns="0" bIns="0"/>
          <a:lstStyle/>
          <a:p>
            <a:pPr marL="334963" indent="-334963">
              <a:lnSpc>
                <a:spcPct val="87000"/>
              </a:lnSpc>
              <a:buFont typeface="Arial" pitchFamily="34" charset="0"/>
              <a:buChar char="•"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GB" altLang="sv-SE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altLang="sv-SE" i="1" u="sng" dirty="0" smtClean="0">
                <a:latin typeface="Arial" pitchFamily="34" charset="0"/>
                <a:cs typeface="Arial" pitchFamily="34" charset="0"/>
              </a:rPr>
              <a:t>translation rules</a:t>
            </a:r>
            <a:r>
              <a:rPr lang="en-GB" altLang="sv-SE" dirty="0" smtClean="0">
                <a:latin typeface="Arial" pitchFamily="34" charset="0"/>
                <a:cs typeface="Arial" pitchFamily="34" charset="0"/>
              </a:rPr>
              <a:t> section of the </a:t>
            </a:r>
            <a:r>
              <a:rPr lang="en-GB" altLang="sv-SE" b="1" dirty="0" smtClean="0">
                <a:latin typeface="Arial" pitchFamily="34" charset="0"/>
                <a:cs typeface="Arial" pitchFamily="34" charset="0"/>
              </a:rPr>
              <a:t>flex</a:t>
            </a:r>
            <a:r>
              <a:rPr lang="en-GB" altLang="sv-SE" dirty="0" smtClean="0">
                <a:latin typeface="Arial" pitchFamily="34" charset="0"/>
                <a:cs typeface="Arial" pitchFamily="34" charset="0"/>
              </a:rPr>
              <a:t> input file, contains a series of rules of the form:</a:t>
            </a:r>
          </a:p>
          <a:p>
            <a:pPr marL="334963" indent="-334963">
              <a:lnSpc>
                <a:spcPct val="87000"/>
              </a:lnSpc>
              <a:buClrTx/>
              <a:buSzTx/>
              <a:buFontTx/>
              <a:buNone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GB" altLang="sv-SE" dirty="0" smtClean="0">
              <a:latin typeface="Arial" pitchFamily="34" charset="0"/>
              <a:cs typeface="Arial" pitchFamily="34" charset="0"/>
            </a:endParaRPr>
          </a:p>
          <a:p>
            <a:pPr marL="334963" indent="-334963">
              <a:lnSpc>
                <a:spcPct val="87000"/>
              </a:lnSpc>
              <a:buClrTx/>
              <a:buSzTx/>
              <a:buFontTx/>
              <a:buNone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GB" altLang="sv-SE" dirty="0" smtClean="0">
              <a:latin typeface="Arial" pitchFamily="34" charset="0"/>
              <a:cs typeface="Arial" pitchFamily="34" charset="0"/>
            </a:endParaRPr>
          </a:p>
          <a:p>
            <a:pPr marL="334963" indent="-334963">
              <a:lnSpc>
                <a:spcPct val="87000"/>
              </a:lnSpc>
              <a:buFont typeface="Arial" pitchFamily="34" charset="0"/>
              <a:buChar char="•"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GB" altLang="sv-SE" dirty="0" smtClean="0">
                <a:latin typeface="Arial" pitchFamily="34" charset="0"/>
                <a:cs typeface="Arial" pitchFamily="34" charset="0"/>
              </a:rPr>
              <a:t>Example: </a:t>
            </a:r>
          </a:p>
        </p:txBody>
      </p:sp>
      <p:sp>
        <p:nvSpPr>
          <p:cNvPr id="29701" name="Text Box 2"/>
          <p:cNvSpPr txBox="1">
            <a:spLocks noChangeArrowheads="1"/>
          </p:cNvSpPr>
          <p:nvPr/>
        </p:nvSpPr>
        <p:spPr bwMode="auto">
          <a:xfrm>
            <a:off x="989013" y="2597150"/>
            <a:ext cx="7011987" cy="450850"/>
          </a:xfrm>
          <a:prstGeom prst="rect">
            <a:avLst/>
          </a:prstGeom>
          <a:noFill/>
          <a:ln w="936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altLang="sv-SE" b="1">
                <a:solidFill>
                  <a:srgbClr val="280099"/>
                </a:solidFill>
                <a:latin typeface="Courier 10 Pitch"/>
              </a:rPr>
              <a:t>	</a:t>
            </a:r>
            <a:r>
              <a:rPr lang="en-GB" altLang="sv-SE" b="1">
                <a:solidFill>
                  <a:srgbClr val="FF3333"/>
                </a:solidFill>
                <a:latin typeface="Courier 10 Pitch"/>
              </a:rPr>
              <a:t>pattern</a:t>
            </a:r>
            <a:r>
              <a:rPr lang="en-GB" altLang="sv-SE" b="1">
                <a:solidFill>
                  <a:srgbClr val="000000"/>
                </a:solidFill>
                <a:latin typeface="Courier 10 Pitch"/>
              </a:rPr>
              <a:t> 	action</a:t>
            </a:r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963307" y="3810000"/>
            <a:ext cx="7011987" cy="450850"/>
          </a:xfrm>
          <a:prstGeom prst="rect">
            <a:avLst/>
          </a:prstGeom>
          <a:noFill/>
          <a:ln w="936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altLang="sv-SE" b="1" dirty="0">
                <a:solidFill>
                  <a:srgbClr val="280099"/>
                </a:solidFill>
                <a:latin typeface="Courier 10 Pitch"/>
              </a:rPr>
              <a:t>	</a:t>
            </a:r>
            <a:r>
              <a:rPr lang="en-GB" altLang="sv-SE" b="1" dirty="0">
                <a:solidFill>
                  <a:srgbClr val="FF3333"/>
                </a:solidFill>
                <a:latin typeface="Courier 10 Pitch"/>
              </a:rPr>
              <a:t>[0-9]*</a:t>
            </a:r>
            <a:r>
              <a:rPr lang="en-GB" altLang="sv-SE" b="1" dirty="0">
                <a:solidFill>
                  <a:srgbClr val="280099"/>
                </a:solidFill>
                <a:latin typeface="Courier 10 Pitch"/>
              </a:rPr>
              <a:t>  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 	{ </a:t>
            </a:r>
            <a:r>
              <a:rPr lang="en-GB" altLang="sv-SE" b="1" dirty="0" err="1">
                <a:solidFill>
                  <a:srgbClr val="000000"/>
                </a:solidFill>
                <a:latin typeface="Courier 10 Pitch"/>
              </a:rPr>
              <a:t>printf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 (“%s is a number”, </a:t>
            </a:r>
            <a:r>
              <a:rPr lang="en-GB" altLang="sv-SE" b="1" dirty="0" err="1">
                <a:solidFill>
                  <a:srgbClr val="000000"/>
                </a:solidFill>
                <a:latin typeface="Courier 10 Pitch"/>
              </a:rPr>
              <a:t>yytext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);	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Flex Matching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v-SE" dirty="0"/>
              <a:t>Match as much as possible</a:t>
            </a:r>
            <a:r>
              <a:rPr lang="en-US" altLang="sv-SE" dirty="0" smtClean="0"/>
              <a:t>.</a:t>
            </a:r>
            <a:endParaRPr lang="en-US" altLang="sv-SE" dirty="0"/>
          </a:p>
          <a:p>
            <a:r>
              <a:rPr lang="en-US" altLang="sv-SE" dirty="0"/>
              <a:t>If more than one rule can be applied, then the </a:t>
            </a:r>
            <a:r>
              <a:rPr lang="en-US" altLang="sv-SE" b="1" dirty="0"/>
              <a:t>first appearing </a:t>
            </a:r>
            <a:r>
              <a:rPr lang="en-US" altLang="sv-SE" dirty="0"/>
              <a:t>in the flex specification file is preferred.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Simple Patterns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sv-SE" dirty="0">
                <a:solidFill>
                  <a:srgbClr val="000000"/>
                </a:solidFill>
              </a:rPr>
              <a:t>Match only one specific character</a:t>
            </a:r>
          </a:p>
          <a:p>
            <a:endParaRPr lang="en-GB" altLang="sv-SE" sz="9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altLang="sv-SE" b="1" dirty="0" smtClean="0">
                <a:solidFill>
                  <a:srgbClr val="FF0000"/>
                </a:solidFill>
                <a:latin typeface="Courier 10 Pitch"/>
              </a:rPr>
              <a:t>“</a:t>
            </a:r>
            <a:r>
              <a:rPr lang="en-GB" altLang="sv-SE" b="1" dirty="0" smtClean="0">
                <a:solidFill>
                  <a:srgbClr val="FF0000"/>
                </a:solidFill>
                <a:latin typeface="Courier 10 Pitch"/>
              </a:rPr>
              <a:t>x”</a:t>
            </a:r>
            <a:r>
              <a:rPr lang="en-GB" altLang="sv-SE" b="1" dirty="0" smtClean="0">
                <a:solidFill>
                  <a:srgbClr val="FF0000"/>
                </a:solidFill>
              </a:rPr>
              <a:t> </a:t>
            </a:r>
            <a:r>
              <a:rPr lang="en-GB" altLang="sv-SE" b="1" dirty="0">
                <a:solidFill>
                  <a:srgbClr val="FF0000"/>
                </a:solidFill>
              </a:rPr>
              <a:t>	</a:t>
            </a:r>
            <a:r>
              <a:rPr lang="en-GB" altLang="sv-SE" dirty="0">
                <a:solidFill>
                  <a:srgbClr val="000000"/>
                </a:solidFill>
              </a:rPr>
              <a:t>The character 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x</a:t>
            </a:r>
            <a:r>
              <a:rPr lang="en-GB" altLang="sv-SE" dirty="0">
                <a:solidFill>
                  <a:srgbClr val="000000"/>
                </a:solidFill>
              </a:rPr>
              <a:t>'</a:t>
            </a:r>
          </a:p>
          <a:p>
            <a:pPr marL="0" indent="0">
              <a:buNone/>
            </a:pP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.</a:t>
            </a:r>
            <a:r>
              <a:rPr lang="en-GB" altLang="sv-SE" b="1" dirty="0">
                <a:solidFill>
                  <a:srgbClr val="000000"/>
                </a:solidFill>
              </a:rPr>
              <a:t>	</a:t>
            </a:r>
            <a:r>
              <a:rPr lang="en-GB" altLang="sv-SE" dirty="0">
                <a:solidFill>
                  <a:srgbClr val="000000"/>
                </a:solidFill>
              </a:rPr>
              <a:t>Any character except newline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Character Class Patterns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sv-SE" dirty="0">
                <a:solidFill>
                  <a:srgbClr val="000000"/>
                </a:solidFill>
              </a:rPr>
              <a:t>Match any character within the class</a:t>
            </a:r>
          </a:p>
          <a:p>
            <a:endParaRPr lang="en-GB" altLang="sv-SE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[xyz]   </a:t>
            </a:r>
            <a:r>
              <a:rPr lang="en-GB" altLang="sv-SE" dirty="0">
                <a:solidFill>
                  <a:srgbClr val="000000"/>
                </a:solidFill>
              </a:rPr>
              <a:t>The pattern matches either 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x</a:t>
            </a:r>
            <a:r>
              <a:rPr lang="en-GB" altLang="sv-SE" dirty="0">
                <a:solidFill>
                  <a:srgbClr val="000000"/>
                </a:solidFill>
              </a:rPr>
              <a:t>', 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y</a:t>
            </a:r>
            <a:r>
              <a:rPr lang="en-GB" altLang="sv-SE" dirty="0">
                <a:solidFill>
                  <a:srgbClr val="000000"/>
                </a:solidFill>
              </a:rPr>
              <a:t>',   or 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z</a:t>
            </a:r>
            <a:r>
              <a:rPr lang="en-GB" altLang="sv-SE" dirty="0">
                <a:solidFill>
                  <a:srgbClr val="000000"/>
                </a:solidFill>
              </a:rPr>
              <a:t>'</a:t>
            </a:r>
          </a:p>
          <a:p>
            <a:pPr marL="0" indent="0">
              <a:buNone/>
            </a:pP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[</a:t>
            </a:r>
            <a:r>
              <a:rPr lang="en-GB" altLang="sv-SE" b="1" dirty="0" err="1">
                <a:solidFill>
                  <a:srgbClr val="FF0000"/>
                </a:solidFill>
                <a:latin typeface="Courier 10 Pitch"/>
              </a:rPr>
              <a:t>abj</a:t>
            </a: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-o]</a:t>
            </a:r>
            <a:r>
              <a:rPr lang="en-GB" altLang="sv-SE" b="1" dirty="0">
                <a:solidFill>
                  <a:srgbClr val="FF0000"/>
                </a:solidFill>
              </a:rPr>
              <a:t>  </a:t>
            </a:r>
            <a:r>
              <a:rPr lang="en-GB" altLang="sv-SE" dirty="0">
                <a:solidFill>
                  <a:srgbClr val="000000"/>
                </a:solidFill>
              </a:rPr>
              <a:t>This pattern spans over a range of </a:t>
            </a:r>
          </a:p>
          <a:p>
            <a:pPr marL="0" indent="0">
              <a:buNone/>
            </a:pPr>
            <a:r>
              <a:rPr lang="en-GB" altLang="sv-SE" dirty="0">
                <a:solidFill>
                  <a:srgbClr val="000000"/>
                </a:solidFill>
              </a:rPr>
              <a:t>	</a:t>
            </a:r>
            <a:r>
              <a:rPr lang="en-GB" altLang="sv-SE" dirty="0" smtClean="0">
                <a:solidFill>
                  <a:srgbClr val="000000"/>
                </a:solidFill>
              </a:rPr>
              <a:t> </a:t>
            </a:r>
            <a:r>
              <a:rPr lang="en-GB" altLang="sv-SE" dirty="0">
                <a:solidFill>
                  <a:srgbClr val="000000"/>
                </a:solidFill>
              </a:rPr>
              <a:t>characters and matches 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a</a:t>
            </a:r>
            <a:r>
              <a:rPr lang="en-GB" altLang="sv-SE" dirty="0">
                <a:solidFill>
                  <a:srgbClr val="000000"/>
                </a:solidFill>
              </a:rPr>
              <a:t>', 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b</a:t>
            </a:r>
            <a:r>
              <a:rPr lang="en-GB" altLang="sv-SE" dirty="0">
                <a:solidFill>
                  <a:srgbClr val="000000"/>
                </a:solidFill>
              </a:rPr>
              <a:t>', or</a:t>
            </a:r>
          </a:p>
          <a:p>
            <a:pPr marL="0" indent="0">
              <a:buNone/>
            </a:pPr>
            <a:r>
              <a:rPr lang="en-GB" altLang="sv-SE" dirty="0">
                <a:solidFill>
                  <a:srgbClr val="000000"/>
                </a:solidFill>
              </a:rPr>
              <a:t>           </a:t>
            </a:r>
            <a:r>
              <a:rPr lang="en-GB" altLang="sv-SE" dirty="0" smtClean="0">
                <a:solidFill>
                  <a:srgbClr val="000000"/>
                </a:solidFill>
              </a:rPr>
              <a:t> </a:t>
            </a:r>
            <a:r>
              <a:rPr lang="en-GB" altLang="sv-SE" dirty="0">
                <a:solidFill>
                  <a:srgbClr val="000000"/>
                </a:solidFill>
              </a:rPr>
              <a:t>any letter ranging from 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j</a:t>
            </a:r>
            <a:r>
              <a:rPr lang="en-GB" altLang="sv-SE" dirty="0">
                <a:solidFill>
                  <a:srgbClr val="000000"/>
                </a:solidFill>
              </a:rPr>
              <a:t>' to 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o</a:t>
            </a:r>
            <a:r>
              <a:rPr lang="en-GB" altLang="sv-SE" dirty="0">
                <a:solidFill>
                  <a:srgbClr val="000000"/>
                </a:solidFill>
              </a:rPr>
              <a:t>'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sv-SE" smtClean="0">
                <a:solidFill>
                  <a:srgbClr val="000000"/>
                </a:solidFill>
              </a:rPr>
              <a:t>1. Grammars and Top-Down Parsing</a:t>
            </a:r>
            <a:endParaRPr lang="sv-SE" altLang="sv-SE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idx="1"/>
          </p:nvPr>
        </p:nvSpPr>
        <p:spPr>
          <a:xfrm>
            <a:off x="1176865" y="2490135"/>
            <a:ext cx="6798736" cy="3652411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dirty="0" smtClean="0">
                <a:solidFill>
                  <a:srgbClr val="000000"/>
                </a:solidFill>
              </a:rPr>
              <a:t>Some grammar rules are given</a:t>
            </a: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dirty="0" smtClean="0">
                <a:solidFill>
                  <a:srgbClr val="000000"/>
                </a:solidFill>
              </a:rPr>
              <a:t>Your task:</a:t>
            </a:r>
          </a:p>
          <a:p>
            <a:pPr lvl="1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400" dirty="0" smtClean="0">
                <a:solidFill>
                  <a:srgbClr val="000000"/>
                </a:solidFill>
              </a:rPr>
              <a:t>Rewrite the grammar</a:t>
            </a:r>
          </a:p>
          <a:p>
            <a:pPr lvl="1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400" dirty="0" smtClean="0">
                <a:solidFill>
                  <a:srgbClr val="000000"/>
                </a:solidFill>
              </a:rPr>
              <a:t>Add attributes and attribute rules to the grammar</a:t>
            </a:r>
            <a:endParaRPr lang="sv-SE" altLang="sv-SE" sz="2400" dirty="0"/>
          </a:p>
          <a:p>
            <a:pPr lvl="1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400" dirty="0" smtClean="0">
                <a:solidFill>
                  <a:srgbClr val="000000"/>
                </a:solidFill>
              </a:rPr>
              <a:t>Implement your grammar in a C++ class named </a:t>
            </a:r>
            <a:r>
              <a:rPr lang="en-GB" altLang="sv-SE" sz="2400" b="1" dirty="0" smtClean="0">
                <a:solidFill>
                  <a:srgbClr val="000000"/>
                </a:solidFill>
              </a:rPr>
              <a:t>Parser</a:t>
            </a:r>
            <a:r>
              <a:rPr lang="en-GB" altLang="sv-SE" sz="2400" dirty="0" smtClean="0">
                <a:solidFill>
                  <a:srgbClr val="000000"/>
                </a:solidFill>
              </a:rPr>
              <a:t>. The </a:t>
            </a:r>
            <a:r>
              <a:rPr lang="en-GB" altLang="sv-SE" sz="2400" b="1" dirty="0" smtClean="0">
                <a:solidFill>
                  <a:srgbClr val="000000"/>
                </a:solidFill>
              </a:rPr>
              <a:t>Parser</a:t>
            </a:r>
            <a:r>
              <a:rPr lang="en-GB" altLang="sv-SE" sz="2400" dirty="0" smtClean="0">
                <a:solidFill>
                  <a:srgbClr val="000000"/>
                </a:solidFill>
              </a:rPr>
              <a:t> class should contain a method named </a:t>
            </a:r>
            <a:r>
              <a:rPr lang="en-GB" altLang="sv-SE" sz="2400" b="1" dirty="0" smtClean="0">
                <a:solidFill>
                  <a:srgbClr val="000000"/>
                </a:solidFill>
              </a:rPr>
              <a:t>Parse</a:t>
            </a:r>
            <a:r>
              <a:rPr lang="en-GB" altLang="sv-SE" sz="2400" dirty="0" smtClean="0">
                <a:solidFill>
                  <a:srgbClr val="000000"/>
                </a:solidFill>
              </a:rPr>
              <a:t> that returns the value of a single statement in the language.</a:t>
            </a:r>
            <a:endParaRPr lang="en-GB" altLang="sv-SE" sz="2400" b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Negated Patterns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sv-SE" dirty="0">
                <a:solidFill>
                  <a:srgbClr val="000000"/>
                </a:solidFill>
              </a:rPr>
              <a:t>Match any character not in the class</a:t>
            </a:r>
          </a:p>
          <a:p>
            <a:pPr marL="0" indent="0">
              <a:buNone/>
            </a:pPr>
            <a:endParaRPr lang="en-GB" altLang="sv-SE" sz="9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altLang="sv-SE" b="1" dirty="0">
                <a:solidFill>
                  <a:srgbClr val="FF3300"/>
                </a:solidFill>
                <a:latin typeface="Courier 10 Pitch"/>
              </a:rPr>
              <a:t>[^z]</a:t>
            </a:r>
            <a:r>
              <a:rPr lang="en-GB" altLang="sv-SE" b="1" dirty="0">
                <a:solidFill>
                  <a:srgbClr val="000000"/>
                </a:solidFill>
              </a:rPr>
              <a:t>	      </a:t>
            </a:r>
            <a:r>
              <a:rPr lang="en-GB" altLang="sv-SE" dirty="0" smtClean="0">
                <a:solidFill>
                  <a:srgbClr val="000000"/>
                </a:solidFill>
              </a:rPr>
              <a:t>This </a:t>
            </a:r>
            <a:r>
              <a:rPr lang="en-GB" altLang="sv-SE" dirty="0">
                <a:solidFill>
                  <a:srgbClr val="000000"/>
                </a:solidFill>
              </a:rPr>
              <a:t>pattern matches any character</a:t>
            </a:r>
          </a:p>
          <a:p>
            <a:pPr marL="0" indent="0">
              <a:buNone/>
            </a:pPr>
            <a:r>
              <a:rPr lang="en-GB" altLang="sv-SE" dirty="0">
                <a:solidFill>
                  <a:srgbClr val="000000"/>
                </a:solidFill>
              </a:rPr>
              <a:t>                  EXCEPT 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z</a:t>
            </a:r>
            <a:endParaRPr lang="en-GB" altLang="sv-SE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GB" altLang="sv-SE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[^A-Z]</a:t>
            </a:r>
            <a:r>
              <a:rPr lang="en-GB" altLang="sv-SE" b="1" dirty="0">
                <a:solidFill>
                  <a:srgbClr val="FF0000"/>
                </a:solidFill>
              </a:rPr>
              <a:t>     </a:t>
            </a:r>
            <a:r>
              <a:rPr lang="en-GB" altLang="sv-SE" dirty="0">
                <a:solidFill>
                  <a:srgbClr val="000000"/>
                </a:solidFill>
              </a:rPr>
              <a:t>This pattern matches any character</a:t>
            </a:r>
          </a:p>
          <a:p>
            <a:pPr marL="0" indent="0">
              <a:buNone/>
            </a:pPr>
            <a:r>
              <a:rPr lang="en-GB" altLang="sv-SE" dirty="0">
                <a:solidFill>
                  <a:srgbClr val="000000"/>
                </a:solidFill>
              </a:rPr>
              <a:t>                  EXCEPT an uppercase letter</a:t>
            </a:r>
          </a:p>
          <a:p>
            <a:pPr marL="0" indent="0">
              <a:buNone/>
            </a:pPr>
            <a:endParaRPr lang="en-GB" altLang="sv-SE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[^A-Z\n]</a:t>
            </a:r>
            <a:r>
              <a:rPr lang="en-GB" altLang="sv-SE" b="1" dirty="0">
                <a:solidFill>
                  <a:srgbClr val="000000"/>
                </a:solidFill>
              </a:rPr>
              <a:t>  </a:t>
            </a:r>
            <a:r>
              <a:rPr lang="en-GB" altLang="sv-SE" dirty="0">
                <a:solidFill>
                  <a:srgbClr val="000000"/>
                </a:solidFill>
              </a:rPr>
              <a:t>This pattern matches any character</a:t>
            </a:r>
          </a:p>
          <a:p>
            <a:pPr marL="0" indent="0">
              <a:buNone/>
            </a:pPr>
            <a:r>
              <a:rPr lang="en-GB" altLang="sv-SE" dirty="0">
                <a:solidFill>
                  <a:srgbClr val="000000"/>
                </a:solidFill>
              </a:rPr>
              <a:t>                EXCEPT an uppercase letter or a                      </a:t>
            </a:r>
          </a:p>
          <a:p>
            <a:pPr marL="0" indent="0">
              <a:buNone/>
            </a:pPr>
            <a:r>
              <a:rPr lang="en-GB" altLang="sv-SE" dirty="0">
                <a:solidFill>
                  <a:srgbClr val="000000"/>
                </a:solidFill>
              </a:rPr>
              <a:t>                </a:t>
            </a:r>
            <a:r>
              <a:rPr lang="en-GB" altLang="sv-SE" dirty="0" smtClean="0">
                <a:solidFill>
                  <a:srgbClr val="000000"/>
                </a:solidFill>
              </a:rPr>
              <a:t>newline</a:t>
            </a:r>
            <a:endParaRPr lang="en-GB" alt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Some Useful Patterns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r*   </a:t>
            </a:r>
            <a:r>
              <a:rPr lang="en-GB" altLang="sv-SE" dirty="0">
                <a:solidFill>
                  <a:srgbClr val="000000"/>
                </a:solidFill>
              </a:rPr>
              <a:t>Zero or more 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r</a:t>
            </a:r>
            <a:r>
              <a:rPr lang="en-GB" altLang="sv-SE" dirty="0">
                <a:solidFill>
                  <a:srgbClr val="000000"/>
                </a:solidFill>
              </a:rPr>
              <a:t>', 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r</a:t>
            </a:r>
            <a:r>
              <a:rPr lang="en-GB" altLang="sv-SE" dirty="0">
                <a:solidFill>
                  <a:srgbClr val="000000"/>
                </a:solidFill>
              </a:rPr>
              <a:t>' is any regular expr.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\\0</a:t>
            </a:r>
            <a:r>
              <a:rPr lang="en-GB" altLang="sv-SE" b="1" dirty="0">
                <a:solidFill>
                  <a:srgbClr val="FF0000"/>
                </a:solidFill>
              </a:rPr>
              <a:t>    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NULL</a:t>
            </a:r>
            <a:r>
              <a:rPr lang="en-GB" altLang="sv-SE" dirty="0">
                <a:solidFill>
                  <a:srgbClr val="000000"/>
                </a:solidFill>
              </a:rPr>
              <a:t> character (ASCII code 0)</a:t>
            </a:r>
            <a:r>
              <a:rPr lang="ar-SA" altLang="sv-SE" dirty="0">
                <a:solidFill>
                  <a:srgbClr val="000000"/>
                </a:solidFill>
              </a:rPr>
              <a:t>‏</a:t>
            </a:r>
            <a:endParaRPr lang="en-GB" altLang="sv-SE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\123 </a:t>
            </a:r>
            <a:r>
              <a:rPr lang="en-GB" altLang="sv-SE" dirty="0">
                <a:solidFill>
                  <a:srgbClr val="000000"/>
                </a:solidFill>
              </a:rPr>
              <a:t>Character with octal value 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123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\x2a </a:t>
            </a:r>
            <a:r>
              <a:rPr lang="en-GB" altLang="sv-SE" dirty="0">
                <a:solidFill>
                  <a:srgbClr val="000000"/>
                </a:solidFill>
              </a:rPr>
              <a:t>Character with hexadecimal value 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2a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altLang="sv-SE" b="1" dirty="0" err="1">
                <a:solidFill>
                  <a:srgbClr val="FF0000"/>
                </a:solidFill>
                <a:latin typeface="Courier 10 Pitch"/>
              </a:rPr>
              <a:t>p|s</a:t>
            </a:r>
            <a:r>
              <a:rPr lang="en-GB" altLang="sv-SE" b="1" dirty="0">
                <a:solidFill>
                  <a:srgbClr val="000000"/>
                </a:solidFill>
              </a:rPr>
              <a:t> 	 </a:t>
            </a:r>
            <a:r>
              <a:rPr lang="en-GB" altLang="sv-SE" dirty="0">
                <a:solidFill>
                  <a:srgbClr val="000000"/>
                </a:solidFill>
              </a:rPr>
              <a:t>Either 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p</a:t>
            </a:r>
            <a:r>
              <a:rPr lang="en-GB" altLang="sv-SE" dirty="0">
                <a:solidFill>
                  <a:srgbClr val="000000"/>
                </a:solidFill>
              </a:rPr>
              <a:t>' or 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s</a:t>
            </a:r>
            <a:r>
              <a:rPr lang="en-GB" altLang="sv-SE" dirty="0">
                <a:solidFill>
                  <a:srgbClr val="000000"/>
                </a:solidFill>
              </a:rPr>
              <a:t>'</a:t>
            </a:r>
          </a:p>
          <a:p>
            <a:pPr marL="0" indent="0">
              <a:buNone/>
            </a:pP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p/s</a:t>
            </a:r>
            <a:r>
              <a:rPr lang="en-GB" altLang="sv-SE" b="1" dirty="0">
                <a:solidFill>
                  <a:srgbClr val="000000"/>
                </a:solidFill>
              </a:rPr>
              <a:t> 	 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p</a:t>
            </a:r>
            <a:r>
              <a:rPr lang="en-GB" altLang="sv-SE" dirty="0">
                <a:solidFill>
                  <a:srgbClr val="000000"/>
                </a:solidFill>
              </a:rPr>
              <a:t>' but only if it is followed by an 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s</a:t>
            </a:r>
            <a:r>
              <a:rPr lang="en-GB" altLang="sv-SE" dirty="0">
                <a:solidFill>
                  <a:srgbClr val="000000"/>
                </a:solidFill>
              </a:rPr>
              <a:t>',</a:t>
            </a:r>
          </a:p>
          <a:p>
            <a:pPr marL="0" indent="0">
              <a:buNone/>
            </a:pPr>
            <a:r>
              <a:rPr lang="en-GB" altLang="sv-SE" dirty="0">
                <a:solidFill>
                  <a:srgbClr val="000000"/>
                </a:solidFill>
              </a:rPr>
              <a:t>         </a:t>
            </a:r>
            <a:r>
              <a:rPr lang="en-GB" altLang="sv-SE" b="1" dirty="0">
                <a:solidFill>
                  <a:srgbClr val="000000"/>
                </a:solidFill>
              </a:rPr>
              <a:t> </a:t>
            </a:r>
            <a:r>
              <a:rPr lang="en-GB" altLang="sv-SE" dirty="0">
                <a:solidFill>
                  <a:srgbClr val="000000"/>
                </a:solidFill>
              </a:rPr>
              <a:t>which is not part of the matched text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^p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GB" altLang="sv-SE" b="1" dirty="0">
                <a:solidFill>
                  <a:srgbClr val="000000"/>
                </a:solidFill>
              </a:rPr>
              <a:t>	 </a:t>
            </a:r>
            <a:r>
              <a:rPr lang="en-GB" altLang="sv-SE" dirty="0">
                <a:solidFill>
                  <a:srgbClr val="000000"/>
                </a:solidFill>
              </a:rPr>
              <a:t>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p</a:t>
            </a:r>
            <a:r>
              <a:rPr lang="en-GB" altLang="sv-SE" dirty="0">
                <a:solidFill>
                  <a:srgbClr val="000000"/>
                </a:solidFill>
              </a:rPr>
              <a:t>' at the beginning of a line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p$</a:t>
            </a:r>
            <a:r>
              <a:rPr lang="en-GB" altLang="sv-SE" b="1" dirty="0">
                <a:solidFill>
                  <a:srgbClr val="000000"/>
                </a:solidFill>
              </a:rPr>
              <a:t> 	 </a:t>
            </a:r>
            <a:r>
              <a:rPr lang="en-GB" altLang="sv-SE" dirty="0">
                <a:solidFill>
                  <a:srgbClr val="000000"/>
                </a:solidFill>
              </a:rPr>
              <a:t>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p</a:t>
            </a:r>
            <a:r>
              <a:rPr lang="en-GB" altLang="sv-SE" dirty="0">
                <a:solidFill>
                  <a:srgbClr val="000000"/>
                </a:solidFill>
              </a:rPr>
              <a:t>' at the end of a line, equivalent to '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p/\n</a:t>
            </a:r>
            <a:r>
              <a:rPr lang="en-GB" altLang="sv-SE" dirty="0">
                <a:solidFill>
                  <a:srgbClr val="000000"/>
                </a:solidFill>
              </a:rPr>
              <a:t>'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3"/>
          <p:cNvSpPr>
            <a:spLocks noChangeArrowheads="1"/>
          </p:cNvSpPr>
          <p:nvPr/>
        </p:nvSpPr>
        <p:spPr bwMode="auto">
          <a:xfrm>
            <a:off x="609600" y="1295400"/>
            <a:ext cx="8229600" cy="3810000"/>
          </a:xfrm>
          <a:prstGeom prst="rect">
            <a:avLst/>
          </a:prstGeom>
          <a:noFill/>
          <a:ln w="936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en-GB" altLang="sv-SE" b="1" dirty="0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/* Definitions </a:t>
            </a:r>
            <a:r>
              <a:rPr lang="en-GB" altLang="sv-SE" dirty="0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– name definitions</a:t>
            </a:r>
          </a:p>
          <a:p>
            <a:pPr eaLnBrk="1" hangingPunct="1"/>
            <a:r>
              <a:rPr lang="en-GB" altLang="sv-SE" b="1" dirty="0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 *             </a:t>
            </a:r>
            <a:r>
              <a:rPr lang="en-GB" altLang="sv-SE" dirty="0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– variables defined</a:t>
            </a:r>
          </a:p>
          <a:p>
            <a:pPr eaLnBrk="1" hangingPunct="1"/>
            <a:r>
              <a:rPr lang="en-GB" altLang="sv-SE" b="1" dirty="0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 *             </a:t>
            </a:r>
            <a:r>
              <a:rPr lang="en-GB" altLang="sv-SE" dirty="0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– include files specified</a:t>
            </a:r>
          </a:p>
          <a:p>
            <a:pPr eaLnBrk="1" hangingPunct="1"/>
            <a:r>
              <a:rPr lang="en-GB" altLang="sv-SE" b="1" dirty="0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 *             </a:t>
            </a:r>
            <a:r>
              <a:rPr lang="en-GB" altLang="sv-SE" dirty="0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– </a:t>
            </a:r>
            <a:r>
              <a:rPr lang="en-GB" altLang="sv-SE" dirty="0" err="1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etc</a:t>
            </a:r>
            <a:endParaRPr lang="en-GB" altLang="sv-SE" dirty="0">
              <a:solidFill>
                <a:schemeClr val="bg1">
                  <a:lumMod val="50000"/>
                </a:schemeClr>
              </a:solidFill>
              <a:latin typeface="Courier 10 Pitch"/>
            </a:endParaRPr>
          </a:p>
          <a:p>
            <a:pPr eaLnBrk="1" hangingPunct="1"/>
            <a:r>
              <a:rPr lang="en-GB" altLang="sv-SE" b="1" dirty="0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 </a:t>
            </a:r>
            <a:r>
              <a:rPr lang="en-GB" altLang="sv-SE" b="1" dirty="0" smtClean="0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*/</a:t>
            </a:r>
            <a:endParaRPr lang="en-GB" altLang="sv-SE" b="1" dirty="0">
              <a:solidFill>
                <a:schemeClr val="bg1">
                  <a:lumMod val="50000"/>
                </a:schemeClr>
              </a:solidFill>
              <a:latin typeface="Courier 10 Pitch"/>
            </a:endParaRPr>
          </a:p>
          <a:p>
            <a:pPr eaLnBrk="1" hangingPunct="1"/>
            <a:r>
              <a:rPr lang="en-GB" altLang="sv-SE" b="1" dirty="0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%%</a:t>
            </a:r>
          </a:p>
          <a:p>
            <a:pPr eaLnBrk="1" hangingPunct="1"/>
            <a:endParaRPr lang="en-GB" altLang="sv-SE" b="1" dirty="0">
              <a:solidFill>
                <a:schemeClr val="bg1">
                  <a:lumMod val="50000"/>
                </a:schemeClr>
              </a:solidFill>
              <a:latin typeface="Courier 10 Pitch"/>
            </a:endParaRPr>
          </a:p>
          <a:p>
            <a:pPr eaLnBrk="1" hangingPunct="1"/>
            <a:r>
              <a:rPr lang="en-GB" altLang="sv-SE" b="1" dirty="0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/* Translation rules </a:t>
            </a:r>
            <a:r>
              <a:rPr lang="en-GB" altLang="sv-SE" dirty="0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–</a:t>
            </a:r>
            <a:r>
              <a:rPr lang="en-GB" altLang="sv-SE" b="1" dirty="0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 </a:t>
            </a:r>
            <a:r>
              <a:rPr lang="en-GB" altLang="sv-SE" dirty="0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regular expressions together with actions in C/C++ </a:t>
            </a:r>
            <a:r>
              <a:rPr lang="en-GB" altLang="sv-SE" b="1" dirty="0">
                <a:solidFill>
                  <a:schemeClr val="bg1">
                    <a:lumMod val="50000"/>
                  </a:schemeClr>
                </a:solidFill>
                <a:latin typeface="Courier 10 Pitch"/>
              </a:rPr>
              <a:t>*/</a:t>
            </a:r>
          </a:p>
          <a:p>
            <a:pPr eaLnBrk="1" hangingPunct="1"/>
            <a:endParaRPr lang="en-GB" altLang="sv-SE" dirty="0">
              <a:solidFill>
                <a:srgbClr val="000000"/>
              </a:solidFill>
              <a:latin typeface="Courier 10 Pitch"/>
            </a:endParaRPr>
          </a:p>
          <a:p>
            <a:pPr eaLnBrk="1" hangingPunct="1"/>
            <a:r>
              <a:rPr lang="en-GB" altLang="sv-SE" b="1" dirty="0">
                <a:solidFill>
                  <a:srgbClr val="280099"/>
                </a:solidFill>
                <a:latin typeface="Courier 10 Pitch"/>
              </a:rPr>
              <a:t>%%</a:t>
            </a:r>
          </a:p>
          <a:p>
            <a:pPr eaLnBrk="1" hangingPunct="1"/>
            <a:endParaRPr lang="en-GB" altLang="sv-SE" b="1" dirty="0">
              <a:solidFill>
                <a:srgbClr val="000000"/>
              </a:solidFill>
              <a:latin typeface="Courier 10 Pitch"/>
            </a:endParaRPr>
          </a:p>
          <a:p>
            <a:pPr eaLnBrk="1" hangingPunct="1"/>
            <a:r>
              <a:rPr lang="en-GB" altLang="sv-SE" b="1" dirty="0">
                <a:solidFill>
                  <a:srgbClr val="4C4C4C"/>
                </a:solidFill>
                <a:latin typeface="Courier 10 Pitch"/>
              </a:rPr>
              <a:t>/*</a:t>
            </a: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 User code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GB" altLang="sv-SE" dirty="0">
                <a:solidFill>
                  <a:srgbClr val="000000"/>
                </a:solidFill>
                <a:latin typeface="Courier 10 Pitch"/>
              </a:rPr>
              <a:t>–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GB" altLang="sv-SE" dirty="0">
                <a:solidFill>
                  <a:srgbClr val="000000"/>
                </a:solidFill>
                <a:latin typeface="Courier 10 Pitch"/>
              </a:rPr>
              <a:t>support routines for the above C/C++ code </a:t>
            </a:r>
            <a:r>
              <a:rPr lang="en-GB" altLang="sv-SE" b="1" dirty="0">
                <a:solidFill>
                  <a:srgbClr val="4C4C4C"/>
                </a:solidFill>
                <a:latin typeface="Courier 10 Pitch"/>
              </a:rPr>
              <a:t>*/</a:t>
            </a:r>
          </a:p>
        </p:txBody>
      </p:sp>
    </p:spTree>
    <p:extLst>
      <p:ext uri="{BB962C8B-B14F-4D97-AF65-F5344CB8AC3E}">
        <p14:creationId xmlns:p14="http://schemas.microsoft.com/office/powerpoint/2010/main" val="8215908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3.Flex User Code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sv-SE" dirty="0">
                <a:solidFill>
                  <a:srgbClr val="000000"/>
                </a:solidFill>
              </a:rPr>
              <a:t>Finally, the </a:t>
            </a:r>
            <a:r>
              <a:rPr lang="en-GB" altLang="sv-SE" i="1" u="sng" dirty="0">
                <a:solidFill>
                  <a:srgbClr val="000000"/>
                </a:solidFill>
              </a:rPr>
              <a:t>user code</a:t>
            </a:r>
            <a:r>
              <a:rPr lang="en-GB" altLang="sv-SE" i="1" dirty="0">
                <a:solidFill>
                  <a:srgbClr val="000000"/>
                </a:solidFill>
              </a:rPr>
              <a:t> </a:t>
            </a:r>
            <a:r>
              <a:rPr lang="en-GB" altLang="sv-SE" dirty="0">
                <a:solidFill>
                  <a:srgbClr val="000000"/>
                </a:solidFill>
              </a:rPr>
              <a:t>section is simply copied to </a:t>
            </a:r>
            <a:r>
              <a:rPr lang="en-GB" altLang="sv-SE" dirty="0" err="1">
                <a:solidFill>
                  <a:srgbClr val="000000"/>
                </a:solidFill>
                <a:latin typeface="Courier 10 Pitch"/>
              </a:rPr>
              <a:t>lex.yy.c</a:t>
            </a:r>
            <a:r>
              <a:rPr lang="en-GB" altLang="sv-SE" dirty="0">
                <a:solidFill>
                  <a:srgbClr val="000000"/>
                </a:solidFill>
              </a:rPr>
              <a:t> verbatim. It is used for companion routines which call, or are called by the scanner.</a:t>
            </a:r>
          </a:p>
          <a:p>
            <a:endParaRPr lang="en-GB" altLang="sv-SE" dirty="0">
              <a:solidFill>
                <a:srgbClr val="000000"/>
              </a:solidFill>
            </a:endParaRPr>
          </a:p>
          <a:p>
            <a:r>
              <a:rPr lang="en-GB" altLang="sv-SE" dirty="0">
                <a:solidFill>
                  <a:srgbClr val="000000"/>
                </a:solidFill>
              </a:rPr>
              <a:t>If the </a:t>
            </a:r>
            <a:r>
              <a:rPr lang="en-GB" altLang="sv-SE" dirty="0" err="1">
                <a:solidFill>
                  <a:srgbClr val="000000"/>
                </a:solidFill>
              </a:rPr>
              <a:t>lex</a:t>
            </a:r>
            <a:r>
              <a:rPr lang="en-GB" altLang="sv-SE" dirty="0">
                <a:solidFill>
                  <a:srgbClr val="000000"/>
                </a:solidFill>
              </a:rPr>
              <a:t> program is to be used on its own, this section will contain a </a:t>
            </a:r>
            <a:r>
              <a:rPr lang="en-GB" altLang="sv-SE" b="1" dirty="0">
                <a:solidFill>
                  <a:srgbClr val="000000"/>
                </a:solidFill>
              </a:rPr>
              <a:t>main</a:t>
            </a:r>
            <a:r>
              <a:rPr lang="en-GB" altLang="sv-SE" dirty="0">
                <a:solidFill>
                  <a:srgbClr val="000000"/>
                </a:solidFill>
              </a:rPr>
              <a:t> </a:t>
            </a:r>
            <a:r>
              <a:rPr lang="en-GB" altLang="sv-SE" dirty="0" smtClean="0">
                <a:solidFill>
                  <a:srgbClr val="000000"/>
                </a:solidFill>
              </a:rPr>
              <a:t>function. </a:t>
            </a:r>
            <a:r>
              <a:rPr lang="en-GB" altLang="sv-SE" dirty="0">
                <a:solidFill>
                  <a:srgbClr val="000000"/>
                </a:solidFill>
              </a:rPr>
              <a:t>If you leave this section empty you will get the default main.</a:t>
            </a:r>
          </a:p>
          <a:p>
            <a:endParaRPr lang="en-GB" altLang="sv-SE" dirty="0">
              <a:solidFill>
                <a:srgbClr val="000000"/>
              </a:solidFill>
            </a:endParaRPr>
          </a:p>
          <a:p>
            <a:r>
              <a:rPr lang="en-GB" altLang="sv-SE" dirty="0">
                <a:solidFill>
                  <a:srgbClr val="000000"/>
                </a:solidFill>
              </a:rPr>
              <a:t>The presence of this user code is optional.</a:t>
            </a:r>
            <a:endParaRPr lang="en-GB" altLang="sv-SE" b="1" dirty="0">
              <a:solidFill>
                <a:srgbClr val="280099"/>
              </a:solidFill>
              <a:latin typeface="Courier 10 Pitch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Flex Program Variables and Counters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sv-SE" b="1" dirty="0" err="1">
                <a:solidFill>
                  <a:srgbClr val="FF0000"/>
                </a:solidFill>
                <a:latin typeface="Courier 10 Pitch"/>
              </a:rPr>
              <a:t>yytext</a:t>
            </a:r>
            <a:r>
              <a:rPr lang="en-GB" altLang="sv-SE" b="1" dirty="0">
                <a:solidFill>
                  <a:srgbClr val="000000"/>
                </a:solidFill>
              </a:rPr>
              <a:t>     </a:t>
            </a:r>
            <a:r>
              <a:rPr lang="en-GB" altLang="sv-SE" dirty="0">
                <a:solidFill>
                  <a:srgbClr val="000000"/>
                </a:solidFill>
              </a:rPr>
              <a:t>Whenever the scanner matches a token, the</a:t>
            </a:r>
          </a:p>
          <a:p>
            <a:pPr marL="0" indent="0">
              <a:buNone/>
            </a:pPr>
            <a:r>
              <a:rPr lang="en-GB" altLang="sv-SE" dirty="0">
                <a:solidFill>
                  <a:srgbClr val="000000"/>
                </a:solidFill>
              </a:rPr>
              <a:t>                text of the token is stored in the null terminated</a:t>
            </a:r>
          </a:p>
          <a:p>
            <a:pPr marL="0" indent="0">
              <a:buNone/>
            </a:pPr>
            <a:r>
              <a:rPr lang="en-GB" altLang="sv-SE" dirty="0">
                <a:solidFill>
                  <a:srgbClr val="000000"/>
                </a:solidFill>
              </a:rPr>
              <a:t>                string </a:t>
            </a:r>
            <a:r>
              <a:rPr lang="en-GB" altLang="sv-SE" dirty="0" err="1">
                <a:solidFill>
                  <a:srgbClr val="000000"/>
                </a:solidFill>
                <a:latin typeface="Courier 10 Pitch"/>
              </a:rPr>
              <a:t>yytext</a:t>
            </a:r>
            <a:endParaRPr lang="en-GB" altLang="sv-SE" dirty="0">
              <a:solidFill>
                <a:srgbClr val="000000"/>
              </a:solidFill>
              <a:latin typeface="Courier 10 Pitch"/>
            </a:endParaRPr>
          </a:p>
          <a:p>
            <a:pPr marL="0" indent="0">
              <a:buNone/>
            </a:pPr>
            <a:endParaRPr lang="en-GB" altLang="sv-SE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altLang="sv-SE" b="1" dirty="0" err="1">
                <a:solidFill>
                  <a:srgbClr val="FF0000"/>
                </a:solidFill>
                <a:latin typeface="Courier 10 Pitch"/>
              </a:rPr>
              <a:t>yyleng</a:t>
            </a:r>
            <a:r>
              <a:rPr lang="en-GB" altLang="sv-SE" b="1" dirty="0">
                <a:solidFill>
                  <a:srgbClr val="000000"/>
                </a:solidFill>
              </a:rPr>
              <a:t>   </a:t>
            </a:r>
            <a:r>
              <a:rPr lang="en-GB" altLang="sv-SE" dirty="0">
                <a:solidFill>
                  <a:srgbClr val="000000"/>
                </a:solidFill>
              </a:rPr>
              <a:t>The length of the string </a:t>
            </a:r>
            <a:r>
              <a:rPr lang="en-GB" altLang="sv-SE" dirty="0" err="1">
                <a:solidFill>
                  <a:srgbClr val="000000"/>
                </a:solidFill>
                <a:latin typeface="Courier 10 Pitch"/>
              </a:rPr>
              <a:t>yytext</a:t>
            </a:r>
            <a:endParaRPr lang="en-GB" altLang="sv-SE" dirty="0">
              <a:solidFill>
                <a:srgbClr val="000000"/>
              </a:solidFill>
              <a:latin typeface="Courier 10 Pitch"/>
            </a:endParaRPr>
          </a:p>
          <a:p>
            <a:pPr marL="0" indent="0">
              <a:buNone/>
            </a:pPr>
            <a:endParaRPr lang="en-GB" altLang="sv-SE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altLang="sv-SE" b="1" dirty="0" err="1">
                <a:solidFill>
                  <a:srgbClr val="FF0000"/>
                </a:solidFill>
                <a:latin typeface="Courier 10 Pitch"/>
              </a:rPr>
              <a:t>yylex</a:t>
            </a: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()   </a:t>
            </a:r>
            <a:r>
              <a:rPr lang="en-GB" altLang="sv-SE" dirty="0">
                <a:solidFill>
                  <a:srgbClr val="000000"/>
                </a:solidFill>
              </a:rPr>
              <a:t>The scanner created by the Lex has the entry point</a:t>
            </a:r>
          </a:p>
          <a:p>
            <a:pPr marL="0" indent="0">
              <a:buNone/>
            </a:pPr>
            <a:r>
              <a:rPr lang="en-GB" altLang="sv-SE" dirty="0">
                <a:solidFill>
                  <a:srgbClr val="000000"/>
                </a:solidFill>
              </a:rPr>
              <a:t>               </a:t>
            </a:r>
            <a:r>
              <a:rPr lang="en-GB" altLang="sv-SE" dirty="0" err="1">
                <a:solidFill>
                  <a:srgbClr val="000000"/>
                </a:solidFill>
                <a:latin typeface="Courier 10 Pitch"/>
              </a:rPr>
              <a:t>yylex</a:t>
            </a:r>
            <a:r>
              <a:rPr lang="en-GB" altLang="sv-SE" dirty="0">
                <a:solidFill>
                  <a:srgbClr val="000000"/>
                </a:solidFill>
                <a:latin typeface="Courier 10 Pitch"/>
              </a:rPr>
              <a:t>()</a:t>
            </a:r>
            <a:r>
              <a:rPr lang="en-GB" altLang="sv-SE" dirty="0">
                <a:solidFill>
                  <a:srgbClr val="000000"/>
                </a:solidFill>
              </a:rPr>
              <a:t>, which can be called to start or resume</a:t>
            </a:r>
          </a:p>
          <a:p>
            <a:pPr marL="0" indent="0">
              <a:buNone/>
            </a:pPr>
            <a:r>
              <a:rPr lang="en-GB" altLang="sv-SE" dirty="0">
                <a:solidFill>
                  <a:srgbClr val="000000"/>
                </a:solidFill>
              </a:rPr>
              <a:t>               scanning. If </a:t>
            </a:r>
            <a:r>
              <a:rPr lang="en-GB" altLang="sv-SE" b="1" dirty="0" err="1">
                <a:solidFill>
                  <a:srgbClr val="000000"/>
                </a:solidFill>
                <a:latin typeface="Courier 10 Pitch"/>
              </a:rPr>
              <a:t>lex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GB" altLang="sv-SE" dirty="0">
                <a:solidFill>
                  <a:srgbClr val="000000"/>
                </a:solidFill>
              </a:rPr>
              <a:t>action returns a value to a program, </a:t>
            </a:r>
          </a:p>
          <a:p>
            <a:pPr marL="0" indent="0">
              <a:buNone/>
            </a:pPr>
            <a:r>
              <a:rPr lang="en-GB" altLang="sv-SE" dirty="0">
                <a:solidFill>
                  <a:srgbClr val="000000"/>
                </a:solidFill>
              </a:rPr>
              <a:t>               the next call to </a:t>
            </a:r>
            <a:r>
              <a:rPr lang="en-GB" altLang="sv-SE" dirty="0" err="1">
                <a:solidFill>
                  <a:srgbClr val="000000"/>
                </a:solidFill>
                <a:latin typeface="Courier 10 Pitch"/>
              </a:rPr>
              <a:t>yylex</a:t>
            </a:r>
            <a:r>
              <a:rPr lang="en-GB" altLang="sv-SE" dirty="0">
                <a:solidFill>
                  <a:srgbClr val="000000"/>
                </a:solidFill>
                <a:latin typeface="Courier 10 Pitch"/>
              </a:rPr>
              <a:t>()</a:t>
            </a:r>
            <a:r>
              <a:rPr lang="en-GB" altLang="sv-SE" dirty="0">
                <a:solidFill>
                  <a:srgbClr val="000000"/>
                </a:solidFill>
              </a:rPr>
              <a:t> will continue from the point </a:t>
            </a:r>
          </a:p>
          <a:p>
            <a:pPr marL="0" indent="0">
              <a:buNone/>
            </a:pPr>
            <a:r>
              <a:rPr lang="en-GB" altLang="sv-SE" dirty="0">
                <a:solidFill>
                  <a:srgbClr val="000000"/>
                </a:solidFill>
              </a:rPr>
              <a:t>               of that </a:t>
            </a:r>
            <a:r>
              <a:rPr lang="en-GB" altLang="sv-SE" dirty="0" smtClean="0">
                <a:solidFill>
                  <a:srgbClr val="000000"/>
                </a:solidFill>
              </a:rPr>
              <a:t>return</a:t>
            </a:r>
            <a:endParaRPr lang="en-GB" alt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Flex Program Variables and Functions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sv-SE" b="1" dirty="0" err="1">
                <a:solidFill>
                  <a:srgbClr val="FF0000"/>
                </a:solidFill>
                <a:latin typeface="Courier 10 Pitch"/>
              </a:rPr>
              <a:t>yymore</a:t>
            </a: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()</a:t>
            </a:r>
            <a:r>
              <a:rPr lang="en-GB" altLang="sv-SE" b="1" dirty="0">
                <a:solidFill>
                  <a:srgbClr val="000000"/>
                </a:solidFill>
              </a:rPr>
              <a:t>       </a:t>
            </a:r>
            <a:r>
              <a:rPr lang="en-US" altLang="sv-SE" dirty="0" smtClean="0">
                <a:solidFill>
                  <a:srgbClr val="000000"/>
                </a:solidFill>
              </a:rPr>
              <a:t>Do </a:t>
            </a:r>
            <a:r>
              <a:rPr lang="en-US" altLang="sv-SE" dirty="0">
                <a:solidFill>
                  <a:srgbClr val="000000"/>
                </a:solidFill>
              </a:rPr>
              <a:t>another match and append its </a:t>
            </a:r>
          </a:p>
          <a:p>
            <a:pPr marL="0" indent="0">
              <a:buNone/>
            </a:pPr>
            <a:r>
              <a:rPr lang="en-US" altLang="sv-SE" dirty="0">
                <a:solidFill>
                  <a:srgbClr val="000000"/>
                </a:solidFill>
              </a:rPr>
              <a:t>                          result to the current </a:t>
            </a:r>
            <a:r>
              <a:rPr lang="en-US" altLang="sv-SE" dirty="0" err="1" smtClean="0">
                <a:solidFill>
                  <a:srgbClr val="000000"/>
                </a:solidFill>
              </a:rPr>
              <a:t>yytext</a:t>
            </a:r>
            <a:r>
              <a:rPr lang="en-US" altLang="sv-SE" dirty="0" smtClean="0">
                <a:solidFill>
                  <a:srgbClr val="000000"/>
                </a:solidFill>
              </a:rPr>
              <a:t> (instead of replacing it)</a:t>
            </a:r>
            <a:endParaRPr lang="en-US" altLang="sv-SE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sv-SE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GB" altLang="sv-SE" b="1" dirty="0" err="1">
                <a:solidFill>
                  <a:srgbClr val="FF0000"/>
                </a:solidFill>
                <a:latin typeface="Courier 10 Pitch"/>
              </a:rPr>
              <a:t>yyless</a:t>
            </a: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(</a:t>
            </a:r>
            <a:r>
              <a:rPr lang="en-GB" altLang="sv-SE" b="1" dirty="0" err="1">
                <a:solidFill>
                  <a:srgbClr val="FF0000"/>
                </a:solidFill>
                <a:latin typeface="Courier 10 Pitch"/>
              </a:rPr>
              <a:t>int</a:t>
            </a:r>
            <a:r>
              <a:rPr lang="en-GB" altLang="sv-SE" b="1" dirty="0">
                <a:solidFill>
                  <a:srgbClr val="FF0000"/>
                </a:solidFill>
                <a:latin typeface="Courier 10 Pitch"/>
              </a:rPr>
              <a:t> n)</a:t>
            </a:r>
            <a:r>
              <a:rPr lang="en-GB" altLang="sv-SE" b="1" dirty="0">
                <a:solidFill>
                  <a:srgbClr val="000000"/>
                </a:solidFill>
              </a:rPr>
              <a:t>    </a:t>
            </a:r>
            <a:r>
              <a:rPr lang="en-US" altLang="sv-SE" dirty="0">
                <a:solidFill>
                  <a:srgbClr val="000000"/>
                </a:solidFill>
              </a:rPr>
              <a:t>Push all but the first n characters              </a:t>
            </a:r>
          </a:p>
          <a:p>
            <a:pPr marL="0" indent="0">
              <a:buNone/>
            </a:pPr>
            <a:r>
              <a:rPr lang="en-US" altLang="sv-SE" dirty="0">
                <a:solidFill>
                  <a:srgbClr val="000000"/>
                </a:solidFill>
              </a:rPr>
              <a:t>                         back to the input stream (to be  </a:t>
            </a:r>
          </a:p>
          <a:p>
            <a:pPr marL="0" indent="0">
              <a:buNone/>
            </a:pPr>
            <a:r>
              <a:rPr lang="en-US" altLang="sv-SE" dirty="0">
                <a:solidFill>
                  <a:srgbClr val="000000"/>
                </a:solidFill>
              </a:rPr>
              <a:t>                         matched next time). </a:t>
            </a:r>
            <a:r>
              <a:rPr lang="en-US" altLang="sv-SE" dirty="0" err="1">
                <a:solidFill>
                  <a:srgbClr val="000000"/>
                </a:solidFill>
              </a:rPr>
              <a:t>yytext</a:t>
            </a:r>
            <a:r>
              <a:rPr lang="en-US" altLang="sv-SE" dirty="0">
                <a:solidFill>
                  <a:srgbClr val="000000"/>
                </a:solidFill>
              </a:rPr>
              <a:t> will</a:t>
            </a:r>
          </a:p>
          <a:p>
            <a:pPr marL="0" indent="0">
              <a:buNone/>
            </a:pPr>
            <a:r>
              <a:rPr lang="en-US" altLang="sv-SE" dirty="0">
                <a:solidFill>
                  <a:srgbClr val="000000"/>
                </a:solidFill>
              </a:rPr>
              <a:t>                         contain only the first n of the  </a:t>
            </a:r>
          </a:p>
          <a:p>
            <a:pPr marL="0" indent="0">
              <a:buNone/>
            </a:pPr>
            <a:r>
              <a:rPr lang="en-US" altLang="sv-SE" dirty="0">
                <a:solidFill>
                  <a:srgbClr val="000000"/>
                </a:solidFill>
              </a:rPr>
              <a:t>                         matched characters</a:t>
            </a:r>
            <a:r>
              <a:rPr lang="en-US" altLang="sv-SE" dirty="0" smtClean="0">
                <a:solidFill>
                  <a:srgbClr val="000000"/>
                </a:solidFill>
              </a:rPr>
              <a:t>.</a:t>
            </a:r>
            <a:endParaRPr lang="en-US" alt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 smtClean="0">
                <a:latin typeface="+mn-lt"/>
              </a:rPr>
              <a:t>yymore</a:t>
            </a:r>
            <a:r>
              <a:rPr lang="sv-SE" altLang="sv-SE" dirty="0" smtClean="0">
                <a:latin typeface="+mn-lt"/>
              </a:rPr>
              <a:t>() </a:t>
            </a:r>
            <a:r>
              <a:rPr lang="sv-SE" altLang="sv-SE" dirty="0" err="1" smtClean="0">
                <a:latin typeface="+mn-lt"/>
              </a:rPr>
              <a:t>Example</a:t>
            </a:r>
            <a:endParaRPr lang="sv-SE" altLang="sv-SE" dirty="0" smtClean="0">
              <a:latin typeface="+mn-lt"/>
            </a:endParaRP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675905" y="3200400"/>
            <a:ext cx="7239000" cy="1752600"/>
          </a:xfrm>
          <a:prstGeom prst="rect">
            <a:avLst/>
          </a:prstGeom>
          <a:noFill/>
          <a:ln w="936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en-GB" altLang="sv-SE" b="1" dirty="0">
                <a:latin typeface="+mn-lt"/>
              </a:rPr>
              <a:t>%%</a:t>
            </a:r>
          </a:p>
          <a:p>
            <a:pPr eaLnBrk="1" hangingPunct="1">
              <a:spcBef>
                <a:spcPts val="1500"/>
              </a:spcBef>
            </a:pPr>
            <a:r>
              <a:rPr lang="en-GB" altLang="sv-SE" b="1" dirty="0">
                <a:latin typeface="+mn-lt"/>
              </a:rPr>
              <a:t>hyper </a:t>
            </a:r>
            <a:r>
              <a:rPr lang="en-GB" altLang="sv-SE" b="1" dirty="0" err="1">
                <a:latin typeface="+mn-lt"/>
              </a:rPr>
              <a:t>yymore</a:t>
            </a:r>
            <a:r>
              <a:rPr lang="en-GB" altLang="sv-SE" b="1" dirty="0">
                <a:latin typeface="+mn-lt"/>
              </a:rPr>
              <a:t>();</a:t>
            </a:r>
          </a:p>
          <a:p>
            <a:pPr eaLnBrk="1" hangingPunct="1">
              <a:spcBef>
                <a:spcPts val="1500"/>
              </a:spcBef>
            </a:pPr>
            <a:r>
              <a:rPr lang="en-GB" altLang="sv-SE" b="1" dirty="0">
                <a:latin typeface="+mn-lt"/>
              </a:rPr>
              <a:t>text </a:t>
            </a:r>
            <a:r>
              <a:rPr lang="en-GB" altLang="sv-SE" b="1" dirty="0" smtClean="0">
                <a:latin typeface="+mn-lt"/>
              </a:rPr>
              <a:t>{  </a:t>
            </a:r>
            <a:r>
              <a:rPr lang="en-GB" altLang="sv-SE" b="1" dirty="0" err="1" smtClean="0">
                <a:latin typeface="+mn-lt"/>
              </a:rPr>
              <a:t>printf</a:t>
            </a:r>
            <a:r>
              <a:rPr lang="en-GB" altLang="sv-SE" b="1" dirty="0">
                <a:latin typeface="+mn-lt"/>
              </a:rPr>
              <a:t>(“Token is %s\n”, </a:t>
            </a:r>
            <a:r>
              <a:rPr lang="en-GB" altLang="sv-SE" b="1" dirty="0" err="1">
                <a:latin typeface="+mn-lt"/>
              </a:rPr>
              <a:t>yytext</a:t>
            </a:r>
            <a:r>
              <a:rPr lang="en-GB" altLang="sv-SE" b="1" dirty="0" smtClean="0">
                <a:latin typeface="+mn-lt"/>
              </a:rPr>
              <a:t>);  }</a:t>
            </a:r>
            <a:endParaRPr lang="en-GB" altLang="sv-SE" b="1" dirty="0">
              <a:latin typeface="+mn-lt"/>
            </a:endParaRPr>
          </a:p>
        </p:txBody>
      </p:sp>
      <p:sp>
        <p:nvSpPr>
          <p:cNvPr id="38917" name="Rectangle 3"/>
          <p:cNvSpPr>
            <a:spLocks noChangeArrowheads="1"/>
          </p:cNvSpPr>
          <p:nvPr/>
        </p:nvSpPr>
        <p:spPr bwMode="auto">
          <a:xfrm>
            <a:off x="625106" y="1981200"/>
            <a:ext cx="81534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1750"/>
              </a:spcBef>
              <a:spcAft>
                <a:spcPts val="500"/>
              </a:spcAft>
            </a:pPr>
            <a:r>
              <a:rPr lang="en-GB" altLang="sv-SE" sz="2800" dirty="0">
                <a:solidFill>
                  <a:srgbClr val="000000"/>
                </a:solidFill>
                <a:latin typeface="+mn-lt"/>
              </a:rPr>
              <a:t>If the input string is “hypertext”, the output will be “Token is hypertext”.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2209800"/>
            <a:ext cx="7772400" cy="1435100"/>
          </a:xfrm>
        </p:spPr>
        <p:txBody>
          <a:bodyPr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4400" dirty="0" smtClean="0"/>
              <a:t>Flex Examples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831888"/>
            <a:ext cx="8458200" cy="685800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Example: Recognition of Verbs</a:t>
            </a:r>
          </a:p>
        </p:txBody>
      </p:sp>
      <p:grpSp>
        <p:nvGrpSpPr>
          <p:cNvPr id="40964" name="Group 1"/>
          <p:cNvGrpSpPr>
            <a:grpSpLocks/>
          </p:cNvGrpSpPr>
          <p:nvPr/>
        </p:nvGrpSpPr>
        <p:grpSpPr bwMode="auto">
          <a:xfrm>
            <a:off x="652463" y="2266950"/>
            <a:ext cx="7772400" cy="3787776"/>
            <a:chOff x="192" y="1440"/>
            <a:chExt cx="5280" cy="2386"/>
          </a:xfrm>
        </p:grpSpPr>
        <p:sp>
          <p:nvSpPr>
            <p:cNvPr id="40979" name="Rectangle 2"/>
            <p:cNvSpPr>
              <a:spLocks noChangeArrowheads="1"/>
            </p:cNvSpPr>
            <p:nvPr/>
          </p:nvSpPr>
          <p:spPr bwMode="auto">
            <a:xfrm>
              <a:off x="192" y="1440"/>
              <a:ext cx="5280" cy="2386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%{ </a:t>
              </a:r>
            </a:p>
            <a:p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#include &lt;</a:t>
              </a:r>
              <a:r>
                <a:rPr lang="en-GB" altLang="sv-SE" sz="1600" b="1" dirty="0" err="1">
                  <a:solidFill>
                    <a:srgbClr val="000000"/>
                  </a:solidFill>
                  <a:latin typeface="Courier 10 Pitch"/>
                </a:rPr>
                <a:t>stdio.h</a:t>
              </a: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&gt;</a:t>
              </a:r>
            </a:p>
            <a:p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%}</a:t>
              </a:r>
            </a:p>
            <a:p>
              <a:endParaRPr lang="en-GB" altLang="sv-SE" sz="1600" b="1" dirty="0">
                <a:solidFill>
                  <a:srgbClr val="000000"/>
                </a:solidFill>
                <a:latin typeface="Courier 10 Pitch"/>
              </a:endParaRPr>
            </a:p>
            <a:p>
              <a:r>
                <a:rPr lang="en-GB" altLang="sv-SE" sz="1600" b="1" dirty="0">
                  <a:solidFill>
                    <a:srgbClr val="280099"/>
                  </a:solidFill>
                  <a:latin typeface="Courier 10 Pitch"/>
                </a:rPr>
                <a:t>%%</a:t>
              </a:r>
            </a:p>
            <a:p>
              <a:endParaRPr lang="en-GB" altLang="sv-SE" sz="1600" b="1" dirty="0">
                <a:solidFill>
                  <a:srgbClr val="000000"/>
                </a:solidFill>
                <a:latin typeface="Courier 10 Pitch"/>
              </a:endParaRPr>
            </a:p>
            <a:p>
              <a:r>
                <a:rPr lang="en-GB" altLang="sv-SE" sz="1600" b="1" dirty="0" smtClean="0">
                  <a:solidFill>
                    <a:schemeClr val="accent1">
                      <a:lumMod val="75000"/>
                    </a:schemeClr>
                  </a:solidFill>
                  <a:latin typeface="Courier 10 Pitch"/>
                </a:rPr>
                <a:t>[  </a:t>
              </a:r>
              <a:r>
                <a:rPr lang="en-GB" altLang="sv-SE" sz="1600" b="1" dirty="0" smtClean="0">
                  <a:solidFill>
                    <a:schemeClr val="accent1">
                      <a:lumMod val="75000"/>
                    </a:schemeClr>
                  </a:solidFill>
                  <a:latin typeface="Courier 10 Pitch"/>
                </a:rPr>
                <a:t>\t]+</a:t>
              </a:r>
              <a:r>
                <a:rPr lang="en-GB" altLang="sv-SE" sz="1600" b="1" dirty="0">
                  <a:solidFill>
                    <a:schemeClr val="accent1">
                      <a:lumMod val="75000"/>
                    </a:schemeClr>
                  </a:solidFill>
                  <a:latin typeface="Courier 10 Pitch"/>
                </a:rPr>
                <a:t>	</a:t>
              </a: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	      </a:t>
              </a:r>
              <a:r>
                <a:rPr lang="en-GB" altLang="sv-SE" sz="1600" b="1" dirty="0">
                  <a:solidFill>
                    <a:srgbClr val="4C4C4C"/>
                  </a:solidFill>
                  <a:latin typeface="Courier 10 Pitch"/>
                </a:rPr>
                <a:t>/* ignore white space */</a:t>
              </a: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	</a:t>
              </a:r>
            </a:p>
            <a:p>
              <a:r>
                <a:rPr lang="en-US" altLang="sv-SE" sz="1600" b="1" dirty="0" smtClean="0">
                  <a:solidFill>
                    <a:schemeClr val="accent1">
                      <a:lumMod val="75000"/>
                    </a:schemeClr>
                  </a:solidFill>
                  <a:latin typeface="Courier 10 Pitch"/>
                </a:rPr>
                <a:t>“</a:t>
              </a:r>
              <a:r>
                <a:rPr lang="en-GB" altLang="sv-SE" sz="1600" b="1" dirty="0" err="1" smtClean="0">
                  <a:solidFill>
                    <a:schemeClr val="accent1">
                      <a:lumMod val="75000"/>
                    </a:schemeClr>
                  </a:solidFill>
                  <a:latin typeface="Courier 10 Pitch"/>
                </a:rPr>
                <a:t>do”|”does”|”did”|”done”|”has</a:t>
              </a:r>
              <a:r>
                <a:rPr lang="en-GB" altLang="sv-SE" sz="1600" b="1" dirty="0" smtClean="0">
                  <a:solidFill>
                    <a:schemeClr val="accent1">
                      <a:lumMod val="75000"/>
                    </a:schemeClr>
                  </a:solidFill>
                  <a:latin typeface="Courier 10 Pitch"/>
                </a:rPr>
                <a:t>”</a:t>
              </a:r>
              <a:r>
                <a:rPr lang="en-GB" altLang="sv-SE" sz="1600" b="1" dirty="0" smtClean="0">
                  <a:solidFill>
                    <a:srgbClr val="FF3333"/>
                  </a:solidFill>
                  <a:latin typeface="Courier 10 Pitch"/>
                </a:rPr>
                <a:t> </a:t>
              </a:r>
              <a:r>
                <a:rPr lang="en-GB" altLang="sv-SE" sz="1600" b="1" dirty="0" smtClean="0">
                  <a:solidFill>
                    <a:srgbClr val="000000"/>
                  </a:solidFill>
                  <a:latin typeface="Courier 10 Pitch"/>
                </a:rPr>
                <a:t>{</a:t>
              </a:r>
            </a:p>
            <a:p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	</a:t>
              </a:r>
              <a:r>
                <a:rPr lang="en-GB" altLang="sv-SE" sz="1600" b="1" dirty="0" smtClean="0">
                  <a:solidFill>
                    <a:srgbClr val="000000"/>
                  </a:solidFill>
                  <a:latin typeface="Courier 10 Pitch"/>
                </a:rPr>
                <a:t>			</a:t>
              </a:r>
              <a:r>
                <a:rPr lang="en-GB" altLang="sv-SE" sz="1600" b="1" dirty="0" smtClean="0">
                  <a:solidFill>
                    <a:srgbClr val="000000"/>
                  </a:solidFill>
                  <a:latin typeface="Courier 10 Pitch"/>
                </a:rPr>
                <a:t> </a:t>
              </a:r>
              <a:r>
                <a:rPr lang="en-GB" altLang="sv-SE" sz="1600" b="1" dirty="0" err="1">
                  <a:solidFill>
                    <a:srgbClr val="000000"/>
                  </a:solidFill>
                  <a:latin typeface="Courier 10 Pitch"/>
                </a:rPr>
                <a:t>printf</a:t>
              </a: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 (”%s: is a verb\n”, </a:t>
              </a:r>
              <a:r>
                <a:rPr lang="en-GB" altLang="sv-SE" sz="1600" b="1" dirty="0" err="1">
                  <a:solidFill>
                    <a:srgbClr val="000000"/>
                  </a:solidFill>
                  <a:latin typeface="Courier 10 Pitch"/>
                </a:rPr>
                <a:t>yytext</a:t>
              </a: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); } </a:t>
              </a:r>
            </a:p>
            <a:p>
              <a:r>
                <a:rPr lang="en-GB" altLang="sv-SE" sz="1600" b="1" dirty="0">
                  <a:solidFill>
                    <a:schemeClr val="accent1">
                      <a:lumMod val="75000"/>
                    </a:schemeClr>
                  </a:solidFill>
                  <a:latin typeface="Courier 10 Pitch"/>
                </a:rPr>
                <a:t>[a-</a:t>
              </a:r>
              <a:r>
                <a:rPr lang="en-GB" altLang="sv-SE" sz="1600" b="1" dirty="0" err="1">
                  <a:solidFill>
                    <a:schemeClr val="accent1">
                      <a:lumMod val="75000"/>
                    </a:schemeClr>
                  </a:solidFill>
                  <a:latin typeface="Courier 10 Pitch"/>
                </a:rPr>
                <a:t>zA</a:t>
              </a:r>
              <a:r>
                <a:rPr lang="en-GB" altLang="sv-SE" sz="1600" b="1" dirty="0">
                  <a:solidFill>
                    <a:schemeClr val="accent1">
                      <a:lumMod val="75000"/>
                    </a:schemeClr>
                  </a:solidFill>
                  <a:latin typeface="Courier 10 Pitch"/>
                </a:rPr>
                <a:t>-Z]+</a:t>
              </a: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	      { </a:t>
              </a:r>
              <a:r>
                <a:rPr lang="en-GB" altLang="sv-SE" sz="1600" b="1" dirty="0" err="1">
                  <a:solidFill>
                    <a:srgbClr val="000000"/>
                  </a:solidFill>
                  <a:latin typeface="Courier 10 Pitch"/>
                </a:rPr>
                <a:t>printf</a:t>
              </a: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 (”%s: is not a verb\n”,</a:t>
              </a:r>
              <a:r>
                <a:rPr lang="en-GB" altLang="sv-SE" sz="1600" b="1" dirty="0" err="1">
                  <a:solidFill>
                    <a:srgbClr val="000000"/>
                  </a:solidFill>
                  <a:latin typeface="Courier 10 Pitch"/>
                </a:rPr>
                <a:t>yytext</a:t>
              </a: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); }</a:t>
              </a:r>
            </a:p>
            <a:p>
              <a:r>
                <a:rPr lang="en-GB" altLang="sv-SE" sz="1600" b="1" dirty="0">
                  <a:solidFill>
                    <a:schemeClr val="accent1">
                      <a:lumMod val="75000"/>
                    </a:schemeClr>
                  </a:solidFill>
                  <a:latin typeface="Courier 10 Pitch"/>
                </a:rPr>
                <a:t>.|\n</a:t>
              </a:r>
              <a:r>
                <a:rPr lang="en-GB" altLang="sv-SE" sz="1600" b="1" dirty="0">
                  <a:solidFill>
                    <a:srgbClr val="FF3333"/>
                  </a:solidFill>
                  <a:latin typeface="Courier 10 Pitch"/>
                </a:rPr>
                <a:t>	</a:t>
              </a: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	      { ECHO; </a:t>
              </a:r>
              <a:r>
                <a:rPr lang="en-GB" altLang="sv-SE" sz="1600" b="1" dirty="0">
                  <a:solidFill>
                    <a:srgbClr val="4C4C4C"/>
                  </a:solidFill>
                  <a:latin typeface="Courier 10 Pitch"/>
                </a:rPr>
                <a:t>/* </a:t>
              </a:r>
              <a:r>
                <a:rPr lang="en-GB" altLang="sv-SE" sz="1600" b="1" dirty="0" smtClean="0">
                  <a:solidFill>
                    <a:srgbClr val="4C4C4C"/>
                  </a:solidFill>
                  <a:latin typeface="Courier 10 Pitch"/>
                </a:rPr>
                <a:t>default. Copies </a:t>
              </a:r>
              <a:r>
                <a:rPr lang="en-GB" altLang="sv-SE" sz="1600" b="1" dirty="0" err="1" smtClean="0">
                  <a:solidFill>
                    <a:srgbClr val="4C4C4C"/>
                  </a:solidFill>
                  <a:latin typeface="Courier 10 Pitch"/>
                </a:rPr>
                <a:t>yytex</a:t>
              </a:r>
              <a:r>
                <a:rPr lang="en-GB" altLang="sv-SE" sz="1600" b="1" dirty="0" smtClean="0">
                  <a:solidFill>
                    <a:srgbClr val="4C4C4C"/>
                  </a:solidFill>
                  <a:latin typeface="Courier 10 Pitch"/>
                </a:rPr>
                <a:t> to scanner’s output*/ </a:t>
              </a: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}</a:t>
              </a:r>
            </a:p>
            <a:p>
              <a:endParaRPr lang="en-GB" altLang="sv-SE" sz="1600" b="1" dirty="0">
                <a:solidFill>
                  <a:srgbClr val="000000"/>
                </a:solidFill>
                <a:latin typeface="Courier 10 Pitch"/>
              </a:endParaRPr>
            </a:p>
            <a:p>
              <a:r>
                <a:rPr lang="en-GB" altLang="sv-SE" sz="1600" b="1" dirty="0">
                  <a:solidFill>
                    <a:srgbClr val="280099"/>
                  </a:solidFill>
                  <a:latin typeface="Courier 10 Pitch"/>
                </a:rPr>
                <a:t>%%</a:t>
              </a:r>
            </a:p>
            <a:p>
              <a:endParaRPr lang="en-GB" altLang="sv-SE" sz="1600" b="1" dirty="0">
                <a:solidFill>
                  <a:srgbClr val="000000"/>
                </a:solidFill>
                <a:latin typeface="Courier 10 Pitch"/>
              </a:endParaRPr>
            </a:p>
            <a:p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main()		      { </a:t>
              </a:r>
              <a:r>
                <a:rPr lang="en-GB" altLang="sv-SE" sz="1600" b="1" dirty="0" err="1">
                  <a:solidFill>
                    <a:srgbClr val="000000"/>
                  </a:solidFill>
                  <a:latin typeface="Courier 10 Pitch"/>
                </a:rPr>
                <a:t>yylex</a:t>
              </a: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(); }</a:t>
              </a:r>
            </a:p>
          </p:txBody>
        </p:sp>
      </p:grp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992310" y="2968705"/>
            <a:ext cx="2129928" cy="991518"/>
          </a:xfrm>
          <a:prstGeom prst="flowChartDocumen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Gill Sans MT" pitchFamily="34" charset="0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6023472" y="2970882"/>
            <a:ext cx="2133600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ts val="1500"/>
              </a:spcBef>
            </a:pPr>
            <a:r>
              <a:rPr lang="en-GB" altLang="sv-SE" dirty="0">
                <a:solidFill>
                  <a:srgbClr val="000000"/>
                </a:solidFill>
              </a:rPr>
              <a:t>Mary  has  a </a:t>
            </a:r>
            <a:r>
              <a:rPr lang="en-GB" altLang="sv-SE" dirty="0" smtClean="0">
                <a:solidFill>
                  <a:srgbClr val="000000"/>
                </a:solidFill>
              </a:rPr>
              <a:t>little lamb</a:t>
            </a:r>
            <a:endParaRPr lang="en-GB" altLang="sv-SE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46606"/>
            <a:ext cx="8458200" cy="685800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Example: Character Counting</a:t>
            </a:r>
          </a:p>
        </p:txBody>
      </p:sp>
      <p:sp>
        <p:nvSpPr>
          <p:cNvPr id="41988" name="Rectangle 1"/>
          <p:cNvSpPr>
            <a:spLocks noChangeArrowheads="1"/>
          </p:cNvSpPr>
          <p:nvPr/>
        </p:nvSpPr>
        <p:spPr bwMode="auto">
          <a:xfrm>
            <a:off x="685800" y="2179638"/>
            <a:ext cx="7772400" cy="35416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</a:rPr>
              <a:t>%{ </a:t>
            </a:r>
          </a:p>
          <a:p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</a:rPr>
              <a:t>#include &lt;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</a:rPr>
              <a:t>stdio.h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</a:rPr>
              <a:t>&gt;</a:t>
            </a:r>
          </a:p>
          <a:p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</a:rPr>
              <a:t>%}</a:t>
            </a:r>
          </a:p>
          <a:p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</a:rPr>
              <a:t>int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GB" altLang="sv-SE" sz="1600" b="1" dirty="0" err="1">
                <a:solidFill>
                  <a:srgbClr val="000000"/>
                </a:solidFill>
                <a:latin typeface="Courier 10 Pitch"/>
              </a:rPr>
              <a:t>num_lines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</a:rPr>
              <a:t> = 0, </a:t>
            </a:r>
            <a:r>
              <a:rPr lang="en-GB" altLang="sv-SE" sz="1600" b="1" dirty="0" err="1">
                <a:solidFill>
                  <a:srgbClr val="000000"/>
                </a:solidFill>
                <a:latin typeface="Courier 10 Pitch"/>
              </a:rPr>
              <a:t>num_chars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</a:rPr>
              <a:t> = 0; </a:t>
            </a:r>
            <a:r>
              <a:rPr lang="en-GB" altLang="sv-SE" sz="1600" b="1" dirty="0">
                <a:solidFill>
                  <a:srgbClr val="4C4C4C"/>
                </a:solidFill>
                <a:latin typeface="Courier 10 Pitch"/>
              </a:rPr>
              <a:t>/* Variables */</a:t>
            </a:r>
          </a:p>
          <a:p>
            <a:endParaRPr lang="en-GB" altLang="sv-SE" sz="1600" b="1" dirty="0">
              <a:solidFill>
                <a:srgbClr val="000000"/>
              </a:solidFill>
              <a:latin typeface="Courier 10 Pitch"/>
            </a:endParaRPr>
          </a:p>
          <a:p>
            <a:r>
              <a:rPr lang="en-GB" altLang="sv-SE" sz="1600" b="1" dirty="0">
                <a:solidFill>
                  <a:srgbClr val="280099"/>
                </a:solidFill>
                <a:latin typeface="Courier 10 Pitch"/>
              </a:rPr>
              <a:t>%%</a:t>
            </a:r>
          </a:p>
          <a:p>
            <a:r>
              <a:rPr lang="en-GB" altLang="sv-SE" sz="1600" b="1" dirty="0">
                <a:solidFill>
                  <a:srgbClr val="000000"/>
                </a:solidFill>
                <a:latin typeface="Courier 10 Pitch"/>
              </a:rPr>
              <a:t> </a:t>
            </a:r>
          </a:p>
          <a:p>
            <a:r>
              <a:rPr lang="en-GB" altLang="sv-SE" sz="1600" b="1" dirty="0">
                <a:solidFill>
                  <a:schemeClr val="accent1">
                    <a:lumMod val="75000"/>
                  </a:schemeClr>
                </a:solidFill>
                <a:latin typeface="Courier 10 Pitch"/>
              </a:rPr>
              <a:t>\n 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</a:rPr>
              <a:t>	{ ++</a:t>
            </a:r>
            <a:r>
              <a:rPr lang="en-GB" altLang="sv-SE" sz="1600" b="1" dirty="0" err="1">
                <a:solidFill>
                  <a:srgbClr val="000000"/>
                </a:solidFill>
                <a:latin typeface="Courier 10 Pitch"/>
              </a:rPr>
              <a:t>num_lines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</a:rPr>
              <a:t>; ++</a:t>
            </a:r>
            <a:r>
              <a:rPr lang="en-GB" altLang="sv-SE" sz="1600" b="1" dirty="0" err="1">
                <a:solidFill>
                  <a:srgbClr val="000000"/>
                </a:solidFill>
                <a:latin typeface="Courier 10 Pitch"/>
              </a:rPr>
              <a:t>num_chars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</a:rPr>
              <a:t>; } </a:t>
            </a:r>
            <a:r>
              <a:rPr lang="en-GB" altLang="sv-SE" sz="1600" b="1" dirty="0">
                <a:solidFill>
                  <a:srgbClr val="4C4C4C"/>
                </a:solidFill>
                <a:latin typeface="Courier 10 Pitch"/>
              </a:rPr>
              <a:t>/* Take care of newline */</a:t>
            </a:r>
          </a:p>
          <a:p>
            <a:r>
              <a:rPr lang="en-GB" altLang="sv-SE" sz="1600" b="1" dirty="0">
                <a:solidFill>
                  <a:schemeClr val="accent1">
                    <a:lumMod val="75000"/>
                  </a:schemeClr>
                </a:solidFill>
                <a:latin typeface="Courier 10 Pitch"/>
              </a:rPr>
              <a:t>.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</a:rPr>
              <a:t> 	{ ++</a:t>
            </a:r>
            <a:r>
              <a:rPr lang="en-GB" altLang="sv-SE" sz="1600" b="1" dirty="0" err="1">
                <a:solidFill>
                  <a:srgbClr val="000000"/>
                </a:solidFill>
                <a:latin typeface="Courier 10 Pitch"/>
              </a:rPr>
              <a:t>num_chars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</a:rPr>
              <a:t>; }      </a:t>
            </a:r>
            <a:r>
              <a:rPr lang="en-GB" altLang="sv-SE" sz="1600" b="1" dirty="0">
                <a:solidFill>
                  <a:srgbClr val="4C4C4C"/>
                </a:solidFill>
                <a:latin typeface="Courier 10 Pitch"/>
              </a:rPr>
              <a:t>/* Take care of everything else */</a:t>
            </a:r>
          </a:p>
          <a:p>
            <a:endParaRPr lang="en-GB" altLang="sv-SE" sz="1600" b="1" dirty="0">
              <a:solidFill>
                <a:srgbClr val="000000"/>
              </a:solidFill>
              <a:latin typeface="Courier 10 Pitch"/>
            </a:endParaRPr>
          </a:p>
          <a:p>
            <a:r>
              <a:rPr lang="en-GB" altLang="sv-SE" sz="1600" b="1" dirty="0">
                <a:solidFill>
                  <a:srgbClr val="280099"/>
                </a:solidFill>
                <a:latin typeface="Courier 10 Pitch"/>
              </a:rPr>
              <a:t>%%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</a:rPr>
              <a:t> </a:t>
            </a:r>
          </a:p>
          <a:p>
            <a:r>
              <a:rPr lang="en-GB" altLang="sv-SE" sz="1600" b="1" dirty="0">
                <a:solidFill>
                  <a:srgbClr val="000000"/>
                </a:solidFill>
                <a:latin typeface="Courier 10 Pitch"/>
              </a:rPr>
              <a:t>main() { </a:t>
            </a:r>
            <a:r>
              <a:rPr lang="en-GB" altLang="sv-SE" sz="1600" b="1" dirty="0" err="1">
                <a:solidFill>
                  <a:srgbClr val="000000"/>
                </a:solidFill>
                <a:latin typeface="Courier 10 Pitch"/>
              </a:rPr>
              <a:t>yylex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</a:rPr>
              <a:t>(); </a:t>
            </a:r>
          </a:p>
          <a:p>
            <a:r>
              <a:rPr lang="en-GB" altLang="sv-SE" sz="1600" b="1" dirty="0">
                <a:solidFill>
                  <a:srgbClr val="000000"/>
                </a:solidFill>
                <a:latin typeface="Courier 10 Pitch"/>
              </a:rPr>
              <a:t>	  </a:t>
            </a:r>
            <a:r>
              <a:rPr lang="en-GB" altLang="sv-SE" sz="1600" b="1" dirty="0" err="1">
                <a:solidFill>
                  <a:srgbClr val="000000"/>
                </a:solidFill>
                <a:latin typeface="Courier 10 Pitch"/>
              </a:rPr>
              <a:t>printf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</a:rPr>
              <a:t>("lines: %d, chars: %d\n", </a:t>
            </a:r>
            <a:r>
              <a:rPr lang="en-GB" altLang="sv-SE" sz="1600" b="1" dirty="0" err="1">
                <a:solidFill>
                  <a:srgbClr val="000000"/>
                </a:solidFill>
                <a:latin typeface="Courier 10 Pitch"/>
              </a:rPr>
              <a:t>num_lines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</a:rPr>
              <a:t>, </a:t>
            </a:r>
            <a:r>
              <a:rPr lang="en-GB" altLang="sv-SE" sz="1600" b="1" dirty="0" err="1">
                <a:solidFill>
                  <a:srgbClr val="000000"/>
                </a:solidFill>
                <a:latin typeface="Courier 10 Pitch"/>
              </a:rPr>
              <a:t>num_chars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</a:rPr>
              <a:t> );</a:t>
            </a:r>
          </a:p>
          <a:p>
            <a:r>
              <a:rPr lang="en-GB" altLang="sv-SE" sz="1600" b="1" dirty="0">
                <a:solidFill>
                  <a:srgbClr val="000000"/>
                </a:solidFill>
                <a:latin typeface="Courier 10 Pitch"/>
              </a:rPr>
              <a:t>	} </a:t>
            </a:r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457200" y="1109663"/>
            <a:ext cx="8153400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ts val="1750"/>
              </a:spcBef>
              <a:spcAft>
                <a:spcPts val="500"/>
              </a:spcAft>
            </a:pPr>
            <a:r>
              <a:rPr lang="en-GB" altLang="sv-SE" sz="2800">
                <a:solidFill>
                  <a:srgbClr val="000000"/>
                </a:solidFill>
              </a:rPr>
              <a:t>A scanner that counts the number of characters and lines in its input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sv-SE" smtClean="0">
                <a:solidFill>
                  <a:srgbClr val="000000"/>
                </a:solidFill>
              </a:rPr>
              <a:t>2. Scanner Specification	</a:t>
            </a:r>
            <a:endParaRPr lang="sv-SE" altLang="sv-SE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1645708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dirty="0" smtClean="0">
                <a:solidFill>
                  <a:srgbClr val="000000"/>
                </a:solidFill>
              </a:rPr>
              <a:t>Finish a scanner specification given in a </a:t>
            </a:r>
            <a:r>
              <a:rPr lang="en-GB" altLang="sv-SE" sz="2800" i="1" dirty="0" err="1" smtClean="0">
                <a:solidFill>
                  <a:srgbClr val="FF0000"/>
                </a:solidFill>
              </a:rPr>
              <a:t>scanner.l</a:t>
            </a:r>
            <a:r>
              <a:rPr lang="en-GB" altLang="sv-SE" sz="2800" dirty="0" smtClean="0">
                <a:solidFill>
                  <a:srgbClr val="000000"/>
                </a:solidFill>
              </a:rPr>
              <a:t> </a:t>
            </a:r>
            <a:r>
              <a:rPr lang="en-GB" altLang="sv-SE" sz="2800" dirty="0" smtClean="0">
                <a:solidFill>
                  <a:srgbClr val="FF0000"/>
                </a:solidFill>
              </a:rPr>
              <a:t>flex</a:t>
            </a:r>
            <a:r>
              <a:rPr lang="en-GB" altLang="sv-SE" sz="2800" dirty="0" smtClean="0">
                <a:solidFill>
                  <a:srgbClr val="000000"/>
                </a:solidFill>
              </a:rPr>
              <a:t> file, by adding rules for C and C++ style comments, identifiers, integers, and floating point numbers.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" y="990600"/>
            <a:ext cx="8458200" cy="685800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Example: HTML Tags</a:t>
            </a:r>
          </a:p>
        </p:txBody>
      </p:sp>
      <p:sp>
        <p:nvSpPr>
          <p:cNvPr id="43012" name="Rectangle 2"/>
          <p:cNvSpPr>
            <a:spLocks noChangeArrowheads="1"/>
          </p:cNvSpPr>
          <p:nvPr/>
        </p:nvSpPr>
        <p:spPr bwMode="auto">
          <a:xfrm>
            <a:off x="304800" y="1981200"/>
            <a:ext cx="8686800" cy="403405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sv-SE" sz="1600" b="1" dirty="0" smtClean="0">
                <a:solidFill>
                  <a:srgbClr val="000000"/>
                </a:solidFill>
                <a:latin typeface="Courier 10 Pitch"/>
              </a:rPr>
              <a:t>%{</a:t>
            </a:r>
            <a:endParaRPr lang="en-US" altLang="sv-SE" sz="1600" b="1" dirty="0">
              <a:solidFill>
                <a:srgbClr val="000000"/>
              </a:solidFill>
              <a:latin typeface="Courier 10 Pitch"/>
            </a:endParaRPr>
          </a:p>
          <a:p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#include &lt;</a:t>
            </a:r>
            <a:r>
              <a:rPr lang="en-US" altLang="sv-SE" sz="1600" b="1" dirty="0" err="1">
                <a:solidFill>
                  <a:srgbClr val="000000"/>
                </a:solidFill>
                <a:latin typeface="Courier 10 Pitch"/>
              </a:rPr>
              <a:t>stdio.h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&gt;</a:t>
            </a:r>
          </a:p>
          <a:p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%}</a:t>
            </a:r>
          </a:p>
          <a:p>
            <a:endParaRPr lang="en-US" altLang="sv-SE" sz="1600" b="1" dirty="0">
              <a:solidFill>
                <a:srgbClr val="000000"/>
              </a:solidFill>
              <a:latin typeface="Courier 10 Pitch"/>
            </a:endParaRPr>
          </a:p>
          <a:p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/*Exclusive, only rules specific to &lt;</a:t>
            </a:r>
            <a:r>
              <a:rPr lang="en-US" altLang="sv-SE" sz="1600" b="1" dirty="0" err="1">
                <a:solidFill>
                  <a:srgbClr val="000000"/>
                </a:solidFill>
                <a:latin typeface="Courier 10 Pitch"/>
              </a:rPr>
              <a:t>html_tag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&gt; will match */</a:t>
            </a:r>
          </a:p>
          <a:p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%x </a:t>
            </a:r>
            <a:r>
              <a:rPr lang="en-US" altLang="sv-SE" sz="1600" b="1" dirty="0" err="1">
                <a:solidFill>
                  <a:srgbClr val="000000"/>
                </a:solidFill>
                <a:latin typeface="Courier 10 Pitch"/>
              </a:rPr>
              <a:t>html_tag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 </a:t>
            </a:r>
          </a:p>
          <a:p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%% </a:t>
            </a:r>
          </a:p>
          <a:p>
            <a:endParaRPr lang="en-US" altLang="sv-SE" sz="1600" b="1" dirty="0">
              <a:solidFill>
                <a:srgbClr val="000000"/>
              </a:solidFill>
              <a:latin typeface="Courier 10 Pitch"/>
            </a:endParaRPr>
          </a:p>
          <a:p>
            <a:r>
              <a:rPr lang="en-US" altLang="sv-SE" sz="1600" b="1" dirty="0">
                <a:solidFill>
                  <a:schemeClr val="accent1">
                    <a:lumMod val="75000"/>
                  </a:schemeClr>
                </a:solidFill>
                <a:latin typeface="Courier 10 Pitch"/>
              </a:rPr>
              <a:t>[^&lt;]*</a:t>
            </a:r>
            <a:r>
              <a:rPr lang="en-US" altLang="sv-SE" sz="1600" b="1" dirty="0">
                <a:solidFill>
                  <a:srgbClr val="FF0000"/>
                </a:solidFill>
                <a:latin typeface="Courier 10 Pitch"/>
              </a:rPr>
              <a:t> 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                              /* matches any char (zero or more times) except "&lt;" */</a:t>
            </a:r>
          </a:p>
          <a:p>
            <a:endParaRPr lang="en-US" altLang="sv-SE" sz="1600" b="1" dirty="0">
              <a:solidFill>
                <a:srgbClr val="000000"/>
              </a:solidFill>
              <a:latin typeface="Courier 10 Pitch"/>
            </a:endParaRPr>
          </a:p>
          <a:p>
            <a:r>
              <a:rPr lang="en-US" altLang="sv-SE" sz="1600" b="1" dirty="0">
                <a:solidFill>
                  <a:schemeClr val="accent1">
                    <a:lumMod val="75000"/>
                  </a:schemeClr>
                </a:solidFill>
                <a:latin typeface="Courier 10 Pitch"/>
              </a:rPr>
              <a:t>"&lt;"</a:t>
            </a:r>
            <a:r>
              <a:rPr lang="en-US" altLang="sv-SE" sz="1600" b="1" dirty="0">
                <a:solidFill>
                  <a:srgbClr val="FF0000"/>
                </a:solidFill>
                <a:latin typeface="Courier 10 Pitch"/>
              </a:rPr>
              <a:t> 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                                BEGIN(</a:t>
            </a:r>
            <a:r>
              <a:rPr lang="en-US" altLang="sv-SE" sz="1600" b="1" dirty="0" err="1">
                <a:solidFill>
                  <a:srgbClr val="000000"/>
                </a:solidFill>
                <a:latin typeface="Courier 10 Pitch"/>
              </a:rPr>
              <a:t>html_tag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);  /*If we find "&lt;" go into context &lt;</a:t>
            </a:r>
            <a:r>
              <a:rPr lang="en-US" altLang="sv-SE" sz="1600" b="1" dirty="0" err="1">
                <a:solidFill>
                  <a:srgbClr val="000000"/>
                </a:solidFill>
                <a:latin typeface="Courier 10 Pitch"/>
              </a:rPr>
              <a:t>html_tag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&gt; */</a:t>
            </a:r>
          </a:p>
          <a:p>
            <a:endParaRPr lang="en-US" altLang="sv-SE" sz="1600" b="1" dirty="0">
              <a:solidFill>
                <a:srgbClr val="000000"/>
              </a:solidFill>
              <a:latin typeface="Courier 10 Pitch"/>
            </a:endParaRPr>
          </a:p>
          <a:p>
            <a:r>
              <a:rPr lang="en-US" altLang="sv-SE" sz="1600" b="1" dirty="0">
                <a:solidFill>
                  <a:schemeClr val="accent1">
                    <a:lumMod val="75000"/>
                  </a:schemeClr>
                </a:solidFill>
                <a:latin typeface="Courier 10 Pitch"/>
              </a:rPr>
              <a:t>&lt;</a:t>
            </a:r>
            <a:r>
              <a:rPr lang="en-US" altLang="sv-SE" sz="1600" b="1" dirty="0" err="1">
                <a:solidFill>
                  <a:schemeClr val="accent1">
                    <a:lumMod val="75000"/>
                  </a:schemeClr>
                </a:solidFill>
                <a:latin typeface="Courier 10 Pitch"/>
              </a:rPr>
              <a:t>html_tag</a:t>
            </a:r>
            <a:r>
              <a:rPr lang="en-US" altLang="sv-SE" sz="1600" b="1" dirty="0">
                <a:solidFill>
                  <a:schemeClr val="accent1">
                    <a:lumMod val="75000"/>
                  </a:schemeClr>
                </a:solidFill>
                <a:latin typeface="Courier 10 Pitch"/>
              </a:rPr>
              <a:t>&gt;[^&gt;]*            </a:t>
            </a:r>
            <a:r>
              <a:rPr lang="en-US" altLang="sv-SE" sz="1600" b="1" dirty="0" err="1">
                <a:solidFill>
                  <a:srgbClr val="000000"/>
                </a:solidFill>
                <a:latin typeface="Courier 10 Pitch"/>
              </a:rPr>
              <a:t>printf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("%s\n", </a:t>
            </a:r>
            <a:r>
              <a:rPr lang="en-US" altLang="sv-SE" sz="1600" b="1" dirty="0" err="1">
                <a:solidFill>
                  <a:srgbClr val="000000"/>
                </a:solidFill>
                <a:latin typeface="Courier 10 Pitch"/>
              </a:rPr>
              <a:t>yytext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); </a:t>
            </a:r>
          </a:p>
          <a:p>
            <a:endParaRPr lang="en-US" altLang="sv-SE" sz="1600" b="1" dirty="0">
              <a:solidFill>
                <a:srgbClr val="000000"/>
              </a:solidFill>
              <a:latin typeface="Courier 10 Pitch"/>
            </a:endParaRPr>
          </a:p>
          <a:p>
            <a:r>
              <a:rPr lang="en-US" altLang="sv-SE" sz="1600" b="1" dirty="0">
                <a:solidFill>
                  <a:schemeClr val="accent1">
                    <a:lumMod val="75000"/>
                  </a:schemeClr>
                </a:solidFill>
                <a:latin typeface="Courier 10 Pitch"/>
              </a:rPr>
              <a:t>&lt;</a:t>
            </a:r>
            <a:r>
              <a:rPr lang="en-US" altLang="sv-SE" sz="1600" b="1" dirty="0" err="1">
                <a:solidFill>
                  <a:schemeClr val="accent1">
                    <a:lumMod val="75000"/>
                  </a:schemeClr>
                </a:solidFill>
                <a:latin typeface="Courier 10 Pitch"/>
              </a:rPr>
              <a:t>html_tag</a:t>
            </a:r>
            <a:r>
              <a:rPr lang="en-US" altLang="sv-SE" sz="1600" b="1" dirty="0">
                <a:solidFill>
                  <a:schemeClr val="accent1">
                    <a:lumMod val="75000"/>
                  </a:schemeClr>
                </a:solidFill>
                <a:latin typeface="Courier 10 Pitch"/>
              </a:rPr>
              <a:t>&gt;"&gt;"              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BEGIN(INITIAL); /* Enter </a:t>
            </a:r>
            <a:r>
              <a:rPr lang="en-US" altLang="sv-SE" sz="1600" b="1" dirty="0" smtClean="0">
                <a:solidFill>
                  <a:srgbClr val="000000"/>
                </a:solidFill>
                <a:latin typeface="Courier 10 Pitch"/>
              </a:rPr>
              <a:t>initial/normal 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context */</a:t>
            </a:r>
          </a:p>
          <a:p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%%</a:t>
            </a:r>
            <a:endParaRPr lang="en-GB" altLang="sv-SE" sz="1600" b="1" dirty="0">
              <a:solidFill>
                <a:srgbClr val="000000"/>
              </a:solidFill>
              <a:latin typeface="Courier 10 Pitch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Grp="1" noChangeArrowheads="1"/>
          </p:cNvSpPr>
          <p:nvPr>
            <p:ph type="title"/>
          </p:nvPr>
        </p:nvSpPr>
        <p:spPr>
          <a:xfrm>
            <a:off x="23037" y="2209800"/>
            <a:ext cx="9144000" cy="1435100"/>
          </a:xfrm>
        </p:spPr>
        <p:txBody>
          <a:bodyPr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4400" dirty="0" smtClean="0"/>
              <a:t>Laboratory Assignment 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sv-SE" dirty="0"/>
              <a:t>Laboratory Assignment 2</a:t>
            </a:r>
            <a:endParaRPr lang="sv-SE" altLang="sv-SE" dirty="0" smtClean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altLang="sv-SE" dirty="0" smtClean="0"/>
              <a:t>Finish a scanner </a:t>
            </a:r>
            <a:r>
              <a:rPr lang="sv-SE" altLang="sv-SE" dirty="0" err="1" smtClean="0"/>
              <a:t>specification</a:t>
            </a:r>
            <a:r>
              <a:rPr lang="sv-SE" altLang="sv-SE" dirty="0" smtClean="0"/>
              <a:t> given in a </a:t>
            </a:r>
            <a:r>
              <a:rPr lang="sv-SE" altLang="sv-SE" i="1" dirty="0" err="1" smtClean="0"/>
              <a:t>scanner.l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flex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file</a:t>
            </a:r>
            <a:r>
              <a:rPr lang="sv-SE" altLang="sv-SE" dirty="0" smtClean="0"/>
              <a:t>.</a:t>
            </a:r>
          </a:p>
          <a:p>
            <a:endParaRPr lang="sv-SE" altLang="sv-SE" dirty="0" smtClean="0"/>
          </a:p>
          <a:p>
            <a:r>
              <a:rPr lang="sv-SE" altLang="sv-SE" dirty="0" err="1" smtClean="0"/>
              <a:t>Add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regular</a:t>
            </a:r>
            <a:r>
              <a:rPr lang="sv-SE" altLang="sv-SE" dirty="0" smtClean="0"/>
              <a:t> expressions for </a:t>
            </a:r>
            <a:r>
              <a:rPr lang="sv-SE" altLang="sv-SE" dirty="0" err="1" smtClean="0"/>
              <a:t>floating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point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numbers</a:t>
            </a:r>
            <a:r>
              <a:rPr lang="sv-SE" altLang="sv-SE" dirty="0" smtClean="0"/>
              <a:t>, </a:t>
            </a:r>
            <a:r>
              <a:rPr lang="sv-SE" altLang="sv-SE" dirty="0" err="1" smtClean="0"/>
              <a:t>integer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numbers</a:t>
            </a:r>
            <a:r>
              <a:rPr lang="sv-SE" altLang="sv-SE" dirty="0" smtClean="0"/>
              <a:t>, C </a:t>
            </a:r>
            <a:r>
              <a:rPr lang="sv-SE" altLang="sv-SE" dirty="0" err="1" smtClean="0"/>
              <a:t>comments</a:t>
            </a:r>
            <a:r>
              <a:rPr lang="sv-SE" altLang="sv-SE" dirty="0" smtClean="0"/>
              <a:t> (</a:t>
            </a:r>
            <a:r>
              <a:rPr lang="sv-SE" altLang="sv-SE" dirty="0" err="1" smtClean="0"/>
              <a:t>both</a:t>
            </a:r>
            <a:r>
              <a:rPr lang="sv-SE" altLang="sv-SE" dirty="0" smtClean="0"/>
              <a:t> /* */ </a:t>
            </a:r>
            <a:r>
              <a:rPr lang="sv-SE" altLang="sv-SE" dirty="0" err="1" smtClean="0"/>
              <a:t>comments</a:t>
            </a:r>
            <a:r>
              <a:rPr lang="sv-SE" altLang="sv-SE" dirty="0" smtClean="0"/>
              <a:t> and // </a:t>
            </a:r>
            <a:r>
              <a:rPr lang="sv-SE" altLang="sv-SE" dirty="0" err="1" smtClean="0"/>
              <a:t>one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line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comments</a:t>
            </a:r>
            <a:r>
              <a:rPr lang="sv-SE" altLang="sv-SE" dirty="0" smtClean="0"/>
              <a:t>), </a:t>
            </a:r>
            <a:r>
              <a:rPr lang="sv-SE" altLang="sv-SE" dirty="0" err="1" smtClean="0"/>
              <a:t>identifiers</a:t>
            </a:r>
            <a:r>
              <a:rPr lang="sv-SE" altLang="sv-SE" dirty="0" smtClean="0"/>
              <a:t>, </a:t>
            </a:r>
            <a:r>
              <a:rPr lang="sv-SE" altLang="sv-SE" dirty="0" err="1" smtClean="0"/>
              <a:t>empty</a:t>
            </a:r>
            <a:r>
              <a:rPr lang="sv-SE" altLang="sv-SE" dirty="0" smtClean="0"/>
              <a:t> space, </a:t>
            </a:r>
            <a:r>
              <a:rPr lang="sv-SE" altLang="sv-SE" dirty="0" err="1" smtClean="0"/>
              <a:t>newline</a:t>
            </a:r>
            <a:r>
              <a:rPr lang="sv-SE" altLang="sv-SE" dirty="0" smtClean="0"/>
              <a:t>.</a:t>
            </a:r>
          </a:p>
          <a:p>
            <a:endParaRPr lang="sv-SE" altLang="sv-SE" dirty="0" smtClean="0"/>
          </a:p>
          <a:p>
            <a:r>
              <a:rPr lang="sv-SE" altLang="sv-SE" dirty="0" err="1" smtClean="0"/>
              <a:t>Rules</a:t>
            </a:r>
            <a:r>
              <a:rPr lang="sv-SE" altLang="sv-SE" dirty="0" smtClean="0"/>
              <a:t> for the </a:t>
            </a:r>
            <a:r>
              <a:rPr lang="sv-SE" altLang="sv-SE" dirty="0" err="1" smtClean="0"/>
              <a:t>language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keywords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are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already</a:t>
            </a:r>
            <a:r>
              <a:rPr lang="sv-SE" altLang="sv-SE" dirty="0" smtClean="0"/>
              <a:t> given in the </a:t>
            </a:r>
            <a:r>
              <a:rPr lang="sv-SE" altLang="sv-SE" i="1" dirty="0" err="1" smtClean="0"/>
              <a:t>scanner.l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file</a:t>
            </a:r>
            <a:r>
              <a:rPr lang="sv-SE" altLang="sv-SE" dirty="0" smtClean="0"/>
              <a:t>. </a:t>
            </a:r>
            <a:r>
              <a:rPr lang="sv-SE" altLang="sv-SE" dirty="0" err="1" smtClean="0"/>
              <a:t>Add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your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rules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below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them</a:t>
            </a:r>
            <a:r>
              <a:rPr lang="sv-SE" altLang="sv-SE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 smtClean="0"/>
              <a:t>Comments</a:t>
            </a:r>
            <a:endParaRPr lang="sv-SE" altLang="sv-SE" dirty="0" smtClean="0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v-SE" dirty="0" smtClean="0"/>
              <a:t>Skip characters in comments, both single-line C++ comments and multi line C style comments. </a:t>
            </a:r>
          </a:p>
          <a:p>
            <a:r>
              <a:rPr lang="en-US" altLang="sv-SE" dirty="0" smtClean="0"/>
              <a:t>If the scanner sees /* within a C comment, print a warning message. </a:t>
            </a:r>
          </a:p>
          <a:p>
            <a:r>
              <a:rPr lang="en-US" altLang="sv-SE" dirty="0" smtClean="0"/>
              <a:t>If end of line is encountered within a C style comment, print an error message and then terminate.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 smtClean="0"/>
              <a:t>Comments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Example</a:t>
            </a:r>
            <a:endParaRPr lang="sv-SE" altLang="sv-SE" dirty="0" smtClean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sv-SE" altLang="sv-SE" dirty="0" err="1" smtClean="0"/>
              <a:t>Rules</a:t>
            </a:r>
            <a:r>
              <a:rPr lang="sv-SE" altLang="sv-SE" dirty="0" smtClean="0"/>
              <a:t> for </a:t>
            </a:r>
            <a:r>
              <a:rPr lang="sv-SE" altLang="sv-SE" dirty="0" err="1" smtClean="0"/>
              <a:t>comments</a:t>
            </a:r>
            <a:r>
              <a:rPr lang="sv-SE" altLang="sv-SE" dirty="0" smtClean="0"/>
              <a:t>.</a:t>
            </a:r>
          </a:p>
        </p:txBody>
      </p:sp>
      <p:sp>
        <p:nvSpPr>
          <p:cNvPr id="47109" name="Rectangle 2"/>
          <p:cNvSpPr>
            <a:spLocks noChangeArrowheads="1"/>
          </p:cNvSpPr>
          <p:nvPr/>
        </p:nvSpPr>
        <p:spPr bwMode="auto">
          <a:xfrm>
            <a:off x="628650" y="2599531"/>
            <a:ext cx="7543800" cy="280294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659063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sv-SE" sz="1600" b="1" dirty="0" smtClean="0">
                <a:solidFill>
                  <a:srgbClr val="000000"/>
                </a:solidFill>
                <a:latin typeface="Courier 10 Pitch"/>
              </a:rPr>
              <a:t>“//”.*\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n                                             /* Do nothing */</a:t>
            </a:r>
          </a:p>
          <a:p>
            <a:endParaRPr lang="en-US" altLang="sv-SE" sz="1600" b="1" dirty="0">
              <a:solidFill>
                <a:srgbClr val="000000"/>
              </a:solidFill>
              <a:latin typeface="Courier 10 Pitch"/>
            </a:endParaRPr>
          </a:p>
          <a:p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“/*”                                                   BEGIN(</a:t>
            </a:r>
            <a:r>
              <a:rPr lang="en-US" altLang="sv-SE" sz="1600" b="1" dirty="0" err="1">
                <a:solidFill>
                  <a:srgbClr val="000000"/>
                </a:solidFill>
                <a:latin typeface="Courier 10 Pitch"/>
              </a:rPr>
              <a:t>c_comment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)</a:t>
            </a:r>
          </a:p>
          <a:p>
            <a:endParaRPr lang="en-US" altLang="sv-SE" sz="1600" b="1" dirty="0">
              <a:solidFill>
                <a:srgbClr val="000000"/>
              </a:solidFill>
              <a:latin typeface="Courier 10 Pitch"/>
            </a:endParaRPr>
          </a:p>
          <a:p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&lt;</a:t>
            </a:r>
            <a:r>
              <a:rPr lang="en-US" altLang="sv-SE" sz="1600" b="1" dirty="0" err="1">
                <a:solidFill>
                  <a:srgbClr val="000000"/>
                </a:solidFill>
                <a:latin typeface="Courier 10 Pitch"/>
              </a:rPr>
              <a:t>c_comment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&gt; {</a:t>
            </a:r>
          </a:p>
          <a:p>
            <a:endParaRPr lang="en-US" altLang="sv-SE" sz="1600" b="1" dirty="0">
              <a:solidFill>
                <a:srgbClr val="000000"/>
              </a:solidFill>
              <a:latin typeface="Courier 10 Pitch"/>
            </a:endParaRPr>
          </a:p>
          <a:p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“*/”                             … …</a:t>
            </a:r>
          </a:p>
          <a:p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“/*”                             </a:t>
            </a:r>
            <a:r>
              <a:rPr lang="en-US" altLang="sv-SE" sz="1600" b="1" dirty="0" err="1">
                <a:solidFill>
                  <a:srgbClr val="000000"/>
                </a:solidFill>
                <a:latin typeface="Courier 10 Pitch"/>
              </a:rPr>
              <a:t>fprintf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(</a:t>
            </a:r>
            <a:r>
              <a:rPr lang="en-US" altLang="sv-SE" sz="1600" b="1" dirty="0" err="1">
                <a:solidFill>
                  <a:srgbClr val="000000"/>
                </a:solidFill>
                <a:latin typeface="Courier 10 Pitch"/>
              </a:rPr>
              <a:t>stderr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, “Warning: Nested </a:t>
            </a:r>
            <a:r>
              <a:rPr lang="en-US" altLang="sv-SE" sz="1600" b="1" dirty="0" smtClean="0">
                <a:solidFill>
                  <a:srgbClr val="000000"/>
                </a:solidFill>
                <a:latin typeface="Courier 10 Pitch"/>
              </a:rPr>
              <a:t>comments!\</a:t>
            </a:r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n”);</a:t>
            </a:r>
          </a:p>
          <a:p>
            <a:r>
              <a:rPr lang="en-US" altLang="sv-SE" sz="1600" b="1" dirty="0">
                <a:solidFill>
                  <a:srgbClr val="000000"/>
                </a:solidFill>
                <a:latin typeface="Courier 10 Pitch"/>
              </a:rPr>
              <a:t>… …</a:t>
            </a:r>
          </a:p>
          <a:p>
            <a:endParaRPr lang="en-US" altLang="sv-SE" sz="1600" b="1" dirty="0">
              <a:solidFill>
                <a:srgbClr val="000000"/>
              </a:solidFill>
              <a:latin typeface="Courier 10 Pitch"/>
            </a:endParaRPr>
          </a:p>
          <a:p>
            <a:r>
              <a:rPr lang="en-US" altLang="sv-SE" sz="1600" b="1" dirty="0" smtClean="0">
                <a:solidFill>
                  <a:srgbClr val="000000"/>
                </a:solidFill>
                <a:latin typeface="Courier 10 Pitch"/>
              </a:rPr>
              <a:t>}</a:t>
            </a:r>
            <a:endParaRPr lang="en-US" altLang="sv-SE" sz="1600" b="1" dirty="0">
              <a:solidFill>
                <a:srgbClr val="000000"/>
              </a:solidFill>
              <a:latin typeface="Courier 10 Pitc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 smtClean="0"/>
              <a:t>Integers</a:t>
            </a:r>
            <a:r>
              <a:rPr lang="sv-SE" altLang="sv-SE" dirty="0" smtClean="0"/>
              <a:t> and </a:t>
            </a:r>
            <a:r>
              <a:rPr lang="sv-SE" altLang="sv-SE" dirty="0" err="1" smtClean="0"/>
              <a:t>identifiers</a:t>
            </a:r>
            <a:endParaRPr lang="sv-SE" altLang="sv-SE" dirty="0" smtClean="0"/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v-SE" dirty="0" smtClean="0"/>
              <a:t>Integers are </a:t>
            </a:r>
            <a:r>
              <a:rPr lang="en-US" altLang="sv-SE" dirty="0" smtClean="0"/>
              <a:t>just </a:t>
            </a:r>
            <a:r>
              <a:rPr lang="en-US" altLang="sv-SE" dirty="0" smtClean="0"/>
              <a:t>sequences of </a:t>
            </a:r>
            <a:r>
              <a:rPr lang="en-US" altLang="sv-SE" dirty="0" smtClean="0"/>
              <a:t>digits</a:t>
            </a:r>
          </a:p>
          <a:p>
            <a:r>
              <a:rPr lang="en-US" altLang="sv-SE" dirty="0" smtClean="0"/>
              <a:t>Identifiers start with a letter, followed by any number of letters, digits or underscore </a:t>
            </a:r>
            <a:endParaRPr lang="sv-SE" alt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 err="1" smtClean="0"/>
              <a:t>Floating</a:t>
            </a:r>
            <a:r>
              <a:rPr lang="sv-SE" altLang="sv-SE" dirty="0" smtClean="0"/>
              <a:t> Point </a:t>
            </a:r>
            <a:r>
              <a:rPr lang="sv-SE" altLang="sv-SE" dirty="0" err="1" smtClean="0"/>
              <a:t>Numbers</a:t>
            </a:r>
            <a:endParaRPr lang="sv-SE" altLang="sv-SE" dirty="0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v-SE" dirty="0" smtClean="0"/>
              <a:t>Floating-point numbers consist of an integer part followed by a decimal point, decimal part and an exponent part. </a:t>
            </a:r>
            <a:endParaRPr lang="en-US" altLang="sv-SE" dirty="0" smtClean="0"/>
          </a:p>
          <a:p>
            <a:pPr lvl="1"/>
            <a:r>
              <a:rPr lang="en-US" altLang="sv-SE" dirty="0" err="1" smtClean="0"/>
              <a:t>Eg</a:t>
            </a:r>
            <a:r>
              <a:rPr lang="en-US" altLang="sv-SE" dirty="0" smtClean="0"/>
              <a:t> 56.11E-2</a:t>
            </a:r>
            <a:endParaRPr lang="en-US" altLang="sv-SE" dirty="0" smtClean="0"/>
          </a:p>
          <a:p>
            <a:r>
              <a:rPr lang="en-US" altLang="sv-SE" dirty="0" smtClean="0"/>
              <a:t>The integer and decimal parts are sequences of digits. The exponent part consists of the character </a:t>
            </a:r>
            <a:r>
              <a:rPr lang="en-US" altLang="sv-SE" i="1" dirty="0" smtClean="0"/>
              <a:t>e</a:t>
            </a:r>
            <a:r>
              <a:rPr lang="en-US" altLang="sv-SE" dirty="0" smtClean="0"/>
              <a:t> or </a:t>
            </a:r>
            <a:r>
              <a:rPr lang="en-US" altLang="sv-SE" i="1" dirty="0" smtClean="0"/>
              <a:t>E</a:t>
            </a:r>
            <a:r>
              <a:rPr lang="en-US" altLang="sv-SE" dirty="0" smtClean="0"/>
              <a:t> followed by an optional sign </a:t>
            </a:r>
            <a:r>
              <a:rPr lang="en-US" altLang="sv-SE" i="1" dirty="0" smtClean="0"/>
              <a:t>+</a:t>
            </a:r>
            <a:r>
              <a:rPr lang="en-US" altLang="sv-SE" dirty="0" smtClean="0"/>
              <a:t> or </a:t>
            </a:r>
            <a:r>
              <a:rPr lang="en-US" altLang="sv-SE" i="1" dirty="0" smtClean="0"/>
              <a:t>-</a:t>
            </a:r>
            <a:r>
              <a:rPr lang="en-US" altLang="sv-SE" dirty="0" smtClean="0"/>
              <a:t> and a sequence of digits.</a:t>
            </a:r>
          </a:p>
          <a:p>
            <a:r>
              <a:rPr lang="en-US" altLang="sv-SE" dirty="0" smtClean="0"/>
              <a:t>Either the integer or the decimal part (or both) must be given. </a:t>
            </a:r>
          </a:p>
          <a:p>
            <a:r>
              <a:rPr lang="en-US" altLang="sv-SE" dirty="0" smtClean="0"/>
              <a:t>The exponent is optional. </a:t>
            </a:r>
          </a:p>
          <a:p>
            <a:r>
              <a:rPr lang="en-US" altLang="sv-SE" dirty="0" smtClean="0"/>
              <a:t>If the integer part and exponent are both given, the decimal point and decimal part are optional.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 err="1" smtClean="0"/>
              <a:t>Floating</a:t>
            </a:r>
            <a:r>
              <a:rPr lang="sv-SE" altLang="sv-SE" dirty="0" smtClean="0"/>
              <a:t> Point </a:t>
            </a:r>
            <a:r>
              <a:rPr lang="sv-SE" altLang="sv-SE" dirty="0" err="1" smtClean="0"/>
              <a:t>Numbers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Examples</a:t>
            </a:r>
            <a:endParaRPr lang="sv-SE" altLang="sv-SE" dirty="0" smtClean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altLang="sv-SE" dirty="0" smtClean="0"/>
              <a:t>1.1 </a:t>
            </a:r>
          </a:p>
          <a:p>
            <a:r>
              <a:rPr lang="sv-SE" altLang="sv-SE" dirty="0" smtClean="0"/>
              <a:t>.1</a:t>
            </a:r>
          </a:p>
          <a:p>
            <a:r>
              <a:rPr lang="sv-SE" altLang="sv-SE" dirty="0" smtClean="0"/>
              <a:t>1.</a:t>
            </a:r>
          </a:p>
          <a:p>
            <a:r>
              <a:rPr lang="sv-SE" altLang="sv-SE" dirty="0" smtClean="0"/>
              <a:t>1E2</a:t>
            </a:r>
          </a:p>
          <a:p>
            <a:r>
              <a:rPr lang="sv-SE" altLang="sv-SE" dirty="0" smtClean="0"/>
              <a:t>2E-3</a:t>
            </a:r>
          </a:p>
          <a:p>
            <a:r>
              <a:rPr lang="sv-SE" altLang="sv-SE" dirty="0" smtClean="0"/>
              <a:t>1E-4</a:t>
            </a:r>
          </a:p>
          <a:p>
            <a:endParaRPr lang="sv-SE" altLang="sv-SE" dirty="0" smtClean="0"/>
          </a:p>
          <a:p>
            <a:endParaRPr lang="sv-SE" altLang="sv-SE" dirty="0" smtClean="0"/>
          </a:p>
          <a:p>
            <a:r>
              <a:rPr lang="sv-SE" altLang="sv-SE" dirty="0" err="1" smtClean="0"/>
              <a:t>Use</a:t>
            </a:r>
            <a:r>
              <a:rPr lang="sv-SE" altLang="sv-SE" dirty="0" smtClean="0"/>
              <a:t> </a:t>
            </a:r>
            <a:r>
              <a:rPr lang="sv-SE" altLang="sv-SE" b="1" dirty="0" smtClean="0"/>
              <a:t>?</a:t>
            </a:r>
            <a:r>
              <a:rPr lang="sv-SE" altLang="sv-SE" dirty="0" smtClean="0"/>
              <a:t> as </a:t>
            </a:r>
            <a:r>
              <a:rPr lang="sv-SE" altLang="sv-SE" i="1" dirty="0" err="1" smtClean="0"/>
              <a:t>optional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pattern</a:t>
            </a:r>
            <a:r>
              <a:rPr lang="sv-SE" altLang="sv-SE" dirty="0" smtClean="0"/>
              <a:t>. </a:t>
            </a:r>
            <a:r>
              <a:rPr lang="sv-SE" altLang="sv-SE" dirty="0" err="1" smtClean="0"/>
              <a:t>Example</a:t>
            </a:r>
            <a:r>
              <a:rPr lang="sv-SE" altLang="sv-SE" dirty="0" smtClean="0"/>
              <a:t>: [+-]?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sv-SE" smtClean="0">
                <a:solidFill>
                  <a:srgbClr val="000000"/>
                </a:solidFill>
              </a:rPr>
              <a:t>3. Parser Generators</a:t>
            </a:r>
            <a:endParaRPr lang="sv-SE" altLang="sv-SE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2136099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dirty="0" smtClean="0">
                <a:solidFill>
                  <a:srgbClr val="000000"/>
                </a:solidFill>
              </a:rPr>
              <a:t>Finish a parser specification given in a </a:t>
            </a:r>
            <a:r>
              <a:rPr lang="en-GB" altLang="sv-SE" sz="2800" i="1" dirty="0" err="1" smtClean="0">
                <a:solidFill>
                  <a:srgbClr val="000000"/>
                </a:solidFill>
              </a:rPr>
              <a:t>parser.y</a:t>
            </a:r>
            <a:r>
              <a:rPr lang="en-GB" altLang="sv-SE" sz="2800" dirty="0" smtClean="0">
                <a:solidFill>
                  <a:srgbClr val="000000"/>
                </a:solidFill>
              </a:rPr>
              <a:t> </a:t>
            </a:r>
            <a:r>
              <a:rPr lang="en-GB" altLang="sv-SE" sz="2800" dirty="0" smtClean="0">
                <a:solidFill>
                  <a:srgbClr val="FF0000"/>
                </a:solidFill>
              </a:rPr>
              <a:t>bison</a:t>
            </a:r>
            <a:r>
              <a:rPr lang="en-GB" altLang="sv-SE" sz="2800" dirty="0" smtClean="0">
                <a:solidFill>
                  <a:srgbClr val="000000"/>
                </a:solidFill>
              </a:rPr>
              <a:t> file, by adding rules for expressions, conditions and function definitions, .... You also need to augment the grammar with error productions.</a:t>
            </a: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dirty="0" smtClean="0">
                <a:solidFill>
                  <a:srgbClr val="000000"/>
                </a:solidFill>
              </a:rPr>
              <a:t>More on bison in lesson 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sv-SE" smtClean="0">
                <a:solidFill>
                  <a:srgbClr val="000000"/>
                </a:solidFill>
              </a:rPr>
              <a:t>4. Intermediate Code Generation</a:t>
            </a:r>
            <a:endParaRPr lang="sv-SE" altLang="sv-SE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idx="1"/>
          </p:nvPr>
        </p:nvSpPr>
        <p:spPr>
          <a:xfrm>
            <a:off x="628650" y="1825625"/>
            <a:ext cx="7886700" cy="2626489"/>
          </a:xfrm>
        </p:spPr>
        <p:txBody>
          <a:bodyPr lIns="90000" tIns="46800" rIns="90000" bIns="46800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dirty="0" smtClean="0">
                <a:solidFill>
                  <a:srgbClr val="000000"/>
                </a:solidFill>
              </a:rPr>
              <a:t>The purpose of this assignment is to learn about how abstract syntax trees can be translated into intermediate code.</a:t>
            </a: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dirty="0" smtClean="0">
                <a:solidFill>
                  <a:srgbClr val="000000"/>
                </a:solidFill>
              </a:rPr>
              <a:t>You are to finish a generator for intermediate code by adding rules for some language statements.	</a:t>
            </a: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dirty="0" smtClean="0">
                <a:solidFill>
                  <a:srgbClr val="000000"/>
                </a:solidFill>
              </a:rPr>
              <a:t>More in lesson 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77787" y="559594"/>
            <a:ext cx="8456613" cy="595313"/>
          </a:xfrm>
        </p:spPr>
        <p:txBody>
          <a:bodyPr lIns="0" tIns="0" rIns="0" bIns="0"/>
          <a:lstStyle/>
          <a:p>
            <a:pPr eaLnBrk="1" hangingPunct="1">
              <a:lnSpc>
                <a:spcPct val="96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Laboratory Skeleton</a:t>
            </a:r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228600" y="1143000"/>
            <a:ext cx="1371600" cy="4572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5000" rIns="90000" bIns="450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86000"/>
              </a:lnSpc>
            </a:pPr>
            <a:r>
              <a:rPr lang="en-GB" altLang="sv-SE" sz="2000">
                <a:solidFill>
                  <a:srgbClr val="000000"/>
                </a:solidFill>
                <a:latin typeface="Gill Sans MT" pitchFamily="34" charset="0"/>
              </a:rPr>
              <a:t>~</a:t>
            </a:r>
            <a:r>
              <a:rPr lang="en-GB" altLang="sv-SE" sz="2000">
                <a:solidFill>
                  <a:srgbClr val="000000"/>
                </a:solidFill>
                <a:latin typeface="Courier 10 Pitch"/>
              </a:rPr>
              <a:t>TDDD55</a:t>
            </a:r>
          </a:p>
        </p:txBody>
      </p:sp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1143000" y="1600200"/>
            <a:ext cx="1371600" cy="4572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5000" rIns="90000" bIns="450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altLang="sv-SE" sz="2000">
                <a:solidFill>
                  <a:srgbClr val="000000"/>
                </a:solidFill>
                <a:latin typeface="Courier 10 Pitch"/>
              </a:rPr>
              <a:t>/lab</a:t>
            </a:r>
          </a:p>
        </p:txBody>
      </p:sp>
      <p:cxnSp>
        <p:nvCxnSpPr>
          <p:cNvPr id="19462" name="AutoShape 4"/>
          <p:cNvCxnSpPr>
            <a:cxnSpLocks noChangeShapeType="1"/>
            <a:stCxn id="19460" idx="2"/>
            <a:endCxn id="19461" idx="1"/>
          </p:cNvCxnSpPr>
          <p:nvPr/>
        </p:nvCxnSpPr>
        <p:spPr bwMode="auto">
          <a:xfrm>
            <a:off x="914400" y="1600200"/>
            <a:ext cx="228600" cy="2286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3" name="Rectangle 5"/>
          <p:cNvSpPr>
            <a:spLocks noChangeArrowheads="1"/>
          </p:cNvSpPr>
          <p:nvPr/>
        </p:nvSpPr>
        <p:spPr bwMode="auto">
          <a:xfrm>
            <a:off x="2057400" y="2057400"/>
            <a:ext cx="1828800" cy="457200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altLang="sv-SE" sz="2000">
                <a:solidFill>
                  <a:srgbClr val="000000"/>
                </a:solidFill>
                <a:latin typeface="Courier 10 Pitch"/>
              </a:rPr>
              <a:t> /doc</a:t>
            </a:r>
          </a:p>
        </p:txBody>
      </p:sp>
      <p:cxnSp>
        <p:nvCxnSpPr>
          <p:cNvPr id="19464" name="AutoShape 6"/>
          <p:cNvCxnSpPr>
            <a:cxnSpLocks noChangeShapeType="1"/>
            <a:stCxn id="19461" idx="2"/>
            <a:endCxn id="19463" idx="1"/>
          </p:cNvCxnSpPr>
          <p:nvPr/>
        </p:nvCxnSpPr>
        <p:spPr bwMode="auto">
          <a:xfrm>
            <a:off x="1828800" y="2057400"/>
            <a:ext cx="228600" cy="2286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5" name="AutoShape 7"/>
          <p:cNvCxnSpPr>
            <a:cxnSpLocks noChangeShapeType="1"/>
          </p:cNvCxnSpPr>
          <p:nvPr/>
        </p:nvCxnSpPr>
        <p:spPr bwMode="auto">
          <a:xfrm flipH="1" flipV="1">
            <a:off x="1828800" y="2286000"/>
            <a:ext cx="228600" cy="9144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6" name="AutoShape 8"/>
          <p:cNvCxnSpPr>
            <a:cxnSpLocks noChangeShapeType="1"/>
          </p:cNvCxnSpPr>
          <p:nvPr/>
        </p:nvCxnSpPr>
        <p:spPr bwMode="auto">
          <a:xfrm flipH="1" flipV="1">
            <a:off x="1828800" y="3200400"/>
            <a:ext cx="228600" cy="11430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67" name="AutoShape 9"/>
          <p:cNvCxnSpPr>
            <a:cxnSpLocks noChangeShapeType="1"/>
          </p:cNvCxnSpPr>
          <p:nvPr/>
        </p:nvCxnSpPr>
        <p:spPr bwMode="auto">
          <a:xfrm flipH="1" flipV="1">
            <a:off x="1828800" y="4343400"/>
            <a:ext cx="228600" cy="11430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68" name="Text Box 10"/>
          <p:cNvSpPr txBox="1">
            <a:spLocks noChangeArrowheads="1"/>
          </p:cNvSpPr>
          <p:nvPr/>
        </p:nvSpPr>
        <p:spPr bwMode="auto">
          <a:xfrm>
            <a:off x="3200400" y="2514600"/>
            <a:ext cx="5486400" cy="342900"/>
          </a:xfrm>
          <a:prstGeom prst="rect">
            <a:avLst/>
          </a:prstGeom>
          <a:noFill/>
          <a:ln w="936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86000"/>
              </a:lnSpc>
            </a:pPr>
            <a:r>
              <a:rPr lang="en-GB" altLang="sv-SE">
                <a:solidFill>
                  <a:srgbClr val="000000"/>
                </a:solidFill>
                <a:latin typeface="Gill Sans MT" pitchFamily="34" charset="0"/>
              </a:rPr>
              <a:t>Documentation for the assignments.</a:t>
            </a:r>
          </a:p>
        </p:txBody>
      </p:sp>
      <p:sp>
        <p:nvSpPr>
          <p:cNvPr id="19469" name="Text Box 11"/>
          <p:cNvSpPr txBox="1">
            <a:spLocks noChangeArrowheads="1"/>
          </p:cNvSpPr>
          <p:nvPr/>
        </p:nvSpPr>
        <p:spPr bwMode="auto">
          <a:xfrm>
            <a:off x="2971800" y="3657600"/>
            <a:ext cx="5715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Gill Sans MT" pitchFamily="34" charset="0"/>
            </a:endParaRPr>
          </a:p>
        </p:txBody>
      </p:sp>
      <p:sp>
        <p:nvSpPr>
          <p:cNvPr id="19470" name="Text Box 12"/>
          <p:cNvSpPr txBox="1">
            <a:spLocks noChangeArrowheads="1"/>
          </p:cNvSpPr>
          <p:nvPr/>
        </p:nvSpPr>
        <p:spPr bwMode="auto">
          <a:xfrm>
            <a:off x="6400800" y="4114800"/>
            <a:ext cx="228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sv-SE" altLang="sv-SE">
              <a:latin typeface="Gill Sans MT" pitchFamily="34" charset="0"/>
            </a:endParaRPr>
          </a:p>
        </p:txBody>
      </p:sp>
      <p:grpSp>
        <p:nvGrpSpPr>
          <p:cNvPr id="19471" name="Group 13"/>
          <p:cNvGrpSpPr>
            <a:grpSpLocks/>
          </p:cNvGrpSpPr>
          <p:nvPr/>
        </p:nvGrpSpPr>
        <p:grpSpPr bwMode="auto">
          <a:xfrm>
            <a:off x="2057400" y="2971800"/>
            <a:ext cx="6627813" cy="1033463"/>
            <a:chOff x="1296" y="1872"/>
            <a:chExt cx="4175" cy="651"/>
          </a:xfrm>
        </p:grpSpPr>
        <p:sp>
          <p:nvSpPr>
            <p:cNvPr id="19482" name="Rectangle 14"/>
            <p:cNvSpPr>
              <a:spLocks noChangeArrowheads="1"/>
            </p:cNvSpPr>
            <p:nvPr/>
          </p:nvSpPr>
          <p:spPr bwMode="auto">
            <a:xfrm>
              <a:off x="1296" y="1872"/>
              <a:ext cx="1152" cy="288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altLang="sv-SE" sz="2000">
                  <a:solidFill>
                    <a:srgbClr val="000000"/>
                  </a:solidFill>
                  <a:latin typeface="Courier 10 Pitch"/>
                </a:rPr>
                <a:t> /lab1</a:t>
              </a:r>
            </a:p>
          </p:txBody>
        </p:sp>
        <p:sp>
          <p:nvSpPr>
            <p:cNvPr id="19483" name="Text Box 15"/>
            <p:cNvSpPr txBox="1">
              <a:spLocks noChangeArrowheads="1"/>
            </p:cNvSpPr>
            <p:nvPr/>
          </p:nvSpPr>
          <p:spPr bwMode="auto">
            <a:xfrm>
              <a:off x="2016" y="2160"/>
              <a:ext cx="3456" cy="364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lnSpc>
                  <a:spcPct val="86000"/>
                </a:lnSpc>
              </a:pPr>
              <a:r>
                <a:rPr lang="en-GB" altLang="sv-SE">
                  <a:solidFill>
                    <a:srgbClr val="000000"/>
                  </a:solidFill>
                  <a:latin typeface="Gill Sans MT" pitchFamily="34" charset="0"/>
                </a:rPr>
                <a:t>Contains all the necessary files to complete the first assignment</a:t>
              </a:r>
            </a:p>
          </p:txBody>
        </p:sp>
        <p:cxnSp>
          <p:nvCxnSpPr>
            <p:cNvPr id="19484" name="AutoShape 16"/>
            <p:cNvCxnSpPr>
              <a:cxnSpLocks noChangeShapeType="1"/>
              <a:stCxn id="19482" idx="2"/>
              <a:endCxn id="19483" idx="1"/>
            </p:cNvCxnSpPr>
            <p:nvPr/>
          </p:nvCxnSpPr>
          <p:spPr bwMode="auto">
            <a:xfrm>
              <a:off x="1872" y="2160"/>
              <a:ext cx="144" cy="182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9472" name="Group 17"/>
          <p:cNvGrpSpPr>
            <a:grpSpLocks/>
          </p:cNvGrpSpPr>
          <p:nvPr/>
        </p:nvGrpSpPr>
        <p:grpSpPr bwMode="auto">
          <a:xfrm>
            <a:off x="2057400" y="4114800"/>
            <a:ext cx="6627813" cy="1035050"/>
            <a:chOff x="1296" y="2592"/>
            <a:chExt cx="4175" cy="652"/>
          </a:xfrm>
        </p:grpSpPr>
        <p:sp>
          <p:nvSpPr>
            <p:cNvPr id="19479" name="Rectangle 18"/>
            <p:cNvSpPr>
              <a:spLocks noChangeArrowheads="1"/>
            </p:cNvSpPr>
            <p:nvPr/>
          </p:nvSpPr>
          <p:spPr bwMode="auto">
            <a:xfrm>
              <a:off x="1296" y="2592"/>
              <a:ext cx="1152" cy="288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altLang="sv-SE" sz="2000">
                  <a:solidFill>
                    <a:srgbClr val="000000"/>
                  </a:solidFill>
                  <a:latin typeface="Courier 10 Pitch"/>
                </a:rPr>
                <a:t> /lab2</a:t>
              </a:r>
            </a:p>
          </p:txBody>
        </p:sp>
        <p:sp>
          <p:nvSpPr>
            <p:cNvPr id="19480" name="Text Box 19"/>
            <p:cNvSpPr txBox="1">
              <a:spLocks noChangeArrowheads="1"/>
            </p:cNvSpPr>
            <p:nvPr/>
          </p:nvSpPr>
          <p:spPr bwMode="auto">
            <a:xfrm>
              <a:off x="2016" y="2881"/>
              <a:ext cx="3456" cy="364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lnSpc>
                  <a:spcPct val="86000"/>
                </a:lnSpc>
              </a:pPr>
              <a:r>
                <a:rPr lang="en-GB" altLang="sv-SE">
                  <a:solidFill>
                    <a:srgbClr val="000000"/>
                  </a:solidFill>
                  <a:latin typeface="Gill Sans MT" pitchFamily="34" charset="0"/>
                </a:rPr>
                <a:t>Contains all the necessary files to complete the second assignment</a:t>
              </a:r>
            </a:p>
          </p:txBody>
        </p:sp>
        <p:cxnSp>
          <p:nvCxnSpPr>
            <p:cNvPr id="19481" name="AutoShape 20"/>
            <p:cNvCxnSpPr>
              <a:cxnSpLocks noChangeShapeType="1"/>
              <a:stCxn id="19479" idx="2"/>
              <a:endCxn id="19480" idx="1"/>
            </p:cNvCxnSpPr>
            <p:nvPr/>
          </p:nvCxnSpPr>
          <p:spPr bwMode="auto">
            <a:xfrm>
              <a:off x="1872" y="2880"/>
              <a:ext cx="144" cy="183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9473" name="AutoShape 21"/>
          <p:cNvCxnSpPr>
            <a:cxnSpLocks noChangeShapeType="1"/>
            <a:stCxn id="19463" idx="2"/>
            <a:endCxn id="19468" idx="1"/>
          </p:cNvCxnSpPr>
          <p:nvPr/>
        </p:nvCxnSpPr>
        <p:spPr bwMode="auto">
          <a:xfrm>
            <a:off x="2971800" y="2514600"/>
            <a:ext cx="228600" cy="17145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9474" name="Group 22"/>
          <p:cNvGrpSpPr>
            <a:grpSpLocks/>
          </p:cNvGrpSpPr>
          <p:nvPr/>
        </p:nvGrpSpPr>
        <p:grpSpPr bwMode="auto">
          <a:xfrm>
            <a:off x="2057400" y="5257800"/>
            <a:ext cx="6629400" cy="1066800"/>
            <a:chOff x="1296" y="3312"/>
            <a:chExt cx="4176" cy="672"/>
          </a:xfrm>
        </p:grpSpPr>
        <p:sp>
          <p:nvSpPr>
            <p:cNvPr id="19476" name="Rectangle 23"/>
            <p:cNvSpPr>
              <a:spLocks noChangeArrowheads="1"/>
            </p:cNvSpPr>
            <p:nvPr/>
          </p:nvSpPr>
          <p:spPr bwMode="auto">
            <a:xfrm>
              <a:off x="1296" y="3312"/>
              <a:ext cx="1152" cy="288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altLang="sv-SE" sz="2000">
                  <a:solidFill>
                    <a:srgbClr val="000000"/>
                  </a:solidFill>
                  <a:latin typeface="Courier 10 Pitch"/>
                </a:rPr>
                <a:t> /lab3-4</a:t>
              </a:r>
            </a:p>
          </p:txBody>
        </p:sp>
        <p:sp>
          <p:nvSpPr>
            <p:cNvPr id="19477" name="Text Box 24"/>
            <p:cNvSpPr txBox="1">
              <a:spLocks noChangeArrowheads="1"/>
            </p:cNvSpPr>
            <p:nvPr/>
          </p:nvSpPr>
          <p:spPr bwMode="auto">
            <a:xfrm>
              <a:off x="2016" y="3600"/>
              <a:ext cx="3456" cy="384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lnSpc>
                  <a:spcPct val="86000"/>
                </a:lnSpc>
              </a:pPr>
              <a:endParaRPr lang="en-GB" altLang="sv-SE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cxnSp>
          <p:nvCxnSpPr>
            <p:cNvPr id="19478" name="AutoShape 25"/>
            <p:cNvCxnSpPr>
              <a:cxnSpLocks noChangeShapeType="1"/>
              <a:stCxn id="19476" idx="2"/>
              <a:endCxn id="19477" idx="1"/>
            </p:cNvCxnSpPr>
            <p:nvPr/>
          </p:nvCxnSpPr>
          <p:spPr bwMode="auto">
            <a:xfrm rot="16200000" flipH="1">
              <a:off x="1848" y="3624"/>
              <a:ext cx="192" cy="144"/>
            </a:xfrm>
            <a:prstGeom prst="bentConnector2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475" name="Rectangle 28"/>
          <p:cNvSpPr>
            <a:spLocks noChangeArrowheads="1"/>
          </p:cNvSpPr>
          <p:nvPr/>
        </p:nvSpPr>
        <p:spPr bwMode="auto">
          <a:xfrm>
            <a:off x="3200400" y="5715000"/>
            <a:ext cx="53340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86000"/>
              </a:lnSpc>
            </a:pPr>
            <a:r>
              <a:rPr lang="en-GB" altLang="sv-SE">
                <a:solidFill>
                  <a:srgbClr val="000000"/>
                </a:solidFill>
                <a:latin typeface="Gill Sans MT" pitchFamily="34" charset="0"/>
              </a:rPr>
              <a:t>Contains all the necessary files to complete assignment three and four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/>
          <a:lstStyle/>
          <a:p>
            <a:pPr eaLnBrk="1" hangingPunct="1">
              <a:lnSpc>
                <a:spcPct val="96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Installation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idx="1"/>
          </p:nvPr>
        </p:nvSpPr>
        <p:spPr/>
        <p:txBody>
          <a:bodyPr lIns="0" tIns="0" rIns="0" bIns="0"/>
          <a:lstStyle/>
          <a:p>
            <a:pPr marL="334963" indent="-334963" eaLnBrk="1" hangingPunct="1">
              <a:lnSpc>
                <a:spcPct val="87000"/>
              </a:lnSpc>
              <a:buFont typeface="Arial" pitchFamily="34" charset="0"/>
              <a:buChar char="•"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GB" altLang="sv-SE" dirty="0" smtClean="0"/>
              <a:t>Take the following steps in order to install the lab skeleton on your system:</a:t>
            </a:r>
          </a:p>
          <a:p>
            <a:pPr marL="735013" lvl="1" indent="-277813" eaLnBrk="1" hangingPunct="1">
              <a:lnSpc>
                <a:spcPct val="87000"/>
              </a:lnSpc>
              <a:buFont typeface="Arial" pitchFamily="34" charset="0"/>
              <a:buChar char="–"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GB" altLang="sv-SE" dirty="0" smtClean="0"/>
              <a:t>Copy the source files from the course directory onto your local account:</a:t>
            </a:r>
          </a:p>
          <a:p>
            <a:pPr marL="735013" lvl="1" indent="-277813" eaLnBrk="1" hangingPunct="1">
              <a:lnSpc>
                <a:spcPct val="87000"/>
              </a:lnSpc>
              <a:buFont typeface="Arial" pitchFamily="34" charset="0"/>
              <a:buChar char="–"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GB" altLang="sv-SE" dirty="0" smtClean="0"/>
          </a:p>
          <a:p>
            <a:pPr marL="735013" lvl="1" indent="-277813" eaLnBrk="1" hangingPunct="1">
              <a:lnSpc>
                <a:spcPct val="87000"/>
              </a:lnSpc>
              <a:buFont typeface="Arial" pitchFamily="34" charset="0"/>
              <a:buChar char="–"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GB" altLang="sv-SE" dirty="0" smtClean="0"/>
          </a:p>
          <a:p>
            <a:pPr marL="735013" lvl="1" indent="-277813" eaLnBrk="1" hangingPunct="1">
              <a:lnSpc>
                <a:spcPct val="87000"/>
              </a:lnSpc>
              <a:buFont typeface="Arial" pitchFamily="34" charset="0"/>
              <a:buChar char="–"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GB" altLang="sv-SE" dirty="0" smtClean="0"/>
          </a:p>
          <a:p>
            <a:pPr marL="735013" lvl="1" indent="-277813" eaLnBrk="1" hangingPunct="1">
              <a:lnSpc>
                <a:spcPct val="87000"/>
              </a:lnSpc>
              <a:buFont typeface="Arial" pitchFamily="34" charset="0"/>
              <a:buChar char="–"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GB" altLang="sv-SE" dirty="0" smtClean="0"/>
          </a:p>
          <a:p>
            <a:pPr marL="735013" lvl="1" indent="-277813" eaLnBrk="1" hangingPunct="1">
              <a:lnSpc>
                <a:spcPct val="87000"/>
              </a:lnSpc>
              <a:buFont typeface="Arial" pitchFamily="34" charset="0"/>
              <a:buChar char="–"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r>
              <a:rPr lang="en-GB" altLang="sv-SE" dirty="0" smtClean="0"/>
              <a:t>You might also have to load some modules (more information in the laboratory instructions).</a:t>
            </a:r>
          </a:p>
          <a:p>
            <a:pPr marL="334963" indent="-334963" eaLnBrk="1" hangingPunct="1">
              <a:lnSpc>
                <a:spcPct val="87000"/>
              </a:lnSpc>
              <a:buClrTx/>
              <a:buSzTx/>
              <a:buFontTx/>
              <a:buNone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GB" altLang="sv-SE" dirty="0" smtClean="0"/>
          </a:p>
          <a:p>
            <a:pPr marL="334963" indent="-334963" eaLnBrk="1" hangingPunct="1">
              <a:lnSpc>
                <a:spcPct val="87000"/>
              </a:lnSpc>
              <a:buClrTx/>
              <a:buSzTx/>
              <a:buFontTx/>
              <a:buNone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GB" altLang="sv-SE" dirty="0" smtClean="0"/>
          </a:p>
          <a:p>
            <a:pPr marL="334963" indent="-334963" eaLnBrk="1" hangingPunct="1">
              <a:lnSpc>
                <a:spcPct val="87000"/>
              </a:lnSpc>
              <a:buClrTx/>
              <a:buSzTx/>
              <a:buFontTx/>
              <a:buNone/>
              <a:tabLst>
                <a:tab pos="334963" algn="l"/>
                <a:tab pos="449263" algn="l"/>
                <a:tab pos="906463" algn="l"/>
                <a:tab pos="1363663" algn="l"/>
                <a:tab pos="1820863" algn="l"/>
                <a:tab pos="2278063" algn="l"/>
                <a:tab pos="2735263" algn="l"/>
                <a:tab pos="3192463" algn="l"/>
                <a:tab pos="3649663" algn="l"/>
                <a:tab pos="4106863" algn="l"/>
                <a:tab pos="4564063" algn="l"/>
                <a:tab pos="5021263" algn="l"/>
                <a:tab pos="5478463" algn="l"/>
                <a:tab pos="5935663" algn="l"/>
                <a:tab pos="6392863" algn="l"/>
                <a:tab pos="6850063" algn="l"/>
                <a:tab pos="7307263" algn="l"/>
                <a:tab pos="7764463" algn="l"/>
                <a:tab pos="8221663" algn="l"/>
                <a:tab pos="8678863" algn="l"/>
                <a:tab pos="9136063" algn="l"/>
              </a:tabLst>
            </a:pPr>
            <a:endParaRPr lang="en-GB" altLang="sv-SE" dirty="0" smtClean="0"/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1676400" y="2971800"/>
            <a:ext cx="5257800" cy="685800"/>
          </a:xfrm>
          <a:prstGeom prst="rect">
            <a:avLst/>
          </a:prstGeom>
          <a:noFill/>
          <a:ln w="936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	</a:t>
            </a:r>
            <a:r>
              <a:rPr lang="en-GB" altLang="sv-SE" b="1" dirty="0" err="1">
                <a:solidFill>
                  <a:srgbClr val="000000"/>
                </a:solidFill>
                <a:latin typeface="Courier 10 Pitch"/>
              </a:rPr>
              <a:t>mkdir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 TDDD55</a:t>
            </a:r>
          </a:p>
          <a:p>
            <a:pPr eaLnBrk="1" hangingPunct="1">
              <a:lnSpc>
                <a:spcPct val="90000"/>
              </a:lnSpc>
            </a:pP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	</a:t>
            </a:r>
            <a:r>
              <a:rPr lang="en-GB" altLang="sv-SE" b="1" dirty="0" err="1">
                <a:solidFill>
                  <a:srgbClr val="000000"/>
                </a:solidFill>
                <a:latin typeface="Courier 10 Pitch"/>
              </a:rPr>
              <a:t>cp</a:t>
            </a:r>
            <a:r>
              <a:rPr lang="en-GB" altLang="sv-SE" b="1" dirty="0">
                <a:solidFill>
                  <a:srgbClr val="000000"/>
                </a:solidFill>
                <a:latin typeface="Courier 10 Pitch"/>
              </a:rPr>
              <a:t> -r ~TDDD55/lab TDDD55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Today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altLang="sv-SE" sz="2800" dirty="0" err="1" smtClean="0">
                <a:cs typeface="Arial" pitchFamily="34" charset="0"/>
              </a:rPr>
              <a:t>Introduction</a:t>
            </a:r>
            <a:r>
              <a:rPr lang="sv-SE" altLang="sv-SE" sz="2800" dirty="0" smtClean="0">
                <a:cs typeface="Arial" pitchFamily="34" charset="0"/>
              </a:rPr>
              <a:t> to the </a:t>
            </a:r>
            <a:r>
              <a:rPr lang="sv-SE" altLang="sv-SE" sz="2800" dirty="0" err="1" smtClean="0">
                <a:cs typeface="Arial" pitchFamily="34" charset="0"/>
              </a:rPr>
              <a:t>flex</a:t>
            </a:r>
            <a:r>
              <a:rPr lang="sv-SE" altLang="sv-SE" sz="2800" dirty="0" smtClean="0">
                <a:cs typeface="Arial" pitchFamily="34" charset="0"/>
              </a:rPr>
              <a:t> scanner generator </a:t>
            </a:r>
            <a:r>
              <a:rPr lang="sv-SE" altLang="sv-SE" sz="2800" dirty="0" err="1" smtClean="0">
                <a:cs typeface="Arial" pitchFamily="34" charset="0"/>
              </a:rPr>
              <a:t>tool</a:t>
            </a:r>
            <a:r>
              <a:rPr lang="sv-SE" altLang="sv-SE" sz="2800" dirty="0" smtClean="0">
                <a:cs typeface="Arial" pitchFamily="34" charset="0"/>
              </a:rPr>
              <a:t>.</a:t>
            </a:r>
          </a:p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altLang="sv-SE" sz="2800" dirty="0" err="1" smtClean="0">
                <a:cs typeface="Arial" pitchFamily="34" charset="0"/>
              </a:rPr>
              <a:t>Introduction</a:t>
            </a:r>
            <a:r>
              <a:rPr lang="sv-SE" altLang="sv-SE" sz="2800" dirty="0" smtClean="0">
                <a:cs typeface="Arial" pitchFamily="34" charset="0"/>
              </a:rPr>
              <a:t> to </a:t>
            </a:r>
            <a:r>
              <a:rPr lang="sv-SE" altLang="sv-SE" sz="2800" dirty="0" err="1" smtClean="0">
                <a:cs typeface="Arial" pitchFamily="34" charset="0"/>
              </a:rPr>
              <a:t>laboratory</a:t>
            </a:r>
            <a:r>
              <a:rPr lang="sv-SE" altLang="sv-SE" sz="2800" dirty="0" smtClean="0">
                <a:cs typeface="Arial" pitchFamily="34" charset="0"/>
              </a:rPr>
              <a:t> </a:t>
            </a:r>
            <a:r>
              <a:rPr lang="sv-SE" altLang="sv-SE" sz="2800" dirty="0" err="1" smtClean="0">
                <a:cs typeface="Arial" pitchFamily="34" charset="0"/>
              </a:rPr>
              <a:t>assignment</a:t>
            </a:r>
            <a:r>
              <a:rPr lang="sv-SE" altLang="sv-SE" sz="2800" dirty="0" smtClean="0">
                <a:cs typeface="Arial" pitchFamily="34" charset="0"/>
              </a:rPr>
              <a:t> 2.</a:t>
            </a:r>
          </a:p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altLang="sv-SE" sz="2800" dirty="0" err="1" smtClean="0">
                <a:cs typeface="Arial" pitchFamily="34" charset="0"/>
              </a:rPr>
              <a:t>Exercises</a:t>
            </a:r>
            <a:r>
              <a:rPr lang="sv-SE" altLang="sv-SE" sz="2800" dirty="0" smtClean="0">
                <a:cs typeface="Arial" pitchFamily="34" charset="0"/>
              </a:rPr>
              <a:t> in formal </a:t>
            </a:r>
            <a:r>
              <a:rPr lang="sv-SE" altLang="sv-SE" sz="2800" dirty="0" err="1" smtClean="0">
                <a:cs typeface="Arial" pitchFamily="34" charset="0"/>
              </a:rPr>
              <a:t>languages</a:t>
            </a:r>
            <a:r>
              <a:rPr lang="sv-SE" altLang="sv-SE" sz="2800" dirty="0" smtClean="0">
                <a:cs typeface="Arial" pitchFamily="34" charset="0"/>
              </a:rPr>
              <a:t> and </a:t>
            </a:r>
            <a:r>
              <a:rPr lang="sv-SE" altLang="sv-SE" sz="2800" dirty="0" err="1" smtClean="0">
                <a:cs typeface="Arial" pitchFamily="34" charset="0"/>
              </a:rPr>
              <a:t>automata</a:t>
            </a:r>
            <a:r>
              <a:rPr lang="sv-SE" altLang="sv-SE" sz="2800" dirty="0" smtClean="0">
                <a:cs typeface="Arial" pitchFamily="34" charset="0"/>
              </a:rPr>
              <a:t> </a:t>
            </a:r>
            <a:r>
              <a:rPr lang="sv-SE" altLang="sv-SE" sz="2800" dirty="0" err="1" smtClean="0">
                <a:cs typeface="Arial" pitchFamily="34" charset="0"/>
              </a:rPr>
              <a:t>theory</a:t>
            </a:r>
            <a:r>
              <a:rPr lang="sv-SE" altLang="sv-SE" sz="2800" dirty="0" smtClean="0">
                <a:cs typeface="Arial" pitchFamily="34" charset="0"/>
              </a:rPr>
              <a:t>.</a:t>
            </a:r>
          </a:p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altLang="sv-SE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1905000"/>
            <a:ext cx="7772400" cy="1435100"/>
          </a:xfrm>
        </p:spPr>
        <p:txBody>
          <a:bodyPr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4400" dirty="0" smtClean="0"/>
              <a:t>Flex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3098</TotalTime>
  <Words>1530</Words>
  <Application>Microsoft Office PowerPoint</Application>
  <PresentationFormat>On-screen Show (4:3)</PresentationFormat>
  <Paragraphs>283</Paragraphs>
  <Slides>37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6" baseType="lpstr">
      <vt:lpstr>Arial</vt:lpstr>
      <vt:lpstr>Calibri</vt:lpstr>
      <vt:lpstr>Calibri Light</vt:lpstr>
      <vt:lpstr>Courier 10 Pitch</vt:lpstr>
      <vt:lpstr>Courier New</vt:lpstr>
      <vt:lpstr>DejaVu LGC Sans</vt:lpstr>
      <vt:lpstr>Gill Sans MT</vt:lpstr>
      <vt:lpstr>Wingdings 3</vt:lpstr>
      <vt:lpstr>Office Theme</vt:lpstr>
      <vt:lpstr>TDDD55- Compilers and Interpreters Lesson 2 </vt:lpstr>
      <vt:lpstr>1. Grammars and Top-Down Parsing</vt:lpstr>
      <vt:lpstr>2. Scanner Specification </vt:lpstr>
      <vt:lpstr>3. Parser Generators</vt:lpstr>
      <vt:lpstr>4. Intermediate Code Generation</vt:lpstr>
      <vt:lpstr>Laboratory Skeleton</vt:lpstr>
      <vt:lpstr>Installation</vt:lpstr>
      <vt:lpstr>Today</vt:lpstr>
      <vt:lpstr>Flex</vt:lpstr>
      <vt:lpstr>Scanners</vt:lpstr>
      <vt:lpstr>Scanner Generators</vt:lpstr>
      <vt:lpstr>How it works</vt:lpstr>
      <vt:lpstr>How it works</vt:lpstr>
      <vt:lpstr>Flex Specifications</vt:lpstr>
      <vt:lpstr>1. Name Definitions</vt:lpstr>
      <vt:lpstr>2. Pattern Actions</vt:lpstr>
      <vt:lpstr>Flex Matching</vt:lpstr>
      <vt:lpstr>Simple Patterns</vt:lpstr>
      <vt:lpstr>Character Class Patterns</vt:lpstr>
      <vt:lpstr>Negated Patterns</vt:lpstr>
      <vt:lpstr>Some Useful Patterns</vt:lpstr>
      <vt:lpstr>PowerPoint Presentation</vt:lpstr>
      <vt:lpstr>3.Flex User Code</vt:lpstr>
      <vt:lpstr>Flex Program Variables and Counters</vt:lpstr>
      <vt:lpstr>Flex Program Variables and Functions</vt:lpstr>
      <vt:lpstr>yymore() Example</vt:lpstr>
      <vt:lpstr>Flex Examples</vt:lpstr>
      <vt:lpstr>Example: Recognition of Verbs</vt:lpstr>
      <vt:lpstr>Example: Character Counting</vt:lpstr>
      <vt:lpstr>Example: HTML Tags</vt:lpstr>
      <vt:lpstr>Laboratory Assignment 2</vt:lpstr>
      <vt:lpstr>Laboratory Assignment 2</vt:lpstr>
      <vt:lpstr>Comments</vt:lpstr>
      <vt:lpstr>Comments Example</vt:lpstr>
      <vt:lpstr>Integers and identifiers</vt:lpstr>
      <vt:lpstr>Floating Point Numbers</vt:lpstr>
      <vt:lpstr>Floating Point Numbers 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COMPILER CONSTRUCTION Seminar 01 – TDDB44</dc:title>
  <dc:creator>Zeinab</dc:creator>
  <cp:lastModifiedBy>Zeinab Ganjei</cp:lastModifiedBy>
  <cp:revision>236</cp:revision>
  <dcterms:created xsi:type="dcterms:W3CDTF">2006-08-16T00:00:00Z</dcterms:created>
  <dcterms:modified xsi:type="dcterms:W3CDTF">2017-11-14T08:19:32Z</dcterms:modified>
</cp:coreProperties>
</file>