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99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73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94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4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44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9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500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64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04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872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7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BADE-B2FA-4D94-A8BB-EEC095E1D18B}" type="datetimeFigureOut">
              <a:rPr lang="sv-SE" smtClean="0"/>
              <a:t>2017-10-30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9E83-A710-41B2-9391-A4DB43989F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54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TDDD55- Compilers and Interpreters
Lesson 1 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751"/>
              </a:spcBef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Zeinab Ganjei (zeinab.ganjei@liu.se)</a:t>
            </a: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Department of Computer and Information Science</a:t>
            </a: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Linköping University</a:t>
            </a: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z="4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9482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4. Intermediate Code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Generation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purpose of this assignment to learn about how parse trees can be translated into intermediate code.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Finish a generator for intermediate code by adding rules for some language statements.	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More details in lesson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42135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07880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Hints for Laboratory 
Assignment 1</a:t>
            </a:r>
            <a: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US" sz="3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173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Grammar  for simple mathematical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expressions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-&gt; E &lt;end of line&gt;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Single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expression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&lt;end of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file&gt;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 input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-&gt; E + E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Addition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- E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Subtraction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* E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Multiplication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/ E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Division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^ E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Exponentiation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E 	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Unary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minus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 E ) 	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Grouping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 ( E )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Function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call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id 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Symbolic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constant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| </a:t>
            </a:r>
            <a:r>
              <a:rPr lang="en-US" spc="-1" baseline="-25000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pc="-1" baseline="-25000" dirty="0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Numeric </a:t>
            </a:r>
            <a:r>
              <a:rPr lang="en-US" spc="-1" baseline="-25000" dirty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value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370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 Suitable for a Top-Down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Technique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operator precedence </a:t>
            </a:r>
          </a:p>
          <a:p>
            <a:pPr marL="628560" lvl="1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1300" spc="-1" dirty="0" err="1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US" sz="1300" spc="-1" dirty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spc="-1" dirty="0" smtClean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E </a:t>
            </a:r>
            <a:r>
              <a:rPr lang="en-US" sz="1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-&gt; E </a:t>
            </a:r>
            <a:r>
              <a:rPr lang="en-US" sz="13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1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E 			</a:t>
            </a: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1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      | </a:t>
            </a:r>
            <a:r>
              <a:rPr lang="en-US" sz="1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13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3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operator associativity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628560" lvl="1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E </a:t>
            </a:r>
            <a:r>
              <a:rPr lang="en-US" sz="14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^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</a:t>
            </a: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Left recursion</a:t>
            </a:r>
          </a:p>
          <a:p>
            <a:pPr marL="628560" lvl="1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1300" spc="-1" dirty="0" smtClean="0"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e.g.  </a:t>
            </a:r>
            <a:r>
              <a:rPr lang="en-US" sz="13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US" sz="13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3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+ E</a:t>
            </a:r>
            <a:endParaRPr lang="en-US" sz="13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Ambiguity</a:t>
            </a:r>
            <a:endParaRPr lang="en-US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938656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Rewriting the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Grammar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Use one non-terminal for each precedence level.</a:t>
            </a: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pc="-1" dirty="0" smtClean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::= E + E | E – E | T</a:t>
            </a: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pc="-1" dirty="0" smtClean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::= T * T | T / T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(Left) Associativity: using (left-)recursive production</a:t>
            </a: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 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::= E + E | E – E | T</a:t>
            </a:r>
            <a:r>
              <a:rPr lang="en-US" sz="26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=&gt;  E ::= E + </a:t>
            </a:r>
            <a:r>
              <a:rPr lang="en-US" sz="2600" spc="-1" dirty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| E – </a:t>
            </a:r>
            <a:r>
              <a:rPr lang="en-US" sz="2600" spc="-1" dirty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</a:t>
            </a:r>
            <a:r>
              <a:rPr lang="en-US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| T</a:t>
            </a:r>
            <a:r>
              <a:rPr lang="en-US" sz="26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en-US" sz="3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r>
              <a:rPr lang="en-US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for instance: </a:t>
            </a:r>
            <a:endParaRPr lang="en-US" sz="32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http://www.lix.polytechnique.fr/~</a:t>
            </a:r>
            <a:r>
              <a:rPr lang="en-US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catuscia/teaching/cg428/02Spring/lecture_notes/L03.html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334943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Rewriting the Grammar (2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grammar obtained so far has left recursion</a:t>
            </a: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Not suitable for a predictive top-down parser</a:t>
            </a: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Transform the grammar to right recursive form:</a:t>
            </a: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A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::= A α | β (where β may not be preceded by A)	</a:t>
            </a: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is rewritten to	</a:t>
            </a: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A ::= β </a:t>
            </a:r>
            <a:r>
              <a:rPr lang="en-US" sz="2000" spc="-1" dirty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</a:rPr>
              <a:t>A’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z="2000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	</a:t>
            </a:r>
            <a:r>
              <a:rPr lang="en-US" sz="2000" spc="-1" dirty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</a:rPr>
              <a:t>A’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::= α</a:t>
            </a:r>
            <a:r>
              <a:rPr lang="en-US" sz="2000" spc="-1" dirty="0">
                <a:solidFill>
                  <a:srgbClr val="007FFF"/>
                </a:solidFill>
                <a:uFill>
                  <a:solidFill>
                    <a:srgbClr val="FFFFFF"/>
                  </a:solidFill>
                </a:uFill>
              </a:rPr>
              <a:t> A’ 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| ε</a:t>
            </a:r>
          </a:p>
          <a:p>
            <a:pPr>
              <a:spcBef>
                <a:spcPts val="751"/>
              </a:spcBef>
            </a:pPr>
            <a:endParaRPr lang="en-US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spcBef>
                <a:spcPts val="751"/>
              </a:spcBef>
            </a:pP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r>
              <a:rPr lang="en-US" sz="20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See </a:t>
            </a:r>
            <a:r>
              <a:rPr lang="en-US" sz="2000" i="1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Lecture 5 Syntax Analysis, Parsing</a:t>
            </a:r>
            <a:endParaRPr lang="en-US" sz="20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r>
              <a:rPr lang="en-US" sz="2000" i="1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More details: http://</a:t>
            </a:r>
            <a:r>
              <a:rPr lang="en-US" sz="2000" i="1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en.wikipedia.org/wiki/Left_recursion</a:t>
            </a:r>
            <a:endParaRPr lang="en-US" sz="20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35153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Attribute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Grammars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Define attributes for the productions of a formal grammar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Example: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S ::= E 	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{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display(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);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E ::=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+ T 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E.val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+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      | T 	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T ::=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* F 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T.val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*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      | F 	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F ::= ( E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lnSpc>
                <a:spcPct val="100000"/>
              </a:lnSpc>
              <a:spcBef>
                <a:spcPts val="751"/>
              </a:spcBef>
              <a:buNone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      |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num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	{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=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num.val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; }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endParaRPr lang="en-US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r>
              <a:rPr lang="en-US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See 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course book and Lecture 8 for details.</a:t>
            </a:r>
            <a:endParaRPr lang="en-US" sz="36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60" indent="0">
              <a:spcBef>
                <a:spcPts val="751"/>
              </a:spcBef>
              <a:buClr>
                <a:srgbClr val="5B9BD5"/>
              </a:buClr>
              <a:buNone/>
            </a:pP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See also: http://en.wikipedia.org/wiki/Attribute_grammar</a:t>
            </a:r>
            <a:endParaRPr lang="en-US" sz="36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8284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Implementation: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main.cc</a:t>
            </a:r>
            <a:endParaRPr lang="sv-SE" dirty="0"/>
          </a:p>
        </p:txBody>
      </p:sp>
      <p:sp>
        <p:nvSpPr>
          <p:cNvPr id="5" name="CustomShape 1"/>
          <p:cNvSpPr/>
          <p:nvPr/>
        </p:nvSpPr>
        <p:spPr>
          <a:xfrm>
            <a:off x="470264" y="1690689"/>
            <a:ext cx="6220691" cy="472400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main(void)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Parser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 </a:t>
            </a:r>
            <a:endParaRPr lang="en-US" sz="1400" b="1" strike="noStrike" spc="-1" dirty="0" smtClean="0">
              <a:solidFill>
                <a:srgbClr val="4C4C4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while (1)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         try 	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   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cout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&lt;&lt; "Expression: " &lt;&lt; flush;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   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parser.Parse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	   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   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cout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 "Result:     " &lt;&lt;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&lt;&lt; '\n' &lt;&lt; flush;  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	      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catch (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ScannerError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 e)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	  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cerr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 e &lt;&lt; '\n' &lt;&lt; flush;        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	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parser.Recover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     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	        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catch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ParserError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{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parser.Recover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 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catch (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ParserEndOfFile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 { </a:t>
            </a:r>
            <a:endParaRPr lang="en-US" sz="1400" b="1" strike="noStrike" spc="-1" dirty="0" smtClean="0">
              <a:solidFill>
                <a:srgbClr val="4C4C4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cerr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&lt;&lt; "End of file\n" &lt;&lt; flush; exit(0); } 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2091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Implementation: lex.cc and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lex.hh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 files lex.cc and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lex.hh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implement the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lexer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 don’t need to change anything in those files.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6866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Implementation : lab1.cc,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lab1.hh</a:t>
            </a:r>
            <a:endParaRPr lang="sv-SE" dirty="0"/>
          </a:p>
        </p:txBody>
      </p:sp>
      <p:sp>
        <p:nvSpPr>
          <p:cNvPr id="4" name="CustomShape 3"/>
          <p:cNvSpPr/>
          <p:nvPr/>
        </p:nvSpPr>
        <p:spPr>
          <a:xfrm>
            <a:off x="624240" y="1905120"/>
            <a:ext cx="6586457" cy="396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Parser::Parse(void)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Trace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x(“Parse”);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0;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current_token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= 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scanner.Scan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current_token.type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case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kIdentifier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case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kNumber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case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kLeftParen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case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kMinus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…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= 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-1*</a:t>
            </a:r>
            <a:r>
              <a:rPr lang="en-US" sz="1400" b="1" strike="noStrike" spc="-1" dirty="0" err="1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pExpression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if (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current_token.type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!=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kEndOfLine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throw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ParserError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default: </a:t>
            </a:r>
            <a:endParaRPr lang="en-US" sz="1400" b="1" strike="noStrike" spc="-1" dirty="0" smtClean="0">
              <a:solidFill>
                <a:srgbClr val="4C4C4C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throw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ParserError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();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4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return </a:t>
            </a:r>
            <a:r>
              <a:rPr lang="en-US" sz="14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</a:t>
            </a: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;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4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124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Purpose of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Lessons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749"/>
              </a:spcBef>
              <a:buClr>
                <a:srgbClr val="5B9BD5"/>
              </a:buClr>
            </a:pPr>
            <a:r>
              <a:rPr lang="en-US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Practice theory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buClr>
                <a:srgbClr val="5B9BD5"/>
              </a:buClr>
            </a:pPr>
            <a:r>
              <a:rPr lang="en-US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Introduce the laboratory assignments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749"/>
              </a:spcBef>
              <a:buClr>
                <a:srgbClr val="5B9BD5"/>
              </a:buClr>
            </a:pPr>
            <a:r>
              <a:rPr lang="en-US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Prepare for the final examination.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indent="0">
              <a:lnSpc>
                <a:spcPct val="100000"/>
              </a:lnSpc>
              <a:spcBef>
                <a:spcPts val="1749"/>
              </a:spcBef>
              <a:buNone/>
            </a:pP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Prepare by reading the laboratory instructions, the course book, and the lecture notes.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indent="0">
              <a:lnSpc>
                <a:spcPct val="100000"/>
              </a:lnSpc>
              <a:spcBef>
                <a:spcPts val="1749"/>
              </a:spcBef>
              <a:buNone/>
            </a:pP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All the laboratory instructions and material available in the </a:t>
            </a:r>
            <a:r>
              <a:rPr lang="en-US" b="1" i="1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course directory, ~TDDD55/lab/</a:t>
            </a:r>
            <a:r>
              <a:rPr lang="en-US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or on the course homepage.</a:t>
            </a:r>
            <a:endParaRPr lang="en-US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indent="0">
              <a:buNone/>
            </a:pPr>
            <a:endParaRPr lang="sv-SE" baseline="-25000" dirty="0"/>
          </a:p>
        </p:txBody>
      </p:sp>
    </p:spTree>
    <p:extLst>
      <p:ext uri="{BB962C8B-B14F-4D97-AF65-F5344CB8AC3E}">
        <p14:creationId xmlns:p14="http://schemas.microsoft.com/office/powerpoint/2010/main" val="1783103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Implementation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…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Add one function for each non-terminal in the grammar to your </a:t>
            </a:r>
            <a:r>
              <a:rPr lang="en-US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Parser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class.</a:t>
            </a: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Also implement some simple error recovery in your </a:t>
            </a:r>
            <a:r>
              <a:rPr lang="en-US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Parser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class.</a:t>
            </a:r>
          </a:p>
          <a:p>
            <a:pPr marL="171360" indent="-171000"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See Lecture 5 for details.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CustomShape 3"/>
          <p:cNvSpPr/>
          <p:nvPr/>
        </p:nvSpPr>
        <p:spPr>
          <a:xfrm>
            <a:off x="2318580" y="4278734"/>
            <a:ext cx="4506840" cy="1676160"/>
          </a:xfrm>
          <a:prstGeom prst="rect">
            <a:avLst/>
          </a:prstGeom>
          <a:noFill/>
          <a:ln w="936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/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double Parser::</a:t>
            </a:r>
            <a:r>
              <a:rPr lang="en-US" sz="18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pExpression</a:t>
            </a: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(void)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8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switch </a:t>
            </a: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en-US" sz="1800" b="1" strike="noStrike" spc="-1" dirty="0" err="1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current_token.type</a:t>
            </a: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{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8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...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lang="en-US" sz="1800" b="1" strike="noStrike" spc="-1" dirty="0" smtClean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4C4C4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475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Laboratory</a:t>
            </a:r>
            <a:r>
              <a:rPr lang="sv-SE" dirty="0" smtClean="0"/>
              <a:t> </a:t>
            </a:r>
            <a:r>
              <a:rPr lang="sv-SE" dirty="0" err="1" smtClean="0"/>
              <a:t>skeleton</a:t>
            </a:r>
            <a:endParaRPr lang="sv-SE" dirty="0"/>
          </a:p>
        </p:txBody>
      </p:sp>
      <p:grpSp>
        <p:nvGrpSpPr>
          <p:cNvPr id="26" name="Group 25"/>
          <p:cNvGrpSpPr/>
          <p:nvPr/>
        </p:nvGrpSpPr>
        <p:grpSpPr>
          <a:xfrm>
            <a:off x="228600" y="1247504"/>
            <a:ext cx="8457840" cy="5181120"/>
            <a:chOff x="228600" y="1195252"/>
            <a:chExt cx="8457840" cy="5181120"/>
          </a:xfrm>
        </p:grpSpPr>
        <p:sp>
          <p:nvSpPr>
            <p:cNvPr id="4" name="CustomShape 2"/>
            <p:cNvSpPr/>
            <p:nvPr/>
          </p:nvSpPr>
          <p:spPr>
            <a:xfrm>
              <a:off x="228600" y="1195252"/>
              <a:ext cx="1371240" cy="45684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86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Gill Sans MT"/>
                </a:rPr>
                <a:t>~</a:t>
              </a: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TDDD55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5" name="CustomShape 3"/>
            <p:cNvSpPr/>
            <p:nvPr/>
          </p:nvSpPr>
          <p:spPr>
            <a:xfrm>
              <a:off x="1143000" y="1652452"/>
              <a:ext cx="1371240" cy="45684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 algn="ctr">
                <a:lnSpc>
                  <a:spcPct val="9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/lab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6" name="CustomShape 4"/>
            <p:cNvSpPr/>
            <p:nvPr/>
          </p:nvSpPr>
          <p:spPr>
            <a:xfrm>
              <a:off x="914400" y="1652452"/>
              <a:ext cx="228240" cy="2282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5"/>
            <p:cNvSpPr/>
            <p:nvPr/>
          </p:nvSpPr>
          <p:spPr>
            <a:xfrm>
              <a:off x="2057400" y="2109652"/>
              <a:ext cx="1828440" cy="45684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 /doc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8" name="CustomShape 6"/>
            <p:cNvSpPr/>
            <p:nvPr/>
          </p:nvSpPr>
          <p:spPr>
            <a:xfrm>
              <a:off x="1828800" y="2109652"/>
              <a:ext cx="228240" cy="2282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7"/>
            <p:cNvSpPr/>
            <p:nvPr/>
          </p:nvSpPr>
          <p:spPr>
            <a:xfrm flipH="1" flipV="1">
              <a:off x="1828800" y="2337532"/>
              <a:ext cx="228240" cy="9140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8"/>
            <p:cNvSpPr/>
            <p:nvPr/>
          </p:nvSpPr>
          <p:spPr>
            <a:xfrm flipH="1" flipV="1">
              <a:off x="1828800" y="3252652"/>
              <a:ext cx="228240" cy="11426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9"/>
            <p:cNvSpPr/>
            <p:nvPr/>
          </p:nvSpPr>
          <p:spPr>
            <a:xfrm flipH="1" flipV="1">
              <a:off x="1828800" y="4395652"/>
              <a:ext cx="228240" cy="114264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0"/>
            <p:cNvSpPr/>
            <p:nvPr/>
          </p:nvSpPr>
          <p:spPr>
            <a:xfrm>
              <a:off x="3200400" y="2566852"/>
              <a:ext cx="5486040" cy="342720"/>
            </a:xfrm>
            <a:prstGeom prst="rect">
              <a:avLst/>
            </a:prstGeom>
            <a:noFill/>
            <a:ln w="9360" cap="rnd">
              <a:solidFill>
                <a:srgbClr val="000000"/>
              </a:solidFill>
              <a:custDash>
                <a:ds d="100000" sp="100000"/>
              </a:custDash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86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Gill Sans MT"/>
                </a:rPr>
                <a:t>Documentation for the assignments.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3" name="CustomShape 11"/>
            <p:cNvSpPr/>
            <p:nvPr/>
          </p:nvSpPr>
          <p:spPr>
            <a:xfrm>
              <a:off x="2971800" y="3709852"/>
              <a:ext cx="571464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2"/>
            <p:cNvSpPr/>
            <p:nvPr/>
          </p:nvSpPr>
          <p:spPr>
            <a:xfrm>
              <a:off x="6400800" y="4167052"/>
              <a:ext cx="228240" cy="426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3"/>
            <p:cNvSpPr/>
            <p:nvPr/>
          </p:nvSpPr>
          <p:spPr>
            <a:xfrm>
              <a:off x="2057400" y="3024052"/>
              <a:ext cx="1828440" cy="45684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 /lab1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6" name="CustomShape 14"/>
            <p:cNvSpPr/>
            <p:nvPr/>
          </p:nvSpPr>
          <p:spPr>
            <a:xfrm>
              <a:off x="3200400" y="3481252"/>
              <a:ext cx="5486040" cy="577440"/>
            </a:xfrm>
            <a:prstGeom prst="rect">
              <a:avLst/>
            </a:prstGeom>
            <a:noFill/>
            <a:ln w="9360" cap="rnd">
              <a:solidFill>
                <a:srgbClr val="000000"/>
              </a:solidFill>
              <a:custDash>
                <a:ds d="100000" sp="100000"/>
              </a:custDash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86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Gill Sans MT"/>
                </a:rPr>
                <a:t>Contains all the necessary files to complete the first assignment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7" name="CustomShape 15"/>
            <p:cNvSpPr/>
            <p:nvPr/>
          </p:nvSpPr>
          <p:spPr>
            <a:xfrm>
              <a:off x="2971800" y="3481252"/>
              <a:ext cx="228240" cy="28872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6"/>
            <p:cNvSpPr/>
            <p:nvPr/>
          </p:nvSpPr>
          <p:spPr>
            <a:xfrm>
              <a:off x="2057400" y="4167052"/>
              <a:ext cx="1828440" cy="45684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 /lab2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19" name="CustomShape 17"/>
            <p:cNvSpPr/>
            <p:nvPr/>
          </p:nvSpPr>
          <p:spPr>
            <a:xfrm>
              <a:off x="3200400" y="4625692"/>
              <a:ext cx="5486040" cy="577440"/>
            </a:xfrm>
            <a:prstGeom prst="rect">
              <a:avLst/>
            </a:prstGeom>
            <a:noFill/>
            <a:ln w="9360" cap="rnd">
              <a:solidFill>
                <a:srgbClr val="000000"/>
              </a:solidFill>
              <a:custDash>
                <a:ds d="100000" sp="100000"/>
              </a:custDash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86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Gill Sans MT"/>
                </a:rPr>
                <a:t>Contains all the necessary files to complete the second assignment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0" name="CustomShape 18"/>
            <p:cNvSpPr/>
            <p:nvPr/>
          </p:nvSpPr>
          <p:spPr>
            <a:xfrm>
              <a:off x="2971800" y="4624252"/>
              <a:ext cx="228240" cy="29016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19"/>
            <p:cNvSpPr/>
            <p:nvPr/>
          </p:nvSpPr>
          <p:spPr>
            <a:xfrm>
              <a:off x="2971800" y="2566852"/>
              <a:ext cx="228240" cy="171000"/>
            </a:xfrm>
            <a:prstGeom prst="bentConnector3">
              <a:avLst>
                <a:gd name="adj1" fmla="val 50000"/>
              </a:avLst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0"/>
            <p:cNvSpPr/>
            <p:nvPr/>
          </p:nvSpPr>
          <p:spPr>
            <a:xfrm>
              <a:off x="2057400" y="5310052"/>
              <a:ext cx="1828440" cy="456840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/>
            <a:lstStyle/>
            <a:p>
              <a:pPr>
                <a:lnSpc>
                  <a:spcPct val="9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Courier 10 Pitch"/>
                </a:rPr>
                <a:t> /lab3-4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  <p:sp>
          <p:nvSpPr>
            <p:cNvPr id="23" name="CustomShape 21"/>
            <p:cNvSpPr/>
            <p:nvPr/>
          </p:nvSpPr>
          <p:spPr>
            <a:xfrm>
              <a:off x="3200400" y="5767252"/>
              <a:ext cx="5486040" cy="609120"/>
            </a:xfrm>
            <a:prstGeom prst="rect">
              <a:avLst/>
            </a:prstGeom>
            <a:noFill/>
            <a:ln w="9360" cap="rnd">
              <a:solidFill>
                <a:srgbClr val="000000"/>
              </a:solidFill>
              <a:custDash>
                <a:ds d="100000" sp="100000"/>
              </a:custDash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2"/>
            <p:cNvSpPr/>
            <p:nvPr/>
          </p:nvSpPr>
          <p:spPr>
            <a:xfrm rot="16200000" flipH="1">
              <a:off x="2933640" y="5805772"/>
              <a:ext cx="304560" cy="228240"/>
            </a:xfrm>
            <a:prstGeom prst="bentConnector2">
              <a:avLst/>
            </a:pr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3"/>
            <p:cNvSpPr/>
            <p:nvPr/>
          </p:nvSpPr>
          <p:spPr>
            <a:xfrm>
              <a:off x="3200400" y="5767252"/>
              <a:ext cx="5333760" cy="599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86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uFill>
                    <a:solidFill>
                      <a:srgbClr val="FFFFFF"/>
                    </a:solidFill>
                  </a:uFill>
                  <a:latin typeface="Gill Sans MT"/>
                </a:rPr>
                <a:t>Contains all the necessary files to complete assignment three and four</a:t>
              </a:r>
              <a:endPara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4375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Installation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800" indent="-334440">
              <a:lnSpc>
                <a:spcPct val="87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z="21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Take the following steps in order to install the lab skeleton on your system:</a:t>
            </a:r>
          </a:p>
          <a:p>
            <a:pPr marL="735120" lvl="1" indent="-277560">
              <a:lnSpc>
                <a:spcPct val="87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–"/>
            </a:pP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Copy the source files from the course directory onto your local account:</a:t>
            </a: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735120" lvl="1" indent="-277560">
              <a:lnSpc>
                <a:spcPct val="87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–"/>
            </a:pPr>
            <a:r>
              <a:rPr lang="en-US" sz="1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 might also have to load some modules (more information in the laboratory instructions).</a:t>
            </a: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34800" indent="-334440">
              <a:lnSpc>
                <a:spcPct val="87000"/>
              </a:lnSpc>
              <a:spcBef>
                <a:spcPts val="751"/>
              </a:spcBef>
            </a:pP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34800" indent="-334440">
              <a:lnSpc>
                <a:spcPct val="87000"/>
              </a:lnSpc>
              <a:spcBef>
                <a:spcPts val="751"/>
              </a:spcBef>
            </a:pP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334800" indent="-334440">
              <a:lnSpc>
                <a:spcPct val="87000"/>
              </a:lnSpc>
              <a:spcBef>
                <a:spcPts val="751"/>
              </a:spcBef>
            </a:pP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sv-SE" dirty="0"/>
          </a:p>
        </p:txBody>
      </p:sp>
      <p:sp>
        <p:nvSpPr>
          <p:cNvPr id="4" name="CustomShape 3"/>
          <p:cNvSpPr/>
          <p:nvPr/>
        </p:nvSpPr>
        <p:spPr>
          <a:xfrm>
            <a:off x="1772074" y="3215520"/>
            <a:ext cx="5257440" cy="685440"/>
          </a:xfrm>
          <a:prstGeom prst="rect">
            <a:avLst/>
          </a:prstGeom>
          <a:noFill/>
          <a:ln w="9360" cap="rnd">
            <a:solidFill>
              <a:srgbClr val="000000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10 Pitch"/>
              </a:rPr>
              <a:t>	mkdir TDDD55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en-US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10 Pitch"/>
              </a:rPr>
              <a:t>	cp -r ~TDDD55/lab TDDD55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582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Laboratory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Assignments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174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 the laboratory exercises you should get some practical experience in compiler construction.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1749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There are 4 separate assignments to complete in </a:t>
            </a:r>
            <a:r>
              <a:rPr lang="en-US" spc="-1" dirty="0">
                <a:solidFill>
                  <a:srgbClr val="FF3300"/>
                </a:solidFill>
                <a:uFill>
                  <a:solidFill>
                    <a:srgbClr val="FFFFFF"/>
                  </a:solidFill>
                </a:uFill>
              </a:rPr>
              <a:t>4x2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laboratory hours. You will also (most likely) have to work during non-scheduled time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73399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Lessons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Schedule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Formal languages  and automata theory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Formal languages and automata theory, Flex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Intermediate code generation, Bison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Exam preparation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3902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Handing</a:t>
            </a:r>
            <a:r>
              <a:rPr lang="sv-SE" dirty="0" smtClean="0"/>
              <a:t> in and deadline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1360" indent="-171000">
              <a:lnSpc>
                <a:spcPct val="87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Demonstrate the working solutions during scheduled sessions.</a:t>
            </a:r>
          </a:p>
          <a:p>
            <a:pPr>
              <a:lnSpc>
                <a:spcPct val="87000"/>
              </a:lnSpc>
              <a:spcBef>
                <a:spcPts val="751"/>
              </a:spcBef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Then, hand in code and answers to any questions via e-mail. One e-mail from your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LiU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-email per group  (subject: </a:t>
            </a:r>
            <a:r>
              <a:rPr lang="en-US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TDDD55: lab no.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 </a:t>
            </a:r>
          </a:p>
          <a:p>
            <a:pPr>
              <a:lnSpc>
                <a:spcPct val="87000"/>
              </a:lnSpc>
              <a:spcBef>
                <a:spcPts val="751"/>
              </a:spcBef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Deadline for all the assignments is: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December 20 2017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>
              <a:lnSpc>
                <a:spcPct val="100000"/>
              </a:lnSpc>
              <a:spcBef>
                <a:spcPts val="751"/>
              </a:spcBef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Sign up in the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webreg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!</a:t>
            </a:r>
          </a:p>
          <a:p>
            <a:pPr>
              <a:lnSpc>
                <a:spcPct val="87000"/>
              </a:lnSpc>
              <a:spcBef>
                <a:spcPts val="751"/>
              </a:spcBef>
            </a:pP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6378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Laboratory Assignments	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</a:pP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Lab 1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Attribute Grammars and Top-Down Parsing</a:t>
            </a:r>
          </a:p>
          <a:p>
            <a:pPr marL="171360" indent="-171000">
              <a:lnSpc>
                <a:spcPct val="100000"/>
              </a:lnSpc>
            </a:pP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Lab 2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Scanner Specification	</a:t>
            </a:r>
          </a:p>
          <a:p>
            <a:pPr marL="171360" indent="-171000">
              <a:lnSpc>
                <a:spcPct val="100000"/>
              </a:lnSpc>
            </a:pP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Lab 3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Parser Generators	</a:t>
            </a:r>
          </a:p>
          <a:p>
            <a:pPr marL="171360" indent="-171000">
              <a:lnSpc>
                <a:spcPct val="100000"/>
              </a:lnSpc>
            </a:pPr>
            <a:r>
              <a:rPr lang="en-US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Lab 4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Intermediate Code Generation	</a:t>
            </a:r>
          </a:p>
        </p:txBody>
      </p:sp>
    </p:spTree>
    <p:extLst>
      <p:ext uri="{BB962C8B-B14F-4D97-AF65-F5344CB8AC3E}">
        <p14:creationId xmlns:p14="http://schemas.microsoft.com/office/powerpoint/2010/main" val="342526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1. Attribute Grammars and Top-Down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Parsing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Some grammar rules are given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Your task: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•"/>
            </a:pP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Rewrite the grammar (eliminate left recursion, etc.)</a:t>
            </a: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•"/>
            </a:pP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Add attributes and attribute rules to the grammar</a:t>
            </a: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14440" lvl="1" indent="-171000">
              <a:lnSpc>
                <a:spcPct val="100000"/>
              </a:lnSpc>
              <a:spcBef>
                <a:spcPts val="374"/>
              </a:spcBef>
              <a:buClr>
                <a:srgbClr val="ED7D31"/>
              </a:buClr>
              <a:buFont typeface="Arial"/>
              <a:buChar char="•"/>
            </a:pP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Implement your attribute grammar in a C++ class named </a:t>
            </a:r>
            <a:r>
              <a:rPr lang="en-US" sz="25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Parser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 The </a:t>
            </a:r>
            <a:r>
              <a:rPr lang="en-US" sz="25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Parser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class should contain a method named </a:t>
            </a:r>
            <a:r>
              <a:rPr lang="en-US" sz="25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</a:t>
            </a:r>
            <a:r>
              <a:rPr lang="en-US" sz="25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that returns the value of a single statement in the language</a:t>
            </a:r>
            <a:r>
              <a:rPr lang="en-US" sz="25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en-US" sz="1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413724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2. Scanner Specification	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Finish a scanner specification given in Flex(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scanner.l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), by adding rules for comments, identifiers, integers, and reals.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More details in lesson 2.	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20855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3. Parser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Generators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Finish a parser specification given in Bison (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parser.y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), by adding rules for expressions, conditions and function definitions, .... You also need to augment the grammar with error productions.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71360" indent="-171000">
              <a:lnSpc>
                <a:spcPct val="100000"/>
              </a:lnSpc>
              <a:spcBef>
                <a:spcPts val="751"/>
              </a:spcBef>
              <a:buClr>
                <a:srgbClr val="5B9BD5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More details in lesson 3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  <a:endParaRPr lang="en-US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25490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2555</TotalTime>
  <Words>642</Words>
  <Application>Microsoft Office PowerPoint</Application>
  <PresentationFormat>On-screen Show (4:3)</PresentationFormat>
  <Paragraphs>180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Courier 10 Pitch</vt:lpstr>
      <vt:lpstr>Gill Sans MT</vt:lpstr>
      <vt:lpstr>Times New Roman</vt:lpstr>
      <vt:lpstr>Office Theme</vt:lpstr>
      <vt:lpstr>TDDD55- Compilers and Interpreters
Lesson 1 </vt:lpstr>
      <vt:lpstr>Purpose of Lessons</vt:lpstr>
      <vt:lpstr>Laboratory Assignments</vt:lpstr>
      <vt:lpstr>Lessons Schedule</vt:lpstr>
      <vt:lpstr>Handing in and deadline</vt:lpstr>
      <vt:lpstr>Laboratory Assignments </vt:lpstr>
      <vt:lpstr>1. Attribute Grammars and Top-Down Parsing</vt:lpstr>
      <vt:lpstr>2. Scanner Specification </vt:lpstr>
      <vt:lpstr>3. Parser Generators</vt:lpstr>
      <vt:lpstr>4. Intermediate Code Generation</vt:lpstr>
      <vt:lpstr>Hints for Laboratory 
Assignment 1 </vt:lpstr>
      <vt:lpstr>Grammar  for simple mathematical expressions</vt:lpstr>
      <vt:lpstr>Not Suitable for a Top-Down Technique</vt:lpstr>
      <vt:lpstr>Rewriting the Grammar</vt:lpstr>
      <vt:lpstr>Rewriting the Grammar (2)</vt:lpstr>
      <vt:lpstr>Attribute Grammars</vt:lpstr>
      <vt:lpstr>Implementation: main.cc</vt:lpstr>
      <vt:lpstr>Implementation: lex.cc and lex.hh</vt:lpstr>
      <vt:lpstr>Implementation : lab1.cc, lab1.hh</vt:lpstr>
      <vt:lpstr>Implementation…</vt:lpstr>
      <vt:lpstr>Laboratory skeleton</vt:lpstr>
      <vt:lpstr>Installation</vt:lpstr>
    </vt:vector>
  </TitlesOfParts>
  <Company>Linköpings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TDDD55- Compilers and Interpreters
Lesson 1  </dc:title>
  <dc:creator>Zeinab Ganjei</dc:creator>
  <cp:lastModifiedBy>Zeinab Ganjei</cp:lastModifiedBy>
  <cp:revision>20</cp:revision>
  <dcterms:created xsi:type="dcterms:W3CDTF">2017-10-30T13:33:02Z</dcterms:created>
  <dcterms:modified xsi:type="dcterms:W3CDTF">2017-11-01T08:08:48Z</dcterms:modified>
</cp:coreProperties>
</file>