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5" r:id="rId1"/>
  </p:sldMasterIdLst>
  <p:notesMasterIdLst>
    <p:notesMasterId r:id="rId25"/>
  </p:notesMasterIdLst>
  <p:sldIdLst>
    <p:sldId id="256" r:id="rId2"/>
    <p:sldId id="257" r:id="rId3"/>
    <p:sldId id="340" r:id="rId4"/>
    <p:sldId id="259" r:id="rId5"/>
    <p:sldId id="260" r:id="rId6"/>
    <p:sldId id="326" r:id="rId7"/>
    <p:sldId id="327" r:id="rId8"/>
    <p:sldId id="328" r:id="rId9"/>
    <p:sldId id="329" r:id="rId10"/>
    <p:sldId id="330" r:id="rId11"/>
    <p:sldId id="331" r:id="rId12"/>
    <p:sldId id="341" r:id="rId13"/>
    <p:sldId id="342" r:id="rId14"/>
    <p:sldId id="332" r:id="rId15"/>
    <p:sldId id="333" r:id="rId16"/>
    <p:sldId id="339" r:id="rId17"/>
    <p:sldId id="335" r:id="rId18"/>
    <p:sldId id="338" r:id="rId19"/>
    <p:sldId id="336" r:id="rId20"/>
    <p:sldId id="337" r:id="rId21"/>
    <p:sldId id="280" r:id="rId22"/>
    <p:sldId id="281" r:id="rId23"/>
    <p:sldId id="34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814C09-C900-4332-A354-DF6C190DB55F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011636-B482-4141-83D1-7E3126E82A2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1429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97800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2542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662709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3766800" y="-10944225"/>
            <a:ext cx="15508288" cy="11631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131336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69183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204891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4763" y="4763"/>
            <a:ext cx="12017375" cy="116379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680423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4763" y="4763"/>
            <a:ext cx="12017375" cy="116379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81608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B70C9-16E5-4687-815D-68D46A01F7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9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D3D71-0323-4EC9-9B4D-548F23344C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459B8-51B0-4F4F-98B2-623E26F2C3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2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82156-01B5-47DE-8DB2-99F468005E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2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5230E-3C4A-4BBA-BE48-93E265E261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6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A5FBF-EA9E-4484-B5F8-03ADC52A56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1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63900-119D-402F-BDAD-C3241F66D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8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5FC13-1692-409F-B429-AAADCC922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A5CDEF-5572-4621-8C67-A80CE58FFE61}" type="datetime1">
              <a:rPr lang="en-US" smtClean="0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CFE42-CB39-417F-993A-79846F160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23557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971EF-1EB9-4C94-8B2E-D3BB7313DE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6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4DB94D-FE57-4407-857F-3CB12C307530}" type="datetime1">
              <a:rPr lang="en-US" smtClean="0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73056-2E80-4D12-82F0-D5F4CAA9D0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7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A5CDEF-5572-4621-8C67-A80CE58FFE61}" type="datetime1">
              <a:rPr lang="en-US" smtClean="0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DCFE42-CB39-417F-993A-79846F160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1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webre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sz="3600" b="1" dirty="0" smtClean="0"/>
              <a:t>TDDD55- </a:t>
            </a:r>
            <a:r>
              <a:rPr lang="sv-SE" altLang="sv-SE" sz="3600" b="1" dirty="0" err="1" smtClean="0"/>
              <a:t>Compilers</a:t>
            </a:r>
            <a:r>
              <a:rPr lang="sv-SE" altLang="sv-SE" sz="3600" b="1" dirty="0" smtClean="0"/>
              <a:t> and Interpreters</a:t>
            </a:r>
            <a:br>
              <a:rPr lang="sv-SE" altLang="sv-SE" sz="3600" b="1" dirty="0" smtClean="0"/>
            </a:br>
            <a:r>
              <a:rPr lang="en-GB" altLang="sv-SE" sz="3600" dirty="0" smtClean="0"/>
              <a:t>Lesson 1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altLang="sv-SE" sz="2400" dirty="0" err="1">
                <a:solidFill>
                  <a:srgbClr val="000000"/>
                </a:solidFill>
                <a:latin typeface="Arial" pitchFamily="34" charset="0"/>
              </a:rPr>
              <a:t>Zeinab</a:t>
            </a:r>
            <a:r>
              <a:rPr lang="en-GB" altLang="sv-SE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GB" altLang="sv-SE" sz="2400" dirty="0" err="1">
                <a:solidFill>
                  <a:srgbClr val="000000"/>
                </a:solidFill>
                <a:latin typeface="Arial" pitchFamily="34" charset="0"/>
              </a:rPr>
              <a:t>Ganjei</a:t>
            </a:r>
            <a:r>
              <a:rPr lang="en-GB" altLang="sv-SE" sz="2400" dirty="0">
                <a:solidFill>
                  <a:srgbClr val="000000"/>
                </a:solidFill>
                <a:latin typeface="Arial" pitchFamily="34" charset="0"/>
              </a:rPr>
              <a:t> (zeinab.ganjei@liu.se)</a:t>
            </a:r>
          </a:p>
          <a:p>
            <a:endParaRPr lang="en-GB" altLang="sv-SE" sz="24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ts val="500"/>
              </a:spcBef>
            </a:pPr>
            <a:r>
              <a:rPr lang="en-GB" altLang="sv-SE" dirty="0">
                <a:solidFill>
                  <a:srgbClr val="000000"/>
                </a:solidFill>
                <a:latin typeface="Arial" pitchFamily="34" charset="0"/>
              </a:rPr>
              <a:t>Department of Computer and Information Science</a:t>
            </a:r>
          </a:p>
          <a:p>
            <a:pPr>
              <a:spcBef>
                <a:spcPts val="500"/>
              </a:spcBef>
            </a:pPr>
            <a:r>
              <a:rPr lang="en-GB" altLang="sv-SE" dirty="0">
                <a:solidFill>
                  <a:srgbClr val="000000"/>
                </a:solidFill>
                <a:latin typeface="Arial" pitchFamily="34" charset="0"/>
              </a:rPr>
              <a:t>Linköping University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4. Intermediate Code Generation</a:t>
            </a:r>
            <a:endParaRPr lang="sv-SE" altLang="sv-SE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smtClean="0">
                <a:solidFill>
                  <a:srgbClr val="000000"/>
                </a:solidFill>
              </a:rPr>
              <a:t>The purpose of this assignment to learn about how parse trees can be translated into intermediate code.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smtClean="0">
                <a:solidFill>
                  <a:srgbClr val="000000"/>
                </a:solidFill>
              </a:rPr>
              <a:t>You are to finish a generator for intermediate code by adding rules for some language statements.	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smtClean="0">
                <a:solidFill>
                  <a:srgbClr val="000000"/>
                </a:solidFill>
              </a:rPr>
              <a:t>More in lesson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825750"/>
            <a:ext cx="7772400" cy="14351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4400" dirty="0" smtClean="0"/>
              <a:t>Hints for Laboratory </a:t>
            </a:r>
            <a:br>
              <a:rPr lang="en-GB" altLang="sv-SE" sz="4400" dirty="0" smtClean="0"/>
            </a:br>
            <a:r>
              <a:rPr lang="en-GB" altLang="sv-SE" sz="4400" dirty="0" smtClean="0"/>
              <a:t>Assignment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 for simple mathematical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E &lt;end of line&gt; 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&lt;end of file&gt;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input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-&gt; E + 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E - 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E * 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E / 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E ^ 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Exponentiation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- 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Unary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( E 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Grouping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id ( E 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id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Suitable for a Top-Down </a:t>
            </a:r>
            <a:r>
              <a:rPr lang="en-US" dirty="0"/>
              <a:t>T</a:t>
            </a:r>
            <a:r>
              <a:rPr lang="en-US" dirty="0" smtClean="0"/>
              <a:t>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Left recursion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Ambiguous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operator precedence 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^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No operator associativity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^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^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Rewriting</a:t>
            </a:r>
            <a:r>
              <a:rPr lang="sv-SE" altLang="sv-SE" dirty="0" smtClean="0"/>
              <a:t> the </a:t>
            </a:r>
            <a:r>
              <a:rPr lang="sv-SE" altLang="sv-SE" dirty="0" err="1" smtClean="0"/>
              <a:t>Grammar</a:t>
            </a:r>
            <a:endParaRPr lang="sv-SE" altLang="sv-SE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non-terminal for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precedence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level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 3" pitchFamily="18" charset="2"/>
              <a:buNone/>
            </a:pPr>
            <a:r>
              <a:rPr lang="en-US" altLang="sv-SE" sz="20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altLang="sv-S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::= E + E | E – E | T </a:t>
            </a:r>
          </a:p>
          <a:p>
            <a:pPr>
              <a:buFont typeface="Wingdings 3" pitchFamily="18" charset="2"/>
              <a:buNone/>
            </a:pPr>
            <a:r>
              <a:rPr lang="en-US" altLang="sv-S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T ::= T * T | T / T</a:t>
            </a:r>
            <a:endParaRPr lang="sv-SE" alt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altLang="sv-SE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Left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Associativity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using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left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-)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recursive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production</a:t>
            </a:r>
            <a:endParaRPr lang="sv-SE" altLang="sv-S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altLang="sv-SE" sz="2000" dirty="0" smtClean="0">
                <a:latin typeface="Arial" pitchFamily="34" charset="0"/>
                <a:cs typeface="Arial" pitchFamily="34" charset="0"/>
              </a:rPr>
              <a:t> 		  </a:t>
            </a:r>
            <a:r>
              <a:rPr lang="en-US" altLang="sv-S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::= E + E | E – E | T  </a:t>
            </a:r>
            <a:r>
              <a:rPr lang="en-US" altLang="sv-SE" sz="2000" dirty="0" smtClean="0">
                <a:latin typeface="Arial" pitchFamily="34" charset="0"/>
                <a:cs typeface="Arial" pitchFamily="34" charset="0"/>
              </a:rPr>
              <a:t>=&gt;  </a:t>
            </a:r>
            <a:r>
              <a:rPr lang="en-US" altLang="sv-S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::= E + </a:t>
            </a:r>
            <a:r>
              <a:rPr lang="en-US" altLang="sv-SE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altLang="sv-S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| E – </a:t>
            </a:r>
            <a:r>
              <a:rPr lang="en-US" altLang="sv-SE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altLang="sv-S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| T </a:t>
            </a:r>
            <a:endParaRPr lang="sv-SE" altLang="sv-SE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 3" pitchFamily="18" charset="2"/>
              <a:buNone/>
            </a:pPr>
            <a:endParaRPr lang="sv-SE" alt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See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instance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Font typeface="Wingdings 3" pitchFamily="18" charset="2"/>
              <a:buNone/>
            </a:pPr>
            <a:r>
              <a:rPr lang="sv-SE" altLang="sv-SE" sz="1600" i="1" dirty="0" smtClean="0">
                <a:latin typeface="Arial" pitchFamily="34" charset="0"/>
                <a:cs typeface="Arial" pitchFamily="34" charset="0"/>
              </a:rPr>
              <a:t>http://www.lix.polytechnique.fr/~catuscia/teaching/cg428/02Spring/lecture_notes/L03.html</a:t>
            </a:r>
          </a:p>
          <a:p>
            <a:endParaRPr lang="sv-SE" altLang="sv-SE" dirty="0" smtClean="0">
              <a:latin typeface="Arial" pitchFamily="34" charset="0"/>
              <a:cs typeface="Arial" pitchFamily="34" charset="0"/>
            </a:endParaRPr>
          </a:p>
          <a:p>
            <a:endParaRPr lang="sv-SE" altLang="sv-SE" dirty="0" smtClean="0">
              <a:latin typeface="Arial" pitchFamily="34" charset="0"/>
              <a:cs typeface="Arial" pitchFamily="34" charset="0"/>
            </a:endParaRPr>
          </a:p>
          <a:p>
            <a:endParaRPr lang="sv-SE" altLang="sv-SE" dirty="0" smtClean="0">
              <a:latin typeface="Arial" pitchFamily="34" charset="0"/>
              <a:cs typeface="Arial" pitchFamily="34" charset="0"/>
            </a:endParaRPr>
          </a:p>
          <a:p>
            <a:endParaRPr lang="sv-SE" altLang="sv-SE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3400" dirty="0" err="1" smtClean="0"/>
              <a:t>Rewriting</a:t>
            </a:r>
            <a:r>
              <a:rPr lang="sv-SE" altLang="sv-SE" sz="3400" dirty="0" smtClean="0"/>
              <a:t> the </a:t>
            </a:r>
            <a:r>
              <a:rPr lang="sv-SE" altLang="sv-SE" sz="3400" dirty="0" err="1" smtClean="0"/>
              <a:t>Grammar</a:t>
            </a:r>
            <a:r>
              <a:rPr lang="sv-SE" altLang="sv-SE" sz="3400" dirty="0" smtClean="0"/>
              <a:t> (2)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altLang="sv-SE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grammar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obtained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so far has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left</a:t>
            </a:r>
            <a:r>
              <a:rPr lang="fa-IR" alt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recursion</a:t>
            </a:r>
            <a:endParaRPr lang="sv-SE" altLang="sv-SE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v-SE" altLang="sv-SE" sz="21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sv-SE" altLang="sv-SE" sz="2100" dirty="0" err="1" smtClean="0">
                <a:latin typeface="Arial" pitchFamily="34" charset="0"/>
                <a:cs typeface="Arial" pitchFamily="34" charset="0"/>
              </a:rPr>
              <a:t>suitable</a:t>
            </a:r>
            <a:r>
              <a:rPr lang="sv-SE" altLang="sv-SE" sz="2100" dirty="0" smtClean="0">
                <a:latin typeface="Arial" pitchFamily="34" charset="0"/>
                <a:cs typeface="Arial" pitchFamily="34" charset="0"/>
              </a:rPr>
              <a:t> for a </a:t>
            </a:r>
            <a:r>
              <a:rPr lang="sv-SE" altLang="sv-SE" sz="2100" dirty="0" err="1" smtClean="0">
                <a:latin typeface="Arial" pitchFamily="34" charset="0"/>
                <a:cs typeface="Arial" pitchFamily="34" charset="0"/>
              </a:rPr>
              <a:t>predictive</a:t>
            </a:r>
            <a:r>
              <a:rPr lang="sv-SE" altLang="sv-SE" sz="2100" dirty="0" smtClean="0">
                <a:latin typeface="Arial" pitchFamily="34" charset="0"/>
                <a:cs typeface="Arial" pitchFamily="34" charset="0"/>
              </a:rPr>
              <a:t> top-down parser</a:t>
            </a:r>
            <a:endParaRPr lang="fa-IR" altLang="sv-SE" sz="21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sv-SE" altLang="sv-SE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Tr</a:t>
            </a:r>
            <a:r>
              <a:rPr lang="en-US" altLang="sv-SE" dirty="0" err="1" smtClean="0">
                <a:latin typeface="Arial" pitchFamily="34" charset="0"/>
                <a:cs typeface="Arial" pitchFamily="34" charset="0"/>
              </a:rPr>
              <a:t>ansform</a:t>
            </a:r>
            <a:r>
              <a:rPr lang="en-US" altLang="sv-SE" dirty="0" smtClean="0">
                <a:latin typeface="Arial" pitchFamily="34" charset="0"/>
                <a:cs typeface="Arial" pitchFamily="34" charset="0"/>
              </a:rPr>
              <a:t> the grammar to right recursive form:</a:t>
            </a:r>
          </a:p>
          <a:p>
            <a:endParaRPr lang="en-US" altLang="sv-S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altLang="sv-SE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sv-S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::= A α | β</a:t>
            </a:r>
            <a:r>
              <a:rPr lang="en-US" altLang="sv-SE" sz="2400" dirty="0" smtClean="0">
                <a:latin typeface="Arial" pitchFamily="34" charset="0"/>
                <a:cs typeface="Arial" pitchFamily="34" charset="0"/>
              </a:rPr>
              <a:t> (where β may not be preceded by A)</a:t>
            </a:r>
          </a:p>
          <a:p>
            <a:pPr>
              <a:buFont typeface="Wingdings 3" pitchFamily="18" charset="2"/>
              <a:buNone/>
            </a:pPr>
            <a:r>
              <a:rPr lang="en-US" altLang="sv-SE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Wingdings 3" pitchFamily="18" charset="2"/>
              <a:buNone/>
            </a:pPr>
            <a:r>
              <a:rPr lang="en-US" altLang="sv-SE" sz="2400" dirty="0" smtClean="0">
                <a:latin typeface="Arial" pitchFamily="34" charset="0"/>
                <a:cs typeface="Arial" pitchFamily="34" charset="0"/>
              </a:rPr>
              <a:t>	is rewritten to</a:t>
            </a:r>
          </a:p>
          <a:p>
            <a:pPr>
              <a:buFont typeface="Wingdings 3" pitchFamily="18" charset="2"/>
              <a:buNone/>
            </a:pPr>
            <a:r>
              <a:rPr lang="en-US" altLang="sv-SE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Wingdings 3" pitchFamily="18" charset="2"/>
              <a:buNone/>
            </a:pPr>
            <a:r>
              <a:rPr lang="en-US" altLang="sv-SE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sv-S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::= β A’</a:t>
            </a:r>
          </a:p>
          <a:p>
            <a:pPr>
              <a:buFont typeface="Wingdings 3" pitchFamily="18" charset="2"/>
              <a:buNone/>
            </a:pPr>
            <a:r>
              <a:rPr lang="en-US" altLang="sv-S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A’ ::= α A’ | ε</a:t>
            </a:r>
            <a:endParaRPr lang="sv-SE" altLang="sv-SE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sv-SE" alt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altLang="sv-SE" dirty="0" err="1" smtClean="0">
                <a:latin typeface="Arial" pitchFamily="34" charset="0"/>
                <a:cs typeface="Arial" pitchFamily="34" charset="0"/>
              </a:rPr>
              <a:t>See</a:t>
            </a:r>
            <a:r>
              <a:rPr lang="sv-SE" alt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sv-SE" i="1" dirty="0" smtClean="0">
                <a:latin typeface="Arial" pitchFamily="34" charset="0"/>
                <a:cs typeface="Arial" pitchFamily="34" charset="0"/>
              </a:rPr>
              <a:t>Lecture 5 </a:t>
            </a:r>
            <a:r>
              <a:rPr lang="fr-FR" altLang="sv-SE" i="1" dirty="0" err="1" smtClean="0">
                <a:latin typeface="Arial" pitchFamily="34" charset="0"/>
                <a:cs typeface="Arial" pitchFamily="34" charset="0"/>
              </a:rPr>
              <a:t>Syntax</a:t>
            </a:r>
            <a:r>
              <a:rPr lang="fr-FR" altLang="sv-SE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sv-SE" i="1" dirty="0" err="1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fr-FR" altLang="sv-SE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sv-SE" i="1" dirty="0" err="1" smtClean="0">
                <a:latin typeface="Arial" pitchFamily="34" charset="0"/>
                <a:cs typeface="Arial" pitchFamily="34" charset="0"/>
              </a:rPr>
              <a:t>Parsing</a:t>
            </a:r>
            <a:endParaRPr lang="fr-FR" altLang="sv-SE" i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altLang="sv-SE" i="1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fr-FR" altLang="sv-SE" i="1" dirty="0" err="1" smtClean="0">
                <a:latin typeface="Arial" pitchFamily="34" charset="0"/>
                <a:cs typeface="Arial" pitchFamily="34" charset="0"/>
              </a:rPr>
              <a:t>details</a:t>
            </a:r>
            <a:r>
              <a:rPr lang="fr-FR" altLang="sv-SE" i="1" dirty="0" smtClean="0">
                <a:latin typeface="Arial" pitchFamily="34" charset="0"/>
                <a:cs typeface="Arial" pitchFamily="34" charset="0"/>
              </a:rPr>
              <a:t>: http://en.wikipedia.org/wiki/Left_recursion</a:t>
            </a:r>
            <a:endParaRPr lang="sv-SE" altLang="sv-SE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Attribute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Grammars</a:t>
            </a:r>
            <a:endParaRPr lang="sv-SE" altLang="sv-SE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176865" y="1905000"/>
            <a:ext cx="6798736" cy="4343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Define attributes for the productions of a formal grammar</a:t>
            </a:r>
            <a:endParaRPr lang="fa-IR" altLang="sv-SE" sz="1800" dirty="0" smtClean="0"/>
          </a:p>
          <a:p>
            <a:r>
              <a:rPr lang="sv-SE" altLang="sv-SE" sz="1800" dirty="0" err="1" smtClean="0"/>
              <a:t>Example</a:t>
            </a:r>
            <a:r>
              <a:rPr lang="sv-SE" altLang="sv-SE" sz="1800" dirty="0" smtClean="0"/>
              <a:t>:</a:t>
            </a:r>
          </a:p>
          <a:p>
            <a:pPr marL="0" indent="0">
              <a:buNone/>
            </a:pPr>
            <a:r>
              <a:rPr lang="sv-SE" altLang="sv-SE" sz="1800" dirty="0" smtClean="0"/>
              <a:t>	S ::= E            {</a:t>
            </a:r>
            <a:r>
              <a:rPr lang="sv-SE" altLang="sv-SE" sz="1800" dirty="0" smtClean="0">
                <a:solidFill>
                  <a:srgbClr val="FF0000"/>
                </a:solidFill>
              </a:rPr>
              <a:t> display( E.val ); </a:t>
            </a:r>
            <a:r>
              <a:rPr lang="sv-SE" altLang="sv-SE" sz="1800" dirty="0" smtClean="0"/>
              <a:t>}</a:t>
            </a:r>
          </a:p>
          <a:p>
            <a:pPr marL="0" indent="0">
              <a:buNone/>
            </a:pPr>
            <a:r>
              <a:rPr lang="sv-SE" altLang="sv-SE" sz="1800" dirty="0" smtClean="0">
                <a:solidFill>
                  <a:srgbClr val="FF0000"/>
                </a:solidFill>
              </a:rPr>
              <a:t>	</a:t>
            </a:r>
            <a:r>
              <a:rPr lang="sv-SE" altLang="sv-SE" sz="1800" dirty="0" smtClean="0"/>
              <a:t>E ::= E</a:t>
            </a:r>
            <a:r>
              <a:rPr lang="sv-SE" altLang="sv-SE" sz="1200" dirty="0" smtClean="0"/>
              <a:t>1</a:t>
            </a:r>
            <a:r>
              <a:rPr lang="sv-SE" altLang="sv-SE" sz="1800" dirty="0" smtClean="0"/>
              <a:t> + T      {</a:t>
            </a:r>
            <a:r>
              <a:rPr lang="sv-SE" altLang="sv-SE" sz="1800" dirty="0" smtClean="0">
                <a:solidFill>
                  <a:srgbClr val="FF0000"/>
                </a:solidFill>
              </a:rPr>
              <a:t> E.val = E</a:t>
            </a:r>
            <a:r>
              <a:rPr lang="sv-SE" altLang="sv-SE" sz="1200" dirty="0" smtClean="0">
                <a:solidFill>
                  <a:srgbClr val="FF0000"/>
                </a:solidFill>
              </a:rPr>
              <a:t>1</a:t>
            </a:r>
            <a:r>
              <a:rPr lang="sv-SE" altLang="sv-SE" sz="1800" dirty="0" smtClean="0">
                <a:solidFill>
                  <a:srgbClr val="FF0000"/>
                </a:solidFill>
              </a:rPr>
              <a:t>.val + T.val; </a:t>
            </a:r>
            <a:r>
              <a:rPr lang="sv-SE" altLang="sv-SE" sz="1800" dirty="0" smtClean="0"/>
              <a:t>}</a:t>
            </a:r>
          </a:p>
          <a:p>
            <a:pPr marL="0" indent="0">
              <a:buNone/>
            </a:pPr>
            <a:r>
              <a:rPr lang="sv-SE" altLang="sv-SE" sz="1800" dirty="0" smtClean="0">
                <a:solidFill>
                  <a:srgbClr val="FF0000"/>
                </a:solidFill>
              </a:rPr>
              <a:t>	      </a:t>
            </a:r>
            <a:r>
              <a:rPr lang="sv-SE" altLang="sv-SE" sz="1800" dirty="0" smtClean="0"/>
              <a:t>| T           { </a:t>
            </a:r>
            <a:r>
              <a:rPr lang="sv-SE" altLang="sv-SE" sz="1800" dirty="0" smtClean="0">
                <a:solidFill>
                  <a:srgbClr val="FF0000"/>
                </a:solidFill>
              </a:rPr>
              <a:t>E.val = T.val;  </a:t>
            </a:r>
            <a:r>
              <a:rPr lang="sv-SE" altLang="sv-SE" sz="1800" dirty="0" smtClean="0"/>
              <a:t>}</a:t>
            </a:r>
          </a:p>
          <a:p>
            <a:pPr marL="0" indent="0">
              <a:buNone/>
            </a:pPr>
            <a:r>
              <a:rPr lang="sv-SE" altLang="sv-SE" sz="1800" dirty="0" smtClean="0">
                <a:solidFill>
                  <a:srgbClr val="FF0000"/>
                </a:solidFill>
              </a:rPr>
              <a:t>	</a:t>
            </a:r>
            <a:r>
              <a:rPr lang="sv-SE" altLang="sv-SE" sz="1800" dirty="0" smtClean="0"/>
              <a:t>T ::= T</a:t>
            </a:r>
            <a:r>
              <a:rPr lang="sv-SE" altLang="sv-SE" sz="1200" dirty="0" smtClean="0"/>
              <a:t>1</a:t>
            </a:r>
            <a:r>
              <a:rPr lang="sv-SE" altLang="sv-SE" sz="1800" dirty="0" smtClean="0"/>
              <a:t> * F</a:t>
            </a:r>
            <a:r>
              <a:rPr lang="sv-SE" altLang="sv-SE" sz="1800" dirty="0" smtClean="0">
                <a:solidFill>
                  <a:srgbClr val="FF0000"/>
                </a:solidFill>
              </a:rPr>
              <a:t>      </a:t>
            </a:r>
            <a:r>
              <a:rPr lang="sv-SE" altLang="sv-SE" sz="1800" dirty="0" smtClean="0"/>
              <a:t>{</a:t>
            </a:r>
            <a:r>
              <a:rPr lang="sv-SE" altLang="sv-SE" sz="1800" dirty="0" smtClean="0">
                <a:solidFill>
                  <a:srgbClr val="FF0000"/>
                </a:solidFill>
              </a:rPr>
              <a:t> T.val = T</a:t>
            </a:r>
            <a:r>
              <a:rPr lang="sv-SE" altLang="sv-SE" sz="1200" dirty="0" smtClean="0">
                <a:solidFill>
                  <a:srgbClr val="FF0000"/>
                </a:solidFill>
              </a:rPr>
              <a:t>1</a:t>
            </a:r>
            <a:r>
              <a:rPr lang="sv-SE" altLang="sv-SE" sz="1800" dirty="0" smtClean="0">
                <a:solidFill>
                  <a:srgbClr val="FF0000"/>
                </a:solidFill>
              </a:rPr>
              <a:t>.val * F.val; </a:t>
            </a:r>
            <a:r>
              <a:rPr lang="sv-SE" altLang="sv-SE" sz="1800" dirty="0" smtClean="0"/>
              <a:t>}</a:t>
            </a:r>
          </a:p>
          <a:p>
            <a:pPr marL="0" indent="0">
              <a:buNone/>
            </a:pPr>
            <a:r>
              <a:rPr lang="sv-SE" altLang="sv-SE" sz="1800" dirty="0" smtClean="0">
                <a:solidFill>
                  <a:srgbClr val="FF0000"/>
                </a:solidFill>
              </a:rPr>
              <a:t>	      </a:t>
            </a:r>
            <a:r>
              <a:rPr lang="sv-SE" altLang="sv-SE" sz="1800" dirty="0" smtClean="0"/>
              <a:t>| F           { </a:t>
            </a:r>
            <a:r>
              <a:rPr lang="sv-SE" altLang="sv-SE" sz="1800" dirty="0" smtClean="0">
                <a:solidFill>
                  <a:srgbClr val="FF0000"/>
                </a:solidFill>
              </a:rPr>
              <a:t>T.val = F.val; </a:t>
            </a:r>
            <a:r>
              <a:rPr lang="sv-SE" altLang="sv-SE" sz="1800" dirty="0" smtClean="0"/>
              <a:t>}</a:t>
            </a:r>
          </a:p>
          <a:p>
            <a:pPr marL="0" indent="0">
              <a:buNone/>
            </a:pPr>
            <a:r>
              <a:rPr lang="sv-SE" altLang="sv-SE" sz="1800" dirty="0" smtClean="0">
                <a:solidFill>
                  <a:srgbClr val="FF0000"/>
                </a:solidFill>
              </a:rPr>
              <a:t>	</a:t>
            </a:r>
            <a:r>
              <a:rPr lang="sv-SE" altLang="sv-SE" sz="1800" dirty="0" smtClean="0"/>
              <a:t>F ::= ( E )       {</a:t>
            </a:r>
            <a:r>
              <a:rPr lang="sv-SE" altLang="sv-SE" sz="1800" dirty="0" smtClean="0">
                <a:solidFill>
                  <a:srgbClr val="FF0000"/>
                </a:solidFill>
              </a:rPr>
              <a:t> F.val = E.val; </a:t>
            </a:r>
            <a:r>
              <a:rPr lang="sv-SE" altLang="sv-SE" sz="1800" dirty="0" smtClean="0"/>
              <a:t>}</a:t>
            </a:r>
          </a:p>
          <a:p>
            <a:pPr marL="0" indent="0">
              <a:buNone/>
            </a:pPr>
            <a:r>
              <a:rPr lang="sv-SE" altLang="sv-SE" sz="1800" dirty="0" smtClean="0">
                <a:solidFill>
                  <a:srgbClr val="FF0000"/>
                </a:solidFill>
              </a:rPr>
              <a:t>	      </a:t>
            </a:r>
            <a:r>
              <a:rPr lang="sv-SE" altLang="sv-SE" sz="1800" dirty="0" smtClean="0"/>
              <a:t>| num      {</a:t>
            </a:r>
            <a:r>
              <a:rPr lang="sv-SE" altLang="sv-SE" sz="1800" dirty="0" smtClean="0">
                <a:solidFill>
                  <a:srgbClr val="FF0000"/>
                </a:solidFill>
              </a:rPr>
              <a:t> F.val = num.val; </a:t>
            </a:r>
            <a:r>
              <a:rPr lang="sv-SE" altLang="sv-SE" sz="1800" dirty="0" smtClean="0"/>
              <a:t>}</a:t>
            </a:r>
          </a:p>
          <a:p>
            <a:r>
              <a:rPr lang="sv-SE" altLang="sv-SE" sz="1800" dirty="0" smtClean="0"/>
              <a:t>See course book and </a:t>
            </a:r>
            <a:r>
              <a:rPr lang="sv-SE" altLang="sv-SE" sz="1800" i="1" dirty="0" smtClean="0"/>
              <a:t>Lecture 8 </a:t>
            </a:r>
            <a:r>
              <a:rPr lang="en-US" sz="1800" i="1" dirty="0" smtClean="0"/>
              <a:t>Semantic Analysis, Intermediate Representation, and Attribute Grammars</a:t>
            </a:r>
            <a:r>
              <a:rPr lang="sv-SE" altLang="sv-SE" sz="1800" dirty="0" smtClean="0"/>
              <a:t>.</a:t>
            </a:r>
          </a:p>
          <a:p>
            <a:r>
              <a:rPr lang="sv-SE" altLang="sv-SE" sz="1800" dirty="0" err="1" smtClean="0"/>
              <a:t>See</a:t>
            </a:r>
            <a:r>
              <a:rPr lang="sv-SE" altLang="sv-SE" sz="1800" dirty="0" smtClean="0"/>
              <a:t> </a:t>
            </a:r>
            <a:r>
              <a:rPr lang="sv-SE" altLang="sv-SE" sz="1800" dirty="0" err="1" smtClean="0"/>
              <a:t>also</a:t>
            </a:r>
            <a:r>
              <a:rPr lang="sv-SE" altLang="sv-SE" sz="1800" dirty="0" smtClean="0"/>
              <a:t>: http://en.wikipedia.org/wiki/Attribute_grammar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1828800"/>
            <a:ext cx="8229600" cy="4419600"/>
          </a:xfrm>
          <a:prstGeom prst="rect">
            <a:avLst/>
          </a:prstGeom>
          <a:noFill/>
          <a:ln w="9360">
            <a:noFill/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int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main(void)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Parser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parser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; double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val</a:t>
            </a:r>
            <a:r>
              <a:rPr lang="en-GB" altLang="sv-SE" sz="1400" b="1" dirty="0" smtClean="0">
                <a:solidFill>
                  <a:srgbClr val="4C4C4C"/>
                </a:solidFill>
                <a:latin typeface="Arial" pitchFamily="34" charset="0"/>
              </a:rPr>
              <a:t>;</a:t>
            </a:r>
            <a:endParaRPr lang="en-GB" altLang="sv-SE" sz="1400" b="1" dirty="0">
              <a:solidFill>
                <a:srgbClr val="4C4C4C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while (1)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sv-SE" sz="1400" b="1" dirty="0">
              <a:solidFill>
                <a:srgbClr val="4C4C4C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          try 	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   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cout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&lt;&lt; "Expression: " &lt;&lt; flush;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   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val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=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parser.Parse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();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           	   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cout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&lt;&lt; "Result:     " &lt;&lt;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val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&lt;&lt; '\n' &lt;&lt; flush;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    	         catch (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ScannerError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&amp; 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           	    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cerr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&lt;&lt; e &lt;&lt; '\n' &lt;&lt; flush;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 		    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parser.Recover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();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 	         catch (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ParserError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) {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parser.Recover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();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sv-SE" sz="1400" b="1" dirty="0">
              <a:solidFill>
                <a:srgbClr val="4C4C4C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                  catch (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ParserEndOfFile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)  {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cerr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&lt;&lt; "End of file\n" &lt;&lt; flush; exit(0); }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}</a:t>
            </a:r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Implementation: main.cc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638800" y="2057400"/>
            <a:ext cx="2514600" cy="816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altLang="sv-SE" dirty="0" err="1" smtClean="0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altLang="sv-SE" dirty="0" err="1" smtClean="0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altLang="sv-SE" dirty="0" err="1" smtClean="0">
                <a:solidFill>
                  <a:schemeClr val="bg1">
                    <a:lumMod val="50000"/>
                  </a:schemeClr>
                </a:solidFill>
              </a:rPr>
              <a:t>been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given a </a:t>
            </a:r>
            <a:r>
              <a:rPr lang="sv-SE" altLang="sv-SE" dirty="0" err="1" smtClean="0">
                <a:solidFill>
                  <a:schemeClr val="bg1">
                    <a:lumMod val="50000"/>
                  </a:schemeClr>
                </a:solidFill>
              </a:rPr>
              <a:t>main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altLang="sv-SE" dirty="0" err="1" smtClean="0">
                <a:solidFill>
                  <a:schemeClr val="bg1">
                    <a:lumMod val="50000"/>
                  </a:schemeClr>
                </a:solidFill>
              </a:rPr>
              <a:t>function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sv-SE" altLang="sv-SE" i="1" dirty="0" smtClean="0">
                <a:solidFill>
                  <a:schemeClr val="bg1">
                    <a:lumMod val="50000"/>
                  </a:schemeClr>
                </a:solidFill>
              </a:rPr>
              <a:t>main.cc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Implementation: lex.cc, </a:t>
            </a:r>
            <a:r>
              <a:rPr lang="sv-SE" altLang="sv-SE" dirty="0" err="1" smtClean="0"/>
              <a:t>lex.hh</a:t>
            </a:r>
            <a:endParaRPr lang="sv-SE" altLang="sv-SE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 err="1" smtClean="0"/>
              <a:t>These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files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implement</a:t>
            </a:r>
            <a:r>
              <a:rPr lang="sv-SE" altLang="sv-SE" dirty="0" smtClean="0"/>
              <a:t> the </a:t>
            </a:r>
            <a:r>
              <a:rPr lang="sv-SE" altLang="sv-SE" dirty="0" err="1" smtClean="0"/>
              <a:t>lexer</a:t>
            </a:r>
            <a:endParaRPr lang="sv-SE" altLang="sv-SE" dirty="0" smtClean="0"/>
          </a:p>
          <a:p>
            <a:r>
              <a:rPr lang="sv-SE" altLang="sv-SE" dirty="0" err="1" smtClean="0"/>
              <a:t>You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don’t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need</a:t>
            </a:r>
            <a:r>
              <a:rPr lang="sv-SE" altLang="sv-SE" dirty="0" smtClean="0"/>
              <a:t> to </a:t>
            </a:r>
            <a:r>
              <a:rPr lang="sv-SE" altLang="sv-SE" dirty="0" err="1" smtClean="0"/>
              <a:t>change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anything</a:t>
            </a:r>
            <a:r>
              <a:rPr lang="sv-SE" altLang="sv-SE" dirty="0" smtClean="0"/>
              <a:t> in </a:t>
            </a:r>
            <a:r>
              <a:rPr lang="sv-SE" altLang="sv-SE" i="1" dirty="0" smtClean="0">
                <a:solidFill>
                  <a:srgbClr val="FF0000"/>
                </a:solidFill>
              </a:rPr>
              <a:t>lex.cc</a:t>
            </a:r>
            <a:r>
              <a:rPr lang="sv-SE" altLang="sv-SE" dirty="0" smtClean="0"/>
              <a:t> and</a:t>
            </a:r>
            <a:r>
              <a:rPr lang="sv-SE" altLang="sv-SE" dirty="0" smtClean="0">
                <a:solidFill>
                  <a:srgbClr val="FF0000"/>
                </a:solidFill>
              </a:rPr>
              <a:t> </a:t>
            </a:r>
            <a:r>
              <a:rPr lang="sv-SE" altLang="sv-SE" i="1" dirty="0" err="1" smtClean="0">
                <a:solidFill>
                  <a:srgbClr val="FF0000"/>
                </a:solidFill>
              </a:rPr>
              <a:t>lex.hh</a:t>
            </a:r>
            <a:r>
              <a:rPr lang="sv-SE" altLang="sv-SE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Implementation : lab1.cc, lab1.hh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181600" y="1873786"/>
            <a:ext cx="3200400" cy="1752600"/>
          </a:xfrm>
        </p:spPr>
        <p:txBody>
          <a:bodyPr>
            <a:normAutofit/>
          </a:bodyPr>
          <a:lstStyle/>
          <a:p>
            <a:r>
              <a:rPr lang="sv-SE" altLang="sv-SE" i="1" dirty="0" smtClean="0">
                <a:solidFill>
                  <a:schemeClr val="bg1">
                    <a:lumMod val="50000"/>
                  </a:schemeClr>
                </a:solidFill>
              </a:rPr>
              <a:t>lab1.cc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sv-SE" altLang="sv-SE" i="1" dirty="0" smtClean="0">
                <a:solidFill>
                  <a:schemeClr val="bg1">
                    <a:lumMod val="50000"/>
                  </a:schemeClr>
                </a:solidFill>
              </a:rPr>
              <a:t>lab1.hh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sv-SE" altLang="sv-SE" dirty="0" err="1" smtClean="0">
                <a:solidFill>
                  <a:schemeClr val="bg1">
                    <a:lumMod val="50000"/>
                  </a:schemeClr>
                </a:solidFill>
              </a:rPr>
              <a:t>implementing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altLang="sv-SE" i="1" dirty="0" smtClean="0">
                <a:solidFill>
                  <a:schemeClr val="bg1">
                    <a:lumMod val="50000"/>
                  </a:schemeClr>
                </a:solidFill>
              </a:rPr>
              <a:t>Parser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altLang="sv-SE" dirty="0" err="1" smtClean="0">
                <a:solidFill>
                  <a:schemeClr val="bg1">
                    <a:lumMod val="50000"/>
                  </a:schemeClr>
                </a:solidFill>
              </a:rPr>
              <a:t>class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In the </a:t>
            </a:r>
            <a:r>
              <a:rPr lang="sv-SE" altLang="sv-SE" dirty="0" err="1" smtClean="0">
                <a:solidFill>
                  <a:schemeClr val="bg1">
                    <a:lumMod val="50000"/>
                  </a:schemeClr>
                </a:solidFill>
              </a:rPr>
              <a:t>function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altLang="sv-SE" i="1" dirty="0" err="1" smtClean="0">
                <a:solidFill>
                  <a:schemeClr val="bg1">
                    <a:lumMod val="50000"/>
                  </a:schemeClr>
                </a:solidFill>
              </a:rPr>
              <a:t>Parse</a:t>
            </a:r>
            <a:r>
              <a:rPr lang="sv-SE" altLang="sv-SE" i="1" dirty="0" smtClean="0">
                <a:solidFill>
                  <a:schemeClr val="bg1">
                    <a:lumMod val="50000"/>
                  </a:schemeClr>
                </a:solidFill>
              </a:rPr>
              <a:t>()</a:t>
            </a:r>
            <a:r>
              <a:rPr lang="sv-SE" altLang="sv-SE" dirty="0" smtClean="0">
                <a:solidFill>
                  <a:schemeClr val="bg1">
                    <a:lumMod val="50000"/>
                  </a:schemeClr>
                </a:solidFill>
              </a:rPr>
              <a:t>, start the parsing.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24060" y="1905000"/>
            <a:ext cx="8229600" cy="3962400"/>
          </a:xfrm>
          <a:prstGeom prst="rect">
            <a:avLst/>
          </a:prstGeom>
          <a:noFill/>
          <a:ln w="9360">
            <a:noFill/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double Parser::Parse(void)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Trace x(“Parse”);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double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val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val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= 0;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crt_token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=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the_scanner.Scan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();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switch (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crt.token.type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case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kIdentifier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case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kNumber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case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kLeftParen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case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kMinus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	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val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=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pExpression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();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	if (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crt_token.type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 !=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kEndOfLine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) throw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ParserError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();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	return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val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	default: throw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ParserError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();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		return </a:t>
            </a:r>
            <a:r>
              <a:rPr lang="en-GB" altLang="sv-SE" sz="1400" b="1" dirty="0" err="1">
                <a:solidFill>
                  <a:srgbClr val="4C4C4C"/>
                </a:solidFill>
                <a:latin typeface="Arial" pitchFamily="34" charset="0"/>
              </a:rPr>
              <a:t>val</a:t>
            </a: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400" b="1" dirty="0">
                <a:solidFill>
                  <a:srgbClr val="4C4C4C"/>
                </a:solidFill>
                <a:latin typeface="Arial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Purpose of Lessons</a:t>
            </a: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09600" y="23622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ts val="1750"/>
              </a:spcBef>
              <a:buClrTx/>
              <a:buSzTx/>
              <a:buFontTx/>
              <a:buNone/>
            </a:pP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The purpose of the lessons is to practice </a:t>
            </a: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some theory, introduce the laboratory assignments, and prepare for the final examination.</a:t>
            </a:r>
          </a:p>
          <a:p>
            <a:pPr eaLnBrk="1" hangingPunct="1">
              <a:spcBef>
                <a:spcPts val="1750"/>
              </a:spcBef>
              <a:buClrTx/>
              <a:buSzTx/>
              <a:buFontTx/>
              <a:buNone/>
            </a:pP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Read the laboratory instructions, the course book, and the lecture 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notes.</a:t>
            </a:r>
          </a:p>
          <a:p>
            <a:pPr eaLnBrk="1" hangingPunct="1">
              <a:spcBef>
                <a:spcPts val="1750"/>
              </a:spcBef>
              <a:buClrTx/>
              <a:buSzTx/>
              <a:buFontTx/>
              <a:buNone/>
            </a:pP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All </a:t>
            </a: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the laboratory instructions and material available in the </a:t>
            </a:r>
            <a:r>
              <a:rPr lang="en-GB" altLang="sv-SE" sz="2400" b="1" i="1" dirty="0">
                <a:solidFill>
                  <a:srgbClr val="000000"/>
                </a:solidFill>
                <a:latin typeface="+mn-lt"/>
              </a:rPr>
              <a:t>course directory, ~TDDD55/lab/</a:t>
            </a: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. Most of the PDF’s also available from the course homepage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.</a:t>
            </a:r>
            <a:endParaRPr lang="en-GB" altLang="sv-SE" sz="24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Implementation…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295400"/>
          </a:xfrm>
        </p:spPr>
        <p:txBody>
          <a:bodyPr>
            <a:normAutofit fontScale="92500"/>
          </a:bodyPr>
          <a:lstStyle/>
          <a:p>
            <a:r>
              <a:rPr lang="sv-SE" altLang="sv-SE" dirty="0" err="1" smtClean="0"/>
              <a:t>Add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one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function</a:t>
            </a:r>
            <a:r>
              <a:rPr lang="sv-SE" altLang="sv-SE" dirty="0" smtClean="0"/>
              <a:t> for </a:t>
            </a:r>
            <a:r>
              <a:rPr lang="sv-SE" altLang="sv-SE" dirty="0" err="1" smtClean="0"/>
              <a:t>each</a:t>
            </a:r>
            <a:r>
              <a:rPr lang="sv-SE" altLang="sv-SE" dirty="0" smtClean="0"/>
              <a:t> non-terminal in the </a:t>
            </a:r>
            <a:r>
              <a:rPr lang="sv-SE" altLang="sv-SE" dirty="0" err="1" smtClean="0"/>
              <a:t>grammar</a:t>
            </a:r>
            <a:r>
              <a:rPr lang="sv-SE" altLang="sv-SE" dirty="0" smtClean="0"/>
              <a:t> to </a:t>
            </a:r>
            <a:r>
              <a:rPr lang="sv-SE" altLang="sv-SE" dirty="0" err="1" smtClean="0"/>
              <a:t>your</a:t>
            </a:r>
            <a:r>
              <a:rPr lang="sv-SE" altLang="sv-SE" dirty="0" smtClean="0"/>
              <a:t> </a:t>
            </a:r>
            <a:r>
              <a:rPr lang="sv-SE" altLang="sv-SE" i="1" dirty="0" smtClean="0"/>
              <a:t>Parser </a:t>
            </a:r>
            <a:r>
              <a:rPr lang="sv-SE" altLang="sv-SE" dirty="0" err="1" smtClean="0"/>
              <a:t>class</a:t>
            </a:r>
            <a:r>
              <a:rPr lang="sv-SE" altLang="sv-SE" dirty="0" smtClean="0"/>
              <a:t>.</a:t>
            </a:r>
          </a:p>
          <a:p>
            <a:r>
              <a:rPr lang="sv-SE" altLang="sv-SE" dirty="0" err="1"/>
              <a:t>Also</a:t>
            </a:r>
            <a:r>
              <a:rPr lang="sv-SE" altLang="sv-SE" dirty="0"/>
              <a:t> </a:t>
            </a:r>
            <a:r>
              <a:rPr lang="sv-SE" altLang="sv-SE" dirty="0" err="1"/>
              <a:t>implement</a:t>
            </a:r>
            <a:r>
              <a:rPr lang="sv-SE" altLang="sv-SE" dirty="0"/>
              <a:t> </a:t>
            </a:r>
            <a:r>
              <a:rPr lang="sv-SE" altLang="sv-SE" dirty="0" err="1"/>
              <a:t>some</a:t>
            </a:r>
            <a:r>
              <a:rPr lang="sv-SE" altLang="sv-SE" dirty="0"/>
              <a:t> simple </a:t>
            </a:r>
            <a:r>
              <a:rPr lang="sv-SE" altLang="sv-SE" dirty="0" err="1"/>
              <a:t>error</a:t>
            </a:r>
            <a:r>
              <a:rPr lang="sv-SE" altLang="sv-SE" dirty="0"/>
              <a:t> </a:t>
            </a:r>
            <a:r>
              <a:rPr lang="sv-SE" altLang="sv-SE" dirty="0" err="1"/>
              <a:t>recovery</a:t>
            </a:r>
            <a:r>
              <a:rPr lang="sv-SE" altLang="sv-SE" dirty="0"/>
              <a:t> in </a:t>
            </a:r>
            <a:r>
              <a:rPr lang="sv-SE" altLang="sv-SE" dirty="0" err="1"/>
              <a:t>your</a:t>
            </a:r>
            <a:r>
              <a:rPr lang="sv-SE" altLang="sv-SE" dirty="0"/>
              <a:t> </a:t>
            </a:r>
            <a:r>
              <a:rPr lang="sv-SE" altLang="sv-SE" i="1" dirty="0"/>
              <a:t>Parser</a:t>
            </a:r>
            <a:r>
              <a:rPr lang="sv-SE" altLang="sv-SE" dirty="0"/>
              <a:t> </a:t>
            </a:r>
            <a:r>
              <a:rPr lang="sv-SE" altLang="sv-SE" dirty="0" err="1"/>
              <a:t>class</a:t>
            </a:r>
            <a:r>
              <a:rPr lang="sv-SE" altLang="sv-SE" dirty="0" smtClean="0"/>
              <a:t>.</a:t>
            </a:r>
          </a:p>
          <a:p>
            <a:r>
              <a:rPr lang="sv-SE" altLang="sv-SE" dirty="0" err="1" smtClean="0"/>
              <a:t>See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Lecture</a:t>
            </a:r>
            <a:r>
              <a:rPr lang="sv-SE" altLang="sv-SE" dirty="0" smtClean="0"/>
              <a:t> 5 </a:t>
            </a:r>
            <a:r>
              <a:rPr lang="sv-SE" altLang="sv-SE" i="1" dirty="0" smtClean="0"/>
              <a:t>Syntax </a:t>
            </a:r>
            <a:r>
              <a:rPr lang="sv-SE" altLang="sv-SE" i="1" dirty="0" err="1" smtClean="0"/>
              <a:t>Analysis</a:t>
            </a:r>
            <a:r>
              <a:rPr lang="sv-SE" altLang="sv-SE" i="1" dirty="0" smtClean="0"/>
              <a:t>, Parsing</a:t>
            </a:r>
            <a:r>
              <a:rPr lang="sv-SE" altLang="sv-SE" dirty="0" smtClean="0"/>
              <a:t> </a:t>
            </a:r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1905000" y="4191000"/>
            <a:ext cx="4507276" cy="16764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4C4C4C"/>
                </a:solidFill>
                <a:latin typeface="Arial" pitchFamily="34" charset="0"/>
              </a:rPr>
              <a:t>double Parser::pExpression(void)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4C4C4C"/>
                </a:solidFill>
                <a:latin typeface="Arial" pitchFamily="34" charset="0"/>
              </a:rPr>
              <a:t>		switch (crt_token.type)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4C4C4C"/>
                </a:solidFill>
                <a:latin typeface="Arial" pitchFamily="34" charset="0"/>
              </a:rPr>
              <a:t>		...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4C4C4C"/>
                </a:solidFill>
                <a:latin typeface="Arial" pitchFamily="34" charset="0"/>
              </a:rPr>
              <a:t>		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4C4C4C"/>
                </a:solidFill>
                <a:latin typeface="Arial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77787" y="571500"/>
            <a:ext cx="8456613" cy="595313"/>
          </a:xfrm>
        </p:spPr>
        <p:txBody>
          <a:bodyPr lIns="0" tIns="0" rIns="0" bIns="0">
            <a:normAutofit/>
          </a:bodyPr>
          <a:lstStyle/>
          <a:p>
            <a:pPr eaLnBrk="1" hangingPunct="1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LABORATORY SKELETON</a:t>
            </a: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228600" y="1143000"/>
            <a:ext cx="1371600" cy="457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8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000">
                <a:solidFill>
                  <a:srgbClr val="000000"/>
                </a:solidFill>
              </a:rPr>
              <a:t>~</a:t>
            </a: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TDDD55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1143000" y="1600200"/>
            <a:ext cx="1371600" cy="457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/lab</a:t>
            </a:r>
          </a:p>
        </p:txBody>
      </p:sp>
      <p:cxnSp>
        <p:nvCxnSpPr>
          <p:cNvPr id="45062" name="AutoShape 4"/>
          <p:cNvCxnSpPr>
            <a:cxnSpLocks noChangeShapeType="1"/>
            <a:stCxn id="45060" idx="2"/>
            <a:endCxn id="45061" idx="1"/>
          </p:cNvCxnSpPr>
          <p:nvPr/>
        </p:nvCxnSpPr>
        <p:spPr bwMode="auto">
          <a:xfrm>
            <a:off x="914400" y="1600200"/>
            <a:ext cx="2286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2057400" y="2057400"/>
            <a:ext cx="1828800" cy="4572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 /doc</a:t>
            </a:r>
          </a:p>
        </p:txBody>
      </p:sp>
      <p:cxnSp>
        <p:nvCxnSpPr>
          <p:cNvPr id="45064" name="AutoShape 6"/>
          <p:cNvCxnSpPr>
            <a:cxnSpLocks noChangeShapeType="1"/>
            <a:stCxn id="45061" idx="2"/>
            <a:endCxn id="45063" idx="1"/>
          </p:cNvCxnSpPr>
          <p:nvPr/>
        </p:nvCxnSpPr>
        <p:spPr bwMode="auto">
          <a:xfrm>
            <a:off x="1828800" y="2057400"/>
            <a:ext cx="2286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5" name="AutoShape 7"/>
          <p:cNvCxnSpPr>
            <a:cxnSpLocks noChangeShapeType="1"/>
          </p:cNvCxnSpPr>
          <p:nvPr/>
        </p:nvCxnSpPr>
        <p:spPr bwMode="auto">
          <a:xfrm flipH="1" flipV="1">
            <a:off x="1828800" y="22860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6" name="AutoShape 8"/>
          <p:cNvCxnSpPr>
            <a:cxnSpLocks noChangeShapeType="1"/>
          </p:cNvCxnSpPr>
          <p:nvPr/>
        </p:nvCxnSpPr>
        <p:spPr bwMode="auto">
          <a:xfrm flipH="1" flipV="1">
            <a:off x="1828800" y="3200400"/>
            <a:ext cx="2286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7" name="AutoShape 9"/>
          <p:cNvCxnSpPr>
            <a:cxnSpLocks noChangeShapeType="1"/>
          </p:cNvCxnSpPr>
          <p:nvPr/>
        </p:nvCxnSpPr>
        <p:spPr bwMode="auto">
          <a:xfrm flipH="1" flipV="1">
            <a:off x="1828800" y="4343400"/>
            <a:ext cx="2286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3200400" y="2514600"/>
            <a:ext cx="5486400" cy="3429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>
                <a:solidFill>
                  <a:srgbClr val="000000"/>
                </a:solidFill>
              </a:rPr>
              <a:t>Documentation for the assignments.</a:t>
            </a:r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>
            <a:off x="2971800" y="3657600"/>
            <a:ext cx="5715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45070" name="Text Box 12"/>
          <p:cNvSpPr txBox="1">
            <a:spLocks noChangeArrowheads="1"/>
          </p:cNvSpPr>
          <p:nvPr/>
        </p:nvSpPr>
        <p:spPr bwMode="auto">
          <a:xfrm>
            <a:off x="6400800" y="4114800"/>
            <a:ext cx="22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grpSp>
        <p:nvGrpSpPr>
          <p:cNvPr id="45071" name="Group 13"/>
          <p:cNvGrpSpPr>
            <a:grpSpLocks/>
          </p:cNvGrpSpPr>
          <p:nvPr/>
        </p:nvGrpSpPr>
        <p:grpSpPr bwMode="auto">
          <a:xfrm>
            <a:off x="2057400" y="2971800"/>
            <a:ext cx="6627813" cy="1033463"/>
            <a:chOff x="1296" y="1872"/>
            <a:chExt cx="4175" cy="651"/>
          </a:xfrm>
        </p:grpSpPr>
        <p:sp>
          <p:nvSpPr>
            <p:cNvPr id="45082" name="Rectangle 14"/>
            <p:cNvSpPr>
              <a:spLocks noChangeArrowheads="1"/>
            </p:cNvSpPr>
            <p:nvPr/>
          </p:nvSpPr>
          <p:spPr bwMode="auto">
            <a:xfrm>
              <a:off x="1296" y="187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/lab1</a:t>
              </a:r>
            </a:p>
          </p:txBody>
        </p:sp>
        <p:sp>
          <p:nvSpPr>
            <p:cNvPr id="45083" name="Text Box 15"/>
            <p:cNvSpPr txBox="1">
              <a:spLocks noChangeArrowheads="1"/>
            </p:cNvSpPr>
            <p:nvPr/>
          </p:nvSpPr>
          <p:spPr bwMode="auto">
            <a:xfrm>
              <a:off x="2016" y="2160"/>
              <a:ext cx="3456" cy="3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800">
                  <a:solidFill>
                    <a:srgbClr val="000000"/>
                  </a:solidFill>
                </a:rPr>
                <a:t>Contains all the necessary files to complete the first assignment</a:t>
              </a:r>
            </a:p>
          </p:txBody>
        </p:sp>
        <p:cxnSp>
          <p:nvCxnSpPr>
            <p:cNvPr id="45084" name="AutoShape 16"/>
            <p:cNvCxnSpPr>
              <a:cxnSpLocks noChangeShapeType="1"/>
              <a:stCxn id="45082" idx="2"/>
              <a:endCxn id="45083" idx="1"/>
            </p:cNvCxnSpPr>
            <p:nvPr/>
          </p:nvCxnSpPr>
          <p:spPr bwMode="auto">
            <a:xfrm>
              <a:off x="1872" y="2160"/>
              <a:ext cx="144" cy="182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072" name="Group 17"/>
          <p:cNvGrpSpPr>
            <a:grpSpLocks/>
          </p:cNvGrpSpPr>
          <p:nvPr/>
        </p:nvGrpSpPr>
        <p:grpSpPr bwMode="auto">
          <a:xfrm>
            <a:off x="2057400" y="4114800"/>
            <a:ext cx="6627813" cy="1035050"/>
            <a:chOff x="1296" y="2592"/>
            <a:chExt cx="4175" cy="652"/>
          </a:xfrm>
        </p:grpSpPr>
        <p:sp>
          <p:nvSpPr>
            <p:cNvPr id="45079" name="Rectangle 18"/>
            <p:cNvSpPr>
              <a:spLocks noChangeArrowheads="1"/>
            </p:cNvSpPr>
            <p:nvPr/>
          </p:nvSpPr>
          <p:spPr bwMode="auto">
            <a:xfrm>
              <a:off x="1296" y="259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/lab2</a:t>
              </a:r>
            </a:p>
          </p:txBody>
        </p:sp>
        <p:sp>
          <p:nvSpPr>
            <p:cNvPr id="45080" name="Text Box 19"/>
            <p:cNvSpPr txBox="1">
              <a:spLocks noChangeArrowheads="1"/>
            </p:cNvSpPr>
            <p:nvPr/>
          </p:nvSpPr>
          <p:spPr bwMode="auto">
            <a:xfrm>
              <a:off x="2016" y="2881"/>
              <a:ext cx="3456" cy="3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800">
                  <a:solidFill>
                    <a:srgbClr val="000000"/>
                  </a:solidFill>
                </a:rPr>
                <a:t>Contains all the necessary files to complete the second assignment</a:t>
              </a:r>
            </a:p>
          </p:txBody>
        </p:sp>
        <p:cxnSp>
          <p:nvCxnSpPr>
            <p:cNvPr id="45081" name="AutoShape 20"/>
            <p:cNvCxnSpPr>
              <a:cxnSpLocks noChangeShapeType="1"/>
              <a:stCxn id="45079" idx="2"/>
              <a:endCxn id="45080" idx="1"/>
            </p:cNvCxnSpPr>
            <p:nvPr/>
          </p:nvCxnSpPr>
          <p:spPr bwMode="auto">
            <a:xfrm>
              <a:off x="1872" y="2880"/>
              <a:ext cx="144" cy="183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5073" name="AutoShape 21"/>
          <p:cNvCxnSpPr>
            <a:cxnSpLocks noChangeShapeType="1"/>
            <a:stCxn id="45063" idx="2"/>
            <a:endCxn id="45068" idx="1"/>
          </p:cNvCxnSpPr>
          <p:nvPr/>
        </p:nvCxnSpPr>
        <p:spPr bwMode="auto">
          <a:xfrm>
            <a:off x="2971800" y="2514600"/>
            <a:ext cx="228600" cy="1714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074" name="Group 22"/>
          <p:cNvGrpSpPr>
            <a:grpSpLocks/>
          </p:cNvGrpSpPr>
          <p:nvPr/>
        </p:nvGrpSpPr>
        <p:grpSpPr bwMode="auto">
          <a:xfrm>
            <a:off x="2057400" y="5257800"/>
            <a:ext cx="6629400" cy="1066800"/>
            <a:chOff x="1296" y="3312"/>
            <a:chExt cx="4176" cy="672"/>
          </a:xfrm>
        </p:grpSpPr>
        <p:sp>
          <p:nvSpPr>
            <p:cNvPr id="45076" name="Rectangle 23"/>
            <p:cNvSpPr>
              <a:spLocks noChangeArrowheads="1"/>
            </p:cNvSpPr>
            <p:nvPr/>
          </p:nvSpPr>
          <p:spPr bwMode="auto">
            <a:xfrm>
              <a:off x="1296" y="331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/lab3-4</a:t>
              </a:r>
            </a:p>
          </p:txBody>
        </p:sp>
        <p:sp>
          <p:nvSpPr>
            <p:cNvPr id="45077" name="Text Box 24"/>
            <p:cNvSpPr txBox="1">
              <a:spLocks noChangeArrowheads="1"/>
            </p:cNvSpPr>
            <p:nvPr/>
          </p:nvSpPr>
          <p:spPr bwMode="auto">
            <a:xfrm>
              <a:off x="2016" y="3600"/>
              <a:ext cx="3456" cy="38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sv-SE" sz="1800">
                <a:solidFill>
                  <a:srgbClr val="000000"/>
                </a:solidFill>
              </a:endParaRPr>
            </a:p>
          </p:txBody>
        </p:sp>
        <p:cxnSp>
          <p:nvCxnSpPr>
            <p:cNvPr id="45078" name="AutoShape 25"/>
            <p:cNvCxnSpPr>
              <a:cxnSpLocks noChangeShapeType="1"/>
              <a:stCxn id="45076" idx="2"/>
              <a:endCxn id="45077" idx="1"/>
            </p:cNvCxnSpPr>
            <p:nvPr/>
          </p:nvCxnSpPr>
          <p:spPr bwMode="auto">
            <a:xfrm rot="16200000" flipH="1">
              <a:off x="1848" y="3624"/>
              <a:ext cx="192" cy="144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075" name="Rectangle 28"/>
          <p:cNvSpPr>
            <a:spLocks noChangeArrowheads="1"/>
          </p:cNvSpPr>
          <p:nvPr/>
        </p:nvSpPr>
        <p:spPr bwMode="auto">
          <a:xfrm>
            <a:off x="3200400" y="5715000"/>
            <a:ext cx="53340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>
                <a:solidFill>
                  <a:srgbClr val="000000"/>
                </a:solidFill>
              </a:rPr>
              <a:t>Contains all the necessary files to complete assignment three and four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47800"/>
            <a:ext cx="8456613" cy="685800"/>
          </a:xfrm>
        </p:spPr>
        <p:txBody>
          <a:bodyPr lIns="0" tIns="0" rIns="0" bIns="0">
            <a:normAutofit/>
          </a:bodyPr>
          <a:lstStyle/>
          <a:p>
            <a:pPr eaLnBrk="1" hangingPunct="1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Installation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8013" cy="5089525"/>
          </a:xfrm>
        </p:spPr>
        <p:txBody>
          <a:bodyPr lIns="0" tIns="0" rIns="0" bIns="0"/>
          <a:lstStyle/>
          <a:p>
            <a:pPr marL="334963" indent="-334963" eaLnBrk="1" hangingPunct="1">
              <a:lnSpc>
                <a:spcPct val="87000"/>
              </a:lnSpc>
              <a:buFont typeface="Arial" pitchFamily="34" charset="0"/>
              <a:buChar char="•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dirty="0" smtClean="0"/>
              <a:t>Take the following steps in order to install the lab skeleton on your system:</a:t>
            </a:r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dirty="0" smtClean="0"/>
              <a:t>Copy the source files from the course directory onto your local account:</a:t>
            </a:r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dirty="0" smtClean="0"/>
              <a:t>You might also have to load some modules (more information in the laboratory instructions).</a:t>
            </a:r>
          </a:p>
          <a:p>
            <a:pPr marL="334963" indent="-334963" eaLnBrk="1" hangingPunct="1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334963" indent="-334963" eaLnBrk="1" hangingPunct="1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334963" indent="-334963" eaLnBrk="1" hangingPunct="1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524000" y="3581400"/>
            <a:ext cx="5257800" cy="6858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</a:rPr>
              <a:t>	mkdir TDDD55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</a:rPr>
              <a:t>	cp -r ~TDDD55/lab TDDD55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71725" y="1447800"/>
            <a:ext cx="4400550" cy="2903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sv-SE" dirty="0" smtClean="0"/>
              <a:t>Laboratory Assignments</a:t>
            </a:r>
            <a:endParaRPr lang="en-US" dirty="0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ts val="1750"/>
              </a:spcBef>
              <a:buClrTx/>
              <a:buSzTx/>
              <a:buFontTx/>
              <a:buNone/>
            </a:pPr>
            <a:r>
              <a:rPr lang="en-GB" altLang="sv-SE" sz="2800" dirty="0">
                <a:solidFill>
                  <a:srgbClr val="000000"/>
                </a:solidFill>
                <a:latin typeface="+mn-lt"/>
              </a:rPr>
              <a:t>In the laboratory exercises you should get some practical experience in compiler construction.</a:t>
            </a:r>
          </a:p>
          <a:p>
            <a:pPr eaLnBrk="1" hangingPunct="1">
              <a:spcBef>
                <a:spcPts val="1750"/>
              </a:spcBef>
              <a:buClrTx/>
              <a:buSzTx/>
              <a:buFontTx/>
              <a:buNone/>
            </a:pPr>
            <a:r>
              <a:rPr lang="en-GB" altLang="sv-SE" sz="2800" dirty="0">
                <a:solidFill>
                  <a:srgbClr val="000000"/>
                </a:solidFill>
                <a:latin typeface="+mn-lt"/>
                <a:cs typeface="DejaVu Sans" pitchFamily="34" charset="0"/>
              </a:rPr>
              <a:t>There are 4 separate assignments to complete in </a:t>
            </a:r>
            <a:r>
              <a:rPr lang="en-GB" altLang="sv-SE" sz="2800" dirty="0">
                <a:solidFill>
                  <a:srgbClr val="FF3300"/>
                </a:solidFill>
                <a:latin typeface="+mn-lt"/>
                <a:cs typeface="DejaVu Sans" pitchFamily="34" charset="0"/>
              </a:rPr>
              <a:t>4x2</a:t>
            </a:r>
            <a:r>
              <a:rPr lang="en-GB" altLang="sv-SE" sz="2800" dirty="0">
                <a:solidFill>
                  <a:srgbClr val="000000"/>
                </a:solidFill>
                <a:latin typeface="+mn-lt"/>
                <a:cs typeface="DejaVu Sans" pitchFamily="34" charset="0"/>
              </a:rPr>
              <a:t> laboratory hours. You will also (most likely) have to work during non-scheduled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295400"/>
            <a:ext cx="8458200" cy="685800"/>
          </a:xfrm>
        </p:spPr>
        <p:txBody>
          <a:bodyPr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Lessons Schedule</a:t>
            </a: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762000" y="2362200"/>
            <a:ext cx="8382000" cy="359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November	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7, 	8.15 </a:t>
            </a: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-10: 	Formal languages        </a:t>
            </a:r>
          </a:p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                                              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		and </a:t>
            </a: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automata theory</a:t>
            </a:r>
          </a:p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November  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	11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, 	15.15 </a:t>
            </a: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- 17:	Formal languages 	                                              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						and </a:t>
            </a: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automata theory, 	                                               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						Flex</a:t>
            </a:r>
            <a:endParaRPr lang="en-GB" altLang="sv-SE" sz="24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November 	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21,    </a:t>
            </a: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8.15 - 10: 	Bison and                                     						intermediate code 						generation</a:t>
            </a:r>
          </a:p>
          <a:p>
            <a:pPr eaLnBrk="1" hangingPunct="1">
              <a:spcBef>
                <a:spcPts val="700"/>
              </a:spcBef>
              <a:buClrTx/>
              <a:buSzTx/>
              <a:buFontTx/>
              <a:buNone/>
            </a:pP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December	</a:t>
            </a:r>
            <a:r>
              <a:rPr lang="en-GB" altLang="sv-SE" sz="2400" dirty="0" smtClean="0">
                <a:solidFill>
                  <a:srgbClr val="000000"/>
                </a:solidFill>
                <a:latin typeface="+mn-lt"/>
              </a:rPr>
              <a:t>2, </a:t>
            </a:r>
            <a:r>
              <a:rPr lang="en-GB" altLang="sv-SE" sz="2400" dirty="0">
                <a:solidFill>
                  <a:srgbClr val="000000"/>
                </a:solidFill>
                <a:latin typeface="+mn-lt"/>
              </a:rPr>
              <a:t>	15.15 - 17: 	Exam preparation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smtClean="0"/>
              <a:t>HANDING IN AND DEADLINE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smtClean="0">
                <a:solidFill>
                  <a:schemeClr val="tx1"/>
                </a:solidFill>
              </a:rPr>
              <a:t>Demonstrate the working solutions to your lab assistant during scheduled time. Then send the modified files to the same assistant as well as answers to questions if any (put </a:t>
            </a:r>
            <a:r>
              <a:rPr lang="sv-SE" altLang="sv-SE" i="1" dirty="0" smtClean="0">
                <a:solidFill>
                  <a:schemeClr val="tx1"/>
                </a:solidFill>
              </a:rPr>
              <a:t>TDDD55 &lt;Name of the assignment&gt; </a:t>
            </a:r>
            <a:r>
              <a:rPr lang="sv-SE" altLang="sv-SE" dirty="0" smtClean="0">
                <a:solidFill>
                  <a:schemeClr val="tx1"/>
                </a:solidFill>
              </a:rPr>
              <a:t>in the topic field). One e-mail per group.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dirty="0" smtClean="0">
              <a:solidFill>
                <a:schemeClr val="tx1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smtClean="0">
                <a:solidFill>
                  <a:schemeClr val="tx1"/>
                </a:solidFill>
              </a:rPr>
              <a:t>Deadline for all the assignments is: </a:t>
            </a:r>
            <a:r>
              <a:rPr lang="sv-SE" altLang="sv-SE" b="1" dirty="0" smtClean="0">
                <a:solidFill>
                  <a:schemeClr val="tx1"/>
                </a:solidFill>
              </a:rPr>
              <a:t>December 20 2014</a:t>
            </a:r>
            <a:r>
              <a:rPr lang="sv-SE" altLang="sv-SE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dirty="0" smtClean="0">
              <a:solidFill>
                <a:schemeClr val="tx1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smtClean="0">
                <a:solidFill>
                  <a:schemeClr val="tx1"/>
                </a:solidFill>
              </a:rPr>
              <a:t>Remember to register yourself in the webreg system, </a:t>
            </a:r>
            <a:r>
              <a:rPr lang="sv-SE" altLang="sv-SE" dirty="0" smtClean="0">
                <a:solidFill>
                  <a:schemeClr val="tx1"/>
                </a:solidFill>
                <a:hlinkClick r:id="rId3"/>
              </a:rPr>
              <a:t>www.ida.liu.se/webreg</a:t>
            </a:r>
            <a:endParaRPr lang="sv-SE" altLang="sv-SE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Laboratory Assignments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6864" y="2490135"/>
            <a:ext cx="7052735" cy="3444997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None/>
            </a:pPr>
            <a:r>
              <a:rPr lang="en-GB" altLang="sv-SE" dirty="0">
                <a:solidFill>
                  <a:srgbClr val="FF0000"/>
                </a:solidFill>
              </a:rPr>
              <a:t>Lab 1</a:t>
            </a:r>
            <a:r>
              <a:rPr lang="en-GB" altLang="sv-SE" dirty="0">
                <a:solidFill>
                  <a:srgbClr val="000000"/>
                </a:solidFill>
              </a:rPr>
              <a:t> Attribute Grammars and </a:t>
            </a:r>
            <a:r>
              <a:rPr lang="en-GB" altLang="sv-SE" dirty="0" smtClean="0">
                <a:solidFill>
                  <a:srgbClr val="000000"/>
                </a:solidFill>
              </a:rPr>
              <a:t>Top-Down Parsing</a:t>
            </a:r>
            <a:endParaRPr lang="en-GB" altLang="sv-SE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GB" altLang="sv-SE" dirty="0">
                <a:solidFill>
                  <a:srgbClr val="FF0000"/>
                </a:solidFill>
              </a:rPr>
              <a:t>Lab 2</a:t>
            </a:r>
            <a:r>
              <a:rPr lang="en-GB" altLang="sv-SE" dirty="0">
                <a:solidFill>
                  <a:srgbClr val="000000"/>
                </a:solidFill>
              </a:rPr>
              <a:t> Scanner Specification	</a:t>
            </a:r>
            <a:endParaRPr lang="en-GB" altLang="sv-SE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GB" altLang="sv-SE" dirty="0">
                <a:solidFill>
                  <a:srgbClr val="FF0000"/>
                </a:solidFill>
              </a:rPr>
              <a:t>Lab 3</a:t>
            </a:r>
            <a:r>
              <a:rPr lang="en-GB" altLang="sv-SE" dirty="0">
                <a:solidFill>
                  <a:srgbClr val="000000"/>
                </a:solidFill>
              </a:rPr>
              <a:t> Parser Generators	</a:t>
            </a:r>
            <a:endParaRPr lang="en-GB" altLang="sv-SE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GB" altLang="sv-SE" dirty="0">
                <a:solidFill>
                  <a:srgbClr val="FF0000"/>
                </a:solidFill>
              </a:rPr>
              <a:t>Lab 4</a:t>
            </a:r>
            <a:r>
              <a:rPr lang="en-GB" altLang="sv-SE" dirty="0">
                <a:solidFill>
                  <a:srgbClr val="000000"/>
                </a:solidFill>
              </a:rPr>
              <a:t> Intermediate Code Generation	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dirty="0" smtClean="0">
                <a:solidFill>
                  <a:srgbClr val="000000"/>
                </a:solidFill>
              </a:rPr>
              <a:t>1. Attribute Grammars and Top-Down Parsing</a:t>
            </a:r>
            <a:endParaRPr lang="sv-SE" altLang="sv-SE" dirty="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490135"/>
            <a:ext cx="7315200" cy="3889399"/>
          </a:xfrm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Some grammar rules are given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Your task:</a:t>
            </a:r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500" dirty="0" smtClean="0">
                <a:solidFill>
                  <a:srgbClr val="000000"/>
                </a:solidFill>
              </a:rPr>
              <a:t>Rewrite the grammar (eliminate left recursion, etc.)</a:t>
            </a:r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500" dirty="0" smtClean="0">
                <a:solidFill>
                  <a:srgbClr val="000000"/>
                </a:solidFill>
              </a:rPr>
              <a:t>Add attributes and attribute rules to the grammar</a:t>
            </a:r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500" dirty="0" smtClean="0">
                <a:solidFill>
                  <a:srgbClr val="000000"/>
                </a:solidFill>
              </a:rPr>
              <a:t>Implement your attribute grammar in a C++ class named </a:t>
            </a:r>
            <a:r>
              <a:rPr lang="en-GB" altLang="sv-SE" sz="2500" b="1" dirty="0" smtClean="0">
                <a:solidFill>
                  <a:srgbClr val="000000"/>
                </a:solidFill>
              </a:rPr>
              <a:t>Parser</a:t>
            </a:r>
            <a:r>
              <a:rPr lang="en-GB" altLang="sv-SE" sz="2500" dirty="0" smtClean="0">
                <a:solidFill>
                  <a:srgbClr val="000000"/>
                </a:solidFill>
              </a:rPr>
              <a:t>. The </a:t>
            </a:r>
            <a:r>
              <a:rPr lang="en-GB" altLang="sv-SE" sz="2500" b="1" dirty="0" smtClean="0">
                <a:solidFill>
                  <a:srgbClr val="000000"/>
                </a:solidFill>
              </a:rPr>
              <a:t>Parser</a:t>
            </a:r>
            <a:r>
              <a:rPr lang="en-GB" altLang="sv-SE" sz="2500" dirty="0" smtClean="0">
                <a:solidFill>
                  <a:srgbClr val="000000"/>
                </a:solidFill>
              </a:rPr>
              <a:t> class should contain a method named </a:t>
            </a:r>
            <a:r>
              <a:rPr lang="en-GB" altLang="sv-SE" sz="2500" b="1" dirty="0" smtClean="0">
                <a:solidFill>
                  <a:srgbClr val="000000"/>
                </a:solidFill>
              </a:rPr>
              <a:t>Parse</a:t>
            </a:r>
            <a:r>
              <a:rPr lang="en-GB" altLang="sv-SE" sz="2500" dirty="0" smtClean="0">
                <a:solidFill>
                  <a:srgbClr val="000000"/>
                </a:solidFill>
              </a:rPr>
              <a:t> that returns the value of a single statement in the language.</a:t>
            </a:r>
            <a:endParaRPr lang="en-GB" altLang="sv-SE" sz="25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dirty="0" smtClean="0">
                <a:solidFill>
                  <a:srgbClr val="000000"/>
                </a:solidFill>
              </a:rPr>
              <a:t>2. Scanner Specification	</a:t>
            </a:r>
            <a:endParaRPr lang="sv-SE" altLang="sv-SE" dirty="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1748300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Finish a scanner specification given in a </a:t>
            </a:r>
            <a:r>
              <a:rPr lang="en-GB" altLang="sv-SE" sz="2800" i="1" dirty="0" err="1" smtClean="0">
                <a:solidFill>
                  <a:srgbClr val="000000"/>
                </a:solidFill>
              </a:rPr>
              <a:t>scanner.l</a:t>
            </a:r>
            <a:r>
              <a:rPr lang="en-GB" altLang="sv-SE" sz="2800" dirty="0" smtClean="0">
                <a:solidFill>
                  <a:srgbClr val="000000"/>
                </a:solidFill>
              </a:rPr>
              <a:t> </a:t>
            </a:r>
            <a:r>
              <a:rPr lang="en-GB" altLang="sv-SE" sz="2800" dirty="0" smtClean="0">
                <a:solidFill>
                  <a:srgbClr val="FF0000"/>
                </a:solidFill>
              </a:rPr>
              <a:t>flex</a:t>
            </a:r>
            <a:r>
              <a:rPr lang="en-GB" altLang="sv-SE" sz="2800" dirty="0" smtClean="0">
                <a:solidFill>
                  <a:srgbClr val="000000"/>
                </a:solidFill>
              </a:rPr>
              <a:t> file, by adding rules for comments, identifiers, integers, and reals.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More on flex in lesson 2.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3. Parser Generators</a:t>
            </a:r>
            <a:endParaRPr lang="sv-SE" altLang="sv-SE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2136099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Finish a parser specification given in a </a:t>
            </a:r>
            <a:r>
              <a:rPr lang="en-GB" altLang="sv-SE" sz="2800" i="1" dirty="0" err="1" smtClean="0">
                <a:solidFill>
                  <a:srgbClr val="000000"/>
                </a:solidFill>
              </a:rPr>
              <a:t>parser.y</a:t>
            </a:r>
            <a:r>
              <a:rPr lang="en-GB" altLang="sv-SE" sz="2800" dirty="0" smtClean="0">
                <a:solidFill>
                  <a:srgbClr val="000000"/>
                </a:solidFill>
              </a:rPr>
              <a:t> </a:t>
            </a:r>
            <a:r>
              <a:rPr lang="en-GB" altLang="sv-SE" sz="2800" dirty="0" smtClean="0">
                <a:solidFill>
                  <a:srgbClr val="FF0000"/>
                </a:solidFill>
              </a:rPr>
              <a:t>bison</a:t>
            </a:r>
            <a:r>
              <a:rPr lang="en-GB" altLang="sv-SE" sz="2800" dirty="0" smtClean="0">
                <a:solidFill>
                  <a:srgbClr val="000000"/>
                </a:solidFill>
              </a:rPr>
              <a:t> file, by adding rules for expressions, conditions and function definitions, .... You also need to augment the grammar with error productions.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More on bison in lesson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3589</TotalTime>
  <Words>761</Words>
  <Application>Microsoft Office PowerPoint</Application>
  <PresentationFormat>On-screen Show (4:3)</PresentationFormat>
  <Paragraphs>186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Courier 10 Pitch</vt:lpstr>
      <vt:lpstr>DejaVu LGC Sans</vt:lpstr>
      <vt:lpstr>DejaVu Sans</vt:lpstr>
      <vt:lpstr>Gill Sans MT</vt:lpstr>
      <vt:lpstr>Wingdings 3</vt:lpstr>
      <vt:lpstr>Office Theme</vt:lpstr>
      <vt:lpstr>TDDD55- Compilers and Interpreters Lesson 1 </vt:lpstr>
      <vt:lpstr>Purpose of Lessons</vt:lpstr>
      <vt:lpstr>Laboratory Assignments</vt:lpstr>
      <vt:lpstr>Lessons Schedule</vt:lpstr>
      <vt:lpstr>HANDING IN AND DEADLINE</vt:lpstr>
      <vt:lpstr>Laboratory Assignments </vt:lpstr>
      <vt:lpstr>1. Attribute Grammars and Top-Down Parsing</vt:lpstr>
      <vt:lpstr>2. Scanner Specification </vt:lpstr>
      <vt:lpstr>3. Parser Generators</vt:lpstr>
      <vt:lpstr>4. Intermediate Code Generation</vt:lpstr>
      <vt:lpstr>Hints for Laboratory  Assignment 1</vt:lpstr>
      <vt:lpstr>Grammar  for simple mathematical expressions</vt:lpstr>
      <vt:lpstr>Not Suitable for a Top-Down Technique</vt:lpstr>
      <vt:lpstr>Rewriting the Grammar</vt:lpstr>
      <vt:lpstr>Rewriting the Grammar (2)</vt:lpstr>
      <vt:lpstr>Attribute Grammars</vt:lpstr>
      <vt:lpstr>Implementation: main.cc</vt:lpstr>
      <vt:lpstr>Implementation: lex.cc, lex.hh</vt:lpstr>
      <vt:lpstr>Implementation : lab1.cc, lab1.hh</vt:lpstr>
      <vt:lpstr>Implementation…</vt:lpstr>
      <vt:lpstr>LABORATORY SKELETON</vt:lpstr>
      <vt:lpstr>Installation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 CONSTRUCTION Seminar 01 – TDDB44</dc:title>
  <dc:creator>Zeinab</dc:creator>
  <cp:lastModifiedBy>sam</cp:lastModifiedBy>
  <cp:revision>177</cp:revision>
  <dcterms:created xsi:type="dcterms:W3CDTF">2006-08-16T00:00:00Z</dcterms:created>
  <dcterms:modified xsi:type="dcterms:W3CDTF">2014-11-07T07:02:52Z</dcterms:modified>
</cp:coreProperties>
</file>