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70" r:id="rId2"/>
    <p:sldId id="480" r:id="rId3"/>
    <p:sldId id="478" r:id="rId4"/>
    <p:sldId id="477" r:id="rId5"/>
    <p:sldId id="482" r:id="rId6"/>
    <p:sldId id="475" r:id="rId7"/>
    <p:sldId id="483" r:id="rId8"/>
    <p:sldId id="474" r:id="rId9"/>
    <p:sldId id="484" r:id="rId10"/>
  </p:sldIdLst>
  <p:sldSz cx="9144000" cy="6858000" type="screen4x3"/>
  <p:notesSz cx="6743700" cy="9853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3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CCCC"/>
    <a:srgbClr val="FFCCFF"/>
    <a:srgbClr val="F3F3FF"/>
    <a:srgbClr val="CCECFF"/>
    <a:srgbClr val="EBEBFF"/>
    <a:srgbClr val="CC0099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98" y="-72"/>
      </p:cViewPr>
      <p:guideLst>
        <p:guide orient="horz" pos="3103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131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4613" y="163513"/>
            <a:ext cx="29225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6" tIns="45783" rIns="91566" bIns="45783" numCol="1" anchor="t" anchorCtr="0" compatLnSpc="1">
            <a:prstTxWarp prst="textNoShape">
              <a:avLst/>
            </a:prstTxWarp>
          </a:bodyPr>
          <a:lstStyle>
            <a:lvl1pPr defTabSz="915988">
              <a:defRPr sz="900"/>
            </a:lvl1pPr>
          </a:lstStyle>
          <a:p>
            <a:r>
              <a:rPr lang="en-GB"/>
              <a:t>Responsible: Patrick Lambrix (IDA/IISLAB)</a:t>
            </a:r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39775"/>
            <a:ext cx="4926012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678363"/>
            <a:ext cx="4943475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6" tIns="45783" rIns="91566" bIns="45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4613" y="9197975"/>
            <a:ext cx="29225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6" tIns="45783" rIns="91566" bIns="45783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46500" y="9197975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6" tIns="45783" rIns="91566" bIns="45783" numCol="1" anchor="b" anchorCtr="0" compatLnSpc="1">
            <a:prstTxWarp prst="textNoShape">
              <a:avLst/>
            </a:prstTxWarp>
          </a:bodyPr>
          <a:lstStyle>
            <a:lvl1pPr algn="r" defTabSz="915988">
              <a:defRPr sz="900"/>
            </a:lvl1pPr>
          </a:lstStyle>
          <a:p>
            <a:fld id="{F2DC4CA5-105A-4D0C-8C93-EA49BD9B3453}" type="slidenum">
              <a:rPr lang="en-GB"/>
              <a:pPr/>
              <a:t>‹#›</a:t>
            </a:fld>
            <a:r>
              <a:rPr lang="en-GB"/>
              <a:t>(2)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111110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76559-6CAC-41AF-A8F2-7C678A8356D7}" type="slidenum">
              <a:rPr lang="en-GB"/>
              <a:pPr/>
              <a:t>2</a:t>
            </a:fld>
            <a:r>
              <a:rPr lang="en-GB"/>
              <a:t>(2)</a:t>
            </a:r>
            <a:endParaRPr lang="en-GB" sz="1200"/>
          </a:p>
        </p:txBody>
      </p:sp>
      <p:sp>
        <p:nvSpPr>
          <p:cNvPr id="472066" name="Rectangle 1331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39775"/>
            <a:ext cx="4927600" cy="3695700"/>
          </a:xfrm>
          <a:ln/>
        </p:spPr>
      </p:sp>
      <p:sp>
        <p:nvSpPr>
          <p:cNvPr id="472067" name="Rectangle 13315"/>
          <p:cNvSpPr>
            <a:spLocks noGrp="1" noChangeArrowheads="1"/>
          </p:cNvSpPr>
          <p:nvPr>
            <p:ph type="body" idx="1"/>
          </p:nvPr>
        </p:nvSpPr>
        <p:spPr>
          <a:xfrm>
            <a:off x="898525" y="4681538"/>
            <a:ext cx="4946650" cy="4432300"/>
          </a:xfrm>
        </p:spPr>
        <p:txBody>
          <a:bodyPr lIns="92405" tIns="46203" rIns="92405" bIns="4620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89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DEED37-2BE2-4A06-9682-EAF28AACE40F}" type="slidenum">
              <a:rPr lang="en-GB"/>
              <a:pPr/>
              <a:t>3</a:t>
            </a:fld>
            <a:r>
              <a:rPr lang="en-GB"/>
              <a:t>(2)</a:t>
            </a:r>
            <a:endParaRPr lang="en-GB" sz="1200"/>
          </a:p>
        </p:txBody>
      </p:sp>
      <p:sp>
        <p:nvSpPr>
          <p:cNvPr id="4679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39775"/>
            <a:ext cx="4927600" cy="3695700"/>
          </a:xfrm>
          <a:ln/>
        </p:spPr>
      </p:sp>
      <p:sp>
        <p:nvSpPr>
          <p:cNvPr id="4679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98525" y="4681538"/>
            <a:ext cx="4946650" cy="4432300"/>
          </a:xfrm>
        </p:spPr>
        <p:txBody>
          <a:bodyPr lIns="92405" tIns="46203" rIns="92405" bIns="4620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0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1C01E-C602-4CB0-8BDC-9A944D8D6F6E}" type="slidenum">
              <a:rPr lang="en-GB"/>
              <a:pPr/>
              <a:t>4</a:t>
            </a:fld>
            <a:r>
              <a:rPr lang="en-GB"/>
              <a:t>(2)</a:t>
            </a:r>
            <a:endParaRPr lang="en-GB" sz="1200"/>
          </a:p>
        </p:txBody>
      </p:sp>
      <p:sp>
        <p:nvSpPr>
          <p:cNvPr id="465922" name="Rectangle 512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39775"/>
            <a:ext cx="4927600" cy="3695700"/>
          </a:xfrm>
          <a:ln/>
        </p:spPr>
      </p:sp>
      <p:sp>
        <p:nvSpPr>
          <p:cNvPr id="465923" name="Rectangle 5123"/>
          <p:cNvSpPr>
            <a:spLocks noGrp="1" noChangeArrowheads="1"/>
          </p:cNvSpPr>
          <p:nvPr>
            <p:ph type="body" idx="1"/>
          </p:nvPr>
        </p:nvSpPr>
        <p:spPr>
          <a:xfrm>
            <a:off x="898525" y="4681538"/>
            <a:ext cx="4946650" cy="4432300"/>
          </a:xfrm>
        </p:spPr>
        <p:txBody>
          <a:bodyPr lIns="92405" tIns="46203" rIns="92405" bIns="4620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87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C83F3-4C27-449B-9116-08769DA382D2}" type="slidenum">
              <a:rPr lang="en-GB"/>
              <a:pPr/>
              <a:t>5</a:t>
            </a:fld>
            <a:r>
              <a:rPr lang="en-GB"/>
              <a:t>(2)</a:t>
            </a:r>
            <a:endParaRPr lang="en-GB" sz="1200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39775"/>
            <a:ext cx="4927600" cy="3695700"/>
          </a:xfrm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1538"/>
            <a:ext cx="4946650" cy="4432300"/>
          </a:xfrm>
        </p:spPr>
        <p:txBody>
          <a:bodyPr lIns="92405" tIns="46203" rIns="92405" bIns="4620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28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7C3A5-E563-4F42-8C36-BEDC93CD14E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C0DCC-85C1-44AE-859F-DEFEF334C0B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53745-84C4-4E5B-84E8-2D878FFE99B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404DC-700F-4526-8F93-BF57056B6AD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F177A-6F4F-4C2C-AF77-0E0D07AD925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14A03-6B62-4B1D-A161-E5DFFE6741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27213-180A-495E-9C39-236FD1FB7B2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804EC-B496-43BC-A75F-1DE5BE676CE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7611D-8B4F-4AAE-B570-6783C14592B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B607B-EA62-4E71-9170-619BBCA7B6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D38FD-D77B-4E73-9A2C-679BEB3C41A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99CCFF">
                <a:gamma/>
                <a:tint val="0"/>
                <a:invGamma/>
              </a:srgbClr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här för att ändra format på bakgrundstexten</a:t>
            </a:r>
          </a:p>
          <a:p>
            <a:pPr lvl="1"/>
            <a:r>
              <a:rPr lang="en-GB" smtClean="0"/>
              <a:t>Nivå två</a:t>
            </a:r>
          </a:p>
          <a:p>
            <a:pPr lvl="2"/>
            <a:r>
              <a:rPr lang="en-GB" smtClean="0"/>
              <a:t>Nivå tre</a:t>
            </a:r>
          </a:p>
          <a:p>
            <a:pPr lvl="3"/>
            <a:r>
              <a:rPr lang="en-GB" smtClean="0"/>
              <a:t>Nivå fyra</a:t>
            </a:r>
          </a:p>
          <a:p>
            <a:pPr lvl="4"/>
            <a:r>
              <a:rPr lang="en-GB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E9ABD0-91FA-4396-BC80-260D0339043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64E1-D8FB-4A7E-A8C4-4EA5776064D6}" type="slidenum">
              <a:rPr lang="en-GB"/>
              <a:pPr/>
              <a:t>1</a:t>
            </a:fld>
            <a:endParaRPr lang="en-GB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Semi-structured data</a:t>
            </a:r>
            <a:br>
              <a:rPr lang="en-US"/>
            </a:br>
            <a:r>
              <a:rPr lang="en-US"/>
              <a:t>-</a:t>
            </a:r>
            <a:br>
              <a:rPr lang="en-US"/>
            </a:br>
            <a:r>
              <a:rPr lang="en-US"/>
              <a:t>exercises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1993B-0F9C-4D3B-8635-0FFDE8AA9571}" type="slidenum">
              <a:rPr lang="en-GB"/>
              <a:pPr/>
              <a:t>2</a:t>
            </a:fld>
            <a:endParaRPr lang="en-GB"/>
          </a:p>
        </p:txBody>
      </p:sp>
      <p:sp>
        <p:nvSpPr>
          <p:cNvPr id="471042" name="Rectangle 6146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8077200" cy="914400"/>
          </a:xfrm>
          <a:ln/>
        </p:spPr>
        <p:txBody>
          <a:bodyPr/>
          <a:lstStyle/>
          <a:p>
            <a:r>
              <a:rPr lang="en-US" sz="2600">
                <a:solidFill>
                  <a:srgbClr val="091393"/>
                </a:solidFill>
              </a:rPr>
              <a:t>Represent the relations below using the OEM data model.</a:t>
            </a:r>
          </a:p>
        </p:txBody>
      </p:sp>
      <p:sp>
        <p:nvSpPr>
          <p:cNvPr id="471043" name="Rectangle 614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924800" cy="609600"/>
          </a:xfrm>
          <a:ln/>
        </p:spPr>
        <p:txBody>
          <a:bodyPr/>
          <a:lstStyle/>
          <a:p>
            <a:pPr algn="l"/>
            <a:r>
              <a:rPr lang="en-GB" sz="3200" b="1">
                <a:solidFill>
                  <a:srgbClr val="091393"/>
                </a:solidFill>
              </a:rPr>
              <a:t>Exercise 1</a:t>
            </a:r>
          </a:p>
        </p:txBody>
      </p:sp>
      <p:graphicFrame>
        <p:nvGraphicFramePr>
          <p:cNvPr id="471044" name="Object 6148"/>
          <p:cNvGraphicFramePr>
            <a:graphicFrameLocks noChangeAspect="1"/>
          </p:cNvGraphicFramePr>
          <p:nvPr/>
        </p:nvGraphicFramePr>
        <p:xfrm>
          <a:off x="685800" y="2324100"/>
          <a:ext cx="8001000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45" name="SmartDraw" r:id="rId4" imgW="5989320" imgH="3017520" progId="SmartDraw.2">
                  <p:embed/>
                </p:oleObj>
              </mc:Choice>
              <mc:Fallback>
                <p:oleObj name="SmartDraw" r:id="rId4" imgW="5989320" imgH="3017520" progId="SmartDraw.2">
                  <p:embed/>
                  <p:pic>
                    <p:nvPicPr>
                      <p:cNvPr id="0" name="Picture 6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24100"/>
                        <a:ext cx="8001000" cy="403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9265-19ED-4129-8F42-9DEF71A1EFAA}" type="slidenum">
              <a:rPr lang="en-GB"/>
              <a:pPr/>
              <a:t>3</a:t>
            </a:fld>
            <a:endParaRPr lang="en-GB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924800" cy="609600"/>
          </a:xfrm>
          <a:ln/>
        </p:spPr>
        <p:txBody>
          <a:bodyPr/>
          <a:lstStyle/>
          <a:p>
            <a:pPr algn="l"/>
            <a:r>
              <a:rPr lang="en-GB" sz="3200" b="1">
                <a:solidFill>
                  <a:srgbClr val="091393"/>
                </a:solidFill>
              </a:rPr>
              <a:t>Answer exercise 1 - the OEM model</a:t>
            </a:r>
            <a:endParaRPr lang="en-GB"/>
          </a:p>
        </p:txBody>
      </p:sp>
      <p:graphicFrame>
        <p:nvGraphicFramePr>
          <p:cNvPr id="466947" name="Object 3"/>
          <p:cNvGraphicFramePr>
            <a:graphicFrameLocks noChangeAspect="1"/>
          </p:cNvGraphicFramePr>
          <p:nvPr/>
        </p:nvGraphicFramePr>
        <p:xfrm>
          <a:off x="381000" y="1004888"/>
          <a:ext cx="8763000" cy="526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48" name="SmartDraw" r:id="rId4" imgW="9441000" imgH="5667480" progId="SmartDraw.2">
                  <p:embed/>
                </p:oleObj>
              </mc:Choice>
              <mc:Fallback>
                <p:oleObj name="SmartDraw" r:id="rId4" imgW="9441000" imgH="5667480" progId="SmartDraw.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04888"/>
                        <a:ext cx="8763000" cy="526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61A5-6ED2-4F94-9D52-CEE4B9309034}" type="slidenum">
              <a:rPr lang="en-GB"/>
              <a:pPr/>
              <a:t>4</a:t>
            </a:fld>
            <a:endParaRPr lang="en-GB"/>
          </a:p>
        </p:txBody>
      </p:sp>
      <p:sp>
        <p:nvSpPr>
          <p:cNvPr id="464898" name="Rectangle 2050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077200" cy="4953000"/>
          </a:xfrm>
          <a:ln/>
        </p:spPr>
        <p:txBody>
          <a:bodyPr/>
          <a:lstStyle/>
          <a:p>
            <a:r>
              <a:rPr lang="en-US" sz="2600">
                <a:solidFill>
                  <a:srgbClr val="091393"/>
                </a:solidFill>
              </a:rPr>
              <a:t>Using the data model from the previous question, formulate the following queries using Lorel:</a:t>
            </a:r>
          </a:p>
          <a:p>
            <a:pPr lvl="1"/>
            <a:endParaRPr lang="en-US" sz="2200">
              <a:solidFill>
                <a:srgbClr val="091393"/>
              </a:solidFill>
            </a:endParaRPr>
          </a:p>
          <a:p>
            <a:pPr lvl="1"/>
            <a:r>
              <a:rPr lang="en-US" sz="2200">
                <a:solidFill>
                  <a:srgbClr val="091393"/>
                </a:solidFill>
              </a:rPr>
              <a:t>find all the restaurants that are located in Linkoping</a:t>
            </a:r>
          </a:p>
          <a:p>
            <a:pPr lvl="1"/>
            <a:endParaRPr lang="en-US" sz="2200">
              <a:solidFill>
                <a:srgbClr val="091393"/>
              </a:solidFill>
            </a:endParaRPr>
          </a:p>
          <a:p>
            <a:pPr lvl="1"/>
            <a:r>
              <a:rPr lang="en-US" sz="2200">
                <a:solidFill>
                  <a:srgbClr val="091393"/>
                </a:solidFill>
              </a:rPr>
              <a:t>find the address (city and street) of  the “Hamlet” restaurant</a:t>
            </a:r>
          </a:p>
          <a:p>
            <a:pPr lvl="1"/>
            <a:endParaRPr lang="en-US" sz="2200">
              <a:solidFill>
                <a:srgbClr val="091393"/>
              </a:solidFill>
            </a:endParaRPr>
          </a:p>
          <a:p>
            <a:pPr lvl="1"/>
            <a:r>
              <a:rPr lang="en-US" sz="2200">
                <a:solidFill>
                  <a:srgbClr val="091393"/>
                </a:solidFill>
              </a:rPr>
              <a:t>list the restaurants by city (equivalent of GROUP BY)</a:t>
            </a:r>
          </a:p>
        </p:txBody>
      </p:sp>
      <p:sp>
        <p:nvSpPr>
          <p:cNvPr id="464899" name="Rectangle 2051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924800" cy="609600"/>
          </a:xfrm>
          <a:ln/>
        </p:spPr>
        <p:txBody>
          <a:bodyPr/>
          <a:lstStyle/>
          <a:p>
            <a:pPr algn="l"/>
            <a:r>
              <a:rPr lang="en-GB" sz="3200" b="1">
                <a:solidFill>
                  <a:srgbClr val="091393"/>
                </a:solidFill>
              </a:rPr>
              <a:t>Exercise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8A43E-C30F-4116-83DA-CD2A6479D772}" type="slidenum">
              <a:rPr lang="en-GB"/>
              <a:pPr/>
              <a:t>5</a:t>
            </a:fld>
            <a:endParaRPr lang="en-GB"/>
          </a:p>
        </p:txBody>
      </p:sp>
      <p:sp>
        <p:nvSpPr>
          <p:cNvPr id="475138" name="Rectangle 2050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077200" cy="4953000"/>
          </a:xfrm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091393"/>
                </a:solidFill>
              </a:rPr>
              <a:t>find all the restaurants that are located in Linkoping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select R.name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from DB.Restaurants.T R, DB.RestCities.T RC, DB.Cities.T C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where R.r_id = RC.r_id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      and RC.c_id = C.c_id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      and C.name = “Linköping”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>
              <a:solidFill>
                <a:srgbClr val="091393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091393"/>
                </a:solidFill>
              </a:rPr>
              <a:t>list the restaurants by city (equivalent of GROUP BY)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select C.name, (select R.name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                         from DB.Restaurants .T R, DB.RestCities.T RC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                         where R.r_id = RC.r_id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                             and RC.c_id = C.c_id)    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from DB.Cities.T C</a:t>
            </a:r>
          </a:p>
        </p:txBody>
      </p:sp>
      <p:sp>
        <p:nvSpPr>
          <p:cNvPr id="475139" name="Rectangle 2051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924800" cy="609600"/>
          </a:xfrm>
          <a:ln/>
        </p:spPr>
        <p:txBody>
          <a:bodyPr/>
          <a:lstStyle/>
          <a:p>
            <a:pPr algn="l"/>
            <a:r>
              <a:rPr lang="en-GB" sz="3200" b="1">
                <a:solidFill>
                  <a:srgbClr val="091393"/>
                </a:solidFill>
              </a:rPr>
              <a:t>Answer Exercise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EF32-CFD3-44ED-A992-E9F84021FE87}" type="slidenum">
              <a:rPr lang="en-GB"/>
              <a:pPr/>
              <a:t>6</a:t>
            </a:fld>
            <a:endParaRPr lang="en-GB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685800"/>
            <a:ext cx="8077200" cy="914400"/>
          </a:xfrm>
          <a:ln/>
        </p:spPr>
        <p:txBody>
          <a:bodyPr/>
          <a:lstStyle/>
          <a:p>
            <a:r>
              <a:rPr lang="en-US" sz="2600">
                <a:solidFill>
                  <a:srgbClr val="091393"/>
                </a:solidFill>
              </a:rPr>
              <a:t>Draw </a:t>
            </a:r>
            <a:r>
              <a:rPr lang="en-US" sz="2600" smtClean="0">
                <a:solidFill>
                  <a:srgbClr val="091393"/>
                </a:solidFill>
              </a:rPr>
              <a:t>strong </a:t>
            </a:r>
            <a:r>
              <a:rPr lang="en-US" sz="2600" dirty="0">
                <a:solidFill>
                  <a:srgbClr val="091393"/>
                </a:solidFill>
              </a:rPr>
              <a:t>and the minimal Data Guides for</a:t>
            </a:r>
            <a:br>
              <a:rPr lang="en-US" sz="2600" dirty="0">
                <a:solidFill>
                  <a:srgbClr val="091393"/>
                </a:solidFill>
              </a:rPr>
            </a:br>
            <a:r>
              <a:rPr lang="en-US" sz="2600" dirty="0">
                <a:solidFill>
                  <a:srgbClr val="091393"/>
                </a:solidFill>
              </a:rPr>
              <a:t>the restaurant guide data model below.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924800" cy="609600"/>
          </a:xfrm>
          <a:ln/>
        </p:spPr>
        <p:txBody>
          <a:bodyPr/>
          <a:lstStyle/>
          <a:p>
            <a:pPr algn="l"/>
            <a:r>
              <a:rPr lang="en-GB" sz="3200" b="1" dirty="0">
                <a:solidFill>
                  <a:srgbClr val="091393"/>
                </a:solidFill>
              </a:rPr>
              <a:t>Exercise </a:t>
            </a:r>
            <a:r>
              <a:rPr lang="en-GB" sz="3200" b="1" dirty="0" smtClean="0">
                <a:solidFill>
                  <a:srgbClr val="091393"/>
                </a:solidFill>
              </a:rPr>
              <a:t>3</a:t>
            </a:r>
            <a:endParaRPr lang="en-GB" sz="3200" b="1" dirty="0">
              <a:solidFill>
                <a:srgbClr val="091393"/>
              </a:solidFill>
            </a:endParaRPr>
          </a:p>
        </p:txBody>
      </p:sp>
      <p:graphicFrame>
        <p:nvGraphicFramePr>
          <p:cNvPr id="462852" name="Object 4"/>
          <p:cNvGraphicFramePr>
            <a:graphicFrameLocks noChangeAspect="1"/>
          </p:cNvGraphicFramePr>
          <p:nvPr/>
        </p:nvGraphicFramePr>
        <p:xfrm>
          <a:off x="374650" y="1541463"/>
          <a:ext cx="8697913" cy="474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53" name="SmartDraw" r:id="rId3" imgW="9820440" imgH="5358240" progId="SmartDraw.2">
                  <p:embed/>
                </p:oleObj>
              </mc:Choice>
              <mc:Fallback>
                <p:oleObj name="SmartDraw" r:id="rId3" imgW="9820440" imgH="5358240" progId="SmartDraw.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1541463"/>
                        <a:ext cx="8697913" cy="474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53" name="Text Box 5"/>
          <p:cNvSpPr txBox="1">
            <a:spLocks noChangeArrowheads="1"/>
          </p:cNvSpPr>
          <p:nvPr/>
        </p:nvSpPr>
        <p:spPr bwMode="auto">
          <a:xfrm>
            <a:off x="4500563" y="1557338"/>
            <a:ext cx="1341437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sz="1400"/>
              <a:t>Restaurantguide</a:t>
            </a:r>
            <a:endParaRPr 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6162-EB03-40C5-95D1-E41812EF2D2C}" type="slidenum">
              <a:rPr lang="en-GB"/>
              <a:pPr/>
              <a:t>7</a:t>
            </a:fld>
            <a:endParaRPr lang="en-GB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924800" cy="609600"/>
          </a:xfrm>
          <a:ln/>
        </p:spPr>
        <p:txBody>
          <a:bodyPr/>
          <a:lstStyle/>
          <a:p>
            <a:pPr algn="l"/>
            <a:r>
              <a:rPr lang="en-GB" sz="3200" b="1" dirty="0">
                <a:solidFill>
                  <a:srgbClr val="091393"/>
                </a:solidFill>
              </a:rPr>
              <a:t>Answer Exercise </a:t>
            </a:r>
            <a:r>
              <a:rPr lang="en-GB" sz="3200" b="1" dirty="0" smtClean="0">
                <a:solidFill>
                  <a:srgbClr val="091393"/>
                </a:solidFill>
              </a:rPr>
              <a:t>3 </a:t>
            </a:r>
            <a:r>
              <a:rPr lang="en-GB" sz="3200" b="1" dirty="0">
                <a:solidFill>
                  <a:srgbClr val="091393"/>
                </a:solidFill>
              </a:rPr>
              <a:t>- Strong Data Guide</a:t>
            </a:r>
            <a:endParaRPr lang="en-GB" dirty="0"/>
          </a:p>
        </p:txBody>
      </p:sp>
      <p:sp>
        <p:nvSpPr>
          <p:cNvPr id="477187" name="AutoShape 3"/>
          <p:cNvSpPr>
            <a:spLocks noChangeAspect="1" noChangeArrowheads="1" noTextEdit="1"/>
          </p:cNvSpPr>
          <p:nvPr/>
        </p:nvSpPr>
        <p:spPr bwMode="auto">
          <a:xfrm>
            <a:off x="533400" y="1219200"/>
            <a:ext cx="8304213" cy="480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188" name="Oval 4"/>
          <p:cNvSpPr>
            <a:spLocks noChangeArrowheads="1"/>
          </p:cNvSpPr>
          <p:nvPr/>
        </p:nvSpPr>
        <p:spPr bwMode="auto">
          <a:xfrm>
            <a:off x="4860925" y="1168400"/>
            <a:ext cx="303213" cy="303213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189" name="Rectangle 5"/>
          <p:cNvSpPr>
            <a:spLocks noChangeArrowheads="1"/>
          </p:cNvSpPr>
          <p:nvPr/>
        </p:nvSpPr>
        <p:spPr bwMode="auto">
          <a:xfrm>
            <a:off x="4935538" y="123825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41</a:t>
            </a:r>
            <a:endParaRPr lang="en-US"/>
          </a:p>
        </p:txBody>
      </p:sp>
      <p:sp>
        <p:nvSpPr>
          <p:cNvPr id="477190" name="Rectangle 6"/>
          <p:cNvSpPr>
            <a:spLocks noChangeArrowheads="1"/>
          </p:cNvSpPr>
          <p:nvPr/>
        </p:nvSpPr>
        <p:spPr bwMode="auto">
          <a:xfrm>
            <a:off x="5238750" y="1143000"/>
            <a:ext cx="490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192" name="Oval 8"/>
          <p:cNvSpPr>
            <a:spLocks noChangeArrowheads="1"/>
          </p:cNvSpPr>
          <p:nvPr/>
        </p:nvSpPr>
        <p:spPr bwMode="auto">
          <a:xfrm>
            <a:off x="2155825" y="2174875"/>
            <a:ext cx="306388" cy="300038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193" name="Rectangle 9"/>
          <p:cNvSpPr>
            <a:spLocks noChangeArrowheads="1"/>
          </p:cNvSpPr>
          <p:nvPr/>
        </p:nvSpPr>
        <p:spPr bwMode="auto">
          <a:xfrm>
            <a:off x="2230438" y="224313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42</a:t>
            </a:r>
            <a:endParaRPr lang="en-US"/>
          </a:p>
        </p:txBody>
      </p:sp>
      <p:sp>
        <p:nvSpPr>
          <p:cNvPr id="477194" name="Oval 10"/>
          <p:cNvSpPr>
            <a:spLocks noChangeArrowheads="1"/>
          </p:cNvSpPr>
          <p:nvPr/>
        </p:nvSpPr>
        <p:spPr bwMode="auto">
          <a:xfrm>
            <a:off x="7227888" y="2178050"/>
            <a:ext cx="306387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195" name="Rectangle 11"/>
          <p:cNvSpPr>
            <a:spLocks noChangeArrowheads="1"/>
          </p:cNvSpPr>
          <p:nvPr/>
        </p:nvSpPr>
        <p:spPr bwMode="auto">
          <a:xfrm>
            <a:off x="7302500" y="22447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43</a:t>
            </a:r>
            <a:endParaRPr lang="en-US"/>
          </a:p>
        </p:txBody>
      </p:sp>
      <p:sp>
        <p:nvSpPr>
          <p:cNvPr id="477196" name="Oval 12"/>
          <p:cNvSpPr>
            <a:spLocks noChangeArrowheads="1"/>
          </p:cNvSpPr>
          <p:nvPr/>
        </p:nvSpPr>
        <p:spPr bwMode="auto">
          <a:xfrm>
            <a:off x="600075" y="3398838"/>
            <a:ext cx="306388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197" name="Rectangle 13"/>
          <p:cNvSpPr>
            <a:spLocks noChangeArrowheads="1"/>
          </p:cNvSpPr>
          <p:nvPr/>
        </p:nvSpPr>
        <p:spPr bwMode="auto">
          <a:xfrm>
            <a:off x="676275" y="346710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44</a:t>
            </a:r>
            <a:endParaRPr lang="en-US"/>
          </a:p>
        </p:txBody>
      </p:sp>
      <p:sp>
        <p:nvSpPr>
          <p:cNvPr id="477198" name="Oval 14"/>
          <p:cNvSpPr>
            <a:spLocks noChangeArrowheads="1"/>
          </p:cNvSpPr>
          <p:nvPr/>
        </p:nvSpPr>
        <p:spPr bwMode="auto">
          <a:xfrm>
            <a:off x="1347788" y="3398838"/>
            <a:ext cx="306387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199" name="Rectangle 15"/>
          <p:cNvSpPr>
            <a:spLocks noChangeArrowheads="1"/>
          </p:cNvSpPr>
          <p:nvPr/>
        </p:nvSpPr>
        <p:spPr bwMode="auto">
          <a:xfrm>
            <a:off x="1422400" y="346710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45</a:t>
            </a:r>
            <a:endParaRPr lang="en-US"/>
          </a:p>
        </p:txBody>
      </p:sp>
      <p:sp>
        <p:nvSpPr>
          <p:cNvPr id="477200" name="Oval 16"/>
          <p:cNvSpPr>
            <a:spLocks noChangeArrowheads="1"/>
          </p:cNvSpPr>
          <p:nvPr/>
        </p:nvSpPr>
        <p:spPr bwMode="auto">
          <a:xfrm>
            <a:off x="2155825" y="3398838"/>
            <a:ext cx="306388" cy="296862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01" name="Rectangle 17"/>
          <p:cNvSpPr>
            <a:spLocks noChangeArrowheads="1"/>
          </p:cNvSpPr>
          <p:nvPr/>
        </p:nvSpPr>
        <p:spPr bwMode="auto">
          <a:xfrm>
            <a:off x="2230438" y="3465513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46</a:t>
            </a:r>
            <a:endParaRPr lang="en-US"/>
          </a:p>
        </p:txBody>
      </p:sp>
      <p:sp>
        <p:nvSpPr>
          <p:cNvPr id="477202" name="Oval 18"/>
          <p:cNvSpPr>
            <a:spLocks noChangeArrowheads="1"/>
          </p:cNvSpPr>
          <p:nvPr/>
        </p:nvSpPr>
        <p:spPr bwMode="auto">
          <a:xfrm>
            <a:off x="1277938" y="4541838"/>
            <a:ext cx="301625" cy="301625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03" name="Rectangle 19"/>
          <p:cNvSpPr>
            <a:spLocks noChangeArrowheads="1"/>
          </p:cNvSpPr>
          <p:nvPr/>
        </p:nvSpPr>
        <p:spPr bwMode="auto">
          <a:xfrm>
            <a:off x="1350963" y="461010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52</a:t>
            </a:r>
            <a:endParaRPr lang="en-US"/>
          </a:p>
        </p:txBody>
      </p:sp>
      <p:sp>
        <p:nvSpPr>
          <p:cNvPr id="477204" name="Oval 20"/>
          <p:cNvSpPr>
            <a:spLocks noChangeArrowheads="1"/>
          </p:cNvSpPr>
          <p:nvPr/>
        </p:nvSpPr>
        <p:spPr bwMode="auto">
          <a:xfrm>
            <a:off x="2017713" y="4545013"/>
            <a:ext cx="307975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05" name="Rectangle 21"/>
          <p:cNvSpPr>
            <a:spLocks noChangeArrowheads="1"/>
          </p:cNvSpPr>
          <p:nvPr/>
        </p:nvSpPr>
        <p:spPr bwMode="auto">
          <a:xfrm>
            <a:off x="2093913" y="4611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53</a:t>
            </a:r>
            <a:endParaRPr lang="en-US"/>
          </a:p>
        </p:txBody>
      </p:sp>
      <p:sp>
        <p:nvSpPr>
          <p:cNvPr id="477206" name="Oval 22"/>
          <p:cNvSpPr>
            <a:spLocks noChangeArrowheads="1"/>
          </p:cNvSpPr>
          <p:nvPr/>
        </p:nvSpPr>
        <p:spPr bwMode="auto">
          <a:xfrm>
            <a:off x="2763838" y="4545013"/>
            <a:ext cx="306387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07" name="Rectangle 23"/>
          <p:cNvSpPr>
            <a:spLocks noChangeArrowheads="1"/>
          </p:cNvSpPr>
          <p:nvPr/>
        </p:nvSpPr>
        <p:spPr bwMode="auto">
          <a:xfrm>
            <a:off x="2838450" y="4611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54</a:t>
            </a:r>
            <a:endParaRPr lang="en-US"/>
          </a:p>
        </p:txBody>
      </p:sp>
      <p:sp>
        <p:nvSpPr>
          <p:cNvPr id="477208" name="Oval 24"/>
          <p:cNvSpPr>
            <a:spLocks noChangeArrowheads="1"/>
          </p:cNvSpPr>
          <p:nvPr/>
        </p:nvSpPr>
        <p:spPr bwMode="auto">
          <a:xfrm>
            <a:off x="3636963" y="3398838"/>
            <a:ext cx="306387" cy="296862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09" name="Rectangle 25"/>
          <p:cNvSpPr>
            <a:spLocks noChangeArrowheads="1"/>
          </p:cNvSpPr>
          <p:nvPr/>
        </p:nvSpPr>
        <p:spPr bwMode="auto">
          <a:xfrm>
            <a:off x="3711575" y="3465513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47</a:t>
            </a:r>
            <a:endParaRPr lang="en-US"/>
          </a:p>
        </p:txBody>
      </p:sp>
      <p:sp>
        <p:nvSpPr>
          <p:cNvPr id="477210" name="Line 26"/>
          <p:cNvSpPr>
            <a:spLocks noChangeShapeType="1"/>
          </p:cNvSpPr>
          <p:nvPr/>
        </p:nvSpPr>
        <p:spPr bwMode="auto">
          <a:xfrm flipV="1">
            <a:off x="2420938" y="1320800"/>
            <a:ext cx="2436812" cy="8509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11" name="Freeform 27"/>
          <p:cNvSpPr>
            <a:spLocks/>
          </p:cNvSpPr>
          <p:nvPr/>
        </p:nvSpPr>
        <p:spPr bwMode="auto">
          <a:xfrm>
            <a:off x="2376488" y="2105025"/>
            <a:ext cx="127000" cy="80963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127" y="0"/>
              </a:cxn>
              <a:cxn ang="0">
                <a:pos x="76" y="76"/>
              </a:cxn>
              <a:cxn ang="0">
                <a:pos x="161" y="101"/>
              </a:cxn>
              <a:cxn ang="0">
                <a:pos x="0" y="101"/>
              </a:cxn>
            </a:cxnLst>
            <a:rect l="0" t="0" r="r" b="b"/>
            <a:pathLst>
              <a:path w="161" h="101">
                <a:moveTo>
                  <a:pt x="0" y="101"/>
                </a:moveTo>
                <a:lnTo>
                  <a:pt x="127" y="0"/>
                </a:lnTo>
                <a:lnTo>
                  <a:pt x="76" y="76"/>
                </a:lnTo>
                <a:lnTo>
                  <a:pt x="161" y="101"/>
                </a:lnTo>
                <a:lnTo>
                  <a:pt x="0" y="10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12" name="Line 28"/>
          <p:cNvSpPr>
            <a:spLocks noChangeShapeType="1"/>
          </p:cNvSpPr>
          <p:nvPr/>
        </p:nvSpPr>
        <p:spPr bwMode="auto">
          <a:xfrm flipV="1">
            <a:off x="858838" y="2392363"/>
            <a:ext cx="1309687" cy="9906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13" name="Freeform 29"/>
          <p:cNvSpPr>
            <a:spLocks/>
          </p:cNvSpPr>
          <p:nvPr/>
        </p:nvSpPr>
        <p:spPr bwMode="auto">
          <a:xfrm>
            <a:off x="822325" y="3303588"/>
            <a:ext cx="120650" cy="106362"/>
          </a:xfrm>
          <a:custGeom>
            <a:avLst/>
            <a:gdLst/>
            <a:ahLst/>
            <a:cxnLst>
              <a:cxn ang="0">
                <a:pos x="0" y="135"/>
              </a:cxn>
              <a:cxn ang="0">
                <a:pos x="88" y="0"/>
              </a:cxn>
              <a:cxn ang="0">
                <a:pos x="63" y="86"/>
              </a:cxn>
              <a:cxn ang="0">
                <a:pos x="153" y="86"/>
              </a:cxn>
              <a:cxn ang="0">
                <a:pos x="0" y="135"/>
              </a:cxn>
            </a:cxnLst>
            <a:rect l="0" t="0" r="r" b="b"/>
            <a:pathLst>
              <a:path w="153" h="135">
                <a:moveTo>
                  <a:pt x="0" y="135"/>
                </a:moveTo>
                <a:lnTo>
                  <a:pt x="88" y="0"/>
                </a:lnTo>
                <a:lnTo>
                  <a:pt x="63" y="86"/>
                </a:lnTo>
                <a:lnTo>
                  <a:pt x="153" y="86"/>
                </a:lnTo>
                <a:lnTo>
                  <a:pt x="0" y="13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14" name="Line 30"/>
          <p:cNvSpPr>
            <a:spLocks noChangeShapeType="1"/>
          </p:cNvSpPr>
          <p:nvPr/>
        </p:nvSpPr>
        <p:spPr bwMode="auto">
          <a:xfrm flipV="1">
            <a:off x="1528763" y="2460625"/>
            <a:ext cx="709612" cy="8985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15" name="Freeform 31"/>
          <p:cNvSpPr>
            <a:spLocks/>
          </p:cNvSpPr>
          <p:nvPr/>
        </p:nvSpPr>
        <p:spPr bwMode="auto">
          <a:xfrm>
            <a:off x="1500188" y="3273425"/>
            <a:ext cx="107950" cy="122238"/>
          </a:xfrm>
          <a:custGeom>
            <a:avLst/>
            <a:gdLst/>
            <a:ahLst/>
            <a:cxnLst>
              <a:cxn ang="0">
                <a:pos x="0" y="153"/>
              </a:cxn>
              <a:cxn ang="0">
                <a:pos x="53" y="0"/>
              </a:cxn>
              <a:cxn ang="0">
                <a:pos x="49" y="90"/>
              </a:cxn>
              <a:cxn ang="0">
                <a:pos x="137" y="68"/>
              </a:cxn>
              <a:cxn ang="0">
                <a:pos x="0" y="153"/>
              </a:cxn>
            </a:cxnLst>
            <a:rect l="0" t="0" r="r" b="b"/>
            <a:pathLst>
              <a:path w="137" h="153">
                <a:moveTo>
                  <a:pt x="0" y="153"/>
                </a:moveTo>
                <a:lnTo>
                  <a:pt x="53" y="0"/>
                </a:lnTo>
                <a:lnTo>
                  <a:pt x="49" y="90"/>
                </a:lnTo>
                <a:lnTo>
                  <a:pt x="137" y="68"/>
                </a:lnTo>
                <a:lnTo>
                  <a:pt x="0" y="1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16" name="Line 32"/>
          <p:cNvSpPr>
            <a:spLocks noChangeShapeType="1"/>
          </p:cNvSpPr>
          <p:nvPr/>
        </p:nvSpPr>
        <p:spPr bwMode="auto">
          <a:xfrm>
            <a:off x="2306638" y="2476500"/>
            <a:ext cx="1587" cy="8747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17" name="Freeform 33"/>
          <p:cNvSpPr>
            <a:spLocks/>
          </p:cNvSpPr>
          <p:nvPr/>
        </p:nvSpPr>
        <p:spPr bwMode="auto">
          <a:xfrm>
            <a:off x="2265363" y="3273425"/>
            <a:ext cx="82550" cy="120650"/>
          </a:xfrm>
          <a:custGeom>
            <a:avLst/>
            <a:gdLst/>
            <a:ahLst/>
            <a:cxnLst>
              <a:cxn ang="0">
                <a:pos x="52" y="151"/>
              </a:cxn>
              <a:cxn ang="0">
                <a:pos x="0" y="0"/>
              </a:cxn>
              <a:cxn ang="0">
                <a:pos x="52" y="70"/>
              </a:cxn>
              <a:cxn ang="0">
                <a:pos x="104" y="0"/>
              </a:cxn>
              <a:cxn ang="0">
                <a:pos x="52" y="151"/>
              </a:cxn>
            </a:cxnLst>
            <a:rect l="0" t="0" r="r" b="b"/>
            <a:pathLst>
              <a:path w="104" h="151">
                <a:moveTo>
                  <a:pt x="52" y="151"/>
                </a:moveTo>
                <a:lnTo>
                  <a:pt x="0" y="0"/>
                </a:lnTo>
                <a:lnTo>
                  <a:pt x="52" y="70"/>
                </a:lnTo>
                <a:lnTo>
                  <a:pt x="104" y="0"/>
                </a:lnTo>
                <a:lnTo>
                  <a:pt x="52" y="15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18" name="Line 34"/>
          <p:cNvSpPr>
            <a:spLocks noChangeShapeType="1"/>
          </p:cNvSpPr>
          <p:nvPr/>
        </p:nvSpPr>
        <p:spPr bwMode="auto">
          <a:xfrm flipV="1">
            <a:off x="2178050" y="3697288"/>
            <a:ext cx="130175" cy="7969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19" name="Freeform 35"/>
          <p:cNvSpPr>
            <a:spLocks/>
          </p:cNvSpPr>
          <p:nvPr/>
        </p:nvSpPr>
        <p:spPr bwMode="auto">
          <a:xfrm>
            <a:off x="2149475" y="4414838"/>
            <a:ext cx="82550" cy="125412"/>
          </a:xfrm>
          <a:custGeom>
            <a:avLst/>
            <a:gdLst/>
            <a:ahLst/>
            <a:cxnLst>
              <a:cxn ang="0">
                <a:pos x="27" y="159"/>
              </a:cxn>
              <a:cxn ang="0">
                <a:pos x="0" y="0"/>
              </a:cxn>
              <a:cxn ang="0">
                <a:pos x="39" y="80"/>
              </a:cxn>
              <a:cxn ang="0">
                <a:pos x="104" y="18"/>
              </a:cxn>
              <a:cxn ang="0">
                <a:pos x="27" y="159"/>
              </a:cxn>
            </a:cxnLst>
            <a:rect l="0" t="0" r="r" b="b"/>
            <a:pathLst>
              <a:path w="104" h="159">
                <a:moveTo>
                  <a:pt x="27" y="159"/>
                </a:moveTo>
                <a:lnTo>
                  <a:pt x="0" y="0"/>
                </a:lnTo>
                <a:lnTo>
                  <a:pt x="39" y="80"/>
                </a:lnTo>
                <a:lnTo>
                  <a:pt x="104" y="18"/>
                </a:lnTo>
                <a:lnTo>
                  <a:pt x="27" y="1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0" name="Line 36"/>
          <p:cNvSpPr>
            <a:spLocks noChangeShapeType="1"/>
          </p:cNvSpPr>
          <p:nvPr/>
        </p:nvSpPr>
        <p:spPr bwMode="auto">
          <a:xfrm flipV="1">
            <a:off x="1525588" y="3654425"/>
            <a:ext cx="671512" cy="8620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1" name="Freeform 37"/>
          <p:cNvSpPr>
            <a:spLocks/>
          </p:cNvSpPr>
          <p:nvPr/>
        </p:nvSpPr>
        <p:spPr bwMode="auto">
          <a:xfrm>
            <a:off x="1497013" y="4430713"/>
            <a:ext cx="107950" cy="122237"/>
          </a:xfrm>
          <a:custGeom>
            <a:avLst/>
            <a:gdLst/>
            <a:ahLst/>
            <a:cxnLst>
              <a:cxn ang="0">
                <a:pos x="0" y="153"/>
              </a:cxn>
              <a:cxn ang="0">
                <a:pos x="50" y="0"/>
              </a:cxn>
              <a:cxn ang="0">
                <a:pos x="49" y="90"/>
              </a:cxn>
              <a:cxn ang="0">
                <a:pos x="135" y="67"/>
              </a:cxn>
              <a:cxn ang="0">
                <a:pos x="0" y="153"/>
              </a:cxn>
            </a:cxnLst>
            <a:rect l="0" t="0" r="r" b="b"/>
            <a:pathLst>
              <a:path w="135" h="153">
                <a:moveTo>
                  <a:pt x="0" y="153"/>
                </a:moveTo>
                <a:lnTo>
                  <a:pt x="50" y="0"/>
                </a:lnTo>
                <a:lnTo>
                  <a:pt x="49" y="90"/>
                </a:lnTo>
                <a:lnTo>
                  <a:pt x="135" y="67"/>
                </a:lnTo>
                <a:lnTo>
                  <a:pt x="0" y="1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2" name="Line 38"/>
          <p:cNvSpPr>
            <a:spLocks noChangeShapeType="1"/>
          </p:cNvSpPr>
          <p:nvPr/>
        </p:nvSpPr>
        <p:spPr bwMode="auto">
          <a:xfrm>
            <a:off x="2417763" y="3654425"/>
            <a:ext cx="476250" cy="8461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3" name="Freeform 39"/>
          <p:cNvSpPr>
            <a:spLocks/>
          </p:cNvSpPr>
          <p:nvPr/>
        </p:nvSpPr>
        <p:spPr bwMode="auto">
          <a:xfrm>
            <a:off x="2820988" y="4414838"/>
            <a:ext cx="95250" cy="125412"/>
          </a:xfrm>
          <a:custGeom>
            <a:avLst/>
            <a:gdLst/>
            <a:ahLst/>
            <a:cxnLst>
              <a:cxn ang="0">
                <a:pos x="121" y="159"/>
              </a:cxn>
              <a:cxn ang="0">
                <a:pos x="0" y="53"/>
              </a:cxn>
              <a:cxn ang="0">
                <a:pos x="81" y="89"/>
              </a:cxn>
              <a:cxn ang="0">
                <a:pos x="94" y="0"/>
              </a:cxn>
              <a:cxn ang="0">
                <a:pos x="121" y="159"/>
              </a:cxn>
            </a:cxnLst>
            <a:rect l="0" t="0" r="r" b="b"/>
            <a:pathLst>
              <a:path w="121" h="159">
                <a:moveTo>
                  <a:pt x="121" y="159"/>
                </a:moveTo>
                <a:lnTo>
                  <a:pt x="0" y="53"/>
                </a:lnTo>
                <a:lnTo>
                  <a:pt x="81" y="89"/>
                </a:lnTo>
                <a:lnTo>
                  <a:pt x="94" y="0"/>
                </a:lnTo>
                <a:lnTo>
                  <a:pt x="121" y="1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4" name="Line 40"/>
          <p:cNvSpPr>
            <a:spLocks noChangeShapeType="1"/>
          </p:cNvSpPr>
          <p:nvPr/>
        </p:nvSpPr>
        <p:spPr bwMode="auto">
          <a:xfrm>
            <a:off x="2376488" y="2460625"/>
            <a:ext cx="1304925" cy="9207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5" name="Freeform 41"/>
          <p:cNvSpPr>
            <a:spLocks/>
          </p:cNvSpPr>
          <p:nvPr/>
        </p:nvSpPr>
        <p:spPr bwMode="auto">
          <a:xfrm>
            <a:off x="3595688" y="3305175"/>
            <a:ext cx="123825" cy="104775"/>
          </a:xfrm>
          <a:custGeom>
            <a:avLst/>
            <a:gdLst/>
            <a:ahLst/>
            <a:cxnLst>
              <a:cxn ang="0">
                <a:pos x="155" y="131"/>
              </a:cxn>
              <a:cxn ang="0">
                <a:pos x="0" y="88"/>
              </a:cxn>
              <a:cxn ang="0">
                <a:pos x="90" y="86"/>
              </a:cxn>
              <a:cxn ang="0">
                <a:pos x="63" y="0"/>
              </a:cxn>
              <a:cxn ang="0">
                <a:pos x="155" y="131"/>
              </a:cxn>
            </a:cxnLst>
            <a:rect l="0" t="0" r="r" b="b"/>
            <a:pathLst>
              <a:path w="155" h="131">
                <a:moveTo>
                  <a:pt x="155" y="131"/>
                </a:moveTo>
                <a:lnTo>
                  <a:pt x="0" y="88"/>
                </a:lnTo>
                <a:lnTo>
                  <a:pt x="90" y="86"/>
                </a:lnTo>
                <a:lnTo>
                  <a:pt x="63" y="0"/>
                </a:lnTo>
                <a:lnTo>
                  <a:pt x="155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6" name="Line 42"/>
          <p:cNvSpPr>
            <a:spLocks noChangeShapeType="1"/>
          </p:cNvSpPr>
          <p:nvPr/>
        </p:nvSpPr>
        <p:spPr bwMode="auto">
          <a:xfrm>
            <a:off x="5167313" y="1320800"/>
            <a:ext cx="2170112" cy="8366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7" name="Freeform 43"/>
          <p:cNvSpPr>
            <a:spLocks/>
          </p:cNvSpPr>
          <p:nvPr/>
        </p:nvSpPr>
        <p:spPr bwMode="auto">
          <a:xfrm>
            <a:off x="7253288" y="2090738"/>
            <a:ext cx="127000" cy="82550"/>
          </a:xfrm>
          <a:custGeom>
            <a:avLst/>
            <a:gdLst/>
            <a:ahLst/>
            <a:cxnLst>
              <a:cxn ang="0">
                <a:pos x="160" y="105"/>
              </a:cxn>
              <a:cxn ang="0">
                <a:pos x="0" y="101"/>
              </a:cxn>
              <a:cxn ang="0">
                <a:pos x="86" y="76"/>
              </a:cxn>
              <a:cxn ang="0">
                <a:pos x="37" y="0"/>
              </a:cxn>
              <a:cxn ang="0">
                <a:pos x="160" y="105"/>
              </a:cxn>
            </a:cxnLst>
            <a:rect l="0" t="0" r="r" b="b"/>
            <a:pathLst>
              <a:path w="160" h="105">
                <a:moveTo>
                  <a:pt x="160" y="105"/>
                </a:moveTo>
                <a:lnTo>
                  <a:pt x="0" y="101"/>
                </a:lnTo>
                <a:lnTo>
                  <a:pt x="86" y="76"/>
                </a:lnTo>
                <a:lnTo>
                  <a:pt x="37" y="0"/>
                </a:lnTo>
                <a:lnTo>
                  <a:pt x="160" y="10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8" name="Freeform 44"/>
          <p:cNvSpPr>
            <a:spLocks/>
          </p:cNvSpPr>
          <p:nvPr/>
        </p:nvSpPr>
        <p:spPr bwMode="auto">
          <a:xfrm>
            <a:off x="2305050" y="2058988"/>
            <a:ext cx="82550" cy="127000"/>
          </a:xfrm>
          <a:custGeom>
            <a:avLst/>
            <a:gdLst/>
            <a:ahLst/>
            <a:cxnLst>
              <a:cxn ang="0">
                <a:pos x="0" y="160"/>
              </a:cxn>
              <a:cxn ang="0">
                <a:pos x="6" y="0"/>
              </a:cxn>
              <a:cxn ang="0">
                <a:pos x="29" y="86"/>
              </a:cxn>
              <a:cxn ang="0">
                <a:pos x="105" y="37"/>
              </a:cxn>
              <a:cxn ang="0">
                <a:pos x="0" y="160"/>
              </a:cxn>
            </a:cxnLst>
            <a:rect l="0" t="0" r="r" b="b"/>
            <a:pathLst>
              <a:path w="105" h="160">
                <a:moveTo>
                  <a:pt x="0" y="160"/>
                </a:moveTo>
                <a:lnTo>
                  <a:pt x="6" y="0"/>
                </a:lnTo>
                <a:lnTo>
                  <a:pt x="29" y="86"/>
                </a:lnTo>
                <a:lnTo>
                  <a:pt x="105" y="37"/>
                </a:lnTo>
                <a:lnTo>
                  <a:pt x="0" y="16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29" name="Rectangle 45"/>
          <p:cNvSpPr>
            <a:spLocks noChangeArrowheads="1"/>
          </p:cNvSpPr>
          <p:nvPr/>
        </p:nvSpPr>
        <p:spPr bwMode="auto">
          <a:xfrm>
            <a:off x="3482975" y="1581150"/>
            <a:ext cx="619125" cy="180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30" name="Rectangle 46"/>
          <p:cNvSpPr>
            <a:spLocks noChangeArrowheads="1"/>
          </p:cNvSpPr>
          <p:nvPr/>
        </p:nvSpPr>
        <p:spPr bwMode="auto">
          <a:xfrm>
            <a:off x="3482975" y="1570038"/>
            <a:ext cx="6508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restaurant</a:t>
            </a:r>
            <a:endParaRPr lang="en-US"/>
          </a:p>
        </p:txBody>
      </p:sp>
      <p:sp>
        <p:nvSpPr>
          <p:cNvPr id="477231" name="Rectangle 47"/>
          <p:cNvSpPr>
            <a:spLocks noChangeArrowheads="1"/>
          </p:cNvSpPr>
          <p:nvPr/>
        </p:nvSpPr>
        <p:spPr bwMode="auto">
          <a:xfrm>
            <a:off x="5891213" y="1581150"/>
            <a:ext cx="266700" cy="180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32" name="Rectangle 48"/>
          <p:cNvSpPr>
            <a:spLocks noChangeArrowheads="1"/>
          </p:cNvSpPr>
          <p:nvPr/>
        </p:nvSpPr>
        <p:spPr bwMode="auto">
          <a:xfrm>
            <a:off x="5891213" y="1570038"/>
            <a:ext cx="27463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cafe</a:t>
            </a:r>
            <a:endParaRPr lang="en-US"/>
          </a:p>
        </p:txBody>
      </p:sp>
      <p:sp>
        <p:nvSpPr>
          <p:cNvPr id="477235" name="Rectangle 51"/>
          <p:cNvSpPr>
            <a:spLocks noChangeArrowheads="1"/>
          </p:cNvSpPr>
          <p:nvPr/>
        </p:nvSpPr>
        <p:spPr bwMode="auto">
          <a:xfrm>
            <a:off x="808038" y="2935288"/>
            <a:ext cx="560387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36" name="Rectangle 52"/>
          <p:cNvSpPr>
            <a:spLocks noChangeArrowheads="1"/>
          </p:cNvSpPr>
          <p:nvPr/>
        </p:nvSpPr>
        <p:spPr bwMode="auto">
          <a:xfrm>
            <a:off x="812800" y="2925763"/>
            <a:ext cx="5683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category</a:t>
            </a:r>
            <a:endParaRPr lang="en-US"/>
          </a:p>
        </p:txBody>
      </p:sp>
      <p:sp>
        <p:nvSpPr>
          <p:cNvPr id="477237" name="Rectangle 53"/>
          <p:cNvSpPr>
            <a:spLocks noChangeArrowheads="1"/>
          </p:cNvSpPr>
          <p:nvPr/>
        </p:nvSpPr>
        <p:spPr bwMode="auto">
          <a:xfrm>
            <a:off x="1450975" y="2935288"/>
            <a:ext cx="495300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38" name="Rectangle 54"/>
          <p:cNvSpPr>
            <a:spLocks noChangeArrowheads="1"/>
          </p:cNvSpPr>
          <p:nvPr/>
        </p:nvSpPr>
        <p:spPr bwMode="auto">
          <a:xfrm>
            <a:off x="1530350" y="2925763"/>
            <a:ext cx="357188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name</a:t>
            </a:r>
            <a:endParaRPr lang="en-US"/>
          </a:p>
        </p:txBody>
      </p:sp>
      <p:sp>
        <p:nvSpPr>
          <p:cNvPr id="477239" name="Rectangle 55"/>
          <p:cNvSpPr>
            <a:spLocks noChangeArrowheads="1"/>
          </p:cNvSpPr>
          <p:nvPr/>
        </p:nvSpPr>
        <p:spPr bwMode="auto">
          <a:xfrm>
            <a:off x="1958975" y="2935288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40" name="Rectangle 56"/>
          <p:cNvSpPr>
            <a:spLocks noChangeArrowheads="1"/>
          </p:cNvSpPr>
          <p:nvPr/>
        </p:nvSpPr>
        <p:spPr bwMode="auto">
          <a:xfrm>
            <a:off x="1989138" y="2925763"/>
            <a:ext cx="4937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address</a:t>
            </a:r>
            <a:endParaRPr lang="en-US"/>
          </a:p>
        </p:txBody>
      </p:sp>
      <p:sp>
        <p:nvSpPr>
          <p:cNvPr id="477241" name="Rectangle 57"/>
          <p:cNvSpPr>
            <a:spLocks noChangeArrowheads="1"/>
          </p:cNvSpPr>
          <p:nvPr/>
        </p:nvSpPr>
        <p:spPr bwMode="auto">
          <a:xfrm>
            <a:off x="1450975" y="4144963"/>
            <a:ext cx="495300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42" name="Rectangle 58"/>
          <p:cNvSpPr>
            <a:spLocks noChangeArrowheads="1"/>
          </p:cNvSpPr>
          <p:nvPr/>
        </p:nvSpPr>
        <p:spPr bwMode="auto">
          <a:xfrm>
            <a:off x="1525588" y="4135438"/>
            <a:ext cx="35718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street</a:t>
            </a:r>
            <a:endParaRPr lang="en-US"/>
          </a:p>
        </p:txBody>
      </p:sp>
      <p:sp>
        <p:nvSpPr>
          <p:cNvPr id="477243" name="Rectangle 59"/>
          <p:cNvSpPr>
            <a:spLocks noChangeArrowheads="1"/>
          </p:cNvSpPr>
          <p:nvPr/>
        </p:nvSpPr>
        <p:spPr bwMode="auto">
          <a:xfrm>
            <a:off x="1957388" y="4146550"/>
            <a:ext cx="427037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44" name="Rectangle 60"/>
          <p:cNvSpPr>
            <a:spLocks noChangeArrowheads="1"/>
          </p:cNvSpPr>
          <p:nvPr/>
        </p:nvSpPr>
        <p:spPr bwMode="auto">
          <a:xfrm>
            <a:off x="2054225" y="4137025"/>
            <a:ext cx="247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city</a:t>
            </a:r>
            <a:endParaRPr lang="en-US"/>
          </a:p>
        </p:txBody>
      </p:sp>
      <p:sp>
        <p:nvSpPr>
          <p:cNvPr id="477245" name="Rectangle 61"/>
          <p:cNvSpPr>
            <a:spLocks noChangeArrowheads="1"/>
          </p:cNvSpPr>
          <p:nvPr/>
        </p:nvSpPr>
        <p:spPr bwMode="auto">
          <a:xfrm>
            <a:off x="2500313" y="4144963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46" name="Rectangle 62"/>
          <p:cNvSpPr>
            <a:spLocks noChangeArrowheads="1"/>
          </p:cNvSpPr>
          <p:nvPr/>
        </p:nvSpPr>
        <p:spPr bwMode="auto">
          <a:xfrm>
            <a:off x="2525713" y="4135438"/>
            <a:ext cx="51276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zipcode</a:t>
            </a:r>
            <a:endParaRPr lang="en-US"/>
          </a:p>
        </p:txBody>
      </p:sp>
      <p:sp>
        <p:nvSpPr>
          <p:cNvPr id="477247" name="Rectangle 63"/>
          <p:cNvSpPr>
            <a:spLocks noChangeArrowheads="1"/>
          </p:cNvSpPr>
          <p:nvPr/>
        </p:nvSpPr>
        <p:spPr bwMode="auto">
          <a:xfrm>
            <a:off x="2843213" y="2935288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48" name="Rectangle 64"/>
          <p:cNvSpPr>
            <a:spLocks noChangeArrowheads="1"/>
          </p:cNvSpPr>
          <p:nvPr/>
        </p:nvSpPr>
        <p:spPr bwMode="auto">
          <a:xfrm>
            <a:off x="2886075" y="2925763"/>
            <a:ext cx="4762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contact</a:t>
            </a:r>
            <a:endParaRPr lang="en-US"/>
          </a:p>
        </p:txBody>
      </p:sp>
      <p:sp>
        <p:nvSpPr>
          <p:cNvPr id="477249" name="Freeform 65"/>
          <p:cNvSpPr>
            <a:spLocks/>
          </p:cNvSpPr>
          <p:nvPr/>
        </p:nvSpPr>
        <p:spPr bwMode="auto">
          <a:xfrm>
            <a:off x="7140575" y="2152650"/>
            <a:ext cx="128588" cy="82550"/>
          </a:xfrm>
          <a:custGeom>
            <a:avLst/>
            <a:gdLst/>
            <a:ahLst/>
            <a:cxnLst>
              <a:cxn ang="0">
                <a:pos x="160" y="83"/>
              </a:cxn>
              <a:cxn ang="0">
                <a:pos x="0" y="104"/>
              </a:cxn>
              <a:cxn ang="0">
                <a:pos x="81" y="68"/>
              </a:cxn>
              <a:cxn ang="0">
                <a:pos x="22" y="0"/>
              </a:cxn>
              <a:cxn ang="0">
                <a:pos x="160" y="83"/>
              </a:cxn>
            </a:cxnLst>
            <a:rect l="0" t="0" r="r" b="b"/>
            <a:pathLst>
              <a:path w="160" h="104">
                <a:moveTo>
                  <a:pt x="160" y="83"/>
                </a:moveTo>
                <a:lnTo>
                  <a:pt x="0" y="104"/>
                </a:lnTo>
                <a:lnTo>
                  <a:pt x="81" y="68"/>
                </a:lnTo>
                <a:lnTo>
                  <a:pt x="22" y="0"/>
                </a:lnTo>
                <a:lnTo>
                  <a:pt x="160" y="8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51" name="Rectangle 67"/>
          <p:cNvSpPr>
            <a:spLocks noChangeArrowheads="1"/>
          </p:cNvSpPr>
          <p:nvPr/>
        </p:nvSpPr>
        <p:spPr bwMode="auto">
          <a:xfrm>
            <a:off x="3048000" y="2438400"/>
            <a:ext cx="560388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52" name="Rectangle 68"/>
          <p:cNvSpPr>
            <a:spLocks noChangeArrowheads="1"/>
          </p:cNvSpPr>
          <p:nvPr/>
        </p:nvSpPr>
        <p:spPr bwMode="auto">
          <a:xfrm>
            <a:off x="3124200" y="2438400"/>
            <a:ext cx="44926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nearby</a:t>
            </a:r>
            <a:endParaRPr lang="en-US"/>
          </a:p>
        </p:txBody>
      </p:sp>
      <p:sp>
        <p:nvSpPr>
          <p:cNvPr id="477253" name="Rectangle 69"/>
          <p:cNvSpPr>
            <a:spLocks noChangeArrowheads="1"/>
          </p:cNvSpPr>
          <p:nvPr/>
        </p:nvSpPr>
        <p:spPr bwMode="auto">
          <a:xfrm>
            <a:off x="6019800" y="2438400"/>
            <a:ext cx="560388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54" name="Rectangle 70"/>
          <p:cNvSpPr>
            <a:spLocks noChangeArrowheads="1"/>
          </p:cNvSpPr>
          <p:nvPr/>
        </p:nvSpPr>
        <p:spPr bwMode="auto">
          <a:xfrm>
            <a:off x="6096000" y="2438400"/>
            <a:ext cx="44926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nearby</a:t>
            </a:r>
            <a:endParaRPr lang="en-US"/>
          </a:p>
        </p:txBody>
      </p:sp>
      <p:sp>
        <p:nvSpPr>
          <p:cNvPr id="477255" name="Line 71"/>
          <p:cNvSpPr>
            <a:spLocks noChangeShapeType="1"/>
          </p:cNvSpPr>
          <p:nvPr/>
        </p:nvSpPr>
        <p:spPr bwMode="auto">
          <a:xfrm>
            <a:off x="3857625" y="3683000"/>
            <a:ext cx="388938" cy="8159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56" name="Freeform 72"/>
          <p:cNvSpPr>
            <a:spLocks/>
          </p:cNvSpPr>
          <p:nvPr/>
        </p:nvSpPr>
        <p:spPr bwMode="auto">
          <a:xfrm>
            <a:off x="4176713" y="4413250"/>
            <a:ext cx="90487" cy="127000"/>
          </a:xfrm>
          <a:custGeom>
            <a:avLst/>
            <a:gdLst/>
            <a:ahLst/>
            <a:cxnLst>
              <a:cxn ang="0">
                <a:pos x="114" y="161"/>
              </a:cxn>
              <a:cxn ang="0">
                <a:pos x="0" y="47"/>
              </a:cxn>
              <a:cxn ang="0">
                <a:pos x="79" y="89"/>
              </a:cxn>
              <a:cxn ang="0">
                <a:pos x="97" y="0"/>
              </a:cxn>
              <a:cxn ang="0">
                <a:pos x="114" y="161"/>
              </a:cxn>
            </a:cxnLst>
            <a:rect l="0" t="0" r="r" b="b"/>
            <a:pathLst>
              <a:path w="114" h="161">
                <a:moveTo>
                  <a:pt x="114" y="161"/>
                </a:moveTo>
                <a:lnTo>
                  <a:pt x="0" y="47"/>
                </a:lnTo>
                <a:lnTo>
                  <a:pt x="79" y="89"/>
                </a:lnTo>
                <a:lnTo>
                  <a:pt x="97" y="0"/>
                </a:lnTo>
                <a:lnTo>
                  <a:pt x="114" y="16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57" name="Oval 73"/>
          <p:cNvSpPr>
            <a:spLocks noChangeArrowheads="1"/>
          </p:cNvSpPr>
          <p:nvPr/>
        </p:nvSpPr>
        <p:spPr bwMode="auto">
          <a:xfrm>
            <a:off x="4116388" y="4545013"/>
            <a:ext cx="301625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58" name="Rectangle 74"/>
          <p:cNvSpPr>
            <a:spLocks noChangeArrowheads="1"/>
          </p:cNvSpPr>
          <p:nvPr/>
        </p:nvSpPr>
        <p:spPr bwMode="auto">
          <a:xfrm>
            <a:off x="4189413" y="4611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56</a:t>
            </a:r>
            <a:endParaRPr lang="en-US"/>
          </a:p>
        </p:txBody>
      </p:sp>
      <p:sp>
        <p:nvSpPr>
          <p:cNvPr id="477259" name="Rectangle 75"/>
          <p:cNvSpPr>
            <a:spLocks noChangeArrowheads="1"/>
          </p:cNvSpPr>
          <p:nvPr/>
        </p:nvSpPr>
        <p:spPr bwMode="auto">
          <a:xfrm>
            <a:off x="4067175" y="4144963"/>
            <a:ext cx="533400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60" name="Rectangle 76"/>
          <p:cNvSpPr>
            <a:spLocks noChangeArrowheads="1"/>
          </p:cNvSpPr>
          <p:nvPr/>
        </p:nvSpPr>
        <p:spPr bwMode="auto">
          <a:xfrm>
            <a:off x="4067175" y="4135438"/>
            <a:ext cx="5683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manager</a:t>
            </a:r>
            <a:endParaRPr lang="en-US"/>
          </a:p>
        </p:txBody>
      </p:sp>
      <p:sp>
        <p:nvSpPr>
          <p:cNvPr id="477261" name="Line 77"/>
          <p:cNvSpPr>
            <a:spLocks noChangeShapeType="1"/>
          </p:cNvSpPr>
          <p:nvPr/>
        </p:nvSpPr>
        <p:spPr bwMode="auto">
          <a:xfrm>
            <a:off x="4260850" y="4845050"/>
            <a:ext cx="1588" cy="6000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62" name="Freeform 78"/>
          <p:cNvSpPr>
            <a:spLocks/>
          </p:cNvSpPr>
          <p:nvPr/>
        </p:nvSpPr>
        <p:spPr bwMode="auto">
          <a:xfrm>
            <a:off x="4219575" y="5367338"/>
            <a:ext cx="82550" cy="120650"/>
          </a:xfrm>
          <a:custGeom>
            <a:avLst/>
            <a:gdLst/>
            <a:ahLst/>
            <a:cxnLst>
              <a:cxn ang="0">
                <a:pos x="52" y="151"/>
              </a:cxn>
              <a:cxn ang="0">
                <a:pos x="0" y="0"/>
              </a:cxn>
              <a:cxn ang="0">
                <a:pos x="52" y="70"/>
              </a:cxn>
              <a:cxn ang="0">
                <a:pos x="105" y="0"/>
              </a:cxn>
              <a:cxn ang="0">
                <a:pos x="52" y="151"/>
              </a:cxn>
            </a:cxnLst>
            <a:rect l="0" t="0" r="r" b="b"/>
            <a:pathLst>
              <a:path w="105" h="151">
                <a:moveTo>
                  <a:pt x="52" y="151"/>
                </a:moveTo>
                <a:lnTo>
                  <a:pt x="0" y="0"/>
                </a:lnTo>
                <a:lnTo>
                  <a:pt x="52" y="70"/>
                </a:lnTo>
                <a:lnTo>
                  <a:pt x="105" y="0"/>
                </a:lnTo>
                <a:lnTo>
                  <a:pt x="52" y="15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63" name="Oval 79"/>
          <p:cNvSpPr>
            <a:spLocks noChangeArrowheads="1"/>
          </p:cNvSpPr>
          <p:nvPr/>
        </p:nvSpPr>
        <p:spPr bwMode="auto">
          <a:xfrm>
            <a:off x="4116388" y="5492750"/>
            <a:ext cx="301625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64" name="Rectangle 80"/>
          <p:cNvSpPr>
            <a:spLocks noChangeArrowheads="1"/>
          </p:cNvSpPr>
          <p:nvPr/>
        </p:nvSpPr>
        <p:spPr bwMode="auto">
          <a:xfrm>
            <a:off x="4189413" y="55594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63</a:t>
            </a:r>
            <a:endParaRPr lang="en-US"/>
          </a:p>
        </p:txBody>
      </p:sp>
      <p:sp>
        <p:nvSpPr>
          <p:cNvPr id="477265" name="Rectangle 81"/>
          <p:cNvSpPr>
            <a:spLocks noChangeArrowheads="1"/>
          </p:cNvSpPr>
          <p:nvPr/>
        </p:nvSpPr>
        <p:spPr bwMode="auto">
          <a:xfrm>
            <a:off x="3981450" y="5097463"/>
            <a:ext cx="560388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66" name="Rectangle 82"/>
          <p:cNvSpPr>
            <a:spLocks noChangeArrowheads="1"/>
          </p:cNvSpPr>
          <p:nvPr/>
        </p:nvSpPr>
        <p:spPr bwMode="auto">
          <a:xfrm>
            <a:off x="4064000" y="5087938"/>
            <a:ext cx="4032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phone</a:t>
            </a:r>
            <a:endParaRPr lang="en-US"/>
          </a:p>
        </p:txBody>
      </p:sp>
      <p:sp>
        <p:nvSpPr>
          <p:cNvPr id="477267" name="Oval 83"/>
          <p:cNvSpPr>
            <a:spLocks noChangeArrowheads="1"/>
          </p:cNvSpPr>
          <p:nvPr/>
        </p:nvSpPr>
        <p:spPr bwMode="auto">
          <a:xfrm>
            <a:off x="5138738" y="3455988"/>
            <a:ext cx="306387" cy="300037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68" name="Rectangle 84"/>
          <p:cNvSpPr>
            <a:spLocks noChangeArrowheads="1"/>
          </p:cNvSpPr>
          <p:nvPr/>
        </p:nvSpPr>
        <p:spPr bwMode="auto">
          <a:xfrm>
            <a:off x="5213350" y="352425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48</a:t>
            </a:r>
            <a:endParaRPr lang="en-US"/>
          </a:p>
        </p:txBody>
      </p:sp>
      <p:sp>
        <p:nvSpPr>
          <p:cNvPr id="477269" name="Oval 85"/>
          <p:cNvSpPr>
            <a:spLocks noChangeArrowheads="1"/>
          </p:cNvSpPr>
          <p:nvPr/>
        </p:nvSpPr>
        <p:spPr bwMode="auto">
          <a:xfrm>
            <a:off x="5886450" y="3455988"/>
            <a:ext cx="307975" cy="300037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70" name="Rectangle 86"/>
          <p:cNvSpPr>
            <a:spLocks noChangeArrowheads="1"/>
          </p:cNvSpPr>
          <p:nvPr/>
        </p:nvSpPr>
        <p:spPr bwMode="auto">
          <a:xfrm>
            <a:off x="5962650" y="352425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49</a:t>
            </a:r>
            <a:endParaRPr lang="en-US"/>
          </a:p>
        </p:txBody>
      </p:sp>
      <p:sp>
        <p:nvSpPr>
          <p:cNvPr id="477271" name="Oval 87"/>
          <p:cNvSpPr>
            <a:spLocks noChangeArrowheads="1"/>
          </p:cNvSpPr>
          <p:nvPr/>
        </p:nvSpPr>
        <p:spPr bwMode="auto">
          <a:xfrm>
            <a:off x="6691313" y="3457575"/>
            <a:ext cx="306387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72" name="Rectangle 88"/>
          <p:cNvSpPr>
            <a:spLocks noChangeArrowheads="1"/>
          </p:cNvSpPr>
          <p:nvPr/>
        </p:nvSpPr>
        <p:spPr bwMode="auto">
          <a:xfrm>
            <a:off x="6765925" y="352583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50</a:t>
            </a:r>
            <a:endParaRPr lang="en-US"/>
          </a:p>
        </p:txBody>
      </p:sp>
      <p:sp>
        <p:nvSpPr>
          <p:cNvPr id="477273" name="Oval 89"/>
          <p:cNvSpPr>
            <a:spLocks noChangeArrowheads="1"/>
          </p:cNvSpPr>
          <p:nvPr/>
        </p:nvSpPr>
        <p:spPr bwMode="auto">
          <a:xfrm>
            <a:off x="5676900" y="4603750"/>
            <a:ext cx="301625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74" name="Rectangle 90"/>
          <p:cNvSpPr>
            <a:spLocks noChangeArrowheads="1"/>
          </p:cNvSpPr>
          <p:nvPr/>
        </p:nvSpPr>
        <p:spPr bwMode="auto">
          <a:xfrm>
            <a:off x="5749925" y="46704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57</a:t>
            </a:r>
            <a:endParaRPr lang="en-US"/>
          </a:p>
        </p:txBody>
      </p:sp>
      <p:sp>
        <p:nvSpPr>
          <p:cNvPr id="477275" name="Oval 91"/>
          <p:cNvSpPr>
            <a:spLocks noChangeArrowheads="1"/>
          </p:cNvSpPr>
          <p:nvPr/>
        </p:nvSpPr>
        <p:spPr bwMode="auto">
          <a:xfrm>
            <a:off x="6350000" y="4603750"/>
            <a:ext cx="301625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76" name="Rectangle 92"/>
          <p:cNvSpPr>
            <a:spLocks noChangeArrowheads="1"/>
          </p:cNvSpPr>
          <p:nvPr/>
        </p:nvSpPr>
        <p:spPr bwMode="auto">
          <a:xfrm>
            <a:off x="6423025" y="46704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58</a:t>
            </a:r>
            <a:endParaRPr lang="en-US"/>
          </a:p>
        </p:txBody>
      </p:sp>
      <p:sp>
        <p:nvSpPr>
          <p:cNvPr id="477277" name="Oval 93"/>
          <p:cNvSpPr>
            <a:spLocks noChangeArrowheads="1"/>
          </p:cNvSpPr>
          <p:nvPr/>
        </p:nvSpPr>
        <p:spPr bwMode="auto">
          <a:xfrm>
            <a:off x="7161213" y="4603750"/>
            <a:ext cx="301625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78" name="Rectangle 94"/>
          <p:cNvSpPr>
            <a:spLocks noChangeArrowheads="1"/>
          </p:cNvSpPr>
          <p:nvPr/>
        </p:nvSpPr>
        <p:spPr bwMode="auto">
          <a:xfrm>
            <a:off x="7234238" y="46704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59</a:t>
            </a:r>
            <a:endParaRPr lang="en-US"/>
          </a:p>
        </p:txBody>
      </p:sp>
      <p:sp>
        <p:nvSpPr>
          <p:cNvPr id="477279" name="Oval 95"/>
          <p:cNvSpPr>
            <a:spLocks noChangeArrowheads="1"/>
          </p:cNvSpPr>
          <p:nvPr/>
        </p:nvSpPr>
        <p:spPr bwMode="auto">
          <a:xfrm>
            <a:off x="7637463" y="3459163"/>
            <a:ext cx="307975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80" name="Rectangle 96"/>
          <p:cNvSpPr>
            <a:spLocks noChangeArrowheads="1"/>
          </p:cNvSpPr>
          <p:nvPr/>
        </p:nvSpPr>
        <p:spPr bwMode="auto">
          <a:xfrm>
            <a:off x="7713663" y="352583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51</a:t>
            </a:r>
            <a:endParaRPr lang="en-US"/>
          </a:p>
        </p:txBody>
      </p:sp>
      <p:sp>
        <p:nvSpPr>
          <p:cNvPr id="477281" name="Line 97"/>
          <p:cNvSpPr>
            <a:spLocks noChangeShapeType="1"/>
          </p:cNvSpPr>
          <p:nvPr/>
        </p:nvSpPr>
        <p:spPr bwMode="auto">
          <a:xfrm flipV="1">
            <a:off x="5400675" y="2393950"/>
            <a:ext cx="1839913" cy="10493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82" name="Freeform 98"/>
          <p:cNvSpPr>
            <a:spLocks/>
          </p:cNvSpPr>
          <p:nvPr/>
        </p:nvSpPr>
        <p:spPr bwMode="auto">
          <a:xfrm>
            <a:off x="5359400" y="3368675"/>
            <a:ext cx="127000" cy="98425"/>
          </a:xfrm>
          <a:custGeom>
            <a:avLst/>
            <a:gdLst/>
            <a:ahLst/>
            <a:cxnLst>
              <a:cxn ang="0">
                <a:pos x="0" y="122"/>
              </a:cxn>
              <a:cxn ang="0">
                <a:pos x="104" y="0"/>
              </a:cxn>
              <a:cxn ang="0">
                <a:pos x="70" y="82"/>
              </a:cxn>
              <a:cxn ang="0">
                <a:pos x="158" y="93"/>
              </a:cxn>
              <a:cxn ang="0">
                <a:pos x="0" y="122"/>
              </a:cxn>
            </a:cxnLst>
            <a:rect l="0" t="0" r="r" b="b"/>
            <a:pathLst>
              <a:path w="158" h="122">
                <a:moveTo>
                  <a:pt x="0" y="122"/>
                </a:moveTo>
                <a:lnTo>
                  <a:pt x="104" y="0"/>
                </a:lnTo>
                <a:lnTo>
                  <a:pt x="70" y="82"/>
                </a:lnTo>
                <a:lnTo>
                  <a:pt x="158" y="93"/>
                </a:lnTo>
                <a:lnTo>
                  <a:pt x="0" y="1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83" name="Line 99"/>
          <p:cNvSpPr>
            <a:spLocks noChangeShapeType="1"/>
          </p:cNvSpPr>
          <p:nvPr/>
        </p:nvSpPr>
        <p:spPr bwMode="auto">
          <a:xfrm flipV="1">
            <a:off x="6076950" y="2462213"/>
            <a:ext cx="1233488" cy="9604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84" name="Freeform 100"/>
          <p:cNvSpPr>
            <a:spLocks/>
          </p:cNvSpPr>
          <p:nvPr/>
        </p:nvSpPr>
        <p:spPr bwMode="auto">
          <a:xfrm>
            <a:off x="6038850" y="3343275"/>
            <a:ext cx="122238" cy="107950"/>
          </a:xfrm>
          <a:custGeom>
            <a:avLst/>
            <a:gdLst/>
            <a:ahLst/>
            <a:cxnLst>
              <a:cxn ang="0">
                <a:pos x="0" y="135"/>
              </a:cxn>
              <a:cxn ang="0">
                <a:pos x="86" y="0"/>
              </a:cxn>
              <a:cxn ang="0">
                <a:pos x="63" y="87"/>
              </a:cxn>
              <a:cxn ang="0">
                <a:pos x="153" y="85"/>
              </a:cxn>
              <a:cxn ang="0">
                <a:pos x="0" y="135"/>
              </a:cxn>
            </a:cxnLst>
            <a:rect l="0" t="0" r="r" b="b"/>
            <a:pathLst>
              <a:path w="153" h="135">
                <a:moveTo>
                  <a:pt x="0" y="135"/>
                </a:moveTo>
                <a:lnTo>
                  <a:pt x="86" y="0"/>
                </a:lnTo>
                <a:lnTo>
                  <a:pt x="63" y="87"/>
                </a:lnTo>
                <a:lnTo>
                  <a:pt x="153" y="85"/>
                </a:lnTo>
                <a:lnTo>
                  <a:pt x="0" y="13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85" name="Line 101"/>
          <p:cNvSpPr>
            <a:spLocks noChangeShapeType="1"/>
          </p:cNvSpPr>
          <p:nvPr/>
        </p:nvSpPr>
        <p:spPr bwMode="auto">
          <a:xfrm flipV="1">
            <a:off x="6865938" y="2478088"/>
            <a:ext cx="514350" cy="9350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86" name="Freeform 102"/>
          <p:cNvSpPr>
            <a:spLocks/>
          </p:cNvSpPr>
          <p:nvPr/>
        </p:nvSpPr>
        <p:spPr bwMode="auto">
          <a:xfrm>
            <a:off x="6843713" y="3327400"/>
            <a:ext cx="95250" cy="125413"/>
          </a:xfrm>
          <a:custGeom>
            <a:avLst/>
            <a:gdLst/>
            <a:ahLst/>
            <a:cxnLst>
              <a:cxn ang="0">
                <a:pos x="0" y="159"/>
              </a:cxn>
              <a:cxn ang="0">
                <a:pos x="25" y="0"/>
              </a:cxn>
              <a:cxn ang="0">
                <a:pos x="38" y="89"/>
              </a:cxn>
              <a:cxn ang="0">
                <a:pos x="121" y="53"/>
              </a:cxn>
              <a:cxn ang="0">
                <a:pos x="0" y="159"/>
              </a:cxn>
            </a:cxnLst>
            <a:rect l="0" t="0" r="r" b="b"/>
            <a:pathLst>
              <a:path w="121" h="159">
                <a:moveTo>
                  <a:pt x="0" y="159"/>
                </a:moveTo>
                <a:lnTo>
                  <a:pt x="25" y="0"/>
                </a:lnTo>
                <a:lnTo>
                  <a:pt x="38" y="89"/>
                </a:lnTo>
                <a:lnTo>
                  <a:pt x="121" y="53"/>
                </a:lnTo>
                <a:lnTo>
                  <a:pt x="0" y="1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87" name="Line 103"/>
          <p:cNvSpPr>
            <a:spLocks noChangeShapeType="1"/>
          </p:cNvSpPr>
          <p:nvPr/>
        </p:nvSpPr>
        <p:spPr bwMode="auto">
          <a:xfrm flipV="1">
            <a:off x="6518275" y="3757613"/>
            <a:ext cx="325438" cy="79851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88" name="Freeform 104"/>
          <p:cNvSpPr>
            <a:spLocks/>
          </p:cNvSpPr>
          <p:nvPr/>
        </p:nvSpPr>
        <p:spPr bwMode="auto">
          <a:xfrm>
            <a:off x="6500813" y="4471988"/>
            <a:ext cx="84137" cy="127000"/>
          </a:xfrm>
          <a:custGeom>
            <a:avLst/>
            <a:gdLst/>
            <a:ahLst/>
            <a:cxnLst>
              <a:cxn ang="0">
                <a:pos x="0" y="161"/>
              </a:cxn>
              <a:cxn ang="0">
                <a:pos x="8" y="0"/>
              </a:cxn>
              <a:cxn ang="0">
                <a:pos x="31" y="87"/>
              </a:cxn>
              <a:cxn ang="0">
                <a:pos x="107" y="40"/>
              </a:cxn>
              <a:cxn ang="0">
                <a:pos x="0" y="161"/>
              </a:cxn>
            </a:cxnLst>
            <a:rect l="0" t="0" r="r" b="b"/>
            <a:pathLst>
              <a:path w="107" h="161">
                <a:moveTo>
                  <a:pt x="0" y="161"/>
                </a:moveTo>
                <a:lnTo>
                  <a:pt x="8" y="0"/>
                </a:lnTo>
                <a:lnTo>
                  <a:pt x="31" y="87"/>
                </a:lnTo>
                <a:lnTo>
                  <a:pt x="107" y="40"/>
                </a:lnTo>
                <a:lnTo>
                  <a:pt x="0" y="16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89" name="Line 105"/>
          <p:cNvSpPr>
            <a:spLocks noChangeShapeType="1"/>
          </p:cNvSpPr>
          <p:nvPr/>
        </p:nvSpPr>
        <p:spPr bwMode="auto">
          <a:xfrm flipV="1">
            <a:off x="5926138" y="3713163"/>
            <a:ext cx="806450" cy="8667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90" name="Freeform 106"/>
          <p:cNvSpPr>
            <a:spLocks/>
          </p:cNvSpPr>
          <p:nvPr/>
        </p:nvSpPr>
        <p:spPr bwMode="auto">
          <a:xfrm>
            <a:off x="5894388" y="4497388"/>
            <a:ext cx="114300" cy="117475"/>
          </a:xfrm>
          <a:custGeom>
            <a:avLst/>
            <a:gdLst/>
            <a:ahLst/>
            <a:cxnLst>
              <a:cxn ang="0">
                <a:pos x="0" y="147"/>
              </a:cxn>
              <a:cxn ang="0">
                <a:pos x="63" y="0"/>
              </a:cxn>
              <a:cxn ang="0">
                <a:pos x="54" y="90"/>
              </a:cxn>
              <a:cxn ang="0">
                <a:pos x="142" y="74"/>
              </a:cxn>
              <a:cxn ang="0">
                <a:pos x="0" y="147"/>
              </a:cxn>
            </a:cxnLst>
            <a:rect l="0" t="0" r="r" b="b"/>
            <a:pathLst>
              <a:path w="142" h="147">
                <a:moveTo>
                  <a:pt x="0" y="147"/>
                </a:moveTo>
                <a:lnTo>
                  <a:pt x="63" y="0"/>
                </a:lnTo>
                <a:lnTo>
                  <a:pt x="54" y="90"/>
                </a:lnTo>
                <a:lnTo>
                  <a:pt x="142" y="74"/>
                </a:lnTo>
                <a:lnTo>
                  <a:pt x="0" y="14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91" name="Line 107"/>
          <p:cNvSpPr>
            <a:spLocks noChangeShapeType="1"/>
          </p:cNvSpPr>
          <p:nvPr/>
        </p:nvSpPr>
        <p:spPr bwMode="auto">
          <a:xfrm>
            <a:off x="6953250" y="3713163"/>
            <a:ext cx="341313" cy="8429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92" name="Freeform 108"/>
          <p:cNvSpPr>
            <a:spLocks/>
          </p:cNvSpPr>
          <p:nvPr/>
        </p:nvSpPr>
        <p:spPr bwMode="auto">
          <a:xfrm>
            <a:off x="7227888" y="4471988"/>
            <a:ext cx="84137" cy="127000"/>
          </a:xfrm>
          <a:custGeom>
            <a:avLst/>
            <a:gdLst/>
            <a:ahLst/>
            <a:cxnLst>
              <a:cxn ang="0">
                <a:pos x="106" y="161"/>
              </a:cxn>
              <a:cxn ang="0">
                <a:pos x="0" y="40"/>
              </a:cxn>
              <a:cxn ang="0">
                <a:pos x="78" y="87"/>
              </a:cxn>
              <a:cxn ang="0">
                <a:pos x="101" y="0"/>
              </a:cxn>
              <a:cxn ang="0">
                <a:pos x="106" y="161"/>
              </a:cxn>
            </a:cxnLst>
            <a:rect l="0" t="0" r="r" b="b"/>
            <a:pathLst>
              <a:path w="106" h="161">
                <a:moveTo>
                  <a:pt x="106" y="161"/>
                </a:moveTo>
                <a:lnTo>
                  <a:pt x="0" y="40"/>
                </a:lnTo>
                <a:lnTo>
                  <a:pt x="78" y="87"/>
                </a:lnTo>
                <a:lnTo>
                  <a:pt x="101" y="0"/>
                </a:lnTo>
                <a:lnTo>
                  <a:pt x="106" y="16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93" name="Line 109"/>
          <p:cNvSpPr>
            <a:spLocks noChangeShapeType="1"/>
          </p:cNvSpPr>
          <p:nvPr/>
        </p:nvSpPr>
        <p:spPr bwMode="auto">
          <a:xfrm>
            <a:off x="7448550" y="2462213"/>
            <a:ext cx="260350" cy="96361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94" name="Freeform 110"/>
          <p:cNvSpPr>
            <a:spLocks/>
          </p:cNvSpPr>
          <p:nvPr/>
        </p:nvSpPr>
        <p:spPr bwMode="auto">
          <a:xfrm>
            <a:off x="7648575" y="3343275"/>
            <a:ext cx="80963" cy="127000"/>
          </a:xfrm>
          <a:custGeom>
            <a:avLst/>
            <a:gdLst/>
            <a:ahLst/>
            <a:cxnLst>
              <a:cxn ang="0">
                <a:pos x="92" y="160"/>
              </a:cxn>
              <a:cxn ang="0">
                <a:pos x="0" y="27"/>
              </a:cxn>
              <a:cxn ang="0">
                <a:pos x="72" y="83"/>
              </a:cxn>
              <a:cxn ang="0">
                <a:pos x="103" y="0"/>
              </a:cxn>
              <a:cxn ang="0">
                <a:pos x="92" y="160"/>
              </a:cxn>
            </a:cxnLst>
            <a:rect l="0" t="0" r="r" b="b"/>
            <a:pathLst>
              <a:path w="103" h="160">
                <a:moveTo>
                  <a:pt x="92" y="160"/>
                </a:moveTo>
                <a:lnTo>
                  <a:pt x="0" y="27"/>
                </a:lnTo>
                <a:lnTo>
                  <a:pt x="72" y="83"/>
                </a:lnTo>
                <a:lnTo>
                  <a:pt x="103" y="0"/>
                </a:lnTo>
                <a:lnTo>
                  <a:pt x="92" y="16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95" name="Rectangle 111"/>
          <p:cNvSpPr>
            <a:spLocks noChangeArrowheads="1"/>
          </p:cNvSpPr>
          <p:nvPr/>
        </p:nvSpPr>
        <p:spPr bwMode="auto">
          <a:xfrm>
            <a:off x="5613400" y="2997200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96" name="Rectangle 112"/>
          <p:cNvSpPr>
            <a:spLocks noChangeArrowheads="1"/>
          </p:cNvSpPr>
          <p:nvPr/>
        </p:nvSpPr>
        <p:spPr bwMode="auto">
          <a:xfrm>
            <a:off x="5618163" y="2987675"/>
            <a:ext cx="5683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category</a:t>
            </a:r>
            <a:endParaRPr lang="en-US"/>
          </a:p>
        </p:txBody>
      </p:sp>
      <p:sp>
        <p:nvSpPr>
          <p:cNvPr id="477297" name="Rectangle 113"/>
          <p:cNvSpPr>
            <a:spLocks noChangeArrowheads="1"/>
          </p:cNvSpPr>
          <p:nvPr/>
        </p:nvSpPr>
        <p:spPr bwMode="auto">
          <a:xfrm>
            <a:off x="6256338" y="2997200"/>
            <a:ext cx="493712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298" name="Rectangle 114"/>
          <p:cNvSpPr>
            <a:spLocks noChangeArrowheads="1"/>
          </p:cNvSpPr>
          <p:nvPr/>
        </p:nvSpPr>
        <p:spPr bwMode="auto">
          <a:xfrm>
            <a:off x="6334125" y="2987675"/>
            <a:ext cx="35718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name</a:t>
            </a:r>
            <a:endParaRPr lang="en-US"/>
          </a:p>
        </p:txBody>
      </p:sp>
      <p:sp>
        <p:nvSpPr>
          <p:cNvPr id="477299" name="Rectangle 115"/>
          <p:cNvSpPr>
            <a:spLocks noChangeArrowheads="1"/>
          </p:cNvSpPr>
          <p:nvPr/>
        </p:nvSpPr>
        <p:spPr bwMode="auto">
          <a:xfrm>
            <a:off x="6832600" y="2997200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00" name="Rectangle 116"/>
          <p:cNvSpPr>
            <a:spLocks noChangeArrowheads="1"/>
          </p:cNvSpPr>
          <p:nvPr/>
        </p:nvSpPr>
        <p:spPr bwMode="auto">
          <a:xfrm>
            <a:off x="6862763" y="2987675"/>
            <a:ext cx="4937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address</a:t>
            </a:r>
            <a:endParaRPr lang="en-US"/>
          </a:p>
        </p:txBody>
      </p:sp>
      <p:sp>
        <p:nvSpPr>
          <p:cNvPr id="477301" name="Rectangle 117"/>
          <p:cNvSpPr>
            <a:spLocks noChangeArrowheads="1"/>
          </p:cNvSpPr>
          <p:nvPr/>
        </p:nvSpPr>
        <p:spPr bwMode="auto">
          <a:xfrm>
            <a:off x="5851525" y="4206875"/>
            <a:ext cx="495300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02" name="Rectangle 118"/>
          <p:cNvSpPr>
            <a:spLocks noChangeArrowheads="1"/>
          </p:cNvSpPr>
          <p:nvPr/>
        </p:nvSpPr>
        <p:spPr bwMode="auto">
          <a:xfrm>
            <a:off x="5926138" y="4197350"/>
            <a:ext cx="357187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street</a:t>
            </a:r>
            <a:endParaRPr lang="en-US"/>
          </a:p>
        </p:txBody>
      </p:sp>
      <p:sp>
        <p:nvSpPr>
          <p:cNvPr id="477303" name="Rectangle 119"/>
          <p:cNvSpPr>
            <a:spLocks noChangeArrowheads="1"/>
          </p:cNvSpPr>
          <p:nvPr/>
        </p:nvSpPr>
        <p:spPr bwMode="auto">
          <a:xfrm>
            <a:off x="6418263" y="4206875"/>
            <a:ext cx="427037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04" name="Rectangle 120"/>
          <p:cNvSpPr>
            <a:spLocks noChangeArrowheads="1"/>
          </p:cNvSpPr>
          <p:nvPr/>
        </p:nvSpPr>
        <p:spPr bwMode="auto">
          <a:xfrm>
            <a:off x="6515100" y="4197350"/>
            <a:ext cx="247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city</a:t>
            </a:r>
            <a:endParaRPr lang="en-US"/>
          </a:p>
        </p:txBody>
      </p:sp>
      <p:sp>
        <p:nvSpPr>
          <p:cNvPr id="477305" name="Rectangle 121"/>
          <p:cNvSpPr>
            <a:spLocks noChangeArrowheads="1"/>
          </p:cNvSpPr>
          <p:nvPr/>
        </p:nvSpPr>
        <p:spPr bwMode="auto">
          <a:xfrm>
            <a:off x="6823075" y="4206875"/>
            <a:ext cx="560388" cy="2238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06" name="Rectangle 122"/>
          <p:cNvSpPr>
            <a:spLocks noChangeArrowheads="1"/>
          </p:cNvSpPr>
          <p:nvPr/>
        </p:nvSpPr>
        <p:spPr bwMode="auto">
          <a:xfrm>
            <a:off x="6850063" y="4197350"/>
            <a:ext cx="51276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zipcode</a:t>
            </a:r>
            <a:endParaRPr lang="en-US"/>
          </a:p>
        </p:txBody>
      </p:sp>
      <p:sp>
        <p:nvSpPr>
          <p:cNvPr id="477307" name="Rectangle 123"/>
          <p:cNvSpPr>
            <a:spLocks noChangeArrowheads="1"/>
          </p:cNvSpPr>
          <p:nvPr/>
        </p:nvSpPr>
        <p:spPr bwMode="auto">
          <a:xfrm>
            <a:off x="7442200" y="2997200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08" name="Rectangle 124"/>
          <p:cNvSpPr>
            <a:spLocks noChangeArrowheads="1"/>
          </p:cNvSpPr>
          <p:nvPr/>
        </p:nvSpPr>
        <p:spPr bwMode="auto">
          <a:xfrm>
            <a:off x="7485063" y="2987675"/>
            <a:ext cx="4762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contact</a:t>
            </a:r>
            <a:endParaRPr lang="en-US"/>
          </a:p>
        </p:txBody>
      </p:sp>
      <p:sp>
        <p:nvSpPr>
          <p:cNvPr id="477309" name="Line 125"/>
          <p:cNvSpPr>
            <a:spLocks noChangeShapeType="1"/>
          </p:cNvSpPr>
          <p:nvPr/>
        </p:nvSpPr>
        <p:spPr bwMode="auto">
          <a:xfrm>
            <a:off x="7859713" y="3743325"/>
            <a:ext cx="649287" cy="8270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10" name="Freeform 126"/>
          <p:cNvSpPr>
            <a:spLocks/>
          </p:cNvSpPr>
          <p:nvPr/>
        </p:nvSpPr>
        <p:spPr bwMode="auto">
          <a:xfrm>
            <a:off x="8429625" y="4484688"/>
            <a:ext cx="107950" cy="120650"/>
          </a:xfrm>
          <a:custGeom>
            <a:avLst/>
            <a:gdLst/>
            <a:ahLst/>
            <a:cxnLst>
              <a:cxn ang="0">
                <a:pos x="137" y="153"/>
              </a:cxn>
              <a:cxn ang="0">
                <a:pos x="0" y="66"/>
              </a:cxn>
              <a:cxn ang="0">
                <a:pos x="89" y="90"/>
              </a:cxn>
              <a:cxn ang="0">
                <a:pos x="87" y="0"/>
              </a:cxn>
              <a:cxn ang="0">
                <a:pos x="137" y="153"/>
              </a:cxn>
            </a:cxnLst>
            <a:rect l="0" t="0" r="r" b="b"/>
            <a:pathLst>
              <a:path w="137" h="153">
                <a:moveTo>
                  <a:pt x="137" y="153"/>
                </a:moveTo>
                <a:lnTo>
                  <a:pt x="0" y="66"/>
                </a:lnTo>
                <a:lnTo>
                  <a:pt x="89" y="90"/>
                </a:lnTo>
                <a:lnTo>
                  <a:pt x="87" y="0"/>
                </a:lnTo>
                <a:lnTo>
                  <a:pt x="137" y="1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11" name="Oval 127"/>
          <p:cNvSpPr>
            <a:spLocks noChangeArrowheads="1"/>
          </p:cNvSpPr>
          <p:nvPr/>
        </p:nvSpPr>
        <p:spPr bwMode="auto">
          <a:xfrm>
            <a:off x="8385175" y="4610100"/>
            <a:ext cx="306388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12" name="Rectangle 128"/>
          <p:cNvSpPr>
            <a:spLocks noChangeArrowheads="1"/>
          </p:cNvSpPr>
          <p:nvPr/>
        </p:nvSpPr>
        <p:spPr bwMode="auto">
          <a:xfrm>
            <a:off x="8459788" y="467677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61</a:t>
            </a:r>
            <a:endParaRPr lang="en-US"/>
          </a:p>
        </p:txBody>
      </p:sp>
      <p:sp>
        <p:nvSpPr>
          <p:cNvPr id="477313" name="Rectangle 129"/>
          <p:cNvSpPr>
            <a:spLocks noChangeArrowheads="1"/>
          </p:cNvSpPr>
          <p:nvPr/>
        </p:nvSpPr>
        <p:spPr bwMode="auto">
          <a:xfrm>
            <a:off x="8261350" y="4206875"/>
            <a:ext cx="533400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14" name="Rectangle 130"/>
          <p:cNvSpPr>
            <a:spLocks noChangeArrowheads="1"/>
          </p:cNvSpPr>
          <p:nvPr/>
        </p:nvSpPr>
        <p:spPr bwMode="auto">
          <a:xfrm>
            <a:off x="8261350" y="4197350"/>
            <a:ext cx="5683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manager</a:t>
            </a:r>
            <a:endParaRPr lang="en-US"/>
          </a:p>
        </p:txBody>
      </p:sp>
      <p:sp>
        <p:nvSpPr>
          <p:cNvPr id="477315" name="Line 131"/>
          <p:cNvSpPr>
            <a:spLocks noChangeShapeType="1"/>
          </p:cNvSpPr>
          <p:nvPr/>
        </p:nvSpPr>
        <p:spPr bwMode="auto">
          <a:xfrm flipV="1">
            <a:off x="8528050" y="4910138"/>
            <a:ext cx="9525" cy="6000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16" name="Freeform 132"/>
          <p:cNvSpPr>
            <a:spLocks/>
          </p:cNvSpPr>
          <p:nvPr/>
        </p:nvSpPr>
        <p:spPr bwMode="auto">
          <a:xfrm>
            <a:off x="8488363" y="5435600"/>
            <a:ext cx="84137" cy="120650"/>
          </a:xfrm>
          <a:custGeom>
            <a:avLst/>
            <a:gdLst/>
            <a:ahLst/>
            <a:cxnLst>
              <a:cxn ang="0">
                <a:pos x="51" y="153"/>
              </a:cxn>
              <a:cxn ang="0">
                <a:pos x="0" y="0"/>
              </a:cxn>
              <a:cxn ang="0">
                <a:pos x="51" y="74"/>
              </a:cxn>
              <a:cxn ang="0">
                <a:pos x="106" y="2"/>
              </a:cxn>
              <a:cxn ang="0">
                <a:pos x="51" y="153"/>
              </a:cxn>
            </a:cxnLst>
            <a:rect l="0" t="0" r="r" b="b"/>
            <a:pathLst>
              <a:path w="106" h="153">
                <a:moveTo>
                  <a:pt x="51" y="153"/>
                </a:moveTo>
                <a:lnTo>
                  <a:pt x="0" y="0"/>
                </a:lnTo>
                <a:lnTo>
                  <a:pt x="51" y="74"/>
                </a:lnTo>
                <a:lnTo>
                  <a:pt x="106" y="2"/>
                </a:lnTo>
                <a:lnTo>
                  <a:pt x="51" y="1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17" name="Oval 133"/>
          <p:cNvSpPr>
            <a:spLocks noChangeArrowheads="1"/>
          </p:cNvSpPr>
          <p:nvPr/>
        </p:nvSpPr>
        <p:spPr bwMode="auto">
          <a:xfrm>
            <a:off x="8375650" y="5561013"/>
            <a:ext cx="306388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18" name="Rectangle 134"/>
          <p:cNvSpPr>
            <a:spLocks noChangeArrowheads="1"/>
          </p:cNvSpPr>
          <p:nvPr/>
        </p:nvSpPr>
        <p:spPr bwMode="auto">
          <a:xfrm>
            <a:off x="8450263" y="5627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65</a:t>
            </a:r>
            <a:endParaRPr lang="en-US"/>
          </a:p>
        </p:txBody>
      </p:sp>
      <p:sp>
        <p:nvSpPr>
          <p:cNvPr id="477319" name="Rectangle 135"/>
          <p:cNvSpPr>
            <a:spLocks noChangeArrowheads="1"/>
          </p:cNvSpPr>
          <p:nvPr/>
        </p:nvSpPr>
        <p:spPr bwMode="auto">
          <a:xfrm>
            <a:off x="8256588" y="5159375"/>
            <a:ext cx="560387" cy="2238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20" name="Rectangle 136"/>
          <p:cNvSpPr>
            <a:spLocks noChangeArrowheads="1"/>
          </p:cNvSpPr>
          <p:nvPr/>
        </p:nvSpPr>
        <p:spPr bwMode="auto">
          <a:xfrm>
            <a:off x="8339138" y="5148263"/>
            <a:ext cx="4032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phone</a:t>
            </a:r>
            <a:endParaRPr lang="en-US"/>
          </a:p>
        </p:txBody>
      </p:sp>
      <p:sp>
        <p:nvSpPr>
          <p:cNvPr id="477321" name="Oval 137"/>
          <p:cNvSpPr>
            <a:spLocks noChangeArrowheads="1"/>
          </p:cNvSpPr>
          <p:nvPr/>
        </p:nvSpPr>
        <p:spPr bwMode="auto">
          <a:xfrm>
            <a:off x="7634288" y="4603750"/>
            <a:ext cx="300037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22" name="Rectangle 138"/>
          <p:cNvSpPr>
            <a:spLocks noChangeArrowheads="1"/>
          </p:cNvSpPr>
          <p:nvPr/>
        </p:nvSpPr>
        <p:spPr bwMode="auto">
          <a:xfrm>
            <a:off x="7705725" y="46704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60</a:t>
            </a:r>
            <a:endParaRPr lang="en-US"/>
          </a:p>
        </p:txBody>
      </p:sp>
      <p:sp>
        <p:nvSpPr>
          <p:cNvPr id="477323" name="Line 139"/>
          <p:cNvSpPr>
            <a:spLocks noChangeShapeType="1"/>
          </p:cNvSpPr>
          <p:nvPr/>
        </p:nvSpPr>
        <p:spPr bwMode="auto">
          <a:xfrm>
            <a:off x="7785100" y="3759200"/>
            <a:ext cx="1588" cy="7969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24" name="Freeform 140"/>
          <p:cNvSpPr>
            <a:spLocks/>
          </p:cNvSpPr>
          <p:nvPr/>
        </p:nvSpPr>
        <p:spPr bwMode="auto">
          <a:xfrm>
            <a:off x="7743825" y="4478338"/>
            <a:ext cx="82550" cy="120650"/>
          </a:xfrm>
          <a:custGeom>
            <a:avLst/>
            <a:gdLst/>
            <a:ahLst/>
            <a:cxnLst>
              <a:cxn ang="0">
                <a:pos x="52" y="152"/>
              </a:cxn>
              <a:cxn ang="0">
                <a:pos x="0" y="0"/>
              </a:cxn>
              <a:cxn ang="0">
                <a:pos x="52" y="71"/>
              </a:cxn>
              <a:cxn ang="0">
                <a:pos x="104" y="0"/>
              </a:cxn>
              <a:cxn ang="0">
                <a:pos x="52" y="152"/>
              </a:cxn>
            </a:cxnLst>
            <a:rect l="0" t="0" r="r" b="b"/>
            <a:pathLst>
              <a:path w="104" h="152">
                <a:moveTo>
                  <a:pt x="52" y="152"/>
                </a:moveTo>
                <a:lnTo>
                  <a:pt x="0" y="0"/>
                </a:lnTo>
                <a:lnTo>
                  <a:pt x="52" y="71"/>
                </a:lnTo>
                <a:lnTo>
                  <a:pt x="104" y="0"/>
                </a:lnTo>
                <a:lnTo>
                  <a:pt x="52" y="15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25" name="Rectangle 141"/>
          <p:cNvSpPr>
            <a:spLocks noChangeArrowheads="1"/>
          </p:cNvSpPr>
          <p:nvPr/>
        </p:nvSpPr>
        <p:spPr bwMode="auto">
          <a:xfrm>
            <a:off x="7432675" y="4206875"/>
            <a:ext cx="696913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26" name="Rectangle 142"/>
          <p:cNvSpPr>
            <a:spLocks noChangeArrowheads="1"/>
          </p:cNvSpPr>
          <p:nvPr/>
        </p:nvSpPr>
        <p:spPr bwMode="auto">
          <a:xfrm>
            <a:off x="7432675" y="4197350"/>
            <a:ext cx="7334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reservation</a:t>
            </a:r>
            <a:endParaRPr lang="en-US"/>
          </a:p>
        </p:txBody>
      </p:sp>
      <p:sp>
        <p:nvSpPr>
          <p:cNvPr id="477327" name="Line 143"/>
          <p:cNvSpPr>
            <a:spLocks noChangeShapeType="1"/>
          </p:cNvSpPr>
          <p:nvPr/>
        </p:nvSpPr>
        <p:spPr bwMode="auto">
          <a:xfrm>
            <a:off x="7781925" y="4903788"/>
            <a:ext cx="1588" cy="6096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28" name="Freeform 144"/>
          <p:cNvSpPr>
            <a:spLocks/>
          </p:cNvSpPr>
          <p:nvPr/>
        </p:nvSpPr>
        <p:spPr bwMode="auto">
          <a:xfrm>
            <a:off x="7740650" y="5437188"/>
            <a:ext cx="82550" cy="119062"/>
          </a:xfrm>
          <a:custGeom>
            <a:avLst/>
            <a:gdLst/>
            <a:ahLst/>
            <a:cxnLst>
              <a:cxn ang="0">
                <a:pos x="52" y="151"/>
              </a:cxn>
              <a:cxn ang="0">
                <a:pos x="0" y="0"/>
              </a:cxn>
              <a:cxn ang="0">
                <a:pos x="52" y="70"/>
              </a:cxn>
              <a:cxn ang="0">
                <a:pos x="105" y="0"/>
              </a:cxn>
              <a:cxn ang="0">
                <a:pos x="52" y="151"/>
              </a:cxn>
            </a:cxnLst>
            <a:rect l="0" t="0" r="r" b="b"/>
            <a:pathLst>
              <a:path w="105" h="151">
                <a:moveTo>
                  <a:pt x="52" y="151"/>
                </a:moveTo>
                <a:lnTo>
                  <a:pt x="0" y="0"/>
                </a:lnTo>
                <a:lnTo>
                  <a:pt x="52" y="70"/>
                </a:lnTo>
                <a:lnTo>
                  <a:pt x="105" y="0"/>
                </a:lnTo>
                <a:lnTo>
                  <a:pt x="52" y="15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29" name="Oval 145"/>
          <p:cNvSpPr>
            <a:spLocks noChangeArrowheads="1"/>
          </p:cNvSpPr>
          <p:nvPr/>
        </p:nvSpPr>
        <p:spPr bwMode="auto">
          <a:xfrm>
            <a:off x="7629525" y="5561013"/>
            <a:ext cx="306388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30" name="Rectangle 146"/>
          <p:cNvSpPr>
            <a:spLocks noChangeArrowheads="1"/>
          </p:cNvSpPr>
          <p:nvPr/>
        </p:nvSpPr>
        <p:spPr bwMode="auto">
          <a:xfrm>
            <a:off x="7705725" y="5627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64</a:t>
            </a:r>
            <a:endParaRPr lang="en-US"/>
          </a:p>
        </p:txBody>
      </p:sp>
      <p:sp>
        <p:nvSpPr>
          <p:cNvPr id="477331" name="Rectangle 147"/>
          <p:cNvSpPr>
            <a:spLocks noChangeArrowheads="1"/>
          </p:cNvSpPr>
          <p:nvPr/>
        </p:nvSpPr>
        <p:spPr bwMode="auto">
          <a:xfrm>
            <a:off x="7502525" y="5157788"/>
            <a:ext cx="558800" cy="223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32" name="Rectangle 148"/>
          <p:cNvSpPr>
            <a:spLocks noChangeArrowheads="1"/>
          </p:cNvSpPr>
          <p:nvPr/>
        </p:nvSpPr>
        <p:spPr bwMode="auto">
          <a:xfrm>
            <a:off x="7583488" y="5146675"/>
            <a:ext cx="4032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phone</a:t>
            </a:r>
            <a:endParaRPr lang="en-US"/>
          </a:p>
        </p:txBody>
      </p:sp>
      <p:sp>
        <p:nvSpPr>
          <p:cNvPr id="477333" name="Oval 149"/>
          <p:cNvSpPr>
            <a:spLocks noChangeArrowheads="1"/>
          </p:cNvSpPr>
          <p:nvPr/>
        </p:nvSpPr>
        <p:spPr bwMode="auto">
          <a:xfrm>
            <a:off x="3371850" y="4545013"/>
            <a:ext cx="306388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34" name="Rectangle 150"/>
          <p:cNvSpPr>
            <a:spLocks noChangeArrowheads="1"/>
          </p:cNvSpPr>
          <p:nvPr/>
        </p:nvSpPr>
        <p:spPr bwMode="auto">
          <a:xfrm>
            <a:off x="3446463" y="4611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55</a:t>
            </a:r>
            <a:endParaRPr lang="en-US"/>
          </a:p>
        </p:txBody>
      </p:sp>
      <p:sp>
        <p:nvSpPr>
          <p:cNvPr id="477335" name="Line 151"/>
          <p:cNvSpPr>
            <a:spLocks noChangeShapeType="1"/>
          </p:cNvSpPr>
          <p:nvPr/>
        </p:nvSpPr>
        <p:spPr bwMode="auto">
          <a:xfrm flipV="1">
            <a:off x="3533775" y="3683000"/>
            <a:ext cx="185738" cy="8112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36" name="Freeform 152"/>
          <p:cNvSpPr>
            <a:spLocks/>
          </p:cNvSpPr>
          <p:nvPr/>
        </p:nvSpPr>
        <p:spPr bwMode="auto">
          <a:xfrm>
            <a:off x="3509963" y="4413250"/>
            <a:ext cx="82550" cy="127000"/>
          </a:xfrm>
          <a:custGeom>
            <a:avLst/>
            <a:gdLst/>
            <a:ahLst/>
            <a:cxnLst>
              <a:cxn ang="0">
                <a:pos x="18" y="161"/>
              </a:cxn>
              <a:cxn ang="0">
                <a:pos x="0" y="0"/>
              </a:cxn>
              <a:cxn ang="0">
                <a:pos x="34" y="83"/>
              </a:cxn>
              <a:cxn ang="0">
                <a:pos x="105" y="24"/>
              </a:cxn>
              <a:cxn ang="0">
                <a:pos x="18" y="161"/>
              </a:cxn>
            </a:cxnLst>
            <a:rect l="0" t="0" r="r" b="b"/>
            <a:pathLst>
              <a:path w="105" h="161">
                <a:moveTo>
                  <a:pt x="18" y="161"/>
                </a:moveTo>
                <a:lnTo>
                  <a:pt x="0" y="0"/>
                </a:lnTo>
                <a:lnTo>
                  <a:pt x="34" y="83"/>
                </a:lnTo>
                <a:lnTo>
                  <a:pt x="105" y="24"/>
                </a:lnTo>
                <a:lnTo>
                  <a:pt x="18" y="16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37" name="Rectangle 153"/>
          <p:cNvSpPr>
            <a:spLocks noChangeArrowheads="1"/>
          </p:cNvSpPr>
          <p:nvPr/>
        </p:nvSpPr>
        <p:spPr bwMode="auto">
          <a:xfrm>
            <a:off x="3178175" y="4144963"/>
            <a:ext cx="696913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38" name="Rectangle 154"/>
          <p:cNvSpPr>
            <a:spLocks noChangeArrowheads="1"/>
          </p:cNvSpPr>
          <p:nvPr/>
        </p:nvSpPr>
        <p:spPr bwMode="auto">
          <a:xfrm>
            <a:off x="3178175" y="4135438"/>
            <a:ext cx="7334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reservation</a:t>
            </a:r>
            <a:endParaRPr lang="en-US"/>
          </a:p>
        </p:txBody>
      </p:sp>
      <p:sp>
        <p:nvSpPr>
          <p:cNvPr id="477339" name="Line 155"/>
          <p:cNvSpPr>
            <a:spLocks noChangeShapeType="1"/>
          </p:cNvSpPr>
          <p:nvPr/>
        </p:nvSpPr>
        <p:spPr bwMode="auto">
          <a:xfrm>
            <a:off x="3524250" y="4845050"/>
            <a:ext cx="1588" cy="6000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40" name="Freeform 156"/>
          <p:cNvSpPr>
            <a:spLocks/>
          </p:cNvSpPr>
          <p:nvPr/>
        </p:nvSpPr>
        <p:spPr bwMode="auto">
          <a:xfrm>
            <a:off x="3482975" y="5367338"/>
            <a:ext cx="82550" cy="120650"/>
          </a:xfrm>
          <a:custGeom>
            <a:avLst/>
            <a:gdLst/>
            <a:ahLst/>
            <a:cxnLst>
              <a:cxn ang="0">
                <a:pos x="52" y="151"/>
              </a:cxn>
              <a:cxn ang="0">
                <a:pos x="0" y="0"/>
              </a:cxn>
              <a:cxn ang="0">
                <a:pos x="52" y="70"/>
              </a:cxn>
              <a:cxn ang="0">
                <a:pos x="104" y="0"/>
              </a:cxn>
              <a:cxn ang="0">
                <a:pos x="52" y="151"/>
              </a:cxn>
            </a:cxnLst>
            <a:rect l="0" t="0" r="r" b="b"/>
            <a:pathLst>
              <a:path w="104" h="151">
                <a:moveTo>
                  <a:pt x="52" y="151"/>
                </a:moveTo>
                <a:lnTo>
                  <a:pt x="0" y="0"/>
                </a:lnTo>
                <a:lnTo>
                  <a:pt x="52" y="70"/>
                </a:lnTo>
                <a:lnTo>
                  <a:pt x="104" y="0"/>
                </a:lnTo>
                <a:lnTo>
                  <a:pt x="52" y="15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41" name="Oval 157"/>
          <p:cNvSpPr>
            <a:spLocks noChangeArrowheads="1"/>
          </p:cNvSpPr>
          <p:nvPr/>
        </p:nvSpPr>
        <p:spPr bwMode="auto">
          <a:xfrm>
            <a:off x="3371850" y="5492750"/>
            <a:ext cx="306388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42" name="Rectangle 158"/>
          <p:cNvSpPr>
            <a:spLocks noChangeArrowheads="1"/>
          </p:cNvSpPr>
          <p:nvPr/>
        </p:nvSpPr>
        <p:spPr bwMode="auto">
          <a:xfrm>
            <a:off x="3446463" y="55594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62</a:t>
            </a:r>
            <a:endParaRPr lang="en-US"/>
          </a:p>
        </p:txBody>
      </p:sp>
      <p:sp>
        <p:nvSpPr>
          <p:cNvPr id="477343" name="Rectangle 159"/>
          <p:cNvSpPr>
            <a:spLocks noChangeArrowheads="1"/>
          </p:cNvSpPr>
          <p:nvPr/>
        </p:nvSpPr>
        <p:spPr bwMode="auto">
          <a:xfrm>
            <a:off x="3243263" y="5097463"/>
            <a:ext cx="560387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44" name="Rectangle 160"/>
          <p:cNvSpPr>
            <a:spLocks noChangeArrowheads="1"/>
          </p:cNvSpPr>
          <p:nvPr/>
        </p:nvSpPr>
        <p:spPr bwMode="auto">
          <a:xfrm>
            <a:off x="3325813" y="5087938"/>
            <a:ext cx="4032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phone</a:t>
            </a:r>
            <a:endParaRPr lang="en-US"/>
          </a:p>
        </p:txBody>
      </p:sp>
      <p:sp>
        <p:nvSpPr>
          <p:cNvPr id="477349" name="Oval 165"/>
          <p:cNvSpPr>
            <a:spLocks noChangeArrowheads="1"/>
          </p:cNvSpPr>
          <p:nvPr/>
        </p:nvSpPr>
        <p:spPr bwMode="auto">
          <a:xfrm>
            <a:off x="3779838" y="2205038"/>
            <a:ext cx="306387" cy="298450"/>
          </a:xfrm>
          <a:prstGeom prst="ellipse">
            <a:avLst/>
          </a:prstGeom>
          <a:solidFill>
            <a:srgbClr val="FFFFFF"/>
          </a:solidFill>
          <a:ln w="8001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50" name="Oval 166"/>
          <p:cNvSpPr>
            <a:spLocks noChangeArrowheads="1"/>
          </p:cNvSpPr>
          <p:nvPr/>
        </p:nvSpPr>
        <p:spPr bwMode="auto">
          <a:xfrm>
            <a:off x="5435600" y="2205038"/>
            <a:ext cx="287338" cy="298450"/>
          </a:xfrm>
          <a:prstGeom prst="ellipse">
            <a:avLst/>
          </a:prstGeom>
          <a:solidFill>
            <a:srgbClr val="FFFFFF"/>
          </a:solidFill>
          <a:ln w="8001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351" name="Line 167"/>
          <p:cNvSpPr>
            <a:spLocks noChangeShapeType="1"/>
          </p:cNvSpPr>
          <p:nvPr/>
        </p:nvSpPr>
        <p:spPr bwMode="auto">
          <a:xfrm flipH="1">
            <a:off x="5724525" y="23495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7352" name="Line 168"/>
          <p:cNvSpPr>
            <a:spLocks noChangeShapeType="1"/>
          </p:cNvSpPr>
          <p:nvPr/>
        </p:nvSpPr>
        <p:spPr bwMode="auto">
          <a:xfrm>
            <a:off x="2484438" y="23495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7355" name="Text Box 171"/>
          <p:cNvSpPr txBox="1">
            <a:spLocks noChangeArrowheads="1"/>
          </p:cNvSpPr>
          <p:nvPr/>
        </p:nvSpPr>
        <p:spPr bwMode="auto">
          <a:xfrm>
            <a:off x="3779838" y="2205038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66</a:t>
            </a:r>
          </a:p>
        </p:txBody>
      </p:sp>
      <p:sp>
        <p:nvSpPr>
          <p:cNvPr id="477356" name="Text Box 172"/>
          <p:cNvSpPr txBox="1">
            <a:spLocks noChangeArrowheads="1"/>
          </p:cNvSpPr>
          <p:nvPr/>
        </p:nvSpPr>
        <p:spPr bwMode="auto">
          <a:xfrm>
            <a:off x="5435600" y="2205038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67</a:t>
            </a:r>
          </a:p>
        </p:txBody>
      </p:sp>
      <p:sp>
        <p:nvSpPr>
          <p:cNvPr id="477357" name="Text Box 173"/>
          <p:cNvSpPr txBox="1">
            <a:spLocks noChangeArrowheads="1"/>
          </p:cNvSpPr>
          <p:nvPr/>
        </p:nvSpPr>
        <p:spPr bwMode="auto">
          <a:xfrm>
            <a:off x="5292725" y="981075"/>
            <a:ext cx="1341438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sz="1400"/>
              <a:t>Restaurantguide</a:t>
            </a:r>
            <a:endParaRPr 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2B4-330E-4B07-9339-FA6BA86FA3EA}" type="slidenum">
              <a:rPr lang="en-GB"/>
              <a:pPr/>
              <a:t>8</a:t>
            </a:fld>
            <a:endParaRPr lang="en-GB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924800" cy="609600"/>
          </a:xfrm>
          <a:ln/>
        </p:spPr>
        <p:txBody>
          <a:bodyPr/>
          <a:lstStyle/>
          <a:p>
            <a:pPr algn="l"/>
            <a:r>
              <a:rPr lang="en-GB" sz="3200" b="1" dirty="0">
                <a:solidFill>
                  <a:srgbClr val="091393"/>
                </a:solidFill>
              </a:rPr>
              <a:t>Answer Exercise </a:t>
            </a:r>
            <a:r>
              <a:rPr lang="en-GB" sz="3200" b="1" dirty="0" smtClean="0">
                <a:solidFill>
                  <a:srgbClr val="091393"/>
                </a:solidFill>
              </a:rPr>
              <a:t>3 </a:t>
            </a:r>
            <a:r>
              <a:rPr lang="en-GB" sz="3200" b="1" dirty="0">
                <a:solidFill>
                  <a:srgbClr val="091393"/>
                </a:solidFill>
              </a:rPr>
              <a:t>- Strong Data Guide - continued</a:t>
            </a:r>
            <a:endParaRPr lang="en-GB" dirty="0"/>
          </a:p>
        </p:txBody>
      </p:sp>
      <p:sp>
        <p:nvSpPr>
          <p:cNvPr id="461832" name="Rectangle 8"/>
          <p:cNvSpPr>
            <a:spLocks noChangeArrowheads="1"/>
          </p:cNvSpPr>
          <p:nvPr/>
        </p:nvSpPr>
        <p:spPr bwMode="auto">
          <a:xfrm>
            <a:off x="5238750" y="1143000"/>
            <a:ext cx="490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34" name="Oval 10"/>
          <p:cNvSpPr>
            <a:spLocks noChangeArrowheads="1"/>
          </p:cNvSpPr>
          <p:nvPr/>
        </p:nvSpPr>
        <p:spPr bwMode="auto">
          <a:xfrm>
            <a:off x="2155825" y="2174875"/>
            <a:ext cx="306388" cy="300038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35" name="Rectangle 11"/>
          <p:cNvSpPr>
            <a:spLocks noChangeArrowheads="1"/>
          </p:cNvSpPr>
          <p:nvPr/>
        </p:nvSpPr>
        <p:spPr bwMode="auto">
          <a:xfrm>
            <a:off x="2230438" y="224313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66</a:t>
            </a:r>
            <a:endParaRPr lang="en-US"/>
          </a:p>
        </p:txBody>
      </p:sp>
      <p:sp>
        <p:nvSpPr>
          <p:cNvPr id="461836" name="Oval 12"/>
          <p:cNvSpPr>
            <a:spLocks noChangeArrowheads="1"/>
          </p:cNvSpPr>
          <p:nvPr/>
        </p:nvSpPr>
        <p:spPr bwMode="auto">
          <a:xfrm>
            <a:off x="7227888" y="2178050"/>
            <a:ext cx="306387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37" name="Rectangle 13"/>
          <p:cNvSpPr>
            <a:spLocks noChangeArrowheads="1"/>
          </p:cNvSpPr>
          <p:nvPr/>
        </p:nvSpPr>
        <p:spPr bwMode="auto">
          <a:xfrm>
            <a:off x="7302500" y="22447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67</a:t>
            </a:r>
            <a:endParaRPr lang="en-US"/>
          </a:p>
        </p:txBody>
      </p:sp>
      <p:sp>
        <p:nvSpPr>
          <p:cNvPr id="461838" name="Oval 14"/>
          <p:cNvSpPr>
            <a:spLocks noChangeArrowheads="1"/>
          </p:cNvSpPr>
          <p:nvPr/>
        </p:nvSpPr>
        <p:spPr bwMode="auto">
          <a:xfrm>
            <a:off x="600075" y="3398838"/>
            <a:ext cx="306388" cy="298450"/>
          </a:xfrm>
          <a:prstGeom prst="ellipse">
            <a:avLst/>
          </a:prstGeom>
          <a:solidFill>
            <a:srgbClr val="FFFFFF"/>
          </a:solidFill>
          <a:ln w="8001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39" name="Rectangle 15"/>
          <p:cNvSpPr>
            <a:spLocks noChangeArrowheads="1"/>
          </p:cNvSpPr>
          <p:nvPr/>
        </p:nvSpPr>
        <p:spPr bwMode="auto">
          <a:xfrm>
            <a:off x="676275" y="346710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48</a:t>
            </a:r>
            <a:endParaRPr lang="en-US"/>
          </a:p>
        </p:txBody>
      </p:sp>
      <p:sp>
        <p:nvSpPr>
          <p:cNvPr id="461840" name="Oval 16"/>
          <p:cNvSpPr>
            <a:spLocks noChangeArrowheads="1"/>
          </p:cNvSpPr>
          <p:nvPr/>
        </p:nvSpPr>
        <p:spPr bwMode="auto">
          <a:xfrm>
            <a:off x="1347788" y="3398838"/>
            <a:ext cx="306387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41" name="Rectangle 17"/>
          <p:cNvSpPr>
            <a:spLocks noChangeArrowheads="1"/>
          </p:cNvSpPr>
          <p:nvPr/>
        </p:nvSpPr>
        <p:spPr bwMode="auto">
          <a:xfrm>
            <a:off x="1422400" y="346710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68</a:t>
            </a:r>
            <a:endParaRPr lang="en-US"/>
          </a:p>
        </p:txBody>
      </p:sp>
      <p:sp>
        <p:nvSpPr>
          <p:cNvPr id="461842" name="Oval 18"/>
          <p:cNvSpPr>
            <a:spLocks noChangeArrowheads="1"/>
          </p:cNvSpPr>
          <p:nvPr/>
        </p:nvSpPr>
        <p:spPr bwMode="auto">
          <a:xfrm>
            <a:off x="2155825" y="3398838"/>
            <a:ext cx="306388" cy="296862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43" name="Rectangle 19"/>
          <p:cNvSpPr>
            <a:spLocks noChangeArrowheads="1"/>
          </p:cNvSpPr>
          <p:nvPr/>
        </p:nvSpPr>
        <p:spPr bwMode="auto">
          <a:xfrm>
            <a:off x="2230438" y="3465513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69</a:t>
            </a:r>
            <a:endParaRPr lang="en-US"/>
          </a:p>
        </p:txBody>
      </p:sp>
      <p:sp>
        <p:nvSpPr>
          <p:cNvPr id="461844" name="Oval 20"/>
          <p:cNvSpPr>
            <a:spLocks noChangeArrowheads="1"/>
          </p:cNvSpPr>
          <p:nvPr/>
        </p:nvSpPr>
        <p:spPr bwMode="auto">
          <a:xfrm>
            <a:off x="1277938" y="4541838"/>
            <a:ext cx="301625" cy="301625"/>
          </a:xfrm>
          <a:prstGeom prst="ellipse">
            <a:avLst/>
          </a:prstGeom>
          <a:solidFill>
            <a:srgbClr val="FFFFFF"/>
          </a:solidFill>
          <a:ln w="8001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45" name="Rectangle 21"/>
          <p:cNvSpPr>
            <a:spLocks noChangeArrowheads="1"/>
          </p:cNvSpPr>
          <p:nvPr/>
        </p:nvSpPr>
        <p:spPr bwMode="auto">
          <a:xfrm>
            <a:off x="1350963" y="461010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57</a:t>
            </a:r>
            <a:endParaRPr lang="en-US"/>
          </a:p>
        </p:txBody>
      </p:sp>
      <p:sp>
        <p:nvSpPr>
          <p:cNvPr id="461846" name="Oval 22"/>
          <p:cNvSpPr>
            <a:spLocks noChangeArrowheads="1"/>
          </p:cNvSpPr>
          <p:nvPr/>
        </p:nvSpPr>
        <p:spPr bwMode="auto">
          <a:xfrm>
            <a:off x="2017713" y="4545013"/>
            <a:ext cx="307975" cy="298450"/>
          </a:xfrm>
          <a:prstGeom prst="ellipse">
            <a:avLst/>
          </a:prstGeom>
          <a:solidFill>
            <a:srgbClr val="FFFFFF"/>
          </a:solidFill>
          <a:ln w="8001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47" name="Rectangle 23"/>
          <p:cNvSpPr>
            <a:spLocks noChangeArrowheads="1"/>
          </p:cNvSpPr>
          <p:nvPr/>
        </p:nvSpPr>
        <p:spPr bwMode="auto">
          <a:xfrm>
            <a:off x="2093913" y="4611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58</a:t>
            </a:r>
            <a:endParaRPr lang="en-US"/>
          </a:p>
        </p:txBody>
      </p:sp>
      <p:sp>
        <p:nvSpPr>
          <p:cNvPr id="461848" name="Oval 24"/>
          <p:cNvSpPr>
            <a:spLocks noChangeArrowheads="1"/>
          </p:cNvSpPr>
          <p:nvPr/>
        </p:nvSpPr>
        <p:spPr bwMode="auto">
          <a:xfrm>
            <a:off x="2763838" y="4545013"/>
            <a:ext cx="306387" cy="298450"/>
          </a:xfrm>
          <a:prstGeom prst="ellipse">
            <a:avLst/>
          </a:prstGeom>
          <a:solidFill>
            <a:srgbClr val="FFFFFF"/>
          </a:solidFill>
          <a:ln w="8001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49" name="Rectangle 25"/>
          <p:cNvSpPr>
            <a:spLocks noChangeArrowheads="1"/>
          </p:cNvSpPr>
          <p:nvPr/>
        </p:nvSpPr>
        <p:spPr bwMode="auto">
          <a:xfrm>
            <a:off x="2838450" y="4611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59</a:t>
            </a:r>
            <a:endParaRPr lang="en-US"/>
          </a:p>
        </p:txBody>
      </p:sp>
      <p:sp>
        <p:nvSpPr>
          <p:cNvPr id="461850" name="Oval 26"/>
          <p:cNvSpPr>
            <a:spLocks noChangeArrowheads="1"/>
          </p:cNvSpPr>
          <p:nvPr/>
        </p:nvSpPr>
        <p:spPr bwMode="auto">
          <a:xfrm>
            <a:off x="3636963" y="3398838"/>
            <a:ext cx="306387" cy="296862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51" name="Rectangle 27"/>
          <p:cNvSpPr>
            <a:spLocks noChangeArrowheads="1"/>
          </p:cNvSpPr>
          <p:nvPr/>
        </p:nvSpPr>
        <p:spPr bwMode="auto">
          <a:xfrm>
            <a:off x="3711575" y="3465513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70</a:t>
            </a:r>
            <a:endParaRPr lang="en-US"/>
          </a:p>
        </p:txBody>
      </p:sp>
      <p:sp>
        <p:nvSpPr>
          <p:cNvPr id="461854" name="Line 30"/>
          <p:cNvSpPr>
            <a:spLocks noChangeShapeType="1"/>
          </p:cNvSpPr>
          <p:nvPr/>
        </p:nvSpPr>
        <p:spPr bwMode="auto">
          <a:xfrm flipV="1">
            <a:off x="858838" y="2392363"/>
            <a:ext cx="1309687" cy="9906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55" name="Freeform 31"/>
          <p:cNvSpPr>
            <a:spLocks/>
          </p:cNvSpPr>
          <p:nvPr/>
        </p:nvSpPr>
        <p:spPr bwMode="auto">
          <a:xfrm>
            <a:off x="822325" y="3303588"/>
            <a:ext cx="120650" cy="106362"/>
          </a:xfrm>
          <a:custGeom>
            <a:avLst/>
            <a:gdLst/>
            <a:ahLst/>
            <a:cxnLst>
              <a:cxn ang="0">
                <a:pos x="0" y="135"/>
              </a:cxn>
              <a:cxn ang="0">
                <a:pos x="88" y="0"/>
              </a:cxn>
              <a:cxn ang="0">
                <a:pos x="63" y="86"/>
              </a:cxn>
              <a:cxn ang="0">
                <a:pos x="153" y="86"/>
              </a:cxn>
              <a:cxn ang="0">
                <a:pos x="0" y="135"/>
              </a:cxn>
            </a:cxnLst>
            <a:rect l="0" t="0" r="r" b="b"/>
            <a:pathLst>
              <a:path w="153" h="135">
                <a:moveTo>
                  <a:pt x="0" y="135"/>
                </a:moveTo>
                <a:lnTo>
                  <a:pt x="88" y="0"/>
                </a:lnTo>
                <a:lnTo>
                  <a:pt x="63" y="86"/>
                </a:lnTo>
                <a:lnTo>
                  <a:pt x="153" y="86"/>
                </a:lnTo>
                <a:lnTo>
                  <a:pt x="0" y="13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56" name="Line 32"/>
          <p:cNvSpPr>
            <a:spLocks noChangeShapeType="1"/>
          </p:cNvSpPr>
          <p:nvPr/>
        </p:nvSpPr>
        <p:spPr bwMode="auto">
          <a:xfrm flipV="1">
            <a:off x="1528763" y="2460625"/>
            <a:ext cx="709612" cy="8985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57" name="Freeform 33"/>
          <p:cNvSpPr>
            <a:spLocks/>
          </p:cNvSpPr>
          <p:nvPr/>
        </p:nvSpPr>
        <p:spPr bwMode="auto">
          <a:xfrm>
            <a:off x="1500188" y="3273425"/>
            <a:ext cx="107950" cy="122238"/>
          </a:xfrm>
          <a:custGeom>
            <a:avLst/>
            <a:gdLst/>
            <a:ahLst/>
            <a:cxnLst>
              <a:cxn ang="0">
                <a:pos x="0" y="153"/>
              </a:cxn>
              <a:cxn ang="0">
                <a:pos x="53" y="0"/>
              </a:cxn>
              <a:cxn ang="0">
                <a:pos x="49" y="90"/>
              </a:cxn>
              <a:cxn ang="0">
                <a:pos x="137" y="68"/>
              </a:cxn>
              <a:cxn ang="0">
                <a:pos x="0" y="153"/>
              </a:cxn>
            </a:cxnLst>
            <a:rect l="0" t="0" r="r" b="b"/>
            <a:pathLst>
              <a:path w="137" h="153">
                <a:moveTo>
                  <a:pt x="0" y="153"/>
                </a:moveTo>
                <a:lnTo>
                  <a:pt x="53" y="0"/>
                </a:lnTo>
                <a:lnTo>
                  <a:pt x="49" y="90"/>
                </a:lnTo>
                <a:lnTo>
                  <a:pt x="137" y="68"/>
                </a:lnTo>
                <a:lnTo>
                  <a:pt x="0" y="1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58" name="Line 34"/>
          <p:cNvSpPr>
            <a:spLocks noChangeShapeType="1"/>
          </p:cNvSpPr>
          <p:nvPr/>
        </p:nvSpPr>
        <p:spPr bwMode="auto">
          <a:xfrm>
            <a:off x="2306638" y="2476500"/>
            <a:ext cx="1587" cy="8747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59" name="Freeform 35"/>
          <p:cNvSpPr>
            <a:spLocks/>
          </p:cNvSpPr>
          <p:nvPr/>
        </p:nvSpPr>
        <p:spPr bwMode="auto">
          <a:xfrm>
            <a:off x="2265363" y="3273425"/>
            <a:ext cx="82550" cy="120650"/>
          </a:xfrm>
          <a:custGeom>
            <a:avLst/>
            <a:gdLst/>
            <a:ahLst/>
            <a:cxnLst>
              <a:cxn ang="0">
                <a:pos x="52" y="151"/>
              </a:cxn>
              <a:cxn ang="0">
                <a:pos x="0" y="0"/>
              </a:cxn>
              <a:cxn ang="0">
                <a:pos x="52" y="70"/>
              </a:cxn>
              <a:cxn ang="0">
                <a:pos x="104" y="0"/>
              </a:cxn>
              <a:cxn ang="0">
                <a:pos x="52" y="151"/>
              </a:cxn>
            </a:cxnLst>
            <a:rect l="0" t="0" r="r" b="b"/>
            <a:pathLst>
              <a:path w="104" h="151">
                <a:moveTo>
                  <a:pt x="52" y="151"/>
                </a:moveTo>
                <a:lnTo>
                  <a:pt x="0" y="0"/>
                </a:lnTo>
                <a:lnTo>
                  <a:pt x="52" y="70"/>
                </a:lnTo>
                <a:lnTo>
                  <a:pt x="104" y="0"/>
                </a:lnTo>
                <a:lnTo>
                  <a:pt x="52" y="15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60" name="Line 36"/>
          <p:cNvSpPr>
            <a:spLocks noChangeShapeType="1"/>
          </p:cNvSpPr>
          <p:nvPr/>
        </p:nvSpPr>
        <p:spPr bwMode="auto">
          <a:xfrm flipV="1">
            <a:off x="2178050" y="3697288"/>
            <a:ext cx="130175" cy="7969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61" name="Freeform 37"/>
          <p:cNvSpPr>
            <a:spLocks/>
          </p:cNvSpPr>
          <p:nvPr/>
        </p:nvSpPr>
        <p:spPr bwMode="auto">
          <a:xfrm>
            <a:off x="2149475" y="4414838"/>
            <a:ext cx="82550" cy="125412"/>
          </a:xfrm>
          <a:custGeom>
            <a:avLst/>
            <a:gdLst/>
            <a:ahLst/>
            <a:cxnLst>
              <a:cxn ang="0">
                <a:pos x="27" y="159"/>
              </a:cxn>
              <a:cxn ang="0">
                <a:pos x="0" y="0"/>
              </a:cxn>
              <a:cxn ang="0">
                <a:pos x="39" y="80"/>
              </a:cxn>
              <a:cxn ang="0">
                <a:pos x="104" y="18"/>
              </a:cxn>
              <a:cxn ang="0">
                <a:pos x="27" y="159"/>
              </a:cxn>
            </a:cxnLst>
            <a:rect l="0" t="0" r="r" b="b"/>
            <a:pathLst>
              <a:path w="104" h="159">
                <a:moveTo>
                  <a:pt x="27" y="159"/>
                </a:moveTo>
                <a:lnTo>
                  <a:pt x="0" y="0"/>
                </a:lnTo>
                <a:lnTo>
                  <a:pt x="39" y="80"/>
                </a:lnTo>
                <a:lnTo>
                  <a:pt x="104" y="18"/>
                </a:lnTo>
                <a:lnTo>
                  <a:pt x="27" y="1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62" name="Line 38"/>
          <p:cNvSpPr>
            <a:spLocks noChangeShapeType="1"/>
          </p:cNvSpPr>
          <p:nvPr/>
        </p:nvSpPr>
        <p:spPr bwMode="auto">
          <a:xfrm flipV="1">
            <a:off x="1525588" y="3654425"/>
            <a:ext cx="671512" cy="8620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63" name="Freeform 39"/>
          <p:cNvSpPr>
            <a:spLocks/>
          </p:cNvSpPr>
          <p:nvPr/>
        </p:nvSpPr>
        <p:spPr bwMode="auto">
          <a:xfrm>
            <a:off x="1497013" y="4430713"/>
            <a:ext cx="107950" cy="122237"/>
          </a:xfrm>
          <a:custGeom>
            <a:avLst/>
            <a:gdLst/>
            <a:ahLst/>
            <a:cxnLst>
              <a:cxn ang="0">
                <a:pos x="0" y="153"/>
              </a:cxn>
              <a:cxn ang="0">
                <a:pos x="50" y="0"/>
              </a:cxn>
              <a:cxn ang="0">
                <a:pos x="49" y="90"/>
              </a:cxn>
              <a:cxn ang="0">
                <a:pos x="135" y="67"/>
              </a:cxn>
              <a:cxn ang="0">
                <a:pos x="0" y="153"/>
              </a:cxn>
            </a:cxnLst>
            <a:rect l="0" t="0" r="r" b="b"/>
            <a:pathLst>
              <a:path w="135" h="153">
                <a:moveTo>
                  <a:pt x="0" y="153"/>
                </a:moveTo>
                <a:lnTo>
                  <a:pt x="50" y="0"/>
                </a:lnTo>
                <a:lnTo>
                  <a:pt x="49" y="90"/>
                </a:lnTo>
                <a:lnTo>
                  <a:pt x="135" y="67"/>
                </a:lnTo>
                <a:lnTo>
                  <a:pt x="0" y="1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64" name="Line 40"/>
          <p:cNvSpPr>
            <a:spLocks noChangeShapeType="1"/>
          </p:cNvSpPr>
          <p:nvPr/>
        </p:nvSpPr>
        <p:spPr bwMode="auto">
          <a:xfrm>
            <a:off x="2417763" y="3654425"/>
            <a:ext cx="476250" cy="8461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65" name="Freeform 41"/>
          <p:cNvSpPr>
            <a:spLocks/>
          </p:cNvSpPr>
          <p:nvPr/>
        </p:nvSpPr>
        <p:spPr bwMode="auto">
          <a:xfrm>
            <a:off x="2820988" y="4414838"/>
            <a:ext cx="95250" cy="125412"/>
          </a:xfrm>
          <a:custGeom>
            <a:avLst/>
            <a:gdLst/>
            <a:ahLst/>
            <a:cxnLst>
              <a:cxn ang="0">
                <a:pos x="121" y="159"/>
              </a:cxn>
              <a:cxn ang="0">
                <a:pos x="0" y="53"/>
              </a:cxn>
              <a:cxn ang="0">
                <a:pos x="81" y="89"/>
              </a:cxn>
              <a:cxn ang="0">
                <a:pos x="94" y="0"/>
              </a:cxn>
              <a:cxn ang="0">
                <a:pos x="121" y="159"/>
              </a:cxn>
            </a:cxnLst>
            <a:rect l="0" t="0" r="r" b="b"/>
            <a:pathLst>
              <a:path w="121" h="159">
                <a:moveTo>
                  <a:pt x="121" y="159"/>
                </a:moveTo>
                <a:lnTo>
                  <a:pt x="0" y="53"/>
                </a:lnTo>
                <a:lnTo>
                  <a:pt x="81" y="89"/>
                </a:lnTo>
                <a:lnTo>
                  <a:pt x="94" y="0"/>
                </a:lnTo>
                <a:lnTo>
                  <a:pt x="121" y="1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66" name="Line 42"/>
          <p:cNvSpPr>
            <a:spLocks noChangeShapeType="1"/>
          </p:cNvSpPr>
          <p:nvPr/>
        </p:nvSpPr>
        <p:spPr bwMode="auto">
          <a:xfrm>
            <a:off x="2376488" y="2460625"/>
            <a:ext cx="1304925" cy="9207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67" name="Freeform 43"/>
          <p:cNvSpPr>
            <a:spLocks/>
          </p:cNvSpPr>
          <p:nvPr/>
        </p:nvSpPr>
        <p:spPr bwMode="auto">
          <a:xfrm>
            <a:off x="3595688" y="3305175"/>
            <a:ext cx="123825" cy="104775"/>
          </a:xfrm>
          <a:custGeom>
            <a:avLst/>
            <a:gdLst/>
            <a:ahLst/>
            <a:cxnLst>
              <a:cxn ang="0">
                <a:pos x="155" y="131"/>
              </a:cxn>
              <a:cxn ang="0">
                <a:pos x="0" y="88"/>
              </a:cxn>
              <a:cxn ang="0">
                <a:pos x="90" y="86"/>
              </a:cxn>
              <a:cxn ang="0">
                <a:pos x="63" y="0"/>
              </a:cxn>
              <a:cxn ang="0">
                <a:pos x="155" y="131"/>
              </a:cxn>
            </a:cxnLst>
            <a:rect l="0" t="0" r="r" b="b"/>
            <a:pathLst>
              <a:path w="155" h="131">
                <a:moveTo>
                  <a:pt x="155" y="131"/>
                </a:moveTo>
                <a:lnTo>
                  <a:pt x="0" y="88"/>
                </a:lnTo>
                <a:lnTo>
                  <a:pt x="90" y="86"/>
                </a:lnTo>
                <a:lnTo>
                  <a:pt x="63" y="0"/>
                </a:lnTo>
                <a:lnTo>
                  <a:pt x="155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76" name="Rectangle 52"/>
          <p:cNvSpPr>
            <a:spLocks noChangeArrowheads="1"/>
          </p:cNvSpPr>
          <p:nvPr/>
        </p:nvSpPr>
        <p:spPr bwMode="auto">
          <a:xfrm>
            <a:off x="3276600" y="1989138"/>
            <a:ext cx="558800" cy="223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77" name="Rectangle 53"/>
          <p:cNvSpPr>
            <a:spLocks noChangeArrowheads="1"/>
          </p:cNvSpPr>
          <p:nvPr/>
        </p:nvSpPr>
        <p:spPr bwMode="auto">
          <a:xfrm>
            <a:off x="3348038" y="1989138"/>
            <a:ext cx="44926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nearby</a:t>
            </a:r>
            <a:endParaRPr lang="en-US"/>
          </a:p>
        </p:txBody>
      </p:sp>
      <p:sp>
        <p:nvSpPr>
          <p:cNvPr id="461878" name="Rectangle 54"/>
          <p:cNvSpPr>
            <a:spLocks noChangeArrowheads="1"/>
          </p:cNvSpPr>
          <p:nvPr/>
        </p:nvSpPr>
        <p:spPr bwMode="auto">
          <a:xfrm>
            <a:off x="808038" y="2935288"/>
            <a:ext cx="560387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79" name="Rectangle 55"/>
          <p:cNvSpPr>
            <a:spLocks noChangeArrowheads="1"/>
          </p:cNvSpPr>
          <p:nvPr/>
        </p:nvSpPr>
        <p:spPr bwMode="auto">
          <a:xfrm>
            <a:off x="812800" y="2925763"/>
            <a:ext cx="5683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category</a:t>
            </a:r>
            <a:endParaRPr lang="en-US"/>
          </a:p>
        </p:txBody>
      </p:sp>
      <p:sp>
        <p:nvSpPr>
          <p:cNvPr id="461880" name="Rectangle 56"/>
          <p:cNvSpPr>
            <a:spLocks noChangeArrowheads="1"/>
          </p:cNvSpPr>
          <p:nvPr/>
        </p:nvSpPr>
        <p:spPr bwMode="auto">
          <a:xfrm>
            <a:off x="1450975" y="2935288"/>
            <a:ext cx="495300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81" name="Rectangle 57"/>
          <p:cNvSpPr>
            <a:spLocks noChangeArrowheads="1"/>
          </p:cNvSpPr>
          <p:nvPr/>
        </p:nvSpPr>
        <p:spPr bwMode="auto">
          <a:xfrm>
            <a:off x="1530350" y="2925763"/>
            <a:ext cx="357188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name</a:t>
            </a:r>
            <a:endParaRPr lang="en-US"/>
          </a:p>
        </p:txBody>
      </p:sp>
      <p:sp>
        <p:nvSpPr>
          <p:cNvPr id="461882" name="Rectangle 58"/>
          <p:cNvSpPr>
            <a:spLocks noChangeArrowheads="1"/>
          </p:cNvSpPr>
          <p:nvPr/>
        </p:nvSpPr>
        <p:spPr bwMode="auto">
          <a:xfrm>
            <a:off x="1958975" y="2935288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83" name="Rectangle 59"/>
          <p:cNvSpPr>
            <a:spLocks noChangeArrowheads="1"/>
          </p:cNvSpPr>
          <p:nvPr/>
        </p:nvSpPr>
        <p:spPr bwMode="auto">
          <a:xfrm>
            <a:off x="1989138" y="2925763"/>
            <a:ext cx="4937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address</a:t>
            </a:r>
            <a:endParaRPr lang="en-US"/>
          </a:p>
        </p:txBody>
      </p:sp>
      <p:sp>
        <p:nvSpPr>
          <p:cNvPr id="461884" name="Rectangle 60"/>
          <p:cNvSpPr>
            <a:spLocks noChangeArrowheads="1"/>
          </p:cNvSpPr>
          <p:nvPr/>
        </p:nvSpPr>
        <p:spPr bwMode="auto">
          <a:xfrm>
            <a:off x="1450975" y="4144963"/>
            <a:ext cx="495300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85" name="Rectangle 61"/>
          <p:cNvSpPr>
            <a:spLocks noChangeArrowheads="1"/>
          </p:cNvSpPr>
          <p:nvPr/>
        </p:nvSpPr>
        <p:spPr bwMode="auto">
          <a:xfrm>
            <a:off x="1525588" y="4135438"/>
            <a:ext cx="35718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street</a:t>
            </a:r>
            <a:endParaRPr lang="en-US"/>
          </a:p>
        </p:txBody>
      </p:sp>
      <p:sp>
        <p:nvSpPr>
          <p:cNvPr id="461886" name="Rectangle 62"/>
          <p:cNvSpPr>
            <a:spLocks noChangeArrowheads="1"/>
          </p:cNvSpPr>
          <p:nvPr/>
        </p:nvSpPr>
        <p:spPr bwMode="auto">
          <a:xfrm>
            <a:off x="1957388" y="4146550"/>
            <a:ext cx="427037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87" name="Rectangle 63"/>
          <p:cNvSpPr>
            <a:spLocks noChangeArrowheads="1"/>
          </p:cNvSpPr>
          <p:nvPr/>
        </p:nvSpPr>
        <p:spPr bwMode="auto">
          <a:xfrm>
            <a:off x="2054225" y="4137025"/>
            <a:ext cx="247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city</a:t>
            </a:r>
            <a:endParaRPr lang="en-US"/>
          </a:p>
        </p:txBody>
      </p:sp>
      <p:sp>
        <p:nvSpPr>
          <p:cNvPr id="461888" name="Rectangle 64"/>
          <p:cNvSpPr>
            <a:spLocks noChangeArrowheads="1"/>
          </p:cNvSpPr>
          <p:nvPr/>
        </p:nvSpPr>
        <p:spPr bwMode="auto">
          <a:xfrm>
            <a:off x="2500313" y="4144963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89" name="Rectangle 65"/>
          <p:cNvSpPr>
            <a:spLocks noChangeArrowheads="1"/>
          </p:cNvSpPr>
          <p:nvPr/>
        </p:nvSpPr>
        <p:spPr bwMode="auto">
          <a:xfrm>
            <a:off x="2525713" y="4135438"/>
            <a:ext cx="51276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zipcode</a:t>
            </a:r>
            <a:endParaRPr lang="en-US"/>
          </a:p>
        </p:txBody>
      </p:sp>
      <p:sp>
        <p:nvSpPr>
          <p:cNvPr id="461890" name="Rectangle 66"/>
          <p:cNvSpPr>
            <a:spLocks noChangeArrowheads="1"/>
          </p:cNvSpPr>
          <p:nvPr/>
        </p:nvSpPr>
        <p:spPr bwMode="auto">
          <a:xfrm>
            <a:off x="2843213" y="2935288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91" name="Rectangle 67"/>
          <p:cNvSpPr>
            <a:spLocks noChangeArrowheads="1"/>
          </p:cNvSpPr>
          <p:nvPr/>
        </p:nvSpPr>
        <p:spPr bwMode="auto">
          <a:xfrm>
            <a:off x="2886075" y="2925763"/>
            <a:ext cx="4762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contact</a:t>
            </a:r>
            <a:endParaRPr lang="en-US"/>
          </a:p>
        </p:txBody>
      </p:sp>
      <p:sp>
        <p:nvSpPr>
          <p:cNvPr id="461896" name="Rectangle 72"/>
          <p:cNvSpPr>
            <a:spLocks noChangeArrowheads="1"/>
          </p:cNvSpPr>
          <p:nvPr/>
        </p:nvSpPr>
        <p:spPr bwMode="auto">
          <a:xfrm>
            <a:off x="6227763" y="1916113"/>
            <a:ext cx="560387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897" name="Rectangle 73"/>
          <p:cNvSpPr>
            <a:spLocks noChangeArrowheads="1"/>
          </p:cNvSpPr>
          <p:nvPr/>
        </p:nvSpPr>
        <p:spPr bwMode="auto">
          <a:xfrm>
            <a:off x="6300788" y="1916113"/>
            <a:ext cx="44926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nearby</a:t>
            </a:r>
            <a:endParaRPr lang="en-US"/>
          </a:p>
        </p:txBody>
      </p:sp>
      <p:sp>
        <p:nvSpPr>
          <p:cNvPr id="461900" name="Line 76"/>
          <p:cNvSpPr>
            <a:spLocks noChangeShapeType="1"/>
          </p:cNvSpPr>
          <p:nvPr/>
        </p:nvSpPr>
        <p:spPr bwMode="auto">
          <a:xfrm>
            <a:off x="3857625" y="3683000"/>
            <a:ext cx="388938" cy="8159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01" name="Freeform 77"/>
          <p:cNvSpPr>
            <a:spLocks/>
          </p:cNvSpPr>
          <p:nvPr/>
        </p:nvSpPr>
        <p:spPr bwMode="auto">
          <a:xfrm>
            <a:off x="4176713" y="4413250"/>
            <a:ext cx="90487" cy="127000"/>
          </a:xfrm>
          <a:custGeom>
            <a:avLst/>
            <a:gdLst/>
            <a:ahLst/>
            <a:cxnLst>
              <a:cxn ang="0">
                <a:pos x="114" y="161"/>
              </a:cxn>
              <a:cxn ang="0">
                <a:pos x="0" y="47"/>
              </a:cxn>
              <a:cxn ang="0">
                <a:pos x="79" y="89"/>
              </a:cxn>
              <a:cxn ang="0">
                <a:pos x="97" y="0"/>
              </a:cxn>
              <a:cxn ang="0">
                <a:pos x="114" y="161"/>
              </a:cxn>
            </a:cxnLst>
            <a:rect l="0" t="0" r="r" b="b"/>
            <a:pathLst>
              <a:path w="114" h="161">
                <a:moveTo>
                  <a:pt x="114" y="161"/>
                </a:moveTo>
                <a:lnTo>
                  <a:pt x="0" y="47"/>
                </a:lnTo>
                <a:lnTo>
                  <a:pt x="79" y="89"/>
                </a:lnTo>
                <a:lnTo>
                  <a:pt x="97" y="0"/>
                </a:lnTo>
                <a:lnTo>
                  <a:pt x="114" y="16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02" name="Oval 78"/>
          <p:cNvSpPr>
            <a:spLocks noChangeArrowheads="1"/>
          </p:cNvSpPr>
          <p:nvPr/>
        </p:nvSpPr>
        <p:spPr bwMode="auto">
          <a:xfrm>
            <a:off x="4116388" y="4545013"/>
            <a:ext cx="301625" cy="298450"/>
          </a:xfrm>
          <a:prstGeom prst="ellipse">
            <a:avLst/>
          </a:prstGeom>
          <a:solidFill>
            <a:srgbClr val="FFFFFF"/>
          </a:solidFill>
          <a:ln w="8001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03" name="Rectangle 79"/>
          <p:cNvSpPr>
            <a:spLocks noChangeArrowheads="1"/>
          </p:cNvSpPr>
          <p:nvPr/>
        </p:nvSpPr>
        <p:spPr bwMode="auto">
          <a:xfrm>
            <a:off x="4189413" y="4611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61</a:t>
            </a:r>
            <a:endParaRPr lang="en-US"/>
          </a:p>
        </p:txBody>
      </p:sp>
      <p:sp>
        <p:nvSpPr>
          <p:cNvPr id="461904" name="Rectangle 80"/>
          <p:cNvSpPr>
            <a:spLocks noChangeArrowheads="1"/>
          </p:cNvSpPr>
          <p:nvPr/>
        </p:nvSpPr>
        <p:spPr bwMode="auto">
          <a:xfrm>
            <a:off x="4067175" y="4144963"/>
            <a:ext cx="533400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05" name="Rectangle 81"/>
          <p:cNvSpPr>
            <a:spLocks noChangeArrowheads="1"/>
          </p:cNvSpPr>
          <p:nvPr/>
        </p:nvSpPr>
        <p:spPr bwMode="auto">
          <a:xfrm>
            <a:off x="4067175" y="4135438"/>
            <a:ext cx="5683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manager</a:t>
            </a:r>
            <a:endParaRPr lang="en-US"/>
          </a:p>
        </p:txBody>
      </p:sp>
      <p:sp>
        <p:nvSpPr>
          <p:cNvPr id="461914" name="Oval 90"/>
          <p:cNvSpPr>
            <a:spLocks noChangeArrowheads="1"/>
          </p:cNvSpPr>
          <p:nvPr/>
        </p:nvSpPr>
        <p:spPr bwMode="auto">
          <a:xfrm>
            <a:off x="5886450" y="3455988"/>
            <a:ext cx="307975" cy="300037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15" name="Rectangle 91"/>
          <p:cNvSpPr>
            <a:spLocks noChangeArrowheads="1"/>
          </p:cNvSpPr>
          <p:nvPr/>
        </p:nvSpPr>
        <p:spPr bwMode="auto">
          <a:xfrm>
            <a:off x="5962650" y="3524250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73</a:t>
            </a:r>
            <a:endParaRPr lang="en-US"/>
          </a:p>
        </p:txBody>
      </p:sp>
      <p:sp>
        <p:nvSpPr>
          <p:cNvPr id="461916" name="Oval 92"/>
          <p:cNvSpPr>
            <a:spLocks noChangeArrowheads="1"/>
          </p:cNvSpPr>
          <p:nvPr/>
        </p:nvSpPr>
        <p:spPr bwMode="auto">
          <a:xfrm>
            <a:off x="6691313" y="3457575"/>
            <a:ext cx="306387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17" name="Rectangle 93"/>
          <p:cNvSpPr>
            <a:spLocks noChangeArrowheads="1"/>
          </p:cNvSpPr>
          <p:nvPr/>
        </p:nvSpPr>
        <p:spPr bwMode="auto">
          <a:xfrm>
            <a:off x="6765925" y="352583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74</a:t>
            </a:r>
            <a:endParaRPr lang="en-US"/>
          </a:p>
        </p:txBody>
      </p:sp>
      <p:sp>
        <p:nvSpPr>
          <p:cNvPr id="461924" name="Oval 100"/>
          <p:cNvSpPr>
            <a:spLocks noChangeArrowheads="1"/>
          </p:cNvSpPr>
          <p:nvPr/>
        </p:nvSpPr>
        <p:spPr bwMode="auto">
          <a:xfrm>
            <a:off x="7637463" y="3459163"/>
            <a:ext cx="307975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25" name="Rectangle 101"/>
          <p:cNvSpPr>
            <a:spLocks noChangeArrowheads="1"/>
          </p:cNvSpPr>
          <p:nvPr/>
        </p:nvSpPr>
        <p:spPr bwMode="auto">
          <a:xfrm>
            <a:off x="7713663" y="352583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75</a:t>
            </a:r>
            <a:endParaRPr lang="en-US"/>
          </a:p>
        </p:txBody>
      </p:sp>
      <p:sp>
        <p:nvSpPr>
          <p:cNvPr id="461928" name="Line 104"/>
          <p:cNvSpPr>
            <a:spLocks noChangeShapeType="1"/>
          </p:cNvSpPr>
          <p:nvPr/>
        </p:nvSpPr>
        <p:spPr bwMode="auto">
          <a:xfrm flipV="1">
            <a:off x="6076950" y="2462213"/>
            <a:ext cx="1233488" cy="9604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29" name="Freeform 105"/>
          <p:cNvSpPr>
            <a:spLocks/>
          </p:cNvSpPr>
          <p:nvPr/>
        </p:nvSpPr>
        <p:spPr bwMode="auto">
          <a:xfrm>
            <a:off x="6038850" y="3343275"/>
            <a:ext cx="122238" cy="107950"/>
          </a:xfrm>
          <a:custGeom>
            <a:avLst/>
            <a:gdLst/>
            <a:ahLst/>
            <a:cxnLst>
              <a:cxn ang="0">
                <a:pos x="0" y="135"/>
              </a:cxn>
              <a:cxn ang="0">
                <a:pos x="86" y="0"/>
              </a:cxn>
              <a:cxn ang="0">
                <a:pos x="63" y="87"/>
              </a:cxn>
              <a:cxn ang="0">
                <a:pos x="153" y="85"/>
              </a:cxn>
              <a:cxn ang="0">
                <a:pos x="0" y="135"/>
              </a:cxn>
            </a:cxnLst>
            <a:rect l="0" t="0" r="r" b="b"/>
            <a:pathLst>
              <a:path w="153" h="135">
                <a:moveTo>
                  <a:pt x="0" y="135"/>
                </a:moveTo>
                <a:lnTo>
                  <a:pt x="86" y="0"/>
                </a:lnTo>
                <a:lnTo>
                  <a:pt x="63" y="87"/>
                </a:lnTo>
                <a:lnTo>
                  <a:pt x="153" y="85"/>
                </a:lnTo>
                <a:lnTo>
                  <a:pt x="0" y="13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30" name="Line 106"/>
          <p:cNvSpPr>
            <a:spLocks noChangeShapeType="1"/>
          </p:cNvSpPr>
          <p:nvPr/>
        </p:nvSpPr>
        <p:spPr bwMode="auto">
          <a:xfrm flipV="1">
            <a:off x="6865938" y="2478088"/>
            <a:ext cx="514350" cy="9350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31" name="Freeform 107"/>
          <p:cNvSpPr>
            <a:spLocks/>
          </p:cNvSpPr>
          <p:nvPr/>
        </p:nvSpPr>
        <p:spPr bwMode="auto">
          <a:xfrm>
            <a:off x="6843713" y="3327400"/>
            <a:ext cx="95250" cy="125413"/>
          </a:xfrm>
          <a:custGeom>
            <a:avLst/>
            <a:gdLst/>
            <a:ahLst/>
            <a:cxnLst>
              <a:cxn ang="0">
                <a:pos x="0" y="159"/>
              </a:cxn>
              <a:cxn ang="0">
                <a:pos x="25" y="0"/>
              </a:cxn>
              <a:cxn ang="0">
                <a:pos x="38" y="89"/>
              </a:cxn>
              <a:cxn ang="0">
                <a:pos x="121" y="53"/>
              </a:cxn>
              <a:cxn ang="0">
                <a:pos x="0" y="159"/>
              </a:cxn>
            </a:cxnLst>
            <a:rect l="0" t="0" r="r" b="b"/>
            <a:pathLst>
              <a:path w="121" h="159">
                <a:moveTo>
                  <a:pt x="0" y="159"/>
                </a:moveTo>
                <a:lnTo>
                  <a:pt x="25" y="0"/>
                </a:lnTo>
                <a:lnTo>
                  <a:pt x="38" y="89"/>
                </a:lnTo>
                <a:lnTo>
                  <a:pt x="121" y="53"/>
                </a:lnTo>
                <a:lnTo>
                  <a:pt x="0" y="1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38" name="Line 114"/>
          <p:cNvSpPr>
            <a:spLocks noChangeShapeType="1"/>
          </p:cNvSpPr>
          <p:nvPr/>
        </p:nvSpPr>
        <p:spPr bwMode="auto">
          <a:xfrm>
            <a:off x="7448550" y="2462213"/>
            <a:ext cx="260350" cy="96361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39" name="Freeform 115"/>
          <p:cNvSpPr>
            <a:spLocks/>
          </p:cNvSpPr>
          <p:nvPr/>
        </p:nvSpPr>
        <p:spPr bwMode="auto">
          <a:xfrm>
            <a:off x="7648575" y="3343275"/>
            <a:ext cx="80963" cy="127000"/>
          </a:xfrm>
          <a:custGeom>
            <a:avLst/>
            <a:gdLst/>
            <a:ahLst/>
            <a:cxnLst>
              <a:cxn ang="0">
                <a:pos x="92" y="160"/>
              </a:cxn>
              <a:cxn ang="0">
                <a:pos x="0" y="27"/>
              </a:cxn>
              <a:cxn ang="0">
                <a:pos x="72" y="83"/>
              </a:cxn>
              <a:cxn ang="0">
                <a:pos x="103" y="0"/>
              </a:cxn>
              <a:cxn ang="0">
                <a:pos x="92" y="160"/>
              </a:cxn>
            </a:cxnLst>
            <a:rect l="0" t="0" r="r" b="b"/>
            <a:pathLst>
              <a:path w="103" h="160">
                <a:moveTo>
                  <a:pt x="92" y="160"/>
                </a:moveTo>
                <a:lnTo>
                  <a:pt x="0" y="27"/>
                </a:lnTo>
                <a:lnTo>
                  <a:pt x="72" y="83"/>
                </a:lnTo>
                <a:lnTo>
                  <a:pt x="103" y="0"/>
                </a:lnTo>
                <a:lnTo>
                  <a:pt x="92" y="16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40" name="Rectangle 116"/>
          <p:cNvSpPr>
            <a:spLocks noChangeArrowheads="1"/>
          </p:cNvSpPr>
          <p:nvPr/>
        </p:nvSpPr>
        <p:spPr bwMode="auto">
          <a:xfrm>
            <a:off x="5613400" y="2997200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42" name="Rectangle 118"/>
          <p:cNvSpPr>
            <a:spLocks noChangeArrowheads="1"/>
          </p:cNvSpPr>
          <p:nvPr/>
        </p:nvSpPr>
        <p:spPr bwMode="auto">
          <a:xfrm>
            <a:off x="6256338" y="2997200"/>
            <a:ext cx="493712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43" name="Rectangle 119"/>
          <p:cNvSpPr>
            <a:spLocks noChangeArrowheads="1"/>
          </p:cNvSpPr>
          <p:nvPr/>
        </p:nvSpPr>
        <p:spPr bwMode="auto">
          <a:xfrm>
            <a:off x="6334125" y="2987675"/>
            <a:ext cx="35718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name</a:t>
            </a:r>
            <a:endParaRPr lang="en-US"/>
          </a:p>
        </p:txBody>
      </p:sp>
      <p:sp>
        <p:nvSpPr>
          <p:cNvPr id="461944" name="Rectangle 120"/>
          <p:cNvSpPr>
            <a:spLocks noChangeArrowheads="1"/>
          </p:cNvSpPr>
          <p:nvPr/>
        </p:nvSpPr>
        <p:spPr bwMode="auto">
          <a:xfrm>
            <a:off x="6832600" y="2997200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45" name="Rectangle 121"/>
          <p:cNvSpPr>
            <a:spLocks noChangeArrowheads="1"/>
          </p:cNvSpPr>
          <p:nvPr/>
        </p:nvSpPr>
        <p:spPr bwMode="auto">
          <a:xfrm>
            <a:off x="6862763" y="2987675"/>
            <a:ext cx="4937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address</a:t>
            </a:r>
            <a:endParaRPr lang="en-US"/>
          </a:p>
        </p:txBody>
      </p:sp>
      <p:sp>
        <p:nvSpPr>
          <p:cNvPr id="461952" name="Rectangle 128"/>
          <p:cNvSpPr>
            <a:spLocks noChangeArrowheads="1"/>
          </p:cNvSpPr>
          <p:nvPr/>
        </p:nvSpPr>
        <p:spPr bwMode="auto">
          <a:xfrm>
            <a:off x="7442200" y="2997200"/>
            <a:ext cx="558800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53" name="Rectangle 129"/>
          <p:cNvSpPr>
            <a:spLocks noChangeArrowheads="1"/>
          </p:cNvSpPr>
          <p:nvPr/>
        </p:nvSpPr>
        <p:spPr bwMode="auto">
          <a:xfrm>
            <a:off x="7485063" y="2987675"/>
            <a:ext cx="4762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contact</a:t>
            </a:r>
            <a:endParaRPr lang="en-US"/>
          </a:p>
        </p:txBody>
      </p:sp>
      <p:sp>
        <p:nvSpPr>
          <p:cNvPr id="461966" name="Oval 142"/>
          <p:cNvSpPr>
            <a:spLocks noChangeArrowheads="1"/>
          </p:cNvSpPr>
          <p:nvPr/>
        </p:nvSpPr>
        <p:spPr bwMode="auto">
          <a:xfrm>
            <a:off x="7634288" y="4603750"/>
            <a:ext cx="300037" cy="298450"/>
          </a:xfrm>
          <a:prstGeom prst="ellipse">
            <a:avLst/>
          </a:prstGeom>
          <a:solidFill>
            <a:srgbClr val="FFFFFF"/>
          </a:solidFill>
          <a:ln w="8001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67" name="Rectangle 143"/>
          <p:cNvSpPr>
            <a:spLocks noChangeArrowheads="1"/>
          </p:cNvSpPr>
          <p:nvPr/>
        </p:nvSpPr>
        <p:spPr bwMode="auto">
          <a:xfrm>
            <a:off x="7705725" y="46704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56</a:t>
            </a:r>
            <a:endParaRPr lang="en-US"/>
          </a:p>
        </p:txBody>
      </p:sp>
      <p:sp>
        <p:nvSpPr>
          <p:cNvPr id="461968" name="Line 144"/>
          <p:cNvSpPr>
            <a:spLocks noChangeShapeType="1"/>
          </p:cNvSpPr>
          <p:nvPr/>
        </p:nvSpPr>
        <p:spPr bwMode="auto">
          <a:xfrm>
            <a:off x="7785100" y="3759200"/>
            <a:ext cx="1588" cy="7969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69" name="Freeform 145"/>
          <p:cNvSpPr>
            <a:spLocks/>
          </p:cNvSpPr>
          <p:nvPr/>
        </p:nvSpPr>
        <p:spPr bwMode="auto">
          <a:xfrm>
            <a:off x="7743825" y="4478338"/>
            <a:ext cx="82550" cy="120650"/>
          </a:xfrm>
          <a:custGeom>
            <a:avLst/>
            <a:gdLst/>
            <a:ahLst/>
            <a:cxnLst>
              <a:cxn ang="0">
                <a:pos x="52" y="152"/>
              </a:cxn>
              <a:cxn ang="0">
                <a:pos x="0" y="0"/>
              </a:cxn>
              <a:cxn ang="0">
                <a:pos x="52" y="71"/>
              </a:cxn>
              <a:cxn ang="0">
                <a:pos x="104" y="0"/>
              </a:cxn>
              <a:cxn ang="0">
                <a:pos x="52" y="152"/>
              </a:cxn>
            </a:cxnLst>
            <a:rect l="0" t="0" r="r" b="b"/>
            <a:pathLst>
              <a:path w="104" h="152">
                <a:moveTo>
                  <a:pt x="52" y="152"/>
                </a:moveTo>
                <a:lnTo>
                  <a:pt x="0" y="0"/>
                </a:lnTo>
                <a:lnTo>
                  <a:pt x="52" y="71"/>
                </a:lnTo>
                <a:lnTo>
                  <a:pt x="104" y="0"/>
                </a:lnTo>
                <a:lnTo>
                  <a:pt x="52" y="15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70" name="Rectangle 146"/>
          <p:cNvSpPr>
            <a:spLocks noChangeArrowheads="1"/>
          </p:cNvSpPr>
          <p:nvPr/>
        </p:nvSpPr>
        <p:spPr bwMode="auto">
          <a:xfrm>
            <a:off x="7432675" y="4206875"/>
            <a:ext cx="696913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71" name="Rectangle 147"/>
          <p:cNvSpPr>
            <a:spLocks noChangeArrowheads="1"/>
          </p:cNvSpPr>
          <p:nvPr/>
        </p:nvSpPr>
        <p:spPr bwMode="auto">
          <a:xfrm>
            <a:off x="7432675" y="4197350"/>
            <a:ext cx="7334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reservation</a:t>
            </a:r>
            <a:endParaRPr lang="en-US"/>
          </a:p>
        </p:txBody>
      </p:sp>
      <p:sp>
        <p:nvSpPr>
          <p:cNvPr id="461978" name="Oval 154"/>
          <p:cNvSpPr>
            <a:spLocks noChangeArrowheads="1"/>
          </p:cNvSpPr>
          <p:nvPr/>
        </p:nvSpPr>
        <p:spPr bwMode="auto">
          <a:xfrm>
            <a:off x="3371850" y="4545013"/>
            <a:ext cx="306388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79" name="Rectangle 155"/>
          <p:cNvSpPr>
            <a:spLocks noChangeArrowheads="1"/>
          </p:cNvSpPr>
          <p:nvPr/>
        </p:nvSpPr>
        <p:spPr bwMode="auto">
          <a:xfrm>
            <a:off x="3446463" y="4611688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71</a:t>
            </a:r>
            <a:endParaRPr lang="en-US"/>
          </a:p>
        </p:txBody>
      </p:sp>
      <p:sp>
        <p:nvSpPr>
          <p:cNvPr id="461980" name="Line 156"/>
          <p:cNvSpPr>
            <a:spLocks noChangeShapeType="1"/>
          </p:cNvSpPr>
          <p:nvPr/>
        </p:nvSpPr>
        <p:spPr bwMode="auto">
          <a:xfrm flipV="1">
            <a:off x="3533775" y="3683000"/>
            <a:ext cx="185738" cy="8112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81" name="Freeform 157"/>
          <p:cNvSpPr>
            <a:spLocks/>
          </p:cNvSpPr>
          <p:nvPr/>
        </p:nvSpPr>
        <p:spPr bwMode="auto">
          <a:xfrm>
            <a:off x="3509963" y="4413250"/>
            <a:ext cx="82550" cy="127000"/>
          </a:xfrm>
          <a:custGeom>
            <a:avLst/>
            <a:gdLst/>
            <a:ahLst/>
            <a:cxnLst>
              <a:cxn ang="0">
                <a:pos x="18" y="161"/>
              </a:cxn>
              <a:cxn ang="0">
                <a:pos x="0" y="0"/>
              </a:cxn>
              <a:cxn ang="0">
                <a:pos x="34" y="83"/>
              </a:cxn>
              <a:cxn ang="0">
                <a:pos x="105" y="24"/>
              </a:cxn>
              <a:cxn ang="0">
                <a:pos x="18" y="161"/>
              </a:cxn>
            </a:cxnLst>
            <a:rect l="0" t="0" r="r" b="b"/>
            <a:pathLst>
              <a:path w="105" h="161">
                <a:moveTo>
                  <a:pt x="18" y="161"/>
                </a:moveTo>
                <a:lnTo>
                  <a:pt x="0" y="0"/>
                </a:lnTo>
                <a:lnTo>
                  <a:pt x="34" y="83"/>
                </a:lnTo>
                <a:lnTo>
                  <a:pt x="105" y="24"/>
                </a:lnTo>
                <a:lnTo>
                  <a:pt x="18" y="16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82" name="Rectangle 158"/>
          <p:cNvSpPr>
            <a:spLocks noChangeArrowheads="1"/>
          </p:cNvSpPr>
          <p:nvPr/>
        </p:nvSpPr>
        <p:spPr bwMode="auto">
          <a:xfrm>
            <a:off x="3178175" y="4144963"/>
            <a:ext cx="696913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83" name="Rectangle 159"/>
          <p:cNvSpPr>
            <a:spLocks noChangeArrowheads="1"/>
          </p:cNvSpPr>
          <p:nvPr/>
        </p:nvSpPr>
        <p:spPr bwMode="auto">
          <a:xfrm>
            <a:off x="3178175" y="4135438"/>
            <a:ext cx="7334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reservation</a:t>
            </a:r>
            <a:endParaRPr lang="en-US"/>
          </a:p>
        </p:txBody>
      </p:sp>
      <p:sp>
        <p:nvSpPr>
          <p:cNvPr id="461984" name="Line 160"/>
          <p:cNvSpPr>
            <a:spLocks noChangeShapeType="1"/>
          </p:cNvSpPr>
          <p:nvPr/>
        </p:nvSpPr>
        <p:spPr bwMode="auto">
          <a:xfrm>
            <a:off x="3524250" y="4845050"/>
            <a:ext cx="1588" cy="6000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85" name="Freeform 161"/>
          <p:cNvSpPr>
            <a:spLocks/>
          </p:cNvSpPr>
          <p:nvPr/>
        </p:nvSpPr>
        <p:spPr bwMode="auto">
          <a:xfrm>
            <a:off x="3482975" y="5367338"/>
            <a:ext cx="82550" cy="120650"/>
          </a:xfrm>
          <a:custGeom>
            <a:avLst/>
            <a:gdLst/>
            <a:ahLst/>
            <a:cxnLst>
              <a:cxn ang="0">
                <a:pos x="52" y="151"/>
              </a:cxn>
              <a:cxn ang="0">
                <a:pos x="0" y="0"/>
              </a:cxn>
              <a:cxn ang="0">
                <a:pos x="52" y="70"/>
              </a:cxn>
              <a:cxn ang="0">
                <a:pos x="104" y="0"/>
              </a:cxn>
              <a:cxn ang="0">
                <a:pos x="52" y="151"/>
              </a:cxn>
            </a:cxnLst>
            <a:rect l="0" t="0" r="r" b="b"/>
            <a:pathLst>
              <a:path w="104" h="151">
                <a:moveTo>
                  <a:pt x="52" y="151"/>
                </a:moveTo>
                <a:lnTo>
                  <a:pt x="0" y="0"/>
                </a:lnTo>
                <a:lnTo>
                  <a:pt x="52" y="70"/>
                </a:lnTo>
                <a:lnTo>
                  <a:pt x="104" y="0"/>
                </a:lnTo>
                <a:lnTo>
                  <a:pt x="52" y="15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86" name="Oval 162"/>
          <p:cNvSpPr>
            <a:spLocks noChangeArrowheads="1"/>
          </p:cNvSpPr>
          <p:nvPr/>
        </p:nvSpPr>
        <p:spPr bwMode="auto">
          <a:xfrm>
            <a:off x="3371850" y="5492750"/>
            <a:ext cx="306388" cy="298450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87" name="Rectangle 163"/>
          <p:cNvSpPr>
            <a:spLocks noChangeArrowheads="1"/>
          </p:cNvSpPr>
          <p:nvPr/>
        </p:nvSpPr>
        <p:spPr bwMode="auto">
          <a:xfrm>
            <a:off x="3446463" y="5559425"/>
            <a:ext cx="139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72</a:t>
            </a:r>
            <a:endParaRPr lang="en-US"/>
          </a:p>
        </p:txBody>
      </p:sp>
      <p:sp>
        <p:nvSpPr>
          <p:cNvPr id="461988" name="Rectangle 164"/>
          <p:cNvSpPr>
            <a:spLocks noChangeArrowheads="1"/>
          </p:cNvSpPr>
          <p:nvPr/>
        </p:nvSpPr>
        <p:spPr bwMode="auto">
          <a:xfrm>
            <a:off x="3243263" y="5097463"/>
            <a:ext cx="560387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89" name="Rectangle 165"/>
          <p:cNvSpPr>
            <a:spLocks noChangeArrowheads="1"/>
          </p:cNvSpPr>
          <p:nvPr/>
        </p:nvSpPr>
        <p:spPr bwMode="auto">
          <a:xfrm>
            <a:off x="3325813" y="5087938"/>
            <a:ext cx="4032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phone</a:t>
            </a:r>
            <a:endParaRPr lang="en-US"/>
          </a:p>
        </p:txBody>
      </p:sp>
      <p:sp>
        <p:nvSpPr>
          <p:cNvPr id="461996" name="Freeform 172"/>
          <p:cNvSpPr>
            <a:spLocks/>
          </p:cNvSpPr>
          <p:nvPr/>
        </p:nvSpPr>
        <p:spPr bwMode="auto">
          <a:xfrm>
            <a:off x="2339975" y="1784350"/>
            <a:ext cx="971550" cy="865188"/>
          </a:xfrm>
          <a:custGeom>
            <a:avLst/>
            <a:gdLst/>
            <a:ahLst/>
            <a:cxnLst>
              <a:cxn ang="0">
                <a:pos x="0" y="265"/>
              </a:cxn>
              <a:cxn ang="0">
                <a:pos x="453" y="38"/>
              </a:cxn>
              <a:cxn ang="0">
                <a:pos x="544" y="492"/>
              </a:cxn>
              <a:cxn ang="0">
                <a:pos x="45" y="356"/>
              </a:cxn>
            </a:cxnLst>
            <a:rect l="0" t="0" r="r" b="b"/>
            <a:pathLst>
              <a:path w="612" h="545">
                <a:moveTo>
                  <a:pt x="0" y="265"/>
                </a:moveTo>
                <a:cubicBezTo>
                  <a:pt x="181" y="132"/>
                  <a:pt x="362" y="0"/>
                  <a:pt x="453" y="38"/>
                </a:cubicBezTo>
                <a:cubicBezTo>
                  <a:pt x="544" y="76"/>
                  <a:pt x="612" y="439"/>
                  <a:pt x="544" y="492"/>
                </a:cubicBezTo>
                <a:cubicBezTo>
                  <a:pt x="476" y="545"/>
                  <a:pt x="260" y="450"/>
                  <a:pt x="45" y="3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997" name="Oval 173"/>
          <p:cNvSpPr>
            <a:spLocks noChangeArrowheads="1"/>
          </p:cNvSpPr>
          <p:nvPr/>
        </p:nvSpPr>
        <p:spPr bwMode="auto">
          <a:xfrm>
            <a:off x="5435600" y="2133600"/>
            <a:ext cx="306388" cy="298450"/>
          </a:xfrm>
          <a:prstGeom prst="ellipse">
            <a:avLst/>
          </a:prstGeom>
          <a:solidFill>
            <a:srgbClr val="FFFFFF"/>
          </a:solidFill>
          <a:ln w="8001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998" name="Line 174"/>
          <p:cNvSpPr>
            <a:spLocks noChangeShapeType="1"/>
          </p:cNvSpPr>
          <p:nvPr/>
        </p:nvSpPr>
        <p:spPr bwMode="auto">
          <a:xfrm flipH="1">
            <a:off x="5724525" y="22764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999" name="Text Box 175"/>
          <p:cNvSpPr txBox="1">
            <a:spLocks noChangeArrowheads="1"/>
          </p:cNvSpPr>
          <p:nvPr/>
        </p:nvSpPr>
        <p:spPr bwMode="auto">
          <a:xfrm>
            <a:off x="5435600" y="2133600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43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6C6B-CB05-4C0B-9357-B8B198859FAC}" type="slidenum">
              <a:rPr lang="en-GB"/>
              <a:pPr/>
              <a:t>9</a:t>
            </a:fld>
            <a:endParaRPr lang="en-GB"/>
          </a:p>
        </p:txBody>
      </p:sp>
      <p:sp>
        <p:nvSpPr>
          <p:cNvPr id="478213" name="Text Box 5"/>
          <p:cNvSpPr txBox="1">
            <a:spLocks noChangeArrowheads="1"/>
          </p:cNvSpPr>
          <p:nvPr/>
        </p:nvSpPr>
        <p:spPr bwMode="auto">
          <a:xfrm>
            <a:off x="950913" y="496888"/>
            <a:ext cx="1258887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41: 1</a:t>
            </a:r>
          </a:p>
          <a:p>
            <a:r>
              <a:rPr lang="en-US"/>
              <a:t>42: 2,3</a:t>
            </a:r>
          </a:p>
          <a:p>
            <a:r>
              <a:rPr lang="en-US"/>
              <a:t>43: 4</a:t>
            </a:r>
          </a:p>
          <a:p>
            <a:r>
              <a:rPr lang="en-US"/>
              <a:t>44: 5</a:t>
            </a:r>
          </a:p>
          <a:p>
            <a:r>
              <a:rPr lang="en-US"/>
              <a:t>45: 6,9</a:t>
            </a:r>
          </a:p>
          <a:p>
            <a:r>
              <a:rPr lang="en-US"/>
              <a:t>46: 7,10</a:t>
            </a:r>
          </a:p>
          <a:p>
            <a:r>
              <a:rPr lang="en-US"/>
              <a:t>47: 8, 11</a:t>
            </a:r>
          </a:p>
          <a:p>
            <a:r>
              <a:rPr lang="en-US"/>
              <a:t>48: 12</a:t>
            </a:r>
          </a:p>
          <a:p>
            <a:r>
              <a:rPr lang="en-US"/>
              <a:t>49: 13</a:t>
            </a:r>
          </a:p>
          <a:p>
            <a:r>
              <a:rPr lang="en-US"/>
              <a:t>50: 14</a:t>
            </a:r>
          </a:p>
          <a:p>
            <a:r>
              <a:rPr lang="en-US"/>
              <a:t>51: 15</a:t>
            </a:r>
          </a:p>
          <a:p>
            <a:r>
              <a:rPr lang="en-US"/>
              <a:t>52: 16</a:t>
            </a:r>
          </a:p>
          <a:p>
            <a:r>
              <a:rPr lang="en-US"/>
              <a:t>53: 17</a:t>
            </a:r>
          </a:p>
          <a:p>
            <a:r>
              <a:rPr lang="en-US"/>
              <a:t>54: 18</a:t>
            </a:r>
          </a:p>
          <a:p>
            <a:r>
              <a:rPr lang="en-US"/>
              <a:t>55: 19</a:t>
            </a:r>
          </a:p>
        </p:txBody>
      </p:sp>
      <p:sp>
        <p:nvSpPr>
          <p:cNvPr id="478214" name="Text Box 6"/>
          <p:cNvSpPr txBox="1">
            <a:spLocks noChangeArrowheads="1"/>
          </p:cNvSpPr>
          <p:nvPr/>
        </p:nvSpPr>
        <p:spPr bwMode="auto">
          <a:xfrm>
            <a:off x="3492500" y="549275"/>
            <a:ext cx="1335088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56: 20</a:t>
            </a:r>
          </a:p>
          <a:p>
            <a:r>
              <a:rPr lang="en-US"/>
              <a:t>57: 21</a:t>
            </a:r>
          </a:p>
          <a:p>
            <a:r>
              <a:rPr lang="en-US"/>
              <a:t>58: 22</a:t>
            </a:r>
          </a:p>
          <a:p>
            <a:r>
              <a:rPr lang="en-US"/>
              <a:t>59: 23</a:t>
            </a:r>
          </a:p>
          <a:p>
            <a:r>
              <a:rPr lang="en-US"/>
              <a:t>60: 24</a:t>
            </a:r>
          </a:p>
          <a:p>
            <a:r>
              <a:rPr lang="en-US"/>
              <a:t>61: 25</a:t>
            </a:r>
          </a:p>
          <a:p>
            <a:r>
              <a:rPr lang="en-US"/>
              <a:t>62: 26</a:t>
            </a:r>
          </a:p>
          <a:p>
            <a:r>
              <a:rPr lang="en-US"/>
              <a:t>63: 27</a:t>
            </a:r>
          </a:p>
          <a:p>
            <a:r>
              <a:rPr lang="en-US"/>
              <a:t>64: 28</a:t>
            </a:r>
          </a:p>
          <a:p>
            <a:r>
              <a:rPr lang="en-US"/>
              <a:t>65: 29</a:t>
            </a:r>
          </a:p>
          <a:p>
            <a:r>
              <a:rPr lang="en-US"/>
              <a:t>66: 3,4</a:t>
            </a:r>
          </a:p>
          <a:p>
            <a:r>
              <a:rPr lang="en-US"/>
              <a:t>67: 3</a:t>
            </a:r>
          </a:p>
          <a:p>
            <a:r>
              <a:rPr lang="en-US"/>
              <a:t>68: 9,13</a:t>
            </a:r>
          </a:p>
          <a:p>
            <a:r>
              <a:rPr lang="en-US"/>
              <a:t>69: 10,14</a:t>
            </a:r>
          </a:p>
          <a:p>
            <a:r>
              <a:rPr lang="en-US"/>
              <a:t>70: 11,15</a:t>
            </a:r>
          </a:p>
        </p:txBody>
      </p:sp>
      <p:sp>
        <p:nvSpPr>
          <p:cNvPr id="478215" name="Text Box 7"/>
          <p:cNvSpPr txBox="1">
            <a:spLocks noChangeArrowheads="1"/>
          </p:cNvSpPr>
          <p:nvPr/>
        </p:nvSpPr>
        <p:spPr bwMode="auto">
          <a:xfrm>
            <a:off x="5795963" y="549275"/>
            <a:ext cx="133508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71: 20,24</a:t>
            </a:r>
          </a:p>
          <a:p>
            <a:r>
              <a:rPr lang="en-US"/>
              <a:t>72: 27,28</a:t>
            </a:r>
          </a:p>
          <a:p>
            <a:r>
              <a:rPr lang="en-US"/>
              <a:t>73: 9</a:t>
            </a:r>
          </a:p>
          <a:p>
            <a:r>
              <a:rPr lang="en-US"/>
              <a:t>74: 10</a:t>
            </a:r>
          </a:p>
          <a:p>
            <a:r>
              <a:rPr lang="en-US"/>
              <a:t>75: 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7242</TotalTime>
  <Words>390</Words>
  <Application>Microsoft Office PowerPoint</Application>
  <PresentationFormat>On-screen Show (4:3)</PresentationFormat>
  <Paragraphs>166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Standardformgivning</vt:lpstr>
      <vt:lpstr>SmartDraw</vt:lpstr>
      <vt:lpstr>Semi-structured data - exercises</vt:lpstr>
      <vt:lpstr>Exercise 1</vt:lpstr>
      <vt:lpstr>Answer exercise 1 - the OEM model</vt:lpstr>
      <vt:lpstr>Exercise 2</vt:lpstr>
      <vt:lpstr>Answer Exercise 2</vt:lpstr>
      <vt:lpstr>Exercise 3</vt:lpstr>
      <vt:lpstr>Answer Exercise 3 - Strong Data Guide</vt:lpstr>
      <vt:lpstr>Answer Exercise 3 - Strong Data Guide - continued</vt:lpstr>
      <vt:lpstr>PowerPoint Presentation</vt:lpstr>
    </vt:vector>
  </TitlesOfParts>
  <Company>Linköpings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Forskning på IDA Exempel: Datasäkerhet</dc:title>
  <dc:creator>Winnie IDA</dc:creator>
  <cp:lastModifiedBy>Patrick Lambrix</cp:lastModifiedBy>
  <cp:revision>241</cp:revision>
  <cp:lastPrinted>2003-09-21T10:49:26Z</cp:lastPrinted>
  <dcterms:created xsi:type="dcterms:W3CDTF">2000-01-21T08:49:18Z</dcterms:created>
  <dcterms:modified xsi:type="dcterms:W3CDTF">2016-09-08T12:07:05Z</dcterms:modified>
</cp:coreProperties>
</file>