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50" r:id="rId2"/>
    <p:sldId id="295" r:id="rId3"/>
    <p:sldId id="296" r:id="rId4"/>
    <p:sldId id="297" r:id="rId5"/>
    <p:sldId id="298" r:id="rId6"/>
    <p:sldId id="299" r:id="rId7"/>
    <p:sldId id="304" r:id="rId8"/>
    <p:sldId id="305" r:id="rId9"/>
    <p:sldId id="306" r:id="rId10"/>
    <p:sldId id="351" r:id="rId11"/>
    <p:sldId id="354" r:id="rId12"/>
    <p:sldId id="307" r:id="rId13"/>
    <p:sldId id="308" r:id="rId14"/>
    <p:sldId id="324" r:id="rId15"/>
    <p:sldId id="325" r:id="rId16"/>
    <p:sldId id="326" r:id="rId17"/>
    <p:sldId id="309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2" r:id="rId32"/>
    <p:sldId id="343" r:id="rId33"/>
    <p:sldId id="344" r:id="rId34"/>
    <p:sldId id="345" r:id="rId35"/>
    <p:sldId id="346" r:id="rId36"/>
    <p:sldId id="34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737" autoAdjust="0"/>
  </p:normalViewPr>
  <p:slideViewPr>
    <p:cSldViewPr snapToGrid="0" snapToObjects="1">
      <p:cViewPr>
        <p:scale>
          <a:sx n="77" d="100"/>
          <a:sy n="77" d="100"/>
        </p:scale>
        <p:origin x="-2154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0DFEB-47A0-A648-BB96-4B619E0892D5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46922-94B4-B047-8636-6DAADE95F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7481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0E3DD-DD58-8C4D-8A7D-D2850385619E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F53E7-ECB0-1940-8DCC-C76834A8C4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498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F53E7-ECB0-1940-8DCC-C76834A8C41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418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691B-20AD-CA4D-8D58-A81E6F37A747}" type="datetime1">
              <a:rPr lang="en-US" smtClean="0"/>
              <a:pPr/>
              <a:t>9/17/2014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Database ADIT IDA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311A-7511-1843-83C4-18BC6067AE7C}" type="datetime1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 ADIT 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213C-3B20-1A4D-8A3C-201ED40AB2BD}" type="datetime1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 ADIT 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11D3-8007-B044-AB96-12E30B9B0192}" type="datetime1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 ADIT 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2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5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AD3C-41F7-594F-B3B7-F19837B0FB6C}" type="datetime1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 ADIT 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5B65-7205-6F44-B2E7-8463721E3C75}" type="datetime1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 ADIT IDA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672F-41FD-2B46-B143-71D301E4252F}" type="datetime1">
              <a:rPr lang="en-US" smtClean="0"/>
              <a:pPr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 ADIT IDA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50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236F-2CC2-8649-9AC0-B2992B9F01CA}" type="datetime1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 ADIT IDA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09D7-FC87-9C4A-BB12-D1EAB4081329}" type="datetime1">
              <a:rPr lang="en-US" smtClean="0"/>
              <a:pPr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 ADIT IDA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73052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2438402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1E03-1626-1549-BDB0-4D1A61100B75}" type="datetime1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 ADIT IDA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E4DC-8901-3244-AA78-2C2A7D891295}" type="datetime1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 ADIT IDA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2867" y="186414"/>
            <a:ext cx="8229600" cy="8545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6356352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B411664-8B01-F54E-B921-27EE71699106}" type="datetime1">
              <a:rPr lang="en-US" smtClean="0"/>
              <a:pPr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2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Database ADIT IDA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4405" y="6401595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800">
                <a:solidFill>
                  <a:schemeClr val="bg1"/>
                </a:solidFill>
                <a:latin typeface="Abadi MT Condensed Light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ead-content.jpe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66658"/>
            <a:ext cx="9144000" cy="627539"/>
          </a:xfrm>
          <a:prstGeom prst="rect">
            <a:avLst/>
          </a:prstGeom>
        </p:spPr>
      </p:pic>
      <p:pic>
        <p:nvPicPr>
          <p:cNvPr id="19" name="Picture 18" descr="logo-en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66656"/>
            <a:ext cx="3175000" cy="6350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7150891" y="6386021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/>
              </a:rPr>
              <a:t>TDDD43</a:t>
            </a:r>
            <a:endParaRPr lang="en-US" dirty="0">
              <a:solidFill>
                <a:schemeClr val="bg1"/>
              </a:solidFill>
              <a:latin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0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XML and RDF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Slides</a:t>
            </a:r>
            <a:r>
              <a:rPr lang="sv-SE" dirty="0" smtClean="0"/>
              <a:t> </a:t>
            </a:r>
            <a:r>
              <a:rPr lang="sv-SE" dirty="0" err="1" smtClean="0"/>
              <a:t>based</a:t>
            </a:r>
            <a:r>
              <a:rPr lang="sv-SE" dirty="0" smtClean="0"/>
              <a:t> on </a:t>
            </a:r>
            <a:r>
              <a:rPr lang="sv-SE" dirty="0" err="1" smtClean="0"/>
              <a:t>slides</a:t>
            </a:r>
            <a:r>
              <a:rPr lang="sv-SE" dirty="0" smtClean="0"/>
              <a:t> by Lena Strömbäck and </a:t>
            </a:r>
            <a:r>
              <a:rPr lang="sv-SE" dirty="0" err="1" smtClean="0"/>
              <a:t>Fang</a:t>
            </a:r>
            <a:r>
              <a:rPr lang="sv-SE" dirty="0" smtClean="0"/>
              <a:t> Wei-</a:t>
            </a:r>
            <a:r>
              <a:rPr lang="sv-SE" dirty="0" err="1" smtClean="0"/>
              <a:t>Kleiner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8126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DTD vs XML Schema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8028"/>
            <a:ext cx="8229600" cy="51535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Data</a:t>
            </a:r>
          </a:p>
          <a:p>
            <a:pPr marL="0" indent="0">
              <a:buNone/>
            </a:pPr>
            <a:r>
              <a:rPr lang="en-US" sz="2000" dirty="0" smtClean="0"/>
              <a:t>&lt;note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&lt;to&gt;</a:t>
            </a:r>
            <a:r>
              <a:rPr lang="en-US" sz="2000" dirty="0" err="1"/>
              <a:t>Tove</a:t>
            </a:r>
            <a:r>
              <a:rPr lang="en-US" sz="2000" dirty="0"/>
              <a:t>&lt;/to&gt;</a:t>
            </a:r>
            <a:br>
              <a:rPr lang="en-US" sz="2000" dirty="0"/>
            </a:br>
            <a:r>
              <a:rPr lang="en-US" sz="2000" dirty="0"/>
              <a:t>&lt;from&gt;</a:t>
            </a:r>
            <a:r>
              <a:rPr lang="en-US" sz="2000" dirty="0" err="1"/>
              <a:t>Jani</a:t>
            </a:r>
            <a:r>
              <a:rPr lang="en-US" sz="2000" dirty="0"/>
              <a:t>&lt;/from&gt;</a:t>
            </a:r>
            <a:br>
              <a:rPr lang="en-US" sz="2000" dirty="0"/>
            </a:br>
            <a:r>
              <a:rPr lang="en-US" sz="2000" dirty="0"/>
              <a:t>&lt;heading&gt;Reminder&lt;/heading&gt;</a:t>
            </a:r>
            <a:br>
              <a:rPr lang="en-US" sz="2000" dirty="0"/>
            </a:br>
            <a:r>
              <a:rPr lang="en-US" sz="2000" dirty="0"/>
              <a:t>&lt;body&gt;Don't forget me this weekend!&lt;/body&gt;</a:t>
            </a:r>
            <a:br>
              <a:rPr lang="en-US" sz="2000" dirty="0"/>
            </a:br>
            <a:r>
              <a:rPr lang="en-US" sz="2000" dirty="0"/>
              <a:t>&lt;/note</a:t>
            </a:r>
            <a:r>
              <a:rPr lang="en-US" sz="2000" dirty="0" smtClean="0"/>
              <a:t>&gt;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DTD</a:t>
            </a:r>
          </a:p>
          <a:p>
            <a:pPr marL="0" indent="0">
              <a:buNone/>
            </a:pPr>
            <a:r>
              <a:rPr lang="en-US" sz="2000" dirty="0" smtClean="0"/>
              <a:t>&lt;!</a:t>
            </a:r>
            <a:r>
              <a:rPr lang="en-US" sz="2000" dirty="0"/>
              <a:t>ELEMENT note (to, from, heading, body)&gt;</a:t>
            </a:r>
            <a:br>
              <a:rPr lang="en-US" sz="2000" dirty="0"/>
            </a:br>
            <a:r>
              <a:rPr lang="en-US" sz="2000" dirty="0"/>
              <a:t>&lt;!ELEMENT to (#PCDATA)&gt;</a:t>
            </a:r>
            <a:br>
              <a:rPr lang="en-US" sz="2000" dirty="0"/>
            </a:br>
            <a:r>
              <a:rPr lang="en-US" sz="2000" dirty="0"/>
              <a:t>&lt;!ELEMENT from (#PCDATA)&gt;</a:t>
            </a:r>
            <a:br>
              <a:rPr lang="en-US" sz="2000" dirty="0"/>
            </a:br>
            <a:r>
              <a:rPr lang="en-US" sz="2000" dirty="0"/>
              <a:t>&lt;!ELEMENT heading (#PCDATA)&gt;</a:t>
            </a:r>
            <a:br>
              <a:rPr lang="en-US" sz="2000" dirty="0"/>
            </a:br>
            <a:r>
              <a:rPr lang="en-US" sz="2000" dirty="0"/>
              <a:t>&lt;!ELEMENT body (#PCDATA</a:t>
            </a:r>
            <a:r>
              <a:rPr lang="en-US" sz="2000" dirty="0" smtClean="0"/>
              <a:t>)&gt;</a:t>
            </a:r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37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DTD vs XML Schema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8028"/>
            <a:ext cx="8229600" cy="5153563"/>
          </a:xfrm>
        </p:spPr>
        <p:txBody>
          <a:bodyPr>
            <a:normAutofit fontScale="70000" lnSpcReduction="20000"/>
          </a:bodyPr>
          <a:lstStyle/>
          <a:p>
            <a:r>
              <a:rPr lang="sv-SE" sz="2500" dirty="0" smtClean="0"/>
              <a:t>XML Schema</a:t>
            </a:r>
          </a:p>
          <a:p>
            <a:pPr marL="0" indent="0">
              <a:buNone/>
            </a:pPr>
            <a:endParaRPr lang="sv-SE" sz="2500" dirty="0"/>
          </a:p>
          <a:p>
            <a:pPr marL="0" indent="0">
              <a:buNone/>
            </a:pPr>
            <a:r>
              <a:rPr lang="sv-SE" sz="2900" dirty="0" smtClean="0"/>
              <a:t>&lt;?</a:t>
            </a:r>
            <a:r>
              <a:rPr lang="sv-SE" sz="2900" dirty="0" err="1"/>
              <a:t>xml</a:t>
            </a:r>
            <a:r>
              <a:rPr lang="sv-SE" sz="2900" dirty="0"/>
              <a:t> version="1.0"?&gt;</a:t>
            </a:r>
            <a:br>
              <a:rPr lang="sv-SE" sz="2900" dirty="0"/>
            </a:br>
            <a:r>
              <a:rPr lang="sv-SE" sz="2900" dirty="0"/>
              <a:t>&lt;</a:t>
            </a:r>
            <a:r>
              <a:rPr lang="sv-SE" sz="2900" dirty="0" err="1"/>
              <a:t>xs:schema</a:t>
            </a:r>
            <a:r>
              <a:rPr lang="sv-SE" sz="2900" dirty="0"/>
              <a:t> </a:t>
            </a:r>
            <a:r>
              <a:rPr lang="sv-SE" sz="2900" dirty="0" err="1"/>
              <a:t>xmlns:xs</a:t>
            </a:r>
            <a:r>
              <a:rPr lang="sv-SE" sz="2900" dirty="0"/>
              <a:t>="http://www.w3.org/2001/</a:t>
            </a:r>
            <a:r>
              <a:rPr lang="sv-SE" sz="2900" dirty="0" err="1"/>
              <a:t>XMLSchema</a:t>
            </a:r>
            <a:r>
              <a:rPr lang="sv-SE" sz="2900" dirty="0"/>
              <a:t>"</a:t>
            </a:r>
            <a:br>
              <a:rPr lang="sv-SE" sz="2900" dirty="0"/>
            </a:br>
            <a:r>
              <a:rPr lang="sv-SE" sz="2900" dirty="0" err="1"/>
              <a:t>targetNamespace</a:t>
            </a:r>
            <a:r>
              <a:rPr lang="sv-SE" sz="2900" dirty="0"/>
              <a:t>="http://www.w3schools.com"</a:t>
            </a:r>
            <a:br>
              <a:rPr lang="sv-SE" sz="2900" dirty="0"/>
            </a:br>
            <a:r>
              <a:rPr lang="sv-SE" sz="2900" dirty="0" err="1"/>
              <a:t>xmlns</a:t>
            </a:r>
            <a:r>
              <a:rPr lang="sv-SE" sz="2900" dirty="0"/>
              <a:t>="http://www.w3schools.com"</a:t>
            </a:r>
            <a:br>
              <a:rPr lang="sv-SE" sz="2900" dirty="0"/>
            </a:br>
            <a:r>
              <a:rPr lang="sv-SE" sz="2900" dirty="0" err="1"/>
              <a:t>elementFormDefault</a:t>
            </a:r>
            <a:r>
              <a:rPr lang="sv-SE" sz="2900" dirty="0"/>
              <a:t>="</a:t>
            </a:r>
            <a:r>
              <a:rPr lang="sv-SE" sz="2900" dirty="0" err="1"/>
              <a:t>qualified</a:t>
            </a:r>
            <a:r>
              <a:rPr lang="sv-SE" sz="2900" dirty="0"/>
              <a:t>"&gt;</a:t>
            </a:r>
            <a:br>
              <a:rPr lang="sv-SE" sz="2900" dirty="0"/>
            </a:br>
            <a:r>
              <a:rPr lang="sv-SE" sz="2900" dirty="0"/>
              <a:t/>
            </a:r>
            <a:br>
              <a:rPr lang="sv-SE" sz="2900" dirty="0"/>
            </a:br>
            <a:r>
              <a:rPr lang="sv-SE" sz="2900" dirty="0"/>
              <a:t>&lt;</a:t>
            </a:r>
            <a:r>
              <a:rPr lang="sv-SE" sz="2900" dirty="0" err="1"/>
              <a:t>xs:element</a:t>
            </a:r>
            <a:r>
              <a:rPr lang="sv-SE" sz="2900" dirty="0"/>
              <a:t> </a:t>
            </a:r>
            <a:r>
              <a:rPr lang="sv-SE" sz="2900" dirty="0" err="1"/>
              <a:t>name</a:t>
            </a:r>
            <a:r>
              <a:rPr lang="sv-SE" sz="2900" dirty="0"/>
              <a:t>="note"&gt;</a:t>
            </a:r>
            <a:br>
              <a:rPr lang="sv-SE" sz="2900" dirty="0"/>
            </a:br>
            <a:r>
              <a:rPr lang="sv-SE" sz="2900" dirty="0"/>
              <a:t>  &lt;</a:t>
            </a:r>
            <a:r>
              <a:rPr lang="sv-SE" sz="2900" dirty="0" err="1"/>
              <a:t>xs:complexType</a:t>
            </a:r>
            <a:r>
              <a:rPr lang="sv-SE" sz="2900" dirty="0"/>
              <a:t>&gt;</a:t>
            </a:r>
            <a:br>
              <a:rPr lang="sv-SE" sz="2900" dirty="0"/>
            </a:br>
            <a:r>
              <a:rPr lang="sv-SE" sz="2900" dirty="0"/>
              <a:t>    &lt;</a:t>
            </a:r>
            <a:r>
              <a:rPr lang="sv-SE" sz="2900" dirty="0" err="1"/>
              <a:t>xs:sequence</a:t>
            </a:r>
            <a:r>
              <a:rPr lang="sv-SE" sz="2900" dirty="0"/>
              <a:t>&gt;</a:t>
            </a:r>
            <a:br>
              <a:rPr lang="sv-SE" sz="2900" dirty="0"/>
            </a:br>
            <a:r>
              <a:rPr lang="sv-SE" sz="2900" dirty="0"/>
              <a:t>      &lt;</a:t>
            </a:r>
            <a:r>
              <a:rPr lang="sv-SE" sz="2900" dirty="0" err="1"/>
              <a:t>xs:element</a:t>
            </a:r>
            <a:r>
              <a:rPr lang="sv-SE" sz="2900" dirty="0"/>
              <a:t> </a:t>
            </a:r>
            <a:r>
              <a:rPr lang="sv-SE" sz="2900" dirty="0" err="1"/>
              <a:t>name</a:t>
            </a:r>
            <a:r>
              <a:rPr lang="sv-SE" sz="2900" dirty="0"/>
              <a:t>="</a:t>
            </a:r>
            <a:r>
              <a:rPr lang="sv-SE" sz="2900" dirty="0" err="1"/>
              <a:t>to</a:t>
            </a:r>
            <a:r>
              <a:rPr lang="sv-SE" sz="2900" dirty="0"/>
              <a:t>" </a:t>
            </a:r>
            <a:r>
              <a:rPr lang="sv-SE" sz="2900" dirty="0" err="1"/>
              <a:t>type</a:t>
            </a:r>
            <a:r>
              <a:rPr lang="sv-SE" sz="2900" dirty="0"/>
              <a:t>="</a:t>
            </a:r>
            <a:r>
              <a:rPr lang="sv-SE" sz="2900" dirty="0" err="1"/>
              <a:t>xs:string</a:t>
            </a:r>
            <a:r>
              <a:rPr lang="sv-SE" sz="2900" dirty="0"/>
              <a:t>"/&gt;</a:t>
            </a:r>
            <a:br>
              <a:rPr lang="sv-SE" sz="2900" dirty="0"/>
            </a:br>
            <a:r>
              <a:rPr lang="sv-SE" sz="2900" dirty="0"/>
              <a:t>      &lt;</a:t>
            </a:r>
            <a:r>
              <a:rPr lang="sv-SE" sz="2900" dirty="0" err="1"/>
              <a:t>xs:element</a:t>
            </a:r>
            <a:r>
              <a:rPr lang="sv-SE" sz="2900" dirty="0"/>
              <a:t> </a:t>
            </a:r>
            <a:r>
              <a:rPr lang="sv-SE" sz="2900" dirty="0" err="1"/>
              <a:t>name</a:t>
            </a:r>
            <a:r>
              <a:rPr lang="sv-SE" sz="2900" dirty="0"/>
              <a:t>="from" </a:t>
            </a:r>
            <a:r>
              <a:rPr lang="sv-SE" sz="2900" dirty="0" err="1"/>
              <a:t>type</a:t>
            </a:r>
            <a:r>
              <a:rPr lang="sv-SE" sz="2900" dirty="0"/>
              <a:t>="</a:t>
            </a:r>
            <a:r>
              <a:rPr lang="sv-SE" sz="2900" dirty="0" err="1"/>
              <a:t>xs:string</a:t>
            </a:r>
            <a:r>
              <a:rPr lang="sv-SE" sz="2900" dirty="0"/>
              <a:t>"/&gt;</a:t>
            </a:r>
            <a:br>
              <a:rPr lang="sv-SE" sz="2900" dirty="0"/>
            </a:br>
            <a:r>
              <a:rPr lang="sv-SE" sz="2900" dirty="0"/>
              <a:t>      &lt;</a:t>
            </a:r>
            <a:r>
              <a:rPr lang="sv-SE" sz="2900" dirty="0" err="1"/>
              <a:t>xs:element</a:t>
            </a:r>
            <a:r>
              <a:rPr lang="sv-SE" sz="2900" dirty="0"/>
              <a:t> </a:t>
            </a:r>
            <a:r>
              <a:rPr lang="sv-SE" sz="2900" dirty="0" err="1"/>
              <a:t>name</a:t>
            </a:r>
            <a:r>
              <a:rPr lang="sv-SE" sz="2900" dirty="0"/>
              <a:t>="</a:t>
            </a:r>
            <a:r>
              <a:rPr lang="sv-SE" sz="2900" dirty="0" err="1"/>
              <a:t>heading</a:t>
            </a:r>
            <a:r>
              <a:rPr lang="sv-SE" sz="2900" dirty="0"/>
              <a:t>" </a:t>
            </a:r>
            <a:r>
              <a:rPr lang="sv-SE" sz="2900" dirty="0" err="1"/>
              <a:t>type</a:t>
            </a:r>
            <a:r>
              <a:rPr lang="sv-SE" sz="2900" dirty="0"/>
              <a:t>="</a:t>
            </a:r>
            <a:r>
              <a:rPr lang="sv-SE" sz="2900" dirty="0" err="1"/>
              <a:t>xs:string</a:t>
            </a:r>
            <a:r>
              <a:rPr lang="sv-SE" sz="2900" dirty="0"/>
              <a:t>"/&gt;</a:t>
            </a:r>
            <a:br>
              <a:rPr lang="sv-SE" sz="2900" dirty="0"/>
            </a:br>
            <a:r>
              <a:rPr lang="sv-SE" sz="2900" dirty="0"/>
              <a:t>      &lt;</a:t>
            </a:r>
            <a:r>
              <a:rPr lang="sv-SE" sz="2900" dirty="0" err="1"/>
              <a:t>xs:element</a:t>
            </a:r>
            <a:r>
              <a:rPr lang="sv-SE" sz="2900" dirty="0"/>
              <a:t> </a:t>
            </a:r>
            <a:r>
              <a:rPr lang="sv-SE" sz="2900" dirty="0" err="1"/>
              <a:t>name</a:t>
            </a:r>
            <a:r>
              <a:rPr lang="sv-SE" sz="2900" dirty="0"/>
              <a:t>="</a:t>
            </a:r>
            <a:r>
              <a:rPr lang="sv-SE" sz="2900" dirty="0" err="1"/>
              <a:t>body</a:t>
            </a:r>
            <a:r>
              <a:rPr lang="sv-SE" sz="2900" dirty="0"/>
              <a:t>" </a:t>
            </a:r>
            <a:r>
              <a:rPr lang="sv-SE" sz="2900" dirty="0" err="1"/>
              <a:t>type</a:t>
            </a:r>
            <a:r>
              <a:rPr lang="sv-SE" sz="2900" dirty="0"/>
              <a:t>="</a:t>
            </a:r>
            <a:r>
              <a:rPr lang="sv-SE" sz="2900" dirty="0" err="1"/>
              <a:t>xs:string</a:t>
            </a:r>
            <a:r>
              <a:rPr lang="sv-SE" sz="2900" dirty="0"/>
              <a:t>"/&gt;</a:t>
            </a:r>
            <a:br>
              <a:rPr lang="sv-SE" sz="2900" dirty="0"/>
            </a:br>
            <a:r>
              <a:rPr lang="sv-SE" sz="2900" dirty="0"/>
              <a:t>    &lt;/</a:t>
            </a:r>
            <a:r>
              <a:rPr lang="sv-SE" sz="2900" dirty="0" err="1"/>
              <a:t>xs:sequence</a:t>
            </a:r>
            <a:r>
              <a:rPr lang="sv-SE" sz="2900" dirty="0"/>
              <a:t>&gt;</a:t>
            </a:r>
            <a:br>
              <a:rPr lang="sv-SE" sz="2900" dirty="0"/>
            </a:br>
            <a:r>
              <a:rPr lang="sv-SE" sz="2900" dirty="0"/>
              <a:t>  &lt;/</a:t>
            </a:r>
            <a:r>
              <a:rPr lang="sv-SE" sz="2900" dirty="0" err="1"/>
              <a:t>xs:complexType</a:t>
            </a:r>
            <a:r>
              <a:rPr lang="sv-SE" sz="2900" dirty="0"/>
              <a:t>&gt;</a:t>
            </a:r>
            <a:br>
              <a:rPr lang="sv-SE" sz="2900" dirty="0"/>
            </a:br>
            <a:r>
              <a:rPr lang="sv-SE" sz="2900" dirty="0"/>
              <a:t>&lt;/</a:t>
            </a:r>
            <a:r>
              <a:rPr lang="sv-SE" sz="2900" dirty="0" err="1"/>
              <a:t>xs:element</a:t>
            </a:r>
            <a:r>
              <a:rPr lang="sv-SE" sz="2900" dirty="0"/>
              <a:t>&gt;</a:t>
            </a:r>
            <a:br>
              <a:rPr lang="sv-SE" sz="2900" dirty="0"/>
            </a:br>
            <a:r>
              <a:rPr lang="sv-SE" sz="2900" dirty="0"/>
              <a:t/>
            </a:r>
            <a:br>
              <a:rPr lang="sv-SE" sz="2900" dirty="0"/>
            </a:br>
            <a:r>
              <a:rPr lang="sv-SE" sz="2900" dirty="0"/>
              <a:t>&lt;/</a:t>
            </a:r>
            <a:r>
              <a:rPr lang="sv-SE" sz="2900" dirty="0" err="1"/>
              <a:t>xs:schema</a:t>
            </a:r>
            <a:r>
              <a:rPr lang="sv-SE" sz="2900" dirty="0"/>
              <a:t>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01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Schema vs. DTD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XML Schemas are extensible to future additions </a:t>
            </a:r>
          </a:p>
          <a:p>
            <a:pPr lvl="1"/>
            <a:r>
              <a:rPr lang="en-US" dirty="0"/>
              <a:t>extend element definitions</a:t>
            </a:r>
          </a:p>
          <a:p>
            <a:r>
              <a:rPr lang="en-US" dirty="0"/>
              <a:t>XML Schemas are richer and more powerful than DTDs</a:t>
            </a:r>
          </a:p>
          <a:p>
            <a:r>
              <a:rPr lang="en-US" dirty="0"/>
              <a:t>XML Schemas are written in XML</a:t>
            </a:r>
          </a:p>
          <a:p>
            <a:r>
              <a:rPr lang="en-US" dirty="0"/>
              <a:t>XML Schemas support data types</a:t>
            </a:r>
          </a:p>
          <a:p>
            <a:r>
              <a:rPr lang="en-US" dirty="0"/>
              <a:t>XML Schemas support namespaces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35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DTD or XML Schema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</a:t>
            </a:r>
            <a:r>
              <a:rPr lang="en-US" dirty="0"/>
              <a:t>of not using them</a:t>
            </a:r>
          </a:p>
          <a:p>
            <a:pPr lvl="1"/>
            <a:r>
              <a:rPr lang="en-US" dirty="0" smtClean="0"/>
              <a:t>Unstructured </a:t>
            </a:r>
            <a:r>
              <a:rPr lang="en-US" dirty="0"/>
              <a:t>data is easy to represent</a:t>
            </a:r>
          </a:p>
          <a:p>
            <a:pPr lvl="1"/>
            <a:r>
              <a:rPr lang="en-US" dirty="0" smtClean="0"/>
              <a:t>Overhead </a:t>
            </a:r>
            <a:r>
              <a:rPr lang="en-US" dirty="0"/>
              <a:t>of validation is avoided</a:t>
            </a:r>
          </a:p>
          <a:p>
            <a:endParaRPr lang="en-US" dirty="0" smtClean="0"/>
          </a:p>
          <a:p>
            <a:r>
              <a:rPr lang="en-US" dirty="0" smtClean="0"/>
              <a:t>Benefits </a:t>
            </a:r>
            <a:r>
              <a:rPr lang="en-US" dirty="0"/>
              <a:t>of using them</a:t>
            </a:r>
          </a:p>
          <a:p>
            <a:pPr lvl="1"/>
            <a:r>
              <a:rPr lang="en-US" dirty="0" smtClean="0"/>
              <a:t>Serve </a:t>
            </a:r>
            <a:r>
              <a:rPr lang="en-US" dirty="0"/>
              <a:t>as schema for the XML data</a:t>
            </a:r>
          </a:p>
          <a:p>
            <a:pPr lvl="2"/>
            <a:r>
              <a:rPr lang="en-US" dirty="0" smtClean="0"/>
              <a:t>Guards against errors</a:t>
            </a:r>
            <a:endParaRPr lang="en-US" dirty="0"/>
          </a:p>
          <a:p>
            <a:pPr lvl="2"/>
            <a:r>
              <a:rPr lang="en-US" dirty="0" smtClean="0"/>
              <a:t>Helps </a:t>
            </a:r>
            <a:r>
              <a:rPr lang="en-US" dirty="0"/>
              <a:t>with processing</a:t>
            </a:r>
          </a:p>
          <a:p>
            <a:pPr lvl="1"/>
            <a:r>
              <a:rPr lang="en-US" dirty="0" smtClean="0"/>
              <a:t>Facilitate </a:t>
            </a:r>
            <a:r>
              <a:rPr lang="en-US" dirty="0"/>
              <a:t>information exchange</a:t>
            </a:r>
          </a:p>
          <a:p>
            <a:pPr lvl="2"/>
            <a:r>
              <a:rPr lang="en-US" dirty="0" smtClean="0"/>
              <a:t>People </a:t>
            </a:r>
            <a:r>
              <a:rPr lang="en-US" dirty="0"/>
              <a:t>can agree to use a common DTD or XML Schema </a:t>
            </a:r>
            <a:r>
              <a:rPr lang="en-US" dirty="0" smtClean="0"/>
              <a:t>to exchange </a:t>
            </a:r>
            <a:r>
              <a:rPr lang="en-US" dirty="0"/>
              <a:t>data (e.g., XHTML)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45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86414"/>
            <a:ext cx="9143999" cy="854544"/>
          </a:xfrm>
        </p:spPr>
        <p:txBody>
          <a:bodyPr/>
          <a:lstStyle/>
          <a:p>
            <a:r>
              <a:rPr lang="en-US" dirty="0"/>
              <a:t>RDF: </a:t>
            </a:r>
            <a:r>
              <a:rPr lang="en-US" b="1" dirty="0"/>
              <a:t>R</a:t>
            </a:r>
            <a:r>
              <a:rPr lang="en-US" dirty="0"/>
              <a:t>esource </a:t>
            </a:r>
            <a:r>
              <a:rPr lang="en-US" b="1" dirty="0"/>
              <a:t>D</a:t>
            </a:r>
            <a:r>
              <a:rPr lang="en-US" dirty="0"/>
              <a:t>escription </a:t>
            </a:r>
            <a:r>
              <a:rPr lang="en-US" b="1" dirty="0"/>
              <a:t>F</a:t>
            </a:r>
            <a:r>
              <a:rPr lang="en-US" dirty="0"/>
              <a:t>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Framework for describing resources on the </a:t>
            </a:r>
            <a:r>
              <a:rPr lang="en-US" dirty="0" smtClean="0"/>
              <a:t>web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Designed </a:t>
            </a:r>
            <a:r>
              <a:rPr lang="en-US" dirty="0"/>
              <a:t>to be read and understood by </a:t>
            </a:r>
            <a:r>
              <a:rPr lang="en-US" dirty="0" smtClean="0"/>
              <a:t>computers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Not </a:t>
            </a:r>
            <a:r>
              <a:rPr lang="en-US" dirty="0"/>
              <a:t>designed for being displayed to </a:t>
            </a:r>
            <a:r>
              <a:rPr lang="en-US" dirty="0" smtClean="0"/>
              <a:t>people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Written </a:t>
            </a:r>
            <a:r>
              <a:rPr lang="en-US" dirty="0"/>
              <a:t>in </a:t>
            </a:r>
            <a:r>
              <a:rPr lang="en-US" dirty="0" smtClean="0"/>
              <a:t>XML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RDF </a:t>
            </a:r>
            <a:r>
              <a:rPr lang="en-US" dirty="0"/>
              <a:t>is a W3C Recommendation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41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 example</a:t>
            </a:r>
            <a:endParaRPr lang="en-US" dirty="0"/>
          </a:p>
        </p:txBody>
      </p:sp>
      <p:pic>
        <p:nvPicPr>
          <p:cNvPr id="3" name="Picture 2" descr="rdf-examp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6501" y="1040958"/>
            <a:ext cx="6819900" cy="50695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642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 data model: triples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 smtClean="0"/>
              <a:t>Resource </a:t>
            </a:r>
            <a:r>
              <a:rPr lang="en-US" dirty="0" smtClean="0"/>
              <a:t>is </a:t>
            </a:r>
            <a:r>
              <a:rPr lang="en-US" dirty="0"/>
              <a:t>anything that can have a URI, such as our molecule </a:t>
            </a:r>
            <a:r>
              <a:rPr lang="en-US" dirty="0">
                <a:latin typeface="Abadi MT Condensed Light"/>
                <a:cs typeface="Abadi MT Condensed Light"/>
              </a:rPr>
              <a:t>"_506372 </a:t>
            </a:r>
            <a:r>
              <a:rPr lang="en-US" dirty="0" smtClean="0">
                <a:latin typeface="Abadi MT Condensed Light"/>
                <a:cs typeface="Abadi MT Condensed Light"/>
              </a:rPr>
              <a:t>”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Property </a:t>
            </a:r>
            <a:r>
              <a:rPr lang="en-US" dirty="0" smtClean="0"/>
              <a:t>is </a:t>
            </a:r>
            <a:r>
              <a:rPr lang="en-US" dirty="0"/>
              <a:t>a Resource that has a name, such as </a:t>
            </a:r>
            <a:r>
              <a:rPr lang="en-US" dirty="0">
                <a:latin typeface="Abadi MT Condensed Light"/>
                <a:cs typeface="Abadi MT Condensed Light"/>
              </a:rPr>
              <a:t>“</a:t>
            </a:r>
            <a:r>
              <a:rPr lang="en-US" dirty="0" err="1">
                <a:latin typeface="Abadi MT Condensed Light"/>
                <a:cs typeface="Abadi MT Condensed Light"/>
              </a:rPr>
              <a:t>isVersionof</a:t>
            </a:r>
            <a:r>
              <a:rPr lang="en-US" dirty="0">
                <a:latin typeface="Abadi MT Condensed Light"/>
                <a:cs typeface="Abadi MT Condensed Light"/>
              </a:rPr>
              <a:t>" </a:t>
            </a:r>
            <a:endParaRPr lang="en-US" dirty="0" smtClean="0">
              <a:latin typeface="Abadi MT Condensed Light"/>
              <a:cs typeface="Abadi MT Condensed Light"/>
            </a:endParaRPr>
          </a:p>
          <a:p>
            <a:r>
              <a:rPr lang="en-US" dirty="0" smtClean="0"/>
              <a:t>A </a:t>
            </a:r>
            <a:r>
              <a:rPr lang="en-US" b="1" dirty="0"/>
              <a:t>Property </a:t>
            </a:r>
            <a:r>
              <a:rPr lang="en-US" b="1" dirty="0" smtClean="0"/>
              <a:t>value </a:t>
            </a:r>
            <a:r>
              <a:rPr lang="en-US" dirty="0" smtClean="0"/>
              <a:t>is </a:t>
            </a:r>
            <a:r>
              <a:rPr lang="en-US" dirty="0"/>
              <a:t>the value of a Property, such as </a:t>
            </a:r>
            <a:r>
              <a:rPr lang="en-US" dirty="0">
                <a:latin typeface="Abadi MT Condensed Light"/>
                <a:cs typeface="Abadi MT Condensed Light"/>
              </a:rPr>
              <a:t>"IPR003577 " </a:t>
            </a:r>
            <a:endParaRPr lang="en-US" dirty="0" smtClean="0">
              <a:latin typeface="Abadi MT Condensed Light"/>
              <a:cs typeface="Abadi MT Condensed Light"/>
            </a:endParaRPr>
          </a:p>
          <a:p>
            <a:r>
              <a:rPr lang="en-US" dirty="0" smtClean="0"/>
              <a:t>(</a:t>
            </a:r>
            <a:r>
              <a:rPr lang="en-US" dirty="0"/>
              <a:t>note that a property value can be another resource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Suitable </a:t>
            </a:r>
            <a:r>
              <a:rPr lang="en-US" dirty="0"/>
              <a:t>for semi-structured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87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 Schema</a:t>
            </a:r>
            <a:endParaRPr lang="en-US" dirty="0"/>
          </a:p>
        </p:txBody>
      </p:sp>
      <p:pic>
        <p:nvPicPr>
          <p:cNvPr id="3" name="Picture 2" descr="rdf-schem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900" y="1040960"/>
            <a:ext cx="7226300" cy="40385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1900" y="5479534"/>
            <a:ext cx="3476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Define relations between objects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languages for 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err="1" smtClean="0"/>
              <a:t>XPath</a:t>
            </a:r>
            <a:endParaRPr lang="en-US" dirty="0"/>
          </a:p>
          <a:p>
            <a:pPr lvl="1"/>
            <a:r>
              <a:rPr lang="en-US" dirty="0" smtClean="0"/>
              <a:t>Path </a:t>
            </a:r>
            <a:r>
              <a:rPr lang="en-US" dirty="0"/>
              <a:t>expressions with conditions</a:t>
            </a:r>
          </a:p>
          <a:p>
            <a:pPr lvl="1"/>
            <a:r>
              <a:rPr lang="en-US" dirty="0" smtClean="0"/>
              <a:t>Building </a:t>
            </a:r>
            <a:r>
              <a:rPr lang="en-US" dirty="0"/>
              <a:t>block of other standards </a:t>
            </a:r>
            <a:r>
              <a:rPr lang="en-US" dirty="0" smtClean="0"/>
              <a:t>(e.g. XQuery) 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XQuery</a:t>
            </a:r>
            <a:endParaRPr lang="en-US" dirty="0"/>
          </a:p>
          <a:p>
            <a:pPr lvl="1"/>
            <a:r>
              <a:rPr lang="en-US" dirty="0" err="1" smtClean="0"/>
              <a:t>XPath</a:t>
            </a:r>
            <a:r>
              <a:rPr lang="en-US" dirty="0" smtClean="0"/>
              <a:t> </a:t>
            </a:r>
            <a:r>
              <a:rPr lang="en-US" dirty="0"/>
              <a:t>+ full-fledged SQL-like query </a:t>
            </a:r>
            <a:r>
              <a:rPr lang="en-US" dirty="0" smtClean="0"/>
              <a:t>language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05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M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300" y="2"/>
            <a:ext cx="6384696" cy="615048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39278" y="6421635"/>
            <a:ext cx="561975" cy="365125"/>
          </a:xfrm>
        </p:spPr>
        <p:txBody>
          <a:bodyPr/>
          <a:lstStyle/>
          <a:p>
            <a:fld id="{BA9B540C-44DA-4F69-89C9-7C84606640D3}" type="slidenum">
              <a:rPr lang="en-US" sz="2000" smtClean="0"/>
              <a:pPr/>
              <a:t>19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2888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motivation example</a:t>
            </a:r>
            <a:endParaRPr lang="en-US" dirty="0"/>
          </a:p>
        </p:txBody>
      </p:sp>
      <p:pic>
        <p:nvPicPr>
          <p:cNvPr id="3" name="Picture 2" descr="muscle-cel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1727200"/>
            <a:ext cx="4686300" cy="3205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6100" y="5321302"/>
            <a:ext cx="6098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Describe the transformation process of sugar in the blood </a:t>
            </a:r>
          </a:p>
          <a:p>
            <a:r>
              <a:rPr lang="en-US" dirty="0" smtClean="0"/>
              <a:t>to the energy  in muscle cells.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50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XPath</a:t>
            </a:r>
            <a:r>
              <a:rPr lang="en-US" dirty="0" smtClean="0"/>
              <a:t> </a:t>
            </a:r>
            <a:r>
              <a:rPr lang="en-US" dirty="0"/>
              <a:t>specifies path expressions that match </a:t>
            </a:r>
            <a:r>
              <a:rPr lang="en-US" dirty="0" smtClean="0"/>
              <a:t>XML data </a:t>
            </a:r>
            <a:r>
              <a:rPr lang="en-US" dirty="0"/>
              <a:t>by navigating down (and occasionally up </a:t>
            </a:r>
            <a:r>
              <a:rPr lang="en-US" dirty="0" smtClean="0"/>
              <a:t>and across</a:t>
            </a:r>
            <a:r>
              <a:rPr lang="en-US" dirty="0"/>
              <a:t>) the tree</a:t>
            </a:r>
          </a:p>
          <a:p>
            <a:r>
              <a:rPr lang="en-US" dirty="0" smtClean="0"/>
              <a:t>Example</a:t>
            </a:r>
            <a:endParaRPr lang="en-US" dirty="0"/>
          </a:p>
          <a:p>
            <a:pPr lvl="1"/>
            <a:r>
              <a:rPr lang="en-US" dirty="0" smtClean="0"/>
              <a:t>Query</a:t>
            </a:r>
            <a:r>
              <a:rPr lang="en-US" dirty="0">
                <a:latin typeface="Abadi MT Condensed Light"/>
                <a:cs typeface="Abadi MT Condensed Light"/>
              </a:rPr>
              <a:t>: </a:t>
            </a:r>
            <a:r>
              <a:rPr lang="en-US" b="1" dirty="0" smtClean="0">
                <a:latin typeface="Abadi MT Condensed Light"/>
                <a:cs typeface="Abadi MT Condensed Light"/>
              </a:rPr>
              <a:t>/</a:t>
            </a:r>
            <a:r>
              <a:rPr lang="en-US" b="1" dirty="0" err="1" smtClean="0">
                <a:latin typeface="Abadi MT Condensed Light"/>
                <a:cs typeface="Abadi MT Condensed Light"/>
              </a:rPr>
              <a:t>minimodel</a:t>
            </a:r>
            <a:r>
              <a:rPr lang="en-US" b="1" dirty="0" smtClean="0">
                <a:latin typeface="Abadi MT Condensed Light"/>
                <a:cs typeface="Abadi MT Condensed Light"/>
              </a:rPr>
              <a:t>/</a:t>
            </a:r>
            <a:r>
              <a:rPr lang="en-US" b="1" dirty="0" err="1" smtClean="0">
                <a:latin typeface="Abadi MT Condensed Light"/>
                <a:cs typeface="Abadi MT Condensed Light"/>
              </a:rPr>
              <a:t>listOfReactions</a:t>
            </a:r>
            <a:r>
              <a:rPr lang="en-US" b="1" dirty="0" smtClean="0">
                <a:latin typeface="Abadi MT Condensed Light"/>
                <a:cs typeface="Abadi MT Condensed Light"/>
              </a:rPr>
              <a:t>/reaction</a:t>
            </a:r>
            <a:endParaRPr lang="en-US" b="1" dirty="0">
              <a:latin typeface="Abadi MT Condensed Light"/>
              <a:cs typeface="Abadi MT Condensed Light"/>
            </a:endParaRPr>
          </a:p>
          <a:p>
            <a:pPr lvl="2"/>
            <a:r>
              <a:rPr lang="en-US" dirty="0" smtClean="0"/>
              <a:t>Like </a:t>
            </a:r>
            <a:r>
              <a:rPr lang="en-US" dirty="0"/>
              <a:t>a UNIX path</a:t>
            </a:r>
          </a:p>
          <a:p>
            <a:pPr lvl="1"/>
            <a:r>
              <a:rPr lang="en-US" dirty="0" smtClean="0"/>
              <a:t>Result</a:t>
            </a:r>
            <a:r>
              <a:rPr lang="en-US" dirty="0"/>
              <a:t>: all </a:t>
            </a:r>
            <a:r>
              <a:rPr lang="en-US" dirty="0" smtClean="0"/>
              <a:t>reaction </a:t>
            </a:r>
            <a:r>
              <a:rPr lang="en-US" dirty="0"/>
              <a:t>elements reachable from root via </a:t>
            </a:r>
            <a:r>
              <a:rPr lang="en-US" dirty="0" smtClean="0"/>
              <a:t>the path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 err="1" smtClean="0"/>
              <a:t>Xpath</a:t>
            </a:r>
            <a:r>
              <a:rPr lang="en-US" dirty="0" smtClean="0"/>
              <a:t> constructs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/ </a:t>
            </a:r>
            <a:r>
              <a:rPr lang="en-US" dirty="0" smtClean="0"/>
              <a:t>		separator </a:t>
            </a:r>
            <a:r>
              <a:rPr lang="en-US" dirty="0"/>
              <a:t>between steps in a path</a:t>
            </a:r>
          </a:p>
          <a:p>
            <a:pPr marL="0" indent="0">
              <a:buNone/>
            </a:pPr>
            <a:r>
              <a:rPr lang="en-US" i="1" dirty="0"/>
              <a:t>name</a:t>
            </a:r>
            <a:r>
              <a:rPr lang="en-US" dirty="0"/>
              <a:t> </a:t>
            </a:r>
            <a:r>
              <a:rPr lang="en-US" dirty="0" smtClean="0"/>
              <a:t>		matches </a:t>
            </a:r>
            <a:r>
              <a:rPr lang="en-US" dirty="0"/>
              <a:t>any child element with this tag name</a:t>
            </a:r>
          </a:p>
          <a:p>
            <a:pPr marL="0" indent="0">
              <a:buNone/>
            </a:pPr>
            <a:r>
              <a:rPr lang="en-US" dirty="0"/>
              <a:t> * </a:t>
            </a:r>
            <a:r>
              <a:rPr lang="en-US" dirty="0" smtClean="0"/>
              <a:t>		matches </a:t>
            </a:r>
            <a:r>
              <a:rPr lang="en-US" dirty="0"/>
              <a:t>any child element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i="1" dirty="0"/>
              <a:t>@name </a:t>
            </a:r>
            <a:r>
              <a:rPr lang="en-US" i="1" dirty="0" smtClean="0"/>
              <a:t>	</a:t>
            </a:r>
            <a:r>
              <a:rPr lang="en-US" dirty="0" smtClean="0"/>
              <a:t>matches </a:t>
            </a:r>
            <a:r>
              <a:rPr lang="en-US" dirty="0"/>
              <a:t>the attribute with this name</a:t>
            </a:r>
          </a:p>
          <a:p>
            <a:pPr marL="0" indent="0">
              <a:buNone/>
            </a:pPr>
            <a:r>
              <a:rPr lang="en-US" dirty="0"/>
              <a:t> @* </a:t>
            </a:r>
            <a:r>
              <a:rPr lang="en-US" dirty="0" smtClean="0"/>
              <a:t>		matches </a:t>
            </a:r>
            <a:r>
              <a:rPr lang="en-US" dirty="0"/>
              <a:t>any attribute</a:t>
            </a:r>
          </a:p>
          <a:p>
            <a:pPr marL="0" indent="0">
              <a:buNone/>
            </a:pPr>
            <a:r>
              <a:rPr lang="en-US" dirty="0"/>
              <a:t> // </a:t>
            </a:r>
            <a:r>
              <a:rPr lang="en-US" dirty="0" smtClean="0"/>
              <a:t>		matches </a:t>
            </a:r>
            <a:r>
              <a:rPr lang="en-US" dirty="0"/>
              <a:t>any descendent element or </a:t>
            </a:r>
            <a:r>
              <a:rPr lang="en-US" dirty="0" smtClean="0"/>
              <a:t>the 				current element </a:t>
            </a:r>
            <a:r>
              <a:rPr lang="en-US" dirty="0"/>
              <a:t>itself</a:t>
            </a:r>
          </a:p>
          <a:p>
            <a:pPr marL="0" indent="0">
              <a:buNone/>
            </a:pPr>
            <a:r>
              <a:rPr lang="en-US" dirty="0"/>
              <a:t> . </a:t>
            </a:r>
            <a:r>
              <a:rPr lang="en-US" dirty="0" smtClean="0"/>
              <a:t>		matches </a:t>
            </a:r>
            <a:r>
              <a:rPr lang="en-US" dirty="0"/>
              <a:t>the current element</a:t>
            </a:r>
          </a:p>
          <a:p>
            <a:pPr marL="0" indent="0">
              <a:buNone/>
            </a:pPr>
            <a:r>
              <a:rPr lang="en-US" dirty="0"/>
              <a:t> .. </a:t>
            </a:r>
            <a:r>
              <a:rPr lang="en-US" dirty="0" smtClean="0"/>
              <a:t>		matches </a:t>
            </a:r>
            <a:r>
              <a:rPr lang="en-US" dirty="0"/>
              <a:t>the parent element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566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 err="1" smtClean="0"/>
              <a:t>XPath</a:t>
            </a:r>
            <a:r>
              <a:rPr lang="en-US" dirty="0" smtClean="0"/>
              <a:t>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</a:t>
            </a:r>
            <a:r>
              <a:rPr lang="en-US" dirty="0" smtClean="0"/>
              <a:t>reactions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en-US" b="1" dirty="0" smtClean="0">
                <a:latin typeface="Abadi MT Condensed Light"/>
                <a:cs typeface="Abadi MT Condensed Light"/>
              </a:rPr>
              <a:t>/</a:t>
            </a:r>
            <a:r>
              <a:rPr lang="en-US" b="1" dirty="0" err="1" smtClean="0">
                <a:latin typeface="Abadi MT Condensed Light"/>
                <a:cs typeface="Abadi MT Condensed Light"/>
              </a:rPr>
              <a:t>minimodel</a:t>
            </a:r>
            <a:r>
              <a:rPr lang="en-US" b="1" dirty="0" smtClean="0">
                <a:latin typeface="Abadi MT Condensed Light"/>
                <a:cs typeface="Abadi MT Condensed Light"/>
              </a:rPr>
              <a:t>/</a:t>
            </a:r>
            <a:r>
              <a:rPr lang="en-US" b="1" dirty="0" err="1" smtClean="0">
                <a:latin typeface="Abadi MT Condensed Light"/>
                <a:cs typeface="Abadi MT Condensed Light"/>
              </a:rPr>
              <a:t>listOfReactions</a:t>
            </a:r>
            <a:r>
              <a:rPr lang="en-US" b="1" dirty="0" smtClean="0">
                <a:latin typeface="Abadi MT Condensed Light"/>
                <a:cs typeface="Abadi MT Condensed Light"/>
              </a:rPr>
              <a:t>/reaction</a:t>
            </a:r>
            <a:endParaRPr lang="en-US" b="1" dirty="0">
              <a:latin typeface="Abadi MT Condensed Light"/>
              <a:cs typeface="Abadi MT Condensed Light"/>
            </a:endParaRPr>
          </a:p>
          <a:p>
            <a:r>
              <a:rPr lang="en-US" dirty="0" smtClean="0"/>
              <a:t>All reaction names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  </a:t>
            </a:r>
            <a:r>
              <a:rPr lang="en-US" b="1" dirty="0" smtClean="0">
                <a:latin typeface="Abadi MT Condensed Light"/>
                <a:cs typeface="Abadi MT Condensed Light"/>
              </a:rPr>
              <a:t> </a:t>
            </a:r>
            <a:r>
              <a:rPr lang="en-US" b="1" dirty="0">
                <a:latin typeface="Abadi MT Condensed Light"/>
                <a:cs typeface="Abadi MT Condensed Light"/>
              </a:rPr>
              <a:t>/</a:t>
            </a:r>
            <a:r>
              <a:rPr lang="en-US" b="1" dirty="0" err="1">
                <a:latin typeface="Abadi MT Condensed Light"/>
                <a:cs typeface="Abadi MT Condensed Light"/>
              </a:rPr>
              <a:t>minimodel</a:t>
            </a:r>
            <a:r>
              <a:rPr lang="en-US" b="1" dirty="0">
                <a:latin typeface="Abadi MT Condensed Light"/>
                <a:cs typeface="Abadi MT Condensed Light"/>
              </a:rPr>
              <a:t>/</a:t>
            </a:r>
            <a:r>
              <a:rPr lang="en-US" b="1" dirty="0" err="1">
                <a:latin typeface="Abadi MT Condensed Light"/>
                <a:cs typeface="Abadi MT Condensed Light"/>
              </a:rPr>
              <a:t>listOfReactions</a:t>
            </a:r>
            <a:r>
              <a:rPr lang="en-US" b="1" dirty="0">
                <a:latin typeface="Abadi MT Condensed Light"/>
                <a:cs typeface="Abadi MT Condensed Light"/>
              </a:rPr>
              <a:t>/</a:t>
            </a:r>
            <a:r>
              <a:rPr lang="en-US" b="1" dirty="0" smtClean="0">
                <a:latin typeface="Abadi MT Condensed Light"/>
                <a:cs typeface="Abadi MT Condensed Light"/>
              </a:rPr>
              <a:t>reaction/@name</a:t>
            </a:r>
            <a:endParaRPr lang="en-US" b="1" dirty="0">
              <a:latin typeface="Abadi MT Condensed Light"/>
              <a:cs typeface="Abadi MT Condensed Light"/>
            </a:endParaRPr>
          </a:p>
          <a:p>
            <a:r>
              <a:rPr lang="en-US" dirty="0" smtClean="0"/>
              <a:t>All reaction </a:t>
            </a:r>
            <a:r>
              <a:rPr lang="en-US" dirty="0"/>
              <a:t>elements, anywhere in the document</a:t>
            </a:r>
          </a:p>
          <a:p>
            <a:pPr marL="0" indent="0">
              <a:buNone/>
            </a:pPr>
            <a:r>
              <a:rPr lang="en-US" b="1" dirty="0" smtClean="0"/>
              <a:t>   </a:t>
            </a:r>
            <a:r>
              <a:rPr lang="en-US" b="1" dirty="0" smtClean="0">
                <a:latin typeface="Abadi MT Condensed Light"/>
                <a:cs typeface="Abadi MT Condensed Light"/>
              </a:rPr>
              <a:t>//reaction</a:t>
            </a:r>
            <a:endParaRPr lang="en-US" b="1" dirty="0">
              <a:latin typeface="Abadi MT Condensed Light"/>
              <a:cs typeface="Abadi MT Condensed Light"/>
            </a:endParaRPr>
          </a:p>
          <a:p>
            <a:r>
              <a:rPr lang="en-US" dirty="0" smtClean="0"/>
              <a:t>All species id, </a:t>
            </a:r>
            <a:r>
              <a:rPr lang="en-US" dirty="0"/>
              <a:t>anywhere in the document</a:t>
            </a:r>
          </a:p>
          <a:p>
            <a:pPr marL="0" indent="0">
              <a:buNone/>
            </a:pPr>
            <a:r>
              <a:rPr lang="en-US" b="1" dirty="0" smtClean="0"/>
              <a:t>   </a:t>
            </a:r>
            <a:r>
              <a:rPr lang="en-US" b="1" dirty="0" smtClean="0">
                <a:latin typeface="Abadi MT Condensed Light"/>
                <a:cs typeface="Abadi MT Condensed Light"/>
              </a:rPr>
              <a:t>//species/@id</a:t>
            </a:r>
            <a:endParaRPr lang="en-US" b="1" dirty="0">
              <a:latin typeface="Abadi MT Condensed Light"/>
              <a:cs typeface="Abadi MT Condensed Light"/>
            </a:endParaRPr>
          </a:p>
          <a:p>
            <a:r>
              <a:rPr lang="en-US" dirty="0" smtClean="0"/>
              <a:t>Species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dirty="0" err="1" smtClean="0"/>
              <a:t>minimodel</a:t>
            </a:r>
            <a:endParaRPr lang="en-US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en-US" b="1" dirty="0" smtClean="0">
                <a:latin typeface="Abadi MT Condensed Light"/>
                <a:cs typeface="Abadi MT Condensed Light"/>
              </a:rPr>
              <a:t>/</a:t>
            </a:r>
            <a:r>
              <a:rPr lang="en-US" b="1" dirty="0" err="1" smtClean="0">
                <a:latin typeface="Abadi MT Condensed Light"/>
                <a:cs typeface="Abadi MT Condensed Light"/>
              </a:rPr>
              <a:t>minimodel</a:t>
            </a:r>
            <a:r>
              <a:rPr lang="en-US" b="1" dirty="0" smtClean="0">
                <a:latin typeface="Abadi MT Condensed Light"/>
                <a:cs typeface="Abadi MT Condensed Light"/>
              </a:rPr>
              <a:t>/</a:t>
            </a:r>
            <a:r>
              <a:rPr lang="en-US" b="1" dirty="0">
                <a:latin typeface="Abadi MT Condensed Light"/>
                <a:cs typeface="Abadi MT Condensed Light"/>
              </a:rPr>
              <a:t>*</a:t>
            </a:r>
            <a:r>
              <a:rPr lang="en-US" b="1" dirty="0" smtClean="0">
                <a:latin typeface="Abadi MT Condensed Light"/>
                <a:cs typeface="Abadi MT Condensed Light"/>
              </a:rPr>
              <a:t>/species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28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Predicates in path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[</a:t>
            </a:r>
            <a:r>
              <a:rPr lang="en-US" i="1" dirty="0"/>
              <a:t>condition</a:t>
            </a:r>
            <a:r>
              <a:rPr lang="en-US" b="1" dirty="0"/>
              <a:t>] </a:t>
            </a:r>
            <a:r>
              <a:rPr lang="en-US" dirty="0"/>
              <a:t>matches the “current” element if </a:t>
            </a:r>
            <a:r>
              <a:rPr lang="en-US" i="1" dirty="0" smtClean="0"/>
              <a:t>condition </a:t>
            </a:r>
            <a:r>
              <a:rPr lang="en-US" dirty="0" smtClean="0"/>
              <a:t>evaluates </a:t>
            </a:r>
            <a:r>
              <a:rPr lang="en-US" dirty="0"/>
              <a:t>to true on the current element</a:t>
            </a:r>
          </a:p>
          <a:p>
            <a:endParaRPr lang="en-US" dirty="0" smtClean="0"/>
          </a:p>
          <a:p>
            <a:r>
              <a:rPr lang="en-US" dirty="0" smtClean="0"/>
              <a:t>Species in blood compartment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  </a:t>
            </a:r>
            <a:r>
              <a:rPr lang="en-US" b="1" dirty="0" smtClean="0">
                <a:latin typeface="Abadi MT Condensed Light"/>
                <a:cs typeface="Abadi MT Condensed Light"/>
              </a:rPr>
              <a:t> /</a:t>
            </a:r>
            <a:r>
              <a:rPr lang="en-US" b="1" dirty="0" err="1" smtClean="0">
                <a:latin typeface="Abadi MT Condensed Light"/>
                <a:cs typeface="Abadi MT Condensed Light"/>
              </a:rPr>
              <a:t>minimodel</a:t>
            </a:r>
            <a:r>
              <a:rPr lang="en-US" b="1" dirty="0" smtClean="0">
                <a:latin typeface="Abadi MT Condensed Light"/>
                <a:cs typeface="Abadi MT Condensed Light"/>
              </a:rPr>
              <a:t>//species[@compartment=“blood”]</a:t>
            </a:r>
            <a:endParaRPr lang="en-US" b="1" dirty="0">
              <a:latin typeface="Abadi MT Condensed Light"/>
              <a:cs typeface="Abadi MT Condensed Light"/>
            </a:endParaRPr>
          </a:p>
          <a:p>
            <a:r>
              <a:rPr lang="en-US" dirty="0" smtClean="0"/>
              <a:t>Reactions with </a:t>
            </a:r>
            <a:r>
              <a:rPr lang="en-US" dirty="0" err="1" smtClean="0">
                <a:latin typeface="Abadi MT Condensed Light"/>
                <a:cs typeface="Abadi MT Condensed Light"/>
              </a:rPr>
              <a:t>listOfProducts</a:t>
            </a:r>
            <a:r>
              <a:rPr lang="en-US" dirty="0" smtClean="0"/>
              <a:t> as child element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   </a:t>
            </a:r>
            <a:r>
              <a:rPr lang="en-US" b="1" dirty="0" smtClean="0">
                <a:latin typeface="Abadi MT Condensed Light"/>
                <a:cs typeface="Abadi MT Condensed Light"/>
              </a:rPr>
              <a:t>//reaction[</a:t>
            </a:r>
            <a:r>
              <a:rPr lang="en-US" b="1" dirty="0" err="1" smtClean="0">
                <a:latin typeface="Abadi MT Condensed Light"/>
                <a:cs typeface="Abadi MT Condensed Light"/>
              </a:rPr>
              <a:t>listOfProducts</a:t>
            </a:r>
            <a:r>
              <a:rPr lang="en-US" b="1" dirty="0" smtClean="0">
                <a:latin typeface="Abadi MT Condensed Light"/>
                <a:cs typeface="Abadi MT Condensed Light"/>
              </a:rPr>
              <a:t>]</a:t>
            </a:r>
            <a:endParaRPr lang="en-US" b="1" dirty="0">
              <a:latin typeface="Abadi MT Condensed Light"/>
              <a:cs typeface="Abadi MT Condensed Light"/>
            </a:endParaRPr>
          </a:p>
          <a:p>
            <a:r>
              <a:rPr lang="en-US" dirty="0" smtClean="0"/>
              <a:t>Name of species in blood compartment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  </a:t>
            </a:r>
            <a:r>
              <a:rPr lang="en-US" b="1" dirty="0" smtClean="0">
                <a:latin typeface="Abadi MT Condensed Light"/>
                <a:cs typeface="Abadi MT Condensed Light"/>
              </a:rPr>
              <a:t> </a:t>
            </a:r>
            <a:r>
              <a:rPr lang="en-US" b="1" dirty="0">
                <a:latin typeface="Abadi MT Condensed Light"/>
                <a:cs typeface="Abadi MT Condensed Light"/>
              </a:rPr>
              <a:t>/</a:t>
            </a:r>
            <a:r>
              <a:rPr lang="en-US" b="1" dirty="0" err="1">
                <a:latin typeface="Abadi MT Condensed Light"/>
                <a:cs typeface="Abadi MT Condensed Light"/>
              </a:rPr>
              <a:t>minimodel</a:t>
            </a:r>
            <a:r>
              <a:rPr lang="en-US" b="1" dirty="0">
                <a:latin typeface="Abadi MT Condensed Light"/>
                <a:cs typeface="Abadi MT Condensed Light"/>
              </a:rPr>
              <a:t>//species[@compartment="blood"]/@name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82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Predicates can have </a:t>
            </a:r>
            <a:r>
              <a:rPr lang="en-US" dirty="0">
                <a:latin typeface="Abadi MT Condensed Light"/>
                <a:cs typeface="Abadi MT Condensed Light"/>
              </a:rPr>
              <a:t>and</a:t>
            </a:r>
            <a:r>
              <a:rPr lang="en-US" dirty="0"/>
              <a:t> ’s and </a:t>
            </a:r>
            <a:r>
              <a:rPr lang="en-US" dirty="0">
                <a:latin typeface="Abadi MT Condensed Light"/>
                <a:cs typeface="Abadi MT Condensed Light"/>
              </a:rPr>
              <a:t>or</a:t>
            </a:r>
            <a:r>
              <a:rPr lang="en-US" dirty="0"/>
              <a:t> ’s</a:t>
            </a:r>
          </a:p>
          <a:p>
            <a:endParaRPr lang="en-US" dirty="0" smtClean="0"/>
          </a:p>
          <a:p>
            <a:r>
              <a:rPr lang="en-US" dirty="0" smtClean="0"/>
              <a:t>Species with id as ‘en’ and compartment as ‘cell’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>
                <a:latin typeface="Abadi MT Condensed Light"/>
                <a:cs typeface="Abadi MT Condensed Light"/>
              </a:rPr>
              <a:t>//species[@id="en" and @compartment="cell"</a:t>
            </a:r>
            <a:r>
              <a:rPr lang="en-US" dirty="0" smtClean="0">
                <a:latin typeface="Abadi MT Condensed Light"/>
                <a:cs typeface="Abadi MT Condensed Light"/>
              </a:rPr>
              <a:t>]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Species </a:t>
            </a:r>
            <a:r>
              <a:rPr lang="en-US" dirty="0"/>
              <a:t>with id as ‘en’ </a:t>
            </a:r>
            <a:r>
              <a:rPr lang="en-US" dirty="0" smtClean="0"/>
              <a:t>or </a:t>
            </a:r>
            <a:r>
              <a:rPr lang="en-US" dirty="0"/>
              <a:t>compartment as ‘cell’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latin typeface="Abadi MT Condensed Light"/>
                <a:cs typeface="Abadi MT Condensed Light"/>
              </a:rPr>
              <a:t>/</a:t>
            </a:r>
            <a:r>
              <a:rPr lang="en-US" dirty="0">
                <a:latin typeface="Abadi MT Condensed Light"/>
                <a:cs typeface="Abadi MT Condensed Light"/>
              </a:rPr>
              <a:t>/species[@id=‘en’ </a:t>
            </a:r>
            <a:r>
              <a:rPr lang="en-US" dirty="0" smtClean="0">
                <a:latin typeface="Abadi MT Condensed Light"/>
                <a:cs typeface="Abadi MT Condensed Light"/>
              </a:rPr>
              <a:t>or </a:t>
            </a:r>
            <a:r>
              <a:rPr lang="en-US" dirty="0">
                <a:latin typeface="Abadi MT Condensed Light"/>
                <a:cs typeface="Abadi MT Condensed Light"/>
              </a:rPr>
              <a:t>@compartment=‘cell’]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005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Predicates involving </a:t>
            </a:r>
            <a:r>
              <a:rPr lang="en-US" dirty="0" err="1" smtClean="0"/>
              <a:t>nodesets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Abadi MT Condensed Light"/>
                <a:cs typeface="Abadi MT Condensed Light"/>
              </a:rPr>
              <a:t>/</a:t>
            </a:r>
            <a:r>
              <a:rPr lang="en-US" b="1" dirty="0" err="1" smtClean="0">
                <a:latin typeface="Abadi MT Condensed Light"/>
                <a:cs typeface="Abadi MT Condensed Light"/>
              </a:rPr>
              <a:t>minimodel</a:t>
            </a:r>
            <a:r>
              <a:rPr lang="en-US" b="1" dirty="0" smtClean="0">
                <a:latin typeface="Abadi MT Condensed Light"/>
                <a:cs typeface="Abadi MT Condensed Light"/>
              </a:rPr>
              <a:t>/</a:t>
            </a:r>
            <a:r>
              <a:rPr lang="en-US" b="1" dirty="0" err="1" smtClean="0">
                <a:latin typeface="Abadi MT Condensed Light"/>
                <a:cs typeface="Abadi MT Condensed Light"/>
              </a:rPr>
              <a:t>listOfSpecies</a:t>
            </a:r>
            <a:r>
              <a:rPr lang="en-US" b="1" dirty="0" smtClean="0">
                <a:latin typeface="Abadi MT Condensed Light"/>
                <a:cs typeface="Abadi MT Condensed Light"/>
              </a:rPr>
              <a:t>       [</a:t>
            </a:r>
            <a:r>
              <a:rPr lang="en-US" b="1" dirty="0">
                <a:latin typeface="Abadi MT Condensed Light"/>
                <a:cs typeface="Abadi MT Condensed Light"/>
              </a:rPr>
              <a:t>species/@compartment="cell"</a:t>
            </a:r>
            <a:r>
              <a:rPr lang="en-US" b="1" dirty="0" smtClean="0">
                <a:latin typeface="Abadi MT Condensed Light"/>
                <a:cs typeface="Abadi MT Condensed Light"/>
              </a:rPr>
              <a:t>]</a:t>
            </a:r>
          </a:p>
          <a:p>
            <a:r>
              <a:rPr lang="en-US" dirty="0" smtClean="0"/>
              <a:t>There </a:t>
            </a:r>
            <a:r>
              <a:rPr lang="en-US" dirty="0"/>
              <a:t>may be multiple </a:t>
            </a:r>
            <a:r>
              <a:rPr lang="en-US" altLang="zh-CN" dirty="0" smtClean="0"/>
              <a:t>species element</a:t>
            </a:r>
            <a:r>
              <a:rPr lang="en-US" dirty="0" smtClean="0"/>
              <a:t>, </a:t>
            </a:r>
            <a:r>
              <a:rPr lang="en-US" dirty="0"/>
              <a:t>so </a:t>
            </a:r>
            <a:r>
              <a:rPr lang="en-US" b="1" dirty="0" smtClean="0">
                <a:latin typeface="Abadi MT Condensed Light"/>
                <a:cs typeface="Abadi MT Condensed Light"/>
              </a:rPr>
              <a:t>species/@compartment</a:t>
            </a:r>
            <a:r>
              <a:rPr lang="en-US" b="1" dirty="0" smtClean="0"/>
              <a:t> </a:t>
            </a:r>
            <a:r>
              <a:rPr lang="en-US" dirty="0" smtClean="0"/>
              <a:t>in general </a:t>
            </a:r>
            <a:r>
              <a:rPr lang="en-US" dirty="0"/>
              <a:t>returns a node-set (in </a:t>
            </a:r>
            <a:r>
              <a:rPr lang="en-US" dirty="0" err="1"/>
              <a:t>XPath</a:t>
            </a:r>
            <a:r>
              <a:rPr lang="en-US" dirty="0"/>
              <a:t> terminology)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predicate evaluates to true as long as </a:t>
            </a:r>
            <a:r>
              <a:rPr lang="en-US" dirty="0" smtClean="0"/>
              <a:t>it evaluates </a:t>
            </a:r>
            <a:r>
              <a:rPr lang="en-US" dirty="0"/>
              <a:t>true for at </a:t>
            </a:r>
            <a:r>
              <a:rPr lang="en-US" dirty="0" smtClean="0"/>
              <a:t>least one node in the node-set, i.e</a:t>
            </a:r>
            <a:r>
              <a:rPr lang="en-US" dirty="0"/>
              <a:t>., at least one </a:t>
            </a:r>
            <a:r>
              <a:rPr lang="en-US" dirty="0" smtClean="0"/>
              <a:t>species has a compartment with value “</a:t>
            </a:r>
            <a:r>
              <a:rPr lang="en-US" b="1" dirty="0" smtClean="0">
                <a:latin typeface="Abadi MT Condensed Light"/>
                <a:cs typeface="Abadi MT Condensed Light"/>
              </a:rPr>
              <a:t>cell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 smtClean="0"/>
              <a:t>Tricky </a:t>
            </a:r>
            <a:r>
              <a:rPr lang="en-US" dirty="0"/>
              <a:t>query</a:t>
            </a:r>
          </a:p>
          <a:p>
            <a:pPr marL="0" indent="0">
              <a:buNone/>
            </a:pPr>
            <a:r>
              <a:rPr lang="en-US" b="1" dirty="0" smtClean="0">
                <a:latin typeface="Abadi MT Condensed Light"/>
                <a:cs typeface="Abadi MT Condensed Light"/>
              </a:rPr>
              <a:t>/</a:t>
            </a:r>
            <a:r>
              <a:rPr lang="en-US" b="1" dirty="0" err="1" smtClean="0">
                <a:latin typeface="Abadi MT Condensed Light"/>
                <a:cs typeface="Abadi MT Condensed Light"/>
              </a:rPr>
              <a:t>minimodel</a:t>
            </a:r>
            <a:r>
              <a:rPr lang="en-US" b="1" dirty="0" smtClean="0">
                <a:latin typeface="Abadi MT Condensed Light"/>
                <a:cs typeface="Abadi MT Condensed Light"/>
              </a:rPr>
              <a:t>/</a:t>
            </a:r>
            <a:r>
              <a:rPr lang="en-US" b="1" dirty="0" err="1" smtClean="0">
                <a:latin typeface="Abadi MT Condensed Light"/>
                <a:cs typeface="Abadi MT Condensed Light"/>
              </a:rPr>
              <a:t>listOfSpecies</a:t>
            </a:r>
            <a:r>
              <a:rPr lang="en-US" b="1" dirty="0" smtClean="0">
                <a:latin typeface="Abadi MT Condensed Light"/>
                <a:cs typeface="Abadi MT Condensed Light"/>
              </a:rPr>
              <a:t>                       [species</a:t>
            </a:r>
            <a:r>
              <a:rPr lang="en-US" b="1" dirty="0">
                <a:latin typeface="Abadi MT Condensed Light"/>
                <a:cs typeface="Abadi MT Condensed Light"/>
              </a:rPr>
              <a:t>/@compartment=‘cell</a:t>
            </a:r>
            <a:r>
              <a:rPr lang="en-US" b="1" dirty="0" smtClean="0">
                <a:latin typeface="Abadi MT Condensed Light"/>
                <a:cs typeface="Abadi MT Condensed Light"/>
              </a:rPr>
              <a:t>’  </a:t>
            </a:r>
            <a:r>
              <a:rPr lang="en-US" b="1" dirty="0" smtClean="0">
                <a:latin typeface="Abadi MT Condensed Light"/>
                <a:cs typeface="Abadi MT Condensed Light"/>
              </a:rPr>
              <a:t>and</a:t>
            </a:r>
          </a:p>
          <a:p>
            <a:pPr marL="0" indent="0">
              <a:buNone/>
            </a:pPr>
            <a:r>
              <a:rPr lang="en-US" b="1" dirty="0" smtClean="0">
                <a:latin typeface="Abadi MT Condensed Light"/>
                <a:cs typeface="Abadi MT Condensed Light"/>
              </a:rPr>
              <a:t>species</a:t>
            </a:r>
            <a:r>
              <a:rPr lang="en-US" b="1" dirty="0">
                <a:latin typeface="Abadi MT Condensed Light"/>
                <a:cs typeface="Abadi MT Condensed Light"/>
              </a:rPr>
              <a:t>/@</a:t>
            </a:r>
            <a:r>
              <a:rPr lang="en-US" b="1" dirty="0" smtClean="0">
                <a:latin typeface="Abadi MT Condensed Light"/>
                <a:cs typeface="Abadi MT Condensed Light"/>
              </a:rPr>
              <a:t>compartment !=</a:t>
            </a:r>
            <a:r>
              <a:rPr lang="en-US" b="1" dirty="0">
                <a:latin typeface="Abadi MT Condensed Light"/>
                <a:cs typeface="Abadi MT Condensed Light"/>
              </a:rPr>
              <a:t>‘cell’</a:t>
            </a:r>
            <a:r>
              <a:rPr lang="en-US" b="1" dirty="0" smtClean="0">
                <a:latin typeface="Abadi MT Condensed Light"/>
                <a:cs typeface="Abadi MT Condensed Light"/>
              </a:rPr>
              <a:t>]</a:t>
            </a:r>
            <a:endParaRPr lang="en-US" b="1" dirty="0">
              <a:latin typeface="Abadi MT Condensed Light"/>
              <a:cs typeface="Abadi MT Condensed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58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XPath</a:t>
            </a:r>
            <a:r>
              <a:rPr lang="en-US" dirty="0" smtClean="0"/>
              <a:t> 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badi MT Condensed Light"/>
                <a:cs typeface="Abadi MT Condensed Light"/>
              </a:rPr>
              <a:t>contains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 smtClean="0"/>
              <a:t>)	 </a:t>
            </a:r>
            <a:r>
              <a:rPr lang="en-US" dirty="0"/>
              <a:t>true if string </a:t>
            </a:r>
            <a:r>
              <a:rPr lang="en-US" b="1" i="1" dirty="0"/>
              <a:t>x</a:t>
            </a:r>
            <a:r>
              <a:rPr lang="en-US" b="1" dirty="0"/>
              <a:t> </a:t>
            </a:r>
            <a:r>
              <a:rPr lang="en-US" dirty="0"/>
              <a:t>contains string </a:t>
            </a:r>
            <a:r>
              <a:rPr lang="en-US" b="1" i="1" dirty="0"/>
              <a:t>y</a:t>
            </a:r>
          </a:p>
          <a:p>
            <a:r>
              <a:rPr lang="en-US" dirty="0">
                <a:latin typeface="Abadi MT Condensed Light"/>
                <a:cs typeface="Abadi MT Condensed Light"/>
              </a:rPr>
              <a:t>count</a:t>
            </a:r>
            <a:r>
              <a:rPr lang="en-US" dirty="0"/>
              <a:t>(</a:t>
            </a:r>
            <a:r>
              <a:rPr lang="en-US" b="1" dirty="0"/>
              <a:t>node-set</a:t>
            </a:r>
            <a:r>
              <a:rPr lang="en-US" dirty="0"/>
              <a:t>) </a:t>
            </a:r>
            <a:r>
              <a:rPr lang="en-US" dirty="0" smtClean="0"/>
              <a:t>	counts </a:t>
            </a:r>
            <a:r>
              <a:rPr lang="en-US" dirty="0"/>
              <a:t>the number nodes in </a:t>
            </a:r>
            <a:r>
              <a:rPr lang="en-US" b="1" dirty="0"/>
              <a:t>node-set</a:t>
            </a:r>
          </a:p>
          <a:p>
            <a:r>
              <a:rPr lang="en-US" dirty="0">
                <a:latin typeface="Abadi MT Condensed Light"/>
                <a:cs typeface="Abadi MT Condensed Light"/>
              </a:rPr>
              <a:t>position(</a:t>
            </a:r>
            <a:r>
              <a:rPr lang="en-US" dirty="0" smtClean="0">
                <a:latin typeface="Abadi MT Condensed Light"/>
                <a:cs typeface="Abadi MT Condensed Light"/>
              </a:rPr>
              <a:t>)</a:t>
            </a:r>
            <a:r>
              <a:rPr lang="en-US" dirty="0" smtClean="0"/>
              <a:t>	 	returns </a:t>
            </a:r>
            <a:r>
              <a:rPr lang="en-US" dirty="0"/>
              <a:t>the </a:t>
            </a:r>
            <a:r>
              <a:rPr lang="en-US" dirty="0" smtClean="0"/>
              <a:t>context position (</a:t>
            </a:r>
            <a:r>
              <a:rPr lang="en-US" dirty="0"/>
              <a:t>roughly, </a:t>
            </a:r>
            <a:r>
              <a:rPr lang="en-US" dirty="0" smtClean="0"/>
              <a:t>the position </a:t>
            </a:r>
            <a:r>
              <a:rPr lang="en-US" dirty="0"/>
              <a:t>of the current node in the node-</a:t>
            </a:r>
            <a:r>
              <a:rPr lang="en-US" dirty="0" smtClean="0"/>
              <a:t>set containing </a:t>
            </a:r>
            <a:r>
              <a:rPr lang="en-US" dirty="0"/>
              <a:t>it)</a:t>
            </a:r>
          </a:p>
          <a:p>
            <a:r>
              <a:rPr lang="en-US" dirty="0">
                <a:latin typeface="Abadi MT Condensed Light"/>
                <a:cs typeface="Abadi MT Condensed Light"/>
              </a:rPr>
              <a:t>last() </a:t>
            </a:r>
            <a:r>
              <a:rPr lang="en-US" dirty="0" smtClean="0"/>
              <a:t>		returns </a:t>
            </a:r>
            <a:r>
              <a:rPr lang="en-US" dirty="0"/>
              <a:t>the “context size” (roughly, the size </a:t>
            </a:r>
            <a:r>
              <a:rPr lang="en-US" dirty="0" smtClean="0"/>
              <a:t>of the </a:t>
            </a:r>
            <a:r>
              <a:rPr lang="en-US" dirty="0"/>
              <a:t>node-set containing the current node)</a:t>
            </a:r>
          </a:p>
          <a:p>
            <a:r>
              <a:rPr lang="en-US" dirty="0">
                <a:latin typeface="Abadi MT Condensed Light"/>
                <a:cs typeface="Abadi MT Condensed Light"/>
              </a:rPr>
              <a:t>name()</a:t>
            </a:r>
            <a:r>
              <a:rPr lang="en-US" dirty="0"/>
              <a:t> </a:t>
            </a:r>
            <a:r>
              <a:rPr lang="en-US" dirty="0" smtClean="0"/>
              <a:t>		returns </a:t>
            </a:r>
            <a:r>
              <a:rPr lang="en-US" dirty="0"/>
              <a:t>the tag name of the current element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38819" y="6406146"/>
            <a:ext cx="561975" cy="365125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14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All elements whose tag names contain </a:t>
            </a:r>
            <a:r>
              <a:rPr lang="en-US" dirty="0" smtClean="0"/>
              <a:t>“</a:t>
            </a:r>
            <a:r>
              <a:rPr lang="en-US" dirty="0" smtClean="0">
                <a:latin typeface="Abadi MT Condensed Light"/>
                <a:cs typeface="Abadi MT Condensed Light"/>
              </a:rPr>
              <a:t>species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>
                <a:latin typeface="Abadi MT Condensed Light"/>
                <a:cs typeface="Abadi MT Condensed Light"/>
              </a:rPr>
              <a:t>/</a:t>
            </a:r>
            <a:r>
              <a:rPr lang="en-US" b="1" dirty="0">
                <a:latin typeface="Abadi MT Condensed Light"/>
                <a:cs typeface="Abadi MT Condensed Light"/>
              </a:rPr>
              <a:t>/*[contains(name(), </a:t>
            </a:r>
            <a:r>
              <a:rPr lang="en-US" b="1" dirty="0" smtClean="0">
                <a:latin typeface="Abadi MT Condensed Light"/>
                <a:cs typeface="Abadi MT Condensed Light"/>
              </a:rPr>
              <a:t>“species”)</a:t>
            </a:r>
            <a:r>
              <a:rPr lang="en-US" b="1" dirty="0">
                <a:latin typeface="Abadi MT Condensed Light"/>
                <a:cs typeface="Abadi MT Condensed Light"/>
              </a:rPr>
              <a:t>]</a:t>
            </a:r>
          </a:p>
          <a:p>
            <a:r>
              <a:rPr lang="en-US" dirty="0" smtClean="0"/>
              <a:t>Name of the first species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b="1" dirty="0" smtClean="0">
                <a:latin typeface="Abadi MT Condensed Light"/>
                <a:cs typeface="Abadi MT Condensed Light"/>
              </a:rPr>
              <a:t> /</a:t>
            </a:r>
            <a:r>
              <a:rPr lang="en-US" b="1" dirty="0" err="1" smtClean="0">
                <a:latin typeface="Abadi MT Condensed Light"/>
                <a:cs typeface="Abadi MT Condensed Light"/>
              </a:rPr>
              <a:t>minimodel</a:t>
            </a:r>
            <a:r>
              <a:rPr lang="en-US" b="1" dirty="0" smtClean="0">
                <a:latin typeface="Abadi MT Condensed Light"/>
                <a:cs typeface="Abadi MT Condensed Light"/>
              </a:rPr>
              <a:t>/</a:t>
            </a:r>
            <a:r>
              <a:rPr lang="en-US" b="1" dirty="0" err="1" smtClean="0">
                <a:latin typeface="Abadi MT Condensed Light"/>
                <a:cs typeface="Abadi MT Condensed Light"/>
              </a:rPr>
              <a:t>listOfSpecies</a:t>
            </a:r>
            <a:r>
              <a:rPr lang="en-US" b="1" dirty="0" smtClean="0">
                <a:latin typeface="Abadi MT Condensed Light"/>
                <a:cs typeface="Abadi MT Condensed Light"/>
              </a:rPr>
              <a:t>/species[</a:t>
            </a:r>
            <a:r>
              <a:rPr lang="en-US" b="1" dirty="0">
                <a:latin typeface="Abadi MT Condensed Light"/>
                <a:cs typeface="Abadi MT Condensed Light"/>
              </a:rPr>
              <a:t>position()=1]</a:t>
            </a:r>
            <a:r>
              <a:rPr lang="en-US" b="1" dirty="0" smtClean="0">
                <a:latin typeface="Abadi MT Condensed Light"/>
                <a:cs typeface="Abadi MT Condensed Light"/>
              </a:rPr>
              <a:t>/@name</a:t>
            </a:r>
            <a:endParaRPr lang="en-US" b="1" dirty="0">
              <a:latin typeface="Abadi MT Condensed Light"/>
              <a:cs typeface="Abadi MT Condensed Light"/>
            </a:endParaRPr>
          </a:p>
          <a:p>
            <a:pPr marL="0" indent="0">
              <a:buNone/>
            </a:pPr>
            <a:r>
              <a:rPr lang="en-US" dirty="0" smtClean="0"/>
              <a:t>   A </a:t>
            </a:r>
            <a:r>
              <a:rPr lang="en-US" dirty="0"/>
              <a:t>shorthand: </a:t>
            </a:r>
            <a:r>
              <a:rPr lang="en-US" b="1" dirty="0">
                <a:latin typeface="Abadi MT Condensed Light"/>
                <a:cs typeface="Abadi MT Condensed Light"/>
              </a:rPr>
              <a:t>/</a:t>
            </a:r>
            <a:r>
              <a:rPr lang="en-US" b="1" dirty="0" err="1">
                <a:latin typeface="Abadi MT Condensed Light"/>
                <a:cs typeface="Abadi MT Condensed Light"/>
              </a:rPr>
              <a:t>minimodel</a:t>
            </a:r>
            <a:r>
              <a:rPr lang="en-US" b="1" dirty="0">
                <a:latin typeface="Abadi MT Condensed Light"/>
                <a:cs typeface="Abadi MT Condensed Light"/>
              </a:rPr>
              <a:t>/</a:t>
            </a:r>
            <a:r>
              <a:rPr lang="en-US" b="1" dirty="0" err="1">
                <a:latin typeface="Abadi MT Condensed Light"/>
                <a:cs typeface="Abadi MT Condensed Light"/>
              </a:rPr>
              <a:t>listOfSpecies</a:t>
            </a:r>
            <a:r>
              <a:rPr lang="en-US" b="1" dirty="0">
                <a:latin typeface="Abadi MT Condensed Light"/>
                <a:cs typeface="Abadi MT Condensed Light"/>
              </a:rPr>
              <a:t>/species</a:t>
            </a:r>
            <a:r>
              <a:rPr lang="en-US" b="1" dirty="0" smtClean="0">
                <a:latin typeface="Abadi MT Condensed Light"/>
                <a:cs typeface="Abadi MT Condensed Light"/>
              </a:rPr>
              <a:t>[1</a:t>
            </a:r>
            <a:r>
              <a:rPr lang="en-US" b="1" dirty="0">
                <a:latin typeface="Abadi MT Condensed Light"/>
                <a:cs typeface="Abadi MT Condensed Light"/>
              </a:rPr>
              <a:t>]/@name</a:t>
            </a:r>
          </a:p>
          <a:p>
            <a:r>
              <a:rPr lang="en-US" dirty="0"/>
              <a:t>Name of the </a:t>
            </a:r>
            <a:r>
              <a:rPr lang="en-US" dirty="0" smtClean="0"/>
              <a:t>last </a:t>
            </a:r>
            <a:r>
              <a:rPr lang="en-US" dirty="0"/>
              <a:t>species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b="1" dirty="0" smtClean="0">
                <a:latin typeface="Abadi MT Condensed Light"/>
                <a:cs typeface="Abadi MT Condensed Light"/>
              </a:rPr>
              <a:t> </a:t>
            </a:r>
            <a:r>
              <a:rPr lang="en-US" b="1" dirty="0">
                <a:latin typeface="Abadi MT Condensed Light"/>
                <a:cs typeface="Abadi MT Condensed Light"/>
              </a:rPr>
              <a:t>/</a:t>
            </a:r>
            <a:r>
              <a:rPr lang="en-US" b="1" dirty="0" err="1">
                <a:latin typeface="Abadi MT Condensed Light"/>
                <a:cs typeface="Abadi MT Condensed Light"/>
              </a:rPr>
              <a:t>minimodel</a:t>
            </a:r>
            <a:r>
              <a:rPr lang="en-US" b="1" dirty="0">
                <a:latin typeface="Abadi MT Condensed Light"/>
                <a:cs typeface="Abadi MT Condensed Light"/>
              </a:rPr>
              <a:t>/</a:t>
            </a:r>
            <a:r>
              <a:rPr lang="en-US" b="1" dirty="0" err="1">
                <a:latin typeface="Abadi MT Condensed Light"/>
                <a:cs typeface="Abadi MT Condensed Light"/>
              </a:rPr>
              <a:t>listOfSpecies</a:t>
            </a:r>
            <a:r>
              <a:rPr lang="en-US" b="1" dirty="0">
                <a:latin typeface="Abadi MT Condensed Light"/>
                <a:cs typeface="Abadi MT Condensed Light"/>
              </a:rPr>
              <a:t>/species[position()</a:t>
            </a:r>
            <a:r>
              <a:rPr lang="en-US" b="1" dirty="0" smtClean="0">
                <a:latin typeface="Abadi MT Condensed Light"/>
                <a:cs typeface="Abadi MT Condensed Light"/>
              </a:rPr>
              <a:t>=last()]</a:t>
            </a:r>
            <a:r>
              <a:rPr lang="en-US" b="1" dirty="0">
                <a:latin typeface="Abadi MT Condensed Light"/>
                <a:cs typeface="Abadi MT Condensed Light"/>
              </a:rPr>
              <a:t>/@</a:t>
            </a:r>
            <a:r>
              <a:rPr lang="en-US" b="1" dirty="0" smtClean="0">
                <a:latin typeface="Abadi MT Condensed Light"/>
                <a:cs typeface="Abadi MT Condensed Light"/>
              </a:rPr>
              <a:t>name</a:t>
            </a:r>
          </a:p>
          <a:p>
            <a:r>
              <a:rPr lang="en-US" dirty="0" smtClean="0"/>
              <a:t>Lists </a:t>
            </a:r>
            <a:r>
              <a:rPr lang="en-US" dirty="0"/>
              <a:t>with fewer than 10 </a:t>
            </a:r>
            <a:r>
              <a:rPr lang="en-US" dirty="0" smtClean="0"/>
              <a:t>species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latin typeface="Abadi MT Condensed Light"/>
                <a:cs typeface="Abadi MT Condensed Light"/>
              </a:rPr>
              <a:t>   </a:t>
            </a:r>
            <a:r>
              <a:rPr lang="en-US" b="1" dirty="0">
                <a:latin typeface="Abadi MT Condensed Light"/>
                <a:cs typeface="Abadi MT Condensed Light"/>
              </a:rPr>
              <a:t>/</a:t>
            </a:r>
            <a:r>
              <a:rPr lang="en-US" b="1" dirty="0" err="1">
                <a:latin typeface="Abadi MT Condensed Light"/>
                <a:cs typeface="Abadi MT Condensed Light"/>
              </a:rPr>
              <a:t>minimodel</a:t>
            </a:r>
            <a:r>
              <a:rPr lang="en-US" b="1" dirty="0">
                <a:latin typeface="Abadi MT Condensed Light"/>
                <a:cs typeface="Abadi MT Condensed Light"/>
              </a:rPr>
              <a:t>/</a:t>
            </a:r>
            <a:r>
              <a:rPr lang="en-US" b="1" dirty="0" err="1">
                <a:latin typeface="Abadi MT Condensed Light"/>
                <a:cs typeface="Abadi MT Condensed Light"/>
              </a:rPr>
              <a:t>listOfSpecies</a:t>
            </a:r>
            <a:r>
              <a:rPr lang="en-US" b="1" dirty="0">
                <a:latin typeface="Abadi MT Condensed Light"/>
                <a:cs typeface="Abadi MT Condensed Light"/>
              </a:rPr>
              <a:t> </a:t>
            </a:r>
            <a:r>
              <a:rPr lang="en-US" b="1" dirty="0" smtClean="0">
                <a:latin typeface="Abadi MT Condensed Light"/>
                <a:cs typeface="Abadi MT Condensed Light"/>
              </a:rPr>
              <a:t>[</a:t>
            </a:r>
            <a:r>
              <a:rPr lang="en-US" b="1" dirty="0">
                <a:latin typeface="Abadi MT Condensed Light"/>
                <a:cs typeface="Abadi MT Condensed Light"/>
              </a:rPr>
              <a:t>count</a:t>
            </a:r>
            <a:r>
              <a:rPr lang="en-US" b="1" dirty="0" smtClean="0">
                <a:latin typeface="Abadi MT Condensed Light"/>
                <a:cs typeface="Abadi MT Condensed Light"/>
              </a:rPr>
              <a:t>(species)</a:t>
            </a:r>
            <a:r>
              <a:rPr lang="en-US" b="1" dirty="0">
                <a:latin typeface="Abadi MT Condensed Light"/>
                <a:cs typeface="Abadi MT Condensed Light"/>
              </a:rPr>
              <a:t>&lt;10]</a:t>
            </a:r>
          </a:p>
          <a:p>
            <a:r>
              <a:rPr lang="en-US" dirty="0" smtClean="0"/>
              <a:t>All </a:t>
            </a:r>
            <a:r>
              <a:rPr lang="en-US" dirty="0"/>
              <a:t>elements whose parent’s tag name is not </a:t>
            </a:r>
            <a:r>
              <a:rPr lang="en-US" dirty="0" smtClean="0"/>
              <a:t>“</a:t>
            </a:r>
            <a:r>
              <a:rPr lang="en-US" dirty="0" smtClean="0">
                <a:latin typeface="Abadi MT Condensed Light"/>
                <a:cs typeface="Abadi MT Condensed Light"/>
              </a:rPr>
              <a:t>reaction</a:t>
            </a:r>
            <a:r>
              <a:rPr lang="en-US" dirty="0" smtClean="0"/>
              <a:t>”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b="1" dirty="0" smtClean="0">
                <a:latin typeface="Abadi MT Condensed Light"/>
                <a:cs typeface="Abadi MT Condensed Light"/>
              </a:rPr>
              <a:t>/</a:t>
            </a:r>
            <a:r>
              <a:rPr lang="en-US" b="1" dirty="0">
                <a:latin typeface="Abadi MT Condensed Light"/>
                <a:cs typeface="Abadi MT Condensed Light"/>
              </a:rPr>
              <a:t>/*[name()!=</a:t>
            </a:r>
            <a:r>
              <a:rPr lang="en-US" b="1" dirty="0" smtClean="0">
                <a:latin typeface="Abadi MT Condensed Light"/>
                <a:cs typeface="Abadi MT Condensed Light"/>
              </a:rPr>
              <a:t>‘reaction’</a:t>
            </a:r>
            <a:r>
              <a:rPr lang="en-US" b="1" dirty="0">
                <a:latin typeface="Abadi MT Condensed Light"/>
                <a:cs typeface="Abadi MT Condensed Light"/>
              </a:rPr>
              <a:t>]/*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49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</a:t>
            </a:r>
            <a:r>
              <a:rPr lang="en-US" dirty="0" err="1" smtClean="0"/>
              <a:t>XPath</a:t>
            </a:r>
            <a:r>
              <a:rPr lang="en-US" dirty="0" smtClean="0"/>
              <a:t>  location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Technically, each </a:t>
            </a:r>
            <a:r>
              <a:rPr lang="en-US" dirty="0" err="1"/>
              <a:t>XPath</a:t>
            </a:r>
            <a:r>
              <a:rPr lang="en-US" dirty="0"/>
              <a:t> query consists of a series </a:t>
            </a:r>
            <a:r>
              <a:rPr lang="en-US" dirty="0" smtClean="0"/>
              <a:t>of location </a:t>
            </a:r>
            <a:r>
              <a:rPr lang="en-US" dirty="0"/>
              <a:t>steps separated by /</a:t>
            </a:r>
          </a:p>
          <a:p>
            <a:r>
              <a:rPr lang="en-US" dirty="0" smtClean="0"/>
              <a:t>Each </a:t>
            </a:r>
            <a:r>
              <a:rPr lang="en-US" dirty="0"/>
              <a:t>location step consists of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axis: one </a:t>
            </a:r>
            <a:r>
              <a:rPr lang="en-US" dirty="0">
                <a:latin typeface="Abadi MT Condensed Light"/>
                <a:cs typeface="Abadi MT Condensed Light"/>
              </a:rPr>
              <a:t>of</a:t>
            </a:r>
            <a:r>
              <a:rPr lang="en-US" b="1" dirty="0">
                <a:latin typeface="Abadi MT Condensed Light"/>
                <a:cs typeface="Abadi MT Condensed Light"/>
              </a:rPr>
              <a:t> self, attribute, parent, child, ancestor</a:t>
            </a:r>
            <a:r>
              <a:rPr lang="en-US" b="1" dirty="0" smtClean="0">
                <a:latin typeface="Abadi MT Condensed Light"/>
                <a:cs typeface="Abadi MT Condensed Light"/>
              </a:rPr>
              <a:t>,</a:t>
            </a:r>
            <a:r>
              <a:rPr lang="en-US" b="1" dirty="0">
                <a:latin typeface="Abadi MT Condensed Light"/>
                <a:cs typeface="Abadi MT Condensed Light"/>
              </a:rPr>
              <a:t> </a:t>
            </a:r>
            <a:r>
              <a:rPr lang="en-US" b="1" dirty="0" smtClean="0">
                <a:latin typeface="Abadi MT Condensed Light"/>
                <a:cs typeface="Abadi MT Condensed Light"/>
              </a:rPr>
              <a:t>ancestor</a:t>
            </a:r>
            <a:r>
              <a:rPr lang="en-US" b="1" dirty="0">
                <a:latin typeface="Abadi MT Condensed Light"/>
                <a:cs typeface="Abadi MT Condensed Light"/>
              </a:rPr>
              <a:t>-or-self</a:t>
            </a:r>
            <a:r>
              <a:rPr lang="en-US" b="1" dirty="0" smtClean="0">
                <a:latin typeface="Abadi MT Condensed Light"/>
                <a:cs typeface="Abadi MT Condensed Light"/>
              </a:rPr>
              <a:t>, </a:t>
            </a:r>
            <a:r>
              <a:rPr lang="en-US" b="1" dirty="0">
                <a:latin typeface="Abadi MT Condensed Light"/>
                <a:cs typeface="Abadi MT Condensed Light"/>
              </a:rPr>
              <a:t>descendant, descendant-or-self</a:t>
            </a:r>
            <a:r>
              <a:rPr lang="en-US" b="1" dirty="0" smtClean="0">
                <a:latin typeface="Abadi MT Condensed Light"/>
                <a:cs typeface="Abadi MT Condensed Light"/>
              </a:rPr>
              <a:t>, following</a:t>
            </a:r>
            <a:r>
              <a:rPr lang="en-US" b="1" dirty="0">
                <a:latin typeface="Abadi MT Condensed Light"/>
                <a:cs typeface="Abadi MT Condensed Light"/>
              </a:rPr>
              <a:t>, following-sibling, preceding</a:t>
            </a:r>
            <a:r>
              <a:rPr lang="en-US" b="1" dirty="0" smtClean="0">
                <a:latin typeface="Abadi MT Condensed Light"/>
                <a:cs typeface="Abadi MT Condensed Light"/>
              </a:rPr>
              <a:t>, preceding-sibling,</a:t>
            </a:r>
            <a:r>
              <a:rPr lang="en-US" b="1" dirty="0">
                <a:latin typeface="Abadi MT Condensed Light"/>
                <a:cs typeface="Abadi MT Condensed Light"/>
              </a:rPr>
              <a:t> </a:t>
            </a:r>
            <a:r>
              <a:rPr lang="en-US" dirty="0" smtClean="0"/>
              <a:t>and </a:t>
            </a:r>
            <a:r>
              <a:rPr lang="en-US" b="1" dirty="0">
                <a:latin typeface="Abadi MT Condensed Light"/>
                <a:cs typeface="Abadi MT Condensed Light"/>
              </a:rPr>
              <a:t>namespace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node-test: either a name test (e.g., </a:t>
            </a:r>
            <a:r>
              <a:rPr lang="en-US" b="1" dirty="0" smtClean="0">
                <a:latin typeface="Abadi MT Condensed Light"/>
                <a:cs typeface="Abadi MT Condensed Light"/>
              </a:rPr>
              <a:t>reaction</a:t>
            </a:r>
            <a:r>
              <a:rPr lang="en-US" dirty="0" smtClean="0"/>
              <a:t>, </a:t>
            </a:r>
            <a:r>
              <a:rPr lang="en-US" dirty="0"/>
              <a:t>*) or a </a:t>
            </a:r>
            <a:r>
              <a:rPr lang="en-US" dirty="0" smtClean="0"/>
              <a:t>type test </a:t>
            </a:r>
            <a:r>
              <a:rPr lang="en-US" dirty="0"/>
              <a:t>(e.g.</a:t>
            </a:r>
            <a:r>
              <a:rPr lang="en-US" b="1" dirty="0">
                <a:latin typeface="Abadi MT Condensed Light"/>
                <a:cs typeface="Abadi MT Condensed Light"/>
              </a:rPr>
              <a:t>, text(), node(), comment()</a:t>
            </a:r>
            <a:r>
              <a:rPr lang="en-US" dirty="0"/>
              <a:t>), separated from the </a:t>
            </a:r>
            <a:r>
              <a:rPr lang="en-US" dirty="0" smtClean="0"/>
              <a:t>axis </a:t>
            </a:r>
            <a:r>
              <a:rPr lang="cs-CZ" dirty="0" smtClean="0"/>
              <a:t>by ::</a:t>
            </a:r>
            <a:endParaRPr lang="cs-CZ" dirty="0"/>
          </a:p>
          <a:p>
            <a:pPr lvl="1"/>
            <a:r>
              <a:rPr lang="cs-CZ" dirty="0" err="1" smtClean="0"/>
              <a:t>Zero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more </a:t>
            </a:r>
            <a:r>
              <a:rPr lang="cs-CZ" dirty="0" err="1"/>
              <a:t>predicates</a:t>
            </a:r>
            <a:r>
              <a:rPr lang="cs-CZ" dirty="0"/>
              <a:t> 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conditions</a:t>
            </a:r>
            <a:r>
              <a:rPr lang="cs-CZ" dirty="0"/>
              <a:t>) </a:t>
            </a:r>
            <a:r>
              <a:rPr lang="cs-CZ" dirty="0" err="1"/>
              <a:t>enclosed</a:t>
            </a:r>
            <a:r>
              <a:rPr lang="cs-CZ" dirty="0"/>
              <a:t> </a:t>
            </a:r>
            <a:r>
              <a:rPr lang="cs-CZ" dirty="0" smtClean="0"/>
              <a:t>in square </a:t>
            </a:r>
            <a:r>
              <a:rPr lang="cs-CZ" dirty="0" err="1" smtClean="0"/>
              <a:t>brackets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84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2"/>
            <a:ext cx="9052715" cy="4525963"/>
          </a:xfrm>
        </p:spPr>
        <p:txBody>
          <a:bodyPr/>
          <a:lstStyle/>
          <a:p>
            <a:r>
              <a:rPr lang="en-US" dirty="0"/>
              <a:t>Verbose (axis, node test, predicate):</a:t>
            </a:r>
          </a:p>
          <a:p>
            <a:pPr marL="0" indent="0">
              <a:buNone/>
            </a:pPr>
            <a:r>
              <a:rPr lang="en-US" b="1" dirty="0" smtClean="0"/>
              <a:t>  </a:t>
            </a:r>
            <a:r>
              <a:rPr lang="en-US" b="1" dirty="0" smtClean="0">
                <a:latin typeface="Abadi MT Condensed Light"/>
                <a:cs typeface="Abadi MT Condensed Light"/>
              </a:rPr>
              <a:t> /</a:t>
            </a:r>
            <a:r>
              <a:rPr lang="en-US" b="1" dirty="0">
                <a:latin typeface="Abadi MT Condensed Light"/>
                <a:cs typeface="Abadi MT Condensed Light"/>
              </a:rPr>
              <a:t>child:</a:t>
            </a:r>
            <a:r>
              <a:rPr lang="en-US" b="1" dirty="0" smtClean="0">
                <a:latin typeface="Abadi MT Condensed Light"/>
                <a:cs typeface="Abadi MT Condensed Light"/>
              </a:rPr>
              <a:t>:</a:t>
            </a:r>
            <a:r>
              <a:rPr lang="en-US" b="1" dirty="0" err="1" smtClean="0">
                <a:latin typeface="Abadi MT Condensed Light"/>
                <a:cs typeface="Abadi MT Condensed Light"/>
              </a:rPr>
              <a:t>minimodel</a:t>
            </a:r>
            <a:r>
              <a:rPr lang="en-US" b="1" dirty="0" smtClean="0">
                <a:latin typeface="Abadi MT Condensed Light"/>
                <a:cs typeface="Abadi MT Condensed Light"/>
              </a:rPr>
              <a:t>/</a:t>
            </a:r>
            <a:r>
              <a:rPr lang="en-US" b="1" dirty="0">
                <a:latin typeface="Abadi MT Condensed Light"/>
                <a:cs typeface="Abadi MT Condensed Light"/>
              </a:rPr>
              <a:t>descendant-</a:t>
            </a:r>
            <a:r>
              <a:rPr lang="en-US" b="1" dirty="0" smtClean="0">
                <a:latin typeface="Abadi MT Condensed Light"/>
                <a:cs typeface="Abadi MT Condensed Light"/>
              </a:rPr>
              <a:t>or-self::node()/child::species[</a:t>
            </a:r>
            <a:r>
              <a:rPr lang="en-US" b="1" dirty="0">
                <a:latin typeface="Abadi MT Condensed Light"/>
                <a:cs typeface="Abadi MT Condensed Light"/>
              </a:rPr>
              <a:t>attribute:</a:t>
            </a:r>
            <a:r>
              <a:rPr lang="en-US" b="1" dirty="0" smtClean="0">
                <a:latin typeface="Abadi MT Condensed Light"/>
                <a:cs typeface="Abadi MT Condensed Light"/>
              </a:rPr>
              <a:t>:id=“sug1”]</a:t>
            </a:r>
          </a:p>
          <a:p>
            <a:endParaRPr lang="en-US" b="1" dirty="0"/>
          </a:p>
          <a:p>
            <a:r>
              <a:rPr lang="en-US" dirty="0" smtClean="0"/>
              <a:t>Abbreviated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en-US" b="1" dirty="0" smtClean="0">
                <a:latin typeface="Abadi MT Condensed Light"/>
                <a:cs typeface="Abadi MT Condensed Light"/>
              </a:rPr>
              <a:t> /</a:t>
            </a:r>
            <a:r>
              <a:rPr lang="en-US" b="1" dirty="0" err="1" smtClean="0">
                <a:latin typeface="Abadi MT Condensed Light"/>
                <a:cs typeface="Abadi MT Condensed Light"/>
              </a:rPr>
              <a:t>minimodel</a:t>
            </a:r>
            <a:r>
              <a:rPr lang="en-US" b="1" dirty="0" smtClean="0">
                <a:latin typeface="Abadi MT Condensed Light"/>
                <a:cs typeface="Abadi MT Condensed Light"/>
              </a:rPr>
              <a:t>//species[@id</a:t>
            </a:r>
            <a:r>
              <a:rPr lang="en-US" b="1" dirty="0">
                <a:latin typeface="Abadi MT Condensed Light"/>
                <a:cs typeface="Abadi MT Condensed Light"/>
              </a:rPr>
              <a:t>=‘sug1’]</a:t>
            </a:r>
          </a:p>
          <a:p>
            <a:endParaRPr lang="en-US" b="1" dirty="0" smtClean="0"/>
          </a:p>
          <a:p>
            <a:r>
              <a:rPr lang="en-US" b="1" dirty="0" smtClean="0">
                <a:latin typeface="Abadi MT Condensed Light"/>
                <a:cs typeface="Abadi MT Condensed Light"/>
              </a:rPr>
              <a:t>child</a:t>
            </a:r>
            <a:r>
              <a:rPr lang="en-US" b="1" dirty="0" smtClean="0"/>
              <a:t> </a:t>
            </a:r>
            <a:r>
              <a:rPr lang="en-US" dirty="0"/>
              <a:t>is the default axis</a:t>
            </a:r>
          </a:p>
          <a:p>
            <a:r>
              <a:rPr lang="en-US" b="1" dirty="0" smtClean="0"/>
              <a:t>/</a:t>
            </a:r>
            <a:r>
              <a:rPr lang="en-US" b="1" dirty="0"/>
              <a:t>/ </a:t>
            </a:r>
            <a:r>
              <a:rPr lang="en-US" dirty="0"/>
              <a:t>stands for </a:t>
            </a:r>
            <a:r>
              <a:rPr lang="en-US" b="1" dirty="0">
                <a:latin typeface="Abadi MT Condensed Light"/>
                <a:cs typeface="Abadi MT Condensed Light"/>
              </a:rPr>
              <a:t>/descendant-or-self::node()/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45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modeling</a:t>
            </a:r>
            <a:endParaRPr lang="en-US" dirty="0"/>
          </a:p>
        </p:txBody>
      </p:sp>
      <p:pic>
        <p:nvPicPr>
          <p:cNvPr id="3" name="Picture 2" descr="muscle-tabl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66447"/>
            <a:ext cx="8928100" cy="40217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99079" y="4736472"/>
            <a:ext cx="266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r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xmlns="" val="9154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Which of the following queries correctly find the </a:t>
            </a:r>
            <a:r>
              <a:rPr lang="en-US" dirty="0" smtClean="0"/>
              <a:t>third </a:t>
            </a:r>
            <a:r>
              <a:rPr lang="en-US" b="1" dirty="0" err="1">
                <a:latin typeface="Abadi MT Condensed Light"/>
                <a:cs typeface="Abadi MT Condensed Light"/>
              </a:rPr>
              <a:t>speciesReferences</a:t>
            </a:r>
            <a:r>
              <a:rPr lang="en-US" dirty="0" smtClean="0"/>
              <a:t> </a:t>
            </a:r>
            <a:r>
              <a:rPr lang="en-US" dirty="0"/>
              <a:t>in the entire input document?</a:t>
            </a:r>
          </a:p>
          <a:p>
            <a:r>
              <a:rPr lang="en-US" b="1" dirty="0" smtClean="0">
                <a:latin typeface="Abadi MT Condensed Light"/>
                <a:cs typeface="Abadi MT Condensed Light"/>
              </a:rPr>
              <a:t>//</a:t>
            </a:r>
            <a:r>
              <a:rPr lang="en-US" b="1" dirty="0" err="1">
                <a:latin typeface="Abadi MT Condensed Light"/>
                <a:cs typeface="Abadi MT Condensed Light"/>
              </a:rPr>
              <a:t>speciesReference</a:t>
            </a:r>
            <a:r>
              <a:rPr lang="en-US" b="1" dirty="0">
                <a:latin typeface="Abadi MT Condensed Light"/>
                <a:cs typeface="Abadi MT Condensed Light"/>
              </a:rPr>
              <a:t> </a:t>
            </a:r>
            <a:r>
              <a:rPr lang="en-US" b="1" dirty="0" smtClean="0">
                <a:latin typeface="Abadi MT Condensed Light"/>
                <a:cs typeface="Abadi MT Condensed Light"/>
              </a:rPr>
              <a:t>[</a:t>
            </a:r>
            <a:r>
              <a:rPr lang="en-US" b="1" dirty="0">
                <a:latin typeface="Abadi MT Condensed Light"/>
                <a:cs typeface="Abadi MT Condensed Light"/>
              </a:rPr>
              <a:t>position()=3]</a:t>
            </a:r>
          </a:p>
          <a:p>
            <a:pPr lvl="1"/>
            <a:r>
              <a:rPr lang="en-US" dirty="0" smtClean="0"/>
              <a:t>Finds </a:t>
            </a:r>
            <a:r>
              <a:rPr lang="en-US" dirty="0"/>
              <a:t>all third </a:t>
            </a:r>
            <a:r>
              <a:rPr lang="en-US" b="1" dirty="0" err="1">
                <a:latin typeface="Abadi MT Condensed Light"/>
                <a:cs typeface="Abadi MT Condensed Light"/>
              </a:rPr>
              <a:t>speciesReference</a:t>
            </a:r>
            <a:r>
              <a:rPr lang="en-US" b="1" dirty="0" err="1" smtClean="0">
                <a:latin typeface="Abadi MT Condensed Light"/>
                <a:cs typeface="Abadi MT Condensed Light"/>
              </a:rPr>
              <a:t>s</a:t>
            </a:r>
            <a:r>
              <a:rPr lang="en-US" b="1" dirty="0" smtClean="0">
                <a:latin typeface="Abadi MT Condensed Light"/>
                <a:cs typeface="Abadi MT Condensed Light"/>
              </a:rPr>
              <a:t> </a:t>
            </a:r>
            <a:r>
              <a:rPr lang="en-US" dirty="0"/>
              <a:t>(for each </a:t>
            </a:r>
            <a:r>
              <a:rPr lang="en-US" dirty="0" smtClean="0"/>
              <a:t>of its parent element)</a:t>
            </a:r>
            <a:endParaRPr lang="en-US" dirty="0"/>
          </a:p>
          <a:p>
            <a:r>
              <a:rPr lang="en-US" b="1" dirty="0" smtClean="0">
                <a:latin typeface="Abadi MT Condensed Light"/>
                <a:cs typeface="Abadi MT Condensed Light"/>
              </a:rPr>
              <a:t>/</a:t>
            </a:r>
            <a:r>
              <a:rPr lang="en-US" b="1" dirty="0">
                <a:latin typeface="Abadi MT Condensed Light"/>
                <a:cs typeface="Abadi MT Condensed Light"/>
              </a:rPr>
              <a:t>descendant-or-self::node(</a:t>
            </a:r>
            <a:r>
              <a:rPr lang="en-US" b="1" dirty="0" smtClean="0">
                <a:latin typeface="Abadi MT Condensed Light"/>
                <a:cs typeface="Abadi MT Condensed Light"/>
              </a:rPr>
              <a:t>)[</a:t>
            </a:r>
            <a:r>
              <a:rPr lang="en-US" b="1" dirty="0">
                <a:latin typeface="Abadi MT Condensed Light"/>
                <a:cs typeface="Abadi MT Condensed Light"/>
              </a:rPr>
              <a:t>name()</a:t>
            </a:r>
            <a:r>
              <a:rPr lang="en-US" b="1" dirty="0" smtClean="0">
                <a:latin typeface="Abadi MT Condensed Light"/>
                <a:cs typeface="Abadi MT Condensed Light"/>
              </a:rPr>
              <a:t>=“</a:t>
            </a:r>
            <a:r>
              <a:rPr lang="en-US" b="1" dirty="0" err="1" smtClean="0">
                <a:latin typeface="Abadi MT Condensed Light"/>
                <a:cs typeface="Abadi MT Condensed Light"/>
              </a:rPr>
              <a:t>speciesReference</a:t>
            </a:r>
            <a:r>
              <a:rPr lang="en-US" b="1" dirty="0" smtClean="0">
                <a:latin typeface="Abadi MT Condensed Light"/>
                <a:cs typeface="Abadi MT Condensed Light"/>
              </a:rPr>
              <a:t>” </a:t>
            </a:r>
            <a:r>
              <a:rPr lang="en-US" b="1" dirty="0">
                <a:latin typeface="Abadi MT Condensed Light"/>
                <a:cs typeface="Abadi MT Condensed Light"/>
              </a:rPr>
              <a:t>and position()=3]</a:t>
            </a:r>
          </a:p>
          <a:p>
            <a:pPr lvl="1"/>
            <a:r>
              <a:rPr lang="en-US" dirty="0" smtClean="0"/>
              <a:t>Returns </a:t>
            </a:r>
            <a:r>
              <a:rPr lang="en-US" dirty="0"/>
              <a:t>the third element in the document if it is </a:t>
            </a:r>
            <a:r>
              <a:rPr lang="en-US" dirty="0" smtClean="0"/>
              <a:t>a </a:t>
            </a:r>
            <a:r>
              <a:rPr lang="en-US" b="1" dirty="0" err="1">
                <a:latin typeface="Abadi MT Condensed Light"/>
                <a:cs typeface="Abadi MT Condensed Light"/>
              </a:rPr>
              <a:t>speciesReferences</a:t>
            </a:r>
            <a:endParaRPr lang="en-US" dirty="0" smtClean="0"/>
          </a:p>
          <a:p>
            <a:r>
              <a:rPr lang="en-US" b="1" dirty="0" smtClean="0">
                <a:latin typeface="Abadi MT Condensed Light"/>
                <a:cs typeface="Abadi MT Condensed Light"/>
              </a:rPr>
              <a:t>/descendant-or-self::node()[name()=“</a:t>
            </a:r>
            <a:r>
              <a:rPr lang="en-US" b="1" dirty="0" err="1" smtClean="0">
                <a:latin typeface="Abadi MT Condensed Light"/>
                <a:cs typeface="Abadi MT Condensed Light"/>
              </a:rPr>
              <a:t>speciesReference</a:t>
            </a:r>
            <a:r>
              <a:rPr lang="en-US" b="1" dirty="0" smtClean="0">
                <a:latin typeface="Abadi MT Condensed Light"/>
                <a:cs typeface="Abadi MT Condensed Light"/>
              </a:rPr>
              <a:t>”][position()=3]</a:t>
            </a:r>
          </a:p>
          <a:p>
            <a:pPr lvl="1"/>
            <a:r>
              <a:rPr lang="en-US" dirty="0" smtClean="0"/>
              <a:t>After the first condition is passed, the evaluation context changes</a:t>
            </a:r>
          </a:p>
          <a:p>
            <a:pPr lvl="2"/>
            <a:r>
              <a:rPr lang="en-US" dirty="0" smtClean="0"/>
              <a:t>Context size: # of nodes that passed the first condition</a:t>
            </a:r>
          </a:p>
          <a:p>
            <a:pPr lvl="2"/>
            <a:r>
              <a:rPr lang="en-US" dirty="0" smtClean="0"/>
              <a:t>Context position: position of the context node within the list of nodes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2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XPath</a:t>
            </a:r>
            <a:r>
              <a:rPr lang="en-US" dirty="0" smtClean="0"/>
              <a:t> </a:t>
            </a:r>
            <a:r>
              <a:rPr lang="en-US" dirty="0"/>
              <a:t>+ full-fledged SQL-like query language</a:t>
            </a:r>
          </a:p>
          <a:p>
            <a:r>
              <a:rPr lang="en-US" dirty="0" smtClean="0"/>
              <a:t>XQuery </a:t>
            </a:r>
            <a:r>
              <a:rPr lang="en-US" dirty="0"/>
              <a:t>expressions can be</a:t>
            </a:r>
          </a:p>
          <a:p>
            <a:pPr lvl="1"/>
            <a:r>
              <a:rPr lang="en-US" dirty="0" err="1" smtClean="0"/>
              <a:t>XPath</a:t>
            </a:r>
            <a:r>
              <a:rPr lang="en-US" dirty="0" smtClean="0"/>
              <a:t> </a:t>
            </a:r>
            <a:r>
              <a:rPr lang="en-US" dirty="0"/>
              <a:t>expressions</a:t>
            </a:r>
          </a:p>
          <a:p>
            <a:pPr lvl="1"/>
            <a:r>
              <a:rPr lang="en-US" dirty="0" smtClean="0"/>
              <a:t>FLWOR  </a:t>
            </a:r>
            <a:r>
              <a:rPr lang="en-US" dirty="0"/>
              <a:t>expressions</a:t>
            </a:r>
          </a:p>
          <a:p>
            <a:pPr lvl="1"/>
            <a:r>
              <a:rPr lang="en-US" dirty="0" smtClean="0"/>
              <a:t>Quantified </a:t>
            </a:r>
            <a:r>
              <a:rPr lang="en-US" dirty="0"/>
              <a:t>expressions</a:t>
            </a:r>
          </a:p>
          <a:p>
            <a:pPr lvl="1"/>
            <a:r>
              <a:rPr lang="en-US" dirty="0" smtClean="0"/>
              <a:t>Aggregation</a:t>
            </a:r>
            <a:r>
              <a:rPr lang="en-US" dirty="0"/>
              <a:t>, sorting, and more…</a:t>
            </a:r>
          </a:p>
          <a:p>
            <a:r>
              <a:rPr lang="en-US" dirty="0" smtClean="0"/>
              <a:t>An </a:t>
            </a:r>
            <a:r>
              <a:rPr lang="en-US" dirty="0"/>
              <a:t>XQuery expression in general can return a </a:t>
            </a:r>
            <a:r>
              <a:rPr lang="en-US" dirty="0" smtClean="0"/>
              <a:t>new result </a:t>
            </a:r>
            <a:r>
              <a:rPr lang="en-US" dirty="0"/>
              <a:t>XML document</a:t>
            </a:r>
          </a:p>
          <a:p>
            <a:pPr lvl="1"/>
            <a:r>
              <a:rPr lang="en-US" dirty="0" smtClean="0"/>
              <a:t>Compare </a:t>
            </a:r>
            <a:r>
              <a:rPr lang="en-US" dirty="0"/>
              <a:t>with an </a:t>
            </a:r>
            <a:r>
              <a:rPr lang="en-US" dirty="0" err="1"/>
              <a:t>XPath</a:t>
            </a:r>
            <a:r>
              <a:rPr lang="en-US" dirty="0"/>
              <a:t> expression, which </a:t>
            </a:r>
            <a:r>
              <a:rPr lang="en-US" dirty="0" smtClean="0"/>
              <a:t>always returns </a:t>
            </a:r>
            <a:r>
              <a:rPr lang="en-US" dirty="0"/>
              <a:t>a sequence of nodes from the input document </a:t>
            </a:r>
            <a:r>
              <a:rPr lang="en-US" dirty="0" smtClean="0"/>
              <a:t>or atomic </a:t>
            </a:r>
            <a:r>
              <a:rPr lang="en-US" dirty="0"/>
              <a:t>values (</a:t>
            </a:r>
            <a:r>
              <a:rPr lang="en-US" dirty="0" err="1"/>
              <a:t>boolean</a:t>
            </a:r>
            <a:r>
              <a:rPr lang="en-US" dirty="0"/>
              <a:t>, number, string,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09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FLWOR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badi MT Condensed Light"/>
                <a:cs typeface="Abadi MT Condensed Light"/>
              </a:rPr>
              <a:t>&lt;</a:t>
            </a:r>
            <a:r>
              <a:rPr lang="en-US" b="1" dirty="0">
                <a:latin typeface="Abadi MT Condensed Light"/>
                <a:cs typeface="Abadi MT Condensed Light"/>
              </a:rPr>
              <a:t>result&gt;{</a:t>
            </a:r>
          </a:p>
          <a:p>
            <a:pPr marL="0" indent="0">
              <a:buNone/>
            </a:pPr>
            <a:r>
              <a:rPr lang="en-US" b="1" dirty="0">
                <a:latin typeface="Abadi MT Condensed Light"/>
                <a:cs typeface="Abadi MT Condensed Light"/>
              </a:rPr>
              <a:t> </a:t>
            </a:r>
            <a:r>
              <a:rPr lang="en-US" b="1" dirty="0" smtClean="0">
                <a:latin typeface="Abadi MT Condensed Light"/>
                <a:cs typeface="Abadi MT Condensed Light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for</a:t>
            </a:r>
            <a:r>
              <a:rPr lang="en-US" b="1" dirty="0" smtClean="0">
                <a:latin typeface="Abadi MT Condensed Light"/>
                <a:cs typeface="Abadi MT Condensed Light"/>
              </a:rPr>
              <a:t> $s </a:t>
            </a:r>
            <a:r>
              <a:rPr lang="en-US" b="1" dirty="0">
                <a:latin typeface="Abadi MT Condensed Light"/>
                <a:cs typeface="Abadi MT Condensed Light"/>
              </a:rPr>
              <a:t>in doc(</a:t>
            </a:r>
            <a:r>
              <a:rPr lang="en-US" b="1" dirty="0" smtClean="0">
                <a:latin typeface="Abadi MT Condensed Light"/>
                <a:cs typeface="Abadi MT Condensed Light"/>
              </a:rPr>
              <a:t>“</a:t>
            </a:r>
            <a:r>
              <a:rPr lang="en-US" b="1" dirty="0" err="1" smtClean="0">
                <a:latin typeface="Abadi MT Condensed Light"/>
                <a:cs typeface="Abadi MT Condensed Light"/>
              </a:rPr>
              <a:t>minimodel.xml</a:t>
            </a:r>
            <a:r>
              <a:rPr lang="en-US" b="1" dirty="0">
                <a:latin typeface="Abadi MT Condensed Light"/>
                <a:cs typeface="Abadi MT Condensed Light"/>
              </a:rPr>
              <a:t>”)</a:t>
            </a:r>
            <a:r>
              <a:rPr lang="en-US" b="1" dirty="0" smtClean="0">
                <a:latin typeface="Abadi MT Condensed Light"/>
                <a:cs typeface="Abadi MT Condensed Light"/>
              </a:rPr>
              <a:t>/</a:t>
            </a:r>
            <a:r>
              <a:rPr lang="en-US" b="1" dirty="0" err="1" smtClean="0">
                <a:latin typeface="Abadi MT Condensed Light"/>
                <a:cs typeface="Abadi MT Condensed Light"/>
              </a:rPr>
              <a:t>minimodel</a:t>
            </a:r>
            <a:r>
              <a:rPr lang="en-US" b="1" dirty="0" smtClean="0">
                <a:latin typeface="Abadi MT Condensed Light"/>
                <a:cs typeface="Abadi MT Condensed Light"/>
              </a:rPr>
              <a:t>//species</a:t>
            </a:r>
            <a:endParaRPr lang="en-US" b="1" dirty="0">
              <a:latin typeface="Abadi MT Condensed Light"/>
              <a:cs typeface="Abadi MT Condensed Light"/>
            </a:endParaRPr>
          </a:p>
          <a:p>
            <a:pPr marL="0" indent="0">
              <a:buNone/>
            </a:pPr>
            <a:r>
              <a:rPr lang="en-US" b="1" dirty="0">
                <a:latin typeface="Abadi MT Condensed Light"/>
                <a:cs typeface="Abadi MT Condensed Light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 let </a:t>
            </a:r>
            <a:r>
              <a:rPr lang="en-US" b="1" dirty="0" smtClean="0">
                <a:latin typeface="Abadi MT Condensed Light"/>
                <a:cs typeface="Abadi MT Condensed Light"/>
              </a:rPr>
              <a:t>$n </a:t>
            </a:r>
            <a:r>
              <a:rPr lang="en-US" b="1" dirty="0">
                <a:latin typeface="Abadi MT Condensed Light"/>
                <a:cs typeface="Abadi MT Condensed Light"/>
              </a:rPr>
              <a:t>:= </a:t>
            </a:r>
            <a:r>
              <a:rPr lang="en-US" b="1" dirty="0" smtClean="0">
                <a:latin typeface="Abadi MT Condensed Light"/>
                <a:cs typeface="Abadi MT Condensed Light"/>
              </a:rPr>
              <a:t>$s/@name</a:t>
            </a:r>
            <a:endParaRPr lang="en-US" b="1" dirty="0">
              <a:latin typeface="Abadi MT Condensed Light"/>
              <a:cs typeface="Abadi MT Condensed Light"/>
            </a:endParaRPr>
          </a:p>
          <a:p>
            <a:pPr marL="0" indent="0">
              <a:buNone/>
            </a:pPr>
            <a:r>
              <a:rPr lang="en-US" b="1" dirty="0">
                <a:latin typeface="Abadi MT Condensed Light"/>
                <a:cs typeface="Abadi MT Condensed Light"/>
              </a:rPr>
              <a:t> </a:t>
            </a:r>
            <a:r>
              <a:rPr lang="en-US" b="1" dirty="0" smtClean="0">
                <a:latin typeface="Abadi MT Condensed Light"/>
                <a:cs typeface="Abadi MT Condensed Light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where</a:t>
            </a:r>
            <a:r>
              <a:rPr lang="en-US" b="1" dirty="0" smtClean="0">
                <a:latin typeface="Abadi MT Condensed Light"/>
                <a:cs typeface="Abadi MT Condensed Light"/>
              </a:rPr>
              <a:t> $s/@compartment = ‘cell’</a:t>
            </a:r>
            <a:endParaRPr lang="en-US" b="1" dirty="0">
              <a:latin typeface="Abadi MT Condensed Light"/>
              <a:cs typeface="Abadi MT Condensed Light"/>
            </a:endParaRPr>
          </a:p>
          <a:p>
            <a:pPr marL="0" indent="0">
              <a:buNone/>
            </a:pPr>
            <a:r>
              <a:rPr lang="en-US" b="1" dirty="0">
                <a:latin typeface="Abadi MT Condensed Light"/>
                <a:cs typeface="Abadi MT Condensed Light"/>
              </a:rPr>
              <a:t> </a:t>
            </a:r>
            <a:r>
              <a:rPr lang="en-US" b="1" dirty="0" smtClean="0">
                <a:latin typeface="Abadi MT Condensed Light"/>
                <a:cs typeface="Abadi MT Condensed Light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return</a:t>
            </a:r>
            <a:endParaRPr lang="en-US" b="1" dirty="0">
              <a:solidFill>
                <a:srgbClr val="FF0000"/>
              </a:solidFill>
              <a:latin typeface="Abadi MT Condensed Light"/>
              <a:cs typeface="Abadi MT Condensed Light"/>
            </a:endParaRPr>
          </a:p>
          <a:p>
            <a:pPr marL="0" indent="0">
              <a:buNone/>
            </a:pPr>
            <a:r>
              <a:rPr lang="en-US" b="1" dirty="0">
                <a:latin typeface="Abadi MT Condensed Light"/>
                <a:cs typeface="Abadi MT Condensed Light"/>
              </a:rPr>
              <a:t> </a:t>
            </a:r>
            <a:r>
              <a:rPr lang="en-US" b="1" dirty="0" smtClean="0">
                <a:latin typeface="Abadi MT Condensed Light"/>
                <a:cs typeface="Abadi MT Condensed Light"/>
              </a:rPr>
              <a:t>   &lt;</a:t>
            </a:r>
            <a:r>
              <a:rPr lang="en-US" b="1" dirty="0" err="1" smtClean="0">
                <a:latin typeface="Abadi MT Condensed Light"/>
                <a:cs typeface="Abadi MT Condensed Light"/>
              </a:rPr>
              <a:t>cellspecies</a:t>
            </a:r>
            <a:r>
              <a:rPr lang="en-US" b="1" dirty="0" smtClean="0">
                <a:latin typeface="Abadi MT Condensed Light"/>
                <a:cs typeface="Abadi MT Condensed Light"/>
              </a:rPr>
              <a:t>&gt;</a:t>
            </a:r>
            <a:endParaRPr lang="en-US" b="1" dirty="0">
              <a:latin typeface="Abadi MT Condensed Light"/>
              <a:cs typeface="Abadi MT Condensed Light"/>
            </a:endParaRPr>
          </a:p>
          <a:p>
            <a:pPr marL="0" indent="0">
              <a:buNone/>
            </a:pPr>
            <a:r>
              <a:rPr lang="en-US" b="1" dirty="0" smtClean="0">
                <a:latin typeface="Abadi MT Condensed Light"/>
                <a:cs typeface="Abadi MT Condensed Light"/>
              </a:rPr>
              <a:t>      { $s/@id </a:t>
            </a:r>
            <a:r>
              <a:rPr lang="en-US" b="1" dirty="0">
                <a:latin typeface="Abadi MT Condensed Light"/>
                <a:cs typeface="Abadi MT Condensed Light"/>
              </a:rPr>
              <a:t>}</a:t>
            </a:r>
          </a:p>
          <a:p>
            <a:pPr marL="0" indent="0">
              <a:buNone/>
            </a:pPr>
            <a:r>
              <a:rPr lang="en-US" b="1" dirty="0" smtClean="0">
                <a:latin typeface="Abadi MT Condensed Light"/>
                <a:cs typeface="Abadi MT Condensed Light"/>
              </a:rPr>
              <a:t>      { $n </a:t>
            </a:r>
            <a:r>
              <a:rPr lang="en-US" b="1" dirty="0">
                <a:latin typeface="Abadi MT Condensed Light"/>
                <a:cs typeface="Abadi MT Condensed Light"/>
              </a:rPr>
              <a:t>}</a:t>
            </a:r>
          </a:p>
          <a:p>
            <a:pPr marL="0" indent="0">
              <a:buNone/>
            </a:pPr>
            <a:r>
              <a:rPr lang="en-US" b="1" dirty="0" smtClean="0">
                <a:latin typeface="Abadi MT Condensed Light"/>
                <a:cs typeface="Abadi MT Condensed Light"/>
              </a:rPr>
              <a:t>    &lt;/</a:t>
            </a:r>
            <a:r>
              <a:rPr lang="en-US" b="1" dirty="0" err="1" smtClean="0">
                <a:latin typeface="Abadi MT Condensed Light"/>
                <a:cs typeface="Abadi MT Condensed Light"/>
              </a:rPr>
              <a:t>cellspecies</a:t>
            </a:r>
            <a:r>
              <a:rPr lang="en-US" b="1" dirty="0" smtClean="0">
                <a:latin typeface="Abadi MT Condensed Light"/>
                <a:cs typeface="Abadi MT Condensed Light"/>
              </a:rPr>
              <a:t>&gt;</a:t>
            </a:r>
            <a:endParaRPr lang="en-US" b="1" dirty="0">
              <a:latin typeface="Abadi MT Condensed Light"/>
              <a:cs typeface="Abadi MT Condensed Light"/>
            </a:endParaRPr>
          </a:p>
          <a:p>
            <a:pPr marL="0" indent="0">
              <a:buNone/>
            </a:pPr>
            <a:r>
              <a:rPr lang="en-US" b="1" dirty="0" smtClean="0">
                <a:latin typeface="Abadi MT Condensed Light"/>
                <a:cs typeface="Abadi MT Condensed Light"/>
              </a:rPr>
              <a:t>}</a:t>
            </a:r>
            <a:r>
              <a:rPr lang="en-US" b="1" dirty="0">
                <a:latin typeface="Abadi MT Condensed Light"/>
                <a:cs typeface="Abadi MT Condensed Light"/>
              </a:rPr>
              <a:t>&lt;/result&gt;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0105" y="3702004"/>
            <a:ext cx="427072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badi MT Condensed Light"/>
                <a:cs typeface="Abadi MT Condensed Light"/>
              </a:rPr>
              <a:t>for</a:t>
            </a:r>
            <a:r>
              <a:rPr lang="en-US" sz="2800" dirty="0" smtClean="0"/>
              <a:t>: loop</a:t>
            </a:r>
          </a:p>
          <a:p>
            <a:r>
              <a:rPr lang="en-US" sz="2800" dirty="0" smtClean="0">
                <a:latin typeface="Abadi MT Condensed Light"/>
                <a:cs typeface="Abadi MT Condensed Light"/>
              </a:rPr>
              <a:t>let</a:t>
            </a:r>
            <a:r>
              <a:rPr lang="en-US" sz="2800" dirty="0" smtClean="0"/>
              <a:t>: assignment</a:t>
            </a:r>
          </a:p>
          <a:p>
            <a:r>
              <a:rPr lang="en-US" sz="2800" dirty="0" smtClean="0">
                <a:latin typeface="Abadi MT Condensed Light"/>
                <a:cs typeface="Abadi MT Condensed Light"/>
              </a:rPr>
              <a:t>where</a:t>
            </a:r>
            <a:r>
              <a:rPr lang="en-US" sz="2800" dirty="0" smtClean="0"/>
              <a:t>: filter condition</a:t>
            </a:r>
          </a:p>
          <a:p>
            <a:r>
              <a:rPr lang="en-US" sz="2800" dirty="0">
                <a:latin typeface="Abadi MT Condensed Light"/>
                <a:cs typeface="Abadi MT Condensed Light"/>
              </a:rPr>
              <a:t>o</a:t>
            </a:r>
            <a:r>
              <a:rPr lang="en-US" sz="2800" dirty="0" smtClean="0">
                <a:latin typeface="Abadi MT Condensed Light"/>
                <a:cs typeface="Abadi MT Condensed Light"/>
              </a:rPr>
              <a:t>rder by</a:t>
            </a:r>
            <a:endParaRPr lang="en-US" sz="2800" dirty="0" smtClean="0"/>
          </a:p>
          <a:p>
            <a:r>
              <a:rPr lang="en-US" sz="2800" dirty="0" smtClean="0">
                <a:latin typeface="Abadi MT Condensed Light"/>
                <a:cs typeface="Abadi MT Condensed Light"/>
              </a:rPr>
              <a:t>return</a:t>
            </a:r>
            <a:r>
              <a:rPr lang="en-US" sz="2800" dirty="0" smtClean="0"/>
              <a:t>: result construction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64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FLWOR </a:t>
            </a:r>
            <a:r>
              <a:rPr lang="en-US" dirty="0" smtClean="0"/>
              <a:t>expression</a:t>
            </a:r>
            <a:endParaRPr lang="en-US" dirty="0"/>
          </a:p>
        </p:txBody>
      </p:sp>
      <p:pic>
        <p:nvPicPr>
          <p:cNvPr id="3" name="Picture 2" descr="xquery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2356765"/>
            <a:ext cx="6540500" cy="1346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27758" y="42185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ata</a:t>
            </a:r>
            <a:r>
              <a:rPr lang="en-US" dirty="0" smtClean="0"/>
              <a:t> function </a:t>
            </a:r>
            <a:r>
              <a:rPr lang="en-US" dirty="0"/>
              <a:t>accepts a sequence of items and returns their typed values</a:t>
            </a:r>
          </a:p>
        </p:txBody>
      </p:sp>
    </p:spTree>
    <p:extLst>
      <p:ext uri="{BB962C8B-B14F-4D97-AF65-F5344CB8AC3E}">
        <p14:creationId xmlns:p14="http://schemas.microsoft.com/office/powerpoint/2010/main" xmlns="" val="20521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M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300" y="2"/>
            <a:ext cx="6384696" cy="615048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39278" y="6421635"/>
            <a:ext cx="561975" cy="365125"/>
          </a:xfrm>
        </p:spPr>
        <p:txBody>
          <a:bodyPr/>
          <a:lstStyle/>
          <a:p>
            <a:fld id="{BA9B540C-44DA-4F69-89C9-7C84606640D3}" type="slidenum">
              <a:rPr lang="en-US" sz="2000" smtClean="0"/>
              <a:pPr/>
              <a:t>34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0959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in XQuery</a:t>
            </a:r>
            <a:endParaRPr lang="en-US" dirty="0"/>
          </a:p>
        </p:txBody>
      </p:sp>
      <p:pic>
        <p:nvPicPr>
          <p:cNvPr id="3" name="Picture 2" descr="xquery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101" y="1155700"/>
            <a:ext cx="8813800" cy="4533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512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XQuery functions</a:t>
            </a:r>
            <a:endParaRPr lang="en-US" dirty="0"/>
          </a:p>
        </p:txBody>
      </p:sp>
      <p:pic>
        <p:nvPicPr>
          <p:cNvPr id="3" name="Picture 2" descr="xquery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4400" y="2159000"/>
            <a:ext cx="4762500" cy="254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1540" y="5436833"/>
            <a:ext cx="4653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Note: factorial</a:t>
            </a:r>
            <a:r>
              <a:rPr lang="zh-CN" altLang="en-US" sz="2800" dirty="0" smtClean="0"/>
              <a:t>（</a:t>
            </a:r>
            <a:r>
              <a:rPr lang="en-US" sz="2800" dirty="0" smtClean="0"/>
              <a:t>recursion</a:t>
            </a:r>
            <a:r>
              <a:rPr lang="zh-CN" altLang="en-US" sz="2800" dirty="0" smtClean="0"/>
              <a:t>）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57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Far from semi-structured proposal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suitable for </a:t>
            </a:r>
            <a:r>
              <a:rPr lang="en-US" dirty="0" smtClean="0"/>
              <a:t>describing </a:t>
            </a:r>
            <a:r>
              <a:rPr lang="en-US" dirty="0"/>
              <a:t>tree structure</a:t>
            </a:r>
          </a:p>
          <a:p>
            <a:pPr lvl="1"/>
            <a:r>
              <a:rPr lang="en-US" dirty="0" smtClean="0"/>
              <a:t>Too </a:t>
            </a:r>
            <a:r>
              <a:rPr lang="en-US" dirty="0"/>
              <a:t>general or many tables</a:t>
            </a:r>
          </a:p>
          <a:p>
            <a:r>
              <a:rPr lang="en-US" dirty="0" smtClean="0"/>
              <a:t>Static – all </a:t>
            </a:r>
            <a:r>
              <a:rPr lang="en-US" dirty="0"/>
              <a:t>attributes typed</a:t>
            </a:r>
          </a:p>
          <a:p>
            <a:r>
              <a:rPr lang="en-US" dirty="0" smtClean="0"/>
              <a:t>All </a:t>
            </a:r>
            <a:r>
              <a:rPr lang="en-US" dirty="0"/>
              <a:t>data entries atomic </a:t>
            </a:r>
            <a:r>
              <a:rPr lang="en-US" dirty="0" smtClean="0"/>
              <a:t>– in </a:t>
            </a:r>
            <a:r>
              <a:rPr lang="en-US" dirty="0"/>
              <a:t>principle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27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868" y="186414"/>
            <a:ext cx="4768733" cy="854544"/>
          </a:xfrm>
        </p:spPr>
        <p:txBody>
          <a:bodyPr/>
          <a:lstStyle/>
          <a:p>
            <a:r>
              <a:rPr lang="en-US" dirty="0" smtClean="0"/>
              <a:t>XML representation</a:t>
            </a:r>
            <a:endParaRPr lang="en-US" dirty="0"/>
          </a:p>
        </p:txBody>
      </p:sp>
      <p:pic>
        <p:nvPicPr>
          <p:cNvPr id="3" name="Picture 2" descr="muscle-xm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313414"/>
            <a:ext cx="4356100" cy="58697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1" y="1765302"/>
            <a:ext cx="46481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Ordered tree </a:t>
            </a: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Similar </a:t>
            </a:r>
            <a:r>
              <a:rPr lang="en-US" sz="2400" dirty="0"/>
              <a:t>to semi-structured proposal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Extensible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New </a:t>
            </a:r>
            <a:r>
              <a:rPr lang="en-US" sz="2400" dirty="0"/>
              <a:t>kinds of data can be integrated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Flexible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Easy </a:t>
            </a:r>
            <a:r>
              <a:rPr lang="en-US" sz="2400" dirty="0"/>
              <a:t>to mix different kinds of data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9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scle-xm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4684225" cy="63119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99334" y="667798"/>
            <a:ext cx="4923063" cy="522451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dirty="0" smtClean="0"/>
              <a:t>Tag: </a:t>
            </a:r>
            <a:r>
              <a:rPr lang="en-US" dirty="0" smtClean="0">
                <a:latin typeface="Abadi MT Condensed Light"/>
                <a:cs typeface="Abadi MT Condensed Light"/>
              </a:rPr>
              <a:t>reaction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Start tag: </a:t>
            </a:r>
            <a:r>
              <a:rPr lang="en-US" dirty="0" smtClean="0">
                <a:latin typeface="Abadi MT Condensed Light"/>
                <a:cs typeface="Abadi MT Condensed Light"/>
              </a:rPr>
              <a:t>&lt;reaction&gt;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End tag: </a:t>
            </a:r>
            <a:r>
              <a:rPr lang="en-US" dirty="0" smtClean="0">
                <a:latin typeface="Abadi MT Condensed Light"/>
                <a:cs typeface="Abadi MT Condensed Light"/>
              </a:rPr>
              <a:t>&lt;/reaction&gt;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Element:  </a:t>
            </a:r>
            <a:r>
              <a:rPr lang="en-US" dirty="0" smtClean="0">
                <a:latin typeface="Abadi MT Condensed Light"/>
                <a:cs typeface="Abadi MT Condensed Light"/>
              </a:rPr>
              <a:t>&lt;reaction&gt;…&lt;/reaction&gt;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Elements can be nested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Attribute: </a:t>
            </a:r>
            <a:r>
              <a:rPr lang="en-US" dirty="0" smtClean="0">
                <a:latin typeface="Abadi MT Condensed Light"/>
                <a:cs typeface="Abadi MT Condensed Light"/>
              </a:rPr>
              <a:t>&lt;reaction id= “</a:t>
            </a:r>
            <a:r>
              <a:rPr lang="en-US" dirty="0" err="1" smtClean="0">
                <a:latin typeface="Abadi MT Condensed Light"/>
                <a:cs typeface="Abadi MT Condensed Light"/>
              </a:rPr>
              <a:t>tocell</a:t>
            </a:r>
            <a:r>
              <a:rPr lang="en-US" dirty="0" smtClean="0">
                <a:latin typeface="Abadi MT Condensed Light"/>
                <a:cs typeface="Abadi MT Condensed Light"/>
              </a:rPr>
              <a:t>”</a:t>
            </a:r>
          </a:p>
          <a:p>
            <a:pPr>
              <a:buFont typeface="Arial"/>
              <a:buChar char="•"/>
            </a:pPr>
            <a:r>
              <a:rPr lang="en-US" dirty="0" smtClean="0"/>
              <a:t>Namespaces allow external  schemas and qualified names</a:t>
            </a:r>
          </a:p>
          <a:p>
            <a:pPr marL="0" indent="0">
              <a:buNone/>
            </a:pPr>
            <a:r>
              <a:rPr lang="en-US" dirty="0" smtClean="0">
                <a:latin typeface="Abadi MT Condensed Light"/>
                <a:cs typeface="Abadi MT Condensed Light"/>
              </a:rPr>
              <a:t>      </a:t>
            </a:r>
            <a:r>
              <a:rPr lang="en-US" dirty="0" err="1" smtClean="0">
                <a:latin typeface="Abadi MT Condensed Light"/>
                <a:cs typeface="Abadi MT Condensed Light"/>
              </a:rPr>
              <a:t>Xmlns:xsi</a:t>
            </a:r>
            <a:r>
              <a:rPr lang="en-US" dirty="0" smtClean="0">
                <a:latin typeface="Abadi MT Condensed Light"/>
                <a:cs typeface="Abadi MT Condensed Light"/>
              </a:rPr>
              <a:t>=“…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263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XML model: DTD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Document Type Definition (DTD) defines the legal building blocks of an XML document.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defines the document structure with a list of legal elements and attributes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/>
              <a:t>the DTD all XML documents are </a:t>
            </a:r>
            <a:r>
              <a:rPr lang="en-US" dirty="0" smtClean="0"/>
              <a:t>one of:</a:t>
            </a:r>
          </a:p>
          <a:p>
            <a:pPr lvl="1"/>
            <a:r>
              <a:rPr lang="en-US" dirty="0" smtClean="0"/>
              <a:t>Elements</a:t>
            </a:r>
          </a:p>
          <a:p>
            <a:pPr lvl="1"/>
            <a:r>
              <a:rPr lang="en-US" dirty="0" smtClean="0"/>
              <a:t>Attributes</a:t>
            </a:r>
          </a:p>
          <a:p>
            <a:pPr lvl="1"/>
            <a:r>
              <a:rPr lang="en-US" dirty="0" smtClean="0"/>
              <a:t>Entities</a:t>
            </a:r>
          </a:p>
          <a:p>
            <a:pPr lvl="1"/>
            <a:r>
              <a:rPr lang="en-US" dirty="0" smtClean="0"/>
              <a:t>PCDATA – parsed character data</a:t>
            </a:r>
          </a:p>
          <a:p>
            <a:pPr lvl="1"/>
            <a:r>
              <a:rPr lang="en-US" dirty="0" smtClean="0"/>
              <a:t>CDATA – character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533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867" y="1090423"/>
            <a:ext cx="8229600" cy="507242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Abadi MT Condensed Light"/>
                <a:cs typeface="Abadi MT Condensed Light"/>
              </a:rPr>
              <a:t>&lt;!DOCTYPE bibliography [</a:t>
            </a:r>
          </a:p>
          <a:p>
            <a:pPr marL="800100" lvl="2" indent="0">
              <a:buNone/>
            </a:pPr>
            <a:r>
              <a:rPr lang="en-US" sz="2600" dirty="0" smtClean="0">
                <a:latin typeface="Abadi MT Condensed Light"/>
                <a:cs typeface="Abadi MT Condensed Light"/>
              </a:rPr>
              <a:t>&lt;</a:t>
            </a:r>
            <a:r>
              <a:rPr lang="en-US" sz="2600" dirty="0">
                <a:latin typeface="Abadi MT Condensed Light"/>
                <a:cs typeface="Abadi MT Condensed Light"/>
              </a:rPr>
              <a:t>!ELEMENT bibliography (book+)&gt;</a:t>
            </a:r>
          </a:p>
          <a:p>
            <a:pPr marL="800100" lvl="2" indent="0">
              <a:buNone/>
            </a:pPr>
            <a:r>
              <a:rPr lang="en-US" sz="2600" dirty="0" smtClean="0">
                <a:latin typeface="Abadi MT Condensed Light"/>
                <a:cs typeface="Abadi MT Condensed Light"/>
              </a:rPr>
              <a:t>&lt;</a:t>
            </a:r>
            <a:r>
              <a:rPr lang="en-US" sz="2600" dirty="0">
                <a:latin typeface="Abadi MT Condensed Light"/>
                <a:cs typeface="Abadi MT Condensed Light"/>
              </a:rPr>
              <a:t>!ELEMENT book (title, author*, publisher?, year?, section*)&gt;</a:t>
            </a:r>
          </a:p>
          <a:p>
            <a:pPr marL="800100" lvl="2" indent="0">
              <a:buNone/>
            </a:pPr>
            <a:r>
              <a:rPr lang="en-US" sz="2600" dirty="0" smtClean="0">
                <a:latin typeface="Abadi MT Condensed Light"/>
                <a:cs typeface="Abadi MT Condensed Light"/>
              </a:rPr>
              <a:t>&lt;</a:t>
            </a:r>
            <a:r>
              <a:rPr lang="en-US" sz="2600" dirty="0">
                <a:latin typeface="Abadi MT Condensed Light"/>
                <a:cs typeface="Abadi MT Condensed Light"/>
              </a:rPr>
              <a:t>!ATTLIST book ISBN CDATA #REQUIRED&gt;</a:t>
            </a:r>
          </a:p>
          <a:p>
            <a:pPr marL="800100" lvl="2" indent="0">
              <a:buNone/>
            </a:pPr>
            <a:r>
              <a:rPr lang="en-US" sz="2600" dirty="0" smtClean="0">
                <a:latin typeface="Abadi MT Condensed Light"/>
                <a:cs typeface="Abadi MT Condensed Light"/>
              </a:rPr>
              <a:t>&lt;</a:t>
            </a:r>
            <a:r>
              <a:rPr lang="en-US" sz="2600" dirty="0">
                <a:latin typeface="Abadi MT Condensed Light"/>
                <a:cs typeface="Abadi MT Condensed Light"/>
              </a:rPr>
              <a:t>!ATTLIST book price CDATA #IMPLIED&gt;</a:t>
            </a:r>
          </a:p>
          <a:p>
            <a:pPr marL="800100" lvl="2" indent="0">
              <a:buNone/>
            </a:pPr>
            <a:r>
              <a:rPr lang="en-US" sz="2600" dirty="0" smtClean="0">
                <a:latin typeface="Abadi MT Condensed Light"/>
                <a:cs typeface="Abadi MT Condensed Light"/>
              </a:rPr>
              <a:t>&lt;</a:t>
            </a:r>
            <a:r>
              <a:rPr lang="en-US" sz="2600" dirty="0">
                <a:latin typeface="Abadi MT Condensed Light"/>
                <a:cs typeface="Abadi MT Condensed Light"/>
              </a:rPr>
              <a:t>!ELEMENT title (#PCDATA)&gt;</a:t>
            </a:r>
          </a:p>
          <a:p>
            <a:pPr marL="800100" lvl="2" indent="0">
              <a:buNone/>
            </a:pPr>
            <a:r>
              <a:rPr lang="en-US" sz="2600" dirty="0">
                <a:latin typeface="Abadi MT Condensed Light"/>
                <a:cs typeface="Abadi MT Condensed Light"/>
              </a:rPr>
              <a:t>&lt;!ELEMENT author (#PCDATA)&gt;</a:t>
            </a:r>
          </a:p>
          <a:p>
            <a:pPr marL="800100" lvl="2" indent="0">
              <a:buNone/>
            </a:pPr>
            <a:r>
              <a:rPr lang="en-US" sz="2600" dirty="0">
                <a:latin typeface="Abadi MT Condensed Light"/>
                <a:cs typeface="Abadi MT Condensed Light"/>
              </a:rPr>
              <a:t>&lt;!ELEMENT publisher (#PCDATA)&gt;</a:t>
            </a:r>
          </a:p>
          <a:p>
            <a:pPr marL="800100" lvl="2" indent="0">
              <a:buNone/>
            </a:pPr>
            <a:r>
              <a:rPr lang="en-US" sz="2600" dirty="0">
                <a:latin typeface="Abadi MT Condensed Light"/>
                <a:cs typeface="Abadi MT Condensed Light"/>
              </a:rPr>
              <a:t>&lt;!ELEMENT year (#PCDATA)&gt;</a:t>
            </a:r>
          </a:p>
          <a:p>
            <a:pPr marL="800100" lvl="2" indent="0">
              <a:buNone/>
            </a:pPr>
            <a:r>
              <a:rPr lang="en-US" sz="2600" dirty="0">
                <a:latin typeface="Abadi MT Condensed Light"/>
                <a:cs typeface="Abadi MT Condensed Light"/>
              </a:rPr>
              <a:t>&lt;!ELEMENT </a:t>
            </a:r>
            <a:r>
              <a:rPr lang="en-US" sz="2600" dirty="0" err="1">
                <a:latin typeface="Abadi MT Condensed Light"/>
                <a:cs typeface="Abadi MT Condensed Light"/>
              </a:rPr>
              <a:t>i</a:t>
            </a:r>
            <a:r>
              <a:rPr lang="en-US" sz="2600" dirty="0">
                <a:latin typeface="Abadi MT Condensed Light"/>
                <a:cs typeface="Abadi MT Condensed Light"/>
              </a:rPr>
              <a:t> (#PCDATA)&gt;</a:t>
            </a:r>
          </a:p>
          <a:p>
            <a:pPr marL="800100" lvl="2" indent="0">
              <a:buNone/>
            </a:pPr>
            <a:r>
              <a:rPr lang="en-US" sz="2600" dirty="0">
                <a:latin typeface="Abadi MT Condensed Light"/>
                <a:cs typeface="Abadi MT Condensed Light"/>
              </a:rPr>
              <a:t>&lt;!ELEMENT content (#</a:t>
            </a:r>
            <a:r>
              <a:rPr lang="en-US" sz="2600" dirty="0" err="1">
                <a:latin typeface="Abadi MT Condensed Light"/>
                <a:cs typeface="Abadi MT Condensed Light"/>
              </a:rPr>
              <a:t>PCDATA|i</a:t>
            </a:r>
            <a:r>
              <a:rPr lang="en-US" sz="2600" dirty="0">
                <a:latin typeface="Abadi MT Condensed Light"/>
                <a:cs typeface="Abadi MT Condensed Light"/>
              </a:rPr>
              <a:t>)*&gt;</a:t>
            </a:r>
          </a:p>
          <a:p>
            <a:pPr marL="800100" lvl="2" indent="0">
              <a:buNone/>
            </a:pPr>
            <a:r>
              <a:rPr lang="en-US" sz="2600" dirty="0">
                <a:latin typeface="Abadi MT Condensed Light"/>
                <a:cs typeface="Abadi MT Condensed Light"/>
              </a:rPr>
              <a:t>&lt;!ELEMENT section (title, content?, section*)&gt;</a:t>
            </a:r>
          </a:p>
          <a:p>
            <a:pPr marL="0" indent="0">
              <a:buNone/>
            </a:pPr>
            <a:r>
              <a:rPr lang="en-US" sz="2800" dirty="0">
                <a:latin typeface="Abadi MT Condensed Light"/>
                <a:cs typeface="Abadi MT Condensed Light"/>
              </a:rPr>
              <a:t>]</a:t>
            </a:r>
            <a:r>
              <a:rPr lang="en-US" sz="2800" dirty="0" smtClean="0">
                <a:latin typeface="Abadi MT Condensed Light"/>
                <a:cs typeface="Abadi MT Condensed Light"/>
              </a:rPr>
              <a:t>&gt;</a:t>
            </a:r>
          </a:p>
          <a:p>
            <a:pPr marL="0" indent="0">
              <a:buNone/>
            </a:pPr>
            <a:r>
              <a:rPr lang="en-US" sz="2800" dirty="0" smtClean="0">
                <a:latin typeface="Abadi MT Condensed Light"/>
                <a:cs typeface="Abadi MT Condensed Light"/>
              </a:rPr>
              <a:t>+: 1+  *: 0+,  ?: 0 or 1</a:t>
            </a:r>
          </a:p>
          <a:p>
            <a:pPr marL="0" indent="0">
              <a:buNone/>
            </a:pPr>
            <a:r>
              <a:rPr lang="en-US" sz="2800" dirty="0">
                <a:latin typeface="Abadi MT Condensed Light"/>
                <a:cs typeface="Abadi MT Condensed Light"/>
              </a:rPr>
              <a:t>#</a:t>
            </a:r>
            <a:r>
              <a:rPr lang="en-US" sz="2800" dirty="0" smtClean="0">
                <a:latin typeface="Abadi MT Condensed Light"/>
                <a:cs typeface="Abadi MT Condensed Light"/>
              </a:rPr>
              <a:t>IMPLIED : optional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427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XML Schema defines the legal building blocks of an XML document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 </a:t>
            </a:r>
            <a:r>
              <a:rPr lang="en-US" dirty="0"/>
              <a:t>XML Schema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defines </a:t>
            </a:r>
            <a:r>
              <a:rPr lang="en-US" dirty="0"/>
              <a:t>elements </a:t>
            </a:r>
            <a:endParaRPr lang="en-US" dirty="0" smtClean="0"/>
          </a:p>
          <a:p>
            <a:pPr lvl="1"/>
            <a:r>
              <a:rPr lang="en-US" dirty="0" smtClean="0"/>
              <a:t>defines attributes</a:t>
            </a:r>
          </a:p>
          <a:p>
            <a:pPr lvl="1"/>
            <a:r>
              <a:rPr lang="en-US" dirty="0" smtClean="0"/>
              <a:t>defines </a:t>
            </a:r>
            <a:r>
              <a:rPr lang="en-US" dirty="0"/>
              <a:t>which elements are child </a:t>
            </a:r>
            <a:r>
              <a:rPr lang="en-US" dirty="0" smtClean="0"/>
              <a:t>elements</a:t>
            </a:r>
          </a:p>
          <a:p>
            <a:pPr lvl="1"/>
            <a:r>
              <a:rPr lang="en-US" dirty="0" smtClean="0"/>
              <a:t>defines </a:t>
            </a:r>
            <a:r>
              <a:rPr lang="en-US" dirty="0"/>
              <a:t>the order of child </a:t>
            </a:r>
            <a:r>
              <a:rPr lang="en-US" dirty="0" smtClean="0"/>
              <a:t>elements</a:t>
            </a:r>
          </a:p>
          <a:p>
            <a:pPr lvl="1"/>
            <a:r>
              <a:rPr lang="en-US" dirty="0" smtClean="0"/>
              <a:t>defines </a:t>
            </a:r>
            <a:r>
              <a:rPr lang="en-US" dirty="0"/>
              <a:t>the number of child </a:t>
            </a:r>
            <a:r>
              <a:rPr lang="en-US" dirty="0" smtClean="0"/>
              <a:t>elements</a:t>
            </a:r>
          </a:p>
          <a:p>
            <a:pPr lvl="1"/>
            <a:r>
              <a:rPr lang="en-US" dirty="0" smtClean="0"/>
              <a:t>defines </a:t>
            </a:r>
            <a:r>
              <a:rPr lang="en-US" dirty="0"/>
              <a:t>data types for elements and </a:t>
            </a:r>
            <a:r>
              <a:rPr lang="en-US" dirty="0" smtClean="0"/>
              <a:t>attributes</a:t>
            </a:r>
          </a:p>
          <a:p>
            <a:pPr lvl="1"/>
            <a:r>
              <a:rPr lang="en-US" dirty="0" smtClean="0"/>
              <a:t>defines </a:t>
            </a:r>
            <a:r>
              <a:rPr lang="en-US" dirty="0"/>
              <a:t>default and fixed values for elements and attributes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264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10387</TotalTime>
  <Words>1469</Words>
  <Application>Microsoft Office PowerPoint</Application>
  <PresentationFormat>On-screen Show (4:3)</PresentationFormat>
  <Paragraphs>276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Executive</vt:lpstr>
      <vt:lpstr>XML and RDF</vt:lpstr>
      <vt:lpstr>XML motivation example</vt:lpstr>
      <vt:lpstr>Relational modeling</vt:lpstr>
      <vt:lpstr>Modeling problem</vt:lpstr>
      <vt:lpstr>XML representation</vt:lpstr>
      <vt:lpstr>Slide 6</vt:lpstr>
      <vt:lpstr>Defining the XML model: DTD </vt:lpstr>
      <vt:lpstr>DTD example</vt:lpstr>
      <vt:lpstr>XML Schema</vt:lpstr>
      <vt:lpstr>DTD vs XML Schema</vt:lpstr>
      <vt:lpstr>DTD vs XML Schema</vt:lpstr>
      <vt:lpstr>XML Schema vs. DTD</vt:lpstr>
      <vt:lpstr>Why use DTD or XML Schema?</vt:lpstr>
      <vt:lpstr>RDF: Resource Description Framework</vt:lpstr>
      <vt:lpstr>RDF example</vt:lpstr>
      <vt:lpstr>RDF data model: triples</vt:lpstr>
      <vt:lpstr>RDF Schema</vt:lpstr>
      <vt:lpstr>Query languages for XML</vt:lpstr>
      <vt:lpstr>Slide 19</vt:lpstr>
      <vt:lpstr>XPath</vt:lpstr>
      <vt:lpstr>Basic Xpath constructs</vt:lpstr>
      <vt:lpstr>Simple XPath examples</vt:lpstr>
      <vt:lpstr>Predicates in path expressions</vt:lpstr>
      <vt:lpstr>Predicates</vt:lpstr>
      <vt:lpstr>Predicates involving nodesets</vt:lpstr>
      <vt:lpstr>XPath functions </vt:lpstr>
      <vt:lpstr>More examples</vt:lpstr>
      <vt:lpstr>General XPath  location steps</vt:lpstr>
      <vt:lpstr>Example </vt:lpstr>
      <vt:lpstr>Example </vt:lpstr>
      <vt:lpstr>XQuery</vt:lpstr>
      <vt:lpstr>FLWOR expression</vt:lpstr>
      <vt:lpstr>FLWOR expression</vt:lpstr>
      <vt:lpstr>Slide 34</vt:lpstr>
      <vt:lpstr>Join in XQuery</vt:lpstr>
      <vt:lpstr>XQuery functions</vt:lpstr>
    </vt:vector>
  </TitlesOfParts>
  <Company>Liu, 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Fang Wei-Kleiner</dc:creator>
  <cp:lastModifiedBy>patla</cp:lastModifiedBy>
  <cp:revision>107</cp:revision>
  <cp:lastPrinted>2012-08-24T16:16:59Z</cp:lastPrinted>
  <dcterms:created xsi:type="dcterms:W3CDTF">2012-08-16T13:22:45Z</dcterms:created>
  <dcterms:modified xsi:type="dcterms:W3CDTF">2014-09-17T12:26:35Z</dcterms:modified>
</cp:coreProperties>
</file>