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4"/>
  </p:notesMasterIdLst>
  <p:handoutMasterIdLst>
    <p:handoutMasterId r:id="rId55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306" r:id="rId20"/>
    <p:sldId id="275" r:id="rId21"/>
    <p:sldId id="276" r:id="rId22"/>
    <p:sldId id="307" r:id="rId23"/>
    <p:sldId id="277" r:id="rId24"/>
    <p:sldId id="278" r:id="rId25"/>
    <p:sldId id="279" r:id="rId26"/>
    <p:sldId id="280" r:id="rId27"/>
    <p:sldId id="281" r:id="rId28"/>
    <p:sldId id="282" r:id="rId29"/>
    <p:sldId id="289" r:id="rId30"/>
    <p:sldId id="283" r:id="rId31"/>
    <p:sldId id="284" r:id="rId32"/>
    <p:sldId id="285" r:id="rId33"/>
    <p:sldId id="286" r:id="rId34"/>
    <p:sldId id="287" r:id="rId35"/>
    <p:sldId id="290" r:id="rId36"/>
    <p:sldId id="288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9" r:id="rId45"/>
    <p:sldId id="298" r:id="rId46"/>
    <p:sldId id="303" r:id="rId47"/>
    <p:sldId id="302" r:id="rId48"/>
    <p:sldId id="300" r:id="rId49"/>
    <p:sldId id="301" r:id="rId50"/>
    <p:sldId id="304" r:id="rId51"/>
    <p:sldId id="305" r:id="rId52"/>
    <p:sldId id="257" r:id="rId5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C5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3" autoAdjust="0"/>
    <p:restoredTop sz="94636" autoAdjust="0"/>
  </p:normalViewPr>
  <p:slideViewPr>
    <p:cSldViewPr snapToGrid="0" showGuides="1">
      <p:cViewPr varScale="1">
        <p:scale>
          <a:sx n="81" d="100"/>
          <a:sy n="81" d="100"/>
        </p:scale>
        <p:origin x="665" y="36"/>
      </p:cViewPr>
      <p:guideLst>
        <p:guide orient="horz" pos="2183"/>
        <p:guide pos="3840"/>
      </p:guideLst>
    </p:cSldViewPr>
  </p:slideViewPr>
  <p:outlineViewPr>
    <p:cViewPr>
      <p:scale>
        <a:sx n="33" d="100"/>
        <a:sy n="33" d="100"/>
      </p:scale>
      <p:origin x="0" y="-34361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728B1828-23A6-46A3-800F-9FEDB40D04C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81DB3C3-09EA-415F-AC03-3E3E9A2CF9A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C1B001-9694-417B-A456-E303EA5BFFD4}" type="datetimeFigureOut">
              <a:rPr lang="en-GB" smtClean="0"/>
              <a:t>01/11/2021</a:t>
            </a:fld>
            <a:endParaRPr lang="en-GB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D0A443B-2EBA-4531-A3DA-19AF497BD0B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FC51A01-2028-4DF3-9FB8-7A9C36E2E20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E50332-F02F-4523-958A-1FFA2DEC4328}" type="slidenum">
              <a:rPr lang="en-GB" smtClean="0"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54444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11CE14-B04F-4CB0-AFFC-4B9C66DA308F}" type="datetimeFigureOut">
              <a:rPr lang="en-GB" smtClean="0"/>
              <a:t>01/11/2021</a:t>
            </a:fld>
            <a:endParaRPr lang="en-GB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dirty="0" err="1"/>
              <a:t>Haga</a:t>
            </a:r>
            <a:r>
              <a:rPr lang="en-GB" dirty="0"/>
              <a:t> </a:t>
            </a:r>
            <a:r>
              <a:rPr lang="en-GB" dirty="0" err="1"/>
              <a:t>clic</a:t>
            </a:r>
            <a:r>
              <a:rPr lang="en-GB" dirty="0"/>
              <a:t> para </a:t>
            </a:r>
            <a:r>
              <a:rPr lang="en-GB" dirty="0" err="1"/>
              <a:t>modificar</a:t>
            </a:r>
            <a:r>
              <a:rPr lang="en-GB" dirty="0"/>
              <a:t> los </a:t>
            </a:r>
            <a:r>
              <a:rPr lang="en-GB" dirty="0" err="1"/>
              <a:t>estilos</a:t>
            </a:r>
            <a:r>
              <a:rPr lang="en-GB" dirty="0"/>
              <a:t> de </a:t>
            </a:r>
            <a:r>
              <a:rPr lang="en-GB" dirty="0" err="1"/>
              <a:t>texto</a:t>
            </a:r>
            <a:r>
              <a:rPr lang="en-GB" dirty="0"/>
              <a:t> del </a:t>
            </a:r>
            <a:r>
              <a:rPr lang="en-GB" dirty="0" err="1"/>
              <a:t>patrón</a:t>
            </a:r>
            <a:endParaRPr lang="en-GB" dirty="0"/>
          </a:p>
          <a:p>
            <a:pPr lvl="1"/>
            <a:r>
              <a:rPr lang="en-GB" dirty="0"/>
              <a:t>Segundo </a:t>
            </a:r>
            <a:r>
              <a:rPr lang="en-GB" dirty="0" err="1"/>
              <a:t>nivel</a:t>
            </a:r>
            <a:endParaRPr lang="en-GB" dirty="0"/>
          </a:p>
          <a:p>
            <a:pPr lvl="2"/>
            <a:r>
              <a:rPr lang="en-GB" dirty="0"/>
              <a:t>Tercer </a:t>
            </a:r>
            <a:r>
              <a:rPr lang="en-GB" dirty="0" err="1"/>
              <a:t>nivel</a:t>
            </a:r>
            <a:endParaRPr lang="en-GB" dirty="0"/>
          </a:p>
          <a:p>
            <a:pPr lvl="3"/>
            <a:r>
              <a:rPr lang="en-GB" dirty="0"/>
              <a:t>Cuarto </a:t>
            </a:r>
            <a:r>
              <a:rPr lang="en-GB" dirty="0" err="1"/>
              <a:t>nivel</a:t>
            </a:r>
            <a:endParaRPr lang="en-GB" dirty="0"/>
          </a:p>
          <a:p>
            <a:pPr lvl="4"/>
            <a:r>
              <a:rPr lang="en-GB" dirty="0"/>
              <a:t>Quinto </a:t>
            </a:r>
            <a:r>
              <a:rPr lang="en-GB" dirty="0" err="1"/>
              <a:t>nivel</a:t>
            </a:r>
            <a:endParaRPr lang="en-GB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4E1B1-899E-4C24-8642-0704D9D60271}" type="slidenum">
              <a:rPr lang="en-GB" smtClean="0"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8503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14E1B1-899E-4C24-8642-0704D9D60271}" type="slidenum">
              <a:rPr lang="en-GB" smtClean="0"/>
              <a:t>44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54930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14E1B1-899E-4C24-8642-0704D9D60271}" type="slidenum">
              <a:rPr lang="en-GB" smtClean="0"/>
              <a:t>49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8584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40CB9A-7757-49E0-8A2F-4BAA90CFD4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GB" dirty="0" err="1"/>
              <a:t>Haga</a:t>
            </a:r>
            <a:r>
              <a:rPr lang="en-GB" dirty="0"/>
              <a:t> </a:t>
            </a:r>
            <a:r>
              <a:rPr lang="en-GB" dirty="0" err="1"/>
              <a:t>clic</a:t>
            </a:r>
            <a:r>
              <a:rPr lang="en-GB" dirty="0"/>
              <a:t> para </a:t>
            </a:r>
            <a:r>
              <a:rPr lang="en-GB" dirty="0" err="1"/>
              <a:t>modificar</a:t>
            </a:r>
            <a:r>
              <a:rPr lang="en-GB" dirty="0"/>
              <a:t> </a:t>
            </a:r>
            <a:r>
              <a:rPr lang="en-GB" dirty="0" err="1"/>
              <a:t>el</a:t>
            </a:r>
            <a:r>
              <a:rPr lang="en-GB" dirty="0"/>
              <a:t> </a:t>
            </a:r>
            <a:r>
              <a:rPr lang="en-GB" dirty="0" err="1"/>
              <a:t>estilo</a:t>
            </a:r>
            <a:r>
              <a:rPr lang="en-GB" dirty="0"/>
              <a:t> de </a:t>
            </a:r>
            <a:r>
              <a:rPr lang="en-GB" dirty="0" err="1"/>
              <a:t>título</a:t>
            </a:r>
            <a:r>
              <a:rPr lang="en-GB" dirty="0"/>
              <a:t> del </a:t>
            </a:r>
            <a:r>
              <a:rPr lang="en-GB" dirty="0" err="1"/>
              <a:t>patrón</a:t>
            </a:r>
            <a:endParaRPr lang="en-GB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3FD3B5-0D53-468B-B56D-E633903A22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Haga</a:t>
            </a:r>
            <a:r>
              <a:rPr lang="en-GB" dirty="0"/>
              <a:t> </a:t>
            </a:r>
            <a:r>
              <a:rPr lang="en-GB" dirty="0" err="1"/>
              <a:t>clic</a:t>
            </a:r>
            <a:r>
              <a:rPr lang="en-GB" dirty="0"/>
              <a:t> para </a:t>
            </a:r>
            <a:r>
              <a:rPr lang="en-GB" dirty="0" err="1"/>
              <a:t>modificar</a:t>
            </a:r>
            <a:r>
              <a:rPr lang="en-GB" dirty="0"/>
              <a:t> </a:t>
            </a:r>
            <a:r>
              <a:rPr lang="en-GB" dirty="0" err="1"/>
              <a:t>el</a:t>
            </a:r>
            <a:r>
              <a:rPr lang="en-GB" dirty="0"/>
              <a:t> </a:t>
            </a:r>
            <a:r>
              <a:rPr lang="en-GB" dirty="0" err="1"/>
              <a:t>estilo</a:t>
            </a:r>
            <a:r>
              <a:rPr lang="en-GB" dirty="0"/>
              <a:t> de </a:t>
            </a:r>
            <a:r>
              <a:rPr lang="en-GB" dirty="0" err="1"/>
              <a:t>subtítulo</a:t>
            </a:r>
            <a:r>
              <a:rPr lang="en-GB" dirty="0"/>
              <a:t> del </a:t>
            </a:r>
            <a:r>
              <a:rPr lang="en-GB" dirty="0" err="1"/>
              <a:t>patrón</a:t>
            </a:r>
            <a:endParaRPr lang="en-GB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646FC95-C6F6-4AA8-BA8B-20057A016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2CB9F26-7334-4812-B276-F3982B426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Picture 9">
            <a:extLst>
              <a:ext uri="{FF2B5EF4-FFF2-40B4-BE49-F238E27FC236}">
                <a16:creationId xmlns:a16="http://schemas.microsoft.com/office/drawing/2014/main" id="{7B58139B-04A0-4753-8C9F-FDE50C87159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00" y="6132240"/>
            <a:ext cx="1821947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500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70685E-BD3B-404E-B45D-2E4B21320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Haga</a:t>
            </a:r>
            <a:r>
              <a:rPr lang="en-GB" dirty="0"/>
              <a:t> </a:t>
            </a:r>
            <a:r>
              <a:rPr lang="en-GB" dirty="0" err="1"/>
              <a:t>clic</a:t>
            </a:r>
            <a:r>
              <a:rPr lang="en-GB" dirty="0"/>
              <a:t> para </a:t>
            </a:r>
            <a:r>
              <a:rPr lang="en-GB" dirty="0" err="1"/>
              <a:t>modificar</a:t>
            </a:r>
            <a:r>
              <a:rPr lang="en-GB" dirty="0"/>
              <a:t> </a:t>
            </a:r>
            <a:r>
              <a:rPr lang="en-GB" dirty="0" err="1"/>
              <a:t>el</a:t>
            </a:r>
            <a:r>
              <a:rPr lang="en-GB" dirty="0"/>
              <a:t> </a:t>
            </a:r>
            <a:r>
              <a:rPr lang="en-GB" dirty="0" err="1"/>
              <a:t>estilo</a:t>
            </a:r>
            <a:r>
              <a:rPr lang="en-GB" dirty="0"/>
              <a:t> de </a:t>
            </a:r>
            <a:r>
              <a:rPr lang="en-GB" dirty="0" err="1"/>
              <a:t>título</a:t>
            </a:r>
            <a:r>
              <a:rPr lang="en-GB" dirty="0"/>
              <a:t> del </a:t>
            </a:r>
            <a:r>
              <a:rPr lang="en-GB" dirty="0" err="1"/>
              <a:t>patrón</a:t>
            </a:r>
            <a:endParaRPr lang="en-GB" dirty="0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5AE5282-BE86-4A00-97F1-9E2F2A6E2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dirty="0" err="1"/>
              <a:t>Haga</a:t>
            </a:r>
            <a:r>
              <a:rPr lang="en-GB" dirty="0"/>
              <a:t> </a:t>
            </a:r>
            <a:r>
              <a:rPr lang="en-GB" dirty="0" err="1"/>
              <a:t>clic</a:t>
            </a:r>
            <a:r>
              <a:rPr lang="en-GB" dirty="0"/>
              <a:t> para </a:t>
            </a:r>
            <a:r>
              <a:rPr lang="en-GB" dirty="0" err="1"/>
              <a:t>modificar</a:t>
            </a:r>
            <a:r>
              <a:rPr lang="en-GB" dirty="0"/>
              <a:t> los </a:t>
            </a:r>
            <a:r>
              <a:rPr lang="en-GB" dirty="0" err="1"/>
              <a:t>estilos</a:t>
            </a:r>
            <a:r>
              <a:rPr lang="en-GB" dirty="0"/>
              <a:t> de </a:t>
            </a:r>
            <a:r>
              <a:rPr lang="en-GB" dirty="0" err="1"/>
              <a:t>texto</a:t>
            </a:r>
            <a:r>
              <a:rPr lang="en-GB" dirty="0"/>
              <a:t> del </a:t>
            </a:r>
            <a:r>
              <a:rPr lang="en-GB" dirty="0" err="1"/>
              <a:t>patrón</a:t>
            </a:r>
            <a:endParaRPr lang="en-GB" dirty="0"/>
          </a:p>
          <a:p>
            <a:pPr lvl="1"/>
            <a:r>
              <a:rPr lang="en-GB" dirty="0"/>
              <a:t>Segundo </a:t>
            </a:r>
            <a:r>
              <a:rPr lang="en-GB" dirty="0" err="1"/>
              <a:t>nivel</a:t>
            </a:r>
            <a:endParaRPr lang="en-GB" dirty="0"/>
          </a:p>
          <a:p>
            <a:pPr lvl="2"/>
            <a:r>
              <a:rPr lang="en-GB" dirty="0"/>
              <a:t>Tercer </a:t>
            </a:r>
            <a:r>
              <a:rPr lang="en-GB" dirty="0" err="1"/>
              <a:t>nivel</a:t>
            </a:r>
            <a:endParaRPr lang="en-GB" dirty="0"/>
          </a:p>
          <a:p>
            <a:pPr lvl="3"/>
            <a:r>
              <a:rPr lang="en-GB" dirty="0"/>
              <a:t>Cuarto </a:t>
            </a:r>
            <a:r>
              <a:rPr lang="en-GB" dirty="0" err="1"/>
              <a:t>nivel</a:t>
            </a:r>
            <a:endParaRPr lang="en-GB" dirty="0"/>
          </a:p>
          <a:p>
            <a:pPr lvl="4"/>
            <a:r>
              <a:rPr lang="en-GB" dirty="0"/>
              <a:t>Quinto </a:t>
            </a:r>
            <a:r>
              <a:rPr lang="en-GB" dirty="0" err="1"/>
              <a:t>nivel</a:t>
            </a:r>
            <a:endParaRPr lang="en-GB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A82F8BC-CE8F-429B-B246-F37D67572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D78488-A73D-4E15-8B83-3E0000424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9">
            <a:extLst>
              <a:ext uri="{FF2B5EF4-FFF2-40B4-BE49-F238E27FC236}">
                <a16:creationId xmlns:a16="http://schemas.microsoft.com/office/drawing/2014/main" id="{58326744-BF25-46CE-9348-21516E46A3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00" y="6132240"/>
            <a:ext cx="1821947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305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8F1CD75-CFDF-4C7B-B9D7-59BFD3400D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 dirty="0" err="1"/>
              <a:t>Haga</a:t>
            </a:r>
            <a:r>
              <a:rPr lang="en-GB" dirty="0"/>
              <a:t> </a:t>
            </a:r>
            <a:r>
              <a:rPr lang="en-GB" dirty="0" err="1"/>
              <a:t>clic</a:t>
            </a:r>
            <a:r>
              <a:rPr lang="en-GB" dirty="0"/>
              <a:t> para </a:t>
            </a:r>
            <a:r>
              <a:rPr lang="en-GB" dirty="0" err="1"/>
              <a:t>modificar</a:t>
            </a:r>
            <a:r>
              <a:rPr lang="en-GB" dirty="0"/>
              <a:t> </a:t>
            </a:r>
            <a:r>
              <a:rPr lang="en-GB" dirty="0" err="1"/>
              <a:t>el</a:t>
            </a:r>
            <a:r>
              <a:rPr lang="en-GB" dirty="0"/>
              <a:t> </a:t>
            </a:r>
            <a:r>
              <a:rPr lang="en-GB" dirty="0" err="1"/>
              <a:t>estilo</a:t>
            </a:r>
            <a:r>
              <a:rPr lang="en-GB" dirty="0"/>
              <a:t> de </a:t>
            </a:r>
            <a:r>
              <a:rPr lang="en-GB" dirty="0" err="1"/>
              <a:t>título</a:t>
            </a:r>
            <a:r>
              <a:rPr lang="en-GB" dirty="0"/>
              <a:t> del </a:t>
            </a:r>
            <a:r>
              <a:rPr lang="en-GB" dirty="0" err="1"/>
              <a:t>patrón</a:t>
            </a:r>
            <a:endParaRPr lang="en-GB" dirty="0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1FE5A4C-3EA7-4590-9C8F-1AC7C2B45B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 dirty="0" err="1"/>
              <a:t>Haga</a:t>
            </a:r>
            <a:r>
              <a:rPr lang="en-GB" dirty="0"/>
              <a:t> </a:t>
            </a:r>
            <a:r>
              <a:rPr lang="en-GB" dirty="0" err="1"/>
              <a:t>clic</a:t>
            </a:r>
            <a:r>
              <a:rPr lang="en-GB" dirty="0"/>
              <a:t> para </a:t>
            </a:r>
            <a:r>
              <a:rPr lang="en-GB" dirty="0" err="1"/>
              <a:t>modificar</a:t>
            </a:r>
            <a:r>
              <a:rPr lang="en-GB" dirty="0"/>
              <a:t> los </a:t>
            </a:r>
            <a:r>
              <a:rPr lang="en-GB" dirty="0" err="1"/>
              <a:t>estilos</a:t>
            </a:r>
            <a:r>
              <a:rPr lang="en-GB" dirty="0"/>
              <a:t> de </a:t>
            </a:r>
            <a:r>
              <a:rPr lang="en-GB" dirty="0" err="1"/>
              <a:t>texto</a:t>
            </a:r>
            <a:r>
              <a:rPr lang="en-GB" dirty="0"/>
              <a:t> del </a:t>
            </a:r>
            <a:r>
              <a:rPr lang="en-GB" dirty="0" err="1"/>
              <a:t>patrón</a:t>
            </a:r>
            <a:endParaRPr lang="en-GB" dirty="0"/>
          </a:p>
          <a:p>
            <a:pPr lvl="1"/>
            <a:r>
              <a:rPr lang="en-GB" dirty="0"/>
              <a:t>Segundo </a:t>
            </a:r>
            <a:r>
              <a:rPr lang="en-GB" dirty="0" err="1"/>
              <a:t>nivel</a:t>
            </a:r>
            <a:endParaRPr lang="en-GB" dirty="0"/>
          </a:p>
          <a:p>
            <a:pPr lvl="2"/>
            <a:r>
              <a:rPr lang="en-GB" dirty="0"/>
              <a:t>Tercer </a:t>
            </a:r>
            <a:r>
              <a:rPr lang="en-GB" dirty="0" err="1"/>
              <a:t>nivel</a:t>
            </a:r>
            <a:endParaRPr lang="en-GB" dirty="0"/>
          </a:p>
          <a:p>
            <a:pPr lvl="3"/>
            <a:r>
              <a:rPr lang="en-GB" dirty="0"/>
              <a:t>Cuarto </a:t>
            </a:r>
            <a:r>
              <a:rPr lang="en-GB" dirty="0" err="1"/>
              <a:t>nivel</a:t>
            </a:r>
            <a:endParaRPr lang="en-GB" dirty="0"/>
          </a:p>
          <a:p>
            <a:pPr lvl="4"/>
            <a:r>
              <a:rPr lang="en-GB" dirty="0"/>
              <a:t>Quinto </a:t>
            </a:r>
            <a:r>
              <a:rPr lang="en-GB" dirty="0" err="1"/>
              <a:t>nivel</a:t>
            </a:r>
            <a:endParaRPr lang="en-GB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8E9C4EC-AAC3-450B-BC24-585BEC8BC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515784-37E3-41A9-80E4-3D3A30F87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9">
            <a:extLst>
              <a:ext uri="{FF2B5EF4-FFF2-40B4-BE49-F238E27FC236}">
                <a16:creationId xmlns:a16="http://schemas.microsoft.com/office/drawing/2014/main" id="{CE59A950-5C3C-4480-9729-3406D7BE5B1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00" y="6132240"/>
            <a:ext cx="1821947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475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 dirty="0"/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r>
              <a:rPr lang="en-GB" dirty="0"/>
              <a:t>Body Level One</a:t>
            </a:r>
          </a:p>
          <a:p>
            <a:pPr lvl="1"/>
            <a:r>
              <a:rPr lang="en-GB" dirty="0"/>
              <a:t>Body Level Two</a:t>
            </a:r>
          </a:p>
          <a:p>
            <a:pPr lvl="2"/>
            <a:r>
              <a:rPr lang="en-GB" dirty="0"/>
              <a:t>Body Level Three</a:t>
            </a:r>
          </a:p>
          <a:p>
            <a:pPr lvl="3"/>
            <a:r>
              <a:rPr lang="en-GB" dirty="0"/>
              <a:t>Body Level Four</a:t>
            </a:r>
          </a:p>
          <a:p>
            <a:pPr lvl="4"/>
            <a:r>
              <a:rPr lang="en-GB" dirty="0"/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9">
            <a:extLst>
              <a:ext uri="{FF2B5EF4-FFF2-40B4-BE49-F238E27FC236}">
                <a16:creationId xmlns:a16="http://schemas.microsoft.com/office/drawing/2014/main" id="{D4FF833B-9204-4305-BBFC-ED98A627D06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00" y="6132240"/>
            <a:ext cx="1821947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749597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1193800" y="4476750"/>
            <a:ext cx="9810750" cy="313932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1600" i="1"/>
            </a:lvl1pPr>
          </a:lstStyle>
          <a:p>
            <a:r>
              <a:rPr lang="en-GB" dirty="0"/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14" hasCustomPrompt="1"/>
          </p:nvPr>
        </p:nvSpPr>
        <p:spPr>
          <a:xfrm>
            <a:off x="1193800" y="3034536"/>
            <a:ext cx="9810750" cy="42062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rPr lang="en-GB" dirty="0"/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9">
            <a:extLst>
              <a:ext uri="{FF2B5EF4-FFF2-40B4-BE49-F238E27FC236}">
                <a16:creationId xmlns:a16="http://schemas.microsoft.com/office/drawing/2014/main" id="{D0640973-054F-4825-B0CB-23179338C5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00" y="6132240"/>
            <a:ext cx="1821947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564585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-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 hasCustomPrompt="1"/>
          </p:nvPr>
        </p:nvSpPr>
        <p:spPr>
          <a:xfrm>
            <a:off x="889000" y="2266950"/>
            <a:ext cx="10414000" cy="23241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9">
            <a:extLst>
              <a:ext uri="{FF2B5EF4-FFF2-40B4-BE49-F238E27FC236}">
                <a16:creationId xmlns:a16="http://schemas.microsoft.com/office/drawing/2014/main" id="{88B0B4FE-9A9F-438A-ACD4-0FF65F6B9A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00" y="6132240"/>
            <a:ext cx="1821947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69448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997977-4048-42DD-9788-8C7A3AA0E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Haga</a:t>
            </a:r>
            <a:r>
              <a:rPr lang="en-GB" dirty="0"/>
              <a:t> </a:t>
            </a:r>
            <a:r>
              <a:rPr lang="en-GB" dirty="0" err="1"/>
              <a:t>clic</a:t>
            </a:r>
            <a:r>
              <a:rPr lang="en-GB" dirty="0"/>
              <a:t> para </a:t>
            </a:r>
            <a:r>
              <a:rPr lang="en-GB" dirty="0" err="1"/>
              <a:t>modificar</a:t>
            </a:r>
            <a:r>
              <a:rPr lang="en-GB" dirty="0"/>
              <a:t> </a:t>
            </a:r>
            <a:r>
              <a:rPr lang="en-GB" dirty="0" err="1"/>
              <a:t>el</a:t>
            </a:r>
            <a:r>
              <a:rPr lang="en-GB" dirty="0"/>
              <a:t> </a:t>
            </a:r>
            <a:r>
              <a:rPr lang="en-GB" dirty="0" err="1"/>
              <a:t>estilo</a:t>
            </a:r>
            <a:r>
              <a:rPr lang="en-GB" dirty="0"/>
              <a:t> de </a:t>
            </a:r>
            <a:r>
              <a:rPr lang="en-GB" dirty="0" err="1"/>
              <a:t>título</a:t>
            </a:r>
            <a:r>
              <a:rPr lang="en-GB" dirty="0"/>
              <a:t> del </a:t>
            </a:r>
            <a:r>
              <a:rPr lang="en-GB" dirty="0" err="1"/>
              <a:t>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EB047B3-306A-485C-B513-0F546C6F35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err="1"/>
              <a:t>Haga</a:t>
            </a:r>
            <a:r>
              <a:rPr lang="en-GB" dirty="0"/>
              <a:t> </a:t>
            </a:r>
            <a:r>
              <a:rPr lang="en-GB" dirty="0" err="1"/>
              <a:t>clic</a:t>
            </a:r>
            <a:r>
              <a:rPr lang="en-GB" dirty="0"/>
              <a:t> para </a:t>
            </a:r>
            <a:r>
              <a:rPr lang="en-GB" dirty="0" err="1"/>
              <a:t>modificar</a:t>
            </a:r>
            <a:r>
              <a:rPr lang="en-GB" dirty="0"/>
              <a:t> los </a:t>
            </a:r>
            <a:r>
              <a:rPr lang="en-GB" dirty="0" err="1"/>
              <a:t>estilos</a:t>
            </a:r>
            <a:r>
              <a:rPr lang="en-GB" dirty="0"/>
              <a:t> de </a:t>
            </a:r>
            <a:r>
              <a:rPr lang="en-GB" dirty="0" err="1"/>
              <a:t>texto</a:t>
            </a:r>
            <a:r>
              <a:rPr lang="en-GB" dirty="0"/>
              <a:t> del </a:t>
            </a:r>
            <a:r>
              <a:rPr lang="en-GB" dirty="0" err="1"/>
              <a:t>patrón</a:t>
            </a:r>
            <a:endParaRPr lang="en-GB" dirty="0"/>
          </a:p>
          <a:p>
            <a:pPr lvl="1"/>
            <a:r>
              <a:rPr lang="en-GB" dirty="0"/>
              <a:t>Segundo </a:t>
            </a:r>
            <a:r>
              <a:rPr lang="en-GB" dirty="0" err="1"/>
              <a:t>nivel</a:t>
            </a:r>
            <a:endParaRPr lang="en-GB" dirty="0"/>
          </a:p>
          <a:p>
            <a:pPr lvl="2"/>
            <a:r>
              <a:rPr lang="en-GB" dirty="0"/>
              <a:t>Tercer </a:t>
            </a:r>
            <a:r>
              <a:rPr lang="en-GB" dirty="0" err="1"/>
              <a:t>nivel</a:t>
            </a:r>
            <a:endParaRPr lang="en-GB" dirty="0"/>
          </a:p>
          <a:p>
            <a:pPr lvl="3"/>
            <a:r>
              <a:rPr lang="en-GB" dirty="0"/>
              <a:t>Cuarto </a:t>
            </a:r>
            <a:r>
              <a:rPr lang="en-GB" dirty="0" err="1"/>
              <a:t>nivel</a:t>
            </a:r>
            <a:endParaRPr lang="en-GB" dirty="0"/>
          </a:p>
          <a:p>
            <a:pPr lvl="4"/>
            <a:r>
              <a:rPr lang="en-GB" dirty="0"/>
              <a:t>Quinto </a:t>
            </a:r>
            <a:r>
              <a:rPr lang="en-GB" dirty="0" err="1"/>
              <a:t>nivel</a:t>
            </a:r>
            <a:endParaRPr lang="en-GB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0D89D57-ED4C-4625-9086-595DB038E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26082D4-E8C9-4F02-8C8E-AA1B4A129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386401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9">
            <a:extLst>
              <a:ext uri="{FF2B5EF4-FFF2-40B4-BE49-F238E27FC236}">
                <a16:creationId xmlns:a16="http://schemas.microsoft.com/office/drawing/2014/main" id="{CCC36AAB-E6B6-4222-A076-7AAF9D24FC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00" y="6132240"/>
            <a:ext cx="1821947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269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0B98F3-1D33-4964-872D-E31F8AA64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6195" y="1596717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 dirty="0" err="1"/>
              <a:t>Haga</a:t>
            </a:r>
            <a:r>
              <a:rPr lang="en-GB" dirty="0"/>
              <a:t> </a:t>
            </a:r>
            <a:r>
              <a:rPr lang="en-GB" dirty="0" err="1"/>
              <a:t>clic</a:t>
            </a:r>
            <a:r>
              <a:rPr lang="en-GB" dirty="0"/>
              <a:t> para </a:t>
            </a:r>
            <a:r>
              <a:rPr lang="en-GB" dirty="0" err="1"/>
              <a:t>modificar</a:t>
            </a:r>
            <a:r>
              <a:rPr lang="en-GB" dirty="0"/>
              <a:t> </a:t>
            </a:r>
            <a:r>
              <a:rPr lang="en-GB" dirty="0" err="1"/>
              <a:t>el</a:t>
            </a:r>
            <a:r>
              <a:rPr lang="en-GB" dirty="0"/>
              <a:t> </a:t>
            </a:r>
            <a:r>
              <a:rPr lang="en-GB" dirty="0" err="1"/>
              <a:t>estilo</a:t>
            </a:r>
            <a:r>
              <a:rPr lang="en-GB" dirty="0"/>
              <a:t> de </a:t>
            </a:r>
            <a:r>
              <a:rPr lang="en-GB" dirty="0" err="1"/>
              <a:t>título</a:t>
            </a:r>
            <a:r>
              <a:rPr lang="en-GB" dirty="0"/>
              <a:t> del </a:t>
            </a:r>
            <a:r>
              <a:rPr lang="en-GB" dirty="0" err="1"/>
              <a:t>patrón</a:t>
            </a:r>
            <a:endParaRPr lang="en-GB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42E563C-2BF5-4E3F-AF49-1AF40FE180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6195" y="458058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 err="1"/>
              <a:t>Haga</a:t>
            </a:r>
            <a:r>
              <a:rPr lang="en-GB" dirty="0"/>
              <a:t> </a:t>
            </a:r>
            <a:r>
              <a:rPr lang="en-GB" dirty="0" err="1"/>
              <a:t>clic</a:t>
            </a:r>
            <a:r>
              <a:rPr lang="en-GB" dirty="0"/>
              <a:t> para </a:t>
            </a:r>
            <a:r>
              <a:rPr lang="en-GB" dirty="0" err="1"/>
              <a:t>modificar</a:t>
            </a:r>
            <a:r>
              <a:rPr lang="en-GB" dirty="0"/>
              <a:t> los </a:t>
            </a:r>
            <a:r>
              <a:rPr lang="en-GB" dirty="0" err="1"/>
              <a:t>estilos</a:t>
            </a:r>
            <a:r>
              <a:rPr lang="en-GB" dirty="0"/>
              <a:t> de </a:t>
            </a:r>
            <a:r>
              <a:rPr lang="en-GB" dirty="0" err="1"/>
              <a:t>texto</a:t>
            </a:r>
            <a:r>
              <a:rPr lang="en-GB" dirty="0"/>
              <a:t> del </a:t>
            </a:r>
            <a:r>
              <a:rPr lang="en-GB" dirty="0" err="1"/>
              <a:t>patrón</a:t>
            </a:r>
            <a:endParaRPr lang="en-GB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C65EB2-EFBE-4BFD-A50D-0B9C922C3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8831D6A-1AC5-44B8-8A8C-A6A537C35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B705E49F-454D-4C6D-B924-2331778A1B26}"/>
              </a:ext>
            </a:extLst>
          </p:cNvPr>
          <p:cNvSpPr/>
          <p:nvPr userDrawn="1"/>
        </p:nvSpPr>
        <p:spPr>
          <a:xfrm>
            <a:off x="0" y="0"/>
            <a:ext cx="1047565" cy="11097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7EEF88F8-36E3-450F-8354-1D572CC3489F}"/>
              </a:ext>
            </a:extLst>
          </p:cNvPr>
          <p:cNvSpPr/>
          <p:nvPr userDrawn="1"/>
        </p:nvSpPr>
        <p:spPr>
          <a:xfrm>
            <a:off x="-4439" y="6743669"/>
            <a:ext cx="12192000" cy="13760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7C7E1DA-7242-4FC7-8968-5C425736BA10}"/>
              </a:ext>
            </a:extLst>
          </p:cNvPr>
          <p:cNvSpPr/>
          <p:nvPr userDrawn="1"/>
        </p:nvSpPr>
        <p:spPr>
          <a:xfrm>
            <a:off x="395058" y="0"/>
            <a:ext cx="106534" cy="6858000"/>
          </a:xfrm>
          <a:prstGeom prst="rect">
            <a:avLst/>
          </a:prstGeom>
          <a:solidFill>
            <a:srgbClr val="1F4EE9"/>
          </a:solidFill>
          <a:ln>
            <a:solidFill>
              <a:srgbClr val="1F4E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0FE47ED6-595C-4726-B2E7-2B7FD2B145BB}"/>
              </a:ext>
            </a:extLst>
          </p:cNvPr>
          <p:cNvSpPr/>
          <p:nvPr userDrawn="1"/>
        </p:nvSpPr>
        <p:spPr>
          <a:xfrm>
            <a:off x="562998" y="0"/>
            <a:ext cx="106534" cy="6858000"/>
          </a:xfrm>
          <a:prstGeom prst="rect">
            <a:avLst/>
          </a:prstGeom>
          <a:solidFill>
            <a:srgbClr val="1B7AD9"/>
          </a:solidFill>
          <a:ln>
            <a:solidFill>
              <a:srgbClr val="1B7A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9A808BC5-7720-4941-AD5B-FA85BA61C800}"/>
              </a:ext>
            </a:extLst>
          </p:cNvPr>
          <p:cNvSpPr/>
          <p:nvPr userDrawn="1"/>
        </p:nvSpPr>
        <p:spPr>
          <a:xfrm>
            <a:off x="728340" y="0"/>
            <a:ext cx="106534" cy="6858000"/>
          </a:xfrm>
          <a:prstGeom prst="rect">
            <a:avLst/>
          </a:prstGeom>
          <a:solidFill>
            <a:srgbClr val="00C0C0"/>
          </a:solidFill>
          <a:ln>
            <a:solidFill>
              <a:srgbClr val="00C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9">
            <a:extLst>
              <a:ext uri="{FF2B5EF4-FFF2-40B4-BE49-F238E27FC236}">
                <a16:creationId xmlns:a16="http://schemas.microsoft.com/office/drawing/2014/main" id="{05281DD9-CA3D-4842-915D-B762167164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4122" y="6132240"/>
            <a:ext cx="1821947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492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F57B7D-C45D-421B-A010-FBE051FD3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Haga</a:t>
            </a:r>
            <a:r>
              <a:rPr lang="en-GB" dirty="0"/>
              <a:t> </a:t>
            </a:r>
            <a:r>
              <a:rPr lang="en-GB" dirty="0" err="1"/>
              <a:t>clic</a:t>
            </a:r>
            <a:r>
              <a:rPr lang="en-GB" dirty="0"/>
              <a:t> para </a:t>
            </a:r>
            <a:r>
              <a:rPr lang="en-GB" dirty="0" err="1"/>
              <a:t>modificar</a:t>
            </a:r>
            <a:r>
              <a:rPr lang="en-GB" dirty="0"/>
              <a:t> </a:t>
            </a:r>
            <a:r>
              <a:rPr lang="en-GB" dirty="0" err="1"/>
              <a:t>el</a:t>
            </a:r>
            <a:r>
              <a:rPr lang="en-GB" dirty="0"/>
              <a:t> </a:t>
            </a:r>
            <a:r>
              <a:rPr lang="en-GB" dirty="0" err="1"/>
              <a:t>estilo</a:t>
            </a:r>
            <a:r>
              <a:rPr lang="en-GB" dirty="0"/>
              <a:t> de </a:t>
            </a:r>
            <a:r>
              <a:rPr lang="en-GB" dirty="0" err="1"/>
              <a:t>título</a:t>
            </a:r>
            <a:r>
              <a:rPr lang="en-GB" dirty="0"/>
              <a:t> del </a:t>
            </a:r>
            <a:r>
              <a:rPr lang="en-GB" dirty="0" err="1"/>
              <a:t>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C2FCD22-A449-491E-A3F9-9FB28A2DC3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 dirty="0" err="1"/>
              <a:t>Haga</a:t>
            </a:r>
            <a:r>
              <a:rPr lang="en-GB" dirty="0"/>
              <a:t> </a:t>
            </a:r>
            <a:r>
              <a:rPr lang="en-GB" dirty="0" err="1"/>
              <a:t>clic</a:t>
            </a:r>
            <a:r>
              <a:rPr lang="en-GB" dirty="0"/>
              <a:t> para </a:t>
            </a:r>
            <a:r>
              <a:rPr lang="en-GB" dirty="0" err="1"/>
              <a:t>modificar</a:t>
            </a:r>
            <a:r>
              <a:rPr lang="en-GB" dirty="0"/>
              <a:t> los </a:t>
            </a:r>
            <a:r>
              <a:rPr lang="en-GB" dirty="0" err="1"/>
              <a:t>estilos</a:t>
            </a:r>
            <a:r>
              <a:rPr lang="en-GB" dirty="0"/>
              <a:t> de </a:t>
            </a:r>
            <a:r>
              <a:rPr lang="en-GB" dirty="0" err="1"/>
              <a:t>texto</a:t>
            </a:r>
            <a:r>
              <a:rPr lang="en-GB" dirty="0"/>
              <a:t> del </a:t>
            </a:r>
            <a:r>
              <a:rPr lang="en-GB" dirty="0" err="1"/>
              <a:t>patrón</a:t>
            </a:r>
            <a:endParaRPr lang="en-GB" dirty="0"/>
          </a:p>
          <a:p>
            <a:pPr lvl="1"/>
            <a:r>
              <a:rPr lang="en-GB" dirty="0"/>
              <a:t>Segundo </a:t>
            </a:r>
            <a:r>
              <a:rPr lang="en-GB" dirty="0" err="1"/>
              <a:t>nivel</a:t>
            </a:r>
            <a:endParaRPr lang="en-GB" dirty="0"/>
          </a:p>
          <a:p>
            <a:pPr lvl="2"/>
            <a:r>
              <a:rPr lang="en-GB" dirty="0"/>
              <a:t>Tercer </a:t>
            </a:r>
            <a:r>
              <a:rPr lang="en-GB" dirty="0" err="1"/>
              <a:t>nivel</a:t>
            </a:r>
            <a:endParaRPr lang="en-GB" dirty="0"/>
          </a:p>
          <a:p>
            <a:pPr lvl="3"/>
            <a:r>
              <a:rPr lang="en-GB" dirty="0"/>
              <a:t>Cuarto </a:t>
            </a:r>
            <a:r>
              <a:rPr lang="en-GB" dirty="0" err="1"/>
              <a:t>nivel</a:t>
            </a:r>
            <a:endParaRPr lang="en-GB" dirty="0"/>
          </a:p>
          <a:p>
            <a:pPr lvl="4"/>
            <a:r>
              <a:rPr lang="en-GB" dirty="0"/>
              <a:t>Quinto </a:t>
            </a:r>
            <a:r>
              <a:rPr lang="en-GB" dirty="0" err="1"/>
              <a:t>nivel</a:t>
            </a:r>
            <a:endParaRPr lang="en-GB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1E312BC-96F8-4990-90E0-DB5565253A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 dirty="0" err="1"/>
              <a:t>Haga</a:t>
            </a:r>
            <a:r>
              <a:rPr lang="en-GB" dirty="0"/>
              <a:t> </a:t>
            </a:r>
            <a:r>
              <a:rPr lang="en-GB" dirty="0" err="1"/>
              <a:t>clic</a:t>
            </a:r>
            <a:r>
              <a:rPr lang="en-GB" dirty="0"/>
              <a:t> para </a:t>
            </a:r>
            <a:r>
              <a:rPr lang="en-GB" dirty="0" err="1"/>
              <a:t>modificar</a:t>
            </a:r>
            <a:r>
              <a:rPr lang="en-GB" dirty="0"/>
              <a:t> los </a:t>
            </a:r>
            <a:r>
              <a:rPr lang="en-GB" dirty="0" err="1"/>
              <a:t>estilos</a:t>
            </a:r>
            <a:r>
              <a:rPr lang="en-GB" dirty="0"/>
              <a:t> de </a:t>
            </a:r>
            <a:r>
              <a:rPr lang="en-GB" dirty="0" err="1"/>
              <a:t>texto</a:t>
            </a:r>
            <a:r>
              <a:rPr lang="en-GB" dirty="0"/>
              <a:t> del </a:t>
            </a:r>
            <a:r>
              <a:rPr lang="en-GB" dirty="0" err="1"/>
              <a:t>patrón</a:t>
            </a:r>
            <a:endParaRPr lang="en-GB" dirty="0"/>
          </a:p>
          <a:p>
            <a:pPr lvl="1"/>
            <a:r>
              <a:rPr lang="en-GB" dirty="0"/>
              <a:t>Segundo </a:t>
            </a:r>
            <a:r>
              <a:rPr lang="en-GB" dirty="0" err="1"/>
              <a:t>nivel</a:t>
            </a:r>
            <a:endParaRPr lang="en-GB" dirty="0"/>
          </a:p>
          <a:p>
            <a:pPr lvl="2"/>
            <a:r>
              <a:rPr lang="en-GB" dirty="0"/>
              <a:t>Tercer </a:t>
            </a:r>
            <a:r>
              <a:rPr lang="en-GB" dirty="0" err="1"/>
              <a:t>nivel</a:t>
            </a:r>
            <a:endParaRPr lang="en-GB" dirty="0"/>
          </a:p>
          <a:p>
            <a:pPr lvl="3"/>
            <a:r>
              <a:rPr lang="en-GB" dirty="0"/>
              <a:t>Cuarto </a:t>
            </a:r>
            <a:r>
              <a:rPr lang="en-GB" dirty="0" err="1"/>
              <a:t>nivel</a:t>
            </a:r>
            <a:endParaRPr lang="en-GB" dirty="0"/>
          </a:p>
          <a:p>
            <a:pPr lvl="4"/>
            <a:r>
              <a:rPr lang="en-GB" dirty="0"/>
              <a:t>Quinto </a:t>
            </a:r>
            <a:r>
              <a:rPr lang="en-GB" dirty="0" err="1"/>
              <a:t>nivel</a:t>
            </a:r>
            <a:endParaRPr lang="en-GB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F1AAB65-D9CE-4EB3-8FD7-4C4234F18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F36D53F-5AE1-4EC8-80A6-F155757C2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Picture 9">
            <a:extLst>
              <a:ext uri="{FF2B5EF4-FFF2-40B4-BE49-F238E27FC236}">
                <a16:creationId xmlns:a16="http://schemas.microsoft.com/office/drawing/2014/main" id="{2A7F9DD9-A385-4375-BDA0-F9E79993DBE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00" y="6132240"/>
            <a:ext cx="1821947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128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26B452-179C-4369-B6B9-DDD5C13DD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 dirty="0" err="1"/>
              <a:t>Haga</a:t>
            </a:r>
            <a:r>
              <a:rPr lang="en-GB" dirty="0"/>
              <a:t> </a:t>
            </a:r>
            <a:r>
              <a:rPr lang="en-GB" dirty="0" err="1"/>
              <a:t>clic</a:t>
            </a:r>
            <a:r>
              <a:rPr lang="en-GB" dirty="0"/>
              <a:t> para </a:t>
            </a:r>
            <a:r>
              <a:rPr lang="en-GB" dirty="0" err="1"/>
              <a:t>modificar</a:t>
            </a:r>
            <a:r>
              <a:rPr lang="en-GB" dirty="0"/>
              <a:t> </a:t>
            </a:r>
            <a:r>
              <a:rPr lang="en-GB" dirty="0" err="1"/>
              <a:t>el</a:t>
            </a:r>
            <a:r>
              <a:rPr lang="en-GB" dirty="0"/>
              <a:t> </a:t>
            </a:r>
            <a:r>
              <a:rPr lang="en-GB" dirty="0" err="1"/>
              <a:t>estilo</a:t>
            </a:r>
            <a:r>
              <a:rPr lang="en-GB" dirty="0"/>
              <a:t> de </a:t>
            </a:r>
            <a:r>
              <a:rPr lang="en-GB" dirty="0" err="1"/>
              <a:t>título</a:t>
            </a:r>
            <a:r>
              <a:rPr lang="en-GB" dirty="0"/>
              <a:t> del </a:t>
            </a:r>
            <a:r>
              <a:rPr lang="en-GB" dirty="0" err="1"/>
              <a:t>patrón</a:t>
            </a:r>
            <a:endParaRPr lang="en-GB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28F135C-83AA-4FF1-8EA9-A980EDABDD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 err="1"/>
              <a:t>Haga</a:t>
            </a:r>
            <a:r>
              <a:rPr lang="en-GB" dirty="0"/>
              <a:t> </a:t>
            </a:r>
            <a:r>
              <a:rPr lang="en-GB" dirty="0" err="1"/>
              <a:t>clic</a:t>
            </a:r>
            <a:r>
              <a:rPr lang="en-GB" dirty="0"/>
              <a:t> para </a:t>
            </a:r>
            <a:r>
              <a:rPr lang="en-GB" dirty="0" err="1"/>
              <a:t>modificar</a:t>
            </a:r>
            <a:r>
              <a:rPr lang="en-GB" dirty="0"/>
              <a:t> los </a:t>
            </a:r>
            <a:r>
              <a:rPr lang="en-GB" dirty="0" err="1"/>
              <a:t>estilos</a:t>
            </a:r>
            <a:r>
              <a:rPr lang="en-GB" dirty="0"/>
              <a:t> de </a:t>
            </a:r>
            <a:r>
              <a:rPr lang="en-GB" dirty="0" err="1"/>
              <a:t>texto</a:t>
            </a:r>
            <a:r>
              <a:rPr lang="en-GB" dirty="0"/>
              <a:t> del </a:t>
            </a:r>
            <a:r>
              <a:rPr lang="en-GB" dirty="0" err="1"/>
              <a:t>patrón</a:t>
            </a:r>
            <a:endParaRPr lang="en-GB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23A255D-406E-4C7F-AF2C-9AC29E3A4F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 dirty="0" err="1"/>
              <a:t>Haga</a:t>
            </a:r>
            <a:r>
              <a:rPr lang="en-GB" dirty="0"/>
              <a:t> </a:t>
            </a:r>
            <a:r>
              <a:rPr lang="en-GB" dirty="0" err="1"/>
              <a:t>clic</a:t>
            </a:r>
            <a:r>
              <a:rPr lang="en-GB" dirty="0"/>
              <a:t> para </a:t>
            </a:r>
            <a:r>
              <a:rPr lang="en-GB" dirty="0" err="1"/>
              <a:t>modificar</a:t>
            </a:r>
            <a:r>
              <a:rPr lang="en-GB" dirty="0"/>
              <a:t> los </a:t>
            </a:r>
            <a:r>
              <a:rPr lang="en-GB" dirty="0" err="1"/>
              <a:t>estilos</a:t>
            </a:r>
            <a:r>
              <a:rPr lang="en-GB" dirty="0"/>
              <a:t> de </a:t>
            </a:r>
            <a:r>
              <a:rPr lang="en-GB" dirty="0" err="1"/>
              <a:t>texto</a:t>
            </a:r>
            <a:r>
              <a:rPr lang="en-GB" dirty="0"/>
              <a:t> del </a:t>
            </a:r>
            <a:r>
              <a:rPr lang="en-GB" dirty="0" err="1"/>
              <a:t>patrón</a:t>
            </a:r>
            <a:endParaRPr lang="en-GB" dirty="0"/>
          </a:p>
          <a:p>
            <a:pPr lvl="1"/>
            <a:r>
              <a:rPr lang="en-GB" dirty="0"/>
              <a:t>Segundo </a:t>
            </a:r>
            <a:r>
              <a:rPr lang="en-GB" dirty="0" err="1"/>
              <a:t>nivel</a:t>
            </a:r>
            <a:endParaRPr lang="en-GB" dirty="0"/>
          </a:p>
          <a:p>
            <a:pPr lvl="2"/>
            <a:r>
              <a:rPr lang="en-GB" dirty="0"/>
              <a:t>Tercer </a:t>
            </a:r>
            <a:r>
              <a:rPr lang="en-GB" dirty="0" err="1"/>
              <a:t>nivel</a:t>
            </a:r>
            <a:endParaRPr lang="en-GB" dirty="0"/>
          </a:p>
          <a:p>
            <a:pPr lvl="3"/>
            <a:r>
              <a:rPr lang="en-GB" dirty="0"/>
              <a:t>Cuarto </a:t>
            </a:r>
            <a:r>
              <a:rPr lang="en-GB" dirty="0" err="1"/>
              <a:t>nivel</a:t>
            </a:r>
            <a:endParaRPr lang="en-GB" dirty="0"/>
          </a:p>
          <a:p>
            <a:pPr lvl="4"/>
            <a:r>
              <a:rPr lang="en-GB" dirty="0"/>
              <a:t>Quinto </a:t>
            </a:r>
            <a:r>
              <a:rPr lang="en-GB" dirty="0" err="1"/>
              <a:t>nivel</a:t>
            </a:r>
            <a:endParaRPr lang="en-GB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56AEB8B-8880-4C07-8F08-14C0816940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 err="1"/>
              <a:t>Haga</a:t>
            </a:r>
            <a:r>
              <a:rPr lang="en-GB" dirty="0"/>
              <a:t> </a:t>
            </a:r>
            <a:r>
              <a:rPr lang="en-GB" dirty="0" err="1"/>
              <a:t>clic</a:t>
            </a:r>
            <a:r>
              <a:rPr lang="en-GB" dirty="0"/>
              <a:t> para </a:t>
            </a:r>
            <a:r>
              <a:rPr lang="en-GB" dirty="0" err="1"/>
              <a:t>modificar</a:t>
            </a:r>
            <a:r>
              <a:rPr lang="en-GB" dirty="0"/>
              <a:t> los </a:t>
            </a:r>
            <a:r>
              <a:rPr lang="en-GB" dirty="0" err="1"/>
              <a:t>estilos</a:t>
            </a:r>
            <a:r>
              <a:rPr lang="en-GB" dirty="0"/>
              <a:t> de </a:t>
            </a:r>
            <a:r>
              <a:rPr lang="en-GB" dirty="0" err="1"/>
              <a:t>texto</a:t>
            </a:r>
            <a:r>
              <a:rPr lang="en-GB" dirty="0"/>
              <a:t> del </a:t>
            </a:r>
            <a:r>
              <a:rPr lang="en-GB" dirty="0" err="1"/>
              <a:t>patrón</a:t>
            </a:r>
            <a:endParaRPr lang="en-GB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B29A780-F071-44B4-8EDD-0B4B5FC0E6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 dirty="0" err="1"/>
              <a:t>Haga</a:t>
            </a:r>
            <a:r>
              <a:rPr lang="en-GB" dirty="0"/>
              <a:t> </a:t>
            </a:r>
            <a:r>
              <a:rPr lang="en-GB" dirty="0" err="1"/>
              <a:t>clic</a:t>
            </a:r>
            <a:r>
              <a:rPr lang="en-GB" dirty="0"/>
              <a:t> para </a:t>
            </a:r>
            <a:r>
              <a:rPr lang="en-GB" dirty="0" err="1"/>
              <a:t>modificar</a:t>
            </a:r>
            <a:r>
              <a:rPr lang="en-GB" dirty="0"/>
              <a:t> los </a:t>
            </a:r>
            <a:r>
              <a:rPr lang="en-GB" dirty="0" err="1"/>
              <a:t>estilos</a:t>
            </a:r>
            <a:r>
              <a:rPr lang="en-GB" dirty="0"/>
              <a:t> de </a:t>
            </a:r>
            <a:r>
              <a:rPr lang="en-GB" dirty="0" err="1"/>
              <a:t>texto</a:t>
            </a:r>
            <a:r>
              <a:rPr lang="en-GB" dirty="0"/>
              <a:t> del </a:t>
            </a:r>
            <a:r>
              <a:rPr lang="en-GB" dirty="0" err="1"/>
              <a:t>patrón</a:t>
            </a:r>
            <a:endParaRPr lang="en-GB" dirty="0"/>
          </a:p>
          <a:p>
            <a:pPr lvl="1"/>
            <a:r>
              <a:rPr lang="en-GB" dirty="0"/>
              <a:t>Segundo </a:t>
            </a:r>
            <a:r>
              <a:rPr lang="en-GB" dirty="0" err="1"/>
              <a:t>nivel</a:t>
            </a:r>
            <a:endParaRPr lang="en-GB" dirty="0"/>
          </a:p>
          <a:p>
            <a:pPr lvl="2"/>
            <a:r>
              <a:rPr lang="en-GB" dirty="0"/>
              <a:t>Tercer </a:t>
            </a:r>
            <a:r>
              <a:rPr lang="en-GB" dirty="0" err="1"/>
              <a:t>nivel</a:t>
            </a:r>
            <a:endParaRPr lang="en-GB" dirty="0"/>
          </a:p>
          <a:p>
            <a:pPr lvl="3"/>
            <a:r>
              <a:rPr lang="en-GB" dirty="0"/>
              <a:t>Cuarto </a:t>
            </a:r>
            <a:r>
              <a:rPr lang="en-GB" dirty="0" err="1"/>
              <a:t>nivel</a:t>
            </a:r>
            <a:endParaRPr lang="en-GB" dirty="0"/>
          </a:p>
          <a:p>
            <a:pPr lvl="4"/>
            <a:r>
              <a:rPr lang="en-GB" dirty="0"/>
              <a:t>Quinto </a:t>
            </a:r>
            <a:r>
              <a:rPr lang="en-GB" dirty="0" err="1"/>
              <a:t>nivel</a:t>
            </a:r>
            <a:endParaRPr lang="en-GB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B2657EF-653F-43FD-B352-C02A01E28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E70BCB1-09F2-4955-9A11-FC8575ADE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A96E96C-6717-4E2A-B085-BA876E005EE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00" y="6132240"/>
            <a:ext cx="1821947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105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8EC405-D855-4CE3-88A1-91561BB12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Haga</a:t>
            </a:r>
            <a:r>
              <a:rPr lang="en-GB" dirty="0"/>
              <a:t> </a:t>
            </a:r>
            <a:r>
              <a:rPr lang="en-GB" dirty="0" err="1"/>
              <a:t>clic</a:t>
            </a:r>
            <a:r>
              <a:rPr lang="en-GB" dirty="0"/>
              <a:t> para </a:t>
            </a:r>
            <a:r>
              <a:rPr lang="en-GB" dirty="0" err="1"/>
              <a:t>modificar</a:t>
            </a:r>
            <a:r>
              <a:rPr lang="en-GB" dirty="0"/>
              <a:t> </a:t>
            </a:r>
            <a:r>
              <a:rPr lang="en-GB" dirty="0" err="1"/>
              <a:t>el</a:t>
            </a:r>
            <a:r>
              <a:rPr lang="en-GB" dirty="0"/>
              <a:t> </a:t>
            </a:r>
            <a:r>
              <a:rPr lang="en-GB" dirty="0" err="1"/>
              <a:t>estilo</a:t>
            </a:r>
            <a:r>
              <a:rPr lang="en-GB" dirty="0"/>
              <a:t> de </a:t>
            </a:r>
            <a:r>
              <a:rPr lang="en-GB" dirty="0" err="1"/>
              <a:t>título</a:t>
            </a:r>
            <a:r>
              <a:rPr lang="en-GB" dirty="0"/>
              <a:t> del </a:t>
            </a:r>
            <a:r>
              <a:rPr lang="en-GB" dirty="0" err="1"/>
              <a:t>patrón</a:t>
            </a:r>
            <a:endParaRPr lang="en-GB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21057DC-9424-422E-A9CF-BD0D7F58A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4542F0D-FB8A-449D-9EA6-3E084BA4A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9">
            <a:extLst>
              <a:ext uri="{FF2B5EF4-FFF2-40B4-BE49-F238E27FC236}">
                <a16:creationId xmlns:a16="http://schemas.microsoft.com/office/drawing/2014/main" id="{63EB5D52-FB54-4476-A3D5-F7FF2CF283A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00" y="6132240"/>
            <a:ext cx="1821947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5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3EC38F0-CDF8-437A-8090-BBFFD5391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EE38A8A-5BB1-48D8-BFA3-60773C338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97284" y="6391990"/>
            <a:ext cx="2743200" cy="365125"/>
          </a:xfrm>
        </p:spPr>
        <p:txBody>
          <a:bodyPr/>
          <a:lstStyle>
            <a:lvl1pPr>
              <a:defRPr sz="1400" b="1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9">
            <a:extLst>
              <a:ext uri="{FF2B5EF4-FFF2-40B4-BE49-F238E27FC236}">
                <a16:creationId xmlns:a16="http://schemas.microsoft.com/office/drawing/2014/main" id="{A192CCBA-F5AB-41E2-806E-C51B106EAFD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00" y="6132240"/>
            <a:ext cx="1821947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953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3BFE1D-D979-4E23-8490-86311ED23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dirty="0" err="1"/>
              <a:t>Haga</a:t>
            </a:r>
            <a:r>
              <a:rPr lang="en-GB" dirty="0"/>
              <a:t> </a:t>
            </a:r>
            <a:r>
              <a:rPr lang="en-GB" dirty="0" err="1"/>
              <a:t>clic</a:t>
            </a:r>
            <a:r>
              <a:rPr lang="en-GB" dirty="0"/>
              <a:t> para </a:t>
            </a:r>
            <a:r>
              <a:rPr lang="en-GB" dirty="0" err="1"/>
              <a:t>modificar</a:t>
            </a:r>
            <a:r>
              <a:rPr lang="en-GB" dirty="0"/>
              <a:t> </a:t>
            </a:r>
            <a:r>
              <a:rPr lang="en-GB" dirty="0" err="1"/>
              <a:t>el</a:t>
            </a:r>
            <a:r>
              <a:rPr lang="en-GB" dirty="0"/>
              <a:t> </a:t>
            </a:r>
            <a:r>
              <a:rPr lang="en-GB" dirty="0" err="1"/>
              <a:t>estilo</a:t>
            </a:r>
            <a:r>
              <a:rPr lang="en-GB" dirty="0"/>
              <a:t> de </a:t>
            </a:r>
            <a:r>
              <a:rPr lang="en-GB" dirty="0" err="1"/>
              <a:t>título</a:t>
            </a:r>
            <a:r>
              <a:rPr lang="en-GB" dirty="0"/>
              <a:t> del </a:t>
            </a:r>
            <a:r>
              <a:rPr lang="en-GB" dirty="0" err="1"/>
              <a:t>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3AFB3ED-7A28-4D6E-82F4-3635D3182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 err="1"/>
              <a:t>Haga</a:t>
            </a:r>
            <a:r>
              <a:rPr lang="en-GB" dirty="0"/>
              <a:t> </a:t>
            </a:r>
            <a:r>
              <a:rPr lang="en-GB" dirty="0" err="1"/>
              <a:t>clic</a:t>
            </a:r>
            <a:r>
              <a:rPr lang="en-GB" dirty="0"/>
              <a:t> para </a:t>
            </a:r>
            <a:r>
              <a:rPr lang="en-GB" dirty="0" err="1"/>
              <a:t>modificar</a:t>
            </a:r>
            <a:r>
              <a:rPr lang="en-GB" dirty="0"/>
              <a:t> los </a:t>
            </a:r>
            <a:r>
              <a:rPr lang="en-GB" dirty="0" err="1"/>
              <a:t>estilos</a:t>
            </a:r>
            <a:r>
              <a:rPr lang="en-GB" dirty="0"/>
              <a:t> de </a:t>
            </a:r>
            <a:r>
              <a:rPr lang="en-GB" dirty="0" err="1"/>
              <a:t>texto</a:t>
            </a:r>
            <a:r>
              <a:rPr lang="en-GB" dirty="0"/>
              <a:t> del </a:t>
            </a:r>
            <a:r>
              <a:rPr lang="en-GB" dirty="0" err="1"/>
              <a:t>patrón</a:t>
            </a:r>
            <a:endParaRPr lang="en-GB" dirty="0"/>
          </a:p>
          <a:p>
            <a:pPr lvl="1"/>
            <a:r>
              <a:rPr lang="en-GB" dirty="0"/>
              <a:t>Segundo </a:t>
            </a:r>
            <a:r>
              <a:rPr lang="en-GB" dirty="0" err="1"/>
              <a:t>nivel</a:t>
            </a:r>
            <a:endParaRPr lang="en-GB" dirty="0"/>
          </a:p>
          <a:p>
            <a:pPr lvl="2"/>
            <a:r>
              <a:rPr lang="en-GB" dirty="0"/>
              <a:t>Tercer </a:t>
            </a:r>
            <a:r>
              <a:rPr lang="en-GB" dirty="0" err="1"/>
              <a:t>nivel</a:t>
            </a:r>
            <a:endParaRPr lang="en-GB" dirty="0"/>
          </a:p>
          <a:p>
            <a:pPr lvl="3"/>
            <a:r>
              <a:rPr lang="en-GB" dirty="0"/>
              <a:t>Cuarto </a:t>
            </a:r>
            <a:r>
              <a:rPr lang="en-GB" dirty="0" err="1"/>
              <a:t>nivel</a:t>
            </a:r>
            <a:endParaRPr lang="en-GB" dirty="0"/>
          </a:p>
          <a:p>
            <a:pPr lvl="4"/>
            <a:r>
              <a:rPr lang="en-GB" dirty="0"/>
              <a:t>Quinto </a:t>
            </a:r>
            <a:r>
              <a:rPr lang="en-GB" dirty="0" err="1"/>
              <a:t>nivel</a:t>
            </a:r>
            <a:endParaRPr lang="en-GB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CCB0326-AA43-4527-A24F-4CB3F57B7D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 err="1"/>
              <a:t>Haga</a:t>
            </a:r>
            <a:r>
              <a:rPr lang="en-GB" dirty="0"/>
              <a:t> </a:t>
            </a:r>
            <a:r>
              <a:rPr lang="en-GB" dirty="0" err="1"/>
              <a:t>clic</a:t>
            </a:r>
            <a:r>
              <a:rPr lang="en-GB" dirty="0"/>
              <a:t> para </a:t>
            </a:r>
            <a:r>
              <a:rPr lang="en-GB" dirty="0" err="1"/>
              <a:t>modificar</a:t>
            </a:r>
            <a:r>
              <a:rPr lang="en-GB" dirty="0"/>
              <a:t> los </a:t>
            </a:r>
            <a:r>
              <a:rPr lang="en-GB" dirty="0" err="1"/>
              <a:t>estilos</a:t>
            </a:r>
            <a:r>
              <a:rPr lang="en-GB" dirty="0"/>
              <a:t> de </a:t>
            </a:r>
            <a:r>
              <a:rPr lang="en-GB" dirty="0" err="1"/>
              <a:t>texto</a:t>
            </a:r>
            <a:r>
              <a:rPr lang="en-GB" dirty="0"/>
              <a:t> del </a:t>
            </a:r>
            <a:r>
              <a:rPr lang="en-GB" dirty="0" err="1"/>
              <a:t>patrón</a:t>
            </a:r>
            <a:endParaRPr lang="en-GB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63FE985-566B-41DA-989F-04C9F06F7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9C79CCA-0463-4937-B856-1854A5306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Picture 9">
            <a:extLst>
              <a:ext uri="{FF2B5EF4-FFF2-40B4-BE49-F238E27FC236}">
                <a16:creationId xmlns:a16="http://schemas.microsoft.com/office/drawing/2014/main" id="{DDCDF9F3-D1E0-4DFB-8717-1E1DC210E2E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00" y="6132240"/>
            <a:ext cx="1821947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889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8C591C-4B17-4094-ABAD-1ED92FD3E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dirty="0" err="1"/>
              <a:t>Haga</a:t>
            </a:r>
            <a:r>
              <a:rPr lang="en-GB" dirty="0"/>
              <a:t> </a:t>
            </a:r>
            <a:r>
              <a:rPr lang="en-GB" dirty="0" err="1"/>
              <a:t>clic</a:t>
            </a:r>
            <a:r>
              <a:rPr lang="en-GB" dirty="0"/>
              <a:t> para </a:t>
            </a:r>
            <a:r>
              <a:rPr lang="en-GB" dirty="0" err="1"/>
              <a:t>modificar</a:t>
            </a:r>
            <a:r>
              <a:rPr lang="en-GB" dirty="0"/>
              <a:t> </a:t>
            </a:r>
            <a:r>
              <a:rPr lang="en-GB" dirty="0" err="1"/>
              <a:t>el</a:t>
            </a:r>
            <a:r>
              <a:rPr lang="en-GB" dirty="0"/>
              <a:t> </a:t>
            </a:r>
            <a:r>
              <a:rPr lang="en-GB" dirty="0" err="1"/>
              <a:t>estilo</a:t>
            </a:r>
            <a:r>
              <a:rPr lang="en-GB" dirty="0"/>
              <a:t> de </a:t>
            </a:r>
            <a:r>
              <a:rPr lang="en-GB" dirty="0" err="1"/>
              <a:t>título</a:t>
            </a:r>
            <a:r>
              <a:rPr lang="en-GB" dirty="0"/>
              <a:t> del </a:t>
            </a:r>
            <a:r>
              <a:rPr lang="en-GB" dirty="0" err="1"/>
              <a:t>patrón</a:t>
            </a:r>
            <a:endParaRPr lang="en-GB" dirty="0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1C3ABB5-70A0-4AA4-AB5B-25CE774B22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06F97C3-EC7E-4200-B5B7-561B0CA1B4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 err="1"/>
              <a:t>Haga</a:t>
            </a:r>
            <a:r>
              <a:rPr lang="en-GB" dirty="0"/>
              <a:t> </a:t>
            </a:r>
            <a:r>
              <a:rPr lang="en-GB" dirty="0" err="1"/>
              <a:t>clic</a:t>
            </a:r>
            <a:r>
              <a:rPr lang="en-GB" dirty="0"/>
              <a:t> para </a:t>
            </a:r>
            <a:r>
              <a:rPr lang="en-GB" dirty="0" err="1"/>
              <a:t>modificar</a:t>
            </a:r>
            <a:r>
              <a:rPr lang="en-GB" dirty="0"/>
              <a:t> los </a:t>
            </a:r>
            <a:r>
              <a:rPr lang="en-GB" dirty="0" err="1"/>
              <a:t>estilos</a:t>
            </a:r>
            <a:r>
              <a:rPr lang="en-GB" dirty="0"/>
              <a:t> de </a:t>
            </a:r>
            <a:r>
              <a:rPr lang="en-GB" dirty="0" err="1"/>
              <a:t>texto</a:t>
            </a:r>
            <a:r>
              <a:rPr lang="en-GB" dirty="0"/>
              <a:t> del </a:t>
            </a:r>
            <a:r>
              <a:rPr lang="en-GB" dirty="0" err="1"/>
              <a:t>patrón</a:t>
            </a:r>
            <a:endParaRPr lang="en-GB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BB744E3-4871-4AE0-8F38-D848B8B79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14B4D23-2A5E-4496-9355-99D94311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Picture 9">
            <a:extLst>
              <a:ext uri="{FF2B5EF4-FFF2-40B4-BE49-F238E27FC236}">
                <a16:creationId xmlns:a16="http://schemas.microsoft.com/office/drawing/2014/main" id="{1A595986-4BDF-49C6-81D0-5B3C0416FD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00" y="6132240"/>
            <a:ext cx="1821947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1746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32F97F9-EFAA-4137-ADE2-CC9493FE3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 err="1"/>
              <a:t>Haga</a:t>
            </a:r>
            <a:r>
              <a:rPr lang="en-GB" dirty="0"/>
              <a:t> </a:t>
            </a:r>
            <a:r>
              <a:rPr lang="en-GB" dirty="0" err="1"/>
              <a:t>clic</a:t>
            </a:r>
            <a:r>
              <a:rPr lang="en-GB" dirty="0"/>
              <a:t> para </a:t>
            </a:r>
            <a:r>
              <a:rPr lang="en-GB" dirty="0" err="1"/>
              <a:t>modificar</a:t>
            </a:r>
            <a:r>
              <a:rPr lang="en-GB" dirty="0"/>
              <a:t> </a:t>
            </a:r>
            <a:r>
              <a:rPr lang="en-GB" dirty="0" err="1"/>
              <a:t>el</a:t>
            </a:r>
            <a:r>
              <a:rPr lang="en-GB" dirty="0"/>
              <a:t> </a:t>
            </a:r>
            <a:r>
              <a:rPr lang="en-GB" dirty="0" err="1"/>
              <a:t>estilo</a:t>
            </a:r>
            <a:r>
              <a:rPr lang="en-GB" dirty="0"/>
              <a:t> de </a:t>
            </a:r>
            <a:r>
              <a:rPr lang="en-GB" dirty="0" err="1"/>
              <a:t>título</a:t>
            </a:r>
            <a:r>
              <a:rPr lang="en-GB" dirty="0"/>
              <a:t> del </a:t>
            </a:r>
            <a:r>
              <a:rPr lang="en-GB" dirty="0" err="1"/>
              <a:t>patrón</a:t>
            </a:r>
            <a:endParaRPr lang="en-GB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455485C-AE1D-432B-BFA8-38921D4C06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err="1"/>
              <a:t>Haga</a:t>
            </a:r>
            <a:r>
              <a:rPr lang="en-GB" dirty="0"/>
              <a:t> </a:t>
            </a:r>
            <a:r>
              <a:rPr lang="en-GB" dirty="0" err="1"/>
              <a:t>clic</a:t>
            </a:r>
            <a:r>
              <a:rPr lang="en-GB" dirty="0"/>
              <a:t> para </a:t>
            </a:r>
            <a:r>
              <a:rPr lang="en-GB" dirty="0" err="1"/>
              <a:t>modificar</a:t>
            </a:r>
            <a:r>
              <a:rPr lang="en-GB" dirty="0"/>
              <a:t> los </a:t>
            </a:r>
            <a:r>
              <a:rPr lang="en-GB" dirty="0" err="1"/>
              <a:t>estilos</a:t>
            </a:r>
            <a:r>
              <a:rPr lang="en-GB" dirty="0"/>
              <a:t> de </a:t>
            </a:r>
            <a:r>
              <a:rPr lang="en-GB" dirty="0" err="1"/>
              <a:t>texto</a:t>
            </a:r>
            <a:r>
              <a:rPr lang="en-GB" dirty="0"/>
              <a:t> del </a:t>
            </a:r>
            <a:r>
              <a:rPr lang="en-GB" dirty="0" err="1"/>
              <a:t>patrón</a:t>
            </a:r>
            <a:endParaRPr lang="en-GB" dirty="0"/>
          </a:p>
          <a:p>
            <a:pPr lvl="1"/>
            <a:r>
              <a:rPr lang="en-GB" dirty="0"/>
              <a:t>Segundo </a:t>
            </a:r>
            <a:r>
              <a:rPr lang="en-GB" dirty="0" err="1"/>
              <a:t>nivel</a:t>
            </a:r>
            <a:endParaRPr lang="en-GB" dirty="0"/>
          </a:p>
          <a:p>
            <a:pPr lvl="2"/>
            <a:r>
              <a:rPr lang="en-GB" dirty="0"/>
              <a:t>Tercer </a:t>
            </a:r>
            <a:r>
              <a:rPr lang="en-GB" dirty="0" err="1"/>
              <a:t>nivel</a:t>
            </a:r>
            <a:endParaRPr lang="en-GB" dirty="0"/>
          </a:p>
          <a:p>
            <a:pPr lvl="3"/>
            <a:r>
              <a:rPr lang="en-GB" dirty="0"/>
              <a:t>Cuarto </a:t>
            </a:r>
            <a:r>
              <a:rPr lang="en-GB" dirty="0" err="1"/>
              <a:t>nivel</a:t>
            </a:r>
            <a:endParaRPr lang="en-GB" dirty="0"/>
          </a:p>
          <a:p>
            <a:pPr lvl="4"/>
            <a:r>
              <a:rPr lang="en-GB" dirty="0"/>
              <a:t>Quinto </a:t>
            </a:r>
            <a:r>
              <a:rPr lang="en-GB" dirty="0" err="1"/>
              <a:t>nivel</a:t>
            </a:r>
            <a:endParaRPr lang="en-GB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7C8A45C-12AA-4F2B-9AD5-92FEC3A9DC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414F737-B02F-4225-80EF-F7637FB1EB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8800" y="639199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3F41CE77-EFDB-4917-8FAA-5ECC8F861133}"/>
              </a:ext>
            </a:extLst>
          </p:cNvPr>
          <p:cNvSpPr/>
          <p:nvPr userDrawn="1"/>
        </p:nvSpPr>
        <p:spPr>
          <a:xfrm>
            <a:off x="0" y="6757115"/>
            <a:ext cx="12192000" cy="100885"/>
          </a:xfrm>
          <a:prstGeom prst="rect">
            <a:avLst/>
          </a:prstGeom>
          <a:solidFill>
            <a:srgbClr val="1F4EE9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25D05461-A77E-4DE5-84A5-652AC31BE4F5}"/>
              </a:ext>
            </a:extLst>
          </p:cNvPr>
          <p:cNvSpPr/>
          <p:nvPr userDrawn="1"/>
        </p:nvSpPr>
        <p:spPr>
          <a:xfrm>
            <a:off x="219075" y="0"/>
            <a:ext cx="252413" cy="100885"/>
          </a:xfrm>
          <a:prstGeom prst="rect">
            <a:avLst/>
          </a:prstGeom>
          <a:solidFill>
            <a:srgbClr val="1F4EE9"/>
          </a:solidFill>
          <a:ln>
            <a:solidFill>
              <a:srgbClr val="1F4E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7A631A09-AEB5-4F08-9B9D-87F9752A990E}"/>
              </a:ext>
            </a:extLst>
          </p:cNvPr>
          <p:cNvSpPr/>
          <p:nvPr userDrawn="1"/>
        </p:nvSpPr>
        <p:spPr>
          <a:xfrm>
            <a:off x="497681" y="0"/>
            <a:ext cx="252413" cy="100885"/>
          </a:xfrm>
          <a:prstGeom prst="rect">
            <a:avLst/>
          </a:prstGeom>
          <a:solidFill>
            <a:srgbClr val="1B7AD9"/>
          </a:solidFill>
          <a:ln>
            <a:solidFill>
              <a:srgbClr val="1B7A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7539185A-5943-4893-8904-DF5C07C8DB00}"/>
              </a:ext>
            </a:extLst>
          </p:cNvPr>
          <p:cNvSpPr/>
          <p:nvPr userDrawn="1"/>
        </p:nvSpPr>
        <p:spPr>
          <a:xfrm>
            <a:off x="776287" y="-1"/>
            <a:ext cx="252413" cy="100885"/>
          </a:xfrm>
          <a:prstGeom prst="rect">
            <a:avLst/>
          </a:prstGeom>
          <a:solidFill>
            <a:srgbClr val="00C0C0"/>
          </a:solidFill>
          <a:ln>
            <a:solidFill>
              <a:srgbClr val="00C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6054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Malgun Gothic" panose="020B0503020000020004" pitchFamily="34" charset="-127"/>
          <a:ea typeface="Malgun Gothic" panose="020B0503020000020004" pitchFamily="34" charset="-127"/>
          <a:cs typeface="Malgun Gothic Semilight" panose="020B0502040204020203" pitchFamily="34" charset="-128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algun Gothic Semilight" panose="020B0502040204020203" pitchFamily="34" charset="-128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algun Gothic Semilight" panose="020B0502040204020203" pitchFamily="34" charset="-128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algun Gothic Semilight" panose="020B0502040204020203" pitchFamily="34" charset="-128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lgun Gothic Semilight" panose="020B0502040204020203" pitchFamily="34" charset="-128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lgun Gothic Semilight" panose="020B0502040204020203" pitchFamily="34" charset="-128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.org/2001/XMLSchema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3153A1-7BE2-41B8-9484-19E3D3B292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Extensible Markup Language (XML)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1D89BB8-2075-4CEE-AB0B-2D742FE46A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812617"/>
          </a:xfrm>
        </p:spPr>
        <p:txBody>
          <a:bodyPr>
            <a:normAutofit/>
          </a:bodyPr>
          <a:lstStyle/>
          <a:p>
            <a:endParaRPr lang="en-GB" dirty="0"/>
          </a:p>
          <a:p>
            <a:r>
              <a:rPr lang="en-GB" dirty="0"/>
              <a:t>Sebastián Ferrada</a:t>
            </a:r>
          </a:p>
          <a:p>
            <a:r>
              <a:rPr lang="en-GB" dirty="0"/>
              <a:t>sebastian.ferrada@liu.se</a:t>
            </a:r>
          </a:p>
          <a:p>
            <a:endParaRPr lang="en-GB" dirty="0"/>
          </a:p>
          <a:p>
            <a:r>
              <a:rPr lang="en-GB" sz="1400" dirty="0">
                <a:solidFill>
                  <a:schemeClr val="bg2">
                    <a:lumMod val="50000"/>
                  </a:schemeClr>
                </a:solidFill>
              </a:rPr>
              <a:t>Slides based on the ones by Olaf </a:t>
            </a:r>
            <a:r>
              <a:rPr lang="en-GB" sz="1400" dirty="0" err="1">
                <a:solidFill>
                  <a:schemeClr val="bg2">
                    <a:lumMod val="50000"/>
                  </a:schemeClr>
                </a:solidFill>
              </a:rPr>
              <a:t>Hartig</a:t>
            </a:r>
            <a:r>
              <a:rPr lang="en-GB" sz="1400" dirty="0">
                <a:solidFill>
                  <a:schemeClr val="bg2">
                    <a:lumMod val="50000"/>
                  </a:schemeClr>
                </a:solidFill>
              </a:rPr>
              <a:t> and Aidan Hogan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452638B-959C-43DC-8BF3-CCFDACF2C60C}"/>
              </a:ext>
            </a:extLst>
          </p:cNvPr>
          <p:cNvSpPr txBox="1"/>
          <p:nvPr/>
        </p:nvSpPr>
        <p:spPr>
          <a:xfrm>
            <a:off x="3396254" y="1527142"/>
            <a:ext cx="5399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TDDD43 – Advanced Data Models and Databases</a:t>
            </a:r>
          </a:p>
        </p:txBody>
      </p:sp>
    </p:spTree>
    <p:extLst>
      <p:ext uri="{BB962C8B-B14F-4D97-AF65-F5344CB8AC3E}">
        <p14:creationId xmlns:p14="http://schemas.microsoft.com/office/powerpoint/2010/main" val="2975620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5B8B5E-C730-40C0-8FFC-5D1F7C5EA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XML – Well-formed Documents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221E1DA-DF88-4466-85B9-832786C65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An XML document must meet some rules to be valid:</a:t>
            </a:r>
          </a:p>
          <a:p>
            <a:pPr lvl="1"/>
            <a:r>
              <a:rPr lang="en-GB" dirty="0"/>
              <a:t>Correct nesting</a:t>
            </a:r>
          </a:p>
          <a:p>
            <a:pPr lvl="1"/>
            <a:r>
              <a:rPr lang="en-GB" dirty="0"/>
              <a:t>Every start tag corresponds with an end tag</a:t>
            </a:r>
          </a:p>
          <a:p>
            <a:pPr lvl="1"/>
            <a:r>
              <a:rPr lang="en-GB" dirty="0"/>
              <a:t>Elements don’t have an attribute multiple times</a:t>
            </a:r>
          </a:p>
          <a:p>
            <a:pPr lvl="1"/>
            <a:r>
              <a:rPr lang="en-GB" dirty="0"/>
              <a:t>etc..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A01A45B-BEBB-4B04-BB1A-493C319A2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65CC2F2-4E29-47B4-939F-981F16E7D1B3}"/>
              </a:ext>
            </a:extLst>
          </p:cNvPr>
          <p:cNvSpPr txBox="1"/>
          <p:nvPr/>
        </p:nvSpPr>
        <p:spPr>
          <a:xfrm>
            <a:off x="1498862" y="4458879"/>
            <a:ext cx="2337499" cy="1477328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&lt;person&gt;</a:t>
            </a:r>
          </a:p>
          <a:p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    &lt;name&gt;</a:t>
            </a:r>
          </a:p>
          <a:p>
            <a:r>
              <a:rPr lang="en-GB" dirty="0">
                <a:latin typeface="Consolas" panose="020B0609020204030204" pitchFamily="49" charset="0"/>
              </a:rPr>
              <a:t>        Sebastian</a:t>
            </a:r>
          </a:p>
          <a:p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    &lt;/person&gt;</a:t>
            </a:r>
          </a:p>
          <a:p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&lt;/name&gt;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27BDF4B-4A5B-4282-BC75-59B8DE7815A7}"/>
              </a:ext>
            </a:extLst>
          </p:cNvPr>
          <p:cNvSpPr txBox="1"/>
          <p:nvPr/>
        </p:nvSpPr>
        <p:spPr>
          <a:xfrm>
            <a:off x="7852179" y="4458879"/>
            <a:ext cx="3477234" cy="92333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&lt;person </a:t>
            </a:r>
            <a:r>
              <a:rPr lang="en-GB" dirty="0">
                <a:solidFill>
                  <a:srgbClr val="0070C0"/>
                </a:solidFill>
                <a:latin typeface="Consolas" panose="020B0609020204030204" pitchFamily="49" charset="0"/>
              </a:rPr>
              <a:t>id=“332” id=“913”</a:t>
            </a:r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    </a:t>
            </a:r>
            <a:r>
              <a:rPr lang="en-GB" dirty="0">
                <a:latin typeface="Consolas" panose="020B0609020204030204" pitchFamily="49" charset="0"/>
              </a:rPr>
              <a:t>...</a:t>
            </a:r>
          </a:p>
          <a:p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&lt;/person&gt;</a:t>
            </a:r>
            <a:endParaRPr lang="en-GB" dirty="0">
              <a:latin typeface="Consolas" panose="020B0609020204030204" pitchFamily="49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7E1A3FC7-763C-4AAB-A843-C6442971ED3E}"/>
              </a:ext>
            </a:extLst>
          </p:cNvPr>
          <p:cNvSpPr txBox="1"/>
          <p:nvPr/>
        </p:nvSpPr>
        <p:spPr>
          <a:xfrm>
            <a:off x="4854018" y="4460451"/>
            <a:ext cx="2337499" cy="1477328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&lt;person&gt;</a:t>
            </a:r>
          </a:p>
          <a:p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    &lt;name&gt;</a:t>
            </a:r>
          </a:p>
          <a:p>
            <a:r>
              <a:rPr lang="en-GB" dirty="0">
                <a:latin typeface="Consolas" panose="020B0609020204030204" pitchFamily="49" charset="0"/>
              </a:rPr>
              <a:t>        Sebastian</a:t>
            </a:r>
          </a:p>
          <a:p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    &lt;/email&gt;</a:t>
            </a:r>
          </a:p>
          <a:p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&lt;/contacts&gt;</a:t>
            </a:r>
          </a:p>
        </p:txBody>
      </p:sp>
      <p:pic>
        <p:nvPicPr>
          <p:cNvPr id="9" name="Imagen 8" descr="Logotipo, Icono&#10;&#10;Descripción generada automáticamente">
            <a:extLst>
              <a:ext uri="{FF2B5EF4-FFF2-40B4-BE49-F238E27FC236}">
                <a16:creationId xmlns:a16="http://schemas.microsoft.com/office/drawing/2014/main" id="{70DA8E20-427A-4B64-A71D-A36F2F6B61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6132" y="5609949"/>
            <a:ext cx="959014" cy="959014"/>
          </a:xfrm>
          <a:prstGeom prst="rect">
            <a:avLst/>
          </a:prstGeom>
        </p:spPr>
      </p:pic>
      <p:pic>
        <p:nvPicPr>
          <p:cNvPr id="10" name="Imagen 9" descr="Logotipo, Icono&#10;&#10;Descripción generada automáticamente">
            <a:extLst>
              <a:ext uri="{FF2B5EF4-FFF2-40B4-BE49-F238E27FC236}">
                <a16:creationId xmlns:a16="http://schemas.microsoft.com/office/drawing/2014/main" id="{FDA69A0A-C39B-4C7D-A1B3-739C36C1DF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6894" y="5609949"/>
            <a:ext cx="959014" cy="959014"/>
          </a:xfrm>
          <a:prstGeom prst="rect">
            <a:avLst/>
          </a:prstGeom>
        </p:spPr>
      </p:pic>
      <p:pic>
        <p:nvPicPr>
          <p:cNvPr id="11" name="Imagen 10" descr="Logotipo, Icono&#10;&#10;Descripción generada automáticamente">
            <a:extLst>
              <a:ext uri="{FF2B5EF4-FFF2-40B4-BE49-F238E27FC236}">
                <a16:creationId xmlns:a16="http://schemas.microsoft.com/office/drawing/2014/main" id="{9347C1DA-3FC7-4BB7-BD52-317FEA8969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5117" y="5007421"/>
            <a:ext cx="959014" cy="95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794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2550AD-57BE-433F-8CBA-97956395B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Schema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706C235-A125-4533-AC62-1E922F59814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A1EEE59-DDC9-4C69-BD33-A7419D45D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42069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3E2DED-FC06-4B5D-B27C-61D9842C0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Document Type Definition (DTD)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8D1F45B-E29E-4F7D-9D34-AB6B1910B3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 DTD defines the structure and the legal elements and attributes of an XML document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Defines a DOCTYPE, as the root of the document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Defines valid ELEMENTs and ATTLISTs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40F789A-5FCF-4953-B39D-ABD1CF3A5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47017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9B13C6-0E71-4211-99AB-9359EE16B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Document Type Definition (DTD)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D804E1F-DAEE-4A18-BCE1-0002FF857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&lt;!DOCTYPE </a:t>
            </a:r>
            <a:r>
              <a:rPr lang="en-GB" dirty="0">
                <a:solidFill>
                  <a:srgbClr val="0070C0"/>
                </a:solidFill>
                <a:latin typeface="Consolas" panose="020B0609020204030204" pitchFamily="49" charset="0"/>
              </a:rPr>
              <a:t>contacts [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  </a:t>
            </a:r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&lt;!ELEMENT </a:t>
            </a:r>
            <a:r>
              <a:rPr lang="en-GB" dirty="0">
                <a:solidFill>
                  <a:srgbClr val="0070C0"/>
                </a:solidFill>
                <a:latin typeface="Consolas" panose="020B0609020204030204" pitchFamily="49" charset="0"/>
              </a:rPr>
              <a:t>contacts (person+)</a:t>
            </a:r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  </a:t>
            </a:r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&lt;!ELEMENT </a:t>
            </a:r>
            <a:r>
              <a:rPr lang="en-GB" dirty="0">
                <a:solidFill>
                  <a:srgbClr val="0070C0"/>
                </a:solidFill>
                <a:latin typeface="Consolas" panose="020B0609020204030204" pitchFamily="49" charset="0"/>
              </a:rPr>
              <a:t>person (name, email*, </a:t>
            </a:r>
            <a:r>
              <a:rPr lang="en-GB" dirty="0" err="1">
                <a:solidFill>
                  <a:srgbClr val="0070C0"/>
                </a:solidFill>
                <a:latin typeface="Consolas" panose="020B0609020204030204" pitchFamily="49" charset="0"/>
              </a:rPr>
              <a:t>affil</a:t>
            </a:r>
            <a:r>
              <a:rPr lang="en-GB" dirty="0">
                <a:solidFill>
                  <a:srgbClr val="0070C0"/>
                </a:solidFill>
                <a:latin typeface="Consolas" panose="020B0609020204030204" pitchFamily="49" charset="0"/>
              </a:rPr>
              <a:t>?)</a:t>
            </a:r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  </a:t>
            </a:r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&lt;!ATTLIST </a:t>
            </a:r>
            <a:r>
              <a:rPr lang="en-GB" dirty="0">
                <a:solidFill>
                  <a:srgbClr val="0070C0"/>
                </a:solidFill>
                <a:latin typeface="Consolas" panose="020B0609020204030204" pitchFamily="49" charset="0"/>
              </a:rPr>
              <a:t>person id CDATA #REQUIRED</a:t>
            </a:r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  </a:t>
            </a:r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&lt;!ELEMENT </a:t>
            </a:r>
            <a:r>
              <a:rPr lang="en-GB" dirty="0">
                <a:solidFill>
                  <a:srgbClr val="0070C0"/>
                </a:solidFill>
                <a:latin typeface="Consolas" panose="020B0609020204030204" pitchFamily="49" charset="0"/>
              </a:rPr>
              <a:t>name (#PCDATA)</a:t>
            </a:r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  </a:t>
            </a:r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&lt;!ELEMENT </a:t>
            </a:r>
            <a:r>
              <a:rPr lang="en-GB" dirty="0">
                <a:solidFill>
                  <a:srgbClr val="0070C0"/>
                </a:solidFill>
                <a:latin typeface="Consolas" panose="020B0609020204030204" pitchFamily="49" charset="0"/>
              </a:rPr>
              <a:t>email (#PCDATA)</a:t>
            </a:r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  </a:t>
            </a:r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&lt;!ELEMENT </a:t>
            </a:r>
            <a:r>
              <a:rPr lang="en-GB" dirty="0" err="1">
                <a:solidFill>
                  <a:srgbClr val="0070C0"/>
                </a:solidFill>
                <a:latin typeface="Consolas" panose="020B0609020204030204" pitchFamily="49" charset="0"/>
              </a:rPr>
              <a:t>affil</a:t>
            </a:r>
            <a:r>
              <a:rPr lang="en-GB" dirty="0">
                <a:solidFill>
                  <a:srgbClr val="0070C0"/>
                </a:solidFill>
                <a:latin typeface="Consolas" panose="020B0609020204030204" pitchFamily="49" charset="0"/>
              </a:rPr>
              <a:t> (#PCDATA)</a:t>
            </a:r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  <a:latin typeface="Consolas" panose="020B0609020204030204" pitchFamily="49" charset="0"/>
              </a:rPr>
              <a:t>]</a:t>
            </a:r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&gt;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1448CB4-402C-4BE4-B21E-185BB3B80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Bocadillo: ovalado 4">
            <a:extLst>
              <a:ext uri="{FF2B5EF4-FFF2-40B4-BE49-F238E27FC236}">
                <a16:creationId xmlns:a16="http://schemas.microsoft.com/office/drawing/2014/main" id="{D90BE094-B785-4BA6-AE71-A96AE975EC48}"/>
              </a:ext>
            </a:extLst>
          </p:cNvPr>
          <p:cNvSpPr/>
          <p:nvPr/>
        </p:nvSpPr>
        <p:spPr>
          <a:xfrm>
            <a:off x="7682845" y="4619134"/>
            <a:ext cx="4011106" cy="1616697"/>
          </a:xfrm>
          <a:prstGeom prst="wedgeEllipseCallout">
            <a:avLst>
              <a:gd name="adj1" fmla="val -59861"/>
              <a:gd name="adj2" fmla="val -41582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This definition can go in the header of the XML document that uses the schema</a:t>
            </a:r>
          </a:p>
        </p:txBody>
      </p:sp>
    </p:spTree>
    <p:extLst>
      <p:ext uri="{BB962C8B-B14F-4D97-AF65-F5344CB8AC3E}">
        <p14:creationId xmlns:p14="http://schemas.microsoft.com/office/powerpoint/2010/main" val="2701403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9B13C6-0E71-4211-99AB-9359EE16B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Document Type Definition (DTD)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D804E1F-DAEE-4A18-BCE1-0002FF857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>
              <a:solidFill>
                <a:srgbClr val="C0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&lt;!DOCTYPE </a:t>
            </a:r>
            <a:r>
              <a:rPr lang="en-GB" dirty="0">
                <a:solidFill>
                  <a:srgbClr val="0070C0"/>
                </a:solidFill>
                <a:latin typeface="Consolas" panose="020B0609020204030204" pitchFamily="49" charset="0"/>
              </a:rPr>
              <a:t>contacts [</a:t>
            </a:r>
          </a:p>
          <a:p>
            <a:pPr marL="0" indent="0">
              <a:buNone/>
            </a:pPr>
            <a:endParaRPr lang="en-GB" dirty="0">
              <a:solidFill>
                <a:srgbClr val="0070C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dirty="0"/>
              <a:t>Defines that the root node is a </a:t>
            </a:r>
            <a:r>
              <a:rPr lang="en-GB" dirty="0">
                <a:latin typeface="Consolas" panose="020B0609020204030204" pitchFamily="49" charset="0"/>
              </a:rPr>
              <a:t>contacts</a:t>
            </a:r>
            <a:r>
              <a:rPr lang="en-GB" dirty="0"/>
              <a:t> element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1448CB4-402C-4BE4-B21E-185BB3B80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8693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9B13C6-0E71-4211-99AB-9359EE16B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Document Type Definition (DTD)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D804E1F-DAEE-4A18-BCE1-0002FF857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>
              <a:solidFill>
                <a:srgbClr val="C0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&lt;!ELEMENT </a:t>
            </a:r>
            <a:r>
              <a:rPr lang="en-GB" dirty="0">
                <a:solidFill>
                  <a:srgbClr val="0070C0"/>
                </a:solidFill>
                <a:latin typeface="Consolas" panose="020B0609020204030204" pitchFamily="49" charset="0"/>
              </a:rPr>
              <a:t>contacts (person+)</a:t>
            </a:r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endParaRPr lang="en-GB" dirty="0">
              <a:solidFill>
                <a:srgbClr val="C0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dirty="0"/>
              <a:t>Defines the element </a:t>
            </a:r>
            <a:r>
              <a:rPr lang="en-GB" dirty="0">
                <a:latin typeface="Consolas" panose="020B0609020204030204" pitchFamily="49" charset="0"/>
              </a:rPr>
              <a:t>contacts</a:t>
            </a:r>
            <a:r>
              <a:rPr lang="en-GB" dirty="0"/>
              <a:t>. The content of the element is 1 or more </a:t>
            </a:r>
            <a:r>
              <a:rPr lang="en-GB" dirty="0">
                <a:latin typeface="Consolas" panose="020B0609020204030204" pitchFamily="49" charset="0"/>
              </a:rPr>
              <a:t>person</a:t>
            </a:r>
            <a:r>
              <a:rPr lang="en-GB" dirty="0"/>
              <a:t> elements.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1448CB4-402C-4BE4-B21E-185BB3B80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90501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9B13C6-0E71-4211-99AB-9359EE16B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Document Type Definition (DTD)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D804E1F-DAEE-4A18-BCE1-0002FF857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>
              <a:solidFill>
                <a:srgbClr val="C0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&lt;!ELEMENT </a:t>
            </a:r>
            <a:r>
              <a:rPr lang="en-GB" dirty="0">
                <a:solidFill>
                  <a:srgbClr val="0070C0"/>
                </a:solidFill>
                <a:latin typeface="Consolas" panose="020B0609020204030204" pitchFamily="49" charset="0"/>
              </a:rPr>
              <a:t>person (name, email*, </a:t>
            </a:r>
            <a:r>
              <a:rPr lang="en-GB" dirty="0" err="1">
                <a:solidFill>
                  <a:srgbClr val="0070C0"/>
                </a:solidFill>
                <a:latin typeface="Consolas" panose="020B0609020204030204" pitchFamily="49" charset="0"/>
              </a:rPr>
              <a:t>affil</a:t>
            </a:r>
            <a:r>
              <a:rPr lang="en-GB" dirty="0">
                <a:solidFill>
                  <a:srgbClr val="0070C0"/>
                </a:solidFill>
                <a:latin typeface="Consolas" panose="020B0609020204030204" pitchFamily="49" charset="0"/>
              </a:rPr>
              <a:t>?)</a:t>
            </a:r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endParaRPr lang="en-GB" dirty="0">
              <a:solidFill>
                <a:srgbClr val="C0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dirty="0"/>
              <a:t>Defines the element </a:t>
            </a:r>
            <a:r>
              <a:rPr lang="en-GB" dirty="0">
                <a:latin typeface="Consolas" panose="020B0609020204030204" pitchFamily="49" charset="0"/>
              </a:rPr>
              <a:t>person</a:t>
            </a:r>
            <a:r>
              <a:rPr lang="en-GB" dirty="0"/>
              <a:t>. The content of the element is one and only one </a:t>
            </a:r>
            <a:r>
              <a:rPr lang="en-GB" dirty="0">
                <a:latin typeface="Consolas" panose="020B0609020204030204" pitchFamily="49" charset="0"/>
              </a:rPr>
              <a:t>name</a:t>
            </a:r>
            <a:r>
              <a:rPr lang="en-GB" dirty="0"/>
              <a:t> element, 0 or more </a:t>
            </a:r>
            <a:r>
              <a:rPr lang="en-GB" dirty="0">
                <a:latin typeface="Consolas" panose="020B0609020204030204" pitchFamily="49" charset="0"/>
              </a:rPr>
              <a:t>email</a:t>
            </a:r>
            <a:r>
              <a:rPr lang="en-GB" dirty="0"/>
              <a:t> elements, and 0 or 1 </a:t>
            </a:r>
            <a:r>
              <a:rPr lang="en-GB" dirty="0" err="1">
                <a:latin typeface="Consolas" panose="020B0609020204030204" pitchFamily="49" charset="0"/>
              </a:rPr>
              <a:t>affil</a:t>
            </a:r>
            <a:r>
              <a:rPr lang="en-GB" dirty="0"/>
              <a:t> elements.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1448CB4-402C-4BE4-B21E-185BB3B80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80100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9B13C6-0E71-4211-99AB-9359EE16B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Document Type Definition (DTD)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D804E1F-DAEE-4A18-BCE1-0002FF857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>
              <a:solidFill>
                <a:srgbClr val="C0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&lt;!ATTLIST </a:t>
            </a:r>
            <a:r>
              <a:rPr lang="en-GB" dirty="0">
                <a:solidFill>
                  <a:srgbClr val="0070C0"/>
                </a:solidFill>
                <a:latin typeface="Consolas" panose="020B0609020204030204" pitchFamily="49" charset="0"/>
              </a:rPr>
              <a:t>person id CDATA #REQUIRED</a:t>
            </a:r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endParaRPr lang="en-GB" dirty="0">
              <a:solidFill>
                <a:srgbClr val="C0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dirty="0"/>
              <a:t>Defines de attribute id of a person element. The value of the attribute must be Character Data. The definition of the attribute is mandatory.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1448CB4-402C-4BE4-B21E-185BB3B80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77132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9B13C6-0E71-4211-99AB-9359EE16B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Document Type Definition (DTD)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D804E1F-DAEE-4A18-BCE1-0002FF857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>
              <a:solidFill>
                <a:srgbClr val="C0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&lt;!ELEMENT </a:t>
            </a:r>
            <a:r>
              <a:rPr lang="en-GB" dirty="0">
                <a:solidFill>
                  <a:srgbClr val="0070C0"/>
                </a:solidFill>
                <a:latin typeface="Consolas" panose="020B0609020204030204" pitchFamily="49" charset="0"/>
              </a:rPr>
              <a:t>name (#PCDATA)</a:t>
            </a:r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endParaRPr lang="en-GB" dirty="0">
              <a:solidFill>
                <a:srgbClr val="C0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dirty="0"/>
              <a:t>Defines the name element. The content of the element is Parsed Character Data.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1448CB4-402C-4BE4-B21E-185BB3B80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36411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1CD1D0-4791-4461-967D-B4EA51DF8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Use DTD on an XML file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8307974-07C9-4B29-9E8A-8DD398F337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schema can be located in an external file, so that several XML files can use it</a:t>
            </a:r>
          </a:p>
          <a:p>
            <a:r>
              <a:rPr lang="en-GB" dirty="0"/>
              <a:t>To use an external DTD you need to reference it in the header of the XML file: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&lt;xml </a:t>
            </a:r>
            <a:r>
              <a:rPr lang="en-GB" dirty="0">
                <a:solidFill>
                  <a:srgbClr val="0070C0"/>
                </a:solidFill>
                <a:latin typeface="Consolas" panose="020B0609020204030204" pitchFamily="49" charset="0"/>
              </a:rPr>
              <a:t>version=“1.0”</a:t>
            </a:r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?&gt;</a:t>
            </a:r>
          </a:p>
          <a:p>
            <a:pPr marL="0" indent="0">
              <a:buNone/>
            </a:pPr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&lt;!DOCTYPE contacts SYSTEM</a:t>
            </a:r>
            <a:r>
              <a:rPr lang="en-GB" dirty="0">
                <a:latin typeface="Consolas" panose="020B0609020204030204" pitchFamily="49" charset="0"/>
              </a:rPr>
              <a:t> </a:t>
            </a:r>
            <a:r>
              <a:rPr lang="en-GB" dirty="0">
                <a:solidFill>
                  <a:srgbClr val="0070C0"/>
                </a:solidFill>
                <a:latin typeface="Consolas" panose="020B0609020204030204" pitchFamily="49" charset="0"/>
              </a:rPr>
              <a:t>“contacts.dtd”</a:t>
            </a:r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...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485A574-ABEB-4E46-AD98-CBBD3B9AA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4759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292E2B-DF86-44CF-AE80-EC61DB877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</a:t>
            </a:r>
            <a:r>
              <a:rPr lang="en-GB" dirty="0">
                <a:solidFill>
                  <a:srgbClr val="FF0000"/>
                </a:solidFill>
              </a:rPr>
              <a:t>x</a:t>
            </a:r>
            <a:r>
              <a:rPr lang="en-GB" dirty="0"/>
              <a:t>tensible </a:t>
            </a:r>
            <a:r>
              <a:rPr lang="en-GB" dirty="0">
                <a:solidFill>
                  <a:srgbClr val="FF0000"/>
                </a:solidFill>
              </a:rPr>
              <a:t>M</a:t>
            </a:r>
            <a:r>
              <a:rPr lang="en-GB" dirty="0"/>
              <a:t>arkup </a:t>
            </a:r>
            <a:r>
              <a:rPr lang="en-GB" dirty="0">
                <a:solidFill>
                  <a:srgbClr val="FF0000"/>
                </a:solidFill>
              </a:rPr>
              <a:t>L</a:t>
            </a:r>
            <a:r>
              <a:rPr lang="en-GB" dirty="0"/>
              <a:t>anguage - </a:t>
            </a:r>
            <a:r>
              <a:rPr lang="en-GB" dirty="0">
                <a:solidFill>
                  <a:srgbClr val="FF0000"/>
                </a:solidFill>
              </a:rPr>
              <a:t>XML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6CAED72-F100-4738-9464-293453D43E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According to the W3C: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“XML is a simple, very flexible text format derived from SGML (ISO 8879). Originally designed to meet the challenges of large-scale electronic publishing, XML is also playing an increasingly important role in the exchange of a wide variety of data on the Web and elsewhere.”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531318D-66DE-4DA7-8E79-0D7E8272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62666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176610-A4DB-49D1-8961-C48C9A7A4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XML Schema (XSD)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B8BE806-9ACA-4D72-B8DD-CF30A76FF5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Provides a richer, more powerful way to define the legal elements and attributes of an XML document</a:t>
            </a:r>
          </a:p>
          <a:p>
            <a:pPr marL="0" indent="0">
              <a:buNone/>
            </a:pPr>
            <a:endParaRPr lang="en-GB" dirty="0"/>
          </a:p>
          <a:p>
            <a:pPr marL="1254125" indent="-358775">
              <a:buFont typeface="Wingdings" panose="05000000000000000000" pitchFamily="2" charset="2"/>
              <a:buChar char="ü"/>
            </a:pPr>
            <a:r>
              <a:rPr lang="en-GB" dirty="0"/>
              <a:t>Supports datatypes</a:t>
            </a:r>
          </a:p>
          <a:p>
            <a:pPr marL="1254125" indent="-358775">
              <a:buFont typeface="Wingdings" panose="05000000000000000000" pitchFamily="2" charset="2"/>
              <a:buChar char="ü"/>
            </a:pPr>
            <a:r>
              <a:rPr lang="en-GB" dirty="0"/>
              <a:t>Supports namespaces</a:t>
            </a:r>
          </a:p>
          <a:p>
            <a:pPr marL="1254125" indent="-358775">
              <a:buFont typeface="Wingdings" panose="05000000000000000000" pitchFamily="2" charset="2"/>
              <a:buChar char="ü"/>
            </a:pPr>
            <a:r>
              <a:rPr lang="en-GB" dirty="0"/>
              <a:t>Allow extensions</a:t>
            </a:r>
          </a:p>
          <a:p>
            <a:pPr marL="1254125" indent="-358775">
              <a:buFont typeface="Wingdings" panose="05000000000000000000" pitchFamily="2" charset="2"/>
              <a:buChar char="ü"/>
            </a:pPr>
            <a:r>
              <a:rPr lang="en-GB" dirty="0"/>
              <a:t>Schemas written in XML</a:t>
            </a:r>
          </a:p>
          <a:p>
            <a:pPr marL="1254125" indent="-358775">
              <a:buFont typeface="Wingdings" panose="05000000000000000000" pitchFamily="2" charset="2"/>
              <a:buChar char="ü"/>
            </a:pPr>
            <a:endParaRPr lang="en-GB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93B5041-999A-4352-9394-5C6C5451F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38615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EF05F3-0DFE-4ADC-BE53-453F38AF9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XML Schema (XSD)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93647DB-4DF6-43A0-AA84-69AB300E9B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0965" y="1564849"/>
            <a:ext cx="10289357" cy="497264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&lt;?xml </a:t>
            </a:r>
            <a:r>
              <a:rPr lang="en-GB" sz="2400" dirty="0">
                <a:solidFill>
                  <a:srgbClr val="0070C0"/>
                </a:solidFill>
                <a:latin typeface="Consolas" panose="020B0609020204030204" pitchFamily="49" charset="0"/>
              </a:rPr>
              <a:t>version="1.0"?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&lt;</a:t>
            </a:r>
            <a:r>
              <a:rPr lang="en-GB" sz="2400" dirty="0" err="1">
                <a:solidFill>
                  <a:srgbClr val="C00000"/>
                </a:solidFill>
                <a:latin typeface="Consolas" panose="020B0609020204030204" pitchFamily="49" charset="0"/>
              </a:rPr>
              <a:t>xs:schema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 </a:t>
            </a:r>
            <a:r>
              <a:rPr lang="en-GB" sz="2400" dirty="0" err="1">
                <a:solidFill>
                  <a:srgbClr val="0070C0"/>
                </a:solidFill>
                <a:latin typeface="Consolas" panose="020B0609020204030204" pitchFamily="49" charset="0"/>
              </a:rPr>
              <a:t>xmlns:xs</a:t>
            </a:r>
            <a:r>
              <a:rPr lang="en-GB" sz="2400" dirty="0">
                <a:solidFill>
                  <a:srgbClr val="0070C0"/>
                </a:solidFill>
                <a:latin typeface="Consolas" panose="020B0609020204030204" pitchFamily="49" charset="0"/>
              </a:rPr>
              <a:t>=</a:t>
            </a:r>
            <a:r>
              <a:rPr lang="en-GB" sz="2400" dirty="0">
                <a:solidFill>
                  <a:srgbClr val="0070C0"/>
                </a:solidFill>
                <a:latin typeface="Consolas" panose="020B0609020204030204" pitchFamily="49" charset="0"/>
                <a:hlinkClick r:id="rId2"/>
              </a:rPr>
              <a:t>http://www.w3.org/2001/XMLSchema</a:t>
            </a:r>
            <a:endParaRPr lang="en-GB" sz="2400" dirty="0">
              <a:solidFill>
                <a:srgbClr val="0070C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	</a:t>
            </a:r>
            <a:r>
              <a:rPr kumimoji="0" lang="es-CL" altLang="es-CL" sz="2400" b="0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targetNamespace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="http://www.w3schools.com/*namespace*" </a:t>
            </a:r>
          </a:p>
          <a:p>
            <a:pPr marL="0" indent="0">
              <a:buNone/>
            </a:pP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	</a:t>
            </a:r>
            <a:r>
              <a:rPr kumimoji="0" lang="es-CL" altLang="es-CL" sz="2400" b="0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xmlns</a:t>
            </a:r>
            <a:r>
              <a:rPr kumimoji="0" lang="es-CL" altLang="es-CL" sz="24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="http://www.w3schools.com/*namespace* contacts.xsd"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&lt;</a:t>
            </a:r>
            <a:r>
              <a:rPr lang="en-GB" sz="2400" dirty="0" err="1">
                <a:solidFill>
                  <a:srgbClr val="C00000"/>
                </a:solidFill>
                <a:latin typeface="Consolas" panose="020B0609020204030204" pitchFamily="49" charset="0"/>
              </a:rPr>
              <a:t>xs:element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 </a:t>
            </a:r>
            <a:r>
              <a:rPr lang="en-GB" sz="2400" dirty="0">
                <a:solidFill>
                  <a:srgbClr val="0070C0"/>
                </a:solidFill>
                <a:latin typeface="Consolas" panose="020B0609020204030204" pitchFamily="49" charset="0"/>
              </a:rPr>
              <a:t>name="contacts"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  &lt;</a:t>
            </a:r>
            <a:r>
              <a:rPr lang="en-GB" sz="2400" dirty="0" err="1">
                <a:solidFill>
                  <a:srgbClr val="C00000"/>
                </a:solidFill>
                <a:latin typeface="Consolas" panose="020B0609020204030204" pitchFamily="49" charset="0"/>
              </a:rPr>
              <a:t>xs:complexType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    &lt;</a:t>
            </a:r>
            <a:r>
              <a:rPr lang="en-GB" sz="2400" dirty="0" err="1">
                <a:solidFill>
                  <a:srgbClr val="C00000"/>
                </a:solidFill>
                <a:latin typeface="Consolas" panose="020B0609020204030204" pitchFamily="49" charset="0"/>
              </a:rPr>
              <a:t>xs:sequence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r>
              <a:rPr lang="en-GB" sz="2400" dirty="0">
                <a:latin typeface="Consolas" panose="020B0609020204030204" pitchFamily="49" charset="0"/>
              </a:rPr>
              <a:t>      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&lt;</a:t>
            </a:r>
            <a:r>
              <a:rPr lang="en-GB" sz="2400" dirty="0" err="1">
                <a:solidFill>
                  <a:srgbClr val="C00000"/>
                </a:solidFill>
                <a:latin typeface="Consolas" panose="020B0609020204030204" pitchFamily="49" charset="0"/>
              </a:rPr>
              <a:t>xs:element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 </a:t>
            </a:r>
            <a:r>
              <a:rPr lang="en-GB" sz="2400" dirty="0">
                <a:solidFill>
                  <a:srgbClr val="0070C0"/>
                </a:solidFill>
                <a:latin typeface="Consolas" panose="020B0609020204030204" pitchFamily="49" charset="0"/>
              </a:rPr>
              <a:t>name="person" type="person" minOccurs="1" </a:t>
            </a:r>
            <a:r>
              <a:rPr lang="en-GB" sz="2400" dirty="0" err="1">
                <a:solidFill>
                  <a:srgbClr val="0070C0"/>
                </a:solidFill>
                <a:latin typeface="Consolas" panose="020B0609020204030204" pitchFamily="49" charset="0"/>
              </a:rPr>
              <a:t>maxOccurs</a:t>
            </a:r>
            <a:r>
              <a:rPr lang="en-GB" sz="2400" dirty="0">
                <a:solidFill>
                  <a:srgbClr val="0070C0"/>
                </a:solidFill>
                <a:latin typeface="Consolas" panose="020B0609020204030204" pitchFamily="49" charset="0"/>
              </a:rPr>
              <a:t>="unbounded"</a:t>
            </a:r>
            <a:r>
              <a:rPr lang="en-GB" sz="2400" dirty="0">
                <a:latin typeface="Consolas" panose="020B0609020204030204" pitchFamily="49" charset="0"/>
              </a:rPr>
              <a:t> 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/&gt;</a:t>
            </a:r>
          </a:p>
          <a:p>
            <a:pPr marL="0" indent="0">
              <a:buNone/>
            </a:pPr>
            <a:r>
              <a:rPr lang="en-GB" sz="2400" dirty="0">
                <a:latin typeface="Consolas" panose="020B0609020204030204" pitchFamily="49" charset="0"/>
              </a:rPr>
              <a:t>    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&lt;/</a:t>
            </a:r>
            <a:r>
              <a:rPr lang="en-GB" sz="2400" dirty="0" err="1">
                <a:solidFill>
                  <a:srgbClr val="C00000"/>
                </a:solidFill>
                <a:latin typeface="Consolas" panose="020B0609020204030204" pitchFamily="49" charset="0"/>
              </a:rPr>
              <a:t>xs:sequence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  &lt;/</a:t>
            </a:r>
            <a:r>
              <a:rPr lang="en-GB" sz="2400" dirty="0" err="1">
                <a:solidFill>
                  <a:srgbClr val="C00000"/>
                </a:solidFill>
                <a:latin typeface="Consolas" panose="020B0609020204030204" pitchFamily="49" charset="0"/>
              </a:rPr>
              <a:t>xs:complexType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&lt;/</a:t>
            </a:r>
            <a:r>
              <a:rPr lang="en-GB" sz="2400" dirty="0" err="1">
                <a:solidFill>
                  <a:srgbClr val="C00000"/>
                </a:solidFill>
                <a:latin typeface="Consolas" panose="020B0609020204030204" pitchFamily="49" charset="0"/>
              </a:rPr>
              <a:t>xs:element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&lt;</a:t>
            </a:r>
            <a:r>
              <a:rPr lang="en-GB" sz="2400" dirty="0" err="1">
                <a:solidFill>
                  <a:srgbClr val="C00000"/>
                </a:solidFill>
                <a:latin typeface="Consolas" panose="020B0609020204030204" pitchFamily="49" charset="0"/>
              </a:rPr>
              <a:t>xs:complexType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 </a:t>
            </a:r>
            <a:r>
              <a:rPr lang="en-GB" sz="2400" dirty="0">
                <a:solidFill>
                  <a:srgbClr val="0070C0"/>
                </a:solidFill>
                <a:latin typeface="Consolas" panose="020B0609020204030204" pitchFamily="49" charset="0"/>
              </a:rPr>
              <a:t>name="person"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  &lt;</a:t>
            </a:r>
            <a:r>
              <a:rPr lang="en-GB" sz="2400" dirty="0" err="1">
                <a:solidFill>
                  <a:srgbClr val="C00000"/>
                </a:solidFill>
                <a:latin typeface="Consolas" panose="020B0609020204030204" pitchFamily="49" charset="0"/>
              </a:rPr>
              <a:t>xs:sequence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r>
              <a:rPr lang="en-GB" sz="2400" dirty="0">
                <a:latin typeface="Consolas" panose="020B0609020204030204" pitchFamily="49" charset="0"/>
              </a:rPr>
              <a:t>    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&lt;</a:t>
            </a:r>
            <a:r>
              <a:rPr lang="en-GB" sz="2400" dirty="0" err="1">
                <a:solidFill>
                  <a:srgbClr val="C00000"/>
                </a:solidFill>
                <a:latin typeface="Consolas" panose="020B0609020204030204" pitchFamily="49" charset="0"/>
              </a:rPr>
              <a:t>xs:element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 </a:t>
            </a:r>
            <a:r>
              <a:rPr lang="en-GB" sz="2400" dirty="0">
                <a:solidFill>
                  <a:srgbClr val="0070C0"/>
                </a:solidFill>
                <a:latin typeface="Consolas" panose="020B0609020204030204" pitchFamily="49" charset="0"/>
              </a:rPr>
              <a:t>name="name" type="</a:t>
            </a:r>
            <a:r>
              <a:rPr lang="en-GB" sz="2400" dirty="0" err="1">
                <a:solidFill>
                  <a:srgbClr val="0070C0"/>
                </a:solidFill>
                <a:latin typeface="Consolas" panose="020B0609020204030204" pitchFamily="49" charset="0"/>
              </a:rPr>
              <a:t>xs:string</a:t>
            </a:r>
            <a:r>
              <a:rPr lang="en-GB" sz="2400" dirty="0">
                <a:solidFill>
                  <a:srgbClr val="0070C0"/>
                </a:solidFill>
                <a:latin typeface="Consolas" panose="020B0609020204030204" pitchFamily="49" charset="0"/>
              </a:rPr>
              <a:t>"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/&gt;</a:t>
            </a:r>
          </a:p>
          <a:p>
            <a:pPr marL="0" indent="0">
              <a:buNone/>
            </a:pPr>
            <a:r>
              <a:rPr lang="en-GB" sz="2400" dirty="0">
                <a:latin typeface="Consolas" panose="020B0609020204030204" pitchFamily="49" charset="0"/>
              </a:rPr>
              <a:t>    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&lt;</a:t>
            </a:r>
            <a:r>
              <a:rPr lang="en-GB" sz="2400" dirty="0" err="1">
                <a:solidFill>
                  <a:srgbClr val="C00000"/>
                </a:solidFill>
                <a:latin typeface="Consolas" panose="020B0609020204030204" pitchFamily="49" charset="0"/>
              </a:rPr>
              <a:t>xs:element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 </a:t>
            </a:r>
            <a:r>
              <a:rPr lang="en-GB" sz="2400" dirty="0">
                <a:solidFill>
                  <a:srgbClr val="0070C0"/>
                </a:solidFill>
                <a:latin typeface="Consolas" panose="020B0609020204030204" pitchFamily="49" charset="0"/>
              </a:rPr>
              <a:t>name="email" type="</a:t>
            </a:r>
            <a:r>
              <a:rPr lang="en-GB" sz="2400" dirty="0" err="1">
                <a:solidFill>
                  <a:srgbClr val="0070C0"/>
                </a:solidFill>
                <a:latin typeface="Consolas" panose="020B0609020204030204" pitchFamily="49" charset="0"/>
              </a:rPr>
              <a:t>xs:string</a:t>
            </a:r>
            <a:r>
              <a:rPr lang="en-GB" sz="2400" dirty="0">
                <a:solidFill>
                  <a:srgbClr val="0070C0"/>
                </a:solidFill>
                <a:latin typeface="Consolas" panose="020B0609020204030204" pitchFamily="49" charset="0"/>
              </a:rPr>
              <a:t>“ </a:t>
            </a:r>
            <a:r>
              <a:rPr lang="en-GB" sz="2400" dirty="0" err="1">
                <a:solidFill>
                  <a:srgbClr val="0070C0"/>
                </a:solidFill>
                <a:latin typeface="Consolas" panose="020B0609020204030204" pitchFamily="49" charset="0"/>
              </a:rPr>
              <a:t>maxOccurs</a:t>
            </a:r>
            <a:r>
              <a:rPr lang="en-GB" sz="2400" dirty="0">
                <a:solidFill>
                  <a:srgbClr val="0070C0"/>
                </a:solidFill>
                <a:latin typeface="Consolas" panose="020B0609020204030204" pitchFamily="49" charset="0"/>
              </a:rPr>
              <a:t>="unbounded"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/&gt;</a:t>
            </a:r>
            <a:endParaRPr lang="en-GB" sz="24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  &lt;/</a:t>
            </a:r>
            <a:r>
              <a:rPr lang="en-GB" sz="2400" dirty="0" err="1">
                <a:solidFill>
                  <a:srgbClr val="C00000"/>
                </a:solidFill>
                <a:latin typeface="Consolas" panose="020B0609020204030204" pitchFamily="49" charset="0"/>
              </a:rPr>
              <a:t>xs:sequence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&lt;/</a:t>
            </a:r>
            <a:r>
              <a:rPr lang="en-GB" sz="2400" dirty="0" err="1">
                <a:solidFill>
                  <a:srgbClr val="C00000"/>
                </a:solidFill>
                <a:latin typeface="Consolas" panose="020B0609020204030204" pitchFamily="49" charset="0"/>
              </a:rPr>
              <a:t>xs:element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endParaRPr lang="en-GB" sz="2400" dirty="0">
              <a:solidFill>
                <a:srgbClr val="C0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GB" sz="2400" dirty="0">
              <a:solidFill>
                <a:srgbClr val="C0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GB" sz="1800" dirty="0">
              <a:latin typeface="Consolas" panose="020B0609020204030204" pitchFamily="49" charset="0"/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E9D31FA-1B5A-4B23-A44B-BCF442A5A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62680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0B3E31-C951-40AE-808C-FD56B4589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 XSD in XML File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87C795-C9B0-454D-929E-4EECF4A30C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26452" cy="4351338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solidFill>
                  <a:srgbClr val="C00000"/>
                </a:solidFill>
                <a:latin typeface="Consolas" panose="020B0609020204030204" pitchFamily="49" charset="0"/>
              </a:rPr>
              <a:t>&lt;?xml</a:t>
            </a:r>
            <a:r>
              <a:rPr lang="en-US" sz="2400" dirty="0">
                <a:latin typeface="Consolas" panose="020B0609020204030204" pitchFamily="49" charset="0"/>
              </a:rPr>
              <a:t> </a:t>
            </a:r>
            <a:r>
              <a:rPr lang="en-US" sz="2400" dirty="0">
                <a:solidFill>
                  <a:srgbClr val="0070C0"/>
                </a:solidFill>
                <a:latin typeface="Consolas" panose="020B0609020204030204" pitchFamily="49" charset="0"/>
              </a:rPr>
              <a:t>version="1.0" encoding="utf-8"</a:t>
            </a:r>
            <a:r>
              <a:rPr lang="en-US" sz="2400" dirty="0">
                <a:solidFill>
                  <a:srgbClr val="C00000"/>
                </a:solidFill>
                <a:latin typeface="Consolas" panose="020B0609020204030204" pitchFamily="49" charset="0"/>
              </a:rPr>
              <a:t>?&gt;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C00000"/>
                </a:solidFill>
                <a:latin typeface="Consolas" panose="020B0609020204030204" pitchFamily="49" charset="0"/>
              </a:rPr>
              <a:t>&lt;employee </a:t>
            </a:r>
            <a:r>
              <a:rPr lang="en-US" sz="2400" dirty="0" err="1">
                <a:solidFill>
                  <a:srgbClr val="0070C0"/>
                </a:solidFill>
                <a:latin typeface="Consolas" panose="020B0609020204030204" pitchFamily="49" charset="0"/>
              </a:rPr>
              <a:t>xmlns</a:t>
            </a:r>
            <a:r>
              <a:rPr lang="en-US" sz="2400" dirty="0">
                <a:solidFill>
                  <a:srgbClr val="0070C0"/>
                </a:solidFill>
                <a:latin typeface="Consolas" panose="020B0609020204030204" pitchFamily="49" charset="0"/>
              </a:rPr>
              <a:t>="http://www.w3schools.com/*namespace*"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  <a:latin typeface="Consolas" panose="020B0609020204030204" pitchFamily="49" charset="0"/>
              </a:rPr>
              <a:t>          </a:t>
            </a:r>
            <a:r>
              <a:rPr lang="en-US" sz="2400" dirty="0" err="1">
                <a:solidFill>
                  <a:srgbClr val="0070C0"/>
                </a:solidFill>
                <a:latin typeface="Consolas" panose="020B0609020204030204" pitchFamily="49" charset="0"/>
              </a:rPr>
              <a:t>xmlns:xsi</a:t>
            </a:r>
            <a:r>
              <a:rPr lang="en-US" sz="2400" dirty="0">
                <a:solidFill>
                  <a:srgbClr val="0070C0"/>
                </a:solidFill>
                <a:latin typeface="Consolas" panose="020B0609020204030204" pitchFamily="49" charset="0"/>
              </a:rPr>
              <a:t>="http://www.w3.org/2001/XMLSchema-instance"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  <a:latin typeface="Consolas" panose="020B0609020204030204" pitchFamily="49" charset="0"/>
              </a:rPr>
              <a:t>          </a:t>
            </a:r>
            <a:r>
              <a:rPr lang="en-US" sz="2400" dirty="0" err="1">
                <a:solidFill>
                  <a:srgbClr val="0070C0"/>
                </a:solidFill>
                <a:latin typeface="Consolas" panose="020B0609020204030204" pitchFamily="49" charset="0"/>
              </a:rPr>
              <a:t>xsi:schemaLocation</a:t>
            </a:r>
            <a:r>
              <a:rPr lang="en-US" sz="2400" dirty="0">
                <a:solidFill>
                  <a:srgbClr val="0070C0"/>
                </a:solidFill>
                <a:latin typeface="Consolas" panose="020B0609020204030204" pitchFamily="49" charset="0"/>
              </a:rPr>
              <a:t>=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  <a:latin typeface="Consolas" panose="020B0609020204030204" pitchFamily="49" charset="0"/>
              </a:rPr>
              <a:t>		"http://www.w3schools.com/*namespace* contacts.xsd"</a:t>
            </a:r>
            <a:r>
              <a:rPr lang="en-US" sz="2400" dirty="0">
                <a:solidFill>
                  <a:srgbClr val="C00000"/>
                </a:solidFill>
                <a:latin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endParaRPr lang="en-GB" dirty="0">
              <a:latin typeface="Consolas" panose="020B0609020204030204" pitchFamily="49" charset="0"/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25E0F43-BF1F-47E5-8FAA-A68C13B72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16403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214016-C1B7-4D01-BABD-C1B3578D5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use schemas?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C32D52-565A-4D3F-9597-56A697D65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Cons:</a:t>
            </a:r>
          </a:p>
          <a:p>
            <a:pPr lvl="1"/>
            <a:r>
              <a:rPr lang="en-GB" dirty="0"/>
              <a:t>Rules and structures can become cumbersome</a:t>
            </a:r>
          </a:p>
          <a:p>
            <a:pPr lvl="1"/>
            <a:r>
              <a:rPr lang="en-GB" dirty="0"/>
              <a:t>Adds an overhead on validations</a:t>
            </a:r>
          </a:p>
          <a:p>
            <a:pPr lvl="1"/>
            <a:endParaRPr lang="en-GB" dirty="0"/>
          </a:p>
          <a:p>
            <a:r>
              <a:rPr lang="en-GB" dirty="0"/>
              <a:t>Pros:</a:t>
            </a:r>
          </a:p>
          <a:p>
            <a:pPr lvl="1"/>
            <a:r>
              <a:rPr lang="en-GB" dirty="0"/>
              <a:t>Guards against errors and malformed data</a:t>
            </a:r>
          </a:p>
          <a:p>
            <a:pPr lvl="1"/>
            <a:r>
              <a:rPr lang="en-GB" dirty="0"/>
              <a:t>Facilitates information exchange</a:t>
            </a:r>
          </a:p>
          <a:p>
            <a:pPr lvl="1"/>
            <a:r>
              <a:rPr lang="en-GB" dirty="0"/>
              <a:t>Helps with processing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8B49F4D-5E4A-4D09-A30B-F62F34697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89036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0D9E16-8DD3-4294-90C2-2E5579AE8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Query Languages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049BFF3-112E-458F-AFC5-67A48ED94FE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C4F1733-D73D-43AC-B599-F2DA2EFC5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39482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16D077-0743-4747-AF26-D3A0DCEA6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XPath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E499980-B959-40A2-9A46-941ADA66E5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Path matching with conditions</a:t>
            </a:r>
          </a:p>
          <a:p>
            <a:r>
              <a:rPr lang="en-GB" dirty="0"/>
              <a:t>Traversal over the tree structure</a:t>
            </a:r>
          </a:p>
          <a:p>
            <a:r>
              <a:rPr lang="en-GB" dirty="0"/>
              <a:t>Building block of other standards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C68CD98-2A54-4B77-81D3-E0883094D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Gráfico 5" descr="Árbol marchito contorno">
            <a:extLst>
              <a:ext uri="{FF2B5EF4-FFF2-40B4-BE49-F238E27FC236}">
                <a16:creationId xmlns:a16="http://schemas.microsoft.com/office/drawing/2014/main" id="{EA27C36D-A810-4DBE-83DD-2B5432A5D3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59190" y="2601175"/>
            <a:ext cx="3891700" cy="389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5390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309007-FEE4-432D-AF10-8269EFB86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XPath</a:t>
            </a:r>
          </a:p>
        </p:txBody>
      </p:sp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5B70C067-350A-4AB1-A109-977D2A65A6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7101395"/>
              </p:ext>
            </p:extLst>
          </p:nvPr>
        </p:nvGraphicFramePr>
        <p:xfrm>
          <a:off x="838200" y="2221550"/>
          <a:ext cx="10515600" cy="37084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209854">
                  <a:extLst>
                    <a:ext uri="{9D8B030D-6E8A-4147-A177-3AD203B41FA5}">
                      <a16:colId xmlns:a16="http://schemas.microsoft.com/office/drawing/2014/main" val="1668571274"/>
                    </a:ext>
                  </a:extLst>
                </a:gridCol>
                <a:gridCol w="6305746">
                  <a:extLst>
                    <a:ext uri="{9D8B030D-6E8A-4147-A177-3AD203B41FA5}">
                      <a16:colId xmlns:a16="http://schemas.microsoft.com/office/drawing/2014/main" val="1229731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Malgun Gothic Semilight" panose="020B0502040204020203" pitchFamily="34" charset="-128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Expression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Malgun Gothic Semilight" panose="020B0502040204020203" pitchFamily="34" charset="-128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Operation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5676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>
                          <a:latin typeface="Consolas" panose="020B0609020204030204" pitchFamily="49" charset="0"/>
                        </a:rPr>
                        <a:t>elementName</a:t>
                      </a:r>
                      <a:endParaRPr lang="en-GB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Malgun Gothic Semilight" panose="020B0502040204020203" pitchFamily="34" charset="-128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Selects all elements with </a:t>
                      </a:r>
                      <a:r>
                        <a:rPr lang="en-GB" dirty="0" err="1">
                          <a:latin typeface="Consolas" panose="020B0609020204030204" pitchFamily="49" charset="0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elementName</a:t>
                      </a:r>
                      <a:r>
                        <a:rPr lang="en-GB" dirty="0">
                          <a:latin typeface="Malgun Gothic Semilight" panose="020B0502040204020203" pitchFamily="34" charset="-128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 tag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7010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Consolas" panose="020B0609020204030204" pitchFamily="49" charset="0"/>
                        </a:rPr>
                        <a:t>@attributeName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Malgun Gothic Semilight" panose="020B0502040204020203" pitchFamily="34" charset="-128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Selects attributes with name </a:t>
                      </a:r>
                      <a:r>
                        <a:rPr lang="en-GB" dirty="0" err="1">
                          <a:latin typeface="Consolas" panose="020B0609020204030204" pitchFamily="49" charset="0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attributeName</a:t>
                      </a:r>
                      <a:endParaRPr lang="en-GB" dirty="0">
                        <a:latin typeface="Consolas" panose="020B0609020204030204" pitchFamily="49" charset="0"/>
                        <a:ea typeface="Malgun Gothic Semilight" panose="020B0502040204020203" pitchFamily="34" charset="-128"/>
                        <a:cs typeface="Malgun Gothic Semilight" panose="020B0502040204020203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4052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Consolas" panose="020B0609020204030204" pitchFamily="49" charset="0"/>
                        </a:rPr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Malgun Gothic Semilight" panose="020B0502040204020203" pitchFamily="34" charset="-128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Selects all elements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02247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Consolas" panose="020B0609020204030204" pitchFamily="49" charset="0"/>
                        </a:rPr>
                        <a:t>@*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Malgun Gothic Semilight" panose="020B0502040204020203" pitchFamily="34" charset="-128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Selects all attributes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70000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Consolas" panose="020B0609020204030204" pitchFamily="49" charset="0"/>
                        </a:rPr>
                        <a:t>//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Malgun Gothic Semilight" panose="020B0502040204020203" pitchFamily="34" charset="-128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Selects from the root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71366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Consolas" panose="020B0609020204030204" pitchFamily="49" charset="0"/>
                        </a:rPr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Malgun Gothic Semilight" panose="020B0502040204020203" pitchFamily="34" charset="-128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Selects an element and all its descendants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88341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Consolas" panose="020B0609020204030204" pitchFamily="49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Malgun Gothic Semilight" panose="020B0502040204020203" pitchFamily="34" charset="-128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Selects current element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88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Consolas" panose="020B0609020204030204" pitchFamily="49" charset="0"/>
                        </a:rPr>
                        <a:t>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Malgun Gothic Semilight" panose="020B0502040204020203" pitchFamily="34" charset="-128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Selects the parent element of the current element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16383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Consolas" panose="020B0609020204030204" pitchFamily="49" charset="0"/>
                        </a:rPr>
                        <a:t>text()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Malgun Gothic Semilight" panose="020B0502040204020203" pitchFamily="34" charset="-128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Selects the text inside the current element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7451362"/>
                  </a:ext>
                </a:extLst>
              </a:tr>
            </a:tbl>
          </a:graphicData>
        </a:graphic>
      </p:graphicFrame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DD7E965-B471-48DA-99A8-DBBB47C00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5187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9D89B2-CF1B-481A-993B-112B4A6AA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XPath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54828FD-D69B-4DDA-8542-F215E5E12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5336" y="1352744"/>
            <a:ext cx="5257800" cy="559480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&lt;world&gt;</a:t>
            </a:r>
          </a:p>
          <a:p>
            <a:pPr marL="0" indent="0">
              <a:buNone/>
            </a:pPr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  &lt;continent </a:t>
            </a:r>
            <a:r>
              <a:rPr lang="en-GB" dirty="0">
                <a:solidFill>
                  <a:srgbClr val="0070C0"/>
                </a:solidFill>
                <a:latin typeface="Consolas" panose="020B0609020204030204" pitchFamily="49" charset="0"/>
              </a:rPr>
              <a:t>name=</a:t>
            </a:r>
            <a:r>
              <a:rPr lang="en-GB" sz="2800" dirty="0">
                <a:solidFill>
                  <a:srgbClr val="0070C0"/>
                </a:solidFill>
                <a:latin typeface="Consolas" panose="020B0609020204030204" pitchFamily="49" charset="0"/>
              </a:rPr>
              <a:t>"</a:t>
            </a:r>
            <a:r>
              <a:rPr lang="en-GB" dirty="0">
                <a:solidFill>
                  <a:srgbClr val="0070C0"/>
                </a:solidFill>
                <a:latin typeface="Consolas" panose="020B0609020204030204" pitchFamily="49" charset="0"/>
              </a:rPr>
              <a:t>Europe</a:t>
            </a:r>
            <a:r>
              <a:rPr lang="en-GB" sz="2800" dirty="0">
                <a:solidFill>
                  <a:srgbClr val="0070C0"/>
                </a:solidFill>
                <a:latin typeface="Consolas" panose="020B0609020204030204" pitchFamily="49" charset="0"/>
              </a:rPr>
              <a:t>"</a:t>
            </a:r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    &lt;country </a:t>
            </a:r>
            <a:r>
              <a:rPr lang="en-GB" dirty="0">
                <a:solidFill>
                  <a:srgbClr val="0070C0"/>
                </a:solidFill>
                <a:latin typeface="Consolas" panose="020B0609020204030204" pitchFamily="49" charset="0"/>
              </a:rPr>
              <a:t>code=</a:t>
            </a:r>
            <a:r>
              <a:rPr lang="en-GB" sz="2800" dirty="0">
                <a:solidFill>
                  <a:srgbClr val="0070C0"/>
                </a:solidFill>
                <a:latin typeface="Consolas" panose="020B0609020204030204" pitchFamily="49" charset="0"/>
              </a:rPr>
              <a:t>"</a:t>
            </a:r>
            <a:r>
              <a:rPr lang="en-GB" dirty="0">
                <a:solidFill>
                  <a:srgbClr val="0070C0"/>
                </a:solidFill>
                <a:latin typeface="Consolas" panose="020B0609020204030204" pitchFamily="49" charset="0"/>
              </a:rPr>
              <a:t>SE</a:t>
            </a:r>
            <a:r>
              <a:rPr lang="en-GB" sz="2800" dirty="0">
                <a:solidFill>
                  <a:srgbClr val="0070C0"/>
                </a:solidFill>
                <a:latin typeface="Consolas" panose="020B0609020204030204" pitchFamily="49" charset="0"/>
              </a:rPr>
              <a:t>"</a:t>
            </a:r>
            <a:r>
              <a:rPr lang="en-GB" sz="2800" dirty="0">
                <a:solidFill>
                  <a:srgbClr val="C00000"/>
                </a:solidFill>
                <a:latin typeface="Consolas" panose="020B0609020204030204" pitchFamily="49" charset="0"/>
              </a:rPr>
              <a:t> </a:t>
            </a:r>
            <a:r>
              <a:rPr lang="en-GB" sz="2800" dirty="0">
                <a:solidFill>
                  <a:srgbClr val="0070C0"/>
                </a:solidFill>
                <a:latin typeface="Consolas" panose="020B0609020204030204" pitchFamily="49" charset="0"/>
              </a:rPr>
              <a:t>name="</a:t>
            </a:r>
            <a:r>
              <a:rPr lang="en-GB" dirty="0">
                <a:solidFill>
                  <a:srgbClr val="0070C0"/>
                </a:solidFill>
                <a:latin typeface="Consolas" panose="020B0609020204030204" pitchFamily="49" charset="0"/>
              </a:rPr>
              <a:t>Sweden</a:t>
            </a:r>
            <a:r>
              <a:rPr lang="en-GB" sz="2800" dirty="0">
                <a:solidFill>
                  <a:srgbClr val="0070C0"/>
                </a:solidFill>
                <a:latin typeface="Consolas" panose="020B0609020204030204" pitchFamily="49" charset="0"/>
              </a:rPr>
              <a:t>"</a:t>
            </a:r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      &lt;population&gt;</a:t>
            </a:r>
            <a:r>
              <a:rPr lang="en-GB" dirty="0">
                <a:latin typeface="Consolas" panose="020B0609020204030204" pitchFamily="49" charset="0"/>
              </a:rPr>
              <a:t>10099265</a:t>
            </a:r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&lt;/population&gt;</a:t>
            </a:r>
          </a:p>
          <a:p>
            <a:pPr marL="0" indent="0">
              <a:buNone/>
            </a:pPr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        &lt;location&gt;</a:t>
            </a:r>
          </a:p>
          <a:p>
            <a:pPr marL="0" indent="0">
              <a:buNone/>
            </a:pPr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           &lt;latitude&gt;</a:t>
            </a:r>
            <a:r>
              <a:rPr lang="en-GB" dirty="0">
                <a:latin typeface="Consolas" panose="020B0609020204030204" pitchFamily="49" charset="0"/>
              </a:rPr>
              <a:t>60.1282</a:t>
            </a:r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&lt;/latitude&gt;</a:t>
            </a:r>
          </a:p>
          <a:p>
            <a:pPr marL="0" indent="0">
              <a:buNone/>
            </a:pPr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           &lt;longitude&gt;</a:t>
            </a:r>
            <a:r>
              <a:rPr lang="en-GB" dirty="0">
                <a:latin typeface="Consolas" panose="020B0609020204030204" pitchFamily="49" charset="0"/>
              </a:rPr>
              <a:t>18.6435</a:t>
            </a:r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&lt;/longitude&gt;</a:t>
            </a:r>
          </a:p>
          <a:p>
            <a:pPr marL="0" indent="0">
              <a:buNone/>
            </a:pPr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        &lt;/location&gt;</a:t>
            </a:r>
          </a:p>
          <a:p>
            <a:pPr marL="0" indent="0">
              <a:buNone/>
            </a:pPr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      &lt;city&gt;</a:t>
            </a:r>
          </a:p>
          <a:p>
            <a:pPr marL="0" indent="0">
              <a:buNone/>
            </a:pPr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        &lt;name&gt;</a:t>
            </a:r>
            <a:r>
              <a:rPr lang="en-GB" dirty="0">
                <a:latin typeface="Consolas" panose="020B0609020204030204" pitchFamily="49" charset="0"/>
              </a:rPr>
              <a:t>Linköping</a:t>
            </a:r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&lt;/name&gt;</a:t>
            </a:r>
          </a:p>
          <a:p>
            <a:pPr marL="0" indent="0">
              <a:buNone/>
            </a:pPr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        &lt;location&gt;</a:t>
            </a:r>
          </a:p>
          <a:p>
            <a:pPr marL="0" indent="0">
              <a:buNone/>
            </a:pPr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           &lt;latitude&gt;</a:t>
            </a:r>
            <a:r>
              <a:rPr lang="en-GB" dirty="0">
                <a:latin typeface="Consolas" panose="020B0609020204030204" pitchFamily="49" charset="0"/>
              </a:rPr>
              <a:t>58.4108</a:t>
            </a:r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&lt;/latitude&gt;</a:t>
            </a:r>
          </a:p>
          <a:p>
            <a:pPr marL="0" indent="0">
              <a:buNone/>
            </a:pPr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           &lt;longitude&gt;</a:t>
            </a:r>
            <a:r>
              <a:rPr lang="en-GB" dirty="0">
                <a:latin typeface="Consolas" panose="020B0609020204030204" pitchFamily="49" charset="0"/>
              </a:rPr>
              <a:t>15.6214</a:t>
            </a:r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&lt;/longitude&gt;</a:t>
            </a:r>
          </a:p>
          <a:p>
            <a:pPr marL="0" indent="0">
              <a:buNone/>
            </a:pPr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        &lt;/location&gt;</a:t>
            </a:r>
          </a:p>
          <a:p>
            <a:pPr marL="0" indent="0">
              <a:buNone/>
            </a:pPr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      &lt;/city&gt;</a:t>
            </a:r>
          </a:p>
          <a:p>
            <a:pPr marL="0" indent="0">
              <a:buNone/>
            </a:pPr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    &lt;/country&gt;</a:t>
            </a:r>
          </a:p>
          <a:p>
            <a:pPr marL="0" indent="0">
              <a:buNone/>
            </a:pPr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    </a:t>
            </a:r>
            <a:r>
              <a:rPr lang="en-GB" dirty="0">
                <a:latin typeface="Consolas" panose="020B0609020204030204" pitchFamily="49" charset="0"/>
              </a:rPr>
              <a:t>...</a:t>
            </a:r>
          </a:p>
          <a:p>
            <a:pPr marL="0" indent="0">
              <a:buNone/>
            </a:pPr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  &lt;/continent&gt;</a:t>
            </a:r>
          </a:p>
          <a:p>
            <a:pPr marL="0" indent="0">
              <a:buNone/>
            </a:pPr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  </a:t>
            </a:r>
            <a:r>
              <a:rPr lang="en-GB" dirty="0">
                <a:latin typeface="Consolas" panose="020B0609020204030204" pitchFamily="49" charset="0"/>
              </a:rPr>
              <a:t>...</a:t>
            </a:r>
          </a:p>
          <a:p>
            <a:pPr marL="0" indent="0">
              <a:buNone/>
            </a:pPr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&lt;/world&gt;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3ADA333-62FA-4102-A91C-17ADDF564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6E48045D-5F33-490A-BDFD-466CDD26A065}"/>
              </a:ext>
            </a:extLst>
          </p:cNvPr>
          <p:cNvSpPr/>
          <p:nvPr/>
        </p:nvSpPr>
        <p:spPr>
          <a:xfrm>
            <a:off x="8777140" y="930081"/>
            <a:ext cx="1343319" cy="688157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World</a:t>
            </a: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7FBE4020-06BC-492F-B354-667B995A6AB1}"/>
              </a:ext>
            </a:extLst>
          </p:cNvPr>
          <p:cNvSpPr/>
          <p:nvPr/>
        </p:nvSpPr>
        <p:spPr>
          <a:xfrm>
            <a:off x="7298703" y="1770638"/>
            <a:ext cx="1562493" cy="688157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Continent</a:t>
            </a: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ECF87CA4-1317-4E35-A219-24131D7C79FB}"/>
              </a:ext>
            </a:extLst>
          </p:cNvPr>
          <p:cNvSpPr/>
          <p:nvPr/>
        </p:nvSpPr>
        <p:spPr>
          <a:xfrm>
            <a:off x="10063899" y="1770637"/>
            <a:ext cx="1562493" cy="688157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Continent</a:t>
            </a: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2780D3D2-3B44-4394-9EDA-D35C3CFFDC06}"/>
              </a:ext>
            </a:extLst>
          </p:cNvPr>
          <p:cNvSpPr/>
          <p:nvPr/>
        </p:nvSpPr>
        <p:spPr>
          <a:xfrm>
            <a:off x="6640790" y="2746131"/>
            <a:ext cx="1315825" cy="688157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Country</a:t>
            </a:r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ED919C1A-6300-4301-93A7-6E8D45743715}"/>
              </a:ext>
            </a:extLst>
          </p:cNvPr>
          <p:cNvSpPr/>
          <p:nvPr/>
        </p:nvSpPr>
        <p:spPr>
          <a:xfrm>
            <a:off x="8334473" y="2747293"/>
            <a:ext cx="1315825" cy="688157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Country</a:t>
            </a:r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409BBCAE-E92A-40B6-A20C-0E0C23DF9DF4}"/>
              </a:ext>
            </a:extLst>
          </p:cNvPr>
          <p:cNvSpPr/>
          <p:nvPr/>
        </p:nvSpPr>
        <p:spPr>
          <a:xfrm>
            <a:off x="6112696" y="3779937"/>
            <a:ext cx="790673" cy="688157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City</a:t>
            </a: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45C74ABC-EA2A-4EBF-9529-3D497C275317}"/>
              </a:ext>
            </a:extLst>
          </p:cNvPr>
          <p:cNvSpPr/>
          <p:nvPr/>
        </p:nvSpPr>
        <p:spPr>
          <a:xfrm>
            <a:off x="7680886" y="3779938"/>
            <a:ext cx="790673" cy="688157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City</a:t>
            </a:r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D051277C-AEAB-43A2-842C-D475086C800C}"/>
              </a:ext>
            </a:extLst>
          </p:cNvPr>
          <p:cNvSpPr/>
          <p:nvPr/>
        </p:nvSpPr>
        <p:spPr>
          <a:xfrm>
            <a:off x="6536116" y="4812582"/>
            <a:ext cx="1396543" cy="688157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Location</a:t>
            </a:r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8972D5C4-AB93-4F17-A44F-8B022B7A1DD6}"/>
              </a:ext>
            </a:extLst>
          </p:cNvPr>
          <p:cNvSpPr/>
          <p:nvPr/>
        </p:nvSpPr>
        <p:spPr>
          <a:xfrm>
            <a:off x="5112767" y="4812582"/>
            <a:ext cx="1054625" cy="688157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Name</a:t>
            </a:r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C7BBBCBB-F7C1-4EFC-A3D0-72EA6559F597}"/>
              </a:ext>
            </a:extLst>
          </p:cNvPr>
          <p:cNvSpPr/>
          <p:nvPr/>
        </p:nvSpPr>
        <p:spPr>
          <a:xfrm>
            <a:off x="5671893" y="5676111"/>
            <a:ext cx="1396543" cy="688157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Latitude</a:t>
            </a:r>
          </a:p>
        </p:txBody>
      </p:sp>
      <p:sp>
        <p:nvSpPr>
          <p:cNvPr id="18" name="Elipse 17">
            <a:extLst>
              <a:ext uri="{FF2B5EF4-FFF2-40B4-BE49-F238E27FC236}">
                <a16:creationId xmlns:a16="http://schemas.microsoft.com/office/drawing/2014/main" id="{9A87D223-176C-45FE-91DA-A1C068720A40}"/>
              </a:ext>
            </a:extLst>
          </p:cNvPr>
          <p:cNvSpPr/>
          <p:nvPr/>
        </p:nvSpPr>
        <p:spPr>
          <a:xfrm>
            <a:off x="7527893" y="5680564"/>
            <a:ext cx="1607469" cy="688157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Longitude</a:t>
            </a:r>
          </a:p>
        </p:txBody>
      </p:sp>
      <p:cxnSp>
        <p:nvCxnSpPr>
          <p:cNvPr id="20" name="Conector recto de flecha 19">
            <a:extLst>
              <a:ext uri="{FF2B5EF4-FFF2-40B4-BE49-F238E27FC236}">
                <a16:creationId xmlns:a16="http://schemas.microsoft.com/office/drawing/2014/main" id="{2E4C4D8B-563A-4E67-924C-0FBA596F9D64}"/>
              </a:ext>
            </a:extLst>
          </p:cNvPr>
          <p:cNvCxnSpPr>
            <a:stCxn id="5" idx="4"/>
            <a:endCxn id="6" idx="0"/>
          </p:cNvCxnSpPr>
          <p:nvPr/>
        </p:nvCxnSpPr>
        <p:spPr>
          <a:xfrm flipH="1">
            <a:off x="8079950" y="1618238"/>
            <a:ext cx="1368850" cy="1524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de flecha 20">
            <a:extLst>
              <a:ext uri="{FF2B5EF4-FFF2-40B4-BE49-F238E27FC236}">
                <a16:creationId xmlns:a16="http://schemas.microsoft.com/office/drawing/2014/main" id="{4BFEA48E-35A5-47D5-92AC-81F09960C113}"/>
              </a:ext>
            </a:extLst>
          </p:cNvPr>
          <p:cNvCxnSpPr>
            <a:cxnSpLocks/>
            <a:stCxn id="5" idx="4"/>
            <a:endCxn id="7" idx="0"/>
          </p:cNvCxnSpPr>
          <p:nvPr/>
        </p:nvCxnSpPr>
        <p:spPr>
          <a:xfrm>
            <a:off x="9448800" y="1618238"/>
            <a:ext cx="1396346" cy="15239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de flecha 23">
            <a:extLst>
              <a:ext uri="{FF2B5EF4-FFF2-40B4-BE49-F238E27FC236}">
                <a16:creationId xmlns:a16="http://schemas.microsoft.com/office/drawing/2014/main" id="{F36AF39D-5B65-4C70-BF70-3A5A1F9331EC}"/>
              </a:ext>
            </a:extLst>
          </p:cNvPr>
          <p:cNvCxnSpPr>
            <a:cxnSpLocks/>
            <a:stCxn id="6" idx="4"/>
            <a:endCxn id="8" idx="0"/>
          </p:cNvCxnSpPr>
          <p:nvPr/>
        </p:nvCxnSpPr>
        <p:spPr>
          <a:xfrm flipH="1">
            <a:off x="7298703" y="2458795"/>
            <a:ext cx="781247" cy="28733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de flecha 26">
            <a:extLst>
              <a:ext uri="{FF2B5EF4-FFF2-40B4-BE49-F238E27FC236}">
                <a16:creationId xmlns:a16="http://schemas.microsoft.com/office/drawing/2014/main" id="{6C24619B-B273-4496-95E0-CE77C79300E3}"/>
              </a:ext>
            </a:extLst>
          </p:cNvPr>
          <p:cNvCxnSpPr>
            <a:cxnSpLocks/>
            <a:stCxn id="6" idx="4"/>
            <a:endCxn id="9" idx="0"/>
          </p:cNvCxnSpPr>
          <p:nvPr/>
        </p:nvCxnSpPr>
        <p:spPr>
          <a:xfrm>
            <a:off x="8079950" y="2458795"/>
            <a:ext cx="912436" cy="28849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de flecha 32">
            <a:extLst>
              <a:ext uri="{FF2B5EF4-FFF2-40B4-BE49-F238E27FC236}">
                <a16:creationId xmlns:a16="http://schemas.microsoft.com/office/drawing/2014/main" id="{BD77CD5A-BA97-4CC7-A746-152DB3C2835D}"/>
              </a:ext>
            </a:extLst>
          </p:cNvPr>
          <p:cNvCxnSpPr>
            <a:cxnSpLocks/>
            <a:stCxn id="8" idx="4"/>
            <a:endCxn id="11" idx="0"/>
          </p:cNvCxnSpPr>
          <p:nvPr/>
        </p:nvCxnSpPr>
        <p:spPr>
          <a:xfrm flipH="1">
            <a:off x="6508033" y="3434288"/>
            <a:ext cx="790670" cy="34564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de flecha 35">
            <a:extLst>
              <a:ext uri="{FF2B5EF4-FFF2-40B4-BE49-F238E27FC236}">
                <a16:creationId xmlns:a16="http://schemas.microsoft.com/office/drawing/2014/main" id="{3D05A5BA-8753-453F-B25A-A9ECEE2524A9}"/>
              </a:ext>
            </a:extLst>
          </p:cNvPr>
          <p:cNvCxnSpPr>
            <a:cxnSpLocks/>
            <a:stCxn id="8" idx="4"/>
            <a:endCxn id="12" idx="0"/>
          </p:cNvCxnSpPr>
          <p:nvPr/>
        </p:nvCxnSpPr>
        <p:spPr>
          <a:xfrm>
            <a:off x="7298703" y="3434288"/>
            <a:ext cx="777520" cy="34565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de flecha 38">
            <a:extLst>
              <a:ext uri="{FF2B5EF4-FFF2-40B4-BE49-F238E27FC236}">
                <a16:creationId xmlns:a16="http://schemas.microsoft.com/office/drawing/2014/main" id="{536E8E77-A42D-4E31-AE9B-0B9EBCA539A9}"/>
              </a:ext>
            </a:extLst>
          </p:cNvPr>
          <p:cNvCxnSpPr>
            <a:cxnSpLocks/>
            <a:stCxn id="11" idx="4"/>
            <a:endCxn id="16" idx="0"/>
          </p:cNvCxnSpPr>
          <p:nvPr/>
        </p:nvCxnSpPr>
        <p:spPr>
          <a:xfrm flipH="1">
            <a:off x="5640080" y="4468094"/>
            <a:ext cx="867953" cy="34448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de flecha 41">
            <a:extLst>
              <a:ext uri="{FF2B5EF4-FFF2-40B4-BE49-F238E27FC236}">
                <a16:creationId xmlns:a16="http://schemas.microsoft.com/office/drawing/2014/main" id="{1293E4B7-574C-4197-A237-E47F4649B928}"/>
              </a:ext>
            </a:extLst>
          </p:cNvPr>
          <p:cNvCxnSpPr>
            <a:cxnSpLocks/>
            <a:stCxn id="11" idx="4"/>
            <a:endCxn id="14" idx="0"/>
          </p:cNvCxnSpPr>
          <p:nvPr/>
        </p:nvCxnSpPr>
        <p:spPr>
          <a:xfrm>
            <a:off x="6508033" y="4468094"/>
            <a:ext cx="726355" cy="34448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cto de flecha 44">
            <a:extLst>
              <a:ext uri="{FF2B5EF4-FFF2-40B4-BE49-F238E27FC236}">
                <a16:creationId xmlns:a16="http://schemas.microsoft.com/office/drawing/2014/main" id="{26E213B6-5859-48AC-A67B-15763A326EB2}"/>
              </a:ext>
            </a:extLst>
          </p:cNvPr>
          <p:cNvCxnSpPr>
            <a:cxnSpLocks/>
            <a:stCxn id="14" idx="4"/>
            <a:endCxn id="17" idx="0"/>
          </p:cNvCxnSpPr>
          <p:nvPr/>
        </p:nvCxnSpPr>
        <p:spPr>
          <a:xfrm flipH="1">
            <a:off x="6370165" y="5500739"/>
            <a:ext cx="864223" cy="17537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cto de flecha 47">
            <a:extLst>
              <a:ext uri="{FF2B5EF4-FFF2-40B4-BE49-F238E27FC236}">
                <a16:creationId xmlns:a16="http://schemas.microsoft.com/office/drawing/2014/main" id="{4408C2EA-1EE1-436D-8257-1AB999FA2353}"/>
              </a:ext>
            </a:extLst>
          </p:cNvPr>
          <p:cNvCxnSpPr>
            <a:cxnSpLocks/>
            <a:stCxn id="14" idx="4"/>
            <a:endCxn id="18" idx="0"/>
          </p:cNvCxnSpPr>
          <p:nvPr/>
        </p:nvCxnSpPr>
        <p:spPr>
          <a:xfrm>
            <a:off x="7234388" y="5500739"/>
            <a:ext cx="1097240" cy="17982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Elipse 27">
            <a:extLst>
              <a:ext uri="{FF2B5EF4-FFF2-40B4-BE49-F238E27FC236}">
                <a16:creationId xmlns:a16="http://schemas.microsoft.com/office/drawing/2014/main" id="{585CC7E8-A902-4DCD-B414-8EC91790DF6C}"/>
              </a:ext>
            </a:extLst>
          </p:cNvPr>
          <p:cNvSpPr/>
          <p:nvPr/>
        </p:nvSpPr>
        <p:spPr>
          <a:xfrm>
            <a:off x="9483071" y="3779936"/>
            <a:ext cx="1396543" cy="688157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Location</a:t>
            </a:r>
          </a:p>
        </p:txBody>
      </p:sp>
      <p:sp>
        <p:nvSpPr>
          <p:cNvPr id="29" name="Elipse 28">
            <a:extLst>
              <a:ext uri="{FF2B5EF4-FFF2-40B4-BE49-F238E27FC236}">
                <a16:creationId xmlns:a16="http://schemas.microsoft.com/office/drawing/2014/main" id="{35F5CC70-823B-40A1-A7D9-00F6F08A5B5A}"/>
              </a:ext>
            </a:extLst>
          </p:cNvPr>
          <p:cNvSpPr/>
          <p:nvPr/>
        </p:nvSpPr>
        <p:spPr>
          <a:xfrm>
            <a:off x="8623562" y="4806524"/>
            <a:ext cx="1396543" cy="688157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Latitude</a:t>
            </a:r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4D1C15B1-EF2D-4357-9592-B6D88AEFAF4E}"/>
              </a:ext>
            </a:extLst>
          </p:cNvPr>
          <p:cNvSpPr/>
          <p:nvPr/>
        </p:nvSpPr>
        <p:spPr>
          <a:xfrm>
            <a:off x="10479562" y="4810977"/>
            <a:ext cx="1607469" cy="688157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Longitude</a:t>
            </a:r>
          </a:p>
        </p:txBody>
      </p:sp>
      <p:cxnSp>
        <p:nvCxnSpPr>
          <p:cNvPr id="32" name="Conector recto de flecha 31">
            <a:extLst>
              <a:ext uri="{FF2B5EF4-FFF2-40B4-BE49-F238E27FC236}">
                <a16:creationId xmlns:a16="http://schemas.microsoft.com/office/drawing/2014/main" id="{584B6350-B9AA-453B-85E0-6378BEAAD696}"/>
              </a:ext>
            </a:extLst>
          </p:cNvPr>
          <p:cNvCxnSpPr>
            <a:cxnSpLocks/>
            <a:stCxn id="28" idx="4"/>
            <a:endCxn id="29" idx="0"/>
          </p:cNvCxnSpPr>
          <p:nvPr/>
        </p:nvCxnSpPr>
        <p:spPr>
          <a:xfrm flipH="1">
            <a:off x="9321834" y="4468093"/>
            <a:ext cx="859509" cy="33843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de flecha 33">
            <a:extLst>
              <a:ext uri="{FF2B5EF4-FFF2-40B4-BE49-F238E27FC236}">
                <a16:creationId xmlns:a16="http://schemas.microsoft.com/office/drawing/2014/main" id="{E27309C5-5A61-4844-A885-46954B4038D8}"/>
              </a:ext>
            </a:extLst>
          </p:cNvPr>
          <p:cNvCxnSpPr>
            <a:cxnSpLocks/>
            <a:stCxn id="28" idx="4"/>
            <a:endCxn id="31" idx="0"/>
          </p:cNvCxnSpPr>
          <p:nvPr/>
        </p:nvCxnSpPr>
        <p:spPr>
          <a:xfrm>
            <a:off x="10181343" y="4468093"/>
            <a:ext cx="1101954" cy="34288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de flecha 34">
            <a:extLst>
              <a:ext uri="{FF2B5EF4-FFF2-40B4-BE49-F238E27FC236}">
                <a16:creationId xmlns:a16="http://schemas.microsoft.com/office/drawing/2014/main" id="{3442BB78-94A8-4C1E-975C-56A07FD673E4}"/>
              </a:ext>
            </a:extLst>
          </p:cNvPr>
          <p:cNvCxnSpPr>
            <a:cxnSpLocks/>
            <a:stCxn id="9" idx="5"/>
            <a:endCxn id="28" idx="0"/>
          </p:cNvCxnSpPr>
          <p:nvPr/>
        </p:nvCxnSpPr>
        <p:spPr>
          <a:xfrm>
            <a:off x="9457600" y="3334672"/>
            <a:ext cx="723743" cy="44526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26758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9E414C-B57A-4A4C-8AC9-310492B25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XPath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CE1E6C1-C9DB-4C65-9A98-14E0978806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Obtain all cities in the world:</a:t>
            </a:r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>
                <a:latin typeface="Consolas" panose="020B0609020204030204" pitchFamily="49" charset="0"/>
              </a:rPr>
              <a:t>/world/continent/country/city</a:t>
            </a:r>
          </a:p>
          <a:p>
            <a:endParaRPr lang="en-GB" dirty="0"/>
          </a:p>
          <a:p>
            <a:r>
              <a:rPr lang="en-GB" dirty="0"/>
              <a:t>Also works with:</a:t>
            </a:r>
          </a:p>
          <a:p>
            <a:endParaRPr lang="en-GB" dirty="0"/>
          </a:p>
          <a:p>
            <a:pPr marL="0" indent="0" algn="ctr">
              <a:buNone/>
            </a:pPr>
            <a:r>
              <a:rPr lang="en-GB" dirty="0">
                <a:latin typeface="Consolas" panose="020B0609020204030204" pitchFamily="49" charset="0"/>
              </a:rPr>
              <a:t>//city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4AAB8EC-B1AF-4562-9580-997BE13F4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40014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FE7C4C-383F-45B2-A2E0-6FFB301F7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Xpath</a:t>
            </a:r>
            <a:r>
              <a:rPr lang="en-GB" dirty="0"/>
              <a:t> – Node-sets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5290F40-0A2A-4FA3-94BB-C624E5D28F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0709" y="2903455"/>
            <a:ext cx="8842344" cy="3273507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/>
              <a:t>The query </a:t>
            </a:r>
            <a:r>
              <a:rPr lang="en-GB" dirty="0">
                <a:latin typeface="Consolas" panose="020B0609020204030204" pitchFamily="49" charset="0"/>
              </a:rPr>
              <a:t>//city </a:t>
            </a:r>
            <a:r>
              <a:rPr lang="en-GB" dirty="0"/>
              <a:t>returns a set of elements with the tag </a:t>
            </a:r>
            <a:r>
              <a:rPr lang="en-GB" dirty="0">
                <a:latin typeface="Consolas" panose="020B0609020204030204" pitchFamily="49" charset="0"/>
              </a:rPr>
              <a:t>&lt;city&gt;</a:t>
            </a:r>
            <a:r>
              <a:rPr lang="en-GB" dirty="0"/>
              <a:t>, this is called a node-set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A2CBF96-6448-4BD5-9F73-0C00383D2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7169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292E2B-DF86-44CF-AE80-EC61DB877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</a:t>
            </a:r>
            <a:r>
              <a:rPr lang="en-GB" dirty="0">
                <a:solidFill>
                  <a:srgbClr val="FF0000"/>
                </a:solidFill>
              </a:rPr>
              <a:t>x</a:t>
            </a:r>
            <a:r>
              <a:rPr lang="en-GB" dirty="0"/>
              <a:t>tensible </a:t>
            </a:r>
            <a:r>
              <a:rPr lang="en-GB" dirty="0">
                <a:solidFill>
                  <a:srgbClr val="FF0000"/>
                </a:solidFill>
              </a:rPr>
              <a:t>M</a:t>
            </a:r>
            <a:r>
              <a:rPr lang="en-GB" dirty="0"/>
              <a:t>arkup </a:t>
            </a:r>
            <a:r>
              <a:rPr lang="en-GB" dirty="0">
                <a:solidFill>
                  <a:srgbClr val="FF0000"/>
                </a:solidFill>
              </a:rPr>
              <a:t>L</a:t>
            </a:r>
            <a:r>
              <a:rPr lang="en-GB" dirty="0"/>
              <a:t>anguage - </a:t>
            </a:r>
            <a:r>
              <a:rPr lang="en-GB" dirty="0">
                <a:solidFill>
                  <a:srgbClr val="FF0000"/>
                </a:solidFill>
              </a:rPr>
              <a:t>XML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6CAED72-F100-4738-9464-293453D43E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In short: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XML is a standardized format for data exchange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531318D-66DE-4DA7-8E79-0D7E8272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78013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9E414C-B57A-4A4C-8AC9-310492B25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XPath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CE1E6C1-C9DB-4C65-9A98-14E0978806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Obtain location coordinates of cities:</a:t>
            </a:r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>
                <a:latin typeface="Consolas" panose="020B0609020204030204" pitchFamily="49" charset="0"/>
              </a:rPr>
              <a:t>/world/continent/country/city/location</a:t>
            </a:r>
          </a:p>
          <a:p>
            <a:endParaRPr lang="en-GB" dirty="0"/>
          </a:p>
          <a:p>
            <a:r>
              <a:rPr lang="en-GB" dirty="0"/>
              <a:t>Obtain all location coordinates in the data:</a:t>
            </a:r>
          </a:p>
          <a:p>
            <a:endParaRPr lang="en-GB" dirty="0"/>
          </a:p>
          <a:p>
            <a:pPr marL="0" indent="0" algn="ctr">
              <a:buNone/>
            </a:pPr>
            <a:r>
              <a:rPr lang="en-GB" dirty="0">
                <a:latin typeface="Consolas" panose="020B0609020204030204" pitchFamily="49" charset="0"/>
              </a:rPr>
              <a:t>//location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4AAB8EC-B1AF-4562-9580-997BE13F4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84742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9E414C-B57A-4A4C-8AC9-310492B25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XPath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CE1E6C1-C9DB-4C65-9A98-14E0978806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Get the country codes</a:t>
            </a:r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>
                <a:latin typeface="Consolas" panose="020B0609020204030204" pitchFamily="49" charset="0"/>
              </a:rPr>
              <a:t>//country/@code</a:t>
            </a:r>
          </a:p>
          <a:p>
            <a:endParaRPr lang="en-GB" dirty="0"/>
          </a:p>
          <a:p>
            <a:r>
              <a:rPr lang="en-GB" dirty="0"/>
              <a:t>Get names of countries as text:</a:t>
            </a:r>
          </a:p>
          <a:p>
            <a:endParaRPr lang="en-GB" dirty="0"/>
          </a:p>
          <a:p>
            <a:pPr marL="0" indent="0" algn="ctr">
              <a:buNone/>
            </a:pPr>
            <a:r>
              <a:rPr lang="en-GB" dirty="0">
                <a:latin typeface="Consolas" panose="020B0609020204030204" pitchFamily="49" charset="0"/>
              </a:rPr>
              <a:t>//country/@name/text()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4AAB8EC-B1AF-4562-9580-997BE13F4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21169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CAD687-8A4A-4286-9C2F-8ED945BB8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XPath – Predicates </a:t>
            </a:r>
          </a:p>
        </p:txBody>
      </p:sp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93D49EF8-2F18-4E12-95C8-A4D7981584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8378866"/>
              </p:ext>
            </p:extLst>
          </p:nvPr>
        </p:nvGraphicFramePr>
        <p:xfrm>
          <a:off x="838200" y="1671955"/>
          <a:ext cx="10515600" cy="48209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248320">
                  <a:extLst>
                    <a:ext uri="{9D8B030D-6E8A-4147-A177-3AD203B41FA5}">
                      <a16:colId xmlns:a16="http://schemas.microsoft.com/office/drawing/2014/main" val="3200864599"/>
                    </a:ext>
                  </a:extLst>
                </a:gridCol>
                <a:gridCol w="7267280">
                  <a:extLst>
                    <a:ext uri="{9D8B030D-6E8A-4147-A177-3AD203B41FA5}">
                      <a16:colId xmlns:a16="http://schemas.microsoft.com/office/drawing/2014/main" val="18102042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Malgun Gothic Semilight" panose="020B0502040204020203" pitchFamily="34" charset="-128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Predicate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Malgun Gothic Semilight" panose="020B0502040204020203" pitchFamily="34" charset="-128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Operation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3049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Consolas" panose="020B0609020204030204" pitchFamily="49" charset="0"/>
                        </a:rPr>
                        <a:t>[n]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dirty="0">
                          <a:latin typeface="Malgun Gothic Semilight" panose="020B0502040204020203" pitchFamily="34" charset="-128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Select the </a:t>
                      </a:r>
                      <a:r>
                        <a:rPr lang="en-GB" i="1" dirty="0">
                          <a:latin typeface="Malgun Gothic Semilight" panose="020B0502040204020203" pitchFamily="34" charset="-128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nth</a:t>
                      </a:r>
                      <a:r>
                        <a:rPr lang="en-GB" dirty="0">
                          <a:latin typeface="Malgun Gothic Semilight" panose="020B0502040204020203" pitchFamily="34" charset="-128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 child element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63521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Consolas" panose="020B0609020204030204" pitchFamily="49" charset="0"/>
                        </a:rPr>
                        <a:t>[last()]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Malgun Gothic Semilight" panose="020B0502040204020203" pitchFamily="34" charset="-128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Select the </a:t>
                      </a:r>
                      <a:r>
                        <a:rPr lang="en-GB" i="1" dirty="0">
                          <a:latin typeface="Malgun Gothic Semilight" panose="020B0502040204020203" pitchFamily="34" charset="-128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last</a:t>
                      </a:r>
                      <a:r>
                        <a:rPr lang="en-GB" dirty="0">
                          <a:latin typeface="Malgun Gothic Semilight" panose="020B0502040204020203" pitchFamily="34" charset="-128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 child element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48494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Consolas" panose="020B0609020204030204" pitchFamily="49" charset="0"/>
                        </a:rPr>
                        <a:t>[last()-1]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Malgun Gothic Semilight" panose="020B0502040204020203" pitchFamily="34" charset="-128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Select the </a:t>
                      </a:r>
                      <a:r>
                        <a:rPr lang="en-GB" i="1" dirty="0">
                          <a:latin typeface="Malgun Gothic Semilight" panose="020B0502040204020203" pitchFamily="34" charset="-128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second-to-last</a:t>
                      </a:r>
                      <a:r>
                        <a:rPr lang="en-GB" dirty="0">
                          <a:latin typeface="Malgun Gothic Semilight" panose="020B0502040204020203" pitchFamily="34" charset="-128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 child element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3298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Consolas" panose="020B0609020204030204" pitchFamily="49" charset="0"/>
                        </a:rPr>
                        <a:t>[position()&lt;11]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Malgun Gothic Semilight" panose="020B0502040204020203" pitchFamily="34" charset="-128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Select the first 10 children elements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37254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Consolas" panose="020B0609020204030204" pitchFamily="49" charset="0"/>
                        </a:rPr>
                        <a:t>[@attr]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Malgun Gothic Semilight" panose="020B0502040204020203" pitchFamily="34" charset="-128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Select children elements with attribute </a:t>
                      </a:r>
                      <a:r>
                        <a:rPr lang="en-GB" dirty="0" err="1">
                          <a:latin typeface="Consolas" panose="020B0609020204030204" pitchFamily="49" charset="0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attr</a:t>
                      </a:r>
                      <a:endParaRPr lang="en-GB" dirty="0">
                        <a:latin typeface="Consolas" panose="020B0609020204030204" pitchFamily="49" charset="0"/>
                        <a:ea typeface="Malgun Gothic Semilight" panose="020B0502040204020203" pitchFamily="34" charset="-128"/>
                        <a:cs typeface="Malgun Gothic Semilight" panose="020B0502040204020203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03187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Consolas" panose="020B0609020204030204" pitchFamily="49" charset="0"/>
                        </a:rPr>
                        <a:t>[@attr=val]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Malgun Gothic Semilight" panose="020B0502040204020203" pitchFamily="34" charset="-128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Select children elements with value </a:t>
                      </a:r>
                      <a:r>
                        <a:rPr lang="en-GB" dirty="0" err="1">
                          <a:latin typeface="Consolas" panose="020B0609020204030204" pitchFamily="49" charset="0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val</a:t>
                      </a:r>
                      <a:r>
                        <a:rPr lang="en-GB" dirty="0">
                          <a:latin typeface="Malgun Gothic Semilight" panose="020B0502040204020203" pitchFamily="34" charset="-128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 in attribute </a:t>
                      </a:r>
                      <a:r>
                        <a:rPr lang="en-GB" dirty="0" err="1">
                          <a:latin typeface="Consolas" panose="020B0609020204030204" pitchFamily="49" charset="0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attr</a:t>
                      </a:r>
                      <a:endParaRPr lang="en-GB" dirty="0">
                        <a:latin typeface="Consolas" panose="020B0609020204030204" pitchFamily="49" charset="0"/>
                        <a:ea typeface="Malgun Gothic Semilight" panose="020B0502040204020203" pitchFamily="34" charset="-128"/>
                        <a:cs typeface="Malgun Gothic Semilight" panose="020B0502040204020203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65518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Consolas" panose="020B0609020204030204" pitchFamily="49" charset="0"/>
                        </a:rPr>
                        <a:t>[@attr&gt;n]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Malgun Gothic Semilight" panose="020B0502040204020203" pitchFamily="34" charset="-128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Select children elements with a value for attribute </a:t>
                      </a:r>
                      <a:r>
                        <a:rPr lang="en-GB" dirty="0" err="1">
                          <a:latin typeface="Consolas" panose="020B0609020204030204" pitchFamily="49" charset="0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attr</a:t>
                      </a:r>
                      <a:r>
                        <a:rPr lang="en-GB" dirty="0">
                          <a:latin typeface="Malgun Gothic Semilight" panose="020B0502040204020203" pitchFamily="34" charset="-128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 larger than </a:t>
                      </a:r>
                      <a:r>
                        <a:rPr lang="en-GB" dirty="0">
                          <a:latin typeface="Consolas" panose="020B0609020204030204" pitchFamily="49" charset="0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82466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Consolas" panose="020B0609020204030204" pitchFamily="49" charset="0"/>
                        </a:rPr>
                        <a:t>[p or q]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Malgun Gothic Semilight" panose="020B0502040204020203" pitchFamily="34" charset="-128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Disjunction of predicates </a:t>
                      </a:r>
                      <a:r>
                        <a:rPr lang="en-GB" dirty="0">
                          <a:latin typeface="Consolas" panose="020B0609020204030204" pitchFamily="49" charset="0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p</a:t>
                      </a:r>
                      <a:r>
                        <a:rPr lang="en-GB" dirty="0">
                          <a:latin typeface="Malgun Gothic Semilight" panose="020B0502040204020203" pitchFamily="34" charset="-128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 and </a:t>
                      </a:r>
                      <a:r>
                        <a:rPr lang="en-GB" dirty="0">
                          <a:latin typeface="Consolas" panose="020B0609020204030204" pitchFamily="49" charset="0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q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573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Consolas" panose="020B0609020204030204" pitchFamily="49" charset="0"/>
                        </a:rPr>
                        <a:t>[p and q]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Malgun Gothic Semilight" panose="020B0502040204020203" pitchFamily="34" charset="-128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Conjunction of predicates </a:t>
                      </a:r>
                      <a:r>
                        <a:rPr lang="en-GB" dirty="0">
                          <a:latin typeface="Consolas" panose="020B0609020204030204" pitchFamily="49" charset="0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p</a:t>
                      </a:r>
                      <a:r>
                        <a:rPr lang="en-GB" dirty="0">
                          <a:latin typeface="Malgun Gothic Semilight" panose="020B0502040204020203" pitchFamily="34" charset="-128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 and </a:t>
                      </a:r>
                      <a:r>
                        <a:rPr lang="en-GB" dirty="0">
                          <a:latin typeface="Consolas" panose="020B0609020204030204" pitchFamily="49" charset="0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q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30359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Consolas" panose="020B0609020204030204" pitchFamily="49" charset="0"/>
                        </a:rPr>
                        <a:t>[not (p)]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Malgun Gothic Semilight" panose="020B0502040204020203" pitchFamily="34" charset="-128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Negation of predicate </a:t>
                      </a:r>
                      <a:r>
                        <a:rPr lang="en-GB" dirty="0">
                          <a:latin typeface="Consolas" panose="020B0609020204030204" pitchFamily="49" charset="0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7057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Consolas" panose="020B0609020204030204" pitchFamily="49" charset="0"/>
                        </a:rPr>
                        <a:t>[n][@attr]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Malgun Gothic Semilight" panose="020B0502040204020203" pitchFamily="34" charset="-128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Select the </a:t>
                      </a:r>
                      <a:r>
                        <a:rPr lang="en-GB" i="1" dirty="0">
                          <a:latin typeface="Malgun Gothic Semilight" panose="020B0502040204020203" pitchFamily="34" charset="-128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nth</a:t>
                      </a:r>
                      <a:r>
                        <a:rPr lang="en-GB" dirty="0">
                          <a:latin typeface="Malgun Gothic Semilight" panose="020B0502040204020203" pitchFamily="34" charset="-128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 child if it has attribute </a:t>
                      </a:r>
                      <a:r>
                        <a:rPr lang="en-GB" dirty="0" err="1">
                          <a:latin typeface="Consolas" panose="020B0609020204030204" pitchFamily="49" charset="0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attr</a:t>
                      </a:r>
                      <a:endParaRPr lang="en-GB" dirty="0">
                        <a:latin typeface="Consolas" panose="020B0609020204030204" pitchFamily="49" charset="0"/>
                        <a:ea typeface="Malgun Gothic Semilight" panose="020B0502040204020203" pitchFamily="34" charset="-128"/>
                        <a:cs typeface="Malgun Gothic Semilight" panose="020B0502040204020203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2633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dirty="0">
                          <a:latin typeface="Consolas" panose="020B0609020204030204" pitchFamily="49" charset="0"/>
                        </a:rPr>
                        <a:t>[@attr][n]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Malgun Gothic Semilight" panose="020B0502040204020203" pitchFamily="34" charset="-128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Select the </a:t>
                      </a:r>
                      <a:r>
                        <a:rPr lang="en-GB" i="1" dirty="0">
                          <a:latin typeface="Malgun Gothic Semilight" panose="020B0502040204020203" pitchFamily="34" charset="-128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nth</a:t>
                      </a:r>
                      <a:r>
                        <a:rPr lang="en-GB" dirty="0">
                          <a:latin typeface="Malgun Gothic Semilight" panose="020B0502040204020203" pitchFamily="34" charset="-128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 child from those that have an attribute </a:t>
                      </a:r>
                      <a:r>
                        <a:rPr lang="en-GB" dirty="0" err="1">
                          <a:latin typeface="Consolas" panose="020B0609020204030204" pitchFamily="49" charset="0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attr</a:t>
                      </a:r>
                      <a:endParaRPr lang="en-GB" dirty="0">
                        <a:latin typeface="Consolas" panose="020B0609020204030204" pitchFamily="49" charset="0"/>
                        <a:ea typeface="Malgun Gothic Semilight" panose="020B0502040204020203" pitchFamily="34" charset="-128"/>
                        <a:cs typeface="Malgun Gothic Semilight" panose="020B0502040204020203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1953228"/>
                  </a:ext>
                </a:extLst>
              </a:tr>
            </a:tbl>
          </a:graphicData>
        </a:graphic>
      </p:graphicFrame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0FEC306-02AE-422C-90F0-19D5F3F9F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83040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81E09A-F92C-4B5D-B286-CA65B1828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XPath – Predicates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66C4DD-EEC3-47DE-B5C2-4AF9DBD099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first city of Sweden:</a:t>
            </a:r>
          </a:p>
          <a:p>
            <a:endParaRPr lang="en-GB" dirty="0"/>
          </a:p>
          <a:p>
            <a:pPr marL="0" indent="0" algn="ctr">
              <a:buNone/>
            </a:pPr>
            <a:r>
              <a:rPr lang="en-GB" dirty="0">
                <a:latin typeface="Consolas" panose="020B0609020204030204" pitchFamily="49" charset="0"/>
              </a:rPr>
              <a:t>//country[@name=“Sweden”]/city[1]</a:t>
            </a:r>
          </a:p>
          <a:p>
            <a:pPr marL="0" indent="0" algn="ctr">
              <a:buNone/>
            </a:pPr>
            <a:endParaRPr lang="en-GB" dirty="0"/>
          </a:p>
          <a:p>
            <a:r>
              <a:rPr lang="en-GB" dirty="0"/>
              <a:t>The last city of Sweden:</a:t>
            </a:r>
          </a:p>
          <a:p>
            <a:endParaRPr lang="en-GB" dirty="0"/>
          </a:p>
          <a:p>
            <a:pPr marL="0" indent="0" algn="ctr">
              <a:buNone/>
            </a:pPr>
            <a:r>
              <a:rPr lang="en-GB" dirty="0">
                <a:latin typeface="Consolas" panose="020B0609020204030204" pitchFamily="49" charset="0"/>
              </a:rPr>
              <a:t>//country[@name=“Sweden”]/city[last()]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AF88F1A-8D47-4BF2-9D65-F12D2A65A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006099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81E09A-F92C-4B5D-B286-CA65B1828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XPath – Predicates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66C4DD-EEC3-47DE-B5C2-4AF9DBD099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83013" cy="4351338"/>
          </a:xfrm>
        </p:spPr>
        <p:txBody>
          <a:bodyPr/>
          <a:lstStyle/>
          <a:p>
            <a:r>
              <a:rPr lang="en-GB" dirty="0"/>
              <a:t>The cities in the Northern Hemisphere:</a:t>
            </a:r>
          </a:p>
          <a:p>
            <a:endParaRPr lang="en-GB" dirty="0"/>
          </a:p>
          <a:p>
            <a:pPr marL="0" indent="0" algn="ctr">
              <a:buNone/>
            </a:pPr>
            <a:r>
              <a:rPr lang="en-GB" dirty="0">
                <a:latin typeface="Consolas" panose="020B0609020204030204" pitchFamily="49" charset="0"/>
              </a:rPr>
              <a:t>//city/location[latitude &gt; 0]</a:t>
            </a:r>
          </a:p>
          <a:p>
            <a:pPr marL="0" indent="0" algn="ctr">
              <a:buNone/>
            </a:pPr>
            <a:endParaRPr lang="en-GB" dirty="0"/>
          </a:p>
          <a:p>
            <a:r>
              <a:rPr lang="en-GB" dirty="0"/>
              <a:t>The first 10 cities of each European country</a:t>
            </a:r>
          </a:p>
          <a:p>
            <a:endParaRPr lang="en-GB" dirty="0"/>
          </a:p>
          <a:p>
            <a:pPr marL="0" indent="0" algn="ctr">
              <a:buNone/>
            </a:pPr>
            <a:r>
              <a:rPr lang="en-GB" dirty="0">
                <a:latin typeface="Consolas" panose="020B0609020204030204" pitchFamily="49" charset="0"/>
              </a:rPr>
              <a:t>//continent[@name=“Europe”]/country/city[position()&gt;11]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AF88F1A-8D47-4BF2-9D65-F12D2A65A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Bocadillo: ovalado 4">
            <a:extLst>
              <a:ext uri="{FF2B5EF4-FFF2-40B4-BE49-F238E27FC236}">
                <a16:creationId xmlns:a16="http://schemas.microsoft.com/office/drawing/2014/main" id="{26D93273-D7B8-41B9-B529-E9C3CC6BAB18}"/>
              </a:ext>
            </a:extLst>
          </p:cNvPr>
          <p:cNvSpPr/>
          <p:nvPr/>
        </p:nvSpPr>
        <p:spPr>
          <a:xfrm>
            <a:off x="7970364" y="1131216"/>
            <a:ext cx="2154024" cy="1253671"/>
          </a:xfrm>
          <a:prstGeom prst="wedgeEllipseCallout">
            <a:avLst>
              <a:gd name="adj1" fmla="val -67382"/>
              <a:gd name="adj2" fmla="val 8397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Also works with child elements!</a:t>
            </a:r>
          </a:p>
        </p:txBody>
      </p:sp>
    </p:spTree>
    <p:extLst>
      <p:ext uri="{BB962C8B-B14F-4D97-AF65-F5344CB8AC3E}">
        <p14:creationId xmlns:p14="http://schemas.microsoft.com/office/powerpoint/2010/main" val="23347236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ACDE6A-DA30-4640-9FB7-B3712D881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XPath – Predicates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3A16B81-BEF3-46F7-A968-CD960A112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locations of countries that have at least a city in the Northern hemisphere:</a:t>
            </a:r>
          </a:p>
          <a:p>
            <a:endParaRPr lang="en-GB" dirty="0"/>
          </a:p>
          <a:p>
            <a:pPr marL="0" indent="0" algn="ctr">
              <a:buNone/>
            </a:pPr>
            <a:r>
              <a:rPr lang="en-GB" dirty="0">
                <a:latin typeface="Consolas" panose="020B0609020204030204" pitchFamily="49" charset="0"/>
              </a:rPr>
              <a:t>//country[city/location/latitude &gt; 0]/location</a:t>
            </a:r>
          </a:p>
          <a:p>
            <a:pPr marL="0" indent="0" algn="ctr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Here </a:t>
            </a:r>
            <a:r>
              <a:rPr lang="en-GB" dirty="0">
                <a:latin typeface="Consolas" panose="020B0609020204030204" pitchFamily="49" charset="0"/>
              </a:rPr>
              <a:t>city/location/latitude </a:t>
            </a:r>
            <a:r>
              <a:rPr lang="en-GB" dirty="0"/>
              <a:t>returns a node-set with all the locations of the cities of a country. The condition evaluates to </a:t>
            </a:r>
            <a:r>
              <a:rPr lang="en-GB" i="1" dirty="0"/>
              <a:t>true</a:t>
            </a:r>
            <a:r>
              <a:rPr lang="en-GB" dirty="0"/>
              <a:t> if </a:t>
            </a:r>
            <a:r>
              <a:rPr lang="en-GB" i="1" dirty="0"/>
              <a:t>any</a:t>
            </a:r>
            <a:r>
              <a:rPr lang="en-GB" dirty="0"/>
              <a:t> of the elements in the node-set satisfies the inequality.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431F521-C4E4-423D-AD5C-C9156A073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35</a:t>
            </a:fld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6668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8B7BD5-3676-4CE7-B109-2573E7F32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XPath – Functions </a:t>
            </a:r>
          </a:p>
        </p:txBody>
      </p:sp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63C23D87-31E2-4077-AC02-1A52571D1F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3951490"/>
              </p:ext>
            </p:extLst>
          </p:nvPr>
        </p:nvGraphicFramePr>
        <p:xfrm>
          <a:off x="838200" y="2480788"/>
          <a:ext cx="10515600" cy="36017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464377">
                  <a:extLst>
                    <a:ext uri="{9D8B030D-6E8A-4147-A177-3AD203B41FA5}">
                      <a16:colId xmlns:a16="http://schemas.microsoft.com/office/drawing/2014/main" val="564648101"/>
                    </a:ext>
                  </a:extLst>
                </a:gridCol>
                <a:gridCol w="6051223">
                  <a:extLst>
                    <a:ext uri="{9D8B030D-6E8A-4147-A177-3AD203B41FA5}">
                      <a16:colId xmlns:a16="http://schemas.microsoft.com/office/drawing/2014/main" val="35428024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Malgun Gothic Semilight" panose="020B0502040204020203" pitchFamily="34" charset="-128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Function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Malgun Gothic Semilight" panose="020B0502040204020203" pitchFamily="34" charset="-128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Operation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4840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Consolas" panose="020B0609020204030204" pitchFamily="49" charset="0"/>
                        </a:rPr>
                        <a:t>contains(</a:t>
                      </a:r>
                      <a:r>
                        <a:rPr lang="es-CL" dirty="0" err="1">
                          <a:latin typeface="Consolas" panose="020B0609020204030204" pitchFamily="49" charset="0"/>
                        </a:rPr>
                        <a:t>x,y</a:t>
                      </a:r>
                      <a:r>
                        <a:rPr lang="en-GB" dirty="0">
                          <a:latin typeface="Consolas" panose="020B0609020204030204" pitchFamily="49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Malgun Gothic Semilight" panose="020B0502040204020203" pitchFamily="34" charset="-128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Checks if string </a:t>
                      </a:r>
                      <a:r>
                        <a:rPr lang="en-GB" dirty="0">
                          <a:latin typeface="Consolas" panose="020B0609020204030204" pitchFamily="49" charset="0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x</a:t>
                      </a:r>
                      <a:r>
                        <a:rPr lang="en-GB" dirty="0">
                          <a:latin typeface="Malgun Gothic Semilight" panose="020B0502040204020203" pitchFamily="34" charset="-128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 contains string </a:t>
                      </a:r>
                      <a:r>
                        <a:rPr lang="en-GB" dirty="0">
                          <a:latin typeface="Consolas" panose="020B0609020204030204" pitchFamily="49" charset="0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8718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Consolas" panose="020B0609020204030204" pitchFamily="49" charset="0"/>
                        </a:rPr>
                        <a:t>count(node-set)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Malgun Gothic Semilight" panose="020B0502040204020203" pitchFamily="34" charset="-128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Returns the number of elements in the </a:t>
                      </a:r>
                      <a:r>
                        <a:rPr lang="en-GB" dirty="0">
                          <a:latin typeface="Consolas" panose="020B0609020204030204" pitchFamily="49" charset="0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node-set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6417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Consolas" panose="020B0609020204030204" pitchFamily="49" charset="0"/>
                        </a:rPr>
                        <a:t>name()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Malgun Gothic Semilight" panose="020B0502040204020203" pitchFamily="34" charset="-128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Returns the name of an element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47575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Consolas" panose="020B0609020204030204" pitchFamily="49" charset="0"/>
                        </a:rPr>
                        <a:t>starts-with(string, 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Malgun Gothic Semilight" panose="020B0502040204020203" pitchFamily="34" charset="-128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Checks if </a:t>
                      </a:r>
                      <a:r>
                        <a:rPr lang="en-GB" dirty="0">
                          <a:latin typeface="Consolas" panose="020B0609020204030204" pitchFamily="49" charset="0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string</a:t>
                      </a:r>
                      <a:r>
                        <a:rPr lang="en-GB" dirty="0">
                          <a:latin typeface="Malgun Gothic Semilight" panose="020B0502040204020203" pitchFamily="34" charset="-128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 starts with the character sequence </a:t>
                      </a:r>
                      <a:r>
                        <a:rPr lang="en-GB" dirty="0">
                          <a:latin typeface="Consolas" panose="020B0609020204030204" pitchFamily="49" charset="0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12513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Consolas" panose="020B0609020204030204" pitchFamily="49" charset="0"/>
                        </a:rPr>
                        <a:t>ends-with(string, 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Malgun Gothic Semilight" panose="020B0502040204020203" pitchFamily="34" charset="-128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Checks if </a:t>
                      </a:r>
                      <a:r>
                        <a:rPr lang="en-GB" dirty="0">
                          <a:latin typeface="Consolas" panose="020B0609020204030204" pitchFamily="49" charset="0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string</a:t>
                      </a:r>
                      <a:r>
                        <a:rPr lang="en-GB" dirty="0">
                          <a:latin typeface="Malgun Gothic Semilight" panose="020B0502040204020203" pitchFamily="34" charset="-128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 ends with the character sequence </a:t>
                      </a:r>
                      <a:r>
                        <a:rPr lang="en-GB" dirty="0">
                          <a:latin typeface="Consolas" panose="020B0609020204030204" pitchFamily="49" charset="0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01049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Consolas" panose="020B0609020204030204" pitchFamily="49" charset="0"/>
                        </a:rPr>
                        <a:t>substring(string, start [,length])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Malgun Gothic Semilight" panose="020B0502040204020203" pitchFamily="34" charset="-128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Obtains a sub-sequence of </a:t>
                      </a:r>
                      <a:r>
                        <a:rPr lang="en-GB" dirty="0">
                          <a:latin typeface="Consolas" panose="020B0609020204030204" pitchFamily="49" charset="0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string</a:t>
                      </a:r>
                      <a:r>
                        <a:rPr lang="en-GB" dirty="0">
                          <a:latin typeface="Malgun Gothic Semilight" panose="020B0502040204020203" pitchFamily="34" charset="-128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 starting at the given position. Optional length can be provided.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02810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Consolas" panose="020B0609020204030204" pitchFamily="49" charset="0"/>
                        </a:rPr>
                        <a:t>normalize-space()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Malgun Gothic Semilight" panose="020B0502040204020203" pitchFamily="34" charset="-128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Removes trailing whitespaces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97816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dirty="0">
                          <a:latin typeface="Consolas" panose="020B0609020204030204" pitchFamily="49" charset="0"/>
                        </a:rPr>
                        <a:t>string-length(string)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Malgun Gothic Semilight" panose="020B0502040204020203" pitchFamily="34" charset="-128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Returns the length of </a:t>
                      </a:r>
                      <a:r>
                        <a:rPr lang="en-GB" dirty="0">
                          <a:latin typeface="Consolas" panose="020B0609020204030204" pitchFamily="49" charset="0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string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8821253"/>
                  </a:ext>
                </a:extLst>
              </a:tr>
            </a:tbl>
          </a:graphicData>
        </a:graphic>
      </p:graphicFrame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B5AC4D4-1AA3-4A44-BED4-9D33F8DFD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36</a:t>
            </a:fld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688817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F29789-347E-4225-A7BF-23AB027C0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XPath – Functions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CF2BA9A-0FE8-4D4F-98AE-906F9BD37D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Number of countries in Europe:</a:t>
            </a:r>
          </a:p>
          <a:p>
            <a:endParaRPr lang="en-GB" dirty="0"/>
          </a:p>
          <a:p>
            <a:pPr marL="0" indent="0" algn="ctr">
              <a:buNone/>
            </a:pPr>
            <a:r>
              <a:rPr lang="en-GB" dirty="0">
                <a:latin typeface="Consolas" panose="020B0609020204030204" pitchFamily="49" charset="0"/>
              </a:rPr>
              <a:t>count(/continent[@name=“Europe”]/country)</a:t>
            </a:r>
          </a:p>
          <a:p>
            <a:endParaRPr lang="en-GB" dirty="0"/>
          </a:p>
          <a:p>
            <a:r>
              <a:rPr lang="en-GB" dirty="0"/>
              <a:t>European countries with more than 50 cities:</a:t>
            </a:r>
          </a:p>
          <a:p>
            <a:endParaRPr lang="en-GB" dirty="0"/>
          </a:p>
          <a:p>
            <a:pPr marL="0" indent="0" algn="ctr">
              <a:buNone/>
            </a:pPr>
            <a:r>
              <a:rPr lang="en-GB" dirty="0">
                <a:latin typeface="Consolas" panose="020B0609020204030204" pitchFamily="49" charset="0"/>
              </a:rPr>
              <a:t>/continent[@name=“Europe”]/country[count(city)&gt;50]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EC51E00-BED3-41E4-ADE2-9C384A0E5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37</a:t>
            </a:fld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238391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F29789-347E-4225-A7BF-23AB027C0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XPath – Functions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CF2BA9A-0FE8-4D4F-98AE-906F9BD37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223396" cy="4351338"/>
          </a:xfrm>
        </p:spPr>
        <p:txBody>
          <a:bodyPr/>
          <a:lstStyle/>
          <a:p>
            <a:r>
              <a:rPr lang="en-GB" dirty="0"/>
              <a:t>Countries whose names end with “land”:</a:t>
            </a:r>
          </a:p>
          <a:p>
            <a:endParaRPr lang="en-GB" dirty="0"/>
          </a:p>
          <a:p>
            <a:pPr marL="0" indent="0" algn="ctr">
              <a:buNone/>
            </a:pPr>
            <a:r>
              <a:rPr lang="en-GB" dirty="0">
                <a:latin typeface="Consolas" panose="020B0609020204030204" pitchFamily="49" charset="0"/>
              </a:rPr>
              <a:t>//country[ends-with(@name, “land”)]</a:t>
            </a:r>
          </a:p>
          <a:p>
            <a:endParaRPr lang="en-GB" dirty="0"/>
          </a:p>
          <a:p>
            <a:r>
              <a:rPr lang="en-GB" dirty="0"/>
              <a:t>European countries whose names contain “an”:</a:t>
            </a:r>
          </a:p>
          <a:p>
            <a:endParaRPr lang="en-GB" dirty="0"/>
          </a:p>
          <a:p>
            <a:pPr marL="0" indent="0" algn="ctr">
              <a:buNone/>
            </a:pPr>
            <a:r>
              <a:rPr lang="en-GB" dirty="0">
                <a:latin typeface="Consolas" panose="020B0609020204030204" pitchFamily="49" charset="0"/>
              </a:rPr>
              <a:t>/continent[@name=“Europe”]/country[contains(name, “an”)]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EC51E00-BED3-41E4-ADE2-9C384A0E5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38</a:t>
            </a:fld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082183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F29789-347E-4225-A7BF-23AB027C0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XPath – Functions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CF2BA9A-0FE8-4D4F-98AE-906F9BD37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223396" cy="4351338"/>
          </a:xfrm>
        </p:spPr>
        <p:txBody>
          <a:bodyPr/>
          <a:lstStyle/>
          <a:p>
            <a:r>
              <a:rPr lang="en-GB" dirty="0"/>
              <a:t>Cities whose names end with “</a:t>
            </a:r>
            <a:r>
              <a:rPr lang="en-GB" dirty="0" err="1"/>
              <a:t>köping</a:t>
            </a:r>
            <a:r>
              <a:rPr lang="en-GB" dirty="0"/>
              <a:t>” (remember that cities have a </a:t>
            </a:r>
            <a:r>
              <a:rPr lang="en-GB" dirty="0">
                <a:latin typeface="Consolas" panose="020B0609020204030204" pitchFamily="49" charset="0"/>
              </a:rPr>
              <a:t>&lt;name&gt;</a:t>
            </a:r>
            <a:r>
              <a:rPr lang="en-GB" dirty="0"/>
              <a:t> tag, not an attribute):</a:t>
            </a:r>
          </a:p>
          <a:p>
            <a:endParaRPr lang="en-GB" dirty="0"/>
          </a:p>
          <a:p>
            <a:pPr marL="0" indent="0" algn="ctr">
              <a:buNone/>
            </a:pPr>
            <a:r>
              <a:rPr lang="en-GB" dirty="0">
                <a:latin typeface="Consolas" panose="020B0609020204030204" pitchFamily="49" charset="0"/>
              </a:rPr>
              <a:t>//city[ends-with(name, “</a:t>
            </a:r>
            <a:r>
              <a:rPr lang="en-GB" dirty="0" err="1">
                <a:latin typeface="Consolas" panose="020B0609020204030204" pitchFamily="49" charset="0"/>
              </a:rPr>
              <a:t>köping</a:t>
            </a:r>
            <a:r>
              <a:rPr lang="en-GB" dirty="0">
                <a:latin typeface="Consolas" panose="020B0609020204030204" pitchFamily="49" charset="0"/>
              </a:rPr>
              <a:t>”)]</a:t>
            </a:r>
          </a:p>
          <a:p>
            <a:pPr marL="0" indent="0" algn="ctr">
              <a:buNone/>
            </a:pPr>
            <a:endParaRPr lang="en-GB" dirty="0">
              <a:latin typeface="Consolas" panose="020B0609020204030204" pitchFamily="49" charset="0"/>
            </a:endParaRPr>
          </a:p>
          <a:p>
            <a:r>
              <a:rPr lang="en-GB" dirty="0"/>
              <a:t>Just the names of those cities:</a:t>
            </a:r>
          </a:p>
          <a:p>
            <a:pPr marL="0" indent="0" algn="ctr">
              <a:buNone/>
            </a:pPr>
            <a:endParaRPr lang="en-GB" dirty="0">
              <a:latin typeface="Consolas" panose="020B0609020204030204" pitchFamily="49" charset="0"/>
            </a:endParaRPr>
          </a:p>
          <a:p>
            <a:pPr marL="0" indent="0" algn="ctr">
              <a:buNone/>
            </a:pPr>
            <a:r>
              <a:rPr lang="en-GB" dirty="0">
                <a:latin typeface="Consolas" panose="020B0609020204030204" pitchFamily="49" charset="0"/>
              </a:rPr>
              <a:t>//city/name[ends-with(., “</a:t>
            </a:r>
            <a:r>
              <a:rPr lang="en-GB" dirty="0" err="1">
                <a:latin typeface="Consolas" panose="020B0609020204030204" pitchFamily="49" charset="0"/>
              </a:rPr>
              <a:t>köping</a:t>
            </a:r>
            <a:r>
              <a:rPr lang="en-GB" dirty="0">
                <a:latin typeface="Consolas" panose="020B0609020204030204" pitchFamily="49" charset="0"/>
              </a:rPr>
              <a:t>”)]/text()</a:t>
            </a:r>
          </a:p>
          <a:p>
            <a:endParaRPr lang="en-GB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EC51E00-BED3-41E4-ADE2-9C384A0E5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39</a:t>
            </a:fld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Bocadillo: ovalado 4">
            <a:extLst>
              <a:ext uri="{FF2B5EF4-FFF2-40B4-BE49-F238E27FC236}">
                <a16:creationId xmlns:a16="http://schemas.microsoft.com/office/drawing/2014/main" id="{44EB4430-CEE1-4EC7-9DA2-C55E9CCD48AB}"/>
              </a:ext>
            </a:extLst>
          </p:cNvPr>
          <p:cNvSpPr/>
          <p:nvPr/>
        </p:nvSpPr>
        <p:spPr>
          <a:xfrm>
            <a:off x="7758260" y="3949830"/>
            <a:ext cx="2507530" cy="1036949"/>
          </a:xfrm>
          <a:prstGeom prst="wedgeEllipseCallout">
            <a:avLst>
              <a:gd name="adj1" fmla="val -80231"/>
              <a:gd name="adj2" fmla="val 77954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The dot means the “current element”</a:t>
            </a:r>
          </a:p>
        </p:txBody>
      </p:sp>
    </p:spTree>
    <p:extLst>
      <p:ext uri="{BB962C8B-B14F-4D97-AF65-F5344CB8AC3E}">
        <p14:creationId xmlns:p14="http://schemas.microsoft.com/office/powerpoint/2010/main" val="2387761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AF9340-5327-41E7-9698-B6517166E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XML – Elements </a:t>
            </a: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082E5EC0-CAAE-40AE-AB4C-5D5B63F8587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Structures data as a tree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Offers a special markup to indicate different elements of the data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Uses tags to annotate elements and hierarchy, with one root element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A410EED-2087-45F2-AED5-B5D5DEDAE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01BFF79F-4BC2-48E3-B598-0E48BAE9B781}"/>
              </a:ext>
            </a:extLst>
          </p:cNvPr>
          <p:cNvSpPr/>
          <p:nvPr/>
        </p:nvSpPr>
        <p:spPr>
          <a:xfrm>
            <a:off x="8441697" y="1696730"/>
            <a:ext cx="1517715" cy="64102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Contacts</a:t>
            </a: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595E6AAC-2B23-495A-911A-FAABD18B91B7}"/>
              </a:ext>
            </a:extLst>
          </p:cNvPr>
          <p:cNvSpPr/>
          <p:nvPr/>
        </p:nvSpPr>
        <p:spPr>
          <a:xfrm>
            <a:off x="7074417" y="2583089"/>
            <a:ext cx="1517715" cy="64102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Person</a:t>
            </a:r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27E4DABA-6C44-40B2-AB46-DB8617EE090B}"/>
              </a:ext>
            </a:extLst>
          </p:cNvPr>
          <p:cNvSpPr/>
          <p:nvPr/>
        </p:nvSpPr>
        <p:spPr>
          <a:xfrm>
            <a:off x="9907565" y="2583090"/>
            <a:ext cx="1517715" cy="64102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Person</a:t>
            </a: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48FCD621-3B0C-40ED-99B7-F54062E2D777}"/>
              </a:ext>
            </a:extLst>
          </p:cNvPr>
          <p:cNvSpPr/>
          <p:nvPr/>
        </p:nvSpPr>
        <p:spPr>
          <a:xfrm>
            <a:off x="6161990" y="3475492"/>
            <a:ext cx="1063658" cy="64102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name</a:t>
            </a:r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234FA197-2C5C-4D26-AF79-EB0E186C64D1}"/>
              </a:ext>
            </a:extLst>
          </p:cNvPr>
          <p:cNvSpPr/>
          <p:nvPr/>
        </p:nvSpPr>
        <p:spPr>
          <a:xfrm>
            <a:off x="7301849" y="3475491"/>
            <a:ext cx="1063658" cy="64102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email</a:t>
            </a: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A3A04138-BC8C-41C5-8D32-9E1E3B9CFDFD}"/>
              </a:ext>
            </a:extLst>
          </p:cNvPr>
          <p:cNvSpPr/>
          <p:nvPr/>
        </p:nvSpPr>
        <p:spPr>
          <a:xfrm>
            <a:off x="8498258" y="3475491"/>
            <a:ext cx="1063658" cy="64102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err="1"/>
              <a:t>affil</a:t>
            </a:r>
            <a:r>
              <a:rPr lang="en-GB" dirty="0"/>
              <a:t>.</a:t>
            </a:r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97098C95-9E1D-4A1C-ABF3-00CC33CB6CFD}"/>
              </a:ext>
            </a:extLst>
          </p:cNvPr>
          <p:cNvSpPr/>
          <p:nvPr/>
        </p:nvSpPr>
        <p:spPr>
          <a:xfrm>
            <a:off x="9604341" y="3476653"/>
            <a:ext cx="1063658" cy="64102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name</a:t>
            </a:r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97DE8E5A-52FA-455F-BE4F-632BAE1601B6}"/>
              </a:ext>
            </a:extLst>
          </p:cNvPr>
          <p:cNvSpPr/>
          <p:nvPr/>
        </p:nvSpPr>
        <p:spPr>
          <a:xfrm>
            <a:off x="10782690" y="3475491"/>
            <a:ext cx="1063658" cy="64102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err="1"/>
              <a:t>affil</a:t>
            </a:r>
            <a:r>
              <a:rPr lang="en-GB" dirty="0"/>
              <a:t>.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7F735305-A462-476A-BF21-C0479957CD3B}"/>
              </a:ext>
            </a:extLst>
          </p:cNvPr>
          <p:cNvSpPr/>
          <p:nvPr/>
        </p:nvSpPr>
        <p:spPr>
          <a:xfrm>
            <a:off x="6117799" y="4411743"/>
            <a:ext cx="1152035" cy="69758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Sebastián Ferrada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91921553-6FE6-41B7-95FA-A6385F42DDB1}"/>
              </a:ext>
            </a:extLst>
          </p:cNvPr>
          <p:cNvSpPr/>
          <p:nvPr/>
        </p:nvSpPr>
        <p:spPr>
          <a:xfrm>
            <a:off x="6557128" y="5283146"/>
            <a:ext cx="2569201" cy="69758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sebastian.ferrada@liu.se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38A36921-BA00-474B-B103-3EF1E93A9123}"/>
              </a:ext>
            </a:extLst>
          </p:cNvPr>
          <p:cNvSpPr/>
          <p:nvPr/>
        </p:nvSpPr>
        <p:spPr>
          <a:xfrm>
            <a:off x="8412045" y="4379751"/>
            <a:ext cx="1229999" cy="69758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Linköping University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985BF60D-8813-49FC-A24D-2FDE4C9CCF69}"/>
              </a:ext>
            </a:extLst>
          </p:cNvPr>
          <p:cNvSpPr/>
          <p:nvPr/>
        </p:nvSpPr>
        <p:spPr>
          <a:xfrm>
            <a:off x="9529066" y="5251896"/>
            <a:ext cx="1201526" cy="69758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Patrick </a:t>
            </a:r>
            <a:r>
              <a:rPr lang="en-GB" dirty="0" err="1"/>
              <a:t>Lambrix</a:t>
            </a:r>
            <a:endParaRPr lang="en-GB" dirty="0"/>
          </a:p>
        </p:txBody>
      </p: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id="{B64ACFA0-8BBD-4825-B46B-F868E0553EA4}"/>
              </a:ext>
            </a:extLst>
          </p:cNvPr>
          <p:cNvCxnSpPr>
            <a:cxnSpLocks/>
            <a:stCxn id="7" idx="4"/>
            <a:endCxn id="9" idx="1"/>
          </p:cNvCxnSpPr>
          <p:nvPr/>
        </p:nvCxnSpPr>
        <p:spPr>
          <a:xfrm>
            <a:off x="9200555" y="2337753"/>
            <a:ext cx="929274" cy="33921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de flecha 22">
            <a:extLst>
              <a:ext uri="{FF2B5EF4-FFF2-40B4-BE49-F238E27FC236}">
                <a16:creationId xmlns:a16="http://schemas.microsoft.com/office/drawing/2014/main" id="{5E36512C-73D6-4064-BAC4-F61FF9AE9256}"/>
              </a:ext>
            </a:extLst>
          </p:cNvPr>
          <p:cNvCxnSpPr>
            <a:cxnSpLocks/>
            <a:stCxn id="7" idx="4"/>
            <a:endCxn id="8" idx="7"/>
          </p:cNvCxnSpPr>
          <p:nvPr/>
        </p:nvCxnSpPr>
        <p:spPr>
          <a:xfrm flipH="1">
            <a:off x="8369868" y="2337753"/>
            <a:ext cx="830687" cy="33921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de flecha 26">
            <a:extLst>
              <a:ext uri="{FF2B5EF4-FFF2-40B4-BE49-F238E27FC236}">
                <a16:creationId xmlns:a16="http://schemas.microsoft.com/office/drawing/2014/main" id="{D25F12FD-8654-41FF-9698-F54241D8B652}"/>
              </a:ext>
            </a:extLst>
          </p:cNvPr>
          <p:cNvCxnSpPr>
            <a:cxnSpLocks/>
            <a:stCxn id="9" idx="4"/>
            <a:endCxn id="14" idx="0"/>
          </p:cNvCxnSpPr>
          <p:nvPr/>
        </p:nvCxnSpPr>
        <p:spPr>
          <a:xfrm>
            <a:off x="10666423" y="3224113"/>
            <a:ext cx="648096" cy="25137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de flecha 29">
            <a:extLst>
              <a:ext uri="{FF2B5EF4-FFF2-40B4-BE49-F238E27FC236}">
                <a16:creationId xmlns:a16="http://schemas.microsoft.com/office/drawing/2014/main" id="{52106341-284C-4646-B9CF-E005419C544F}"/>
              </a:ext>
            </a:extLst>
          </p:cNvPr>
          <p:cNvCxnSpPr>
            <a:cxnSpLocks/>
            <a:stCxn id="9" idx="4"/>
            <a:endCxn id="13" idx="0"/>
          </p:cNvCxnSpPr>
          <p:nvPr/>
        </p:nvCxnSpPr>
        <p:spPr>
          <a:xfrm flipH="1">
            <a:off x="10136170" y="3224113"/>
            <a:ext cx="530253" cy="25254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de flecha 32">
            <a:extLst>
              <a:ext uri="{FF2B5EF4-FFF2-40B4-BE49-F238E27FC236}">
                <a16:creationId xmlns:a16="http://schemas.microsoft.com/office/drawing/2014/main" id="{3CDB6751-1482-4F31-BFA4-C06047BF8203}"/>
              </a:ext>
            </a:extLst>
          </p:cNvPr>
          <p:cNvCxnSpPr>
            <a:cxnSpLocks/>
            <a:stCxn id="8" idx="4"/>
            <a:endCxn id="12" idx="0"/>
          </p:cNvCxnSpPr>
          <p:nvPr/>
        </p:nvCxnSpPr>
        <p:spPr>
          <a:xfrm>
            <a:off x="7833275" y="3224112"/>
            <a:ext cx="1196812" cy="25137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de flecha 35">
            <a:extLst>
              <a:ext uri="{FF2B5EF4-FFF2-40B4-BE49-F238E27FC236}">
                <a16:creationId xmlns:a16="http://schemas.microsoft.com/office/drawing/2014/main" id="{AB504802-23B3-4925-811C-E14DF81C954C}"/>
              </a:ext>
            </a:extLst>
          </p:cNvPr>
          <p:cNvCxnSpPr>
            <a:cxnSpLocks/>
            <a:stCxn id="8" idx="4"/>
            <a:endCxn id="11" idx="0"/>
          </p:cNvCxnSpPr>
          <p:nvPr/>
        </p:nvCxnSpPr>
        <p:spPr>
          <a:xfrm>
            <a:off x="7833275" y="3224112"/>
            <a:ext cx="403" cy="25137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de flecha 38">
            <a:extLst>
              <a:ext uri="{FF2B5EF4-FFF2-40B4-BE49-F238E27FC236}">
                <a16:creationId xmlns:a16="http://schemas.microsoft.com/office/drawing/2014/main" id="{DCBB915E-CABB-4227-9E52-B60A6785A077}"/>
              </a:ext>
            </a:extLst>
          </p:cNvPr>
          <p:cNvCxnSpPr>
            <a:cxnSpLocks/>
            <a:stCxn id="8" idx="4"/>
            <a:endCxn id="10" idx="0"/>
          </p:cNvCxnSpPr>
          <p:nvPr/>
        </p:nvCxnSpPr>
        <p:spPr>
          <a:xfrm flipH="1">
            <a:off x="6693819" y="3224112"/>
            <a:ext cx="1139456" cy="25138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de flecha 41">
            <a:extLst>
              <a:ext uri="{FF2B5EF4-FFF2-40B4-BE49-F238E27FC236}">
                <a16:creationId xmlns:a16="http://schemas.microsoft.com/office/drawing/2014/main" id="{B5BCC9B8-2CAE-4071-B2F3-342A029B8885}"/>
              </a:ext>
            </a:extLst>
          </p:cNvPr>
          <p:cNvCxnSpPr>
            <a:cxnSpLocks/>
            <a:stCxn id="10" idx="4"/>
            <a:endCxn id="15" idx="0"/>
          </p:cNvCxnSpPr>
          <p:nvPr/>
        </p:nvCxnSpPr>
        <p:spPr>
          <a:xfrm flipH="1">
            <a:off x="6693817" y="4116515"/>
            <a:ext cx="2" cy="2952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cto de flecha 44">
            <a:extLst>
              <a:ext uri="{FF2B5EF4-FFF2-40B4-BE49-F238E27FC236}">
                <a16:creationId xmlns:a16="http://schemas.microsoft.com/office/drawing/2014/main" id="{969135A5-FCA0-4317-A545-D4F03C077A1C}"/>
              </a:ext>
            </a:extLst>
          </p:cNvPr>
          <p:cNvCxnSpPr>
            <a:cxnSpLocks/>
            <a:stCxn id="11" idx="4"/>
            <a:endCxn id="16" idx="0"/>
          </p:cNvCxnSpPr>
          <p:nvPr/>
        </p:nvCxnSpPr>
        <p:spPr>
          <a:xfrm>
            <a:off x="7833678" y="4116514"/>
            <a:ext cx="8051" cy="11666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cto de flecha 47">
            <a:extLst>
              <a:ext uri="{FF2B5EF4-FFF2-40B4-BE49-F238E27FC236}">
                <a16:creationId xmlns:a16="http://schemas.microsoft.com/office/drawing/2014/main" id="{843D53AB-295D-4C51-AB5A-A9F2917B0F7C}"/>
              </a:ext>
            </a:extLst>
          </p:cNvPr>
          <p:cNvCxnSpPr>
            <a:cxnSpLocks/>
            <a:stCxn id="12" idx="4"/>
            <a:endCxn id="17" idx="0"/>
          </p:cNvCxnSpPr>
          <p:nvPr/>
        </p:nvCxnSpPr>
        <p:spPr>
          <a:xfrm flipH="1">
            <a:off x="9027045" y="4116514"/>
            <a:ext cx="3042" cy="26323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cto de flecha 51">
            <a:extLst>
              <a:ext uri="{FF2B5EF4-FFF2-40B4-BE49-F238E27FC236}">
                <a16:creationId xmlns:a16="http://schemas.microsoft.com/office/drawing/2014/main" id="{0634E2CB-4D49-4890-B564-03046526EAC0}"/>
              </a:ext>
            </a:extLst>
          </p:cNvPr>
          <p:cNvCxnSpPr>
            <a:cxnSpLocks/>
            <a:stCxn id="13" idx="4"/>
            <a:endCxn id="18" idx="0"/>
          </p:cNvCxnSpPr>
          <p:nvPr/>
        </p:nvCxnSpPr>
        <p:spPr>
          <a:xfrm flipH="1">
            <a:off x="10129829" y="4117676"/>
            <a:ext cx="6341" cy="113422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6" name="Rectángulo 55">
            <a:extLst>
              <a:ext uri="{FF2B5EF4-FFF2-40B4-BE49-F238E27FC236}">
                <a16:creationId xmlns:a16="http://schemas.microsoft.com/office/drawing/2014/main" id="{D98651B8-E78D-49DD-A503-1CE8541D135E}"/>
              </a:ext>
            </a:extLst>
          </p:cNvPr>
          <p:cNvSpPr/>
          <p:nvPr/>
        </p:nvSpPr>
        <p:spPr>
          <a:xfrm>
            <a:off x="10697601" y="4404643"/>
            <a:ext cx="1229999" cy="69758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Linköping University</a:t>
            </a:r>
          </a:p>
        </p:txBody>
      </p:sp>
      <p:cxnSp>
        <p:nvCxnSpPr>
          <p:cNvPr id="57" name="Conector recto de flecha 56">
            <a:extLst>
              <a:ext uri="{FF2B5EF4-FFF2-40B4-BE49-F238E27FC236}">
                <a16:creationId xmlns:a16="http://schemas.microsoft.com/office/drawing/2014/main" id="{E21FB793-F555-45D0-8BD6-ADA3796CFF83}"/>
              </a:ext>
            </a:extLst>
          </p:cNvPr>
          <p:cNvCxnSpPr>
            <a:cxnSpLocks/>
            <a:stCxn id="14" idx="4"/>
            <a:endCxn id="56" idx="0"/>
          </p:cNvCxnSpPr>
          <p:nvPr/>
        </p:nvCxnSpPr>
        <p:spPr>
          <a:xfrm flipH="1">
            <a:off x="11312601" y="4116514"/>
            <a:ext cx="1918" cy="28812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78406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278A6E-8273-4405-80C9-BF1FD23D0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XPath – Axes </a:t>
            </a:r>
          </a:p>
        </p:txBody>
      </p:sp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C9468166-8201-4005-8617-692B44A26F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4062453"/>
              </p:ext>
            </p:extLst>
          </p:nvPr>
        </p:nvGraphicFramePr>
        <p:xfrm>
          <a:off x="838200" y="1825625"/>
          <a:ext cx="10515600" cy="407924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111631">
                  <a:extLst>
                    <a:ext uri="{9D8B030D-6E8A-4147-A177-3AD203B41FA5}">
                      <a16:colId xmlns:a16="http://schemas.microsoft.com/office/drawing/2014/main" val="126321238"/>
                    </a:ext>
                  </a:extLst>
                </a:gridCol>
                <a:gridCol w="3940404">
                  <a:extLst>
                    <a:ext uri="{9D8B030D-6E8A-4147-A177-3AD203B41FA5}">
                      <a16:colId xmlns:a16="http://schemas.microsoft.com/office/drawing/2014/main" val="2246761905"/>
                    </a:ext>
                  </a:extLst>
                </a:gridCol>
                <a:gridCol w="3463565">
                  <a:extLst>
                    <a:ext uri="{9D8B030D-6E8A-4147-A177-3AD203B41FA5}">
                      <a16:colId xmlns:a16="http://schemas.microsoft.com/office/drawing/2014/main" val="26708533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Malgun Gothic Semilight" panose="020B0502040204020203" pitchFamily="34" charset="-128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Axis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Malgun Gothic Semilight" panose="020B0502040204020203" pitchFamily="34" charset="-128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Example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Malgun Gothic Semilight" panose="020B0502040204020203" pitchFamily="34" charset="-128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a:t>Abbreviated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08647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Consolas" panose="020B0609020204030204" pitchFamily="49" charset="0"/>
                        </a:rPr>
                        <a:t>child::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onsolas" panose="020B0609020204030204" pitchFamily="49" charset="0"/>
                        </a:rPr>
                        <a:t>child::country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onsolas" panose="020B0609020204030204" pitchFamily="49" charset="0"/>
                        </a:rPr>
                        <a:t>country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4423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Consolas" panose="020B0609020204030204" pitchFamily="49" charset="0"/>
                        </a:rPr>
                        <a:t>attribute::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onsolas" panose="020B0609020204030204" pitchFamily="49" charset="0"/>
                        </a:rPr>
                        <a:t>attribute::name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onsolas" panose="020B0609020204030204" pitchFamily="49" charset="0"/>
                        </a:rPr>
                        <a:t>@name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504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Consolas" panose="020B0609020204030204" pitchFamily="49" charset="0"/>
                        </a:rPr>
                        <a:t>descendant::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onsolas" panose="020B0609020204030204" pitchFamily="49" charset="0"/>
                        </a:rPr>
                        <a:t>descendant::country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0993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Consolas" panose="020B0609020204030204" pitchFamily="49" charset="0"/>
                        </a:rPr>
                        <a:t>descendant-or-self::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onsolas" panose="020B0609020204030204" pitchFamily="49" charset="0"/>
                        </a:rPr>
                        <a:t>descendant-or-self::country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onsolas" panose="020B0609020204030204" pitchFamily="49" charset="0"/>
                        </a:rPr>
                        <a:t>//country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08708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Consolas" panose="020B0609020204030204" pitchFamily="49" charset="0"/>
                        </a:rPr>
                        <a:t>parent::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onsolas" panose="020B0609020204030204" pitchFamily="49" charset="0"/>
                        </a:rPr>
                        <a:t>parent::country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onsolas" panose="020B0609020204030204" pitchFamily="49" charset="0"/>
                        </a:rPr>
                        <a:t>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3944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Consolas" panose="020B0609020204030204" pitchFamily="49" charset="0"/>
                        </a:rPr>
                        <a:t>ancestor::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onsolas" panose="020B0609020204030204" pitchFamily="49" charset="0"/>
                        </a:rPr>
                        <a:t>ancestor::country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92320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Consolas" panose="020B0609020204030204" pitchFamily="49" charset="0"/>
                        </a:rPr>
                        <a:t>ancestor-or-self::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onsolas" panose="020B0609020204030204" pitchFamily="49" charset="0"/>
                        </a:rPr>
                        <a:t>ancestor-or-self::country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4119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Consolas" panose="020B0609020204030204" pitchFamily="49" charset="0"/>
                        </a:rPr>
                        <a:t>following-sibling::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onsolas" panose="020B0609020204030204" pitchFamily="49" charset="0"/>
                        </a:rPr>
                        <a:t>following-sibling::city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50675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Consolas" panose="020B0609020204030204" pitchFamily="49" charset="0"/>
                        </a:rPr>
                        <a:t>preceding-sibling::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onsolas" panose="020B0609020204030204" pitchFamily="49" charset="0"/>
                        </a:rPr>
                        <a:t>preceding-sibling::city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0742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Consolas" panose="020B0609020204030204" pitchFamily="49" charset="0"/>
                        </a:rPr>
                        <a:t>self::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onsolas" panose="020B0609020204030204" pitchFamily="49" charset="0"/>
                        </a:rPr>
                        <a:t>self::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onsolas" panose="020B0609020204030204" pitchFamily="49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7719711"/>
                  </a:ext>
                </a:extLst>
              </a:tr>
            </a:tbl>
          </a:graphicData>
        </a:graphic>
      </p:graphicFrame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B32BFC4-7B59-4208-B40F-9542B1E31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40</a:t>
            </a:fld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426122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8F1D4D-AEC1-4AAA-968E-E3F7EB341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XPath – Axes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E4B3022-4A0D-4D26-A7E2-F8F11ADC0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countries with a city named “Paris”</a:t>
            </a:r>
          </a:p>
          <a:p>
            <a:endParaRPr lang="en-GB" dirty="0"/>
          </a:p>
          <a:p>
            <a:pPr marL="0" indent="0" algn="ctr">
              <a:buNone/>
            </a:pPr>
            <a:r>
              <a:rPr lang="en-GB" dirty="0">
                <a:latin typeface="Consolas" panose="020B0609020204030204" pitchFamily="49" charset="0"/>
              </a:rPr>
              <a:t>//city[name=“Paris”]/parent::*</a:t>
            </a:r>
          </a:p>
          <a:p>
            <a:pPr marL="0" indent="0" algn="ctr">
              <a:buNone/>
            </a:pPr>
            <a:r>
              <a:rPr lang="en-GB" dirty="0">
                <a:latin typeface="Consolas" panose="020B0609020204030204" pitchFamily="49" charset="0"/>
              </a:rPr>
              <a:t>//city[name=“Paris”]/..</a:t>
            </a:r>
          </a:p>
          <a:p>
            <a:endParaRPr lang="en-GB" dirty="0"/>
          </a:p>
          <a:p>
            <a:r>
              <a:rPr lang="en-GB" dirty="0"/>
              <a:t>The other cities of the countries with a city named “Paris”</a:t>
            </a:r>
          </a:p>
          <a:p>
            <a:endParaRPr lang="en-GB" dirty="0"/>
          </a:p>
          <a:p>
            <a:pPr marL="0" indent="0" algn="ctr">
              <a:buNone/>
            </a:pPr>
            <a:r>
              <a:rPr lang="en-GB" dirty="0">
                <a:latin typeface="Consolas" panose="020B0609020204030204" pitchFamily="49" charset="0"/>
              </a:rPr>
              <a:t>//city[name=“Paris”]/parent::*/city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7128E28-52BA-41D2-8AB2-A998ADD9A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41</a:t>
            </a:fld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019515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61D802-2D41-4B38-A483-C394D0715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XQuery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A48EF95-1D8A-4D5A-BE05-C7F1FA712E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XPath + SQL-like operators:</a:t>
            </a:r>
          </a:p>
          <a:p>
            <a:pPr lvl="1"/>
            <a:r>
              <a:rPr lang="en-GB" dirty="0"/>
              <a:t>Path matching</a:t>
            </a:r>
          </a:p>
          <a:p>
            <a:pPr lvl="1"/>
            <a:r>
              <a:rPr lang="en-GB" dirty="0"/>
              <a:t>FLWOR expressions:</a:t>
            </a:r>
          </a:p>
          <a:p>
            <a:pPr lvl="2"/>
            <a:r>
              <a:rPr lang="en-GB" dirty="0"/>
              <a:t>FOR-LET-WHERE-ORDER BY-RETURN</a:t>
            </a:r>
          </a:p>
          <a:p>
            <a:pPr lvl="1"/>
            <a:r>
              <a:rPr lang="en-GB" dirty="0"/>
              <a:t>Aggregation, functions, etc.</a:t>
            </a:r>
          </a:p>
          <a:p>
            <a:pPr lvl="1"/>
            <a:endParaRPr lang="en-GB" dirty="0"/>
          </a:p>
          <a:p>
            <a:r>
              <a:rPr lang="en-GB" dirty="0"/>
              <a:t>Results can be another XML file</a:t>
            </a:r>
          </a:p>
          <a:p>
            <a:pPr lvl="1"/>
            <a:r>
              <a:rPr lang="en-GB" dirty="0"/>
              <a:t>Remember that with XPath, we get node-sets or literal values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29A9FC3-0535-45C7-8512-9B24360AE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42</a:t>
            </a:fld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102996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8A4F8D-E09F-4B4D-95C8-5E444FC9F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XQuery – FLWOR Expressions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3D93711-4F38-4E08-956A-32E83A6BD0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&lt;result&gt;{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  </a:t>
            </a:r>
            <a:r>
              <a:rPr lang="en-GB" b="1" dirty="0">
                <a:solidFill>
                  <a:srgbClr val="C00000"/>
                </a:solidFill>
                <a:latin typeface="Consolas" panose="020B0609020204030204" pitchFamily="49" charset="0"/>
              </a:rPr>
              <a:t>for</a:t>
            </a:r>
            <a:r>
              <a:rPr lang="en-GB" dirty="0">
                <a:latin typeface="Consolas" panose="020B0609020204030204" pitchFamily="49" charset="0"/>
              </a:rPr>
              <a:t> </a:t>
            </a:r>
            <a:r>
              <a:rPr lang="en-GB" dirty="0">
                <a:solidFill>
                  <a:srgbClr val="00B050"/>
                </a:solidFill>
                <a:latin typeface="Consolas" panose="020B0609020204030204" pitchFamily="49" charset="0"/>
              </a:rPr>
              <a:t>$s</a:t>
            </a:r>
            <a:r>
              <a:rPr lang="en-GB" dirty="0">
                <a:latin typeface="Consolas" panose="020B0609020204030204" pitchFamily="49" charset="0"/>
              </a:rPr>
              <a:t> </a:t>
            </a:r>
            <a:r>
              <a:rPr lang="en-GB" b="1" dirty="0">
                <a:solidFill>
                  <a:srgbClr val="C00000"/>
                </a:solidFill>
                <a:latin typeface="Consolas" panose="020B0609020204030204" pitchFamily="49" charset="0"/>
              </a:rPr>
              <a:t>in</a:t>
            </a:r>
            <a:r>
              <a:rPr lang="en-GB" dirty="0">
                <a:latin typeface="Consolas" panose="020B0609020204030204" pitchFamily="49" charset="0"/>
              </a:rPr>
              <a:t> doc(“world.xml”)//country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  </a:t>
            </a:r>
            <a:r>
              <a:rPr lang="en-GB" b="1" dirty="0">
                <a:solidFill>
                  <a:srgbClr val="C00000"/>
                </a:solidFill>
                <a:latin typeface="Consolas" panose="020B0609020204030204" pitchFamily="49" charset="0"/>
              </a:rPr>
              <a:t>let</a:t>
            </a:r>
            <a:r>
              <a:rPr lang="en-GB" dirty="0">
                <a:latin typeface="Consolas" panose="020B0609020204030204" pitchFamily="49" charset="0"/>
              </a:rPr>
              <a:t> </a:t>
            </a:r>
            <a:r>
              <a:rPr lang="en-GB" dirty="0">
                <a:solidFill>
                  <a:srgbClr val="00B050"/>
                </a:solidFill>
                <a:latin typeface="Consolas" panose="020B0609020204030204" pitchFamily="49" charset="0"/>
              </a:rPr>
              <a:t>$n</a:t>
            </a:r>
            <a:r>
              <a:rPr lang="en-GB" dirty="0">
                <a:latin typeface="Consolas" panose="020B0609020204030204" pitchFamily="49" charset="0"/>
              </a:rPr>
              <a:t> := </a:t>
            </a:r>
            <a:r>
              <a:rPr lang="en-GB" dirty="0">
                <a:solidFill>
                  <a:srgbClr val="00B050"/>
                </a:solidFill>
                <a:latin typeface="Consolas" panose="020B0609020204030204" pitchFamily="49" charset="0"/>
              </a:rPr>
              <a:t>$s</a:t>
            </a:r>
            <a:r>
              <a:rPr lang="en-GB" dirty="0">
                <a:latin typeface="Consolas" panose="020B0609020204030204" pitchFamily="49" charset="0"/>
              </a:rPr>
              <a:t>/@name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  </a:t>
            </a:r>
            <a:r>
              <a:rPr lang="en-GB" b="1" dirty="0">
                <a:solidFill>
                  <a:srgbClr val="C00000"/>
                </a:solidFill>
                <a:latin typeface="Consolas" panose="020B0609020204030204" pitchFamily="49" charset="0"/>
              </a:rPr>
              <a:t>where</a:t>
            </a:r>
            <a:r>
              <a:rPr lang="en-GB" dirty="0">
                <a:latin typeface="Consolas" panose="020B0609020204030204" pitchFamily="49" charset="0"/>
              </a:rPr>
              <a:t> </a:t>
            </a:r>
            <a:r>
              <a:rPr lang="en-GB" dirty="0">
                <a:solidFill>
                  <a:srgbClr val="00B050"/>
                </a:solidFill>
                <a:latin typeface="Consolas" panose="020B0609020204030204" pitchFamily="49" charset="0"/>
              </a:rPr>
              <a:t>$s</a:t>
            </a:r>
            <a:r>
              <a:rPr lang="en-GB" dirty="0">
                <a:latin typeface="Consolas" panose="020B0609020204030204" pitchFamily="49" charset="0"/>
              </a:rPr>
              <a:t>/location/latitude &gt; 0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  </a:t>
            </a:r>
            <a:r>
              <a:rPr lang="en-GB" b="1" dirty="0">
                <a:solidFill>
                  <a:srgbClr val="C00000"/>
                </a:solidFill>
                <a:latin typeface="Consolas" panose="020B0609020204030204" pitchFamily="49" charset="0"/>
              </a:rPr>
              <a:t>return</a:t>
            </a:r>
            <a:r>
              <a:rPr lang="en-GB" dirty="0">
                <a:latin typeface="Consolas" panose="020B0609020204030204" pitchFamily="49" charset="0"/>
              </a:rPr>
              <a:t>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    &lt;northern-city&gt;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      { </a:t>
            </a:r>
            <a:r>
              <a:rPr lang="en-GB" dirty="0">
                <a:solidFill>
                  <a:srgbClr val="00B050"/>
                </a:solidFill>
                <a:latin typeface="Consolas" panose="020B0609020204030204" pitchFamily="49" charset="0"/>
              </a:rPr>
              <a:t>$n</a:t>
            </a:r>
            <a:r>
              <a:rPr lang="en-GB" dirty="0">
                <a:latin typeface="Consolas" panose="020B0609020204030204" pitchFamily="49" charset="0"/>
              </a:rPr>
              <a:t> }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      { </a:t>
            </a:r>
            <a:r>
              <a:rPr lang="en-GB" dirty="0">
                <a:solidFill>
                  <a:srgbClr val="00B050"/>
                </a:solidFill>
                <a:latin typeface="Consolas" panose="020B0609020204030204" pitchFamily="49" charset="0"/>
              </a:rPr>
              <a:t>$s</a:t>
            </a:r>
            <a:r>
              <a:rPr lang="en-GB" dirty="0">
                <a:latin typeface="Consolas" panose="020B0609020204030204" pitchFamily="49" charset="0"/>
              </a:rPr>
              <a:t>/location }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    &lt;/northern-city&gt;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}&lt;result&gt;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6DF9B27-DACD-42AF-883C-9D567490B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43</a:t>
            </a:fld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FD57E53-A2CD-4F77-BC2F-F046DA567E50}"/>
              </a:ext>
            </a:extLst>
          </p:cNvPr>
          <p:cNvSpPr txBox="1"/>
          <p:nvPr/>
        </p:nvSpPr>
        <p:spPr>
          <a:xfrm>
            <a:off x="8187182" y="2135175"/>
            <a:ext cx="3506666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2000" dirty="0">
                <a:latin typeface="Consolas" panose="020B0609020204030204" pitchFamily="49" charset="0"/>
              </a:rPr>
              <a:t>for/in </a:t>
            </a:r>
            <a:r>
              <a:rPr lang="en-GB" sz="20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- iterate over object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92057A2-9AE9-42E2-BEED-033985E5B621}"/>
              </a:ext>
            </a:extLst>
          </p:cNvPr>
          <p:cNvSpPr txBox="1"/>
          <p:nvPr/>
        </p:nvSpPr>
        <p:spPr>
          <a:xfrm>
            <a:off x="8187182" y="2622079"/>
            <a:ext cx="2983317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2000" dirty="0">
                <a:latin typeface="Consolas" panose="020B0609020204030204" pitchFamily="49" charset="0"/>
              </a:rPr>
              <a:t>let </a:t>
            </a:r>
            <a:r>
              <a:rPr lang="en-GB" sz="20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– value assignment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48F18D98-23C1-4F92-9500-45844E908DB6}"/>
              </a:ext>
            </a:extLst>
          </p:cNvPr>
          <p:cNvSpPr txBox="1"/>
          <p:nvPr/>
        </p:nvSpPr>
        <p:spPr>
          <a:xfrm>
            <a:off x="8187182" y="3097276"/>
            <a:ext cx="3648243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2000" dirty="0">
                <a:latin typeface="Consolas" panose="020B0609020204030204" pitchFamily="49" charset="0"/>
              </a:rPr>
              <a:t>where </a:t>
            </a:r>
            <a:r>
              <a:rPr lang="en-GB" sz="20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– filter with conditions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5EE3DD8-C03A-4394-B28F-2BFD1204EAD4}"/>
              </a:ext>
            </a:extLst>
          </p:cNvPr>
          <p:cNvSpPr txBox="1"/>
          <p:nvPr/>
        </p:nvSpPr>
        <p:spPr>
          <a:xfrm>
            <a:off x="8187182" y="3584180"/>
            <a:ext cx="3526478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2000" dirty="0">
                <a:latin typeface="Consolas" panose="020B0609020204030204" pitchFamily="49" charset="0"/>
              </a:rPr>
              <a:t>return </a:t>
            </a:r>
            <a:r>
              <a:rPr lang="en-GB" sz="20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– constructs a result</a:t>
            </a:r>
          </a:p>
        </p:txBody>
      </p:sp>
    </p:spTree>
    <p:extLst>
      <p:ext uri="{BB962C8B-B14F-4D97-AF65-F5344CB8AC3E}">
        <p14:creationId xmlns:p14="http://schemas.microsoft.com/office/powerpoint/2010/main" val="55698411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936035-C128-4A5B-A9ED-A485E4B29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XQuery – FLWOR Expressions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A09A4AE-3175-4E79-A7D5-BB1880C65D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The XPath query:</a:t>
            </a:r>
          </a:p>
          <a:p>
            <a:endParaRPr lang="en-GB" dirty="0"/>
          </a:p>
          <a:p>
            <a:pPr marL="0" indent="0" algn="ctr">
              <a:buNone/>
            </a:pPr>
            <a:r>
              <a:rPr lang="en-GB" dirty="0">
                <a:latin typeface="Consolas" panose="020B0609020204030204" pitchFamily="49" charset="0"/>
              </a:rPr>
              <a:t>//city[location/latitude &gt; 0]/name</a:t>
            </a:r>
          </a:p>
          <a:p>
            <a:endParaRPr lang="en-GB" dirty="0"/>
          </a:p>
          <a:p>
            <a:r>
              <a:rPr lang="en-GB" dirty="0"/>
              <a:t>Can become the FLWOR expression: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  </a:t>
            </a:r>
            <a:r>
              <a:rPr lang="en-GB" b="1" dirty="0">
                <a:solidFill>
                  <a:srgbClr val="C00000"/>
                </a:solidFill>
                <a:latin typeface="Consolas" panose="020B0609020204030204" pitchFamily="49" charset="0"/>
              </a:rPr>
              <a:t>for</a:t>
            </a:r>
            <a:r>
              <a:rPr lang="en-GB" dirty="0">
                <a:latin typeface="Consolas" panose="020B0609020204030204" pitchFamily="49" charset="0"/>
              </a:rPr>
              <a:t> </a:t>
            </a:r>
            <a:r>
              <a:rPr lang="en-GB" dirty="0">
                <a:solidFill>
                  <a:srgbClr val="00B050"/>
                </a:solidFill>
                <a:latin typeface="Consolas" panose="020B0609020204030204" pitchFamily="49" charset="0"/>
              </a:rPr>
              <a:t>$c</a:t>
            </a:r>
            <a:r>
              <a:rPr lang="en-GB" dirty="0">
                <a:latin typeface="Consolas" panose="020B0609020204030204" pitchFamily="49" charset="0"/>
              </a:rPr>
              <a:t> </a:t>
            </a:r>
            <a:r>
              <a:rPr lang="en-GB" b="1" dirty="0">
                <a:solidFill>
                  <a:srgbClr val="C00000"/>
                </a:solidFill>
                <a:latin typeface="Consolas" panose="020B0609020204030204" pitchFamily="49" charset="0"/>
              </a:rPr>
              <a:t>in</a:t>
            </a:r>
            <a:r>
              <a:rPr lang="en-GB" dirty="0">
                <a:latin typeface="Consolas" panose="020B0609020204030204" pitchFamily="49" charset="0"/>
              </a:rPr>
              <a:t> doc(“world.xml”)//city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  </a:t>
            </a:r>
            <a:r>
              <a:rPr lang="en-GB" b="1" dirty="0">
                <a:solidFill>
                  <a:srgbClr val="C00000"/>
                </a:solidFill>
                <a:latin typeface="Consolas" panose="020B0609020204030204" pitchFamily="49" charset="0"/>
              </a:rPr>
              <a:t>where</a:t>
            </a:r>
            <a:r>
              <a:rPr lang="en-GB" dirty="0">
                <a:latin typeface="Consolas" panose="020B0609020204030204" pitchFamily="49" charset="0"/>
              </a:rPr>
              <a:t> </a:t>
            </a:r>
            <a:r>
              <a:rPr lang="en-GB" dirty="0">
                <a:solidFill>
                  <a:srgbClr val="00B050"/>
                </a:solidFill>
                <a:latin typeface="Consolas" panose="020B0609020204030204" pitchFamily="49" charset="0"/>
              </a:rPr>
              <a:t>$c</a:t>
            </a:r>
            <a:r>
              <a:rPr lang="en-GB" dirty="0">
                <a:latin typeface="Consolas" panose="020B0609020204030204" pitchFamily="49" charset="0"/>
              </a:rPr>
              <a:t>/location/latitude &gt; 0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  </a:t>
            </a:r>
            <a:r>
              <a:rPr lang="en-GB" b="1" dirty="0">
                <a:solidFill>
                  <a:srgbClr val="C00000"/>
                </a:solidFill>
                <a:latin typeface="Consolas" panose="020B0609020204030204" pitchFamily="49" charset="0"/>
              </a:rPr>
              <a:t>return</a:t>
            </a:r>
            <a:r>
              <a:rPr lang="en-GB" dirty="0">
                <a:latin typeface="Consolas" panose="020B0609020204030204" pitchFamily="49" charset="0"/>
              </a:rPr>
              <a:t> </a:t>
            </a:r>
            <a:r>
              <a:rPr lang="en-GB" dirty="0">
                <a:solidFill>
                  <a:srgbClr val="00B050"/>
                </a:solidFill>
                <a:latin typeface="Consolas" panose="020B0609020204030204" pitchFamily="49" charset="0"/>
              </a:rPr>
              <a:t>$c</a:t>
            </a:r>
            <a:r>
              <a:rPr lang="en-GB" dirty="0">
                <a:latin typeface="Consolas" panose="020B0609020204030204" pitchFamily="49" charset="0"/>
              </a:rPr>
              <a:t>/name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F86FF88-AADE-4760-A30E-8A4181AED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44</a:t>
            </a:fld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025531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A32D61-53CC-43B5-B2A0-F9BAC562A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XQuery – Joins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D5386C4-B914-4E5B-9530-9DED1E3431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>
                <a:solidFill>
                  <a:srgbClr val="C00000"/>
                </a:solidFill>
                <a:latin typeface="Consolas" panose="020B0609020204030204" pitchFamily="49" charset="0"/>
              </a:rPr>
              <a:t>for</a:t>
            </a:r>
            <a:r>
              <a:rPr lang="en-GB" dirty="0">
                <a:latin typeface="Consolas" panose="020B0609020204030204" pitchFamily="49" charset="0"/>
              </a:rPr>
              <a:t> </a:t>
            </a:r>
            <a:r>
              <a:rPr lang="en-GB" dirty="0">
                <a:solidFill>
                  <a:srgbClr val="00B050"/>
                </a:solidFill>
                <a:latin typeface="Consolas" panose="020B0609020204030204" pitchFamily="49" charset="0"/>
              </a:rPr>
              <a:t>$c1 </a:t>
            </a:r>
            <a:r>
              <a:rPr lang="en-GB" b="1" dirty="0">
                <a:solidFill>
                  <a:srgbClr val="C00000"/>
                </a:solidFill>
                <a:latin typeface="Consolas" panose="020B0609020204030204" pitchFamily="49" charset="0"/>
              </a:rPr>
              <a:t>in</a:t>
            </a:r>
            <a:r>
              <a:rPr lang="en-GB" dirty="0">
                <a:latin typeface="Consolas" panose="020B0609020204030204" pitchFamily="49" charset="0"/>
              </a:rPr>
              <a:t> doc(“world.xml”)//city</a:t>
            </a:r>
          </a:p>
          <a:p>
            <a:pPr marL="0" indent="0">
              <a:buNone/>
            </a:pPr>
            <a:r>
              <a:rPr lang="en-GB" b="1" dirty="0">
                <a:solidFill>
                  <a:srgbClr val="C00000"/>
                </a:solidFill>
                <a:latin typeface="Consolas" panose="020B0609020204030204" pitchFamily="49" charset="0"/>
              </a:rPr>
              <a:t>for</a:t>
            </a:r>
            <a:r>
              <a:rPr lang="en-GB" dirty="0">
                <a:latin typeface="Consolas" panose="020B0609020204030204" pitchFamily="49" charset="0"/>
              </a:rPr>
              <a:t> </a:t>
            </a:r>
            <a:r>
              <a:rPr lang="en-GB" dirty="0">
                <a:solidFill>
                  <a:srgbClr val="00B050"/>
                </a:solidFill>
                <a:latin typeface="Consolas" panose="020B0609020204030204" pitchFamily="49" charset="0"/>
              </a:rPr>
              <a:t>$c2 </a:t>
            </a:r>
            <a:r>
              <a:rPr lang="en-GB" b="1" dirty="0">
                <a:solidFill>
                  <a:srgbClr val="C00000"/>
                </a:solidFill>
                <a:latin typeface="Consolas" panose="020B0609020204030204" pitchFamily="49" charset="0"/>
              </a:rPr>
              <a:t>in</a:t>
            </a:r>
            <a:r>
              <a:rPr lang="en-GB" dirty="0">
                <a:latin typeface="Consolas" panose="020B0609020204030204" pitchFamily="49" charset="0"/>
              </a:rPr>
              <a:t> doc(“world.xml”)//city</a:t>
            </a:r>
          </a:p>
          <a:p>
            <a:pPr marL="0" indent="0">
              <a:buNone/>
            </a:pPr>
            <a:r>
              <a:rPr lang="en-GB" b="1" dirty="0">
                <a:solidFill>
                  <a:srgbClr val="C00000"/>
                </a:solidFill>
                <a:latin typeface="Consolas" panose="020B0609020204030204" pitchFamily="49" charset="0"/>
              </a:rPr>
              <a:t>where</a:t>
            </a:r>
            <a:r>
              <a:rPr lang="en-GB" dirty="0">
                <a:latin typeface="Consolas" panose="020B0609020204030204" pitchFamily="49" charset="0"/>
              </a:rPr>
              <a:t> </a:t>
            </a:r>
            <a:r>
              <a:rPr lang="en-GB" dirty="0">
                <a:solidFill>
                  <a:srgbClr val="00B050"/>
                </a:solidFill>
                <a:latin typeface="Consolas" panose="020B0609020204030204" pitchFamily="49" charset="0"/>
              </a:rPr>
              <a:t>$c1</a:t>
            </a:r>
            <a:r>
              <a:rPr lang="en-GB" dirty="0">
                <a:latin typeface="Consolas" panose="020B0609020204030204" pitchFamily="49" charset="0"/>
              </a:rPr>
              <a:t>/name = </a:t>
            </a:r>
            <a:r>
              <a:rPr lang="en-GB" dirty="0">
                <a:solidFill>
                  <a:srgbClr val="00B050"/>
                </a:solidFill>
                <a:latin typeface="Consolas" panose="020B0609020204030204" pitchFamily="49" charset="0"/>
              </a:rPr>
              <a:t>$c2</a:t>
            </a:r>
            <a:r>
              <a:rPr lang="en-GB" dirty="0">
                <a:latin typeface="Consolas" panose="020B0609020204030204" pitchFamily="49" charset="0"/>
              </a:rPr>
              <a:t>/name</a:t>
            </a:r>
          </a:p>
          <a:p>
            <a:pPr marL="0" indent="0">
              <a:buNone/>
            </a:pPr>
            <a:r>
              <a:rPr lang="en-GB" b="1" dirty="0">
                <a:solidFill>
                  <a:srgbClr val="C00000"/>
                </a:solidFill>
                <a:latin typeface="Consolas" panose="020B0609020204030204" pitchFamily="49" charset="0"/>
              </a:rPr>
              <a:t>return</a:t>
            </a:r>
            <a:r>
              <a:rPr lang="en-GB" dirty="0">
                <a:latin typeface="Consolas" panose="020B0609020204030204" pitchFamily="49" charset="0"/>
              </a:rPr>
              <a:t> &lt;ul&gt;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		&lt;li&gt; {</a:t>
            </a:r>
            <a:r>
              <a:rPr lang="en-GB" dirty="0">
                <a:solidFill>
                  <a:srgbClr val="00B050"/>
                </a:solidFill>
                <a:latin typeface="Consolas" panose="020B0609020204030204" pitchFamily="49" charset="0"/>
              </a:rPr>
              <a:t>$c1</a:t>
            </a:r>
            <a:r>
              <a:rPr lang="en-GB" dirty="0">
                <a:latin typeface="Consolas" panose="020B0609020204030204" pitchFamily="49" charset="0"/>
              </a:rPr>
              <a:t>} &lt;/li&gt;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		&lt;li&gt; {</a:t>
            </a:r>
            <a:r>
              <a:rPr lang="en-GB" dirty="0">
                <a:solidFill>
                  <a:srgbClr val="00B050"/>
                </a:solidFill>
                <a:latin typeface="Consolas" panose="020B0609020204030204" pitchFamily="49" charset="0"/>
              </a:rPr>
              <a:t>$c2</a:t>
            </a:r>
            <a:r>
              <a:rPr lang="en-GB" dirty="0">
                <a:latin typeface="Consolas" panose="020B0609020204030204" pitchFamily="49" charset="0"/>
              </a:rPr>
              <a:t>} &lt;/li&gt;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	   &lt;/ul&gt;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0DD3BA2-AB4A-453C-885E-FAAD3A6F6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45</a:t>
            </a:fld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591321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A32D61-53CC-43B5-B2A0-F9BAC562A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XQuery – Joins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D5386C4-B914-4E5B-9530-9DED1E3431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>
                <a:solidFill>
                  <a:srgbClr val="C00000"/>
                </a:solidFill>
                <a:latin typeface="Consolas" panose="020B0609020204030204" pitchFamily="49" charset="0"/>
              </a:rPr>
              <a:t>for</a:t>
            </a:r>
            <a:r>
              <a:rPr lang="en-GB" dirty="0">
                <a:latin typeface="Consolas" panose="020B0609020204030204" pitchFamily="49" charset="0"/>
              </a:rPr>
              <a:t> </a:t>
            </a:r>
            <a:r>
              <a:rPr lang="en-GB" dirty="0">
                <a:solidFill>
                  <a:srgbClr val="00B050"/>
                </a:solidFill>
                <a:latin typeface="Consolas" panose="020B0609020204030204" pitchFamily="49" charset="0"/>
              </a:rPr>
              <a:t>$c1 </a:t>
            </a:r>
            <a:r>
              <a:rPr lang="en-GB" b="1" dirty="0">
                <a:solidFill>
                  <a:srgbClr val="C00000"/>
                </a:solidFill>
                <a:latin typeface="Consolas" panose="020B0609020204030204" pitchFamily="49" charset="0"/>
              </a:rPr>
              <a:t>in</a:t>
            </a:r>
            <a:r>
              <a:rPr lang="en-GB" dirty="0">
                <a:latin typeface="Consolas" panose="020B0609020204030204" pitchFamily="49" charset="0"/>
              </a:rPr>
              <a:t> doc(“world.xml”)//city</a:t>
            </a:r>
          </a:p>
          <a:p>
            <a:pPr marL="0" indent="0">
              <a:buNone/>
            </a:pPr>
            <a:r>
              <a:rPr lang="en-GB" b="1" dirty="0">
                <a:solidFill>
                  <a:srgbClr val="C00000"/>
                </a:solidFill>
                <a:latin typeface="Consolas" panose="020B0609020204030204" pitchFamily="49" charset="0"/>
              </a:rPr>
              <a:t>for</a:t>
            </a:r>
            <a:r>
              <a:rPr lang="en-GB" dirty="0">
                <a:latin typeface="Consolas" panose="020B0609020204030204" pitchFamily="49" charset="0"/>
              </a:rPr>
              <a:t> </a:t>
            </a:r>
            <a:r>
              <a:rPr lang="en-GB" dirty="0">
                <a:solidFill>
                  <a:srgbClr val="00B050"/>
                </a:solidFill>
                <a:latin typeface="Consolas" panose="020B0609020204030204" pitchFamily="49" charset="0"/>
              </a:rPr>
              <a:t>$c2 </a:t>
            </a:r>
            <a:r>
              <a:rPr lang="en-GB" b="1" dirty="0">
                <a:solidFill>
                  <a:srgbClr val="C00000"/>
                </a:solidFill>
                <a:latin typeface="Consolas" panose="020B0609020204030204" pitchFamily="49" charset="0"/>
              </a:rPr>
              <a:t>in</a:t>
            </a:r>
            <a:r>
              <a:rPr lang="en-GB" dirty="0">
                <a:latin typeface="Consolas" panose="020B0609020204030204" pitchFamily="49" charset="0"/>
              </a:rPr>
              <a:t> doc(“world.xml”)//city[name=</a:t>
            </a:r>
            <a:r>
              <a:rPr lang="en-GB" dirty="0">
                <a:solidFill>
                  <a:srgbClr val="00B050"/>
                </a:solidFill>
                <a:latin typeface="Consolas" panose="020B0609020204030204" pitchFamily="49" charset="0"/>
              </a:rPr>
              <a:t>$c1</a:t>
            </a:r>
            <a:r>
              <a:rPr lang="en-GB" dirty="0">
                <a:latin typeface="Consolas" panose="020B0609020204030204" pitchFamily="49" charset="0"/>
              </a:rPr>
              <a:t>/name]</a:t>
            </a:r>
          </a:p>
          <a:p>
            <a:pPr marL="0" indent="0">
              <a:buNone/>
            </a:pPr>
            <a:r>
              <a:rPr lang="en-GB" b="1" dirty="0">
                <a:solidFill>
                  <a:srgbClr val="C00000"/>
                </a:solidFill>
                <a:latin typeface="Consolas" panose="020B0609020204030204" pitchFamily="49" charset="0"/>
              </a:rPr>
              <a:t>return</a:t>
            </a:r>
            <a:r>
              <a:rPr lang="en-GB" dirty="0">
                <a:latin typeface="Consolas" panose="020B0609020204030204" pitchFamily="49" charset="0"/>
              </a:rPr>
              <a:t> &lt;ul&gt;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		&lt;li&gt; {</a:t>
            </a:r>
            <a:r>
              <a:rPr lang="en-GB" dirty="0">
                <a:solidFill>
                  <a:srgbClr val="00B050"/>
                </a:solidFill>
                <a:latin typeface="Consolas" panose="020B0609020204030204" pitchFamily="49" charset="0"/>
              </a:rPr>
              <a:t>$c1</a:t>
            </a:r>
            <a:r>
              <a:rPr lang="en-GB" dirty="0">
                <a:latin typeface="Consolas" panose="020B0609020204030204" pitchFamily="49" charset="0"/>
              </a:rPr>
              <a:t>} &lt;/li&gt;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		&lt;li&gt; {</a:t>
            </a:r>
            <a:r>
              <a:rPr lang="en-GB" dirty="0">
                <a:solidFill>
                  <a:srgbClr val="00B050"/>
                </a:solidFill>
                <a:latin typeface="Consolas" panose="020B0609020204030204" pitchFamily="49" charset="0"/>
              </a:rPr>
              <a:t>$c2</a:t>
            </a:r>
            <a:r>
              <a:rPr lang="en-GB" dirty="0">
                <a:latin typeface="Consolas" panose="020B0609020204030204" pitchFamily="49" charset="0"/>
              </a:rPr>
              <a:t>} &lt;/li&gt;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	   &lt;/ul&gt;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0DD3BA2-AB4A-453C-885E-FAAD3A6F6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46</a:t>
            </a:fld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023525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D33CD7-BB07-4A26-AF07-CB56A517A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XQuery – Functions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09AD47F-D326-41FB-9FCE-E21C828889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>
                <a:solidFill>
                  <a:srgbClr val="C00000"/>
                </a:solidFill>
                <a:latin typeface="Consolas" panose="020B0609020204030204" pitchFamily="49" charset="0"/>
              </a:rPr>
              <a:t>declare function </a:t>
            </a:r>
            <a:r>
              <a:rPr lang="en-GB" i="1" dirty="0" err="1">
                <a:solidFill>
                  <a:schemeClr val="accent1"/>
                </a:solidFill>
                <a:latin typeface="Consolas" panose="020B0609020204030204" pitchFamily="49" charset="0"/>
              </a:rPr>
              <a:t>local:fact</a:t>
            </a:r>
            <a:r>
              <a:rPr lang="en-GB" dirty="0">
                <a:latin typeface="Consolas" panose="020B0609020204030204" pitchFamily="49" charset="0"/>
              </a:rPr>
              <a:t>(</a:t>
            </a:r>
            <a:r>
              <a:rPr lang="en-GB" dirty="0">
                <a:solidFill>
                  <a:srgbClr val="00B050"/>
                </a:solidFill>
                <a:latin typeface="Consolas" panose="020B0609020204030204" pitchFamily="49" charset="0"/>
              </a:rPr>
              <a:t>$n</a:t>
            </a:r>
            <a:r>
              <a:rPr lang="en-GB" dirty="0">
                <a:latin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	</a:t>
            </a:r>
            <a:r>
              <a:rPr lang="en-GB" b="1" dirty="0">
                <a:solidFill>
                  <a:srgbClr val="C00000"/>
                </a:solidFill>
                <a:latin typeface="Consolas" panose="020B0609020204030204" pitchFamily="49" charset="0"/>
              </a:rPr>
              <a:t>if</a:t>
            </a:r>
            <a:r>
              <a:rPr lang="en-GB" dirty="0">
                <a:latin typeface="Consolas" panose="020B0609020204030204" pitchFamily="49" charset="0"/>
              </a:rPr>
              <a:t> (</a:t>
            </a:r>
            <a:r>
              <a:rPr lang="en-GB" dirty="0">
                <a:solidFill>
                  <a:srgbClr val="00B050"/>
                </a:solidFill>
                <a:latin typeface="Consolas" panose="020B0609020204030204" pitchFamily="49" charset="0"/>
              </a:rPr>
              <a:t>$n</a:t>
            </a:r>
            <a:r>
              <a:rPr lang="en-GB" dirty="0">
                <a:latin typeface="Consolas" panose="020B0609020204030204" pitchFamily="49" charset="0"/>
              </a:rPr>
              <a:t> = 1) </a:t>
            </a:r>
            <a:r>
              <a:rPr lang="en-GB" b="1" dirty="0">
                <a:solidFill>
                  <a:srgbClr val="C00000"/>
                </a:solidFill>
                <a:latin typeface="Consolas" panose="020B0609020204030204" pitchFamily="49" charset="0"/>
              </a:rPr>
              <a:t>then</a:t>
            </a:r>
            <a:r>
              <a:rPr lang="en-GB" dirty="0">
                <a:latin typeface="Consolas" panose="020B0609020204030204" pitchFamily="49" charset="0"/>
              </a:rPr>
              <a:t> 1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	</a:t>
            </a:r>
            <a:r>
              <a:rPr lang="en-GB" b="1" dirty="0">
                <a:solidFill>
                  <a:srgbClr val="C00000"/>
                </a:solidFill>
                <a:latin typeface="Consolas" panose="020B0609020204030204" pitchFamily="49" charset="0"/>
              </a:rPr>
              <a:t>else</a:t>
            </a:r>
            <a:r>
              <a:rPr lang="en-GB" dirty="0">
                <a:latin typeface="Consolas" panose="020B0609020204030204" pitchFamily="49" charset="0"/>
              </a:rPr>
              <a:t> (</a:t>
            </a:r>
            <a:r>
              <a:rPr lang="en-GB" dirty="0">
                <a:solidFill>
                  <a:srgbClr val="00B050"/>
                </a:solidFill>
                <a:latin typeface="Consolas" panose="020B0609020204030204" pitchFamily="49" charset="0"/>
              </a:rPr>
              <a:t>$n</a:t>
            </a:r>
            <a:r>
              <a:rPr lang="en-GB" dirty="0">
                <a:latin typeface="Consolas" panose="020B0609020204030204" pitchFamily="49" charset="0"/>
              </a:rPr>
              <a:t> * </a:t>
            </a:r>
            <a:r>
              <a:rPr lang="en-GB" i="1" dirty="0" err="1">
                <a:solidFill>
                  <a:schemeClr val="accent1"/>
                </a:solidFill>
                <a:latin typeface="Consolas" panose="020B0609020204030204" pitchFamily="49" charset="0"/>
              </a:rPr>
              <a:t>local:fact</a:t>
            </a:r>
            <a:r>
              <a:rPr lang="en-GB" dirty="0">
                <a:latin typeface="Consolas" panose="020B0609020204030204" pitchFamily="49" charset="0"/>
              </a:rPr>
              <a:t>(</a:t>
            </a:r>
            <a:r>
              <a:rPr lang="en-GB" dirty="0">
                <a:solidFill>
                  <a:srgbClr val="00B050"/>
                </a:solidFill>
                <a:latin typeface="Consolas" panose="020B0609020204030204" pitchFamily="49" charset="0"/>
              </a:rPr>
              <a:t>$n</a:t>
            </a:r>
            <a:r>
              <a:rPr lang="en-GB" dirty="0">
                <a:latin typeface="Consolas" panose="020B0609020204030204" pitchFamily="49" charset="0"/>
              </a:rPr>
              <a:t>-1))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};</a:t>
            </a:r>
          </a:p>
          <a:p>
            <a:pPr marL="0" indent="0">
              <a:buNone/>
            </a:pPr>
            <a:endParaRPr lang="en-GB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&lt;res&gt;{</a:t>
            </a:r>
            <a:r>
              <a:rPr lang="en-GB" dirty="0" err="1">
                <a:latin typeface="Consolas" panose="020B0609020204030204" pitchFamily="49" charset="0"/>
              </a:rPr>
              <a:t>local:fact</a:t>
            </a:r>
            <a:r>
              <a:rPr lang="en-GB" dirty="0">
                <a:latin typeface="Consolas" panose="020B0609020204030204" pitchFamily="49" charset="0"/>
              </a:rPr>
              <a:t>(3)}&lt;/res&gt;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0B2F413-37F8-4393-A39F-22629CEFB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47</a:t>
            </a:fld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173057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A4A329-6EAE-4E59-AA89-99D473163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JSON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E4EAF3E-6A36-4AE0-8958-C7A83DE40A0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563FEAF-78B1-4D2E-8F41-648392D03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48</a:t>
            </a:fld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56214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016D67-9715-4B36-9829-A54B99743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JSON – </a:t>
            </a:r>
            <a:r>
              <a:rPr lang="en-GB" dirty="0" err="1">
                <a:solidFill>
                  <a:srgbClr val="FF0000"/>
                </a:solidFill>
              </a:rPr>
              <a:t>J</a:t>
            </a:r>
            <a:r>
              <a:rPr lang="en-GB" dirty="0" err="1"/>
              <a:t>ava</a:t>
            </a:r>
            <a:r>
              <a:rPr lang="en-GB" dirty="0" err="1">
                <a:solidFill>
                  <a:srgbClr val="FF0000"/>
                </a:solidFill>
              </a:rPr>
              <a:t>s</a:t>
            </a:r>
            <a:r>
              <a:rPr lang="en-GB" dirty="0" err="1"/>
              <a:t>cript</a:t>
            </a:r>
            <a:r>
              <a:rPr lang="en-GB" dirty="0"/>
              <a:t> </a:t>
            </a:r>
            <a:r>
              <a:rPr lang="en-GB" dirty="0">
                <a:solidFill>
                  <a:srgbClr val="FF0000"/>
                </a:solidFill>
              </a:rPr>
              <a:t>O</a:t>
            </a:r>
            <a:r>
              <a:rPr lang="en-GB" dirty="0"/>
              <a:t>bject </a:t>
            </a:r>
            <a:r>
              <a:rPr lang="en-GB" dirty="0">
                <a:solidFill>
                  <a:srgbClr val="FF0000"/>
                </a:solidFill>
              </a:rPr>
              <a:t>N</a:t>
            </a:r>
            <a:r>
              <a:rPr lang="en-GB" dirty="0"/>
              <a:t>otation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AD00CAB-DB9A-4A2A-9AB6-67EBD9958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03455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Another standardized format to exchange data, based on the notion of key/value objects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sz="1800" dirty="0">
                <a:latin typeface="Consolas" panose="020B0609020204030204" pitchFamily="49" charset="0"/>
              </a:rPr>
              <a:t>{</a:t>
            </a:r>
            <a:r>
              <a:rPr lang="en-GB" sz="1800" dirty="0">
                <a:solidFill>
                  <a:srgbClr val="0070C0"/>
                </a:solidFill>
                <a:latin typeface="Consolas" panose="020B0609020204030204" pitchFamily="49" charset="0"/>
              </a:rPr>
              <a:t>“contacts”</a:t>
            </a:r>
            <a:r>
              <a:rPr lang="en-GB" sz="1800" dirty="0">
                <a:latin typeface="Consolas" panose="020B0609020204030204" pitchFamily="49" charset="0"/>
              </a:rPr>
              <a:t>: [</a:t>
            </a:r>
          </a:p>
          <a:p>
            <a:pPr marL="0" indent="0">
              <a:buNone/>
            </a:pPr>
            <a:r>
              <a:rPr lang="en-GB" sz="1800" dirty="0">
                <a:latin typeface="Consolas" panose="020B0609020204030204" pitchFamily="49" charset="0"/>
              </a:rPr>
              <a:t>  {</a:t>
            </a:r>
          </a:p>
          <a:p>
            <a:pPr marL="0" indent="0">
              <a:buNone/>
            </a:pPr>
            <a:r>
              <a:rPr lang="en-GB" sz="1800" dirty="0">
                <a:latin typeface="Consolas" panose="020B0609020204030204" pitchFamily="49" charset="0"/>
              </a:rPr>
              <a:t>    </a:t>
            </a:r>
            <a:r>
              <a:rPr lang="en-GB" sz="1800" dirty="0">
                <a:solidFill>
                  <a:srgbClr val="0070C0"/>
                </a:solidFill>
                <a:latin typeface="Consolas" panose="020B0609020204030204" pitchFamily="49" charset="0"/>
              </a:rPr>
              <a:t>“name”</a:t>
            </a:r>
            <a:r>
              <a:rPr lang="en-GB" sz="1800" dirty="0">
                <a:latin typeface="Consolas" panose="020B0609020204030204" pitchFamily="49" charset="0"/>
              </a:rPr>
              <a:t>: “Patrick </a:t>
            </a:r>
            <a:r>
              <a:rPr lang="en-GB" sz="1800" dirty="0" err="1">
                <a:latin typeface="Consolas" panose="020B0609020204030204" pitchFamily="49" charset="0"/>
              </a:rPr>
              <a:t>Lambrix</a:t>
            </a:r>
            <a:r>
              <a:rPr lang="en-GB" sz="1800" dirty="0">
                <a:latin typeface="Consolas" panose="020B0609020204030204" pitchFamily="49" charset="0"/>
              </a:rPr>
              <a:t>”,</a:t>
            </a:r>
          </a:p>
          <a:p>
            <a:pPr marL="0" indent="0">
              <a:buNone/>
            </a:pPr>
            <a:r>
              <a:rPr lang="en-GB" sz="1800" dirty="0">
                <a:latin typeface="Consolas" panose="020B0609020204030204" pitchFamily="49" charset="0"/>
              </a:rPr>
              <a:t>    </a:t>
            </a:r>
            <a:r>
              <a:rPr lang="en-GB" sz="1800" dirty="0">
                <a:solidFill>
                  <a:srgbClr val="0070C0"/>
                </a:solidFill>
                <a:latin typeface="Consolas" panose="020B0609020204030204" pitchFamily="49" charset="0"/>
              </a:rPr>
              <a:t>“affiliation”</a:t>
            </a:r>
            <a:r>
              <a:rPr lang="en-GB" sz="1800" dirty="0">
                <a:latin typeface="Consolas" panose="020B0609020204030204" pitchFamily="49" charset="0"/>
              </a:rPr>
              <a:t>: “Linköping University”</a:t>
            </a:r>
          </a:p>
          <a:p>
            <a:pPr marL="0" indent="0">
              <a:buNone/>
            </a:pPr>
            <a:r>
              <a:rPr lang="en-GB" sz="1800" dirty="0">
                <a:latin typeface="Consolas" panose="020B0609020204030204" pitchFamily="49" charset="0"/>
              </a:rPr>
              <a:t>  },{</a:t>
            </a:r>
          </a:p>
          <a:p>
            <a:pPr marL="0" indent="0">
              <a:buNone/>
            </a:pPr>
            <a:r>
              <a:rPr lang="en-GB" sz="1800" dirty="0">
                <a:latin typeface="Consolas" panose="020B0609020204030204" pitchFamily="49" charset="0"/>
              </a:rPr>
              <a:t>    </a:t>
            </a:r>
            <a:r>
              <a:rPr lang="en-GB" sz="1800" dirty="0">
                <a:solidFill>
                  <a:srgbClr val="0070C0"/>
                </a:solidFill>
                <a:latin typeface="Consolas" panose="020B0609020204030204" pitchFamily="49" charset="0"/>
              </a:rPr>
              <a:t>“name”</a:t>
            </a:r>
            <a:r>
              <a:rPr lang="en-GB" sz="1800" dirty="0">
                <a:latin typeface="Consolas" panose="020B0609020204030204" pitchFamily="49" charset="0"/>
              </a:rPr>
              <a:t>: “Sebastián Ferrada”,</a:t>
            </a:r>
          </a:p>
          <a:p>
            <a:pPr marL="0" indent="0">
              <a:buNone/>
            </a:pPr>
            <a:r>
              <a:rPr lang="en-GB" sz="1800" dirty="0">
                <a:latin typeface="Consolas" panose="020B0609020204030204" pitchFamily="49" charset="0"/>
              </a:rPr>
              <a:t>    </a:t>
            </a:r>
            <a:r>
              <a:rPr lang="en-GB" sz="1800" dirty="0">
                <a:solidFill>
                  <a:srgbClr val="0070C0"/>
                </a:solidFill>
                <a:latin typeface="Consolas" panose="020B0609020204030204" pitchFamily="49" charset="0"/>
              </a:rPr>
              <a:t>“affiliation”</a:t>
            </a:r>
            <a:r>
              <a:rPr lang="en-GB" sz="1800" dirty="0">
                <a:latin typeface="Consolas" panose="020B0609020204030204" pitchFamily="49" charset="0"/>
              </a:rPr>
              <a:t>: “Linköping University”,</a:t>
            </a:r>
          </a:p>
          <a:p>
            <a:pPr marL="0" indent="0">
              <a:buNone/>
            </a:pPr>
            <a:r>
              <a:rPr lang="en-GB" sz="1800" dirty="0">
                <a:latin typeface="Consolas" panose="020B0609020204030204" pitchFamily="49" charset="0"/>
              </a:rPr>
              <a:t>    </a:t>
            </a:r>
            <a:r>
              <a:rPr lang="en-GB" sz="1800" dirty="0">
                <a:solidFill>
                  <a:srgbClr val="0070C0"/>
                </a:solidFill>
                <a:latin typeface="Consolas" panose="020B0609020204030204" pitchFamily="49" charset="0"/>
              </a:rPr>
              <a:t>“email”</a:t>
            </a:r>
            <a:r>
              <a:rPr lang="en-GB" sz="1800" dirty="0">
                <a:latin typeface="Consolas" panose="020B0609020204030204" pitchFamily="49" charset="0"/>
              </a:rPr>
              <a:t>: “sebastian.ferrada@liu.se”</a:t>
            </a:r>
          </a:p>
          <a:p>
            <a:pPr marL="0" indent="0">
              <a:buNone/>
            </a:pPr>
            <a:r>
              <a:rPr lang="en-GB" sz="1800" dirty="0">
                <a:latin typeface="Consolas" panose="020B0609020204030204" pitchFamily="49" charset="0"/>
              </a:rPr>
              <a:t>  }</a:t>
            </a:r>
          </a:p>
          <a:p>
            <a:pPr marL="0" indent="0">
              <a:buNone/>
            </a:pPr>
            <a:r>
              <a:rPr lang="en-GB" sz="1800" dirty="0">
                <a:latin typeface="Consolas" panose="020B0609020204030204" pitchFamily="49" charset="0"/>
              </a:rPr>
              <a:t>]}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FDB4538-0EE3-4E79-8A13-DF49A387F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49</a:t>
            </a:fld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4977FE7-FFE7-4B07-BA76-F0C1FD47A1FD}"/>
              </a:ext>
            </a:extLst>
          </p:cNvPr>
          <p:cNvSpPr txBox="1"/>
          <p:nvPr/>
        </p:nvSpPr>
        <p:spPr>
          <a:xfrm>
            <a:off x="6589336" y="3244334"/>
            <a:ext cx="5405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nsolas" panose="020B0609020204030204" pitchFamily="49" charset="0"/>
              </a:rPr>
              <a:t>{object} </a:t>
            </a:r>
            <a:r>
              <a:rPr lang="en-GB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: Unordered collection of key/value pairs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AFEDB5CB-D277-401F-B4BB-46CFB370FAEA}"/>
              </a:ext>
            </a:extLst>
          </p:cNvPr>
          <p:cNvSpPr txBox="1"/>
          <p:nvPr/>
        </p:nvSpPr>
        <p:spPr>
          <a:xfrm>
            <a:off x="6589336" y="3816226"/>
            <a:ext cx="1845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nsolas" panose="020B0609020204030204" pitchFamily="49" charset="0"/>
              </a:rPr>
              <a:t>“key” </a:t>
            </a:r>
            <a:r>
              <a:rPr lang="en-GB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: A string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FD2ABF1D-8F97-4389-8FCD-8EF713C8CFE3}"/>
              </a:ext>
            </a:extLst>
          </p:cNvPr>
          <p:cNvSpPr txBox="1"/>
          <p:nvPr/>
        </p:nvSpPr>
        <p:spPr>
          <a:xfrm>
            <a:off x="6589335" y="4388118"/>
            <a:ext cx="42609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nsolas" panose="020B0609020204030204" pitchFamily="49" charset="0"/>
              </a:rPr>
              <a:t>value </a:t>
            </a:r>
            <a:r>
              <a:rPr lang="en-GB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: a number, string, Boolean, null, </a:t>
            </a:r>
          </a:p>
          <a:p>
            <a:r>
              <a:rPr lang="en-GB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another object, an array, etc.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5650EA3-0FF6-468B-8C82-D4E4AA201B61}"/>
              </a:ext>
            </a:extLst>
          </p:cNvPr>
          <p:cNvSpPr txBox="1"/>
          <p:nvPr/>
        </p:nvSpPr>
        <p:spPr>
          <a:xfrm>
            <a:off x="6589336" y="5237009"/>
            <a:ext cx="4155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nsolas" panose="020B0609020204030204" pitchFamily="49" charset="0"/>
              </a:rPr>
              <a:t>[array] </a:t>
            </a:r>
            <a:r>
              <a:rPr lang="en-GB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: Ordered sequence of values</a:t>
            </a:r>
          </a:p>
        </p:txBody>
      </p:sp>
    </p:spTree>
    <p:extLst>
      <p:ext uri="{BB962C8B-B14F-4D97-AF65-F5344CB8AC3E}">
        <p14:creationId xmlns:p14="http://schemas.microsoft.com/office/powerpoint/2010/main" val="3346779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AF9340-5327-41E7-9698-B6517166E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XML – Elements </a:t>
            </a: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082E5EC0-CAAE-40AE-AB4C-5D5B63F858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7131" y="2092751"/>
            <a:ext cx="5362669" cy="408421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&lt;contacts&gt;</a:t>
            </a:r>
          </a:p>
          <a:p>
            <a:pPr marL="0" indent="0">
              <a:buNone/>
            </a:pPr>
            <a:r>
              <a:rPr lang="en-GB" sz="2400" dirty="0">
                <a:latin typeface="Consolas" panose="020B0609020204030204" pitchFamily="49" charset="0"/>
              </a:rPr>
              <a:t>  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&lt;person&gt;</a:t>
            </a:r>
          </a:p>
          <a:p>
            <a:pPr marL="0" indent="0">
              <a:buNone/>
            </a:pPr>
            <a:r>
              <a:rPr lang="en-GB" sz="2400" dirty="0">
                <a:latin typeface="Consolas" panose="020B0609020204030204" pitchFamily="49" charset="0"/>
              </a:rPr>
              <a:t>    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&lt;name&gt;</a:t>
            </a:r>
            <a:r>
              <a:rPr lang="en-GB" sz="2400" dirty="0">
                <a:latin typeface="Consolas" panose="020B0609020204030204" pitchFamily="49" charset="0"/>
              </a:rPr>
              <a:t>Sebastián Ferrada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&lt;/name&gt;</a:t>
            </a:r>
          </a:p>
          <a:p>
            <a:pPr marL="0" indent="0">
              <a:buNone/>
            </a:pPr>
            <a:r>
              <a:rPr lang="en-GB" sz="2400" dirty="0">
                <a:latin typeface="Consolas" panose="020B0609020204030204" pitchFamily="49" charset="0"/>
              </a:rPr>
              <a:t>    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&lt;email&gt;</a:t>
            </a:r>
            <a:r>
              <a:rPr lang="en-GB" sz="2400" dirty="0">
                <a:latin typeface="Consolas" panose="020B0609020204030204" pitchFamily="49" charset="0"/>
              </a:rPr>
              <a:t>sebastian.ferrada@liu.se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&lt;/email&gt;</a:t>
            </a:r>
          </a:p>
          <a:p>
            <a:pPr marL="0" indent="0">
              <a:buNone/>
            </a:pPr>
            <a:r>
              <a:rPr lang="en-GB" sz="2400" dirty="0">
                <a:latin typeface="Consolas" panose="020B0609020204030204" pitchFamily="49" charset="0"/>
              </a:rPr>
              <a:t>    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&lt;</a:t>
            </a:r>
            <a:r>
              <a:rPr lang="en-GB" sz="2400" dirty="0" err="1">
                <a:solidFill>
                  <a:srgbClr val="C00000"/>
                </a:solidFill>
                <a:latin typeface="Consolas" panose="020B0609020204030204" pitchFamily="49" charset="0"/>
              </a:rPr>
              <a:t>affil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&gt;</a:t>
            </a:r>
            <a:r>
              <a:rPr lang="en-GB" sz="2400" dirty="0">
                <a:latin typeface="Consolas" panose="020B0609020204030204" pitchFamily="49" charset="0"/>
              </a:rPr>
              <a:t>Linköping University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&lt;/</a:t>
            </a:r>
            <a:r>
              <a:rPr lang="en-GB" sz="2400" dirty="0" err="1">
                <a:solidFill>
                  <a:srgbClr val="C00000"/>
                </a:solidFill>
                <a:latin typeface="Consolas" panose="020B0609020204030204" pitchFamily="49" charset="0"/>
              </a:rPr>
              <a:t>affil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r>
              <a:rPr lang="en-GB" sz="2400" dirty="0">
                <a:latin typeface="Consolas" panose="020B0609020204030204" pitchFamily="49" charset="0"/>
              </a:rPr>
              <a:t>  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&lt;/person&gt;</a:t>
            </a:r>
          </a:p>
          <a:p>
            <a:pPr marL="0" indent="0">
              <a:buNone/>
            </a:pP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  &lt;person&gt;</a:t>
            </a:r>
          </a:p>
          <a:p>
            <a:pPr marL="0" indent="0">
              <a:buNone/>
            </a:pP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    &lt;name&gt;</a:t>
            </a:r>
            <a:r>
              <a:rPr lang="en-GB" sz="2400" dirty="0">
                <a:latin typeface="Consolas" panose="020B0609020204030204" pitchFamily="49" charset="0"/>
              </a:rPr>
              <a:t>Patrick </a:t>
            </a:r>
            <a:r>
              <a:rPr lang="en-GB" sz="2400" dirty="0" err="1">
                <a:latin typeface="Consolas" panose="020B0609020204030204" pitchFamily="49" charset="0"/>
              </a:rPr>
              <a:t>Lambrix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&lt;/name&gt;</a:t>
            </a:r>
          </a:p>
          <a:p>
            <a:pPr marL="0" indent="0">
              <a:buNone/>
            </a:pPr>
            <a:r>
              <a:rPr lang="en-GB" sz="2400" dirty="0">
                <a:latin typeface="Consolas" panose="020B0609020204030204" pitchFamily="49" charset="0"/>
              </a:rPr>
              <a:t>    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&lt;</a:t>
            </a:r>
            <a:r>
              <a:rPr lang="en-GB" sz="2400" dirty="0" err="1">
                <a:solidFill>
                  <a:srgbClr val="C00000"/>
                </a:solidFill>
                <a:latin typeface="Consolas" panose="020B0609020204030204" pitchFamily="49" charset="0"/>
              </a:rPr>
              <a:t>affil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&gt;</a:t>
            </a:r>
            <a:r>
              <a:rPr lang="en-GB" sz="2400" dirty="0">
                <a:latin typeface="Consolas" panose="020B0609020204030204" pitchFamily="49" charset="0"/>
              </a:rPr>
              <a:t>Linköping University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&lt;/</a:t>
            </a:r>
            <a:r>
              <a:rPr lang="en-GB" sz="2400" dirty="0" err="1">
                <a:solidFill>
                  <a:srgbClr val="C00000"/>
                </a:solidFill>
                <a:latin typeface="Consolas" panose="020B0609020204030204" pitchFamily="49" charset="0"/>
              </a:rPr>
              <a:t>affil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r>
              <a:rPr lang="en-GB" sz="2400" dirty="0">
                <a:latin typeface="Consolas" panose="020B0609020204030204" pitchFamily="49" charset="0"/>
              </a:rPr>
              <a:t>  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&lt;/person&gt;</a:t>
            </a:r>
          </a:p>
          <a:p>
            <a:pPr marL="0" indent="0">
              <a:buNone/>
            </a:pP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&lt;/contacts&gt;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A410EED-2087-45F2-AED5-B5D5DEDAE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01BFF79F-4BC2-48E3-B598-0E48BAE9B781}"/>
              </a:ext>
            </a:extLst>
          </p:cNvPr>
          <p:cNvSpPr/>
          <p:nvPr/>
        </p:nvSpPr>
        <p:spPr>
          <a:xfrm>
            <a:off x="8441697" y="1696730"/>
            <a:ext cx="1517715" cy="64102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Contacts</a:t>
            </a: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595E6AAC-2B23-495A-911A-FAABD18B91B7}"/>
              </a:ext>
            </a:extLst>
          </p:cNvPr>
          <p:cNvSpPr/>
          <p:nvPr/>
        </p:nvSpPr>
        <p:spPr>
          <a:xfrm>
            <a:off x="7074417" y="2583089"/>
            <a:ext cx="1517715" cy="64102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Person</a:t>
            </a:r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27E4DABA-6C44-40B2-AB46-DB8617EE090B}"/>
              </a:ext>
            </a:extLst>
          </p:cNvPr>
          <p:cNvSpPr/>
          <p:nvPr/>
        </p:nvSpPr>
        <p:spPr>
          <a:xfrm>
            <a:off x="9907565" y="2583090"/>
            <a:ext cx="1517715" cy="64102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Person</a:t>
            </a: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48FCD621-3B0C-40ED-99B7-F54062E2D777}"/>
              </a:ext>
            </a:extLst>
          </p:cNvPr>
          <p:cNvSpPr/>
          <p:nvPr/>
        </p:nvSpPr>
        <p:spPr>
          <a:xfrm>
            <a:off x="6161990" y="3475492"/>
            <a:ext cx="1063658" cy="64102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name</a:t>
            </a:r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234FA197-2C5C-4D26-AF79-EB0E186C64D1}"/>
              </a:ext>
            </a:extLst>
          </p:cNvPr>
          <p:cNvSpPr/>
          <p:nvPr/>
        </p:nvSpPr>
        <p:spPr>
          <a:xfrm>
            <a:off x="7301849" y="3475491"/>
            <a:ext cx="1063658" cy="64102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email</a:t>
            </a: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A3A04138-BC8C-41C5-8D32-9E1E3B9CFDFD}"/>
              </a:ext>
            </a:extLst>
          </p:cNvPr>
          <p:cNvSpPr/>
          <p:nvPr/>
        </p:nvSpPr>
        <p:spPr>
          <a:xfrm>
            <a:off x="8498258" y="3475491"/>
            <a:ext cx="1063658" cy="64102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err="1"/>
              <a:t>affil</a:t>
            </a:r>
            <a:r>
              <a:rPr lang="en-GB" dirty="0"/>
              <a:t>.</a:t>
            </a:r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97098C95-9E1D-4A1C-ABF3-00CC33CB6CFD}"/>
              </a:ext>
            </a:extLst>
          </p:cNvPr>
          <p:cNvSpPr/>
          <p:nvPr/>
        </p:nvSpPr>
        <p:spPr>
          <a:xfrm>
            <a:off x="9604341" y="3476653"/>
            <a:ext cx="1063658" cy="64102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name</a:t>
            </a:r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97DE8E5A-52FA-455F-BE4F-632BAE1601B6}"/>
              </a:ext>
            </a:extLst>
          </p:cNvPr>
          <p:cNvSpPr/>
          <p:nvPr/>
        </p:nvSpPr>
        <p:spPr>
          <a:xfrm>
            <a:off x="10782690" y="3475491"/>
            <a:ext cx="1063658" cy="64102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err="1"/>
              <a:t>affil</a:t>
            </a:r>
            <a:r>
              <a:rPr lang="en-GB" dirty="0"/>
              <a:t>.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7F735305-A462-476A-BF21-C0479957CD3B}"/>
              </a:ext>
            </a:extLst>
          </p:cNvPr>
          <p:cNvSpPr/>
          <p:nvPr/>
        </p:nvSpPr>
        <p:spPr>
          <a:xfrm>
            <a:off x="6117799" y="4411743"/>
            <a:ext cx="1152035" cy="69758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Sebastián Ferrada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91921553-6FE6-41B7-95FA-A6385F42DDB1}"/>
              </a:ext>
            </a:extLst>
          </p:cNvPr>
          <p:cNvSpPr/>
          <p:nvPr/>
        </p:nvSpPr>
        <p:spPr>
          <a:xfrm>
            <a:off x="6557128" y="5283146"/>
            <a:ext cx="2569201" cy="69758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sebastian.ferrada@liu.se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38A36921-BA00-474B-B103-3EF1E93A9123}"/>
              </a:ext>
            </a:extLst>
          </p:cNvPr>
          <p:cNvSpPr/>
          <p:nvPr/>
        </p:nvSpPr>
        <p:spPr>
          <a:xfrm>
            <a:off x="8412045" y="4379751"/>
            <a:ext cx="1229999" cy="69758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Linköping University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985BF60D-8813-49FC-A24D-2FDE4C9CCF69}"/>
              </a:ext>
            </a:extLst>
          </p:cNvPr>
          <p:cNvSpPr/>
          <p:nvPr/>
        </p:nvSpPr>
        <p:spPr>
          <a:xfrm>
            <a:off x="9529066" y="5251896"/>
            <a:ext cx="1201526" cy="69758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Patrick </a:t>
            </a:r>
            <a:r>
              <a:rPr lang="en-GB" dirty="0" err="1"/>
              <a:t>Lambrix</a:t>
            </a:r>
            <a:endParaRPr lang="en-GB" dirty="0"/>
          </a:p>
        </p:txBody>
      </p: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id="{B64ACFA0-8BBD-4825-B46B-F868E0553EA4}"/>
              </a:ext>
            </a:extLst>
          </p:cNvPr>
          <p:cNvCxnSpPr>
            <a:cxnSpLocks/>
            <a:stCxn id="7" idx="4"/>
            <a:endCxn id="9" idx="1"/>
          </p:cNvCxnSpPr>
          <p:nvPr/>
        </p:nvCxnSpPr>
        <p:spPr>
          <a:xfrm>
            <a:off x="9200555" y="2337753"/>
            <a:ext cx="929274" cy="33921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de flecha 22">
            <a:extLst>
              <a:ext uri="{FF2B5EF4-FFF2-40B4-BE49-F238E27FC236}">
                <a16:creationId xmlns:a16="http://schemas.microsoft.com/office/drawing/2014/main" id="{5E36512C-73D6-4064-BAC4-F61FF9AE9256}"/>
              </a:ext>
            </a:extLst>
          </p:cNvPr>
          <p:cNvCxnSpPr>
            <a:cxnSpLocks/>
            <a:stCxn id="7" idx="4"/>
            <a:endCxn id="8" idx="7"/>
          </p:cNvCxnSpPr>
          <p:nvPr/>
        </p:nvCxnSpPr>
        <p:spPr>
          <a:xfrm flipH="1">
            <a:off x="8369868" y="2337753"/>
            <a:ext cx="830687" cy="33921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de flecha 26">
            <a:extLst>
              <a:ext uri="{FF2B5EF4-FFF2-40B4-BE49-F238E27FC236}">
                <a16:creationId xmlns:a16="http://schemas.microsoft.com/office/drawing/2014/main" id="{D25F12FD-8654-41FF-9698-F54241D8B652}"/>
              </a:ext>
            </a:extLst>
          </p:cNvPr>
          <p:cNvCxnSpPr>
            <a:cxnSpLocks/>
            <a:stCxn id="9" idx="4"/>
            <a:endCxn id="14" idx="0"/>
          </p:cNvCxnSpPr>
          <p:nvPr/>
        </p:nvCxnSpPr>
        <p:spPr>
          <a:xfrm>
            <a:off x="10666423" y="3224113"/>
            <a:ext cx="648096" cy="25137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de flecha 29">
            <a:extLst>
              <a:ext uri="{FF2B5EF4-FFF2-40B4-BE49-F238E27FC236}">
                <a16:creationId xmlns:a16="http://schemas.microsoft.com/office/drawing/2014/main" id="{52106341-284C-4646-B9CF-E005419C544F}"/>
              </a:ext>
            </a:extLst>
          </p:cNvPr>
          <p:cNvCxnSpPr>
            <a:cxnSpLocks/>
            <a:stCxn id="9" idx="4"/>
            <a:endCxn id="13" idx="0"/>
          </p:cNvCxnSpPr>
          <p:nvPr/>
        </p:nvCxnSpPr>
        <p:spPr>
          <a:xfrm flipH="1">
            <a:off x="10136170" y="3224113"/>
            <a:ext cx="530253" cy="25254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de flecha 32">
            <a:extLst>
              <a:ext uri="{FF2B5EF4-FFF2-40B4-BE49-F238E27FC236}">
                <a16:creationId xmlns:a16="http://schemas.microsoft.com/office/drawing/2014/main" id="{3CDB6751-1482-4F31-BFA4-C06047BF8203}"/>
              </a:ext>
            </a:extLst>
          </p:cNvPr>
          <p:cNvCxnSpPr>
            <a:cxnSpLocks/>
            <a:stCxn id="8" idx="4"/>
            <a:endCxn id="12" idx="0"/>
          </p:cNvCxnSpPr>
          <p:nvPr/>
        </p:nvCxnSpPr>
        <p:spPr>
          <a:xfrm>
            <a:off x="7833275" y="3224112"/>
            <a:ext cx="1196812" cy="25137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de flecha 35">
            <a:extLst>
              <a:ext uri="{FF2B5EF4-FFF2-40B4-BE49-F238E27FC236}">
                <a16:creationId xmlns:a16="http://schemas.microsoft.com/office/drawing/2014/main" id="{AB504802-23B3-4925-811C-E14DF81C954C}"/>
              </a:ext>
            </a:extLst>
          </p:cNvPr>
          <p:cNvCxnSpPr>
            <a:cxnSpLocks/>
            <a:stCxn id="8" idx="4"/>
            <a:endCxn id="11" idx="0"/>
          </p:cNvCxnSpPr>
          <p:nvPr/>
        </p:nvCxnSpPr>
        <p:spPr>
          <a:xfrm>
            <a:off x="7833275" y="3224112"/>
            <a:ext cx="403" cy="25137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de flecha 38">
            <a:extLst>
              <a:ext uri="{FF2B5EF4-FFF2-40B4-BE49-F238E27FC236}">
                <a16:creationId xmlns:a16="http://schemas.microsoft.com/office/drawing/2014/main" id="{DCBB915E-CABB-4227-9E52-B60A6785A077}"/>
              </a:ext>
            </a:extLst>
          </p:cNvPr>
          <p:cNvCxnSpPr>
            <a:cxnSpLocks/>
            <a:stCxn id="8" idx="4"/>
            <a:endCxn id="10" idx="0"/>
          </p:cNvCxnSpPr>
          <p:nvPr/>
        </p:nvCxnSpPr>
        <p:spPr>
          <a:xfrm flipH="1">
            <a:off x="6693819" y="3224112"/>
            <a:ext cx="1139456" cy="25138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de flecha 41">
            <a:extLst>
              <a:ext uri="{FF2B5EF4-FFF2-40B4-BE49-F238E27FC236}">
                <a16:creationId xmlns:a16="http://schemas.microsoft.com/office/drawing/2014/main" id="{B5BCC9B8-2CAE-4071-B2F3-342A029B8885}"/>
              </a:ext>
            </a:extLst>
          </p:cNvPr>
          <p:cNvCxnSpPr>
            <a:cxnSpLocks/>
            <a:stCxn id="10" idx="4"/>
            <a:endCxn id="15" idx="0"/>
          </p:cNvCxnSpPr>
          <p:nvPr/>
        </p:nvCxnSpPr>
        <p:spPr>
          <a:xfrm flipH="1">
            <a:off x="6693817" y="4116515"/>
            <a:ext cx="2" cy="2952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cto de flecha 44">
            <a:extLst>
              <a:ext uri="{FF2B5EF4-FFF2-40B4-BE49-F238E27FC236}">
                <a16:creationId xmlns:a16="http://schemas.microsoft.com/office/drawing/2014/main" id="{969135A5-FCA0-4317-A545-D4F03C077A1C}"/>
              </a:ext>
            </a:extLst>
          </p:cNvPr>
          <p:cNvCxnSpPr>
            <a:cxnSpLocks/>
            <a:stCxn id="11" idx="4"/>
            <a:endCxn id="16" idx="0"/>
          </p:cNvCxnSpPr>
          <p:nvPr/>
        </p:nvCxnSpPr>
        <p:spPr>
          <a:xfrm>
            <a:off x="7833678" y="4116514"/>
            <a:ext cx="8051" cy="11666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cto de flecha 47">
            <a:extLst>
              <a:ext uri="{FF2B5EF4-FFF2-40B4-BE49-F238E27FC236}">
                <a16:creationId xmlns:a16="http://schemas.microsoft.com/office/drawing/2014/main" id="{843D53AB-295D-4C51-AB5A-A9F2917B0F7C}"/>
              </a:ext>
            </a:extLst>
          </p:cNvPr>
          <p:cNvCxnSpPr>
            <a:cxnSpLocks/>
            <a:stCxn id="12" idx="4"/>
            <a:endCxn id="17" idx="0"/>
          </p:cNvCxnSpPr>
          <p:nvPr/>
        </p:nvCxnSpPr>
        <p:spPr>
          <a:xfrm flipH="1">
            <a:off x="9027045" y="4116514"/>
            <a:ext cx="3042" cy="26323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cto de flecha 51">
            <a:extLst>
              <a:ext uri="{FF2B5EF4-FFF2-40B4-BE49-F238E27FC236}">
                <a16:creationId xmlns:a16="http://schemas.microsoft.com/office/drawing/2014/main" id="{0634E2CB-4D49-4890-B564-03046526EAC0}"/>
              </a:ext>
            </a:extLst>
          </p:cNvPr>
          <p:cNvCxnSpPr>
            <a:cxnSpLocks/>
            <a:stCxn id="13" idx="4"/>
            <a:endCxn id="18" idx="0"/>
          </p:cNvCxnSpPr>
          <p:nvPr/>
        </p:nvCxnSpPr>
        <p:spPr>
          <a:xfrm flipH="1">
            <a:off x="10129829" y="4117676"/>
            <a:ext cx="6341" cy="113422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6" name="Rectángulo 55">
            <a:extLst>
              <a:ext uri="{FF2B5EF4-FFF2-40B4-BE49-F238E27FC236}">
                <a16:creationId xmlns:a16="http://schemas.microsoft.com/office/drawing/2014/main" id="{D98651B8-E78D-49DD-A503-1CE8541D135E}"/>
              </a:ext>
            </a:extLst>
          </p:cNvPr>
          <p:cNvSpPr/>
          <p:nvPr/>
        </p:nvSpPr>
        <p:spPr>
          <a:xfrm>
            <a:off x="10697601" y="4404643"/>
            <a:ext cx="1229999" cy="69758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Linköping University</a:t>
            </a:r>
          </a:p>
        </p:txBody>
      </p:sp>
      <p:cxnSp>
        <p:nvCxnSpPr>
          <p:cNvPr id="57" name="Conector recto de flecha 56">
            <a:extLst>
              <a:ext uri="{FF2B5EF4-FFF2-40B4-BE49-F238E27FC236}">
                <a16:creationId xmlns:a16="http://schemas.microsoft.com/office/drawing/2014/main" id="{E21FB793-F555-45D0-8BD6-ADA3796CFF83}"/>
              </a:ext>
            </a:extLst>
          </p:cNvPr>
          <p:cNvCxnSpPr>
            <a:cxnSpLocks/>
            <a:stCxn id="14" idx="4"/>
            <a:endCxn id="56" idx="0"/>
          </p:cNvCxnSpPr>
          <p:nvPr/>
        </p:nvCxnSpPr>
        <p:spPr>
          <a:xfrm flipH="1">
            <a:off x="11312601" y="4116514"/>
            <a:ext cx="1918" cy="28812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969658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A187F3-A330-492E-B980-0E9D838DA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GraphQL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04E61BC-EB17-41A9-BDED-846DF1B757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GraphQL</a:t>
            </a:r>
            <a:r>
              <a:rPr lang="en-GB" dirty="0"/>
              <a:t> is a query language for APIs</a:t>
            </a:r>
          </a:p>
          <a:p>
            <a:endParaRPr lang="en-GB" dirty="0"/>
          </a:p>
          <a:p>
            <a:r>
              <a:rPr lang="en-GB" dirty="0"/>
              <a:t>Its appeal is that the queries have the same shape that the JSON object that results from its evaluation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808D3D6-AC67-406C-BEA2-EF6CFBF95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50</a:t>
            </a:fld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98630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7690EF6C-2BAA-4BCC-9696-98AFAA38C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GraphQL</a:t>
            </a:r>
            <a:endParaRPr lang="en-GB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677E902-C22B-4F8B-A60C-6F8CEAFB99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80646" y="2342561"/>
            <a:ext cx="4139153" cy="38344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>
                <a:latin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GB" sz="2000" dirty="0">
                <a:latin typeface="Consolas" panose="020B0609020204030204" pitchFamily="49" charset="0"/>
              </a:rPr>
              <a:t>  contact </a:t>
            </a:r>
          </a:p>
          <a:p>
            <a:pPr marL="0" indent="0">
              <a:buNone/>
            </a:pPr>
            <a:r>
              <a:rPr lang="en-GB" sz="2000" dirty="0">
                <a:latin typeface="Consolas" panose="020B0609020204030204" pitchFamily="49" charset="0"/>
              </a:rPr>
              <a:t>  {</a:t>
            </a:r>
          </a:p>
          <a:p>
            <a:pPr marL="0" indent="0">
              <a:buNone/>
            </a:pPr>
            <a:r>
              <a:rPr lang="en-GB" sz="2000" dirty="0">
                <a:latin typeface="Consolas" panose="020B0609020204030204" pitchFamily="49" charset="0"/>
              </a:rPr>
              <a:t>    name</a:t>
            </a:r>
          </a:p>
          <a:p>
            <a:pPr marL="0" indent="0">
              <a:buNone/>
            </a:pPr>
            <a:r>
              <a:rPr lang="en-GB" sz="2000" dirty="0">
                <a:latin typeface="Consolas" panose="020B0609020204030204" pitchFamily="49" charset="0"/>
              </a:rPr>
              <a:t>    email</a:t>
            </a:r>
          </a:p>
          <a:p>
            <a:pPr marL="0" indent="0">
              <a:buNone/>
            </a:pPr>
            <a:r>
              <a:rPr lang="en-GB" sz="2000" dirty="0">
                <a:latin typeface="Consolas" panose="020B0609020204030204" pitchFamily="49" charset="0"/>
              </a:rPr>
              <a:t>  }</a:t>
            </a:r>
          </a:p>
          <a:p>
            <a:pPr marL="0" indent="0">
              <a:buNone/>
            </a:pPr>
            <a:r>
              <a:rPr lang="en-GB" sz="20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0AEBF7E4-A9D5-405F-9EF3-2850AF2CD0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42561"/>
            <a:ext cx="5181600" cy="38344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dirty="0">
                <a:latin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GB" sz="1800" dirty="0">
                <a:latin typeface="Consolas" panose="020B0609020204030204" pitchFamily="49" charset="0"/>
              </a:rPr>
              <a:t>  “contact”: </a:t>
            </a:r>
          </a:p>
          <a:p>
            <a:pPr marL="0" indent="0">
              <a:buNone/>
            </a:pPr>
            <a:r>
              <a:rPr lang="en-GB" sz="1800" dirty="0">
                <a:latin typeface="Consolas" panose="020B0609020204030204" pitchFamily="49" charset="0"/>
              </a:rPr>
              <a:t>  {</a:t>
            </a:r>
          </a:p>
          <a:p>
            <a:pPr marL="0" indent="0">
              <a:buNone/>
            </a:pPr>
            <a:r>
              <a:rPr lang="en-GB" sz="1800" dirty="0">
                <a:latin typeface="Consolas" panose="020B0609020204030204" pitchFamily="49" charset="0"/>
              </a:rPr>
              <a:t>    “name”: “Sebastián Ferrada”,</a:t>
            </a:r>
          </a:p>
          <a:p>
            <a:pPr marL="0" indent="0">
              <a:buNone/>
            </a:pPr>
            <a:r>
              <a:rPr lang="en-GB" sz="1800" dirty="0">
                <a:latin typeface="Consolas" panose="020B0609020204030204" pitchFamily="49" charset="0"/>
              </a:rPr>
              <a:t>    “email”: “sebastian.ferrada@liu.se”</a:t>
            </a:r>
          </a:p>
          <a:p>
            <a:pPr marL="0" indent="0">
              <a:buNone/>
            </a:pPr>
            <a:r>
              <a:rPr lang="en-GB" sz="1800" dirty="0">
                <a:latin typeface="Consolas" panose="020B0609020204030204" pitchFamily="49" charset="0"/>
              </a:rPr>
              <a:t>  }</a:t>
            </a:r>
          </a:p>
          <a:p>
            <a:pPr marL="0" indent="0">
              <a:buNone/>
            </a:pPr>
            <a:r>
              <a:rPr lang="en-GB" sz="18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FE0C2E4-1756-40B7-B2F6-27E0A79D3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51</a:t>
            </a:fld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326504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3153A1-7BE2-41B8-9484-19E3D3B292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Extensible Markup Language (XML)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1D89BB8-2075-4CEE-AB0B-2D742FE46A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812617"/>
          </a:xfrm>
        </p:spPr>
        <p:txBody>
          <a:bodyPr>
            <a:normAutofit/>
          </a:bodyPr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Sebastián Ferrada</a:t>
            </a:r>
          </a:p>
          <a:p>
            <a:r>
              <a:rPr lang="en-GB" dirty="0"/>
              <a:t>sferrada.com</a:t>
            </a:r>
          </a:p>
          <a:p>
            <a:r>
              <a:rPr lang="en-GB" dirty="0"/>
              <a:t>November 2021</a:t>
            </a:r>
          </a:p>
        </p:txBody>
      </p:sp>
    </p:spTree>
    <p:extLst>
      <p:ext uri="{BB962C8B-B14F-4D97-AF65-F5344CB8AC3E}">
        <p14:creationId xmlns:p14="http://schemas.microsoft.com/office/powerpoint/2010/main" val="1206126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AF9340-5327-41E7-9698-B6517166E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XML – Tags and Content</a:t>
            </a: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082E5EC0-CAAE-40AE-AB4C-5D5B63F858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99233"/>
            <a:ext cx="7030428" cy="40842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&lt;contacts&gt;</a:t>
            </a:r>
          </a:p>
          <a:p>
            <a:pPr marL="0" indent="0">
              <a:buNone/>
            </a:pPr>
            <a:r>
              <a:rPr lang="en-GB" sz="2400" dirty="0">
                <a:latin typeface="Consolas" panose="020B0609020204030204" pitchFamily="49" charset="0"/>
              </a:rPr>
              <a:t>  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&lt;person&gt;</a:t>
            </a:r>
          </a:p>
          <a:p>
            <a:pPr marL="0" indent="0">
              <a:buNone/>
            </a:pPr>
            <a:r>
              <a:rPr lang="en-GB" sz="2400" dirty="0">
                <a:latin typeface="Consolas" panose="020B0609020204030204" pitchFamily="49" charset="0"/>
              </a:rPr>
              <a:t>    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&lt;name&gt;</a:t>
            </a:r>
            <a:r>
              <a:rPr lang="en-GB" sz="2400" dirty="0">
                <a:latin typeface="Consolas" panose="020B0609020204030204" pitchFamily="49" charset="0"/>
              </a:rPr>
              <a:t>Sebastián Ferrada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&lt;/name&gt;</a:t>
            </a:r>
          </a:p>
          <a:p>
            <a:pPr marL="0" indent="0">
              <a:buNone/>
            </a:pPr>
            <a:r>
              <a:rPr lang="en-GB" sz="2400" dirty="0">
                <a:latin typeface="Consolas" panose="020B0609020204030204" pitchFamily="49" charset="0"/>
              </a:rPr>
              <a:t>    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&lt;email&gt;</a:t>
            </a:r>
            <a:r>
              <a:rPr lang="en-GB" sz="2400" dirty="0">
                <a:latin typeface="Consolas" panose="020B0609020204030204" pitchFamily="49" charset="0"/>
              </a:rPr>
              <a:t>sebastian.ferrada@liu.se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&lt;/email&gt;</a:t>
            </a:r>
          </a:p>
          <a:p>
            <a:pPr marL="0" indent="0">
              <a:buNone/>
            </a:pPr>
            <a:r>
              <a:rPr lang="en-GB" sz="2400" dirty="0">
                <a:latin typeface="Consolas" panose="020B0609020204030204" pitchFamily="49" charset="0"/>
              </a:rPr>
              <a:t>    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&lt;</a:t>
            </a:r>
            <a:r>
              <a:rPr lang="en-GB" sz="2400" dirty="0" err="1">
                <a:solidFill>
                  <a:srgbClr val="C00000"/>
                </a:solidFill>
                <a:latin typeface="Consolas" panose="020B0609020204030204" pitchFamily="49" charset="0"/>
              </a:rPr>
              <a:t>affil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&gt;</a:t>
            </a:r>
            <a:r>
              <a:rPr lang="en-GB" sz="2400" dirty="0">
                <a:latin typeface="Consolas" panose="020B0609020204030204" pitchFamily="49" charset="0"/>
              </a:rPr>
              <a:t>Linköping University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&lt;/</a:t>
            </a:r>
            <a:r>
              <a:rPr lang="en-GB" sz="2400" dirty="0" err="1">
                <a:solidFill>
                  <a:srgbClr val="C00000"/>
                </a:solidFill>
                <a:latin typeface="Consolas" panose="020B0609020204030204" pitchFamily="49" charset="0"/>
              </a:rPr>
              <a:t>affil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r>
              <a:rPr lang="en-GB" sz="2400" dirty="0">
                <a:latin typeface="Consolas" panose="020B0609020204030204" pitchFamily="49" charset="0"/>
              </a:rPr>
              <a:t>  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&lt;/person&gt;</a:t>
            </a:r>
          </a:p>
          <a:p>
            <a:pPr marL="0" indent="0">
              <a:buNone/>
            </a:pP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  &lt;person&gt;</a:t>
            </a:r>
          </a:p>
          <a:p>
            <a:pPr marL="0" indent="0">
              <a:buNone/>
            </a:pP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    &lt;name&gt;</a:t>
            </a:r>
            <a:r>
              <a:rPr lang="en-GB" sz="2400" dirty="0">
                <a:latin typeface="Consolas" panose="020B0609020204030204" pitchFamily="49" charset="0"/>
              </a:rPr>
              <a:t>Patrick </a:t>
            </a:r>
            <a:r>
              <a:rPr lang="en-GB" sz="2400" dirty="0" err="1">
                <a:latin typeface="Consolas" panose="020B0609020204030204" pitchFamily="49" charset="0"/>
              </a:rPr>
              <a:t>Lambrix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&lt;/name&gt;</a:t>
            </a:r>
          </a:p>
          <a:p>
            <a:pPr marL="0" indent="0">
              <a:buNone/>
            </a:pPr>
            <a:r>
              <a:rPr lang="en-GB" sz="2400" dirty="0">
                <a:latin typeface="Consolas" panose="020B0609020204030204" pitchFamily="49" charset="0"/>
              </a:rPr>
              <a:t>    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&lt;</a:t>
            </a:r>
            <a:r>
              <a:rPr lang="en-GB" sz="2400" dirty="0" err="1">
                <a:solidFill>
                  <a:srgbClr val="C00000"/>
                </a:solidFill>
                <a:latin typeface="Consolas" panose="020B0609020204030204" pitchFamily="49" charset="0"/>
              </a:rPr>
              <a:t>affil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&gt;</a:t>
            </a:r>
            <a:r>
              <a:rPr lang="en-GB" sz="2400" dirty="0">
                <a:latin typeface="Consolas" panose="020B0609020204030204" pitchFamily="49" charset="0"/>
              </a:rPr>
              <a:t>Linköping University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&lt;/</a:t>
            </a:r>
            <a:r>
              <a:rPr lang="en-GB" sz="2400" dirty="0" err="1">
                <a:solidFill>
                  <a:srgbClr val="C00000"/>
                </a:solidFill>
                <a:latin typeface="Consolas" panose="020B0609020204030204" pitchFamily="49" charset="0"/>
              </a:rPr>
              <a:t>affil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r>
              <a:rPr lang="en-GB" sz="2400" dirty="0">
                <a:latin typeface="Consolas" panose="020B0609020204030204" pitchFamily="49" charset="0"/>
              </a:rPr>
              <a:t>  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&lt;/person&gt;</a:t>
            </a:r>
          </a:p>
          <a:p>
            <a:pPr marL="0" indent="0">
              <a:buNone/>
            </a:pP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&lt;/contacts&gt;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A410EED-2087-45F2-AED5-B5D5DEDAE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127B8F9A-16B9-4CB3-834B-7D9A61BF4645}"/>
              </a:ext>
            </a:extLst>
          </p:cNvPr>
          <p:cNvSpPr/>
          <p:nvPr/>
        </p:nvSpPr>
        <p:spPr>
          <a:xfrm>
            <a:off x="876694" y="1965489"/>
            <a:ext cx="1729818" cy="358218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2" name="Rectángulo: esquinas redondeadas 31">
            <a:extLst>
              <a:ext uri="{FF2B5EF4-FFF2-40B4-BE49-F238E27FC236}">
                <a16:creationId xmlns:a16="http://schemas.microsoft.com/office/drawing/2014/main" id="{26BE6F16-77F1-4E63-A33F-2242F39F240A}"/>
              </a:ext>
            </a:extLst>
          </p:cNvPr>
          <p:cNvSpPr/>
          <p:nvPr/>
        </p:nvSpPr>
        <p:spPr>
          <a:xfrm>
            <a:off x="911259" y="5582240"/>
            <a:ext cx="1729818" cy="358218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4" name="Rectángulo: esquinas redondeadas 33">
            <a:extLst>
              <a:ext uri="{FF2B5EF4-FFF2-40B4-BE49-F238E27FC236}">
                <a16:creationId xmlns:a16="http://schemas.microsoft.com/office/drawing/2014/main" id="{CFEC69D8-736C-4B35-AFF4-2F86CC159D18}"/>
              </a:ext>
            </a:extLst>
          </p:cNvPr>
          <p:cNvSpPr/>
          <p:nvPr/>
        </p:nvSpPr>
        <p:spPr>
          <a:xfrm>
            <a:off x="1161068" y="2351986"/>
            <a:ext cx="6451075" cy="3195687"/>
          </a:xfrm>
          <a:prstGeom prst="roundRect">
            <a:avLst>
              <a:gd name="adj" fmla="val 2360"/>
            </a:avLst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26F4191F-7FDB-4104-9D31-D1E9D0F546A8}"/>
              </a:ext>
            </a:extLst>
          </p:cNvPr>
          <p:cNvSpPr txBox="1"/>
          <p:nvPr/>
        </p:nvSpPr>
        <p:spPr>
          <a:xfrm>
            <a:off x="9733175" y="1960765"/>
            <a:ext cx="1092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Start tag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2B990B54-5A48-4A84-8EB7-8570558E708C}"/>
              </a:ext>
            </a:extLst>
          </p:cNvPr>
          <p:cNvSpPr txBox="1"/>
          <p:nvPr/>
        </p:nvSpPr>
        <p:spPr>
          <a:xfrm>
            <a:off x="9780880" y="5577341"/>
            <a:ext cx="997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End tag</a:t>
            </a: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2369823B-06D6-4BC1-92BE-C7FC5D86F18A}"/>
              </a:ext>
            </a:extLst>
          </p:cNvPr>
          <p:cNvSpPr txBox="1"/>
          <p:nvPr/>
        </p:nvSpPr>
        <p:spPr>
          <a:xfrm>
            <a:off x="9771423" y="3765163"/>
            <a:ext cx="1016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Content</a:t>
            </a:r>
          </a:p>
        </p:txBody>
      </p:sp>
      <p:cxnSp>
        <p:nvCxnSpPr>
          <p:cNvPr id="21" name="Conector recto de flecha 20">
            <a:extLst>
              <a:ext uri="{FF2B5EF4-FFF2-40B4-BE49-F238E27FC236}">
                <a16:creationId xmlns:a16="http://schemas.microsoft.com/office/drawing/2014/main" id="{676E344B-D931-4B7E-AE83-EFD9E164C844}"/>
              </a:ext>
            </a:extLst>
          </p:cNvPr>
          <p:cNvCxnSpPr>
            <a:stCxn id="6" idx="3"/>
            <a:endCxn id="19" idx="1"/>
          </p:cNvCxnSpPr>
          <p:nvPr/>
        </p:nvCxnSpPr>
        <p:spPr>
          <a:xfrm>
            <a:off x="2606512" y="2144598"/>
            <a:ext cx="7126663" cy="83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0" name="Conector recto de flecha 39">
            <a:extLst>
              <a:ext uri="{FF2B5EF4-FFF2-40B4-BE49-F238E27FC236}">
                <a16:creationId xmlns:a16="http://schemas.microsoft.com/office/drawing/2014/main" id="{C28C65A9-7DF9-47C3-810B-D3E6904E2F98}"/>
              </a:ext>
            </a:extLst>
          </p:cNvPr>
          <p:cNvCxnSpPr>
            <a:cxnSpLocks/>
            <a:stCxn id="34" idx="3"/>
            <a:endCxn id="37" idx="1"/>
          </p:cNvCxnSpPr>
          <p:nvPr/>
        </p:nvCxnSpPr>
        <p:spPr>
          <a:xfrm flipV="1">
            <a:off x="7612143" y="3949829"/>
            <a:ext cx="2159280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3" name="Conector recto de flecha 42">
            <a:extLst>
              <a:ext uri="{FF2B5EF4-FFF2-40B4-BE49-F238E27FC236}">
                <a16:creationId xmlns:a16="http://schemas.microsoft.com/office/drawing/2014/main" id="{721CAE79-42F1-4618-9E99-8C19A45DC79C}"/>
              </a:ext>
            </a:extLst>
          </p:cNvPr>
          <p:cNvCxnSpPr>
            <a:cxnSpLocks/>
            <a:stCxn id="32" idx="3"/>
            <a:endCxn id="35" idx="1"/>
          </p:cNvCxnSpPr>
          <p:nvPr/>
        </p:nvCxnSpPr>
        <p:spPr>
          <a:xfrm>
            <a:off x="2641077" y="5761349"/>
            <a:ext cx="7139803" cy="65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3257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AF9340-5327-41E7-9698-B6517166E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XML – Tags and Content</a:t>
            </a: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082E5EC0-CAAE-40AE-AB4C-5D5B63F858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99233"/>
            <a:ext cx="7030428" cy="40842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&lt;contacts&gt;</a:t>
            </a:r>
          </a:p>
          <a:p>
            <a:pPr marL="0" indent="0">
              <a:buNone/>
            </a:pPr>
            <a:r>
              <a:rPr lang="en-GB" sz="2400" dirty="0">
                <a:latin typeface="Consolas" panose="020B0609020204030204" pitchFamily="49" charset="0"/>
              </a:rPr>
              <a:t>  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&lt;person&gt;</a:t>
            </a:r>
          </a:p>
          <a:p>
            <a:pPr marL="0" indent="0">
              <a:buNone/>
            </a:pPr>
            <a:r>
              <a:rPr lang="en-GB" sz="2400" dirty="0">
                <a:latin typeface="Consolas" panose="020B0609020204030204" pitchFamily="49" charset="0"/>
              </a:rPr>
              <a:t>    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&lt;name&gt;</a:t>
            </a:r>
            <a:r>
              <a:rPr lang="en-GB" sz="2400" dirty="0">
                <a:latin typeface="Consolas" panose="020B0609020204030204" pitchFamily="49" charset="0"/>
              </a:rPr>
              <a:t>Sebastián Ferrada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&lt;/name&gt;</a:t>
            </a:r>
          </a:p>
          <a:p>
            <a:pPr marL="0" indent="0">
              <a:buNone/>
            </a:pPr>
            <a:r>
              <a:rPr lang="en-GB" sz="2400" dirty="0">
                <a:latin typeface="Consolas" panose="020B0609020204030204" pitchFamily="49" charset="0"/>
              </a:rPr>
              <a:t>    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&lt;email&gt;</a:t>
            </a:r>
            <a:r>
              <a:rPr lang="en-GB" sz="2400" dirty="0">
                <a:latin typeface="Consolas" panose="020B0609020204030204" pitchFamily="49" charset="0"/>
              </a:rPr>
              <a:t>sebastian.ferrada@liu.se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&lt;/email&gt;</a:t>
            </a:r>
          </a:p>
          <a:p>
            <a:pPr marL="0" indent="0">
              <a:buNone/>
            </a:pPr>
            <a:r>
              <a:rPr lang="en-GB" sz="2400" dirty="0">
                <a:latin typeface="Consolas" panose="020B0609020204030204" pitchFamily="49" charset="0"/>
              </a:rPr>
              <a:t>    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&lt;</a:t>
            </a:r>
            <a:r>
              <a:rPr lang="en-GB" sz="2400" dirty="0" err="1">
                <a:solidFill>
                  <a:srgbClr val="C00000"/>
                </a:solidFill>
                <a:latin typeface="Consolas" panose="020B0609020204030204" pitchFamily="49" charset="0"/>
              </a:rPr>
              <a:t>affil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&gt;</a:t>
            </a:r>
            <a:r>
              <a:rPr lang="en-GB" sz="2400" dirty="0">
                <a:latin typeface="Consolas" panose="020B0609020204030204" pitchFamily="49" charset="0"/>
              </a:rPr>
              <a:t>Linköping University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&lt;/</a:t>
            </a:r>
            <a:r>
              <a:rPr lang="en-GB" sz="2400" dirty="0" err="1">
                <a:solidFill>
                  <a:srgbClr val="C00000"/>
                </a:solidFill>
                <a:latin typeface="Consolas" panose="020B0609020204030204" pitchFamily="49" charset="0"/>
              </a:rPr>
              <a:t>affil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r>
              <a:rPr lang="en-GB" sz="2400" dirty="0">
                <a:latin typeface="Consolas" panose="020B0609020204030204" pitchFamily="49" charset="0"/>
              </a:rPr>
              <a:t>  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&lt;/person&gt;</a:t>
            </a:r>
          </a:p>
          <a:p>
            <a:pPr marL="0" indent="0">
              <a:buNone/>
            </a:pP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  &lt;person&gt;</a:t>
            </a:r>
          </a:p>
          <a:p>
            <a:pPr marL="0" indent="0">
              <a:buNone/>
            </a:pP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    &lt;name&gt;</a:t>
            </a:r>
            <a:r>
              <a:rPr lang="en-GB" sz="2400" dirty="0">
                <a:latin typeface="Consolas" panose="020B0609020204030204" pitchFamily="49" charset="0"/>
              </a:rPr>
              <a:t>Patrick </a:t>
            </a:r>
            <a:r>
              <a:rPr lang="en-GB" sz="2400" dirty="0" err="1">
                <a:latin typeface="Consolas" panose="020B0609020204030204" pitchFamily="49" charset="0"/>
              </a:rPr>
              <a:t>Lambrix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&lt;/name&gt;</a:t>
            </a:r>
          </a:p>
          <a:p>
            <a:pPr marL="0" indent="0">
              <a:buNone/>
            </a:pPr>
            <a:r>
              <a:rPr lang="en-GB" sz="2400" dirty="0">
                <a:latin typeface="Consolas" panose="020B0609020204030204" pitchFamily="49" charset="0"/>
              </a:rPr>
              <a:t>    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&lt;</a:t>
            </a:r>
            <a:r>
              <a:rPr lang="en-GB" sz="2400" dirty="0" err="1">
                <a:solidFill>
                  <a:srgbClr val="C00000"/>
                </a:solidFill>
                <a:latin typeface="Consolas" panose="020B0609020204030204" pitchFamily="49" charset="0"/>
              </a:rPr>
              <a:t>affil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&gt;</a:t>
            </a:r>
            <a:r>
              <a:rPr lang="en-GB" sz="2400" dirty="0">
                <a:latin typeface="Consolas" panose="020B0609020204030204" pitchFamily="49" charset="0"/>
              </a:rPr>
              <a:t>Linköping University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&lt;/</a:t>
            </a:r>
            <a:r>
              <a:rPr lang="en-GB" sz="2400" dirty="0" err="1">
                <a:solidFill>
                  <a:srgbClr val="C00000"/>
                </a:solidFill>
                <a:latin typeface="Consolas" panose="020B0609020204030204" pitchFamily="49" charset="0"/>
              </a:rPr>
              <a:t>affil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r>
              <a:rPr lang="en-GB" sz="2400" dirty="0">
                <a:latin typeface="Consolas" panose="020B0609020204030204" pitchFamily="49" charset="0"/>
              </a:rPr>
              <a:t>  </a:t>
            </a: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&lt;/person&gt;</a:t>
            </a:r>
          </a:p>
          <a:p>
            <a:pPr marL="0" indent="0">
              <a:buNone/>
            </a:pPr>
            <a:r>
              <a:rPr lang="en-GB" sz="2400" dirty="0">
                <a:solidFill>
                  <a:srgbClr val="C00000"/>
                </a:solidFill>
                <a:latin typeface="Consolas" panose="020B0609020204030204" pitchFamily="49" charset="0"/>
              </a:rPr>
              <a:t>&lt;/contacts&gt;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A410EED-2087-45F2-AED5-B5D5DEDAE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127B8F9A-16B9-4CB3-834B-7D9A61BF4645}"/>
              </a:ext>
            </a:extLst>
          </p:cNvPr>
          <p:cNvSpPr/>
          <p:nvPr/>
        </p:nvSpPr>
        <p:spPr>
          <a:xfrm>
            <a:off x="1027523" y="2297979"/>
            <a:ext cx="1729818" cy="358218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2" name="Rectángulo: esquinas redondeadas 31">
            <a:extLst>
              <a:ext uri="{FF2B5EF4-FFF2-40B4-BE49-F238E27FC236}">
                <a16:creationId xmlns:a16="http://schemas.microsoft.com/office/drawing/2014/main" id="{26BE6F16-77F1-4E63-A33F-2242F39F240A}"/>
              </a:ext>
            </a:extLst>
          </p:cNvPr>
          <p:cNvSpPr/>
          <p:nvPr/>
        </p:nvSpPr>
        <p:spPr>
          <a:xfrm>
            <a:off x="1027523" y="3806766"/>
            <a:ext cx="1729818" cy="358218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4" name="Rectángulo: esquinas redondeadas 33">
            <a:extLst>
              <a:ext uri="{FF2B5EF4-FFF2-40B4-BE49-F238E27FC236}">
                <a16:creationId xmlns:a16="http://schemas.microsoft.com/office/drawing/2014/main" id="{CFEC69D8-736C-4B35-AFF4-2F86CC159D18}"/>
              </a:ext>
            </a:extLst>
          </p:cNvPr>
          <p:cNvSpPr/>
          <p:nvPr/>
        </p:nvSpPr>
        <p:spPr>
          <a:xfrm>
            <a:off x="1475296" y="2701437"/>
            <a:ext cx="6113282" cy="1063726"/>
          </a:xfrm>
          <a:prstGeom prst="roundRect">
            <a:avLst>
              <a:gd name="adj" fmla="val 7216"/>
            </a:avLst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26F4191F-7FDB-4104-9D31-D1E9D0F546A8}"/>
              </a:ext>
            </a:extLst>
          </p:cNvPr>
          <p:cNvSpPr txBox="1"/>
          <p:nvPr/>
        </p:nvSpPr>
        <p:spPr>
          <a:xfrm>
            <a:off x="9737888" y="2290693"/>
            <a:ext cx="1092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Start tag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2B990B54-5A48-4A84-8EB7-8570558E708C}"/>
              </a:ext>
            </a:extLst>
          </p:cNvPr>
          <p:cNvSpPr txBox="1"/>
          <p:nvPr/>
        </p:nvSpPr>
        <p:spPr>
          <a:xfrm>
            <a:off x="9780880" y="3800392"/>
            <a:ext cx="997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End tag</a:t>
            </a: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2369823B-06D6-4BC1-92BE-C7FC5D86F18A}"/>
              </a:ext>
            </a:extLst>
          </p:cNvPr>
          <p:cNvSpPr txBox="1"/>
          <p:nvPr/>
        </p:nvSpPr>
        <p:spPr>
          <a:xfrm>
            <a:off x="9771423" y="3048730"/>
            <a:ext cx="1016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Content</a:t>
            </a:r>
          </a:p>
        </p:txBody>
      </p:sp>
      <p:cxnSp>
        <p:nvCxnSpPr>
          <p:cNvPr id="21" name="Conector recto de flecha 20">
            <a:extLst>
              <a:ext uri="{FF2B5EF4-FFF2-40B4-BE49-F238E27FC236}">
                <a16:creationId xmlns:a16="http://schemas.microsoft.com/office/drawing/2014/main" id="{676E344B-D931-4B7E-AE83-EFD9E164C844}"/>
              </a:ext>
            </a:extLst>
          </p:cNvPr>
          <p:cNvCxnSpPr>
            <a:stCxn id="6" idx="3"/>
            <a:endCxn id="19" idx="1"/>
          </p:cNvCxnSpPr>
          <p:nvPr/>
        </p:nvCxnSpPr>
        <p:spPr>
          <a:xfrm flipV="1">
            <a:off x="2757341" y="2475359"/>
            <a:ext cx="6980547" cy="172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0" name="Conector recto de flecha 39">
            <a:extLst>
              <a:ext uri="{FF2B5EF4-FFF2-40B4-BE49-F238E27FC236}">
                <a16:creationId xmlns:a16="http://schemas.microsoft.com/office/drawing/2014/main" id="{C28C65A9-7DF9-47C3-810B-D3E6904E2F98}"/>
              </a:ext>
            </a:extLst>
          </p:cNvPr>
          <p:cNvCxnSpPr>
            <a:cxnSpLocks/>
            <a:stCxn id="34" idx="3"/>
            <a:endCxn id="37" idx="1"/>
          </p:cNvCxnSpPr>
          <p:nvPr/>
        </p:nvCxnSpPr>
        <p:spPr>
          <a:xfrm>
            <a:off x="7588578" y="3233300"/>
            <a:ext cx="2182845" cy="9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3" name="Conector recto de flecha 42">
            <a:extLst>
              <a:ext uri="{FF2B5EF4-FFF2-40B4-BE49-F238E27FC236}">
                <a16:creationId xmlns:a16="http://schemas.microsoft.com/office/drawing/2014/main" id="{721CAE79-42F1-4618-9E99-8C19A45DC79C}"/>
              </a:ext>
            </a:extLst>
          </p:cNvPr>
          <p:cNvCxnSpPr>
            <a:cxnSpLocks/>
            <a:stCxn id="32" idx="3"/>
            <a:endCxn id="35" idx="1"/>
          </p:cNvCxnSpPr>
          <p:nvPr/>
        </p:nvCxnSpPr>
        <p:spPr>
          <a:xfrm flipV="1">
            <a:off x="2757341" y="3985058"/>
            <a:ext cx="7023539" cy="81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9107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16DD62-F470-494E-A934-EEBBFDD43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XML – Attributes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CEC6B7-46BD-4286-8982-7829F66BAC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Elements can have attributes (name-value pairs), listed in their start tag: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        </a:t>
            </a:r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&lt;person </a:t>
            </a:r>
            <a:r>
              <a:rPr lang="en-GB" dirty="0">
                <a:solidFill>
                  <a:srgbClr val="0070C0"/>
                </a:solidFill>
                <a:latin typeface="Consolas" panose="020B0609020204030204" pitchFamily="49" charset="0"/>
              </a:rPr>
              <a:t>id=“3321”</a:t>
            </a:r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          ...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        </a:t>
            </a:r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&lt;/person&gt;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D50004B-550F-4225-86BF-DB572AAE7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1A6C918-28D0-45C0-9900-12A0E593F154}"/>
              </a:ext>
            </a:extLst>
          </p:cNvPr>
          <p:cNvSpPr txBox="1"/>
          <p:nvPr/>
        </p:nvSpPr>
        <p:spPr>
          <a:xfrm>
            <a:off x="6782586" y="5236590"/>
            <a:ext cx="34376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Attribute id with value 3321</a:t>
            </a:r>
          </a:p>
        </p:txBody>
      </p:sp>
      <p:cxnSp>
        <p:nvCxnSpPr>
          <p:cNvPr id="7" name="Conector recto de flecha 6">
            <a:extLst>
              <a:ext uri="{FF2B5EF4-FFF2-40B4-BE49-F238E27FC236}">
                <a16:creationId xmlns:a16="http://schemas.microsoft.com/office/drawing/2014/main" id="{2F4B03A3-A264-4DC2-B62E-23CE699E5FF7}"/>
              </a:ext>
            </a:extLst>
          </p:cNvPr>
          <p:cNvCxnSpPr/>
          <p:nvPr/>
        </p:nvCxnSpPr>
        <p:spPr>
          <a:xfrm flipH="1" flipV="1">
            <a:off x="5005633" y="3662313"/>
            <a:ext cx="1748672" cy="176281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5691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106647-0854-4CCC-964B-529854917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XML – Empty Elements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610AD7F-16AC-4CA0-BF27-473EAFBE9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Some elements might not have any contents: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            &lt;person</a:t>
            </a:r>
            <a:r>
              <a:rPr lang="en-GB" b="1" dirty="0">
                <a:solidFill>
                  <a:srgbClr val="C00000"/>
                </a:solidFill>
                <a:latin typeface="Consolas" panose="020B0609020204030204" pitchFamily="49" charset="0"/>
              </a:rPr>
              <a:t>/&gt;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But they may have attributes nonetheless: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</a:rPr>
              <a:t>            &lt;person </a:t>
            </a:r>
            <a:r>
              <a:rPr lang="en-GB" dirty="0">
                <a:solidFill>
                  <a:srgbClr val="0070C0"/>
                </a:solidFill>
                <a:latin typeface="Consolas" panose="020B0609020204030204" pitchFamily="49" charset="0"/>
              </a:rPr>
              <a:t>id=“4489”</a:t>
            </a:r>
            <a:r>
              <a:rPr lang="en-GB" b="1" dirty="0">
                <a:solidFill>
                  <a:srgbClr val="C00000"/>
                </a:solidFill>
                <a:latin typeface="Consolas" panose="020B0609020204030204" pitchFamily="49" charset="0"/>
              </a:rPr>
              <a:t>/&gt;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40F69CA-48EC-4061-95C6-11814E26A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169400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5920</TotalTime>
  <Words>2782</Words>
  <Application>Microsoft Office PowerPoint</Application>
  <PresentationFormat>Panorámica</PresentationFormat>
  <Paragraphs>586</Paragraphs>
  <Slides>52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52</vt:i4>
      </vt:variant>
    </vt:vector>
  </HeadingPairs>
  <TitlesOfParts>
    <vt:vector size="59" baseType="lpstr">
      <vt:lpstr>Malgun Gothic</vt:lpstr>
      <vt:lpstr>Malgun Gothic Semilight</vt:lpstr>
      <vt:lpstr>Arial</vt:lpstr>
      <vt:lpstr>Calibri</vt:lpstr>
      <vt:lpstr>Consolas</vt:lpstr>
      <vt:lpstr>Wingdings</vt:lpstr>
      <vt:lpstr>1_Tema de Office</vt:lpstr>
      <vt:lpstr>Extensible Markup Language (XML)</vt:lpstr>
      <vt:lpstr>Extensible Markup Language - XML</vt:lpstr>
      <vt:lpstr>Extensible Markup Language - XML</vt:lpstr>
      <vt:lpstr>XML – Elements </vt:lpstr>
      <vt:lpstr>XML – Elements </vt:lpstr>
      <vt:lpstr>XML – Tags and Content</vt:lpstr>
      <vt:lpstr>XML – Tags and Content</vt:lpstr>
      <vt:lpstr>XML – Attributes </vt:lpstr>
      <vt:lpstr>XML – Empty Elements</vt:lpstr>
      <vt:lpstr>XML – Well-formed Documents</vt:lpstr>
      <vt:lpstr>Schema</vt:lpstr>
      <vt:lpstr>Document Type Definition (DTD)</vt:lpstr>
      <vt:lpstr>Document Type Definition (DTD)</vt:lpstr>
      <vt:lpstr>Document Type Definition (DTD)</vt:lpstr>
      <vt:lpstr>Document Type Definition (DTD)</vt:lpstr>
      <vt:lpstr>Document Type Definition (DTD)</vt:lpstr>
      <vt:lpstr>Document Type Definition (DTD)</vt:lpstr>
      <vt:lpstr>Document Type Definition (DTD)</vt:lpstr>
      <vt:lpstr>Use DTD on an XML file</vt:lpstr>
      <vt:lpstr>XML Schema (XSD)</vt:lpstr>
      <vt:lpstr>XML Schema (XSD)</vt:lpstr>
      <vt:lpstr>Reference XSD in XML File</vt:lpstr>
      <vt:lpstr>Why use schemas?</vt:lpstr>
      <vt:lpstr>Query Languages</vt:lpstr>
      <vt:lpstr>XPath</vt:lpstr>
      <vt:lpstr>XPath</vt:lpstr>
      <vt:lpstr>XPath</vt:lpstr>
      <vt:lpstr>XPath</vt:lpstr>
      <vt:lpstr>Xpath – Node-sets </vt:lpstr>
      <vt:lpstr>XPath</vt:lpstr>
      <vt:lpstr>XPath</vt:lpstr>
      <vt:lpstr>XPath – Predicates </vt:lpstr>
      <vt:lpstr>XPath – Predicates </vt:lpstr>
      <vt:lpstr>XPath – Predicates </vt:lpstr>
      <vt:lpstr>XPath – Predicates </vt:lpstr>
      <vt:lpstr>XPath – Functions </vt:lpstr>
      <vt:lpstr>XPath – Functions </vt:lpstr>
      <vt:lpstr>XPath – Functions </vt:lpstr>
      <vt:lpstr>XPath – Functions </vt:lpstr>
      <vt:lpstr>XPath – Axes </vt:lpstr>
      <vt:lpstr>XPath – Axes </vt:lpstr>
      <vt:lpstr>XQuery</vt:lpstr>
      <vt:lpstr>XQuery – FLWOR Expressions</vt:lpstr>
      <vt:lpstr>XQuery – FLWOR Expressions</vt:lpstr>
      <vt:lpstr>XQuery – Joins </vt:lpstr>
      <vt:lpstr>XQuery – Joins </vt:lpstr>
      <vt:lpstr>XQuery – Functions </vt:lpstr>
      <vt:lpstr>JSON</vt:lpstr>
      <vt:lpstr>JSON – Javascript Object Notation</vt:lpstr>
      <vt:lpstr>GraphQL</vt:lpstr>
      <vt:lpstr>GraphQL</vt:lpstr>
      <vt:lpstr>Extensible Markup Language (XML)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Recuperación de Información</dc:title>
  <dc:creator>Sebastián Ferrada</dc:creator>
  <cp:lastModifiedBy>Sebastián Ferrada</cp:lastModifiedBy>
  <cp:revision>56</cp:revision>
  <dcterms:created xsi:type="dcterms:W3CDTF">2020-06-08T18:39:34Z</dcterms:created>
  <dcterms:modified xsi:type="dcterms:W3CDTF">2021-11-01T11:55:26Z</dcterms:modified>
</cp:coreProperties>
</file>