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74" r:id="rId21"/>
    <p:sldId id="275" r:id="rId22"/>
    <p:sldId id="276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5" r:id="rId45"/>
    <p:sldId id="306" r:id="rId46"/>
    <p:sldId id="303" r:id="rId47"/>
    <p:sldId id="304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278" r:id="rId57"/>
    <p:sldId id="277" r:id="rId58"/>
    <p:sldId id="279" r:id="rId59"/>
    <p:sldId id="280" r:id="rId60"/>
    <p:sldId id="315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4660"/>
  </p:normalViewPr>
  <p:slideViewPr>
    <p:cSldViewPr snapToGrid="0" showGuides="1">
      <p:cViewPr>
        <p:scale>
          <a:sx n="116" d="100"/>
          <a:sy n="116" d="100"/>
        </p:scale>
        <p:origin x="102" y="21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92020-2E7F-49F4-82AA-2815D940AA0A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AD37B-7B0E-428A-A404-0682F4D5B82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4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D37B-7B0E-428A-A404-0682F4D5B82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2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0CB9A-7757-49E0-8A2F-4BAA90CFD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3FD3B5-0D53-468B-B56D-E633903A2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6FC95-C6F6-4AA8-BA8B-20057A01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B9F26-7334-4812-B276-F3982B42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0470532-C3C0-4290-A84B-784A31872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0685E-BD3B-404E-B45D-2E4B2132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AE5282-BE86-4A00-97F1-9E2F2A6E2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82F8BC-CE8F-429B-B246-F37D6757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D78488-A73D-4E15-8B83-3E000042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52003CB-E542-41D4-AC3B-8D831BAC6E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F1CD75-CFDF-4C7B-B9D7-59BFD3400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FE5A4C-3EA7-4590-9C8F-1AC7C2B45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C4EC-AAC3-450B-BC24-585BEC8B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515784-37E3-41A9-80E4-3D3A30F8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A1D0633D-8EDB-4DC0-9C63-49F13BDDA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CC5C3C9-3D81-4767-BD8D-3BE7DFD6EE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959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193800" y="4476750"/>
            <a:ext cx="9810750" cy="31393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rPr lang="en-GB" dirty="0"/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193800" y="3034536"/>
            <a:ext cx="9810750" cy="4206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GB" dirty="0"/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CADAA21-BA38-4E7E-B8AF-F953A93CE8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6458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7DB132D-82DC-42AA-86FB-418BD7707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944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97977-4048-42DD-9788-8C7A3AA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047B3-306A-485C-B513-0F546C6F3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89D57-ED4C-4625-9086-595DB038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082D4-E8C9-4F02-8C8E-AA1B4A12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8640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1E054477-BB2E-429B-8594-E2EB17C91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6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B98F3-1D33-4964-872D-E31F8AA6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95" y="15967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E563C-2BF5-4E3F-AF49-1AF40FE1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6195" y="45805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C65EB2-EFBE-4BFD-A50D-0B9C922C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31D6A-1AC5-44B8-8A8C-A6A537C3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705E49F-454D-4C6D-B924-2331778A1B26}"/>
              </a:ext>
            </a:extLst>
          </p:cNvPr>
          <p:cNvSpPr/>
          <p:nvPr userDrawn="1"/>
        </p:nvSpPr>
        <p:spPr>
          <a:xfrm>
            <a:off x="0" y="0"/>
            <a:ext cx="1047565" cy="1109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EEF88F8-36E3-450F-8354-1D572CC3489F}"/>
              </a:ext>
            </a:extLst>
          </p:cNvPr>
          <p:cNvSpPr/>
          <p:nvPr userDrawn="1"/>
        </p:nvSpPr>
        <p:spPr>
          <a:xfrm>
            <a:off x="-4439" y="6721475"/>
            <a:ext cx="12192000" cy="13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C7E1DA-7242-4FC7-8968-5C425736BA10}"/>
              </a:ext>
            </a:extLst>
          </p:cNvPr>
          <p:cNvSpPr/>
          <p:nvPr userDrawn="1"/>
        </p:nvSpPr>
        <p:spPr>
          <a:xfrm>
            <a:off x="395058" y="0"/>
            <a:ext cx="106534" cy="6858000"/>
          </a:xfrm>
          <a:prstGeom prst="rect">
            <a:avLst/>
          </a:prstGeom>
          <a:solidFill>
            <a:srgbClr val="1F4EE9"/>
          </a:solidFill>
          <a:ln>
            <a:solidFill>
              <a:srgbClr val="1F4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FE47ED6-595C-4726-B2E7-2B7FD2B145BB}"/>
              </a:ext>
            </a:extLst>
          </p:cNvPr>
          <p:cNvSpPr/>
          <p:nvPr userDrawn="1"/>
        </p:nvSpPr>
        <p:spPr>
          <a:xfrm>
            <a:off x="562998" y="0"/>
            <a:ext cx="106534" cy="6858000"/>
          </a:xfrm>
          <a:prstGeom prst="rect">
            <a:avLst/>
          </a:prstGeom>
          <a:solidFill>
            <a:srgbClr val="1B7AD9"/>
          </a:solidFill>
          <a:ln>
            <a:solidFill>
              <a:srgbClr val="1B7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808BC5-7720-4941-AD5B-FA85BA61C800}"/>
              </a:ext>
            </a:extLst>
          </p:cNvPr>
          <p:cNvSpPr/>
          <p:nvPr userDrawn="1"/>
        </p:nvSpPr>
        <p:spPr>
          <a:xfrm>
            <a:off x="728340" y="0"/>
            <a:ext cx="106534" cy="6858000"/>
          </a:xfrm>
          <a:prstGeom prst="rect">
            <a:avLst/>
          </a:prstGeom>
          <a:solidFill>
            <a:srgbClr val="00C0C0"/>
          </a:solidFill>
          <a:ln>
            <a:solidFill>
              <a:srgbClr val="0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A4057994-844B-4A64-B525-D15CE5FD1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97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57B7D-C45D-421B-A010-FBE051FD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2FCD22-A449-491E-A3F9-9FB28A2DC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E312BC-96F8-4990-90E0-DB5565253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1AAB65-D9CE-4EB3-8FD7-4C4234F1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36D53F-5AE1-4EC8-80A6-F155757C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1529743E-4B78-4011-82BC-C0364FC780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2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6B452-179C-4369-B6B9-DDD5C13D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8F135C-83AA-4FF1-8EA9-A980EDAB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3A255D-406E-4C7F-AF2C-9AC29E3A4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6AEB8B-8880-4C07-8F08-14C081694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29A780-F071-44B4-8EDD-0B4B5FC0E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2657EF-653F-43FD-B352-C02A01E2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70BCB1-09F2-4955-9A11-FC8575AD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67654E-EA2B-4DC6-B646-451F43BE8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0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EC405-D855-4CE3-88A1-91561BB1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1057DC-9424-422E-A9CF-BD0D7F5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542F0D-FB8A-449D-9EA6-3E084BA4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DE75548-69F1-4BA7-ADC5-C65861593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EC38F0-CDF8-437A-8090-BBFFD539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E38A8A-5BB1-48D8-BFA3-60773C33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284" y="6391990"/>
            <a:ext cx="2743200" cy="365125"/>
          </a:xfrm>
        </p:spPr>
        <p:txBody>
          <a:bodyPr/>
          <a:lstStyle>
            <a:lvl1pPr>
              <a:defRPr sz="14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0BE9273D-5B9A-43AE-B549-F7920C31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BFE1D-D979-4E23-8490-86311ED2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AFB3ED-7A28-4D6E-82F4-3635D3182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CB0326-AA43-4527-A24F-4CB3F57B7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3FE985-566B-41DA-989F-04C9F06F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C79CCA-0463-4937-B856-1854A530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3893C643-E04B-4A4D-9A8C-35706E492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C591C-4B17-4094-ABAD-1ED92FD3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C3ABB5-70A0-4AA4-AB5B-25CE774B2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6F97C3-EC7E-4200-B5B7-561B0CA1B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B744E3-4871-4AE0-8F38-D848B8B7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4B4D23-2A5E-4496-9355-99D94311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BAC2A3BE-718D-4B7A-9B38-6AF65F246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4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2F97F9-EFAA-4137-ADE2-CC9493FE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55485C-AE1D-432B-BFA8-38921D4C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C8A45C-12AA-4F2B-9AD5-92FEC3A9D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14F737-B02F-4225-80EF-F7637FB1E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919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F41CE77-EFDB-4917-8FAA-5ECC8F861133}"/>
              </a:ext>
            </a:extLst>
          </p:cNvPr>
          <p:cNvSpPr/>
          <p:nvPr userDrawn="1"/>
        </p:nvSpPr>
        <p:spPr>
          <a:xfrm>
            <a:off x="0" y="6757115"/>
            <a:ext cx="12192000" cy="100885"/>
          </a:xfrm>
          <a:prstGeom prst="rect">
            <a:avLst/>
          </a:prstGeom>
          <a:solidFill>
            <a:srgbClr val="1F4EE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5D05461-A77E-4DE5-84A5-652AC31BE4F5}"/>
              </a:ext>
            </a:extLst>
          </p:cNvPr>
          <p:cNvSpPr/>
          <p:nvPr userDrawn="1"/>
        </p:nvSpPr>
        <p:spPr>
          <a:xfrm>
            <a:off x="219075" y="0"/>
            <a:ext cx="252413" cy="100885"/>
          </a:xfrm>
          <a:prstGeom prst="rect">
            <a:avLst/>
          </a:prstGeom>
          <a:solidFill>
            <a:srgbClr val="1F4EE9"/>
          </a:solidFill>
          <a:ln>
            <a:solidFill>
              <a:srgbClr val="1F4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A631A09-AEB5-4F08-9B9D-87F9752A990E}"/>
              </a:ext>
            </a:extLst>
          </p:cNvPr>
          <p:cNvSpPr/>
          <p:nvPr userDrawn="1"/>
        </p:nvSpPr>
        <p:spPr>
          <a:xfrm>
            <a:off x="497681" y="0"/>
            <a:ext cx="252413" cy="100885"/>
          </a:xfrm>
          <a:prstGeom prst="rect">
            <a:avLst/>
          </a:prstGeom>
          <a:solidFill>
            <a:srgbClr val="1B7AD9"/>
          </a:solidFill>
          <a:ln>
            <a:solidFill>
              <a:srgbClr val="1B7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539185A-5943-4893-8904-DF5C07C8DB00}"/>
              </a:ext>
            </a:extLst>
          </p:cNvPr>
          <p:cNvSpPr/>
          <p:nvPr userDrawn="1"/>
        </p:nvSpPr>
        <p:spPr>
          <a:xfrm>
            <a:off x="776287" y="-1"/>
            <a:ext cx="252413" cy="100885"/>
          </a:xfrm>
          <a:prstGeom prst="rect">
            <a:avLst/>
          </a:prstGeom>
          <a:solidFill>
            <a:srgbClr val="00C0C0"/>
          </a:solidFill>
          <a:ln>
            <a:solidFill>
              <a:srgbClr val="0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0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Malgun Gothic Semilight" panose="020B0502040204020203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org/hasCapital" TargetMode="External"/><Relationship Id="rId2" Type="http://schemas.openxmlformats.org/officeDocument/2006/relationships/hyperlink" Target="http://example.org/Ch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ample.org/population" TargetMode="External"/><Relationship Id="rId5" Type="http://schemas.openxmlformats.org/officeDocument/2006/relationships/hyperlink" Target="http://example.org/partOf" TargetMode="External"/><Relationship Id="rId4" Type="http://schemas.openxmlformats.org/officeDocument/2006/relationships/hyperlink" Target="http://example.org/Santiag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ferrada.com/rdf/foaf.ttl" TargetMode="External"/><Relationship Id="rId2" Type="http://schemas.openxmlformats.org/officeDocument/2006/relationships/hyperlink" Target="http://sferrada.com/rdf/foaf.ttl#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ferrada.com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153A1-7BE2-41B8-9484-19E3D3B29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RDF &amp; </a:t>
            </a:r>
            <a:r>
              <a:rPr lang="es-CL" dirty="0" err="1"/>
              <a:t>Linked</a:t>
            </a:r>
            <a:r>
              <a:rPr lang="es-CL" dirty="0"/>
              <a:t> Data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D89BB8-2075-4CEE-AB0B-2D742FE46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12617"/>
          </a:xfrm>
        </p:spPr>
        <p:txBody>
          <a:bodyPr>
            <a:normAutofit/>
          </a:bodyPr>
          <a:lstStyle/>
          <a:p>
            <a:endParaRPr lang="es-CL" dirty="0"/>
          </a:p>
          <a:p>
            <a:r>
              <a:rPr lang="es-CL" dirty="0"/>
              <a:t>Sebastián Ferrada</a:t>
            </a:r>
          </a:p>
          <a:p>
            <a:r>
              <a:rPr lang="es-CL" dirty="0" err="1"/>
              <a:t>sebastian.ferrada@liu.se</a:t>
            </a:r>
            <a:endParaRPr lang="es-CL" dirty="0"/>
          </a:p>
          <a:p>
            <a:endParaRPr lang="es-CL" dirty="0"/>
          </a:p>
          <a:p>
            <a:r>
              <a:rPr lang="es-CL" sz="1050" dirty="0" err="1">
                <a:solidFill>
                  <a:schemeClr val="bg2">
                    <a:lumMod val="50000"/>
                  </a:schemeClr>
                </a:solidFill>
              </a:rPr>
              <a:t>Based</a:t>
            </a:r>
            <a:r>
              <a:rPr lang="es-CL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050" dirty="0" err="1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s-CL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050" dirty="0" err="1">
                <a:solidFill>
                  <a:schemeClr val="bg2">
                    <a:lumMod val="50000"/>
                  </a:schemeClr>
                </a:solidFill>
              </a:rPr>
              <a:t>previous</a:t>
            </a:r>
            <a:r>
              <a:rPr lang="es-CL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050" dirty="0" err="1">
                <a:solidFill>
                  <a:schemeClr val="bg2">
                    <a:lumMod val="50000"/>
                  </a:schemeClr>
                </a:solidFill>
              </a:rPr>
              <a:t>slides</a:t>
            </a:r>
            <a:r>
              <a:rPr lang="es-CL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050" dirty="0" err="1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CL" sz="1050" dirty="0">
                <a:solidFill>
                  <a:schemeClr val="bg2">
                    <a:lumMod val="50000"/>
                  </a:schemeClr>
                </a:solidFill>
              </a:rPr>
              <a:t> Olaf </a:t>
            </a:r>
            <a:r>
              <a:rPr lang="es-CL" sz="1050" dirty="0" err="1">
                <a:solidFill>
                  <a:schemeClr val="bg2">
                    <a:lumMod val="50000"/>
                  </a:schemeClr>
                </a:solidFill>
              </a:rPr>
              <a:t>Hartig</a:t>
            </a:r>
            <a:endParaRPr lang="es-CL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123F0D-C99D-4822-8FD9-D277CD0FE9EA}"/>
              </a:ext>
            </a:extLst>
          </p:cNvPr>
          <p:cNvSpPr txBox="1"/>
          <p:nvPr/>
        </p:nvSpPr>
        <p:spPr>
          <a:xfrm>
            <a:off x="3396254" y="2168160"/>
            <a:ext cx="539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TDDD43 – Advanced Data Models and Databases</a:t>
            </a:r>
          </a:p>
        </p:txBody>
      </p:sp>
    </p:spTree>
    <p:extLst>
      <p:ext uri="{BB962C8B-B14F-4D97-AF65-F5344CB8AC3E}">
        <p14:creationId xmlns:p14="http://schemas.microsoft.com/office/powerpoint/2010/main" val="297562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7B189-A0A8-402A-8FA2-614916ED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URIs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97AF1B-DA8A-42B8-A569-9349311A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D1EC886-033F-4A13-BD71-D0C1A47CB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78567"/>
              </p:ext>
            </p:extLst>
          </p:nvPr>
        </p:nvGraphicFramePr>
        <p:xfrm>
          <a:off x="1008668" y="2555184"/>
          <a:ext cx="1028464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214">
                  <a:extLst>
                    <a:ext uri="{9D8B030D-6E8A-4147-A177-3AD203B41FA5}">
                      <a16:colId xmlns:a16="http://schemas.microsoft.com/office/drawing/2014/main" val="2177627570"/>
                    </a:ext>
                  </a:extLst>
                </a:gridCol>
                <a:gridCol w="3428214">
                  <a:extLst>
                    <a:ext uri="{9D8B030D-6E8A-4147-A177-3AD203B41FA5}">
                      <a16:colId xmlns:a16="http://schemas.microsoft.com/office/drawing/2014/main" val="2555229624"/>
                    </a:ext>
                  </a:extLst>
                </a:gridCol>
                <a:gridCol w="3428214">
                  <a:extLst>
                    <a:ext uri="{9D8B030D-6E8A-4147-A177-3AD203B41FA5}">
                      <a16:colId xmlns:a16="http://schemas.microsoft.com/office/drawing/2014/main" val="1355668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hlinkClick r:id="rId2"/>
                        </a:rPr>
                        <a:t>http://example.org/Chile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hlinkClick r:id="rId3"/>
                        </a:rPr>
                        <a:t>http://example.org/hasCapital</a:t>
                      </a:r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hlinkClick r:id="rId4"/>
                        </a:rPr>
                        <a:t>http://example.org/Santiago</a:t>
                      </a:r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2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hlinkClick r:id="rId4"/>
                        </a:rPr>
                        <a:t>http://example.org/Santiago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hlinkClick r:id="rId5"/>
                        </a:rPr>
                        <a:t>http://example.org/partOf</a:t>
                      </a:r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hlinkClick r:id="rId2"/>
                        </a:rPr>
                        <a:t>http://example.org/Chile</a:t>
                      </a:r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3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hlinkClick r:id="rId4"/>
                        </a:rPr>
                        <a:t>http://example.org/Santiago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  <a:hlinkClick r:id="rId6"/>
                        </a:rPr>
                        <a:t>http://example.org/population</a:t>
                      </a:r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6,811,595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67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58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7B189-A0A8-402A-8FA2-614916ED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URIs – Prefix Names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97AF1B-DA8A-42B8-A569-9349311A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D1EC886-033F-4A13-BD71-D0C1A47CB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40723"/>
              </p:ext>
            </p:extLst>
          </p:nvPr>
        </p:nvGraphicFramePr>
        <p:xfrm>
          <a:off x="2032000" y="2540014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776275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552296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55668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ex:Chile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ex:hasCapital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ex:Santiago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2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ex:Santiago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ex:partOf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ex:Chile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3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ex:Santiago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ex:population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6,811,595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67321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69E48F-27BA-4C59-B6C1-E85BD78E3ED8}"/>
              </a:ext>
            </a:extLst>
          </p:cNvPr>
          <p:cNvSpPr txBox="1"/>
          <p:nvPr/>
        </p:nvSpPr>
        <p:spPr>
          <a:xfrm>
            <a:off x="3836439" y="4835555"/>
            <a:ext cx="451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ex: is used instead of http://example.org/</a:t>
            </a:r>
          </a:p>
        </p:txBody>
      </p:sp>
    </p:spTree>
    <p:extLst>
      <p:ext uri="{BB962C8B-B14F-4D97-AF65-F5344CB8AC3E}">
        <p14:creationId xmlns:p14="http://schemas.microsoft.com/office/powerpoint/2010/main" val="344327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12A9C-A1F9-40A1-BE56-52F929DA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203828-C02F-4DE5-B567-0D0540214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Represented with strings + optional datatypes</a:t>
            </a:r>
          </a:p>
          <a:p>
            <a:r>
              <a:rPr lang="en-GB" dirty="0"/>
              <a:t>Usually, we use XML Schema datatypes</a:t>
            </a:r>
          </a:p>
          <a:p>
            <a:r>
              <a:rPr lang="en-GB" dirty="0"/>
              <a:t>No datatype implies </a:t>
            </a:r>
            <a:r>
              <a:rPr lang="en-GB" dirty="0" err="1">
                <a:latin typeface="Consolas" panose="020B0609020204030204" pitchFamily="49" charset="0"/>
              </a:rPr>
              <a:t>xsd:string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Can include language tags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9A2A43-7CAE-42A4-877F-B7ED732E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618B1B3-B4F1-4A42-B43B-6EFED7719F19}"/>
              </a:ext>
            </a:extLst>
          </p:cNvPr>
          <p:cNvSpPr/>
          <p:nvPr/>
        </p:nvSpPr>
        <p:spPr>
          <a:xfrm>
            <a:off x="2630078" y="4267380"/>
            <a:ext cx="2156385" cy="82484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ex:Santiago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91654F-260E-4BE6-899F-E0B3A78D58A4}"/>
              </a:ext>
            </a:extLst>
          </p:cNvPr>
          <p:cNvSpPr/>
          <p:nvPr/>
        </p:nvSpPr>
        <p:spPr>
          <a:xfrm>
            <a:off x="7299488" y="4426375"/>
            <a:ext cx="3013436" cy="5068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  <a:ea typeface="Malgun Gothic" panose="020B0503020000020004" pitchFamily="34" charset="-127"/>
              </a:rPr>
              <a:t>“6811595”^^</a:t>
            </a:r>
            <a:r>
              <a:rPr lang="en-GB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xsd:integer</a:t>
            </a:r>
            <a:endParaRPr lang="en-GB" dirty="0">
              <a:latin typeface="Consolas" panose="020B0609020204030204" pitchFamily="49" charset="0"/>
              <a:ea typeface="Malgun Gothic" panose="020B0503020000020004" pitchFamily="34" charset="-127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8BE7A06-B7A5-4DBC-977D-172451AA8373}"/>
              </a:ext>
            </a:extLst>
          </p:cNvPr>
          <p:cNvCxnSpPr>
            <a:cxnSpLocks/>
            <a:stCxn id="5" idx="6"/>
            <a:endCxn id="6" idx="1"/>
          </p:cNvCxnSpPr>
          <p:nvPr/>
        </p:nvCxnSpPr>
        <p:spPr>
          <a:xfrm flipV="1">
            <a:off x="4786463" y="4679801"/>
            <a:ext cx="2513025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9DE5C58-A44A-402E-B2B1-BB3603ABC2BB}"/>
              </a:ext>
            </a:extLst>
          </p:cNvPr>
          <p:cNvSpPr txBox="1"/>
          <p:nvPr/>
        </p:nvSpPr>
        <p:spPr>
          <a:xfrm>
            <a:off x="5359143" y="4298923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ex:population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4DE9DA0-D18A-4B74-B909-6B434503696D}"/>
              </a:ext>
            </a:extLst>
          </p:cNvPr>
          <p:cNvSpPr/>
          <p:nvPr/>
        </p:nvSpPr>
        <p:spPr>
          <a:xfrm>
            <a:off x="7299488" y="5142665"/>
            <a:ext cx="3013436" cy="5068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  <a:ea typeface="Malgun Gothic" panose="020B0503020000020004" pitchFamily="34" charset="-127"/>
              </a:rPr>
              <a:t>“Santiago de </a:t>
            </a:r>
            <a:r>
              <a:rPr lang="en-GB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Chile”@es</a:t>
            </a:r>
            <a:endParaRPr lang="en-GB" dirty="0">
              <a:latin typeface="Consolas" panose="020B0609020204030204" pitchFamily="49" charset="0"/>
              <a:ea typeface="Malgun Gothic" panose="020B0503020000020004" pitchFamily="34" charset="-127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D71D442-71F4-4B9E-B25A-6C3F61C230CC}"/>
              </a:ext>
            </a:extLst>
          </p:cNvPr>
          <p:cNvSpPr/>
          <p:nvPr/>
        </p:nvSpPr>
        <p:spPr>
          <a:xfrm>
            <a:off x="7299488" y="5805048"/>
            <a:ext cx="3013436" cy="5068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  <a:ea typeface="Malgun Gothic" panose="020B0503020000020004" pitchFamily="34" charset="-127"/>
              </a:rPr>
              <a:t>“Santiago of Chile”@</a:t>
            </a:r>
            <a:r>
              <a:rPr lang="en-GB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en</a:t>
            </a:r>
            <a:endParaRPr lang="en-GB" dirty="0">
              <a:latin typeface="Consolas" panose="020B0609020204030204" pitchFamily="49" charset="0"/>
              <a:ea typeface="Malgun Gothic" panose="020B0503020000020004" pitchFamily="34" charset="-127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992AEBE-791C-48F8-8DE1-34988B439B9E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470668" y="4971429"/>
            <a:ext cx="2828820" cy="424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0E44A16-C17E-4539-95E7-B0D2C88A31F2}"/>
              </a:ext>
            </a:extLst>
          </p:cNvPr>
          <p:cNvCxnSpPr>
            <a:cxnSpLocks/>
            <a:stCxn id="5" idx="4"/>
            <a:endCxn id="12" idx="1"/>
          </p:cNvCxnSpPr>
          <p:nvPr/>
        </p:nvCxnSpPr>
        <p:spPr>
          <a:xfrm>
            <a:off x="3708271" y="5092225"/>
            <a:ext cx="3591217" cy="966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8A52531-3ABA-4C06-940A-07A7E3D795D8}"/>
              </a:ext>
            </a:extLst>
          </p:cNvPr>
          <p:cNvSpPr txBox="1"/>
          <p:nvPr/>
        </p:nvSpPr>
        <p:spPr>
          <a:xfrm>
            <a:off x="5357575" y="479097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ex:name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1D2285A-3ACF-44C9-BAE9-AF4EFC77A486}"/>
              </a:ext>
            </a:extLst>
          </p:cNvPr>
          <p:cNvSpPr txBox="1"/>
          <p:nvPr/>
        </p:nvSpPr>
        <p:spPr>
          <a:xfrm>
            <a:off x="5357575" y="523005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ex:name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03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1" grpId="0" animBg="1"/>
      <p:bldP spid="12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AACC5-28C8-46D4-8E14-EA14ADC8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E20376-D5A7-4F02-A505-ACE87B8A7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many ways to write RDF data. They are called syntaxes.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Turtle</a:t>
            </a:r>
          </a:p>
          <a:p>
            <a:pPr lvl="1"/>
            <a:r>
              <a:rPr lang="en-GB" dirty="0" err="1"/>
              <a:t>NTriples</a:t>
            </a:r>
            <a:endParaRPr lang="en-GB" dirty="0"/>
          </a:p>
          <a:p>
            <a:pPr lvl="1"/>
            <a:r>
              <a:rPr lang="en-GB" dirty="0"/>
              <a:t>RDF/XML</a:t>
            </a:r>
          </a:p>
          <a:p>
            <a:pPr lvl="1"/>
            <a:r>
              <a:rPr lang="en-GB" dirty="0" err="1"/>
              <a:t>RDFa</a:t>
            </a:r>
            <a:endParaRPr lang="en-GB" dirty="0"/>
          </a:p>
          <a:p>
            <a:pPr lvl="1"/>
            <a:r>
              <a:rPr lang="en-GB" dirty="0"/>
              <a:t>JSON-LD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4FF9C-F85A-46A1-B658-BC4E41C2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8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1719D-FCFF-4CA9-9518-B40EB800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 – A human readable syntax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A03D83-B152-46F9-A78D-CD1168402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its most basic form, each element of the triple is separated with a whitespace, and the triples are separated with periods (.)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00ADED-B03E-4461-A2B4-DA341849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19B67B-8B6B-4682-B8D0-BC8628A0FC47}"/>
              </a:ext>
            </a:extLst>
          </p:cNvPr>
          <p:cNvSpPr txBox="1"/>
          <p:nvPr/>
        </p:nvSpPr>
        <p:spPr>
          <a:xfrm>
            <a:off x="838200" y="3550535"/>
            <a:ext cx="1082219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http://example.org/Chile http://example.org/capital http://example.org/Santiago .</a:t>
            </a:r>
          </a:p>
          <a:p>
            <a:r>
              <a:rPr lang="en-GB" dirty="0">
                <a:latin typeface="Consolas" panose="020B0609020204030204" pitchFamily="49" charset="0"/>
              </a:rPr>
              <a:t>http://example.org/Santiago http://example.org/population “6811595”^^</a:t>
            </a:r>
            <a:r>
              <a:rPr lang="en-GB" dirty="0" err="1">
                <a:latin typeface="Consolas" panose="020B0609020204030204" pitchFamily="49" charset="0"/>
              </a:rPr>
              <a:t>xsd:integer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  <a:p>
            <a:r>
              <a:rPr lang="en-GB" dirty="0">
                <a:latin typeface="Consolas" panose="020B0609020204030204" pitchFamily="49" charset="0"/>
              </a:rPr>
              <a:t>http://example.org/Santiago http://example.org/name “Santiago de </a:t>
            </a:r>
            <a:r>
              <a:rPr lang="en-GB" dirty="0" err="1">
                <a:latin typeface="Consolas" panose="020B0609020204030204" pitchFamily="49" charset="0"/>
              </a:rPr>
              <a:t>Chile”@es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  <a:p>
            <a:r>
              <a:rPr lang="en-GB" dirty="0">
                <a:latin typeface="Consolas" panose="020B0609020204030204" pitchFamily="49" charset="0"/>
              </a:rPr>
              <a:t>http://example.org/Santiago http://example.org/name “Santiago of Chile”@</a:t>
            </a:r>
            <a:r>
              <a:rPr lang="en-GB" dirty="0" err="1">
                <a:latin typeface="Consolas" panose="020B0609020204030204" pitchFamily="49" charset="0"/>
              </a:rPr>
              <a:t>en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242002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631BC-8C44-4417-9A19-97C8ACB9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 – Prefix Names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060246-D3FD-47EA-8F18-BCBD2EA3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the tag @prefix allows the definition of namespaces to abbreviate the notation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FA948D-BFFE-4B87-958A-3A84A23D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671BAD-5ACE-4B1E-B28A-EE0CE95929F6}"/>
              </a:ext>
            </a:extLst>
          </p:cNvPr>
          <p:cNvSpPr txBox="1"/>
          <p:nvPr/>
        </p:nvSpPr>
        <p:spPr>
          <a:xfrm>
            <a:off x="2214514" y="3291297"/>
            <a:ext cx="784060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@prefix ex:&lt;http://example.org/&gt; .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ex:Chile</a:t>
            </a:r>
            <a:r>
              <a:rPr lang="en-GB" dirty="0">
                <a:latin typeface="Consolas" panose="020B0609020204030204" pitchFamily="49" charset="0"/>
              </a:rPr>
              <a:t> 	</a:t>
            </a:r>
            <a:r>
              <a:rPr lang="en-GB" dirty="0" err="1">
                <a:latin typeface="Consolas" panose="020B0609020204030204" pitchFamily="49" charset="0"/>
              </a:rPr>
              <a:t>ex:capital</a:t>
            </a:r>
            <a:r>
              <a:rPr lang="en-GB" dirty="0">
                <a:latin typeface="Consolas" panose="020B0609020204030204" pitchFamily="49" charset="0"/>
              </a:rPr>
              <a:t> 		</a:t>
            </a:r>
            <a:r>
              <a:rPr lang="en-GB" dirty="0" err="1">
                <a:latin typeface="Consolas" panose="020B0609020204030204" pitchFamily="49" charset="0"/>
              </a:rPr>
              <a:t>ex:Santiago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  <a:p>
            <a:r>
              <a:rPr lang="en-GB" dirty="0" err="1">
                <a:latin typeface="Consolas" panose="020B0609020204030204" pitchFamily="49" charset="0"/>
              </a:rPr>
              <a:t>ex:Santiago</a:t>
            </a:r>
            <a:r>
              <a:rPr lang="en-GB" dirty="0">
                <a:latin typeface="Consolas" panose="020B0609020204030204" pitchFamily="49" charset="0"/>
              </a:rPr>
              <a:t> 	</a:t>
            </a:r>
            <a:r>
              <a:rPr lang="en-GB" dirty="0" err="1">
                <a:latin typeface="Consolas" panose="020B0609020204030204" pitchFamily="49" charset="0"/>
              </a:rPr>
              <a:t>ex:population</a:t>
            </a:r>
            <a:r>
              <a:rPr lang="en-GB" dirty="0">
                <a:latin typeface="Consolas" panose="020B0609020204030204" pitchFamily="49" charset="0"/>
              </a:rPr>
              <a:t> 		“6811595”^^</a:t>
            </a:r>
            <a:r>
              <a:rPr lang="en-GB" dirty="0" err="1">
                <a:latin typeface="Consolas" panose="020B0609020204030204" pitchFamily="49" charset="0"/>
              </a:rPr>
              <a:t>xsd:integer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  <a:p>
            <a:r>
              <a:rPr lang="en-GB" dirty="0" err="1">
                <a:latin typeface="Consolas" panose="020B0609020204030204" pitchFamily="49" charset="0"/>
              </a:rPr>
              <a:t>ex:Santiago</a:t>
            </a:r>
            <a:r>
              <a:rPr lang="en-GB" dirty="0">
                <a:latin typeface="Consolas" panose="020B0609020204030204" pitchFamily="49" charset="0"/>
              </a:rPr>
              <a:t> 	</a:t>
            </a:r>
            <a:r>
              <a:rPr lang="en-GB" dirty="0" err="1">
                <a:latin typeface="Consolas" panose="020B0609020204030204" pitchFamily="49" charset="0"/>
              </a:rPr>
              <a:t>ex:name</a:t>
            </a:r>
            <a:r>
              <a:rPr lang="en-GB" dirty="0">
                <a:latin typeface="Consolas" panose="020B0609020204030204" pitchFamily="49" charset="0"/>
              </a:rPr>
              <a:t> 		“Santiago de </a:t>
            </a:r>
            <a:r>
              <a:rPr lang="en-GB" dirty="0" err="1">
                <a:latin typeface="Consolas" panose="020B0609020204030204" pitchFamily="49" charset="0"/>
              </a:rPr>
              <a:t>Chile”@es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  <a:p>
            <a:r>
              <a:rPr lang="en-GB" dirty="0" err="1">
                <a:latin typeface="Consolas" panose="020B0609020204030204" pitchFamily="49" charset="0"/>
              </a:rPr>
              <a:t>ex:Santiago</a:t>
            </a:r>
            <a:r>
              <a:rPr lang="en-GB" dirty="0">
                <a:latin typeface="Consolas" panose="020B0609020204030204" pitchFamily="49" charset="0"/>
              </a:rPr>
              <a:t> 	</a:t>
            </a:r>
            <a:r>
              <a:rPr lang="en-GB" dirty="0" err="1">
                <a:latin typeface="Consolas" panose="020B0609020204030204" pitchFamily="49" charset="0"/>
              </a:rPr>
              <a:t>ex:name</a:t>
            </a:r>
            <a:r>
              <a:rPr lang="en-GB" dirty="0">
                <a:latin typeface="Consolas" panose="020B0609020204030204" pitchFamily="49" charset="0"/>
              </a:rPr>
              <a:t> 		“Santiago of Chile”@</a:t>
            </a:r>
            <a:r>
              <a:rPr lang="en-GB" dirty="0" err="1">
                <a:latin typeface="Consolas" panose="020B0609020204030204" pitchFamily="49" charset="0"/>
              </a:rPr>
              <a:t>en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00931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AF079-C1D4-4A10-8C44-0CCF10B7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 – Syntactic Sugar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A377AC-4607-44C4-809D-5EEFA8BE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Turtle allows us to “reuse” subjects and predicates using semicolons (;) and commas (,)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4BE1C7-B2A8-4BB7-AD64-B3FE1505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F47E27-98DB-4D15-BFD3-766B1528D1BE}"/>
              </a:ext>
            </a:extLst>
          </p:cNvPr>
          <p:cNvSpPr txBox="1"/>
          <p:nvPr/>
        </p:nvSpPr>
        <p:spPr>
          <a:xfrm>
            <a:off x="2214514" y="3291297"/>
            <a:ext cx="784060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@prefix ex:&lt;http://example.org/&gt; .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ex:Chile</a:t>
            </a:r>
            <a:r>
              <a:rPr lang="en-GB" dirty="0">
                <a:latin typeface="Consolas" panose="020B0609020204030204" pitchFamily="49" charset="0"/>
              </a:rPr>
              <a:t> 	</a:t>
            </a:r>
            <a:r>
              <a:rPr lang="en-GB" dirty="0" err="1">
                <a:latin typeface="Consolas" panose="020B0609020204030204" pitchFamily="49" charset="0"/>
              </a:rPr>
              <a:t>ex:capital</a:t>
            </a:r>
            <a:r>
              <a:rPr lang="en-GB" dirty="0">
                <a:latin typeface="Consolas" panose="020B0609020204030204" pitchFamily="49" charset="0"/>
              </a:rPr>
              <a:t> 		</a:t>
            </a:r>
            <a:r>
              <a:rPr lang="en-GB" dirty="0" err="1">
                <a:latin typeface="Consolas" panose="020B0609020204030204" pitchFamily="49" charset="0"/>
              </a:rPr>
              <a:t>ex:Santiago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  <a:p>
            <a:r>
              <a:rPr lang="en-GB" dirty="0" err="1">
                <a:latin typeface="Consolas" panose="020B0609020204030204" pitchFamily="49" charset="0"/>
              </a:rPr>
              <a:t>ex:Santiago</a:t>
            </a:r>
            <a:r>
              <a:rPr lang="en-GB" dirty="0">
                <a:latin typeface="Consolas" panose="020B0609020204030204" pitchFamily="49" charset="0"/>
              </a:rPr>
              <a:t> 	</a:t>
            </a:r>
            <a:r>
              <a:rPr lang="en-GB" dirty="0" err="1">
                <a:latin typeface="Consolas" panose="020B0609020204030204" pitchFamily="49" charset="0"/>
              </a:rPr>
              <a:t>ex:population</a:t>
            </a:r>
            <a:r>
              <a:rPr lang="en-GB" dirty="0">
                <a:latin typeface="Consolas" panose="020B0609020204030204" pitchFamily="49" charset="0"/>
              </a:rPr>
              <a:t> 		“6811595”^^</a:t>
            </a:r>
            <a:r>
              <a:rPr lang="en-GB" dirty="0" err="1">
                <a:latin typeface="Consolas" panose="020B0609020204030204" pitchFamily="49" charset="0"/>
              </a:rPr>
              <a:t>xsd:integer</a:t>
            </a:r>
            <a:r>
              <a:rPr lang="en-GB" dirty="0">
                <a:latin typeface="Consolas" panose="020B0609020204030204" pitchFamily="49" charset="0"/>
              </a:rPr>
              <a:t> ;</a:t>
            </a:r>
          </a:p>
          <a:p>
            <a:pPr lvl="2"/>
            <a:r>
              <a:rPr lang="en-GB" dirty="0">
                <a:latin typeface="Consolas" panose="020B0609020204030204" pitchFamily="49" charset="0"/>
              </a:rPr>
              <a:t>	</a:t>
            </a:r>
            <a:r>
              <a:rPr lang="en-GB" dirty="0" err="1">
                <a:latin typeface="Consolas" panose="020B0609020204030204" pitchFamily="49" charset="0"/>
              </a:rPr>
              <a:t>ex:name</a:t>
            </a:r>
            <a:r>
              <a:rPr lang="en-GB" dirty="0">
                <a:latin typeface="Consolas" panose="020B0609020204030204" pitchFamily="49" charset="0"/>
              </a:rPr>
              <a:t> 		“Santiago de </a:t>
            </a:r>
            <a:r>
              <a:rPr lang="en-GB" dirty="0" err="1">
                <a:latin typeface="Consolas" panose="020B0609020204030204" pitchFamily="49" charset="0"/>
              </a:rPr>
              <a:t>Chile”@es</a:t>
            </a:r>
            <a:r>
              <a:rPr lang="en-GB" dirty="0">
                <a:latin typeface="Consolas" panose="020B0609020204030204" pitchFamily="49" charset="0"/>
              </a:rPr>
              <a:t> ,</a:t>
            </a:r>
          </a:p>
          <a:p>
            <a:r>
              <a:rPr lang="en-GB" dirty="0">
                <a:latin typeface="Consolas" panose="020B0609020204030204" pitchFamily="49" charset="0"/>
              </a:rPr>
              <a:t>					“Santiago of Chile”@</a:t>
            </a:r>
            <a:r>
              <a:rPr lang="en-GB" dirty="0" err="1">
                <a:latin typeface="Consolas" panose="020B0609020204030204" pitchFamily="49" charset="0"/>
              </a:rPr>
              <a:t>en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29257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AC177-E46D-4E5D-B5E7-6C03E7CD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 – Implicit Datatypes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49FAFA-3FF8-43A6-8819-482C7A88B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numeric literals, turtle allows to omit the datatype tags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8DDF16-F70B-4DD6-AA10-D1C886C7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4F8D99-BA09-4993-9B9E-2924FEB51D2D}"/>
              </a:ext>
            </a:extLst>
          </p:cNvPr>
          <p:cNvSpPr txBox="1"/>
          <p:nvPr/>
        </p:nvSpPr>
        <p:spPr>
          <a:xfrm>
            <a:off x="2214514" y="3291297"/>
            <a:ext cx="784060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@prefix ex:&lt;http://example.org/&gt; .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ex:Chile</a:t>
            </a:r>
            <a:r>
              <a:rPr lang="en-GB" dirty="0">
                <a:latin typeface="Consolas" panose="020B0609020204030204" pitchFamily="49" charset="0"/>
              </a:rPr>
              <a:t> 	</a:t>
            </a:r>
            <a:r>
              <a:rPr lang="en-GB" dirty="0" err="1">
                <a:latin typeface="Consolas" panose="020B0609020204030204" pitchFamily="49" charset="0"/>
              </a:rPr>
              <a:t>ex:capital</a:t>
            </a:r>
            <a:r>
              <a:rPr lang="en-GB" dirty="0">
                <a:latin typeface="Consolas" panose="020B0609020204030204" pitchFamily="49" charset="0"/>
              </a:rPr>
              <a:t> 		</a:t>
            </a:r>
            <a:r>
              <a:rPr lang="en-GB" dirty="0" err="1">
                <a:latin typeface="Consolas" panose="020B0609020204030204" pitchFamily="49" charset="0"/>
              </a:rPr>
              <a:t>ex:Santiago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  <a:p>
            <a:r>
              <a:rPr lang="en-GB" dirty="0" err="1">
                <a:latin typeface="Consolas" panose="020B0609020204030204" pitchFamily="49" charset="0"/>
              </a:rPr>
              <a:t>ex:Santiago</a:t>
            </a:r>
            <a:r>
              <a:rPr lang="en-GB" dirty="0">
                <a:latin typeface="Consolas" panose="020B0609020204030204" pitchFamily="49" charset="0"/>
              </a:rPr>
              <a:t> 	</a:t>
            </a:r>
            <a:r>
              <a:rPr lang="en-GB" dirty="0" err="1">
                <a:latin typeface="Consolas" panose="020B0609020204030204" pitchFamily="49" charset="0"/>
              </a:rPr>
              <a:t>ex:population</a:t>
            </a:r>
            <a:r>
              <a:rPr lang="en-GB" dirty="0">
                <a:latin typeface="Consolas" panose="020B0609020204030204" pitchFamily="49" charset="0"/>
              </a:rPr>
              <a:t> 		6811595 ;</a:t>
            </a:r>
          </a:p>
          <a:p>
            <a:pPr lvl="2"/>
            <a:r>
              <a:rPr lang="en-GB" dirty="0">
                <a:latin typeface="Consolas" panose="020B0609020204030204" pitchFamily="49" charset="0"/>
              </a:rPr>
              <a:t>	</a:t>
            </a:r>
            <a:r>
              <a:rPr lang="en-GB" dirty="0" err="1">
                <a:latin typeface="Consolas" panose="020B0609020204030204" pitchFamily="49" charset="0"/>
              </a:rPr>
              <a:t>ex:name</a:t>
            </a:r>
            <a:r>
              <a:rPr lang="en-GB" dirty="0">
                <a:latin typeface="Consolas" panose="020B0609020204030204" pitchFamily="49" charset="0"/>
              </a:rPr>
              <a:t> 		“Santiago de </a:t>
            </a:r>
            <a:r>
              <a:rPr lang="en-GB" dirty="0" err="1">
                <a:latin typeface="Consolas" panose="020B0609020204030204" pitchFamily="49" charset="0"/>
              </a:rPr>
              <a:t>Chile”@es</a:t>
            </a:r>
            <a:r>
              <a:rPr lang="en-GB" dirty="0">
                <a:latin typeface="Consolas" panose="020B0609020204030204" pitchFamily="49" charset="0"/>
              </a:rPr>
              <a:t> ,</a:t>
            </a:r>
          </a:p>
          <a:p>
            <a:r>
              <a:rPr lang="en-GB" dirty="0">
                <a:latin typeface="Consolas" panose="020B0609020204030204" pitchFamily="49" charset="0"/>
              </a:rPr>
              <a:t>					“Santiago of Chile”@</a:t>
            </a:r>
            <a:r>
              <a:rPr lang="en-GB" dirty="0" err="1">
                <a:latin typeface="Consolas" panose="020B0609020204030204" pitchFamily="49" charset="0"/>
              </a:rPr>
              <a:t>en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26550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AC177-E46D-4E5D-B5E7-6C03E7CD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 – </a:t>
            </a:r>
            <a:r>
              <a:rPr lang="en-GB" dirty="0" err="1"/>
              <a:t>rdf:type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49FAFA-3FF8-43A6-8819-482C7A88B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use “a” as a shorthand for the class relationship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8DDF16-F70B-4DD6-AA10-D1C886C7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4F8D99-BA09-4993-9B9E-2924FEB51D2D}"/>
              </a:ext>
            </a:extLst>
          </p:cNvPr>
          <p:cNvSpPr txBox="1"/>
          <p:nvPr/>
        </p:nvSpPr>
        <p:spPr>
          <a:xfrm>
            <a:off x="2214514" y="3291297"/>
            <a:ext cx="784060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@prefix ex:&lt;http://example.org/&gt; .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ex:Chile</a:t>
            </a:r>
            <a:r>
              <a:rPr lang="en-GB" dirty="0">
                <a:latin typeface="Consolas" panose="020B0609020204030204" pitchFamily="49" charset="0"/>
              </a:rPr>
              <a:t>	a			</a:t>
            </a:r>
            <a:r>
              <a:rPr lang="en-GB" dirty="0" err="1">
                <a:latin typeface="Consolas" panose="020B0609020204030204" pitchFamily="49" charset="0"/>
              </a:rPr>
              <a:t>ex:Country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ex:Chile</a:t>
            </a:r>
            <a:r>
              <a:rPr lang="en-GB" dirty="0">
                <a:latin typeface="Consolas" panose="020B0609020204030204" pitchFamily="49" charset="0"/>
              </a:rPr>
              <a:t> 	</a:t>
            </a:r>
            <a:r>
              <a:rPr lang="en-GB" dirty="0" err="1">
                <a:latin typeface="Consolas" panose="020B0609020204030204" pitchFamily="49" charset="0"/>
              </a:rPr>
              <a:t>ex:capital</a:t>
            </a:r>
            <a:r>
              <a:rPr lang="en-GB" dirty="0">
                <a:latin typeface="Consolas" panose="020B0609020204030204" pitchFamily="49" charset="0"/>
              </a:rPr>
              <a:t> 		</a:t>
            </a:r>
            <a:r>
              <a:rPr lang="en-GB" dirty="0" err="1">
                <a:latin typeface="Consolas" panose="020B0609020204030204" pitchFamily="49" charset="0"/>
              </a:rPr>
              <a:t>ex:Santiago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  <a:p>
            <a:r>
              <a:rPr lang="en-GB" dirty="0" err="1">
                <a:latin typeface="Consolas" panose="020B0609020204030204" pitchFamily="49" charset="0"/>
              </a:rPr>
              <a:t>ex:Santiago</a:t>
            </a:r>
            <a:r>
              <a:rPr lang="en-GB" dirty="0">
                <a:latin typeface="Consolas" panose="020B0609020204030204" pitchFamily="49" charset="0"/>
              </a:rPr>
              <a:t> 	a			</a:t>
            </a:r>
            <a:r>
              <a:rPr lang="en-GB" dirty="0" err="1">
                <a:latin typeface="Consolas" panose="020B0609020204030204" pitchFamily="49" charset="0"/>
              </a:rPr>
              <a:t>ex:City</a:t>
            </a:r>
            <a:r>
              <a:rPr lang="en-GB" dirty="0">
                <a:latin typeface="Consolas" panose="020B0609020204030204" pitchFamily="49" charset="0"/>
              </a:rPr>
              <a:t> ;</a:t>
            </a:r>
          </a:p>
          <a:p>
            <a:r>
              <a:rPr lang="en-GB" dirty="0">
                <a:latin typeface="Consolas" panose="020B0609020204030204" pitchFamily="49" charset="0"/>
              </a:rPr>
              <a:t>		</a:t>
            </a:r>
            <a:r>
              <a:rPr lang="en-GB" dirty="0" err="1">
                <a:latin typeface="Consolas" panose="020B0609020204030204" pitchFamily="49" charset="0"/>
              </a:rPr>
              <a:t>ex:population</a:t>
            </a:r>
            <a:r>
              <a:rPr lang="en-GB" dirty="0">
                <a:latin typeface="Consolas" panose="020B0609020204030204" pitchFamily="49" charset="0"/>
              </a:rPr>
              <a:t> 		6811595 ;</a:t>
            </a:r>
          </a:p>
          <a:p>
            <a:pPr lvl="2"/>
            <a:r>
              <a:rPr lang="en-GB" dirty="0">
                <a:latin typeface="Consolas" panose="020B0609020204030204" pitchFamily="49" charset="0"/>
              </a:rPr>
              <a:t>	</a:t>
            </a:r>
            <a:r>
              <a:rPr lang="en-GB" dirty="0" err="1">
                <a:latin typeface="Consolas" panose="020B0609020204030204" pitchFamily="49" charset="0"/>
              </a:rPr>
              <a:t>ex:name</a:t>
            </a:r>
            <a:r>
              <a:rPr lang="en-GB" dirty="0">
                <a:latin typeface="Consolas" panose="020B0609020204030204" pitchFamily="49" charset="0"/>
              </a:rPr>
              <a:t> 		“Santiago de </a:t>
            </a:r>
            <a:r>
              <a:rPr lang="en-GB" dirty="0" err="1">
                <a:latin typeface="Consolas" panose="020B0609020204030204" pitchFamily="49" charset="0"/>
              </a:rPr>
              <a:t>Chile”@es</a:t>
            </a:r>
            <a:r>
              <a:rPr lang="en-GB" dirty="0">
                <a:latin typeface="Consolas" panose="020B0609020204030204" pitchFamily="49" charset="0"/>
              </a:rPr>
              <a:t> ,</a:t>
            </a:r>
          </a:p>
          <a:p>
            <a:r>
              <a:rPr lang="en-GB" dirty="0">
                <a:latin typeface="Consolas" panose="020B0609020204030204" pitchFamily="49" charset="0"/>
              </a:rPr>
              <a:t>					“Santiago of Chile”@</a:t>
            </a:r>
            <a:r>
              <a:rPr lang="en-GB" dirty="0" err="1">
                <a:latin typeface="Consolas" panose="020B0609020204030204" pitchFamily="49" charset="0"/>
              </a:rPr>
              <a:t>en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6811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21CB2-C633-40A3-833A-293DBD91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NTriples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4353DF-BF1F-4AC2-80F2-AEF33573D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Like turtle, but one triple per line, no syntax sugars, nor URI namespaces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388ABC-3016-4C6E-B093-527BD121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D28B8D-AA88-4B75-8BDF-B407EDF31976}"/>
              </a:ext>
            </a:extLst>
          </p:cNvPr>
          <p:cNvSpPr txBox="1"/>
          <p:nvPr/>
        </p:nvSpPr>
        <p:spPr>
          <a:xfrm>
            <a:off x="239268" y="3561491"/>
            <a:ext cx="1171346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&lt;http://example.org/Chile&gt; &lt;http://example.org/capital&gt; &lt;http://example.org/Santiago&gt; 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&lt;http://example.org/Santiago&gt; &lt;http://example.org/population&gt; “6811595”^^&lt;http://www.w3.org/2001/XMLSchema#integer&gt;.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&lt;http://example.org/Santiago&gt; &lt;http://example.org/name&gt; “Santiago de </a:t>
            </a:r>
            <a:r>
              <a:rPr lang="en-GB" sz="1400" dirty="0" err="1">
                <a:latin typeface="Consolas" panose="020B0609020204030204" pitchFamily="49" charset="0"/>
              </a:rPr>
              <a:t>Chile”@es</a:t>
            </a:r>
            <a:r>
              <a:rPr lang="en-GB" sz="1400" dirty="0">
                <a:latin typeface="Consolas" panose="020B0609020204030204" pitchFamily="49" charset="0"/>
              </a:rPr>
              <a:t> 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&lt;http://example.org/Santiago&gt; &lt;http://example.org/name&gt; “Santiago of Chile”@</a:t>
            </a:r>
            <a:r>
              <a:rPr lang="en-GB" sz="1400" dirty="0" err="1">
                <a:latin typeface="Consolas" panose="020B0609020204030204" pitchFamily="49" charset="0"/>
              </a:rPr>
              <a:t>en</a:t>
            </a:r>
            <a:r>
              <a:rPr lang="en-GB" sz="1400" dirty="0">
                <a:latin typeface="Consolas" panose="020B0609020204030204" pitchFamily="49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7261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ECE77-E296-4655-8CA1-06C7A2F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RDF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BAFD80-370B-4D77-A24C-B8C2D7446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EC77EE-F2D3-4FE3-BF7A-9D92D458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244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36B9A-6860-4240-A448-75AEEF08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RDF/XML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8A130-A570-4FEA-AE3D-A270538F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RDF triples in XML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332C06-D27B-47DE-A0F6-B019C990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8E6AA8-96D2-4B46-9CDE-1A96F76510BF}"/>
              </a:ext>
            </a:extLst>
          </p:cNvPr>
          <p:cNvSpPr txBox="1"/>
          <p:nvPr/>
        </p:nvSpPr>
        <p:spPr>
          <a:xfrm>
            <a:off x="1430742" y="2909087"/>
            <a:ext cx="9809096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>
                <a:latin typeface="Consolas" panose="020B0609020204030204" pitchFamily="49" charset="0"/>
              </a:rPr>
              <a:t>&lt;rdf:RDF xmlns:rdf="http://www.w3.org/1999/02/22-rdf-syntax-ns#"</a:t>
            </a:r>
          </a:p>
          <a:p>
            <a:r>
              <a:rPr lang="da-DK" dirty="0">
                <a:latin typeface="Consolas" panose="020B0609020204030204" pitchFamily="49" charset="0"/>
              </a:rPr>
              <a:t>         xmlns:ex="http://example.org/"&gt;</a:t>
            </a:r>
          </a:p>
          <a:p>
            <a:r>
              <a:rPr lang="da-DK" dirty="0">
                <a:latin typeface="Consolas" panose="020B0609020204030204" pitchFamily="49" charset="0"/>
              </a:rPr>
              <a:t>  &lt;rdf:Description rdf:about="http://example.org/Santiago"&gt;</a:t>
            </a:r>
          </a:p>
          <a:p>
            <a:r>
              <a:rPr lang="da-DK" dirty="0">
                <a:latin typeface="Consolas" panose="020B0609020204030204" pitchFamily="49" charset="0"/>
              </a:rPr>
              <a:t>    &lt;ex:population rdf:datatype="http://www.w3.org/2001/XMLSchema#integer"&gt; </a:t>
            </a:r>
          </a:p>
          <a:p>
            <a:r>
              <a:rPr lang="da-DK" dirty="0">
                <a:latin typeface="Consolas" panose="020B0609020204030204" pitchFamily="49" charset="0"/>
              </a:rPr>
              <a:t>      6811565</a:t>
            </a:r>
          </a:p>
          <a:p>
            <a:r>
              <a:rPr lang="da-DK" dirty="0">
                <a:latin typeface="Consolas" panose="020B0609020204030204" pitchFamily="49" charset="0"/>
              </a:rPr>
              <a:t>    &lt;/ex:population&gt;</a:t>
            </a:r>
          </a:p>
          <a:p>
            <a:r>
              <a:rPr lang="da-DK" dirty="0">
                <a:latin typeface="Consolas" panose="020B0609020204030204" pitchFamily="49" charset="0"/>
              </a:rPr>
              <a:t>    ...</a:t>
            </a:r>
          </a:p>
          <a:p>
            <a:r>
              <a:rPr lang="da-DK" dirty="0">
                <a:latin typeface="Consolas" panose="020B0609020204030204" pitchFamily="49" charset="0"/>
              </a:rPr>
              <a:t>  &lt;/rdf:Description&gt;</a:t>
            </a:r>
          </a:p>
          <a:p>
            <a:r>
              <a:rPr lang="en-GB" dirty="0">
                <a:latin typeface="Consolas" panose="020B0609020204030204" pitchFamily="49" charset="0"/>
              </a:rPr>
              <a:t>&lt;/</a:t>
            </a:r>
            <a:r>
              <a:rPr lang="en-GB" dirty="0" err="1">
                <a:latin typeface="Consolas" panose="020B0609020204030204" pitchFamily="49" charset="0"/>
              </a:rPr>
              <a:t>rdf:RDF</a:t>
            </a:r>
            <a:r>
              <a:rPr lang="en-GB" dirty="0">
                <a:latin typeface="Consolas" panose="020B060902020403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88389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2B8D1-C5FA-402D-8D5D-B8F724A8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RDFa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C9A019-DC87-46DB-91C5-2064F0D10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RDF inside HTML documents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D1B99B-A1C0-42A9-871D-036C69BB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F36AC8-C79A-4460-AFFB-B70B99BE09D1}"/>
              </a:ext>
            </a:extLst>
          </p:cNvPr>
          <p:cNvSpPr txBox="1"/>
          <p:nvPr/>
        </p:nvSpPr>
        <p:spPr>
          <a:xfrm>
            <a:off x="1689979" y="2884383"/>
            <a:ext cx="9049272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>
                <a:latin typeface="Consolas" panose="020B0609020204030204" pitchFamily="49" charset="0"/>
              </a:rPr>
              <a:t>&lt;div xmlns="http://www.w3.org/1999/xhtml"</a:t>
            </a:r>
          </a:p>
          <a:p>
            <a:r>
              <a:rPr lang="da-DK" dirty="0">
                <a:latin typeface="Consolas" panose="020B0609020204030204" pitchFamily="49" charset="0"/>
              </a:rPr>
              <a:t>     prefix="ex: http://example.org/</a:t>
            </a:r>
          </a:p>
          <a:p>
            <a:r>
              <a:rPr lang="da-DK" dirty="0">
                <a:latin typeface="Consolas" panose="020B0609020204030204" pitchFamily="49" charset="0"/>
              </a:rPr>
              <a:t>             xsd: http://www.w3.org/2001/XMLSchema#" &gt;</a:t>
            </a:r>
          </a:p>
          <a:p>
            <a:r>
              <a:rPr lang="da-DK" dirty="0">
                <a:latin typeface="Consolas" panose="020B0609020204030204" pitchFamily="49" charset="0"/>
              </a:rPr>
              <a:t>  &lt;div about="http://example.org/Santiago"&gt;</a:t>
            </a:r>
          </a:p>
          <a:p>
            <a:r>
              <a:rPr lang="da-DK" dirty="0">
                <a:latin typeface="Consolas" panose="020B0609020204030204" pitchFamily="49" charset="0"/>
              </a:rPr>
              <a:t>    &lt;div property="ex:population" datatype="xsd:integer”&gt;6811565&lt;/div&gt;</a:t>
            </a:r>
          </a:p>
          <a:p>
            <a:r>
              <a:rPr lang="da-DK" dirty="0">
                <a:latin typeface="Consolas" panose="020B0609020204030204" pitchFamily="49" charset="0"/>
              </a:rPr>
              <a:t>    ... </a:t>
            </a:r>
          </a:p>
          <a:p>
            <a:r>
              <a:rPr lang="da-DK" dirty="0">
                <a:latin typeface="Consolas" panose="020B0609020204030204" pitchFamily="49" charset="0"/>
              </a:rPr>
              <a:t>  &lt;/div&gt;</a:t>
            </a:r>
          </a:p>
          <a:p>
            <a:r>
              <a:rPr lang="da-DK" dirty="0">
                <a:latin typeface="Consolas" panose="020B0609020204030204" pitchFamily="49" charset="0"/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924410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F3C6A-1457-4A08-8727-47E071E3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JSON-LD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3525F3-B05A-4902-9370-2E899E3B4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JSON notation + context file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BD3FED-C615-46A8-9B47-7BC53290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2946BF-20F0-4D0E-8DB9-ADEA48D455CA}"/>
              </a:ext>
            </a:extLst>
          </p:cNvPr>
          <p:cNvSpPr txBox="1"/>
          <p:nvPr/>
        </p:nvSpPr>
        <p:spPr>
          <a:xfrm>
            <a:off x="838200" y="2461088"/>
            <a:ext cx="6516528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{</a:t>
            </a:r>
          </a:p>
          <a:p>
            <a:r>
              <a:rPr lang="en-GB" dirty="0">
                <a:latin typeface="Consolas" panose="020B0609020204030204" pitchFamily="49" charset="0"/>
              </a:rPr>
              <a:t>  “@context”: “http://example.org/</a:t>
            </a:r>
            <a:r>
              <a:rPr lang="en-GB" dirty="0" err="1">
                <a:latin typeface="Consolas" panose="020B0609020204030204" pitchFamily="49" charset="0"/>
              </a:rPr>
              <a:t>context.jsonld</a:t>
            </a:r>
            <a:r>
              <a:rPr lang="en-GB" dirty="0">
                <a:latin typeface="Consolas" panose="020B0609020204030204" pitchFamily="49" charset="0"/>
              </a:rPr>
              <a:t>”,</a:t>
            </a:r>
          </a:p>
          <a:p>
            <a:r>
              <a:rPr lang="en-GB" dirty="0">
                <a:latin typeface="Consolas" panose="020B0609020204030204" pitchFamily="49" charset="0"/>
              </a:rPr>
              <a:t>  “@id”: “http://example.org/Santiago”,</a:t>
            </a:r>
          </a:p>
          <a:p>
            <a:r>
              <a:rPr lang="en-GB" dirty="0">
                <a:latin typeface="Consolas" panose="020B0609020204030204" pitchFamily="49" charset="0"/>
              </a:rPr>
              <a:t>  “population”: 6811595,</a:t>
            </a:r>
          </a:p>
          <a:p>
            <a:r>
              <a:rPr lang="en-GB" dirty="0">
                <a:latin typeface="Consolas" panose="020B0609020204030204" pitchFamily="49" charset="0"/>
              </a:rPr>
              <a:t>  “name”: “Santiago de Chile”,</a:t>
            </a:r>
          </a:p>
          <a:p>
            <a:r>
              <a:rPr lang="en-GB" dirty="0">
                <a:latin typeface="Consolas" panose="020B0609020204030204" pitchFamily="49" charset="0"/>
              </a:rPr>
              <a:t>  “</a:t>
            </a:r>
            <a:r>
              <a:rPr lang="en-GB" dirty="0" err="1">
                <a:latin typeface="Consolas" panose="020B0609020204030204" pitchFamily="49" charset="0"/>
              </a:rPr>
              <a:t>partOf</a:t>
            </a:r>
            <a:r>
              <a:rPr lang="en-GB" dirty="0">
                <a:latin typeface="Consolas" panose="020B0609020204030204" pitchFamily="49" charset="0"/>
              </a:rPr>
              <a:t>”: {</a:t>
            </a:r>
          </a:p>
          <a:p>
            <a:r>
              <a:rPr lang="en-GB" dirty="0">
                <a:latin typeface="Consolas" panose="020B0609020204030204" pitchFamily="49" charset="0"/>
              </a:rPr>
              <a:t>    “@id”: “http://example.org/Chile”</a:t>
            </a:r>
          </a:p>
          <a:p>
            <a:r>
              <a:rPr lang="en-GB" dirty="0">
                <a:latin typeface="Consolas" panose="020B0609020204030204" pitchFamily="49" charset="0"/>
              </a:rPr>
              <a:t>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B8F7AC-782F-4C9C-A407-3838A7A7DAAE}"/>
              </a:ext>
            </a:extLst>
          </p:cNvPr>
          <p:cNvSpPr txBox="1"/>
          <p:nvPr/>
        </p:nvSpPr>
        <p:spPr>
          <a:xfrm>
            <a:off x="5227699" y="4537638"/>
            <a:ext cx="6516528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{</a:t>
            </a:r>
          </a:p>
          <a:p>
            <a:r>
              <a:rPr lang="en-GB" dirty="0">
                <a:latin typeface="Consolas" panose="020B0609020204030204" pitchFamily="49" charset="0"/>
              </a:rPr>
              <a:t>  “@context”: {</a:t>
            </a:r>
          </a:p>
          <a:p>
            <a:r>
              <a:rPr lang="en-GB" dirty="0">
                <a:latin typeface="Consolas" panose="020B0609020204030204" pitchFamily="49" charset="0"/>
              </a:rPr>
              <a:t>    “population”: “http://example.org/population”,</a:t>
            </a:r>
          </a:p>
          <a:p>
            <a:r>
              <a:rPr lang="en-GB" dirty="0">
                <a:latin typeface="Consolas" panose="020B0609020204030204" pitchFamily="49" charset="0"/>
              </a:rPr>
              <a:t>    “name”: “http://example.org/name”,</a:t>
            </a:r>
          </a:p>
          <a:p>
            <a:r>
              <a:rPr lang="en-GB" dirty="0">
                <a:latin typeface="Consolas" panose="020B0609020204030204" pitchFamily="49" charset="0"/>
              </a:rPr>
              <a:t>    “</a:t>
            </a:r>
            <a:r>
              <a:rPr lang="en-GB" dirty="0" err="1">
                <a:latin typeface="Consolas" panose="020B0609020204030204" pitchFamily="49" charset="0"/>
              </a:rPr>
              <a:t>partOf</a:t>
            </a:r>
            <a:r>
              <a:rPr lang="en-GB" dirty="0">
                <a:latin typeface="Consolas" panose="020B0609020204030204" pitchFamily="49" charset="0"/>
              </a:rPr>
              <a:t>”: “http://example.org/</a:t>
            </a:r>
            <a:r>
              <a:rPr lang="en-GB" dirty="0" err="1">
                <a:latin typeface="Consolas" panose="020B0609020204030204" pitchFamily="49" charset="0"/>
              </a:rPr>
              <a:t>partOf</a:t>
            </a:r>
            <a:r>
              <a:rPr lang="en-GB" dirty="0">
                <a:latin typeface="Consolas" panose="020B0609020204030204" pitchFamily="49" charset="0"/>
              </a:rPr>
              <a:t>”</a:t>
            </a:r>
          </a:p>
          <a:p>
            <a:r>
              <a:rPr lang="en-GB" dirty="0">
                <a:latin typeface="Consolas" panose="020B0609020204030204" pitchFamily="49" charset="0"/>
              </a:rPr>
              <a:t>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896FF8E-5FC9-406F-9F93-CC71728F7534}"/>
              </a:ext>
            </a:extLst>
          </p:cNvPr>
          <p:cNvCxnSpPr/>
          <p:nvPr/>
        </p:nvCxnSpPr>
        <p:spPr>
          <a:xfrm>
            <a:off x="6419654" y="3022882"/>
            <a:ext cx="702297" cy="17282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4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87A3D-E5A3-4AB8-B789-E8408AD8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E74D78-07AC-4F43-B63D-2B4820840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AB1B3F-0399-460E-9276-B2E67405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68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9FE1-A8CD-4FC3-8231-764C48F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6EFB9A-6808-46F3-A097-76487FBF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Recursive acronym for the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/>
              <a:t>PARQL </a:t>
            </a:r>
            <a:r>
              <a:rPr lang="en-GB" b="1" dirty="0">
                <a:solidFill>
                  <a:srgbClr val="FF0000"/>
                </a:solidFill>
              </a:rPr>
              <a:t>P</a:t>
            </a:r>
            <a:r>
              <a:rPr lang="en-GB" dirty="0"/>
              <a:t>rotocol </a:t>
            </a:r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dirty="0"/>
              <a:t>nd </a:t>
            </a: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dirty="0"/>
              <a:t>DF </a:t>
            </a:r>
            <a:r>
              <a:rPr lang="en-GB" b="1" dirty="0">
                <a:solidFill>
                  <a:srgbClr val="FF0000"/>
                </a:solidFill>
              </a:rPr>
              <a:t>Q</a:t>
            </a:r>
            <a:r>
              <a:rPr lang="en-GB" dirty="0"/>
              <a:t>uery </a:t>
            </a:r>
            <a:r>
              <a:rPr lang="en-GB" b="1" dirty="0">
                <a:solidFill>
                  <a:srgbClr val="FF0000"/>
                </a:solidFill>
              </a:rPr>
              <a:t>L</a:t>
            </a:r>
            <a:r>
              <a:rPr lang="en-GB" dirty="0"/>
              <a:t>anguage</a:t>
            </a:r>
          </a:p>
          <a:p>
            <a:endParaRPr lang="en-GB" dirty="0"/>
          </a:p>
          <a:p>
            <a:r>
              <a:rPr lang="en-GB" dirty="0"/>
              <a:t>Consists in a protocol, an update language and a query language</a:t>
            </a:r>
          </a:p>
          <a:p>
            <a:endParaRPr lang="en-GB" dirty="0"/>
          </a:p>
          <a:p>
            <a:r>
              <a:rPr lang="en-GB" dirty="0"/>
              <a:t>We will focus only on the query part today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24BB9C-95B3-442B-9527-9D1A35CB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445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505AB-B8D8-42B6-9227-DF616C43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Triple Pattern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E31EC-E2B2-4AC8-9F7B-B780D1DDD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triple pattern is a triple (s, p, o) that can have variables, URIs, Literals and Blank nodes</a:t>
            </a:r>
          </a:p>
          <a:p>
            <a:endParaRPr lang="en-GB" dirty="0"/>
          </a:p>
          <a:p>
            <a:r>
              <a:rPr lang="en-GB" dirty="0"/>
              <a:t>The idea is to match the data with the pattern, and bind the matching elements from the data to the variables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66196E-F62D-4734-9CB4-01E83E33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1C29C64-6652-4361-B6B2-316B7ECBF04A}"/>
              </a:ext>
            </a:extLst>
          </p:cNvPr>
          <p:cNvSpPr/>
          <p:nvPr/>
        </p:nvSpPr>
        <p:spPr>
          <a:xfrm>
            <a:off x="3049571" y="4854807"/>
            <a:ext cx="909687" cy="843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?c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6A7B0D2-930C-46C1-9726-7A6C49024581}"/>
              </a:ext>
            </a:extLst>
          </p:cNvPr>
          <p:cNvSpPr/>
          <p:nvPr/>
        </p:nvSpPr>
        <p:spPr>
          <a:xfrm>
            <a:off x="6623901" y="4854807"/>
            <a:ext cx="2105320" cy="8436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onsolas" panose="020B0609020204030204" pitchFamily="49" charset="0"/>
              </a:rPr>
              <a:t>ex:Country</a:t>
            </a:r>
            <a:endParaRPr lang="en-GB" dirty="0">
              <a:latin typeface="Consolas" panose="020B0609020204030204" pitchFamily="49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40C8397-2D1D-4974-8813-A23B920A0199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3959258" y="5276657"/>
            <a:ext cx="26646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188061-81C9-4EDA-925C-0B48FB0B0FA1}"/>
              </a:ext>
            </a:extLst>
          </p:cNvPr>
          <p:cNvSpPr txBox="1"/>
          <p:nvPr/>
        </p:nvSpPr>
        <p:spPr>
          <a:xfrm>
            <a:off x="4692697" y="490732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rdf:type</a:t>
            </a:r>
            <a:endParaRPr lang="en-GB" dirty="0">
              <a:latin typeface="Consolas" panose="020B0609020204030204" pitchFamily="49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8826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FFDEC-F61A-4034-81B4-B0BEF393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Triple Pattern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1F71A9-8A58-44AF-8103-A3250529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448DFA-A7D2-4184-A725-CB63A6093FB7}"/>
              </a:ext>
            </a:extLst>
          </p:cNvPr>
          <p:cNvSpPr txBox="1"/>
          <p:nvPr/>
        </p:nvSpPr>
        <p:spPr>
          <a:xfrm>
            <a:off x="2388910" y="2490019"/>
            <a:ext cx="784060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@prefix ex:&lt;http://example.org/&gt; .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ex:Chile</a:t>
            </a:r>
            <a:r>
              <a:rPr lang="en-GB" dirty="0">
                <a:latin typeface="Consolas" panose="020B0609020204030204" pitchFamily="49" charset="0"/>
              </a:rPr>
              <a:t>	a			</a:t>
            </a:r>
            <a:r>
              <a:rPr lang="en-GB" dirty="0" err="1">
                <a:latin typeface="Consolas" panose="020B0609020204030204" pitchFamily="49" charset="0"/>
              </a:rPr>
              <a:t>ex:Country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ex:Chile</a:t>
            </a:r>
            <a:r>
              <a:rPr lang="en-GB" dirty="0">
                <a:latin typeface="Consolas" panose="020B0609020204030204" pitchFamily="49" charset="0"/>
              </a:rPr>
              <a:t> 	</a:t>
            </a:r>
            <a:r>
              <a:rPr lang="en-GB" dirty="0" err="1">
                <a:latin typeface="Consolas" panose="020B0609020204030204" pitchFamily="49" charset="0"/>
              </a:rPr>
              <a:t>ex:capital</a:t>
            </a:r>
            <a:r>
              <a:rPr lang="en-GB" dirty="0">
                <a:latin typeface="Consolas" panose="020B0609020204030204" pitchFamily="49" charset="0"/>
              </a:rPr>
              <a:t> 		</a:t>
            </a:r>
            <a:r>
              <a:rPr lang="en-GB" dirty="0" err="1">
                <a:latin typeface="Consolas" panose="020B0609020204030204" pitchFamily="49" charset="0"/>
              </a:rPr>
              <a:t>ex:Santiago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  <a:p>
            <a:r>
              <a:rPr lang="en-GB" dirty="0" err="1">
                <a:latin typeface="Consolas" panose="020B0609020204030204" pitchFamily="49" charset="0"/>
              </a:rPr>
              <a:t>ex:Santiago</a:t>
            </a:r>
            <a:r>
              <a:rPr lang="en-GB" dirty="0">
                <a:latin typeface="Consolas" panose="020B0609020204030204" pitchFamily="49" charset="0"/>
              </a:rPr>
              <a:t> 	a			</a:t>
            </a:r>
            <a:r>
              <a:rPr lang="en-GB" dirty="0" err="1">
                <a:latin typeface="Consolas" panose="020B0609020204030204" pitchFamily="49" charset="0"/>
              </a:rPr>
              <a:t>ex:City</a:t>
            </a:r>
            <a:r>
              <a:rPr lang="en-GB" dirty="0">
                <a:latin typeface="Consolas" panose="020B0609020204030204" pitchFamily="49" charset="0"/>
              </a:rPr>
              <a:t> ;</a:t>
            </a:r>
          </a:p>
          <a:p>
            <a:r>
              <a:rPr lang="en-GB" dirty="0">
                <a:latin typeface="Consolas" panose="020B0609020204030204" pitchFamily="49" charset="0"/>
              </a:rPr>
              <a:t>		</a:t>
            </a:r>
            <a:r>
              <a:rPr lang="en-GB" dirty="0" err="1">
                <a:latin typeface="Consolas" panose="020B0609020204030204" pitchFamily="49" charset="0"/>
              </a:rPr>
              <a:t>ex:population</a:t>
            </a:r>
            <a:r>
              <a:rPr lang="en-GB" dirty="0">
                <a:latin typeface="Consolas" panose="020B0609020204030204" pitchFamily="49" charset="0"/>
              </a:rPr>
              <a:t> 		6811595 ;</a:t>
            </a:r>
          </a:p>
          <a:p>
            <a:pPr lvl="2"/>
            <a:r>
              <a:rPr lang="en-GB" dirty="0">
                <a:latin typeface="Consolas" panose="020B0609020204030204" pitchFamily="49" charset="0"/>
              </a:rPr>
              <a:t>	</a:t>
            </a:r>
            <a:r>
              <a:rPr lang="en-GB" dirty="0" err="1">
                <a:latin typeface="Consolas" panose="020B0609020204030204" pitchFamily="49" charset="0"/>
              </a:rPr>
              <a:t>ex:name</a:t>
            </a:r>
            <a:r>
              <a:rPr lang="en-GB" dirty="0">
                <a:latin typeface="Consolas" panose="020B0609020204030204" pitchFamily="49" charset="0"/>
              </a:rPr>
              <a:t> 		“Santiago de </a:t>
            </a:r>
            <a:r>
              <a:rPr lang="en-GB" dirty="0" err="1">
                <a:latin typeface="Consolas" panose="020B0609020204030204" pitchFamily="49" charset="0"/>
              </a:rPr>
              <a:t>Chile”@es</a:t>
            </a:r>
            <a:r>
              <a:rPr lang="en-GB" dirty="0">
                <a:latin typeface="Consolas" panose="020B0609020204030204" pitchFamily="49" charset="0"/>
              </a:rPr>
              <a:t> ,</a:t>
            </a:r>
          </a:p>
          <a:p>
            <a:r>
              <a:rPr lang="en-GB" dirty="0">
                <a:latin typeface="Consolas" panose="020B0609020204030204" pitchFamily="49" charset="0"/>
              </a:rPr>
              <a:t>					“Santiago of Chile”@</a:t>
            </a:r>
            <a:r>
              <a:rPr lang="en-GB" dirty="0" err="1">
                <a:latin typeface="Consolas" panose="020B0609020204030204" pitchFamily="49" charset="0"/>
              </a:rPr>
              <a:t>en</a:t>
            </a:r>
            <a:r>
              <a:rPr lang="en-GB" dirty="0">
                <a:latin typeface="Consolas" panose="020B0609020204030204" pitchFamily="49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11957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87CBE7D-4816-4947-9704-D5AECD61A824}"/>
              </a:ext>
            </a:extLst>
          </p:cNvPr>
          <p:cNvSpPr/>
          <p:nvPr/>
        </p:nvSpPr>
        <p:spPr>
          <a:xfrm>
            <a:off x="6085003" y="1517715"/>
            <a:ext cx="5934173" cy="149886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5F20EA84-D648-4A9F-AA64-D909B50ACBB7}"/>
              </a:ext>
            </a:extLst>
          </p:cNvPr>
          <p:cNvSpPr/>
          <p:nvPr/>
        </p:nvSpPr>
        <p:spPr>
          <a:xfrm>
            <a:off x="377072" y="1517715"/>
            <a:ext cx="5533534" cy="4576714"/>
          </a:xfrm>
          <a:prstGeom prst="roundRect">
            <a:avLst>
              <a:gd name="adj" fmla="val 575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334040-6AC3-4173-AD15-CD4F7332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Triple Pattern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E17E6D-3951-493C-B330-C6C1E1C7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860B68E-54D1-4CCF-BA12-3F9584F8425E}"/>
              </a:ext>
            </a:extLst>
          </p:cNvPr>
          <p:cNvSpPr/>
          <p:nvPr/>
        </p:nvSpPr>
        <p:spPr>
          <a:xfrm>
            <a:off x="895545" y="1597840"/>
            <a:ext cx="1423449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ex:Chile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3A0A2B4-17D3-4BE1-9651-57C31AFCE175}"/>
              </a:ext>
            </a:extLst>
          </p:cNvPr>
          <p:cNvSpPr/>
          <p:nvPr/>
        </p:nvSpPr>
        <p:spPr>
          <a:xfrm>
            <a:off x="640240" y="2830555"/>
            <a:ext cx="1933280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ex:Santiago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32DDD46-65C6-4EC1-A639-35256AC168F9}"/>
              </a:ext>
            </a:extLst>
          </p:cNvPr>
          <p:cNvSpPr/>
          <p:nvPr/>
        </p:nvSpPr>
        <p:spPr>
          <a:xfrm>
            <a:off x="3348085" y="1594476"/>
            <a:ext cx="1855511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ex:Country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6A961AB-EAEF-4E18-9B22-3E0B60F1C3B8}"/>
              </a:ext>
            </a:extLst>
          </p:cNvPr>
          <p:cNvSpPr/>
          <p:nvPr/>
        </p:nvSpPr>
        <p:spPr>
          <a:xfrm>
            <a:off x="3736942" y="2827884"/>
            <a:ext cx="1423449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ex:City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64528F-5DDF-4771-B8AF-D46DC7F2C690}"/>
              </a:ext>
            </a:extLst>
          </p:cNvPr>
          <p:cNvSpPr/>
          <p:nvPr/>
        </p:nvSpPr>
        <p:spPr>
          <a:xfrm>
            <a:off x="3798218" y="3781663"/>
            <a:ext cx="1362173" cy="466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6811595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8FF2B9E-1EB5-4B97-96F8-4324F3D5C16B}"/>
              </a:ext>
            </a:extLst>
          </p:cNvPr>
          <p:cNvSpPr/>
          <p:nvPr/>
        </p:nvSpPr>
        <p:spPr>
          <a:xfrm>
            <a:off x="3524054" y="5079354"/>
            <a:ext cx="1636337" cy="631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“Santiago of Chile”@</a:t>
            </a:r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en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5C6F8F0-3616-4ECC-A749-F8CB497C4D31}"/>
              </a:ext>
            </a:extLst>
          </p:cNvPr>
          <p:cNvSpPr/>
          <p:nvPr/>
        </p:nvSpPr>
        <p:spPr>
          <a:xfrm>
            <a:off x="3524054" y="4348179"/>
            <a:ext cx="1636337" cy="631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“Santiago de </a:t>
            </a:r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Chile”@es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AF9C02B-C735-4AA2-8A15-66578A3F3D17}"/>
              </a:ext>
            </a:extLst>
          </p:cNvPr>
          <p:cNvCxnSpPr>
            <a:stCxn id="5" idx="6"/>
            <a:endCxn id="7" idx="2"/>
          </p:cNvCxnSpPr>
          <p:nvPr/>
        </p:nvCxnSpPr>
        <p:spPr>
          <a:xfrm flipV="1">
            <a:off x="2318994" y="2011613"/>
            <a:ext cx="1029091" cy="3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2E08A00-6BD3-477D-A125-35B4DA4D3F75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 flipV="1">
            <a:off x="2573520" y="3245021"/>
            <a:ext cx="1163422" cy="26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FB42E04-754D-477E-8BE0-0BE749B2A75A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1606880" y="2432113"/>
            <a:ext cx="390" cy="398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C563279-39DD-4B19-AEAC-735E524B2440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2290398" y="3542652"/>
            <a:ext cx="1507820" cy="472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F2FAEA64-B1B5-47D4-8834-FE98FEE871A2}"/>
              </a:ext>
            </a:extLst>
          </p:cNvPr>
          <p:cNvCxnSpPr>
            <a:cxnSpLocks/>
            <a:stCxn id="6" idx="4"/>
            <a:endCxn id="11" idx="1"/>
          </p:cNvCxnSpPr>
          <p:nvPr/>
        </p:nvCxnSpPr>
        <p:spPr>
          <a:xfrm>
            <a:off x="1606880" y="3664828"/>
            <a:ext cx="1917174" cy="998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8BAD4DAC-A9E1-401C-907C-7AFEFCDDE8C0}"/>
              </a:ext>
            </a:extLst>
          </p:cNvPr>
          <p:cNvCxnSpPr>
            <a:cxnSpLocks/>
            <a:stCxn id="6" idx="4"/>
            <a:endCxn id="10" idx="1"/>
          </p:cNvCxnSpPr>
          <p:nvPr/>
        </p:nvCxnSpPr>
        <p:spPr>
          <a:xfrm>
            <a:off x="1606880" y="3664828"/>
            <a:ext cx="1917174" cy="1730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020AF3B-4F03-4ED6-B0F3-24BA5571E400}"/>
              </a:ext>
            </a:extLst>
          </p:cNvPr>
          <p:cNvSpPr txBox="1"/>
          <p:nvPr/>
        </p:nvSpPr>
        <p:spPr>
          <a:xfrm>
            <a:off x="2356930" y="165675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rdf:type</a:t>
            </a:r>
            <a:endParaRPr lang="en-GB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BBBC4CB-F543-4B36-BA1D-2C6191FB5ECC}"/>
              </a:ext>
            </a:extLst>
          </p:cNvPr>
          <p:cNvSpPr txBox="1"/>
          <p:nvPr/>
        </p:nvSpPr>
        <p:spPr>
          <a:xfrm>
            <a:off x="2662796" y="289747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rdf:type</a:t>
            </a:r>
            <a:endParaRPr lang="en-GB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472D738-84E3-4749-B5AC-5E9C09D79E55}"/>
              </a:ext>
            </a:extLst>
          </p:cNvPr>
          <p:cNvSpPr txBox="1"/>
          <p:nvPr/>
        </p:nvSpPr>
        <p:spPr>
          <a:xfrm rot="2504330">
            <a:off x="2381458" y="4417525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ex:name</a:t>
            </a:r>
            <a:endParaRPr lang="en-GB" sz="16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DB4AFA5-EC9A-40DC-9CC1-2A498BB7C8EF}"/>
              </a:ext>
            </a:extLst>
          </p:cNvPr>
          <p:cNvSpPr txBox="1"/>
          <p:nvPr/>
        </p:nvSpPr>
        <p:spPr>
          <a:xfrm rot="1108366">
            <a:off x="2450654" y="3517059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ex:population</a:t>
            </a:r>
            <a:endParaRPr lang="en-GB" sz="16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B963524-26F0-4133-B059-2A343F20DBA6}"/>
              </a:ext>
            </a:extLst>
          </p:cNvPr>
          <p:cNvSpPr txBox="1"/>
          <p:nvPr/>
        </p:nvSpPr>
        <p:spPr>
          <a:xfrm rot="1678232">
            <a:off x="2512913" y="4052763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ex:name</a:t>
            </a:r>
            <a:endParaRPr lang="en-GB" sz="16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F312C0DD-40F6-4180-8B66-6C598B5B1791}"/>
              </a:ext>
            </a:extLst>
          </p:cNvPr>
          <p:cNvSpPr/>
          <p:nvPr/>
        </p:nvSpPr>
        <p:spPr>
          <a:xfrm>
            <a:off x="6258224" y="1637869"/>
            <a:ext cx="909687" cy="843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?c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096B5373-D6F5-4FD0-AAB8-708A83C1C739}"/>
              </a:ext>
            </a:extLst>
          </p:cNvPr>
          <p:cNvSpPr/>
          <p:nvPr/>
        </p:nvSpPr>
        <p:spPr>
          <a:xfrm>
            <a:off x="9832554" y="1637869"/>
            <a:ext cx="2105320" cy="8436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onsolas" panose="020B0609020204030204" pitchFamily="49" charset="0"/>
              </a:rPr>
              <a:t>ex:Country</a:t>
            </a:r>
            <a:endParaRPr lang="en-GB" dirty="0">
              <a:latin typeface="Consolas" panose="020B0609020204030204" pitchFamily="49" charset="0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9E5517EB-1575-4B9F-860C-2AE3834617E0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>
            <a:off x="7167911" y="2059719"/>
            <a:ext cx="26646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283780B-3E5D-4755-9599-4926E4A36326}"/>
              </a:ext>
            </a:extLst>
          </p:cNvPr>
          <p:cNvSpPr txBox="1"/>
          <p:nvPr/>
        </p:nvSpPr>
        <p:spPr>
          <a:xfrm>
            <a:off x="7901350" y="169038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rdf:type</a:t>
            </a:r>
            <a:endParaRPr lang="en-GB" dirty="0">
              <a:latin typeface="Consolas" panose="020B0609020204030204" pitchFamily="49" charset="0"/>
              <a:ea typeface="Malgun Gothic" panose="020B0503020000020004" pitchFamily="34" charset="-127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6D84DBD-6421-4036-B945-5BD1A6103538}"/>
              </a:ext>
            </a:extLst>
          </p:cNvPr>
          <p:cNvSpPr txBox="1"/>
          <p:nvPr/>
        </p:nvSpPr>
        <p:spPr>
          <a:xfrm>
            <a:off x="509424" y="571064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Data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4657638-A1D3-459D-BFCC-5D58F56A39EE}"/>
              </a:ext>
            </a:extLst>
          </p:cNvPr>
          <p:cNvSpPr txBox="1"/>
          <p:nvPr/>
        </p:nvSpPr>
        <p:spPr>
          <a:xfrm>
            <a:off x="6212373" y="2601722"/>
            <a:ext cx="81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Query</a:t>
            </a:r>
          </a:p>
        </p:txBody>
      </p:sp>
      <p:graphicFrame>
        <p:nvGraphicFramePr>
          <p:cNvPr id="48" name="Tabla 48">
            <a:extLst>
              <a:ext uri="{FF2B5EF4-FFF2-40B4-BE49-F238E27FC236}">
                <a16:creationId xmlns:a16="http://schemas.microsoft.com/office/drawing/2014/main" id="{D4DB8B01-440A-4933-880D-10F211DB6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076820"/>
              </p:ext>
            </p:extLst>
          </p:nvPr>
        </p:nvGraphicFramePr>
        <p:xfrm>
          <a:off x="8163612" y="4330649"/>
          <a:ext cx="228128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287">
                  <a:extLst>
                    <a:ext uri="{9D8B030D-6E8A-4147-A177-3AD203B41FA5}">
                      <a16:colId xmlns:a16="http://schemas.microsoft.com/office/drawing/2014/main" val="1603723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262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ex:Chile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19354"/>
                  </a:ext>
                </a:extLst>
              </a:tr>
            </a:tbl>
          </a:graphicData>
        </a:graphic>
      </p:graphicFrame>
      <p:sp>
        <p:nvSpPr>
          <p:cNvPr id="49" name="CuadroTexto 48">
            <a:extLst>
              <a:ext uri="{FF2B5EF4-FFF2-40B4-BE49-F238E27FC236}">
                <a16:creationId xmlns:a16="http://schemas.microsoft.com/office/drawing/2014/main" id="{44D4BC66-56C1-4BEE-814E-633DCB084F9B}"/>
              </a:ext>
            </a:extLst>
          </p:cNvPr>
          <p:cNvSpPr txBox="1"/>
          <p:nvPr/>
        </p:nvSpPr>
        <p:spPr>
          <a:xfrm>
            <a:off x="589824" y="2437910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ex:capital</a:t>
            </a:r>
            <a:endParaRPr lang="en-GB" sz="16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5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87CBE7D-4816-4947-9704-D5AECD61A824}"/>
              </a:ext>
            </a:extLst>
          </p:cNvPr>
          <p:cNvSpPr/>
          <p:nvPr/>
        </p:nvSpPr>
        <p:spPr>
          <a:xfrm>
            <a:off x="6085003" y="1517715"/>
            <a:ext cx="5934173" cy="149886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5F20EA84-D648-4A9F-AA64-D909B50ACBB7}"/>
              </a:ext>
            </a:extLst>
          </p:cNvPr>
          <p:cNvSpPr/>
          <p:nvPr/>
        </p:nvSpPr>
        <p:spPr>
          <a:xfrm>
            <a:off x="377072" y="1517715"/>
            <a:ext cx="5533534" cy="4576714"/>
          </a:xfrm>
          <a:prstGeom prst="roundRect">
            <a:avLst>
              <a:gd name="adj" fmla="val 575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334040-6AC3-4173-AD15-CD4F7332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Triple Pattern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E17E6D-3951-493C-B330-C6C1E1C7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860B68E-54D1-4CCF-BA12-3F9584F8425E}"/>
              </a:ext>
            </a:extLst>
          </p:cNvPr>
          <p:cNvSpPr/>
          <p:nvPr/>
        </p:nvSpPr>
        <p:spPr>
          <a:xfrm>
            <a:off x="895545" y="1597840"/>
            <a:ext cx="1423449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ex:Chile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3A0A2B4-17D3-4BE1-9651-57C31AFCE175}"/>
              </a:ext>
            </a:extLst>
          </p:cNvPr>
          <p:cNvSpPr/>
          <p:nvPr/>
        </p:nvSpPr>
        <p:spPr>
          <a:xfrm>
            <a:off x="640240" y="2830555"/>
            <a:ext cx="1933280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ex:Santiago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32DDD46-65C6-4EC1-A639-35256AC168F9}"/>
              </a:ext>
            </a:extLst>
          </p:cNvPr>
          <p:cNvSpPr/>
          <p:nvPr/>
        </p:nvSpPr>
        <p:spPr>
          <a:xfrm>
            <a:off x="3348085" y="1594476"/>
            <a:ext cx="1855511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ex:Country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6A961AB-EAEF-4E18-9B22-3E0B60F1C3B8}"/>
              </a:ext>
            </a:extLst>
          </p:cNvPr>
          <p:cNvSpPr/>
          <p:nvPr/>
        </p:nvSpPr>
        <p:spPr>
          <a:xfrm>
            <a:off x="3736942" y="2827884"/>
            <a:ext cx="1423449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ex:City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64528F-5DDF-4771-B8AF-D46DC7F2C690}"/>
              </a:ext>
            </a:extLst>
          </p:cNvPr>
          <p:cNvSpPr/>
          <p:nvPr/>
        </p:nvSpPr>
        <p:spPr>
          <a:xfrm>
            <a:off x="3798218" y="3781663"/>
            <a:ext cx="1362173" cy="466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6811595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8FF2B9E-1EB5-4B97-96F8-4324F3D5C16B}"/>
              </a:ext>
            </a:extLst>
          </p:cNvPr>
          <p:cNvSpPr/>
          <p:nvPr/>
        </p:nvSpPr>
        <p:spPr>
          <a:xfrm>
            <a:off x="3524054" y="5079354"/>
            <a:ext cx="1636337" cy="631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“Santiago of Chile”@</a:t>
            </a:r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en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5C6F8F0-3616-4ECC-A749-F8CB497C4D31}"/>
              </a:ext>
            </a:extLst>
          </p:cNvPr>
          <p:cNvSpPr/>
          <p:nvPr/>
        </p:nvSpPr>
        <p:spPr>
          <a:xfrm>
            <a:off x="3524054" y="4348179"/>
            <a:ext cx="1636337" cy="631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“Santiago de </a:t>
            </a:r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Chile”@es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AF9C02B-C735-4AA2-8A15-66578A3F3D17}"/>
              </a:ext>
            </a:extLst>
          </p:cNvPr>
          <p:cNvCxnSpPr>
            <a:stCxn id="5" idx="6"/>
            <a:endCxn id="7" idx="2"/>
          </p:cNvCxnSpPr>
          <p:nvPr/>
        </p:nvCxnSpPr>
        <p:spPr>
          <a:xfrm flipV="1">
            <a:off x="2318994" y="2011613"/>
            <a:ext cx="1029091" cy="3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2E08A00-6BD3-477D-A125-35B4DA4D3F75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 flipV="1">
            <a:off x="2573520" y="3245021"/>
            <a:ext cx="1163422" cy="26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FB42E04-754D-477E-8BE0-0BE749B2A75A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1606880" y="2432113"/>
            <a:ext cx="390" cy="398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C563279-39DD-4B19-AEAC-735E524B2440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2290398" y="3542652"/>
            <a:ext cx="1507820" cy="472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F2FAEA64-B1B5-47D4-8834-FE98FEE871A2}"/>
              </a:ext>
            </a:extLst>
          </p:cNvPr>
          <p:cNvCxnSpPr>
            <a:cxnSpLocks/>
            <a:stCxn id="6" idx="4"/>
            <a:endCxn id="11" idx="1"/>
          </p:cNvCxnSpPr>
          <p:nvPr/>
        </p:nvCxnSpPr>
        <p:spPr>
          <a:xfrm>
            <a:off x="1606880" y="3664828"/>
            <a:ext cx="1917174" cy="998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8BAD4DAC-A9E1-401C-907C-7AFEFCDDE8C0}"/>
              </a:ext>
            </a:extLst>
          </p:cNvPr>
          <p:cNvCxnSpPr>
            <a:cxnSpLocks/>
            <a:stCxn id="6" idx="4"/>
            <a:endCxn id="10" idx="1"/>
          </p:cNvCxnSpPr>
          <p:nvPr/>
        </p:nvCxnSpPr>
        <p:spPr>
          <a:xfrm>
            <a:off x="1606880" y="3664828"/>
            <a:ext cx="1917174" cy="1730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020AF3B-4F03-4ED6-B0F3-24BA5571E400}"/>
              </a:ext>
            </a:extLst>
          </p:cNvPr>
          <p:cNvSpPr txBox="1"/>
          <p:nvPr/>
        </p:nvSpPr>
        <p:spPr>
          <a:xfrm>
            <a:off x="2356930" y="165675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rdf:type</a:t>
            </a:r>
            <a:endParaRPr lang="en-GB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BBBC4CB-F543-4B36-BA1D-2C6191FB5ECC}"/>
              </a:ext>
            </a:extLst>
          </p:cNvPr>
          <p:cNvSpPr txBox="1"/>
          <p:nvPr/>
        </p:nvSpPr>
        <p:spPr>
          <a:xfrm>
            <a:off x="2662796" y="289747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rdf:type</a:t>
            </a:r>
            <a:endParaRPr lang="en-GB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472D738-84E3-4749-B5AC-5E9C09D79E55}"/>
              </a:ext>
            </a:extLst>
          </p:cNvPr>
          <p:cNvSpPr txBox="1"/>
          <p:nvPr/>
        </p:nvSpPr>
        <p:spPr>
          <a:xfrm rot="2504330">
            <a:off x="2381458" y="4417525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ex:name</a:t>
            </a:r>
            <a:endParaRPr lang="en-GB" sz="16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DB4AFA5-EC9A-40DC-9CC1-2A498BB7C8EF}"/>
              </a:ext>
            </a:extLst>
          </p:cNvPr>
          <p:cNvSpPr txBox="1"/>
          <p:nvPr/>
        </p:nvSpPr>
        <p:spPr>
          <a:xfrm rot="1108366">
            <a:off x="2450654" y="3517059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ex:population</a:t>
            </a:r>
            <a:endParaRPr lang="en-GB" sz="16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B963524-26F0-4133-B059-2A343F20DBA6}"/>
              </a:ext>
            </a:extLst>
          </p:cNvPr>
          <p:cNvSpPr txBox="1"/>
          <p:nvPr/>
        </p:nvSpPr>
        <p:spPr>
          <a:xfrm rot="1678232">
            <a:off x="2512913" y="4052763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ex:name</a:t>
            </a:r>
            <a:endParaRPr lang="en-GB" sz="16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F312C0DD-40F6-4180-8B66-6C598B5B1791}"/>
              </a:ext>
            </a:extLst>
          </p:cNvPr>
          <p:cNvSpPr/>
          <p:nvPr/>
        </p:nvSpPr>
        <p:spPr>
          <a:xfrm>
            <a:off x="10797618" y="1690386"/>
            <a:ext cx="909687" cy="843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?n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096B5373-D6F5-4FD0-AAB8-708A83C1C739}"/>
              </a:ext>
            </a:extLst>
          </p:cNvPr>
          <p:cNvSpPr/>
          <p:nvPr/>
        </p:nvSpPr>
        <p:spPr>
          <a:xfrm>
            <a:off x="6297105" y="1676956"/>
            <a:ext cx="2238866" cy="8436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onsolas" panose="020B0609020204030204" pitchFamily="49" charset="0"/>
              </a:rPr>
              <a:t>ex:Santiago</a:t>
            </a:r>
            <a:endParaRPr lang="en-GB" dirty="0">
              <a:latin typeface="Consolas" panose="020B0609020204030204" pitchFamily="49" charset="0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9E5517EB-1575-4B9F-860C-2AE3834617E0}"/>
              </a:ext>
            </a:extLst>
          </p:cNvPr>
          <p:cNvCxnSpPr>
            <a:cxnSpLocks/>
            <a:stCxn id="41" idx="6"/>
            <a:endCxn id="40" idx="2"/>
          </p:cNvCxnSpPr>
          <p:nvPr/>
        </p:nvCxnSpPr>
        <p:spPr>
          <a:xfrm>
            <a:off x="8535971" y="2098806"/>
            <a:ext cx="2261647" cy="13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283780B-3E5D-4755-9599-4926E4A36326}"/>
              </a:ext>
            </a:extLst>
          </p:cNvPr>
          <p:cNvSpPr txBox="1"/>
          <p:nvPr/>
        </p:nvSpPr>
        <p:spPr>
          <a:xfrm>
            <a:off x="9007028" y="1776873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ex:name</a:t>
            </a:r>
            <a:endParaRPr lang="en-GB" dirty="0">
              <a:latin typeface="Consolas" panose="020B0609020204030204" pitchFamily="49" charset="0"/>
              <a:ea typeface="Malgun Gothic" panose="020B0503020000020004" pitchFamily="34" charset="-127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6D84DBD-6421-4036-B945-5BD1A6103538}"/>
              </a:ext>
            </a:extLst>
          </p:cNvPr>
          <p:cNvSpPr txBox="1"/>
          <p:nvPr/>
        </p:nvSpPr>
        <p:spPr>
          <a:xfrm>
            <a:off x="509424" y="571064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Data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4657638-A1D3-459D-BFCC-5D58F56A39EE}"/>
              </a:ext>
            </a:extLst>
          </p:cNvPr>
          <p:cNvSpPr txBox="1"/>
          <p:nvPr/>
        </p:nvSpPr>
        <p:spPr>
          <a:xfrm>
            <a:off x="6212373" y="2601722"/>
            <a:ext cx="81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Query</a:t>
            </a:r>
          </a:p>
        </p:txBody>
      </p:sp>
      <p:graphicFrame>
        <p:nvGraphicFramePr>
          <p:cNvPr id="48" name="Tabla 48">
            <a:extLst>
              <a:ext uri="{FF2B5EF4-FFF2-40B4-BE49-F238E27FC236}">
                <a16:creationId xmlns:a16="http://schemas.microsoft.com/office/drawing/2014/main" id="{D4DB8B01-440A-4933-880D-10F211DB6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59440"/>
              </p:ext>
            </p:extLst>
          </p:nvPr>
        </p:nvGraphicFramePr>
        <p:xfrm>
          <a:off x="8029589" y="4330649"/>
          <a:ext cx="30260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004">
                  <a:extLst>
                    <a:ext uri="{9D8B030D-6E8A-4147-A177-3AD203B41FA5}">
                      <a16:colId xmlns:a16="http://schemas.microsoft.com/office/drawing/2014/main" val="1603723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262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“Santiago de </a:t>
                      </a:r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Chile”@es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1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“Santiago of Chile”@</a:t>
                      </a:r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en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347625"/>
                  </a:ext>
                </a:extLst>
              </a:tr>
            </a:tbl>
          </a:graphicData>
        </a:graphic>
      </p:graphicFrame>
      <p:sp>
        <p:nvSpPr>
          <p:cNvPr id="49" name="CuadroTexto 48">
            <a:extLst>
              <a:ext uri="{FF2B5EF4-FFF2-40B4-BE49-F238E27FC236}">
                <a16:creationId xmlns:a16="http://schemas.microsoft.com/office/drawing/2014/main" id="{6FE0DC0D-8C24-4FFD-A7DE-726A4C15A743}"/>
              </a:ext>
            </a:extLst>
          </p:cNvPr>
          <p:cNvSpPr txBox="1"/>
          <p:nvPr/>
        </p:nvSpPr>
        <p:spPr>
          <a:xfrm>
            <a:off x="589824" y="2437910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ex:capital</a:t>
            </a:r>
            <a:endParaRPr lang="en-GB" sz="16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1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87CBE7D-4816-4947-9704-D5AECD61A824}"/>
              </a:ext>
            </a:extLst>
          </p:cNvPr>
          <p:cNvSpPr/>
          <p:nvPr/>
        </p:nvSpPr>
        <p:spPr>
          <a:xfrm>
            <a:off x="6085003" y="1517715"/>
            <a:ext cx="5934173" cy="149886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5F20EA84-D648-4A9F-AA64-D909B50ACBB7}"/>
              </a:ext>
            </a:extLst>
          </p:cNvPr>
          <p:cNvSpPr/>
          <p:nvPr/>
        </p:nvSpPr>
        <p:spPr>
          <a:xfrm>
            <a:off x="377072" y="1517715"/>
            <a:ext cx="5533534" cy="4576714"/>
          </a:xfrm>
          <a:prstGeom prst="roundRect">
            <a:avLst>
              <a:gd name="adj" fmla="val 575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334040-6AC3-4173-AD15-CD4F7332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Triple Pattern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E17E6D-3951-493C-B330-C6C1E1C7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860B68E-54D1-4CCF-BA12-3F9584F8425E}"/>
              </a:ext>
            </a:extLst>
          </p:cNvPr>
          <p:cNvSpPr/>
          <p:nvPr/>
        </p:nvSpPr>
        <p:spPr>
          <a:xfrm>
            <a:off x="895545" y="1597840"/>
            <a:ext cx="1423449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ex:Chile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3A0A2B4-17D3-4BE1-9651-57C31AFCE175}"/>
              </a:ext>
            </a:extLst>
          </p:cNvPr>
          <p:cNvSpPr/>
          <p:nvPr/>
        </p:nvSpPr>
        <p:spPr>
          <a:xfrm>
            <a:off x="640240" y="2830555"/>
            <a:ext cx="1933280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ex:Santiago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32DDD46-65C6-4EC1-A639-35256AC168F9}"/>
              </a:ext>
            </a:extLst>
          </p:cNvPr>
          <p:cNvSpPr/>
          <p:nvPr/>
        </p:nvSpPr>
        <p:spPr>
          <a:xfrm>
            <a:off x="3348085" y="1594476"/>
            <a:ext cx="1855511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ex:Country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6A961AB-EAEF-4E18-9B22-3E0B60F1C3B8}"/>
              </a:ext>
            </a:extLst>
          </p:cNvPr>
          <p:cNvSpPr/>
          <p:nvPr/>
        </p:nvSpPr>
        <p:spPr>
          <a:xfrm>
            <a:off x="3736942" y="2827884"/>
            <a:ext cx="1423449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ex:City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64528F-5DDF-4771-B8AF-D46DC7F2C690}"/>
              </a:ext>
            </a:extLst>
          </p:cNvPr>
          <p:cNvSpPr/>
          <p:nvPr/>
        </p:nvSpPr>
        <p:spPr>
          <a:xfrm>
            <a:off x="3798218" y="3781663"/>
            <a:ext cx="1362173" cy="466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6811595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8FF2B9E-1EB5-4B97-96F8-4324F3D5C16B}"/>
              </a:ext>
            </a:extLst>
          </p:cNvPr>
          <p:cNvSpPr/>
          <p:nvPr/>
        </p:nvSpPr>
        <p:spPr>
          <a:xfrm>
            <a:off x="3524054" y="5079354"/>
            <a:ext cx="1636337" cy="631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“Santiago of Chile”@</a:t>
            </a:r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en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5C6F8F0-3616-4ECC-A749-F8CB497C4D31}"/>
              </a:ext>
            </a:extLst>
          </p:cNvPr>
          <p:cNvSpPr/>
          <p:nvPr/>
        </p:nvSpPr>
        <p:spPr>
          <a:xfrm>
            <a:off x="3524054" y="4348179"/>
            <a:ext cx="1636337" cy="631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“Santiago de </a:t>
            </a:r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Chile”@es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AF9C02B-C735-4AA2-8A15-66578A3F3D17}"/>
              </a:ext>
            </a:extLst>
          </p:cNvPr>
          <p:cNvCxnSpPr>
            <a:stCxn id="5" idx="6"/>
            <a:endCxn id="7" idx="2"/>
          </p:cNvCxnSpPr>
          <p:nvPr/>
        </p:nvCxnSpPr>
        <p:spPr>
          <a:xfrm flipV="1">
            <a:off x="2318994" y="2011613"/>
            <a:ext cx="1029091" cy="3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2E08A00-6BD3-477D-A125-35B4DA4D3F75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 flipV="1">
            <a:off x="2573520" y="3245021"/>
            <a:ext cx="1163422" cy="26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FB42E04-754D-477E-8BE0-0BE749B2A75A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1606880" y="2432113"/>
            <a:ext cx="390" cy="398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C563279-39DD-4B19-AEAC-735E524B2440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2290398" y="3542652"/>
            <a:ext cx="1507820" cy="472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F2FAEA64-B1B5-47D4-8834-FE98FEE871A2}"/>
              </a:ext>
            </a:extLst>
          </p:cNvPr>
          <p:cNvCxnSpPr>
            <a:cxnSpLocks/>
            <a:stCxn id="6" idx="4"/>
            <a:endCxn id="11" idx="1"/>
          </p:cNvCxnSpPr>
          <p:nvPr/>
        </p:nvCxnSpPr>
        <p:spPr>
          <a:xfrm>
            <a:off x="1606880" y="3664828"/>
            <a:ext cx="1917174" cy="998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8BAD4DAC-A9E1-401C-907C-7AFEFCDDE8C0}"/>
              </a:ext>
            </a:extLst>
          </p:cNvPr>
          <p:cNvCxnSpPr>
            <a:cxnSpLocks/>
            <a:stCxn id="6" idx="4"/>
            <a:endCxn id="10" idx="1"/>
          </p:cNvCxnSpPr>
          <p:nvPr/>
        </p:nvCxnSpPr>
        <p:spPr>
          <a:xfrm>
            <a:off x="1606880" y="3664828"/>
            <a:ext cx="1917174" cy="1730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020AF3B-4F03-4ED6-B0F3-24BA5571E400}"/>
              </a:ext>
            </a:extLst>
          </p:cNvPr>
          <p:cNvSpPr txBox="1"/>
          <p:nvPr/>
        </p:nvSpPr>
        <p:spPr>
          <a:xfrm>
            <a:off x="2356930" y="165675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rdf:type</a:t>
            </a:r>
            <a:endParaRPr lang="en-GB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BBBC4CB-F543-4B36-BA1D-2C6191FB5ECC}"/>
              </a:ext>
            </a:extLst>
          </p:cNvPr>
          <p:cNvSpPr txBox="1"/>
          <p:nvPr/>
        </p:nvSpPr>
        <p:spPr>
          <a:xfrm>
            <a:off x="2662796" y="289747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rdf:type</a:t>
            </a:r>
            <a:endParaRPr lang="en-GB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472D738-84E3-4749-B5AC-5E9C09D79E55}"/>
              </a:ext>
            </a:extLst>
          </p:cNvPr>
          <p:cNvSpPr txBox="1"/>
          <p:nvPr/>
        </p:nvSpPr>
        <p:spPr>
          <a:xfrm rot="2504330">
            <a:off x="2381458" y="4417525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ex:name</a:t>
            </a:r>
            <a:endParaRPr lang="en-GB" sz="16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DB4AFA5-EC9A-40DC-9CC1-2A498BB7C8EF}"/>
              </a:ext>
            </a:extLst>
          </p:cNvPr>
          <p:cNvSpPr txBox="1"/>
          <p:nvPr/>
        </p:nvSpPr>
        <p:spPr>
          <a:xfrm rot="1108366">
            <a:off x="2450654" y="3517059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ex:population</a:t>
            </a:r>
            <a:endParaRPr lang="en-GB" sz="16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B963524-26F0-4133-B059-2A343F20DBA6}"/>
              </a:ext>
            </a:extLst>
          </p:cNvPr>
          <p:cNvSpPr txBox="1"/>
          <p:nvPr/>
        </p:nvSpPr>
        <p:spPr>
          <a:xfrm rot="1678232">
            <a:off x="2512913" y="4052763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ex:name</a:t>
            </a:r>
            <a:endParaRPr lang="en-GB" sz="16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F312C0DD-40F6-4180-8B66-6C598B5B1791}"/>
              </a:ext>
            </a:extLst>
          </p:cNvPr>
          <p:cNvSpPr/>
          <p:nvPr/>
        </p:nvSpPr>
        <p:spPr>
          <a:xfrm>
            <a:off x="10797618" y="1690386"/>
            <a:ext cx="909687" cy="843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?v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096B5373-D6F5-4FD0-AAB8-708A83C1C739}"/>
              </a:ext>
            </a:extLst>
          </p:cNvPr>
          <p:cNvSpPr/>
          <p:nvPr/>
        </p:nvSpPr>
        <p:spPr>
          <a:xfrm>
            <a:off x="6297105" y="1676956"/>
            <a:ext cx="2238866" cy="8436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onsolas" panose="020B0609020204030204" pitchFamily="49" charset="0"/>
              </a:rPr>
              <a:t>ex:Santiago</a:t>
            </a:r>
            <a:endParaRPr lang="en-GB" dirty="0">
              <a:latin typeface="Consolas" panose="020B0609020204030204" pitchFamily="49" charset="0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9E5517EB-1575-4B9F-860C-2AE3834617E0}"/>
              </a:ext>
            </a:extLst>
          </p:cNvPr>
          <p:cNvCxnSpPr>
            <a:cxnSpLocks/>
            <a:stCxn id="41" idx="6"/>
            <a:endCxn id="40" idx="2"/>
          </p:cNvCxnSpPr>
          <p:nvPr/>
        </p:nvCxnSpPr>
        <p:spPr>
          <a:xfrm>
            <a:off x="8535971" y="2098806"/>
            <a:ext cx="2261647" cy="13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283780B-3E5D-4755-9599-4926E4A36326}"/>
              </a:ext>
            </a:extLst>
          </p:cNvPr>
          <p:cNvSpPr txBox="1"/>
          <p:nvPr/>
        </p:nvSpPr>
        <p:spPr>
          <a:xfrm>
            <a:off x="9351106" y="17430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ea typeface="Malgun Gothic" panose="020B0503020000020004" pitchFamily="34" charset="-127"/>
              </a:rPr>
              <a:t>?p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6D84DBD-6421-4036-B945-5BD1A6103538}"/>
              </a:ext>
            </a:extLst>
          </p:cNvPr>
          <p:cNvSpPr txBox="1"/>
          <p:nvPr/>
        </p:nvSpPr>
        <p:spPr>
          <a:xfrm>
            <a:off x="509424" y="571064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Data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4657638-A1D3-459D-BFCC-5D58F56A39EE}"/>
              </a:ext>
            </a:extLst>
          </p:cNvPr>
          <p:cNvSpPr txBox="1"/>
          <p:nvPr/>
        </p:nvSpPr>
        <p:spPr>
          <a:xfrm>
            <a:off x="6212373" y="2601722"/>
            <a:ext cx="81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Query</a:t>
            </a:r>
          </a:p>
        </p:txBody>
      </p:sp>
      <p:graphicFrame>
        <p:nvGraphicFramePr>
          <p:cNvPr id="48" name="Tabla 48">
            <a:extLst>
              <a:ext uri="{FF2B5EF4-FFF2-40B4-BE49-F238E27FC236}">
                <a16:creationId xmlns:a16="http://schemas.microsoft.com/office/drawing/2014/main" id="{D4DB8B01-440A-4933-880D-10F211DB6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11219"/>
              </p:ext>
            </p:extLst>
          </p:nvPr>
        </p:nvGraphicFramePr>
        <p:xfrm>
          <a:off x="6352570" y="3736722"/>
          <a:ext cx="53089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458">
                  <a:extLst>
                    <a:ext uri="{9D8B030D-6E8A-4147-A177-3AD203B41FA5}">
                      <a16:colId xmlns:a16="http://schemas.microsoft.com/office/drawing/2014/main" val="997788423"/>
                    </a:ext>
                  </a:extLst>
                </a:gridCol>
                <a:gridCol w="2654458">
                  <a:extLst>
                    <a:ext uri="{9D8B030D-6E8A-4147-A177-3AD203B41FA5}">
                      <a16:colId xmlns:a16="http://schemas.microsoft.com/office/drawing/2014/main" val="1603723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262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rdf:type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ex:City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07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ex:population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6811595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73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ex:name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“Santiago de </a:t>
                      </a:r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Chile”@es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1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ex:name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“Santiago of Chile”@</a:t>
                      </a:r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en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347625"/>
                  </a:ext>
                </a:extLst>
              </a:tr>
            </a:tbl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id="{DCDC2544-E41B-4AA9-AC3D-1EC97585786C}"/>
              </a:ext>
            </a:extLst>
          </p:cNvPr>
          <p:cNvSpPr txBox="1"/>
          <p:nvPr/>
        </p:nvSpPr>
        <p:spPr>
          <a:xfrm>
            <a:off x="589824" y="2437910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ex:capital</a:t>
            </a:r>
            <a:endParaRPr lang="en-GB" sz="16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491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7F7A7-7675-45FB-AD8D-D0561B73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RDF – </a:t>
            </a: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dirty="0"/>
              <a:t>esource </a:t>
            </a:r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/>
              <a:t>escription </a:t>
            </a:r>
            <a:r>
              <a:rPr lang="en-GB" b="1" dirty="0">
                <a:solidFill>
                  <a:srgbClr val="FF0000"/>
                </a:solidFill>
              </a:rPr>
              <a:t>F</a:t>
            </a:r>
            <a:r>
              <a:rPr lang="en-GB" dirty="0"/>
              <a:t>ramework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2CE6BA-8A30-4B17-B424-E64822930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Triples!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DC6E3E-C030-4610-B8D8-87C1C9C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D2E8E81-1180-4233-A0DA-B64CD349B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45949"/>
              </p:ext>
            </p:extLst>
          </p:nvPr>
        </p:nvGraphicFramePr>
        <p:xfrm>
          <a:off x="2032000" y="3259614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776275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552296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55668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hasCapital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Santiago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2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partOf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Chile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3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6,811,595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67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762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1C005-1A62-4DB8-98CB-A70A7462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Basic Graph Pattern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4DFB3-4705-475B-BD10-060543D91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Graph Patterns are sets of Triple patterns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4C6822-8FCB-4EDF-B631-EA1240E8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1A34151-5C42-4D4F-80AB-BE2C96686ADB}"/>
              </a:ext>
            </a:extLst>
          </p:cNvPr>
          <p:cNvSpPr/>
          <p:nvPr/>
        </p:nvSpPr>
        <p:spPr>
          <a:xfrm>
            <a:off x="3549192" y="3162306"/>
            <a:ext cx="909687" cy="843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?</a:t>
            </a:r>
            <a:r>
              <a:rPr lang="en-GB" dirty="0" err="1">
                <a:latin typeface="Consolas" panose="020B0609020204030204" pitchFamily="49" charset="0"/>
              </a:rPr>
              <a:t>cn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22E1539-B433-4A13-9E34-16155E3B0CD8}"/>
              </a:ext>
            </a:extLst>
          </p:cNvPr>
          <p:cNvSpPr/>
          <p:nvPr/>
        </p:nvSpPr>
        <p:spPr>
          <a:xfrm>
            <a:off x="6621151" y="3157595"/>
            <a:ext cx="2105320" cy="8436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onsolas" panose="020B0609020204030204" pitchFamily="49" charset="0"/>
              </a:rPr>
              <a:t>ex:Country</a:t>
            </a:r>
            <a:endParaRPr lang="en-GB" dirty="0">
              <a:latin typeface="Consolas" panose="020B0609020204030204" pitchFamily="49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8A0BBCB-43F6-4992-BFDB-574E3A0534D2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4458879" y="3579445"/>
            <a:ext cx="2162272" cy="47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0D8B5-8AED-49EB-92FB-032A44589B3F}"/>
              </a:ext>
            </a:extLst>
          </p:cNvPr>
          <p:cNvSpPr txBox="1"/>
          <p:nvPr/>
        </p:nvSpPr>
        <p:spPr>
          <a:xfrm>
            <a:off x="4968544" y="321011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rdf:type</a:t>
            </a:r>
            <a:endParaRPr lang="en-GB" dirty="0">
              <a:latin typeface="Consolas" panose="020B0609020204030204" pitchFamily="49" charset="0"/>
              <a:ea typeface="Malgun Gothic" panose="020B0503020000020004" pitchFamily="34" charset="-127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32E6FE6-6B43-49B1-BCAE-810DDF1A3F20}"/>
              </a:ext>
            </a:extLst>
          </p:cNvPr>
          <p:cNvSpPr/>
          <p:nvPr/>
        </p:nvSpPr>
        <p:spPr>
          <a:xfrm>
            <a:off x="7281420" y="4136231"/>
            <a:ext cx="909687" cy="843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?</a:t>
            </a:r>
            <a:r>
              <a:rPr lang="en-GB" dirty="0" err="1">
                <a:latin typeface="Consolas" panose="020B0609020204030204" pitchFamily="49" charset="0"/>
              </a:rPr>
              <a:t>ct</a:t>
            </a:r>
            <a:endParaRPr lang="en-GB" dirty="0">
              <a:latin typeface="Consolas" panose="020B0609020204030204" pitchFamily="49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02CE194-5D71-436F-A3D9-074FFEDF1D84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4325658" y="3882448"/>
            <a:ext cx="2955762" cy="675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7E5AA8-AE83-496A-93AB-74F0A3724015}"/>
              </a:ext>
            </a:extLst>
          </p:cNvPr>
          <p:cNvSpPr txBox="1"/>
          <p:nvPr/>
        </p:nvSpPr>
        <p:spPr>
          <a:xfrm rot="788625">
            <a:off x="5419164" y="393801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ex:capital</a:t>
            </a:r>
            <a:endParaRPr lang="en-GB" dirty="0">
              <a:latin typeface="Consolas" panose="020B0609020204030204" pitchFamily="49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8007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1C005-1A62-4DB8-98CB-A70A7462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Basic Graph Pattern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4DFB3-4705-475B-BD10-060543D91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Graph Patterns are sets of Triple patterns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4C6822-8FCB-4EDF-B631-EA1240E8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1A34151-5C42-4D4F-80AB-BE2C96686ADB}"/>
              </a:ext>
            </a:extLst>
          </p:cNvPr>
          <p:cNvSpPr/>
          <p:nvPr/>
        </p:nvSpPr>
        <p:spPr>
          <a:xfrm>
            <a:off x="3808429" y="3167404"/>
            <a:ext cx="909687" cy="843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?</a:t>
            </a:r>
            <a:r>
              <a:rPr lang="en-GB" dirty="0" err="1">
                <a:latin typeface="Consolas" panose="020B0609020204030204" pitchFamily="49" charset="0"/>
              </a:rPr>
              <a:t>cn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22E1539-B433-4A13-9E34-16155E3B0CD8}"/>
              </a:ext>
            </a:extLst>
          </p:cNvPr>
          <p:cNvSpPr/>
          <p:nvPr/>
        </p:nvSpPr>
        <p:spPr>
          <a:xfrm>
            <a:off x="6880388" y="3162693"/>
            <a:ext cx="2105320" cy="8436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onsolas" panose="020B0609020204030204" pitchFamily="49" charset="0"/>
              </a:rPr>
              <a:t>ex:Country</a:t>
            </a:r>
            <a:endParaRPr lang="en-GB" dirty="0">
              <a:latin typeface="Consolas" panose="020B0609020204030204" pitchFamily="49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8A0BBCB-43F6-4992-BFDB-574E3A0534D2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4718116" y="3584543"/>
            <a:ext cx="2162272" cy="47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0D8B5-8AED-49EB-92FB-032A44589B3F}"/>
              </a:ext>
            </a:extLst>
          </p:cNvPr>
          <p:cNvSpPr txBox="1"/>
          <p:nvPr/>
        </p:nvSpPr>
        <p:spPr>
          <a:xfrm>
            <a:off x="5227781" y="321521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rdf:type</a:t>
            </a:r>
            <a:endParaRPr lang="en-GB" dirty="0">
              <a:latin typeface="Consolas" panose="020B0609020204030204" pitchFamily="49" charset="0"/>
              <a:ea typeface="Malgun Gothic" panose="020B0503020000020004" pitchFamily="34" charset="-127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FD1985D-0A7C-442C-B822-A065DA40D02B}"/>
              </a:ext>
            </a:extLst>
          </p:cNvPr>
          <p:cNvSpPr/>
          <p:nvPr/>
        </p:nvSpPr>
        <p:spPr>
          <a:xfrm>
            <a:off x="3808429" y="4325749"/>
            <a:ext cx="909687" cy="843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?</a:t>
            </a:r>
            <a:r>
              <a:rPr lang="en-GB" dirty="0" err="1">
                <a:latin typeface="Consolas" panose="020B0609020204030204" pitchFamily="49" charset="0"/>
              </a:rPr>
              <a:t>ct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E2169E4-D165-46F1-AC25-24B73E2B82FC}"/>
              </a:ext>
            </a:extLst>
          </p:cNvPr>
          <p:cNvSpPr/>
          <p:nvPr/>
        </p:nvSpPr>
        <p:spPr>
          <a:xfrm>
            <a:off x="6880388" y="4321038"/>
            <a:ext cx="2105320" cy="8436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onsolas" panose="020B0609020204030204" pitchFamily="49" charset="0"/>
              </a:rPr>
              <a:t>ex:City</a:t>
            </a:r>
            <a:endParaRPr lang="en-GB" dirty="0">
              <a:latin typeface="Consolas" panose="020B0609020204030204" pitchFamily="49" charset="0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A1213CF-97AF-445C-B87A-BF5EF096B7B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4718116" y="4742888"/>
            <a:ext cx="2162272" cy="47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9D37845-A8A0-453F-9B23-BF0264B5A2F6}"/>
              </a:ext>
            </a:extLst>
          </p:cNvPr>
          <p:cNvSpPr txBox="1"/>
          <p:nvPr/>
        </p:nvSpPr>
        <p:spPr>
          <a:xfrm>
            <a:off x="5227781" y="437355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rdf:type</a:t>
            </a:r>
            <a:endParaRPr lang="en-GB" dirty="0">
              <a:latin typeface="Consolas" panose="020B0609020204030204" pitchFamily="49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9854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51F38-325F-482B-BE65-4AEB8973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Basic Graph Patterns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999009-4454-4889-90DF-2251413C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C68DD5F-B12D-481E-827D-645E43819DF7}"/>
              </a:ext>
            </a:extLst>
          </p:cNvPr>
          <p:cNvSpPr/>
          <p:nvPr/>
        </p:nvSpPr>
        <p:spPr>
          <a:xfrm>
            <a:off x="6085003" y="1517714"/>
            <a:ext cx="5934173" cy="202676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123E44B-E7C3-4AB4-9AB6-8F679C9D40CA}"/>
              </a:ext>
            </a:extLst>
          </p:cNvPr>
          <p:cNvSpPr txBox="1"/>
          <p:nvPr/>
        </p:nvSpPr>
        <p:spPr>
          <a:xfrm>
            <a:off x="6212373" y="3134337"/>
            <a:ext cx="81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Query</a:t>
            </a:r>
          </a:p>
        </p:txBody>
      </p:sp>
      <p:graphicFrame>
        <p:nvGraphicFramePr>
          <p:cNvPr id="36" name="Tabla 36">
            <a:extLst>
              <a:ext uri="{FF2B5EF4-FFF2-40B4-BE49-F238E27FC236}">
                <a16:creationId xmlns:a16="http://schemas.microsoft.com/office/drawing/2014/main" id="{4F401D66-24B0-4333-A25A-0B9C1D3E2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06241"/>
              </p:ext>
            </p:extLst>
          </p:nvPr>
        </p:nvGraphicFramePr>
        <p:xfrm>
          <a:off x="6558255" y="4242064"/>
          <a:ext cx="49876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834">
                  <a:extLst>
                    <a:ext uri="{9D8B030D-6E8A-4147-A177-3AD203B41FA5}">
                      <a16:colId xmlns:a16="http://schemas.microsoft.com/office/drawing/2014/main" val="2964112274"/>
                    </a:ext>
                  </a:extLst>
                </a:gridCol>
                <a:gridCol w="2493834">
                  <a:extLst>
                    <a:ext uri="{9D8B030D-6E8A-4147-A177-3AD203B41FA5}">
                      <a16:colId xmlns:a16="http://schemas.microsoft.com/office/drawing/2014/main" val="1260352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cn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ct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29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ex:Chile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ex:Santiago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99380"/>
                  </a:ext>
                </a:extLst>
              </a:tr>
            </a:tbl>
          </a:graphicData>
        </a:graphic>
      </p:graphicFrame>
      <p:pic>
        <p:nvPicPr>
          <p:cNvPr id="58" name="Imagen 57">
            <a:extLst>
              <a:ext uri="{FF2B5EF4-FFF2-40B4-BE49-F238E27FC236}">
                <a16:creationId xmlns:a16="http://schemas.microsoft.com/office/drawing/2014/main" id="{26733278-9045-4010-BF49-82995C09D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5" y="1517715"/>
            <a:ext cx="5535648" cy="4657748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AB661FC8-2FC5-4921-818B-1AD9BFAFE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09" y="1885623"/>
            <a:ext cx="3990717" cy="14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51F38-325F-482B-BE65-4AEB8973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Basic Graph Patterns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999009-4454-4889-90DF-2251413C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C68DD5F-B12D-481E-827D-645E43819DF7}"/>
              </a:ext>
            </a:extLst>
          </p:cNvPr>
          <p:cNvSpPr/>
          <p:nvPr/>
        </p:nvSpPr>
        <p:spPr>
          <a:xfrm>
            <a:off x="6085003" y="1517715"/>
            <a:ext cx="5934173" cy="2304854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123E44B-E7C3-4AB4-9AB6-8F679C9D40CA}"/>
              </a:ext>
            </a:extLst>
          </p:cNvPr>
          <p:cNvSpPr txBox="1"/>
          <p:nvPr/>
        </p:nvSpPr>
        <p:spPr>
          <a:xfrm>
            <a:off x="6212373" y="3388857"/>
            <a:ext cx="81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Query</a:t>
            </a:r>
          </a:p>
        </p:txBody>
      </p:sp>
      <p:graphicFrame>
        <p:nvGraphicFramePr>
          <p:cNvPr id="36" name="Tabla 36">
            <a:extLst>
              <a:ext uri="{FF2B5EF4-FFF2-40B4-BE49-F238E27FC236}">
                <a16:creationId xmlns:a16="http://schemas.microsoft.com/office/drawing/2014/main" id="{4F401D66-24B0-4333-A25A-0B9C1D3E2307}"/>
              </a:ext>
            </a:extLst>
          </p:cNvPr>
          <p:cNvGraphicFramePr>
            <a:graphicFrameLocks noGrp="1"/>
          </p:cNvGraphicFramePr>
          <p:nvPr/>
        </p:nvGraphicFramePr>
        <p:xfrm>
          <a:off x="6558255" y="4242064"/>
          <a:ext cx="49876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834">
                  <a:extLst>
                    <a:ext uri="{9D8B030D-6E8A-4147-A177-3AD203B41FA5}">
                      <a16:colId xmlns:a16="http://schemas.microsoft.com/office/drawing/2014/main" val="2964112274"/>
                    </a:ext>
                  </a:extLst>
                </a:gridCol>
                <a:gridCol w="2493834">
                  <a:extLst>
                    <a:ext uri="{9D8B030D-6E8A-4147-A177-3AD203B41FA5}">
                      <a16:colId xmlns:a16="http://schemas.microsoft.com/office/drawing/2014/main" val="1260352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cn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ct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29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ex:Chile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ex:Santiago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99380"/>
                  </a:ext>
                </a:extLst>
              </a:tr>
            </a:tbl>
          </a:graphicData>
        </a:graphic>
      </p:graphicFrame>
      <p:pic>
        <p:nvPicPr>
          <p:cNvPr id="58" name="Imagen 57">
            <a:extLst>
              <a:ext uri="{FF2B5EF4-FFF2-40B4-BE49-F238E27FC236}">
                <a16:creationId xmlns:a16="http://schemas.microsoft.com/office/drawing/2014/main" id="{26733278-9045-4010-BF49-82995C09D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5" y="1517715"/>
            <a:ext cx="5535648" cy="46577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CF29A0E-6DC7-4D90-BC85-40B5982C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407" y="1709318"/>
            <a:ext cx="3811515" cy="14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F007F-1C73-4FD4-979E-A86E1F0B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Basic Graph Patterns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B13012-BD11-4718-9AE4-64BC2D6E9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happens with the results if we add this triple to the data?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F1DB81-7BC2-4223-A22B-ADA00814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4C73A60-5B14-4634-9F6D-9DB9AA337DD8}"/>
              </a:ext>
            </a:extLst>
          </p:cNvPr>
          <p:cNvSpPr/>
          <p:nvPr/>
        </p:nvSpPr>
        <p:spPr>
          <a:xfrm>
            <a:off x="3715731" y="3432364"/>
            <a:ext cx="1855511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ex:Sweden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8F3F600-CCE1-4284-B167-DF62825424F5}"/>
              </a:ext>
            </a:extLst>
          </p:cNvPr>
          <p:cNvSpPr/>
          <p:nvPr/>
        </p:nvSpPr>
        <p:spPr>
          <a:xfrm>
            <a:off x="6600333" y="3429000"/>
            <a:ext cx="1855511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ex:Country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536012-F3A7-4574-8108-44B20A4A50E6}"/>
              </a:ext>
            </a:extLst>
          </p:cNvPr>
          <p:cNvSpPr txBox="1"/>
          <p:nvPr/>
        </p:nvSpPr>
        <p:spPr>
          <a:xfrm>
            <a:off x="5609178" y="3491279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rdf:type</a:t>
            </a:r>
            <a:endParaRPr lang="en-GB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03BB80E-24E1-4015-8FA0-6F1BDC5347FF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5571242" y="3846137"/>
            <a:ext cx="1029091" cy="3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41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EDDD548-17EB-41DE-A89B-157BABD1799E}"/>
              </a:ext>
            </a:extLst>
          </p:cNvPr>
          <p:cNvSpPr/>
          <p:nvPr/>
        </p:nvSpPr>
        <p:spPr>
          <a:xfrm>
            <a:off x="2535810" y="6099142"/>
            <a:ext cx="3295303" cy="647771"/>
          </a:xfrm>
          <a:prstGeom prst="roundRect">
            <a:avLst>
              <a:gd name="adj" fmla="val 26126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C51F38-325F-482B-BE65-4AEB8973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Basic Graph Patterns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999009-4454-4889-90DF-2251413C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C68DD5F-B12D-481E-827D-645E43819DF7}"/>
              </a:ext>
            </a:extLst>
          </p:cNvPr>
          <p:cNvSpPr/>
          <p:nvPr/>
        </p:nvSpPr>
        <p:spPr>
          <a:xfrm>
            <a:off x="6085003" y="1517715"/>
            <a:ext cx="5934173" cy="2304854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123E44B-E7C3-4AB4-9AB6-8F679C9D40CA}"/>
              </a:ext>
            </a:extLst>
          </p:cNvPr>
          <p:cNvSpPr txBox="1"/>
          <p:nvPr/>
        </p:nvSpPr>
        <p:spPr>
          <a:xfrm>
            <a:off x="6212373" y="3388857"/>
            <a:ext cx="81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Query</a:t>
            </a:r>
          </a:p>
        </p:txBody>
      </p:sp>
      <p:graphicFrame>
        <p:nvGraphicFramePr>
          <p:cNvPr id="36" name="Tabla 36">
            <a:extLst>
              <a:ext uri="{FF2B5EF4-FFF2-40B4-BE49-F238E27FC236}">
                <a16:creationId xmlns:a16="http://schemas.microsoft.com/office/drawing/2014/main" id="{4F401D66-24B0-4333-A25A-0B9C1D3E2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558861"/>
              </p:ext>
            </p:extLst>
          </p:nvPr>
        </p:nvGraphicFramePr>
        <p:xfrm>
          <a:off x="6558255" y="4242064"/>
          <a:ext cx="49876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834">
                  <a:extLst>
                    <a:ext uri="{9D8B030D-6E8A-4147-A177-3AD203B41FA5}">
                      <a16:colId xmlns:a16="http://schemas.microsoft.com/office/drawing/2014/main" val="2964112274"/>
                    </a:ext>
                  </a:extLst>
                </a:gridCol>
                <a:gridCol w="2493834">
                  <a:extLst>
                    <a:ext uri="{9D8B030D-6E8A-4147-A177-3AD203B41FA5}">
                      <a16:colId xmlns:a16="http://schemas.microsoft.com/office/drawing/2014/main" val="1260352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cn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?</a:t>
                      </a:r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ct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29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ex:Chile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ex:Santiago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99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ex:Sweden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ex:Santiago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090275"/>
                  </a:ext>
                </a:extLst>
              </a:tr>
            </a:tbl>
          </a:graphicData>
        </a:graphic>
      </p:graphicFrame>
      <p:pic>
        <p:nvPicPr>
          <p:cNvPr id="58" name="Imagen 57">
            <a:extLst>
              <a:ext uri="{FF2B5EF4-FFF2-40B4-BE49-F238E27FC236}">
                <a16:creationId xmlns:a16="http://schemas.microsoft.com/office/drawing/2014/main" id="{26733278-9045-4010-BF49-82995C09D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5" y="1517715"/>
            <a:ext cx="5535648" cy="46577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CF29A0E-6DC7-4D90-BC85-40B5982C6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407" y="1709318"/>
            <a:ext cx="3811515" cy="14825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8F1108-50F3-43C7-BD6B-3D58D4780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23" y="6161324"/>
            <a:ext cx="3202586" cy="5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C362F-5F9C-4286-8A74-4053977F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Syntax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2DCD6F-AEF9-421E-AF1E-26C76B5B2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Ok, but how do we write queries?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Becomes: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sz="2600" b="1" dirty="0">
                <a:solidFill>
                  <a:srgbClr val="C00000"/>
                </a:solidFill>
                <a:latin typeface="Consolas" panose="020B0609020204030204" pitchFamily="49" charset="0"/>
              </a:rPr>
              <a:t>PREFIX</a:t>
            </a:r>
            <a:r>
              <a:rPr lang="en-GB" sz="2600" dirty="0">
                <a:latin typeface="Consolas" panose="020B0609020204030204" pitchFamily="49" charset="0"/>
              </a:rPr>
              <a:t> ex:&lt;http://example.org&gt;</a:t>
            </a: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		</a:t>
            </a:r>
            <a:r>
              <a:rPr lang="en-GB" sz="26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SELECT</a:t>
            </a: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26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26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ct</a:t>
            </a: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 </a:t>
            </a:r>
            <a:r>
              <a:rPr lang="en-GB" sz="26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WHERE</a:t>
            </a: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 {</a:t>
            </a: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			?</a:t>
            </a:r>
            <a:r>
              <a:rPr lang="en-GB" sz="26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 a </a:t>
            </a:r>
            <a:r>
              <a:rPr lang="en-GB" sz="26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ex:Country</a:t>
            </a: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 .</a:t>
            </a: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			?</a:t>
            </a:r>
            <a:r>
              <a:rPr lang="en-GB" sz="26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 </a:t>
            </a:r>
            <a:r>
              <a:rPr lang="en-GB" sz="26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ex:capital</a:t>
            </a: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26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ct</a:t>
            </a: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 .</a:t>
            </a:r>
          </a:p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  <a:ea typeface="Malgun Gothic" panose="020B0503020000020004" pitchFamily="34" charset="-127"/>
              </a:rPr>
              <a:t>		}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D9E637-C695-4863-AA10-4A34C7BC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3CE1116-77E5-451A-A872-F6744B15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494" y="2374785"/>
            <a:ext cx="3528803" cy="124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23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5ADAD9-F2C0-47BF-A7C1-B059AFB1A0BF}"/>
              </a:ext>
            </a:extLst>
          </p:cNvPr>
          <p:cNvSpPr/>
          <p:nvPr/>
        </p:nvSpPr>
        <p:spPr>
          <a:xfrm>
            <a:off x="655163" y="3740085"/>
            <a:ext cx="7635712" cy="221148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FD6E630-2E12-41D9-AAE0-23D20375063D}"/>
              </a:ext>
            </a:extLst>
          </p:cNvPr>
          <p:cNvSpPr/>
          <p:nvPr/>
        </p:nvSpPr>
        <p:spPr>
          <a:xfrm>
            <a:off x="655163" y="2763477"/>
            <a:ext cx="7635712" cy="89083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3112BE4-A6C6-4818-A5F4-7713D71D54F5}"/>
              </a:ext>
            </a:extLst>
          </p:cNvPr>
          <p:cNvSpPr/>
          <p:nvPr/>
        </p:nvSpPr>
        <p:spPr>
          <a:xfrm>
            <a:off x="655163" y="1781666"/>
            <a:ext cx="7635712" cy="89083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BF802-144A-41B1-ADB5-AD630073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- Syntax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CC49D6-D288-470C-A4CF-A976345F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D9906E-2D43-4D1C-A73D-43024A4D724E}"/>
              </a:ext>
            </a:extLst>
          </p:cNvPr>
          <p:cNvSpPr txBox="1"/>
          <p:nvPr/>
        </p:nvSpPr>
        <p:spPr>
          <a:xfrm>
            <a:off x="838200" y="1919695"/>
            <a:ext cx="736822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C00000"/>
                </a:solidFill>
                <a:latin typeface="Consolas" panose="020B0609020204030204" pitchFamily="49" charset="0"/>
              </a:rPr>
              <a:t>PREFIX</a:t>
            </a:r>
            <a:r>
              <a:rPr lang="en-GB" sz="3200" dirty="0">
                <a:latin typeface="Consolas" panose="020B0609020204030204" pitchFamily="49" charset="0"/>
              </a:rPr>
              <a:t> ex:&lt;http://example.org&gt;</a:t>
            </a:r>
          </a:p>
          <a:p>
            <a:pPr marL="0" indent="0">
              <a:buNone/>
            </a:pPr>
            <a:endParaRPr lang="en-GB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SELECT</a:t>
            </a:r>
            <a:r>
              <a:rPr lang="en-GB" sz="32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32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32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32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ct</a:t>
            </a:r>
            <a:r>
              <a:rPr lang="en-GB" sz="3200" dirty="0">
                <a:latin typeface="Consolas" panose="020B0609020204030204" pitchFamily="49" charset="0"/>
                <a:ea typeface="Malgun Gothic" panose="020B0503020000020004" pitchFamily="34" charset="-127"/>
              </a:rPr>
              <a:t> </a:t>
            </a:r>
          </a:p>
          <a:p>
            <a:pPr marL="0" indent="0">
              <a:buNone/>
            </a:pPr>
            <a:endParaRPr lang="en-GB" sz="3200" dirty="0">
              <a:latin typeface="Consolas" panose="020B0609020204030204" pitchFamily="49" charset="0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WHERE</a:t>
            </a:r>
            <a:r>
              <a:rPr lang="en-GB" sz="3200" dirty="0">
                <a:latin typeface="Consolas" panose="020B0609020204030204" pitchFamily="49" charset="0"/>
                <a:ea typeface="Malgun Gothic" panose="020B0503020000020004" pitchFamily="34" charset="-127"/>
              </a:rPr>
              <a:t> {</a:t>
            </a:r>
          </a:p>
          <a:p>
            <a:pPr marL="0" indent="0">
              <a:buNone/>
            </a:pPr>
            <a:r>
              <a:rPr lang="en-GB" sz="3200" dirty="0">
                <a:latin typeface="Consolas" panose="020B0609020204030204" pitchFamily="49" charset="0"/>
                <a:ea typeface="Malgun Gothic" panose="020B0503020000020004" pitchFamily="34" charset="-127"/>
              </a:rPr>
              <a:t>	?</a:t>
            </a:r>
            <a:r>
              <a:rPr lang="en-GB" sz="32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3200" dirty="0">
                <a:latin typeface="Consolas" panose="020B0609020204030204" pitchFamily="49" charset="0"/>
                <a:ea typeface="Malgun Gothic" panose="020B0503020000020004" pitchFamily="34" charset="-127"/>
              </a:rPr>
              <a:t> a </a:t>
            </a:r>
            <a:r>
              <a:rPr lang="en-GB" sz="32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ex:Country</a:t>
            </a:r>
            <a:r>
              <a:rPr lang="en-GB" sz="3200" dirty="0">
                <a:latin typeface="Consolas" panose="020B0609020204030204" pitchFamily="49" charset="0"/>
                <a:ea typeface="Malgun Gothic" panose="020B0503020000020004" pitchFamily="34" charset="-127"/>
              </a:rPr>
              <a:t> .</a:t>
            </a:r>
          </a:p>
          <a:p>
            <a:pPr marL="0" indent="0">
              <a:buNone/>
            </a:pPr>
            <a:r>
              <a:rPr lang="en-GB" sz="3200" dirty="0">
                <a:latin typeface="Consolas" panose="020B0609020204030204" pitchFamily="49" charset="0"/>
                <a:ea typeface="Malgun Gothic" panose="020B0503020000020004" pitchFamily="34" charset="-127"/>
              </a:rPr>
              <a:t>	?</a:t>
            </a:r>
            <a:r>
              <a:rPr lang="en-GB" sz="32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3200" dirty="0">
                <a:latin typeface="Consolas" panose="020B0609020204030204" pitchFamily="49" charset="0"/>
                <a:ea typeface="Malgun Gothic" panose="020B0503020000020004" pitchFamily="34" charset="-127"/>
              </a:rPr>
              <a:t> </a:t>
            </a:r>
            <a:r>
              <a:rPr lang="en-GB" sz="32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ex:capital</a:t>
            </a:r>
            <a:r>
              <a:rPr lang="en-GB" sz="32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32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ct</a:t>
            </a:r>
            <a:r>
              <a:rPr lang="en-GB" sz="3200" dirty="0">
                <a:latin typeface="Consolas" panose="020B0609020204030204" pitchFamily="49" charset="0"/>
                <a:ea typeface="Malgun Gothic" panose="020B0503020000020004" pitchFamily="34" charset="-127"/>
              </a:rPr>
              <a:t> .</a:t>
            </a:r>
          </a:p>
          <a:p>
            <a:pPr marL="0" indent="0">
              <a:buNone/>
            </a:pPr>
            <a:r>
              <a:rPr lang="en-GB" sz="3200" dirty="0">
                <a:latin typeface="Consolas" panose="020B0609020204030204" pitchFamily="49" charset="0"/>
                <a:ea typeface="Malgun Gothic" panose="020B0503020000020004" pitchFamily="34" charset="-127"/>
              </a:rPr>
              <a:t>}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1AF38F-0A03-4217-988C-E83D523DAE62}"/>
              </a:ext>
            </a:extLst>
          </p:cNvPr>
          <p:cNvSpPr txBox="1"/>
          <p:nvPr/>
        </p:nvSpPr>
        <p:spPr>
          <a:xfrm>
            <a:off x="8347435" y="1903916"/>
            <a:ext cx="353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Prologue</a:t>
            </a:r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namespace definitions for abbreviated URIs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84BD5A-5A05-49F3-A772-457FA9431396}"/>
              </a:ext>
            </a:extLst>
          </p:cNvPr>
          <p:cNvSpPr txBox="1"/>
          <p:nvPr/>
        </p:nvSpPr>
        <p:spPr>
          <a:xfrm>
            <a:off x="8389463" y="2885727"/>
            <a:ext cx="362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Result form specification</a:t>
            </a:r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Select for projection (like in R.A.)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4D1A2A-E124-4046-920D-84463FB5E7F9}"/>
              </a:ext>
            </a:extLst>
          </p:cNvPr>
          <p:cNvSpPr txBox="1"/>
          <p:nvPr/>
        </p:nvSpPr>
        <p:spPr>
          <a:xfrm>
            <a:off x="8389463" y="4384161"/>
            <a:ext cx="3530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Query Pattern</a:t>
            </a:r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WHERE clause specifies the graph pattern to be matched</a:t>
            </a:r>
          </a:p>
        </p:txBody>
      </p:sp>
    </p:spTree>
    <p:extLst>
      <p:ext uri="{BB962C8B-B14F-4D97-AF65-F5344CB8AC3E}">
        <p14:creationId xmlns:p14="http://schemas.microsoft.com/office/powerpoint/2010/main" val="3689775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56D64-55E2-472A-B511-B58F9E68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Syntax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E28112-B5E9-4285-B9DC-416894759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Query patterns allow for turtle syntax: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		PREFIX</a:t>
            </a:r>
            <a:r>
              <a:rPr lang="en-GB" sz="2800" dirty="0">
                <a:latin typeface="Consolas" panose="020B0609020204030204" pitchFamily="49" charset="0"/>
              </a:rPr>
              <a:t> ex:&lt;http://example.org&gt;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</a:t>
            </a: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SELECT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ct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WHERE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{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	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a 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ex:Country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;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	    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ex:capital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ct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.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}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54EBC2-28D0-4C0E-8339-41EBE13F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03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DAE4D-BCB9-4256-8210-51FFF818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FROM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84F93-DDA2-494B-A572-F47F1D0B0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It is possible to have different graphs in the same dataset</a:t>
            </a:r>
          </a:p>
          <a:p>
            <a:r>
              <a:rPr lang="en-GB" dirty="0"/>
              <a:t>To choose just one of them, you can use the FROM clause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		</a:t>
            </a:r>
            <a:r>
              <a:rPr lang="en-GB" sz="2800" dirty="0">
                <a:solidFill>
                  <a:srgbClr val="C00000"/>
                </a:solidFill>
                <a:latin typeface="Consolas" panose="020B0609020204030204" pitchFamily="49" charset="0"/>
              </a:rPr>
              <a:t>PREFIX</a:t>
            </a:r>
            <a:r>
              <a:rPr lang="en-GB" sz="2800" dirty="0">
                <a:latin typeface="Consolas" panose="020B0609020204030204" pitchFamily="49" charset="0"/>
              </a:rPr>
              <a:t> ex:&lt;http://example.org&gt;</a:t>
            </a:r>
          </a:p>
          <a:p>
            <a:pPr marL="0" indent="0">
              <a:buNone/>
            </a:pPr>
            <a:r>
              <a:rPr lang="en-GB" sz="2800" b="1" dirty="0">
                <a:latin typeface="Consolas" panose="020B0609020204030204" pitchFamily="49" charset="0"/>
              </a:rPr>
              <a:t>		</a:t>
            </a: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FROM</a:t>
            </a:r>
            <a:r>
              <a:rPr lang="en-GB" sz="2800" b="1" dirty="0">
                <a:latin typeface="Consolas" panose="020B0609020204030204" pitchFamily="49" charset="0"/>
              </a:rPr>
              <a:t> &lt;http://example.org/countries&gt;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</a:t>
            </a:r>
            <a:r>
              <a:rPr lang="en-GB" sz="2800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SELECT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ct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</a:t>
            </a:r>
            <a:r>
              <a:rPr lang="en-GB" sz="2800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WHERE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{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	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a 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ex:Country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;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	    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ex:capital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ct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.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}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E7F162-F619-4FB2-B74A-531B68F3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7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8D2E4-0CD8-4C21-AD16-0C9D0126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RDF – Resource Description Framework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A1F572-3D79-4877-B4A1-238B767C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of these are Resources?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Chile and Santiago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6BA87-C5EB-43E2-8D3E-709E84D5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0F6767B-2ED9-45D6-A387-59C0632DF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30329"/>
              </p:ext>
            </p:extLst>
          </p:nvPr>
        </p:nvGraphicFramePr>
        <p:xfrm>
          <a:off x="2032000" y="2723833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776275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552296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55668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hasCapital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Santiago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2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partOf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Chile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3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6,811,595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67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1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3ACBE-3267-4A90-A84C-205FAE30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Optional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1A8E7D-A407-4CED-B882-4FB6D9880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Obtain all countries in the dataset: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		PREFIX</a:t>
            </a:r>
            <a:r>
              <a:rPr lang="en-GB" sz="2800" dirty="0">
                <a:latin typeface="Consolas" panose="020B0609020204030204" pitchFamily="49" charset="0"/>
              </a:rPr>
              <a:t> ex:&lt;http://example.org&gt;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</a:t>
            </a: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SELECT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?c </a:t>
            </a: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WHERE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{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	?c a 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ex:Country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.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}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6D466C-8129-4CC8-8121-1D20BF22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791C7BC-DCB3-4482-8451-7E4D14F72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75681"/>
              </p:ext>
            </p:extLst>
          </p:nvPr>
        </p:nvGraphicFramePr>
        <p:xfrm>
          <a:off x="4624370" y="5169162"/>
          <a:ext cx="281809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091">
                  <a:extLst>
                    <a:ext uri="{9D8B030D-6E8A-4147-A177-3AD203B41FA5}">
                      <a16:colId xmlns:a16="http://schemas.microsoft.com/office/drawing/2014/main" val="55408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?c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37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ex:Chile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345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ex:Sweden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46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29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3ACBE-3267-4A90-A84C-205FAE30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Optional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1A8E7D-A407-4CED-B882-4FB6D9880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Obtain all countries and their capitals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		PREFIX</a:t>
            </a:r>
            <a:r>
              <a:rPr lang="en-GB" sz="2800" dirty="0">
                <a:latin typeface="Consolas" panose="020B0609020204030204" pitchFamily="49" charset="0"/>
              </a:rPr>
              <a:t> ex:&lt;http://example.org&gt;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</a:t>
            </a: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SELECT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?c </a:t>
            </a: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WHERE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{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	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a 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ex:Country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;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	    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ex:capital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ct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.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}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6D466C-8129-4CC8-8121-1D20BF22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791C7BC-DCB3-4482-8451-7E4D14F72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10008"/>
              </p:ext>
            </p:extLst>
          </p:nvPr>
        </p:nvGraphicFramePr>
        <p:xfrm>
          <a:off x="4274531" y="5644721"/>
          <a:ext cx="36429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469">
                  <a:extLst>
                    <a:ext uri="{9D8B030D-6E8A-4147-A177-3AD203B41FA5}">
                      <a16:colId xmlns:a16="http://schemas.microsoft.com/office/drawing/2014/main" val="55408836"/>
                    </a:ext>
                  </a:extLst>
                </a:gridCol>
                <a:gridCol w="1821469">
                  <a:extLst>
                    <a:ext uri="{9D8B030D-6E8A-4147-A177-3AD203B41FA5}">
                      <a16:colId xmlns:a16="http://schemas.microsoft.com/office/drawing/2014/main" val="2063070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?</a:t>
                      </a:r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cn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?</a:t>
                      </a:r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ct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37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ex:Chile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ex:Santiago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345119"/>
                  </a:ext>
                </a:extLst>
              </a:tr>
            </a:tbl>
          </a:graphicData>
        </a:graphic>
      </p:graphicFrame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6D95F2CB-4893-4005-8BA9-793D29544C48}"/>
              </a:ext>
            </a:extLst>
          </p:cNvPr>
          <p:cNvSpPr/>
          <p:nvPr/>
        </p:nvSpPr>
        <p:spPr>
          <a:xfrm>
            <a:off x="8861195" y="3695308"/>
            <a:ext cx="2818615" cy="1654309"/>
          </a:xfrm>
          <a:prstGeom prst="wedgeEllipseCallout">
            <a:avLst>
              <a:gd name="adj1" fmla="val -76853"/>
              <a:gd name="adj2" fmla="val 736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What happened with Sweden?</a:t>
            </a:r>
          </a:p>
        </p:txBody>
      </p:sp>
    </p:spTree>
    <p:extLst>
      <p:ext uri="{BB962C8B-B14F-4D97-AF65-F5344CB8AC3E}">
        <p14:creationId xmlns:p14="http://schemas.microsoft.com/office/powerpoint/2010/main" val="31401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3ACBE-3267-4A90-A84C-205FAE30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Optional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1A8E7D-A407-4CED-B882-4FB6D9880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Obtain all countries and their capitals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		PREFIX</a:t>
            </a:r>
            <a:r>
              <a:rPr lang="en-GB" sz="2800" dirty="0">
                <a:latin typeface="Consolas" panose="020B0609020204030204" pitchFamily="49" charset="0"/>
              </a:rPr>
              <a:t> ex:&lt;http://example.org&gt;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</a:t>
            </a: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SELECT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?c </a:t>
            </a: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WHERE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{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	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a 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ex:Country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;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ea typeface="Malgun Gothic" panose="020B0503020000020004" pitchFamily="34" charset="-127"/>
              </a:rPr>
              <a:t>			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OPTIONAL</a:t>
            </a:r>
            <a:r>
              <a:rPr lang="en-GB" dirty="0">
                <a:latin typeface="Consolas" panose="020B0609020204030204" pitchFamily="49" charset="0"/>
                <a:ea typeface="Malgun Gothic" panose="020B0503020000020004" pitchFamily="34" charset="-127"/>
              </a:rPr>
              <a:t> {</a:t>
            </a:r>
            <a:endParaRPr lang="en-GB" sz="2800" dirty="0">
              <a:latin typeface="Consolas" panose="020B0609020204030204" pitchFamily="49" charset="0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		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cn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ex:capital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?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ct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.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ea typeface="Malgun Gothic" panose="020B0503020000020004" pitchFamily="34" charset="-127"/>
              </a:rPr>
              <a:t>			}</a:t>
            </a:r>
            <a:endParaRPr lang="en-GB" sz="2800" dirty="0">
              <a:latin typeface="Consolas" panose="020B0609020204030204" pitchFamily="49" charset="0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}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6D466C-8129-4CC8-8121-1D20BF22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791C7BC-DCB3-4482-8451-7E4D14F72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242893"/>
              </p:ext>
            </p:extLst>
          </p:nvPr>
        </p:nvGraphicFramePr>
        <p:xfrm>
          <a:off x="4274531" y="5560138"/>
          <a:ext cx="36429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469">
                  <a:extLst>
                    <a:ext uri="{9D8B030D-6E8A-4147-A177-3AD203B41FA5}">
                      <a16:colId xmlns:a16="http://schemas.microsoft.com/office/drawing/2014/main" val="55408836"/>
                    </a:ext>
                  </a:extLst>
                </a:gridCol>
                <a:gridCol w="1821469">
                  <a:extLst>
                    <a:ext uri="{9D8B030D-6E8A-4147-A177-3AD203B41FA5}">
                      <a16:colId xmlns:a16="http://schemas.microsoft.com/office/drawing/2014/main" val="2063070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?</a:t>
                      </a:r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cn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?</a:t>
                      </a:r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ct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37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ex:Chile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ex:Santiago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345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ex:Sweden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929513"/>
                  </a:ext>
                </a:extLst>
              </a:tr>
            </a:tbl>
          </a:graphicData>
        </a:graphic>
      </p:graphicFrame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B66F345D-A0E2-41D7-AB07-43CB784894D5}"/>
              </a:ext>
            </a:extLst>
          </p:cNvPr>
          <p:cNvSpPr/>
          <p:nvPr/>
        </p:nvSpPr>
        <p:spPr>
          <a:xfrm>
            <a:off x="8861195" y="3695308"/>
            <a:ext cx="2818615" cy="1654309"/>
          </a:xfrm>
          <a:prstGeom prst="wedgeEllipseCallout">
            <a:avLst>
              <a:gd name="adj1" fmla="val -76853"/>
              <a:gd name="adj2" fmla="val 736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Might produce unbound variables</a:t>
            </a:r>
          </a:p>
        </p:txBody>
      </p:sp>
    </p:spTree>
    <p:extLst>
      <p:ext uri="{BB962C8B-B14F-4D97-AF65-F5344CB8AC3E}">
        <p14:creationId xmlns:p14="http://schemas.microsoft.com/office/powerpoint/2010/main" val="22284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95F88-D738-490D-ABB3-235A0671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Filter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273124-1112-4B95-BBAB-2EAC9D34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impose conditions over the results of the query, you can use the FILTER function inside the WHERE clause</a:t>
            </a:r>
          </a:p>
          <a:p>
            <a:endParaRPr lang="en-GB" dirty="0"/>
          </a:p>
          <a:p>
            <a:r>
              <a:rPr lang="en-GB" dirty="0"/>
              <a:t>For instance, to obtain cities with populations larger than 2 million people</a:t>
            </a:r>
          </a:p>
          <a:p>
            <a:endParaRPr lang="en-GB" dirty="0"/>
          </a:p>
          <a:p>
            <a:r>
              <a:rPr lang="en-GB" dirty="0"/>
              <a:t>Also useful to filter labels in a given language, and to apply string functions like STARTSWITH or CONTAINS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FE4B18-FB7E-4B73-874D-2FC9B031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80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8F4B9-E5BC-4037-BDEC-CE3A7377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Filter Constraints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4ACD3E-1E2E-4A8E-B379-4D2DF4A4E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Unary operators: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C032DC-D64D-4A82-A7BA-41B76F3B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460235A-9FAE-4187-B3B7-56298EB19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2702"/>
              </p:ext>
            </p:extLst>
          </p:nvPr>
        </p:nvGraphicFramePr>
        <p:xfrm>
          <a:off x="2032000" y="2307161"/>
          <a:ext cx="81279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919489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552745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268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Type of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Result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!A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xsd:boolean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xsd:boolean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26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+A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Numeric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69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Numeric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3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BOUND(A)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xsd:boolean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1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isURI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RDF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xsd:boolean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6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isBLANK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RDF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xsd:boolean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85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isLITERAL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RDF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xsd:boolean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6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STR(A)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Literal or 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Simple Literal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22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LANG(A)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Literal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Simple Literal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78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DATATYPE(A)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Literal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Simple Literal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39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975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29A83-CB66-4752-ADDE-57E205BF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Filter Constraints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91159C-54BB-4C15-9B58-E1F5204A0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Binary and other operators: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B6BAAA-E575-46BA-A683-4ADC72C1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08BF775-4FFD-412C-AAA4-8A167CEA7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86820"/>
              </p:ext>
            </p:extLst>
          </p:nvPr>
        </p:nvGraphicFramePr>
        <p:xfrm>
          <a:off x="1464963" y="2755159"/>
          <a:ext cx="9355437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479">
                  <a:extLst>
                    <a:ext uri="{9D8B030D-6E8A-4147-A177-3AD203B41FA5}">
                      <a16:colId xmlns:a16="http://schemas.microsoft.com/office/drawing/2014/main" val="3788200876"/>
                    </a:ext>
                  </a:extLst>
                </a:gridCol>
                <a:gridCol w="3118479">
                  <a:extLst>
                    <a:ext uri="{9D8B030D-6E8A-4147-A177-3AD203B41FA5}">
                      <a16:colId xmlns:a16="http://schemas.microsoft.com/office/drawing/2014/main" val="2878953138"/>
                    </a:ext>
                  </a:extLst>
                </a:gridCol>
                <a:gridCol w="3118479">
                  <a:extLst>
                    <a:ext uri="{9D8B030D-6E8A-4147-A177-3AD203B41FA5}">
                      <a16:colId xmlns:a16="http://schemas.microsoft.com/office/drawing/2014/main" val="2270301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0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Logical Connectives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&amp;&amp; </a:t>
                      </a:r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and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 ||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xsd:boolean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02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=, !=, &gt;, &lt;, &gt;= </a:t>
                      </a:r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and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 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Numeric, dates, strings,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9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Arithmetic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+, -, *, </a:t>
                      </a:r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and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 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Numeric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50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Regular Expressions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REGEX(string, pattern)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996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String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CONTAINS(A,B), STARTSWITH(A, B), ENDSWITH(A, B), </a:t>
                      </a:r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39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615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3931B-EF9B-4707-976E-16B74965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- Filter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F8DA1D-17EF-4414-970B-A83F4BD26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Cities with more than 2 million people: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SELECT</a:t>
            </a:r>
            <a:r>
              <a:rPr lang="en-GB" dirty="0">
                <a:latin typeface="Consolas" panose="020B0609020204030204" pitchFamily="49" charset="0"/>
              </a:rPr>
              <a:t> ?city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WHERE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			?city </a:t>
            </a:r>
            <a:r>
              <a:rPr lang="en-GB" dirty="0" err="1">
                <a:latin typeface="Consolas" panose="020B0609020204030204" pitchFamily="49" charset="0"/>
              </a:rPr>
              <a:t>ex:population</a:t>
            </a:r>
            <a:r>
              <a:rPr lang="en-GB" dirty="0">
                <a:latin typeface="Consolas" panose="020B0609020204030204" pitchFamily="49" charset="0"/>
              </a:rPr>
              <a:t> ?pop .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			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FILTER</a:t>
            </a:r>
            <a:r>
              <a:rPr lang="en-GB" dirty="0">
                <a:latin typeface="Consolas" panose="020B0609020204030204" pitchFamily="49" charset="0"/>
              </a:rPr>
              <a:t> (?pop &gt; 2000000)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		}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5F3DF8-E6D8-4AEE-8FF4-94A6FDD6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B9EF134-7530-4428-B8F5-F03C704DE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272028"/>
              </p:ext>
            </p:extLst>
          </p:nvPr>
        </p:nvGraphicFramePr>
        <p:xfrm>
          <a:off x="4157744" y="5348227"/>
          <a:ext cx="376077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1">
                  <a:extLst>
                    <a:ext uri="{9D8B030D-6E8A-4147-A177-3AD203B41FA5}">
                      <a16:colId xmlns:a16="http://schemas.microsoft.com/office/drawing/2014/main" val="2170401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?city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88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ex:Santiago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39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1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DE16D-5D23-492B-A2F4-3F787D3B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Filter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DCB95-B85C-497F-AC17-9A3B6098C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names in English of the cities: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SELECT</a:t>
            </a:r>
            <a:r>
              <a:rPr lang="en-GB" dirty="0">
                <a:latin typeface="Consolas" panose="020B0609020204030204" pitchFamily="49" charset="0"/>
              </a:rPr>
              <a:t> ?name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WHERE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			?city </a:t>
            </a:r>
            <a:r>
              <a:rPr lang="en-GB" dirty="0" err="1">
                <a:latin typeface="Consolas" panose="020B0609020204030204" pitchFamily="49" charset="0"/>
              </a:rPr>
              <a:t>ex:name</a:t>
            </a:r>
            <a:r>
              <a:rPr lang="en-GB" dirty="0">
                <a:latin typeface="Consolas" panose="020B0609020204030204" pitchFamily="49" charset="0"/>
              </a:rPr>
              <a:t> ?name .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			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FILTER</a:t>
            </a:r>
            <a:r>
              <a:rPr lang="en-GB" dirty="0">
                <a:latin typeface="Consolas" panose="020B0609020204030204" pitchFamily="49" charset="0"/>
              </a:rPr>
              <a:t>(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LANG</a:t>
            </a:r>
            <a:r>
              <a:rPr lang="en-GB" dirty="0">
                <a:latin typeface="Consolas" panose="020B0609020204030204" pitchFamily="49" charset="0"/>
              </a:rPr>
              <a:t>(?name)=‘</a:t>
            </a:r>
            <a:r>
              <a:rPr lang="en-GB" dirty="0" err="1">
                <a:latin typeface="Consolas" panose="020B0609020204030204" pitchFamily="49" charset="0"/>
              </a:rPr>
              <a:t>en</a:t>
            </a:r>
            <a:r>
              <a:rPr lang="en-GB" dirty="0">
                <a:latin typeface="Consolas" panose="020B0609020204030204" pitchFamily="49" charset="0"/>
              </a:rPr>
              <a:t>’ )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		}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2D742A-113C-46D6-A844-23D4F592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F869C407-15F7-40E9-BBE5-E2ECC0669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64524"/>
              </p:ext>
            </p:extLst>
          </p:nvPr>
        </p:nvGraphicFramePr>
        <p:xfrm>
          <a:off x="4157744" y="5348227"/>
          <a:ext cx="376077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1">
                  <a:extLst>
                    <a:ext uri="{9D8B030D-6E8A-4147-A177-3AD203B41FA5}">
                      <a16:colId xmlns:a16="http://schemas.microsoft.com/office/drawing/2014/main" val="2170401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?name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88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“Santiago of Chile”@</a:t>
                      </a:r>
                      <a:r>
                        <a:rPr lang="en-GB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en</a:t>
                      </a:r>
                      <a:endParaRPr lang="en-GB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39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3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E70AC-963A-424C-97C2-919E05EA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Solution Modifiers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1D8D8D-FDA4-4C1B-A6DD-EA11A4C2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Operations that modify the result set as a whole, like sorting and pagination</a:t>
            </a:r>
          </a:p>
          <a:p>
            <a:r>
              <a:rPr lang="en-GB" dirty="0"/>
              <a:t>Keywords: ORDER BY, DISTINCT, LIMIT and OFFSET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		PREFIX</a:t>
            </a:r>
            <a:r>
              <a:rPr lang="en-GB" sz="2800" dirty="0">
                <a:latin typeface="Consolas" panose="020B0609020204030204" pitchFamily="49" charset="0"/>
              </a:rPr>
              <a:t> ex:&lt;http://example.org&gt;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</a:t>
            </a: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SELECT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?c </a:t>
            </a:r>
            <a:r>
              <a:rPr lang="en-GB" sz="2800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WHERE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{</a:t>
            </a: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	?c a </a:t>
            </a:r>
            <a:r>
              <a:rPr lang="en-GB" sz="2800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ex:Country</a:t>
            </a: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 ;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ea typeface="Malgun Gothic" panose="020B0503020000020004" pitchFamily="34" charset="-127"/>
              </a:rPr>
              <a:t>			   </a:t>
            </a:r>
            <a:r>
              <a:rPr lang="en-GB" dirty="0" err="1">
                <a:latin typeface="Consolas" panose="020B0609020204030204" pitchFamily="49" charset="0"/>
                <a:ea typeface="Malgun Gothic" panose="020B0503020000020004" pitchFamily="34" charset="-127"/>
              </a:rPr>
              <a:t>ex:name</a:t>
            </a:r>
            <a:r>
              <a:rPr lang="en-GB" dirty="0">
                <a:latin typeface="Consolas" panose="020B0609020204030204" pitchFamily="49" charset="0"/>
                <a:ea typeface="Malgun Gothic" panose="020B0503020000020004" pitchFamily="34" charset="-127"/>
              </a:rPr>
              <a:t> ?name ;</a:t>
            </a:r>
            <a:endParaRPr lang="en-GB" sz="2800" dirty="0">
              <a:latin typeface="Consolas" panose="020B0609020204030204" pitchFamily="49" charset="0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  <a:ea typeface="Malgun Gothic" panose="020B0503020000020004" pitchFamily="34" charset="-127"/>
              </a:rPr>
              <a:t>		}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ea typeface="Malgun Gothic" panose="020B0503020000020004" pitchFamily="34" charset="-127"/>
              </a:rPr>
              <a:t>		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  <a:ea typeface="Malgun Gothic" panose="020B0503020000020004" pitchFamily="34" charset="-127"/>
              </a:rPr>
              <a:t>ORDER BY</a:t>
            </a:r>
            <a:r>
              <a:rPr lang="en-GB" dirty="0">
                <a:latin typeface="Consolas" panose="020B0609020204030204" pitchFamily="49" charset="0"/>
                <a:ea typeface="Malgun Gothic" panose="020B0503020000020004" pitchFamily="34" charset="-127"/>
              </a:rPr>
              <a:t> ?name</a:t>
            </a:r>
            <a:endParaRPr lang="en-GB" sz="2800" dirty="0">
              <a:latin typeface="Consolas" panose="020B0609020204030204" pitchFamily="49" charset="0"/>
              <a:ea typeface="Malgun Gothic" panose="020B0503020000020004" pitchFamily="34" charset="-127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EF29EC-DEBC-472D-8563-80EFC054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76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94B50-4F74-4D2A-ACE7-60A9E190A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1.1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F739DE-9F7E-4A2D-987C-81356F0E3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features:</a:t>
            </a:r>
          </a:p>
          <a:p>
            <a:pPr lvl="1"/>
            <a:r>
              <a:rPr lang="en-GB" dirty="0"/>
              <a:t>Aggregation: </a:t>
            </a:r>
          </a:p>
          <a:p>
            <a:pPr lvl="2"/>
            <a:r>
              <a:rPr lang="en-GB" dirty="0"/>
              <a:t>Aggregated functions: COUNT, SUM, AVG, MIN, MAX</a:t>
            </a:r>
          </a:p>
          <a:p>
            <a:pPr lvl="2"/>
            <a:r>
              <a:rPr lang="en-GB" dirty="0"/>
              <a:t>Grouping: GROUP BY</a:t>
            </a:r>
          </a:p>
          <a:p>
            <a:pPr lvl="2"/>
            <a:r>
              <a:rPr lang="en-GB" dirty="0"/>
              <a:t>Conditions over aggregated values: HAVING</a:t>
            </a:r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SELECT</a:t>
            </a:r>
            <a:r>
              <a:rPr lang="en-GB" dirty="0">
                <a:latin typeface="Consolas" panose="020B0609020204030204" pitchFamily="49" charset="0"/>
              </a:rPr>
              <a:t> (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COUNT</a:t>
            </a:r>
            <a:r>
              <a:rPr lang="en-GB" dirty="0">
                <a:latin typeface="Consolas" panose="020B0609020204030204" pitchFamily="49" charset="0"/>
              </a:rPr>
              <a:t>(?country)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AS</a:t>
            </a:r>
            <a:r>
              <a:rPr lang="en-GB" dirty="0">
                <a:latin typeface="Consolas" panose="020B0609020204030204" pitchFamily="49" charset="0"/>
              </a:rPr>
              <a:t> ?c)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WHERE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pPr marL="914400" lvl="2" indent="0">
              <a:buNone/>
            </a:pPr>
            <a:r>
              <a:rPr lang="en-GB" dirty="0">
                <a:latin typeface="Consolas" panose="020B0609020204030204" pitchFamily="49" charset="0"/>
              </a:rPr>
              <a:t>	?country </a:t>
            </a:r>
            <a:r>
              <a:rPr lang="en-GB" dirty="0" err="1">
                <a:latin typeface="Consolas" panose="020B0609020204030204" pitchFamily="49" charset="0"/>
              </a:rPr>
              <a:t>ex:continent</a:t>
            </a:r>
            <a:r>
              <a:rPr lang="en-GB" dirty="0">
                <a:latin typeface="Consolas" panose="020B0609020204030204" pitchFamily="49" charset="0"/>
              </a:rPr>
              <a:t> ?continent .</a:t>
            </a:r>
          </a:p>
          <a:p>
            <a:pPr marL="914400" lvl="2" indent="0">
              <a:buNone/>
            </a:pPr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pPr marL="914400" lvl="2" indent="0">
              <a:buNone/>
            </a:pP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GROUP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BY</a:t>
            </a:r>
            <a:r>
              <a:rPr lang="en-GB" dirty="0">
                <a:latin typeface="Consolas" panose="020B0609020204030204" pitchFamily="49" charset="0"/>
              </a:rPr>
              <a:t> ?continent</a:t>
            </a:r>
          </a:p>
          <a:p>
            <a:pPr marL="914400" lvl="2" indent="0">
              <a:buNone/>
            </a:pP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HAVING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COUNT</a:t>
            </a:r>
            <a:r>
              <a:rPr lang="en-GB" dirty="0">
                <a:latin typeface="Consolas" panose="020B0609020204030204" pitchFamily="49" charset="0"/>
              </a:rPr>
              <a:t>(?country) &gt; 10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28BE4C-B786-4CC9-BF16-3C666745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46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BABCB-DAC6-4686-BE94-8006FE88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3011F3-669F-460E-B2E3-FBE36331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Resources can be nearly anything: People, places, objects, abstract concepts</a:t>
            </a:r>
          </a:p>
          <a:p>
            <a:endParaRPr lang="en-GB" dirty="0"/>
          </a:p>
          <a:p>
            <a:r>
              <a:rPr lang="en-GB" dirty="0"/>
              <a:t>RDF helps us to describe these resources through attributes and relationships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0C5499-262A-497D-994A-F429272F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632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D0FA2-4A1B-43AA-AF8B-07E12161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1.1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390879-02C6-4D4C-84F5-D8BC88EF2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Nested queries</a:t>
            </a:r>
          </a:p>
          <a:p>
            <a:r>
              <a:rPr lang="en-GB" dirty="0"/>
              <a:t>Negation operators:</a:t>
            </a:r>
          </a:p>
          <a:p>
            <a:pPr lvl="1"/>
            <a:r>
              <a:rPr lang="en-GB" dirty="0"/>
              <a:t>[NOT] EXISTS</a:t>
            </a:r>
          </a:p>
          <a:p>
            <a:pPr lvl="1"/>
            <a:r>
              <a:rPr lang="en-GB" dirty="0"/>
              <a:t>MINUS</a:t>
            </a:r>
          </a:p>
          <a:p>
            <a:r>
              <a:rPr lang="en-GB" dirty="0"/>
              <a:t>Assignment:</a:t>
            </a:r>
          </a:p>
          <a:p>
            <a:pPr lvl="1"/>
            <a:r>
              <a:rPr lang="en-GB" dirty="0"/>
              <a:t>BIND, VALUES</a:t>
            </a:r>
          </a:p>
          <a:p>
            <a:r>
              <a:rPr lang="en-GB" dirty="0"/>
              <a:t>Basic Federation:</a:t>
            </a:r>
          </a:p>
          <a:p>
            <a:pPr lvl="1"/>
            <a:r>
              <a:rPr lang="en-GB" dirty="0"/>
              <a:t>SERVICE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6F3E97-1D45-42DE-8DC1-3A00393E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57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BC5AC-9CEE-4667-B65C-725100D3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1.1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A95AFD-EB53-460C-941F-CD20BD58D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Property paths (à la XPath)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26213C-7A2F-4164-B857-78689383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76E748D-E00F-4745-B46A-3D206D40DF3D}"/>
              </a:ext>
            </a:extLst>
          </p:cNvPr>
          <p:cNvSpPr/>
          <p:nvPr/>
        </p:nvSpPr>
        <p:spPr>
          <a:xfrm>
            <a:off x="3480484" y="27529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ex:X</a:t>
            </a:r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8BCC9DD-815B-4A4B-B621-69C3DD42A14E}"/>
              </a:ext>
            </a:extLst>
          </p:cNvPr>
          <p:cNvSpPr/>
          <p:nvPr/>
        </p:nvSpPr>
        <p:spPr>
          <a:xfrm>
            <a:off x="8795948" y="54430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ex:F</a:t>
            </a:r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23E4C67-E400-4C56-B4B4-4FD3D0B80A62}"/>
              </a:ext>
            </a:extLst>
          </p:cNvPr>
          <p:cNvSpPr/>
          <p:nvPr/>
        </p:nvSpPr>
        <p:spPr>
          <a:xfrm>
            <a:off x="7217373" y="54430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ex:E</a:t>
            </a:r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054030-68C0-416E-B4EB-B80F9E344864}"/>
              </a:ext>
            </a:extLst>
          </p:cNvPr>
          <p:cNvSpPr/>
          <p:nvPr/>
        </p:nvSpPr>
        <p:spPr>
          <a:xfrm>
            <a:off x="5638798" y="54430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ex:D</a:t>
            </a:r>
            <a:endParaRPr lang="en-GB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DA800E8-521C-46A0-802A-59EF569F5983}"/>
              </a:ext>
            </a:extLst>
          </p:cNvPr>
          <p:cNvSpPr/>
          <p:nvPr/>
        </p:nvSpPr>
        <p:spPr>
          <a:xfrm>
            <a:off x="7217373" y="413539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ex:C</a:t>
            </a:r>
            <a:endParaRPr lang="en-GB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DFF3DB3-53DA-474B-A0B6-A055D5AA654C}"/>
              </a:ext>
            </a:extLst>
          </p:cNvPr>
          <p:cNvSpPr/>
          <p:nvPr/>
        </p:nvSpPr>
        <p:spPr>
          <a:xfrm>
            <a:off x="5638798" y="413539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ex:B</a:t>
            </a:r>
            <a:endParaRPr lang="en-GB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0E1C352-2154-461E-9179-86FAEED483A9}"/>
              </a:ext>
            </a:extLst>
          </p:cNvPr>
          <p:cNvSpPr/>
          <p:nvPr/>
        </p:nvSpPr>
        <p:spPr>
          <a:xfrm>
            <a:off x="5638798" y="27529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ex:A</a:t>
            </a:r>
            <a:endParaRPr lang="en-GB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9F98604-E638-401D-87FC-7949576CD384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>
            <a:off x="4394884" y="3210138"/>
            <a:ext cx="12439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E424570-4418-4C66-9B89-70E4620B1896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4394884" y="3210138"/>
            <a:ext cx="1243914" cy="1382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8D5031E-4B1D-4383-B440-F9ACDA2075C7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4394884" y="3210138"/>
            <a:ext cx="1243914" cy="26901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8823E5E-279A-4E70-8D66-1AA907654C57}"/>
              </a:ext>
            </a:extLst>
          </p:cNvPr>
          <p:cNvCxnSpPr>
            <a:cxnSpLocks/>
            <a:stCxn id="11" idx="6"/>
            <a:endCxn id="10" idx="2"/>
          </p:cNvCxnSpPr>
          <p:nvPr/>
        </p:nvCxnSpPr>
        <p:spPr>
          <a:xfrm>
            <a:off x="6553198" y="4592593"/>
            <a:ext cx="6641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DB7C43AF-68C5-4FD0-B3EA-81D1A3DBE6E1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>
            <a:off x="6553198" y="5900286"/>
            <a:ext cx="6641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CB142DA8-C91B-428A-AD21-B2EE06103A50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8131773" y="5900286"/>
            <a:ext cx="6641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5BE6A22-683B-4DEE-9705-303FB66DD093}"/>
              </a:ext>
            </a:extLst>
          </p:cNvPr>
          <p:cNvSpPr txBox="1"/>
          <p:nvPr/>
        </p:nvSpPr>
        <p:spPr>
          <a:xfrm>
            <a:off x="4728932" y="2923229"/>
            <a:ext cx="58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ex:p</a:t>
            </a:r>
            <a:endParaRPr lang="en-GB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31E0172-26F3-40F8-9537-AAFF94573B11}"/>
              </a:ext>
            </a:extLst>
          </p:cNvPr>
          <p:cNvSpPr txBox="1"/>
          <p:nvPr/>
        </p:nvSpPr>
        <p:spPr>
          <a:xfrm>
            <a:off x="5004484" y="3614456"/>
            <a:ext cx="58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ex:p</a:t>
            </a:r>
            <a:endParaRPr lang="en-GB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9906F69-EF60-49C4-82D2-384146297207}"/>
              </a:ext>
            </a:extLst>
          </p:cNvPr>
          <p:cNvSpPr txBox="1"/>
          <p:nvPr/>
        </p:nvSpPr>
        <p:spPr>
          <a:xfrm>
            <a:off x="4543580" y="4613148"/>
            <a:ext cx="58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ex:p</a:t>
            </a:r>
            <a:endParaRPr lang="en-GB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ECEDAA1-7E0E-4B20-A7C5-0C1B620A3B0D}"/>
              </a:ext>
            </a:extLst>
          </p:cNvPr>
          <p:cNvSpPr txBox="1"/>
          <p:nvPr/>
        </p:nvSpPr>
        <p:spPr>
          <a:xfrm>
            <a:off x="6592536" y="4171649"/>
            <a:ext cx="58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ex:q</a:t>
            </a:r>
            <a:endParaRPr lang="en-GB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204B0A5-CC26-44C1-A8BF-68D2BBB85465}"/>
              </a:ext>
            </a:extLst>
          </p:cNvPr>
          <p:cNvSpPr txBox="1"/>
          <p:nvPr/>
        </p:nvSpPr>
        <p:spPr>
          <a:xfrm>
            <a:off x="6589447" y="5524371"/>
            <a:ext cx="58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ex:q</a:t>
            </a:r>
            <a:endParaRPr lang="en-GB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2805E6D-FB90-4D38-98AD-D4C4600C177D}"/>
              </a:ext>
            </a:extLst>
          </p:cNvPr>
          <p:cNvSpPr txBox="1"/>
          <p:nvPr/>
        </p:nvSpPr>
        <p:spPr>
          <a:xfrm>
            <a:off x="8179347" y="5524371"/>
            <a:ext cx="58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ex:q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629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EDA73-0B96-4000-8E39-786B494F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1.1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45DB0-60AC-47C9-AF75-AD9F86997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Obtain the nodes that are connected by </a:t>
            </a:r>
            <a:r>
              <a:rPr lang="en-GB" dirty="0" err="1"/>
              <a:t>ex:p</a:t>
            </a:r>
            <a:r>
              <a:rPr lang="en-GB" dirty="0"/>
              <a:t> and 0 or more occurrences of </a:t>
            </a:r>
            <a:r>
              <a:rPr lang="en-GB" dirty="0" err="1"/>
              <a:t>ex:q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  SELECT</a:t>
            </a:r>
            <a:r>
              <a:rPr lang="en-GB" dirty="0">
                <a:latin typeface="Consolas" panose="020B0609020204030204" pitchFamily="49" charset="0"/>
              </a:rPr>
              <a:t> ?n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WHERE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ex:X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ex:p</a:t>
            </a:r>
            <a:r>
              <a:rPr lang="en-GB" b="1" dirty="0">
                <a:solidFill>
                  <a:srgbClr val="00B050"/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</a:rPr>
              <a:t>ex:q</a:t>
            </a:r>
            <a:r>
              <a:rPr lang="en-GB" b="1" dirty="0">
                <a:solidFill>
                  <a:srgbClr val="00B050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latin typeface="Consolas" panose="020B0609020204030204" pitchFamily="49" charset="0"/>
              </a:rPr>
              <a:t> ?n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}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DC884B-2AE3-4632-BD89-9076DCFD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ACD1F3F-94A5-415A-B07D-7E62FB0B8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93" y="3122141"/>
            <a:ext cx="4754774" cy="2753497"/>
          </a:xfrm>
          <a:prstGeom prst="rect">
            <a:avLst/>
          </a:prstGeom>
        </p:spPr>
      </p:pic>
      <p:sp>
        <p:nvSpPr>
          <p:cNvPr id="25" name="Bocadillo: ovalado 24">
            <a:extLst>
              <a:ext uri="{FF2B5EF4-FFF2-40B4-BE49-F238E27FC236}">
                <a16:creationId xmlns:a16="http://schemas.microsoft.com/office/drawing/2014/main" id="{6C8BC5D0-A3C3-4D65-8B74-A1EFC0BC3BF0}"/>
              </a:ext>
            </a:extLst>
          </p:cNvPr>
          <p:cNvSpPr/>
          <p:nvPr/>
        </p:nvSpPr>
        <p:spPr>
          <a:xfrm>
            <a:off x="741405" y="5008605"/>
            <a:ext cx="2391292" cy="867033"/>
          </a:xfrm>
          <a:prstGeom prst="wedgeEllipseCallout">
            <a:avLst>
              <a:gd name="adj1" fmla="val 74955"/>
              <a:gd name="adj2" fmla="val -1406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Path concatenation</a:t>
            </a:r>
          </a:p>
        </p:txBody>
      </p:sp>
      <p:sp>
        <p:nvSpPr>
          <p:cNvPr id="26" name="Bocadillo: ovalado 25">
            <a:extLst>
              <a:ext uri="{FF2B5EF4-FFF2-40B4-BE49-F238E27FC236}">
                <a16:creationId xmlns:a16="http://schemas.microsoft.com/office/drawing/2014/main" id="{70B0DB93-01E9-4C0B-A9C2-751A90BE52CF}"/>
              </a:ext>
            </a:extLst>
          </p:cNvPr>
          <p:cNvSpPr/>
          <p:nvPr/>
        </p:nvSpPr>
        <p:spPr>
          <a:xfrm>
            <a:off x="3713205" y="5625842"/>
            <a:ext cx="2391292" cy="867033"/>
          </a:xfrm>
          <a:prstGeom prst="wedgeEllipseCallout">
            <a:avLst>
              <a:gd name="adj1" fmla="val -12891"/>
              <a:gd name="adj2" fmla="val -2061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 or more times</a:t>
            </a:r>
          </a:p>
        </p:txBody>
      </p:sp>
    </p:spTree>
    <p:extLst>
      <p:ext uri="{BB962C8B-B14F-4D97-AF65-F5344CB8AC3E}">
        <p14:creationId xmlns:p14="http://schemas.microsoft.com/office/powerpoint/2010/main" val="4986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EDA73-0B96-4000-8E39-786B494F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1.1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45DB0-60AC-47C9-AF75-AD9F86997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Obtain the nodes that are connected by </a:t>
            </a:r>
            <a:r>
              <a:rPr lang="en-GB" dirty="0" err="1"/>
              <a:t>ex:p</a:t>
            </a:r>
            <a:r>
              <a:rPr lang="en-GB" dirty="0"/>
              <a:t> and 0 or more occurrences of </a:t>
            </a:r>
            <a:r>
              <a:rPr lang="en-GB" dirty="0" err="1"/>
              <a:t>ex:q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  SELECT</a:t>
            </a:r>
            <a:r>
              <a:rPr lang="en-GB" dirty="0">
                <a:latin typeface="Consolas" panose="020B0609020204030204" pitchFamily="49" charset="0"/>
              </a:rPr>
              <a:t> ?n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WHERE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ex:X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ex:p</a:t>
            </a:r>
            <a:r>
              <a:rPr lang="en-GB" b="1" dirty="0">
                <a:solidFill>
                  <a:srgbClr val="00B050"/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</a:rPr>
              <a:t>ex:q</a:t>
            </a:r>
            <a:r>
              <a:rPr lang="en-GB" b="1" dirty="0">
                <a:solidFill>
                  <a:srgbClr val="00B050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latin typeface="Consolas" panose="020B0609020204030204" pitchFamily="49" charset="0"/>
              </a:rPr>
              <a:t> ?n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}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DC884B-2AE3-4632-BD89-9076DCFD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ACD1F3F-94A5-415A-B07D-7E62FB0B8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93" y="3122141"/>
            <a:ext cx="4754774" cy="2753497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5C3B355-DFA1-4101-8739-810D05128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19916"/>
              </p:ext>
            </p:extLst>
          </p:nvPr>
        </p:nvGraphicFramePr>
        <p:xfrm>
          <a:off x="4099697" y="4388090"/>
          <a:ext cx="1996303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03">
                  <a:extLst>
                    <a:ext uri="{9D8B030D-6E8A-4147-A177-3AD203B41FA5}">
                      <a16:colId xmlns:a16="http://schemas.microsoft.com/office/drawing/2014/main" val="830806340"/>
                    </a:ext>
                  </a:extLst>
                </a:gridCol>
              </a:tblGrid>
              <a:tr h="30102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?n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205074"/>
                  </a:ext>
                </a:extLst>
              </a:tr>
              <a:tr h="30349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ex:A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890753"/>
                  </a:ext>
                </a:extLst>
              </a:tr>
              <a:tr h="30596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ex:B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93047"/>
                  </a:ext>
                </a:extLst>
              </a:tr>
              <a:tr h="28372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ex:C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27123"/>
                  </a:ext>
                </a:extLst>
              </a:tr>
              <a:tr h="30267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ex:D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370383"/>
                  </a:ext>
                </a:extLst>
              </a:tr>
              <a:tr h="27219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ex:E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60188"/>
                  </a:ext>
                </a:extLst>
              </a:tr>
              <a:tr h="20876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ex:F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59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4397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EDA73-0B96-4000-8E39-786B494F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1.1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45DB0-60AC-47C9-AF75-AD9F86997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Obtain the nodes that are connected by </a:t>
            </a:r>
            <a:r>
              <a:rPr lang="en-GB" dirty="0" err="1"/>
              <a:t>ex:p</a:t>
            </a:r>
            <a:r>
              <a:rPr lang="en-GB" dirty="0"/>
              <a:t> and 1 or more occurrences of </a:t>
            </a:r>
            <a:r>
              <a:rPr lang="en-GB" dirty="0" err="1"/>
              <a:t>ex:q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  SELECT</a:t>
            </a:r>
            <a:r>
              <a:rPr lang="en-GB" dirty="0">
                <a:latin typeface="Consolas" panose="020B0609020204030204" pitchFamily="49" charset="0"/>
              </a:rPr>
              <a:t> ?n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WHERE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ex:X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ex:p</a:t>
            </a:r>
            <a:r>
              <a:rPr lang="en-GB" b="1" dirty="0">
                <a:solidFill>
                  <a:srgbClr val="00B050"/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</a:rPr>
              <a:t>ex:q</a:t>
            </a:r>
            <a:r>
              <a:rPr lang="en-GB" b="1" dirty="0">
                <a:solidFill>
                  <a:srgbClr val="00B050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latin typeface="Consolas" panose="020B0609020204030204" pitchFamily="49" charset="0"/>
              </a:rPr>
              <a:t> ?n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}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DC884B-2AE3-4632-BD89-9076DCFD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ACD1F3F-94A5-415A-B07D-7E62FB0B8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93" y="3122141"/>
            <a:ext cx="4754774" cy="2753497"/>
          </a:xfrm>
          <a:prstGeom prst="rect">
            <a:avLst/>
          </a:prstGeom>
        </p:spPr>
      </p:pic>
      <p:sp>
        <p:nvSpPr>
          <p:cNvPr id="25" name="Bocadillo: ovalado 24">
            <a:extLst>
              <a:ext uri="{FF2B5EF4-FFF2-40B4-BE49-F238E27FC236}">
                <a16:creationId xmlns:a16="http://schemas.microsoft.com/office/drawing/2014/main" id="{6C8BC5D0-A3C3-4D65-8B74-A1EFC0BC3BF0}"/>
              </a:ext>
            </a:extLst>
          </p:cNvPr>
          <p:cNvSpPr/>
          <p:nvPr/>
        </p:nvSpPr>
        <p:spPr>
          <a:xfrm>
            <a:off x="741405" y="5008605"/>
            <a:ext cx="2391292" cy="867033"/>
          </a:xfrm>
          <a:prstGeom prst="wedgeEllipseCallout">
            <a:avLst>
              <a:gd name="adj1" fmla="val 74955"/>
              <a:gd name="adj2" fmla="val -1406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Path concatenation</a:t>
            </a:r>
          </a:p>
        </p:txBody>
      </p:sp>
      <p:sp>
        <p:nvSpPr>
          <p:cNvPr id="26" name="Bocadillo: ovalado 25">
            <a:extLst>
              <a:ext uri="{FF2B5EF4-FFF2-40B4-BE49-F238E27FC236}">
                <a16:creationId xmlns:a16="http://schemas.microsoft.com/office/drawing/2014/main" id="{70B0DB93-01E9-4C0B-A9C2-751A90BE52CF}"/>
              </a:ext>
            </a:extLst>
          </p:cNvPr>
          <p:cNvSpPr/>
          <p:nvPr/>
        </p:nvSpPr>
        <p:spPr>
          <a:xfrm>
            <a:off x="3713205" y="5625842"/>
            <a:ext cx="2391292" cy="867033"/>
          </a:xfrm>
          <a:prstGeom prst="wedgeEllipseCallout">
            <a:avLst>
              <a:gd name="adj1" fmla="val -12891"/>
              <a:gd name="adj2" fmla="val -2061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 or more times</a:t>
            </a:r>
          </a:p>
        </p:txBody>
      </p:sp>
    </p:spTree>
    <p:extLst>
      <p:ext uri="{BB962C8B-B14F-4D97-AF65-F5344CB8AC3E}">
        <p14:creationId xmlns:p14="http://schemas.microsoft.com/office/powerpoint/2010/main" val="34173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EDA73-0B96-4000-8E39-786B494F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1.1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45DB0-60AC-47C9-AF75-AD9F86997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Obtain the nodes that are connected by </a:t>
            </a:r>
            <a:r>
              <a:rPr lang="en-GB" dirty="0" err="1"/>
              <a:t>ex:p</a:t>
            </a:r>
            <a:r>
              <a:rPr lang="en-GB" dirty="0"/>
              <a:t> and 0 or more occurrences of </a:t>
            </a:r>
            <a:r>
              <a:rPr lang="en-GB" dirty="0" err="1"/>
              <a:t>ex:q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  SELECT</a:t>
            </a:r>
            <a:r>
              <a:rPr lang="en-GB" dirty="0">
                <a:latin typeface="Consolas" panose="020B0609020204030204" pitchFamily="49" charset="0"/>
              </a:rPr>
              <a:t> ?n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WHERE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ex:X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ex:p</a:t>
            </a:r>
            <a:r>
              <a:rPr lang="en-GB" b="1" dirty="0">
                <a:solidFill>
                  <a:srgbClr val="00B050"/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</a:rPr>
              <a:t>ex:q</a:t>
            </a:r>
            <a:r>
              <a:rPr lang="en-GB" b="1" dirty="0">
                <a:solidFill>
                  <a:srgbClr val="00B050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latin typeface="Consolas" panose="020B0609020204030204" pitchFamily="49" charset="0"/>
              </a:rPr>
              <a:t> ?n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  }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DC884B-2AE3-4632-BD89-9076DCFD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ACD1F3F-94A5-415A-B07D-7E62FB0B8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93" y="3122141"/>
            <a:ext cx="4754774" cy="2753497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5C3B355-DFA1-4101-8739-810D05128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19330"/>
              </p:ext>
            </p:extLst>
          </p:nvPr>
        </p:nvGraphicFramePr>
        <p:xfrm>
          <a:off x="3854105" y="5045281"/>
          <a:ext cx="1996303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03">
                  <a:extLst>
                    <a:ext uri="{9D8B030D-6E8A-4147-A177-3AD203B41FA5}">
                      <a16:colId xmlns:a16="http://schemas.microsoft.com/office/drawing/2014/main" val="830806340"/>
                    </a:ext>
                  </a:extLst>
                </a:gridCol>
              </a:tblGrid>
              <a:tr h="30102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?n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205074"/>
                  </a:ext>
                </a:extLst>
              </a:tr>
              <a:tr h="28372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ex:C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27123"/>
                  </a:ext>
                </a:extLst>
              </a:tr>
              <a:tr h="27219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ex:E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60188"/>
                  </a:ext>
                </a:extLst>
              </a:tr>
              <a:tr h="20876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ex:F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59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2286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D7E4C-6332-4791-AD1E-3B895927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 Data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81586-6EC0-42F8-B422-46B4A1D4D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CFAEBD-3818-4322-ADE3-5354D504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676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CA617-09CB-4268-9EEE-68B3A945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 Data</a:t>
            </a:r>
          </a:p>
        </p:txBody>
      </p:sp>
      <p:pic>
        <p:nvPicPr>
          <p:cNvPr id="6" name="Marcador de contenido 5" descr="Mapa&#10;&#10;Descripción generada automáticamente">
            <a:extLst>
              <a:ext uri="{FF2B5EF4-FFF2-40B4-BE49-F238E27FC236}">
                <a16:creationId xmlns:a16="http://schemas.microsoft.com/office/drawing/2014/main" id="{D5ECFF23-C97A-41E4-8D17-0A441FF5B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10" y="1345066"/>
            <a:ext cx="6483380" cy="4240894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E01B36-521A-4E2F-A3E0-C32B0345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332132-EBEB-4620-A16E-D545F5F25774}"/>
              </a:ext>
            </a:extLst>
          </p:cNvPr>
          <p:cNvSpPr txBox="1"/>
          <p:nvPr/>
        </p:nvSpPr>
        <p:spPr>
          <a:xfrm>
            <a:off x="879155" y="5769934"/>
            <a:ext cx="104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goal is to publish structured data on the WWW in a standardized, machine-readable manner</a:t>
            </a:r>
          </a:p>
        </p:txBody>
      </p:sp>
    </p:spTree>
    <p:extLst>
      <p:ext uri="{BB962C8B-B14F-4D97-AF65-F5344CB8AC3E}">
        <p14:creationId xmlns:p14="http://schemas.microsoft.com/office/powerpoint/2010/main" val="4096762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DF593-432A-4098-B46F-43CDA95A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 Data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8F8EBB-AF3E-45C7-BA79-828A3FC1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34DABAC-9A13-4DF8-A3E2-0D7A200FE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96" y="1584429"/>
            <a:ext cx="9387526" cy="45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13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DF593-432A-4098-B46F-43CDA95A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 Data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8F8EBB-AF3E-45C7-BA79-828A3FC1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63A1FB-418E-4DF8-BC6A-70BA74EF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27" y="166383"/>
            <a:ext cx="6026550" cy="38721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1144AC-AF9B-4472-A40A-0C6FDFEF5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068" y="1695045"/>
            <a:ext cx="6096000" cy="28970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5F5D0-A91C-4956-8528-50809904B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697" y="3314645"/>
            <a:ext cx="6003303" cy="15955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504538-0C02-445B-8B84-6961B9943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494" y="4069066"/>
            <a:ext cx="5371707" cy="25221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4DD4F01-636F-4A58-BC13-17B392897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3" y="2466605"/>
            <a:ext cx="4799045" cy="2345778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9D8276D-89A7-48B3-B1AE-9FFA22DABF0B}"/>
              </a:ext>
            </a:extLst>
          </p:cNvPr>
          <p:cNvCxnSpPr/>
          <p:nvPr/>
        </p:nvCxnSpPr>
        <p:spPr>
          <a:xfrm flipV="1">
            <a:off x="2108886" y="2084173"/>
            <a:ext cx="2817341" cy="1837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0008083D-DCA2-47B9-86C7-0D198F90D7A5}"/>
              </a:ext>
            </a:extLst>
          </p:cNvPr>
          <p:cNvCxnSpPr>
            <a:cxnSpLocks/>
          </p:cNvCxnSpPr>
          <p:nvPr/>
        </p:nvCxnSpPr>
        <p:spPr>
          <a:xfrm flipV="1">
            <a:off x="2183027" y="3130378"/>
            <a:ext cx="3739978" cy="650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AADA755-0092-4415-8584-4C48E279FCCF}"/>
              </a:ext>
            </a:extLst>
          </p:cNvPr>
          <p:cNvCxnSpPr>
            <a:cxnSpLocks/>
          </p:cNvCxnSpPr>
          <p:nvPr/>
        </p:nvCxnSpPr>
        <p:spPr>
          <a:xfrm flipV="1">
            <a:off x="2183027" y="3978876"/>
            <a:ext cx="4135395" cy="90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ACD7322-AB38-4A29-A002-2D92B728DFD9}"/>
              </a:ext>
            </a:extLst>
          </p:cNvPr>
          <p:cNvCxnSpPr>
            <a:cxnSpLocks/>
          </p:cNvCxnSpPr>
          <p:nvPr/>
        </p:nvCxnSpPr>
        <p:spPr>
          <a:xfrm>
            <a:off x="1400432" y="4592073"/>
            <a:ext cx="5527590" cy="449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5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D2086-7C1E-47F6-84C6-DC9BE713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D88A1-8B96-40B1-A9E7-52255D86E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41802"/>
            <a:ext cx="10515600" cy="2835161"/>
          </a:xfrm>
        </p:spPr>
        <p:txBody>
          <a:bodyPr/>
          <a:lstStyle/>
          <a:p>
            <a:r>
              <a:rPr lang="en-GB" dirty="0"/>
              <a:t>Subjects are always Resources</a:t>
            </a:r>
          </a:p>
          <a:p>
            <a:endParaRPr lang="en-GB" dirty="0"/>
          </a:p>
          <a:p>
            <a:r>
              <a:rPr lang="en-GB" dirty="0"/>
              <a:t>Predicates are always Properties</a:t>
            </a:r>
          </a:p>
          <a:p>
            <a:endParaRPr lang="en-GB" dirty="0"/>
          </a:p>
          <a:p>
            <a:r>
              <a:rPr lang="en-GB" dirty="0"/>
              <a:t>Objects are Resources or Literals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10DAAC-1836-4D45-923C-9A365BA7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D7AE289D-F5D6-41DA-BF92-A61835A87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32824"/>
              </p:ext>
            </p:extLst>
          </p:nvPr>
        </p:nvGraphicFramePr>
        <p:xfrm>
          <a:off x="2032000" y="1592616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776275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552296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55668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hasCapital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Santiago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2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partOf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Chile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3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6,811,595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67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6442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111CE-5CF3-4641-85F0-05FDB824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 Data – Adoption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B6EDD8-2DCB-4DDA-8F71-4AED9FFC8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Started as a grassroots community effort in 2007</a:t>
            </a:r>
          </a:p>
          <a:p>
            <a:pPr lvl="1"/>
            <a:r>
              <a:rPr lang="en-GB" dirty="0"/>
              <a:t>Published existing open license datasets as Linked Data</a:t>
            </a:r>
          </a:p>
          <a:p>
            <a:pPr lvl="1"/>
            <a:endParaRPr lang="en-GB" dirty="0"/>
          </a:p>
          <a:p>
            <a:r>
              <a:rPr lang="en-GB" dirty="0"/>
              <a:t>Prominent publishers joined the effort</a:t>
            </a:r>
          </a:p>
          <a:p>
            <a:pPr lvl="1"/>
            <a:r>
              <a:rPr lang="en-GB" dirty="0"/>
              <a:t>BBC, Springer, Nature, UK Government, etc</a:t>
            </a:r>
          </a:p>
          <a:p>
            <a:pPr lvl="1"/>
            <a:endParaRPr lang="en-GB" dirty="0"/>
          </a:p>
          <a:p>
            <a:r>
              <a:rPr lang="en-GB" dirty="0"/>
              <a:t>Encyclopaedic knowledge:</a:t>
            </a:r>
          </a:p>
          <a:p>
            <a:pPr lvl="1"/>
            <a:r>
              <a:rPr lang="en-GB" dirty="0" err="1"/>
              <a:t>DBPedia</a:t>
            </a:r>
            <a:r>
              <a:rPr lang="en-GB" dirty="0"/>
              <a:t>, </a:t>
            </a:r>
            <a:r>
              <a:rPr lang="en-GB" dirty="0" err="1"/>
              <a:t>Wikidata</a:t>
            </a: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74AC0A-1BF0-4379-BDB3-37E542DC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7935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FF045-05F8-49BD-AF88-CF182991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 Data – Applications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C8858B-CDE3-4D98-9A08-52FEB0627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Google Rich Snippet Formats:</a:t>
            </a:r>
          </a:p>
          <a:p>
            <a:pPr lvl="1"/>
            <a:r>
              <a:rPr lang="en-GB" dirty="0"/>
              <a:t>Reads </a:t>
            </a:r>
            <a:r>
              <a:rPr lang="en-GB" dirty="0" err="1"/>
              <a:t>RDFa</a:t>
            </a:r>
            <a:r>
              <a:rPr lang="en-GB" dirty="0"/>
              <a:t> data on search results</a:t>
            </a:r>
            <a:br>
              <a:rPr lang="en-GB" dirty="0"/>
            </a:br>
            <a:r>
              <a:rPr lang="en-GB" dirty="0"/>
              <a:t>to display </a:t>
            </a:r>
            <a:r>
              <a:rPr lang="en-GB" dirty="0" err="1"/>
              <a:t>infoboxes</a:t>
            </a:r>
            <a:endParaRPr lang="en-GB" dirty="0"/>
          </a:p>
          <a:p>
            <a:pPr lvl="1"/>
            <a:r>
              <a:rPr lang="en-GB" dirty="0"/>
              <a:t>Usually obtains data from Wikipedia/</a:t>
            </a:r>
            <a:br>
              <a:rPr lang="en-GB" dirty="0"/>
            </a:br>
            <a:r>
              <a:rPr lang="en-GB" dirty="0" err="1"/>
              <a:t>Wikidata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701642-D83F-456B-98BE-E29A9EAE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DEAF3F-37DC-466D-B333-5B137A6DD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443"/>
          <a:stretch/>
        </p:blipFill>
        <p:spPr>
          <a:xfrm>
            <a:off x="6790494" y="1825625"/>
            <a:ext cx="3949129" cy="48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57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BFCC1-158A-47B0-B4F4-5FAB51EF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 Data - Applications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DFA95B-9DDC-41F5-A3D8-D88EBE45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Alexa is testing their own knowledge graphs to provide fast and trustworthy question answering services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C36668-1AAA-40E8-941A-4A83B65C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14F1E6-49A5-48B3-A40C-F44438F05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20" y="2866767"/>
            <a:ext cx="6931959" cy="377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126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 descr="Mapa&#10;&#10;Descripción generada automáticamente">
            <a:extLst>
              <a:ext uri="{FF2B5EF4-FFF2-40B4-BE49-F238E27FC236}">
                <a16:creationId xmlns:a16="http://schemas.microsoft.com/office/drawing/2014/main" id="{8EFC7DB4-57DD-446F-8474-59EE8BCC6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32" y="1825625"/>
            <a:ext cx="4238468" cy="277245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90408B-0670-414D-AD60-FBB6C050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Web of Linked Data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9BC74B-3390-44A7-A1DE-BEBAAEF8B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a globally distributed network of Data</a:t>
            </a:r>
          </a:p>
          <a:p>
            <a:endParaRPr lang="en-GB" dirty="0"/>
          </a:p>
          <a:p>
            <a:r>
              <a:rPr lang="en-GB" dirty="0"/>
              <a:t>... which we may understand as a </a:t>
            </a:r>
            <a:br>
              <a:rPr lang="en-GB" dirty="0"/>
            </a:br>
            <a:r>
              <a:rPr lang="en-GB" dirty="0"/>
              <a:t>huge distributed database</a:t>
            </a:r>
          </a:p>
          <a:p>
            <a:endParaRPr lang="en-GB" dirty="0"/>
          </a:p>
          <a:p>
            <a:r>
              <a:rPr lang="en-GB" dirty="0"/>
              <a:t>Lots of research questions regarding querying</a:t>
            </a:r>
            <a:br>
              <a:rPr lang="en-GB" dirty="0"/>
            </a:br>
            <a:r>
              <a:rPr lang="en-GB" dirty="0"/>
              <a:t>of this data</a:t>
            </a:r>
          </a:p>
          <a:p>
            <a:pPr lvl="1"/>
            <a:r>
              <a:rPr lang="en-GB" dirty="0"/>
              <a:t>This is an active area of research</a:t>
            </a:r>
          </a:p>
          <a:p>
            <a:pPr lvl="1"/>
            <a:r>
              <a:rPr lang="en-GB" dirty="0"/>
              <a:t>Get in contact if you are interested!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6AFF97-73A9-495C-8A4A-38A281C2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56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B5D5B-A82D-413B-8A65-C90F9D02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549124-BB7C-4F54-9D18-B188DB00A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set of RDF triples is called an RDF graph, because we interpret each triple as a directed edge between two nodes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latin typeface="Consolas" panose="020B0609020204030204" pitchFamily="49" charset="0"/>
              </a:rPr>
              <a:t>(Chile, </a:t>
            </a:r>
            <a:r>
              <a:rPr lang="en-GB" dirty="0" err="1">
                <a:latin typeface="Consolas" panose="020B0609020204030204" pitchFamily="49" charset="0"/>
              </a:rPr>
              <a:t>hasCapital</a:t>
            </a:r>
            <a:r>
              <a:rPr lang="en-GB" dirty="0">
                <a:latin typeface="Consolas" panose="020B0609020204030204" pitchFamily="49" charset="0"/>
              </a:rPr>
              <a:t>, Santiago)</a:t>
            </a:r>
          </a:p>
          <a:p>
            <a:pPr marL="0" indent="0" algn="ctr">
              <a:buNone/>
            </a:pPr>
            <a:r>
              <a:rPr lang="en-GB" dirty="0">
                <a:latin typeface="Consolas" panose="020B0609020204030204" pitchFamily="49" charset="0"/>
              </a:rPr>
              <a:t>(Santiago, population, 6811595)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171C09-1258-40E8-8DD5-A2E9D7F3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C20E5D2-D2E6-4423-BFA8-AC5337391701}"/>
              </a:ext>
            </a:extLst>
          </p:cNvPr>
          <p:cNvSpPr/>
          <p:nvPr/>
        </p:nvSpPr>
        <p:spPr>
          <a:xfrm>
            <a:off x="1363749" y="4856555"/>
            <a:ext cx="1277332" cy="82484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Chile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94007FD-90D7-4C27-9177-EFF2A9B82DBC}"/>
              </a:ext>
            </a:extLst>
          </p:cNvPr>
          <p:cNvSpPr/>
          <p:nvPr/>
        </p:nvSpPr>
        <p:spPr>
          <a:xfrm>
            <a:off x="5221669" y="4856556"/>
            <a:ext cx="1714106" cy="82484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Santiago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F8DA743-6D0E-40E8-9A53-7E42E5F4E404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2641081" y="5268978"/>
            <a:ext cx="258058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0E01EE-5852-4580-AAFD-781D193C288E}"/>
              </a:ext>
            </a:extLst>
          </p:cNvPr>
          <p:cNvSpPr txBox="1"/>
          <p:nvPr/>
        </p:nvSpPr>
        <p:spPr>
          <a:xfrm>
            <a:off x="3329134" y="4899645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hasCapital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F0148DD-3D7B-45BF-B291-E2CCDE12720E}"/>
              </a:ext>
            </a:extLst>
          </p:cNvPr>
          <p:cNvSpPr/>
          <p:nvPr/>
        </p:nvSpPr>
        <p:spPr>
          <a:xfrm>
            <a:off x="9448800" y="5015551"/>
            <a:ext cx="1673257" cy="5068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6811595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6B602A7-D3C6-4731-B08E-AC93D7F60382}"/>
              </a:ext>
            </a:extLst>
          </p:cNvPr>
          <p:cNvCxnSpPr>
            <a:stCxn id="6" idx="6"/>
            <a:endCxn id="11" idx="1"/>
          </p:cNvCxnSpPr>
          <p:nvPr/>
        </p:nvCxnSpPr>
        <p:spPr>
          <a:xfrm flipV="1">
            <a:off x="6935775" y="5268977"/>
            <a:ext cx="2513025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D8A20-5263-433F-B688-D9495B6844D6}"/>
              </a:ext>
            </a:extLst>
          </p:cNvPr>
          <p:cNvSpPr txBox="1"/>
          <p:nvPr/>
        </p:nvSpPr>
        <p:spPr>
          <a:xfrm>
            <a:off x="7574441" y="4888099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9374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469AB-CCDC-4E3C-A728-F93B28D8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URI – </a:t>
            </a:r>
            <a:r>
              <a:rPr lang="en-GB" b="1" dirty="0">
                <a:solidFill>
                  <a:srgbClr val="FF0000"/>
                </a:solidFill>
              </a:rPr>
              <a:t>U</a:t>
            </a:r>
            <a:r>
              <a:rPr lang="en-GB" dirty="0"/>
              <a:t>niform </a:t>
            </a: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dirty="0"/>
              <a:t>esource </a:t>
            </a:r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dirty="0"/>
              <a:t>dentifier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DC7B89-7044-427A-8951-98A47834A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RDF aims to describe resources on the Web</a:t>
            </a:r>
          </a:p>
          <a:p>
            <a:endParaRPr lang="en-GB" dirty="0"/>
          </a:p>
          <a:p>
            <a:r>
              <a:rPr lang="en-GB" dirty="0"/>
              <a:t>To reference a resource, we use URIs which are globally unique</a:t>
            </a:r>
          </a:p>
          <a:p>
            <a:endParaRPr lang="en-GB" dirty="0"/>
          </a:p>
          <a:p>
            <a:r>
              <a:rPr lang="en-GB" dirty="0"/>
              <a:t>URIs not only identify Web documents:</a:t>
            </a:r>
          </a:p>
          <a:p>
            <a:pPr lvl="1"/>
            <a:r>
              <a:rPr lang="en-GB" dirty="0"/>
              <a:t>me: </a:t>
            </a:r>
            <a:r>
              <a:rPr lang="en-GB" dirty="0">
                <a:hlinkClick r:id="rId2"/>
              </a:rPr>
              <a:t>http://sferrada.com/rdf/foaf.ttl#me</a:t>
            </a:r>
            <a:r>
              <a:rPr lang="en-GB" dirty="0"/>
              <a:t>  </a:t>
            </a:r>
          </a:p>
          <a:p>
            <a:pPr lvl="1"/>
            <a:r>
              <a:rPr lang="en-GB" dirty="0"/>
              <a:t>RDF document about me: </a:t>
            </a:r>
            <a:r>
              <a:rPr lang="en-GB" dirty="0">
                <a:hlinkClick r:id="rId3"/>
              </a:rPr>
              <a:t>http://sferrada.com/rdf/foaf.ttl</a:t>
            </a:r>
            <a:endParaRPr lang="en-GB" dirty="0"/>
          </a:p>
          <a:p>
            <a:pPr lvl="1"/>
            <a:r>
              <a:rPr lang="en-GB" dirty="0"/>
              <a:t>HTML document about me: </a:t>
            </a:r>
            <a:r>
              <a:rPr lang="en-GB" dirty="0">
                <a:hlinkClick r:id="rId4"/>
              </a:rPr>
              <a:t>http://sferrada.com/index.html</a:t>
            </a:r>
            <a:r>
              <a:rPr lang="en-GB" dirty="0"/>
              <a:t>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BA9A25-BFD1-443D-B1D8-49399DD2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1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7B189-A0A8-402A-8FA2-614916ED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URIs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97AF1B-DA8A-42B8-A569-9349311A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D1EC886-033F-4A13-BD71-D0C1A47CB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14421"/>
              </p:ext>
            </p:extLst>
          </p:nvPr>
        </p:nvGraphicFramePr>
        <p:xfrm>
          <a:off x="2032000" y="2540014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776275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552296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55668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algun Gothic Semilight" panose="020B0502040204020203" pitchFamily="34" charset="-128"/>
                        </a:rPr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hasCapital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Santiago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2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partOf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Chile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3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6,811,595</a:t>
                      </a:r>
                      <a:endParaRPr lang="en-GB" dirty="0"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67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00091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7358</TotalTime>
  <Words>3288</Words>
  <Application>Microsoft Office PowerPoint</Application>
  <PresentationFormat>Panorámica</PresentationFormat>
  <Paragraphs>697</Paragraphs>
  <Slides>63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9" baseType="lpstr">
      <vt:lpstr>Malgun Gothic</vt:lpstr>
      <vt:lpstr>Malgun Gothic Semilight</vt:lpstr>
      <vt:lpstr>Arial</vt:lpstr>
      <vt:lpstr>Calibri</vt:lpstr>
      <vt:lpstr>Consolas</vt:lpstr>
      <vt:lpstr>1_Tema de Office</vt:lpstr>
      <vt:lpstr>RDF &amp; Linked Data</vt:lpstr>
      <vt:lpstr>RDF</vt:lpstr>
      <vt:lpstr>RDF – Resource Description Framework</vt:lpstr>
      <vt:lpstr>RDF – Resource Description Framework</vt:lpstr>
      <vt:lpstr>Resources</vt:lpstr>
      <vt:lpstr>Triples</vt:lpstr>
      <vt:lpstr>Graphs</vt:lpstr>
      <vt:lpstr>URI – Uniform Resource Identifier</vt:lpstr>
      <vt:lpstr>URIs</vt:lpstr>
      <vt:lpstr>URIs</vt:lpstr>
      <vt:lpstr>URIs – Prefix Names</vt:lpstr>
      <vt:lpstr>Literals</vt:lpstr>
      <vt:lpstr>Syntax</vt:lpstr>
      <vt:lpstr>Turtle – A human readable syntax</vt:lpstr>
      <vt:lpstr>Turtle – Prefix Names</vt:lpstr>
      <vt:lpstr>Turtle – Syntactic Sugar</vt:lpstr>
      <vt:lpstr>Turtle – Implicit Datatypes</vt:lpstr>
      <vt:lpstr>Turtle – rdf:type</vt:lpstr>
      <vt:lpstr>NTriples</vt:lpstr>
      <vt:lpstr>RDF/XML</vt:lpstr>
      <vt:lpstr>RDFa</vt:lpstr>
      <vt:lpstr>JSON-LD</vt:lpstr>
      <vt:lpstr>SPARQL</vt:lpstr>
      <vt:lpstr>SPARQL</vt:lpstr>
      <vt:lpstr>SPARQL – Triple Pattern</vt:lpstr>
      <vt:lpstr>SPARQL – Triple Pattern</vt:lpstr>
      <vt:lpstr>SPARQL – Triple Pattern </vt:lpstr>
      <vt:lpstr>SPARQL – Triple Pattern </vt:lpstr>
      <vt:lpstr>SPARQL – Triple Pattern </vt:lpstr>
      <vt:lpstr>SPARQL – Basic Graph Pattern</vt:lpstr>
      <vt:lpstr>SPARQL – Basic Graph Pattern</vt:lpstr>
      <vt:lpstr>SPARQL – Basic Graph Patterns</vt:lpstr>
      <vt:lpstr>SPARQL – Basic Graph Patterns</vt:lpstr>
      <vt:lpstr>SPARQL – Basic Graph Patterns</vt:lpstr>
      <vt:lpstr>SPARQL – Basic Graph Patterns</vt:lpstr>
      <vt:lpstr>SPARQL – Syntax </vt:lpstr>
      <vt:lpstr>SPARQL - Syntax</vt:lpstr>
      <vt:lpstr>SPARQL – Syntax </vt:lpstr>
      <vt:lpstr>SPARQL – FROM </vt:lpstr>
      <vt:lpstr>SPARQL – Optional </vt:lpstr>
      <vt:lpstr>SPARQL – Optional </vt:lpstr>
      <vt:lpstr>SPARQL – Optional </vt:lpstr>
      <vt:lpstr>SPARQL – Filter </vt:lpstr>
      <vt:lpstr>SPARQL – Filter Constraints</vt:lpstr>
      <vt:lpstr>SPARQL – Filter Constraints</vt:lpstr>
      <vt:lpstr>SPARQL - Filter</vt:lpstr>
      <vt:lpstr>SPARQL – Filter </vt:lpstr>
      <vt:lpstr>SPARQL – Solution Modifiers</vt:lpstr>
      <vt:lpstr>SPARQL 1.1</vt:lpstr>
      <vt:lpstr>SPARQL 1.1</vt:lpstr>
      <vt:lpstr>SPARQL 1.1</vt:lpstr>
      <vt:lpstr>SPARQL 1.1</vt:lpstr>
      <vt:lpstr>SPARQL 1.1</vt:lpstr>
      <vt:lpstr>SPARQL 1.1</vt:lpstr>
      <vt:lpstr>SPARQL 1.1</vt:lpstr>
      <vt:lpstr>Linked Data</vt:lpstr>
      <vt:lpstr>Linked Data</vt:lpstr>
      <vt:lpstr>Linked Data</vt:lpstr>
      <vt:lpstr>Linked Data</vt:lpstr>
      <vt:lpstr>Linked Data – Adoption </vt:lpstr>
      <vt:lpstr>Linked Data – Applications </vt:lpstr>
      <vt:lpstr>Linked Data - Applications</vt:lpstr>
      <vt:lpstr>The Web of Linked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Recuperación de Información</dc:title>
  <dc:creator>Sebastián Ferrada</dc:creator>
  <cp:lastModifiedBy>Sebastián Ferrada</cp:lastModifiedBy>
  <cp:revision>53</cp:revision>
  <dcterms:created xsi:type="dcterms:W3CDTF">2020-06-08T18:39:34Z</dcterms:created>
  <dcterms:modified xsi:type="dcterms:W3CDTF">2021-11-02T14:19:32Z</dcterms:modified>
</cp:coreProperties>
</file>