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67" r:id="rId14"/>
    <p:sldId id="280" r:id="rId15"/>
    <p:sldId id="269" r:id="rId16"/>
    <p:sldId id="270" r:id="rId17"/>
    <p:sldId id="272" r:id="rId18"/>
    <p:sldId id="273" r:id="rId19"/>
    <p:sldId id="274" r:id="rId20"/>
    <p:sldId id="271" r:id="rId21"/>
    <p:sldId id="275" r:id="rId22"/>
    <p:sldId id="276" r:id="rId23"/>
    <p:sldId id="277" r:id="rId24"/>
    <p:sldId id="279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5" r:id="rId50"/>
    <p:sldId id="306" r:id="rId51"/>
    <p:sldId id="303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3" r:id="rId68"/>
    <p:sldId id="322" r:id="rId6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65" y="3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CEE50-EA69-4631-AC63-639BDE388C02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29D12-FFF1-48B9-9EBE-9A20BBBFAF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Voldemort is a distributed data store that was designed as a key-value store used by LinkedIn for highly-scalable storage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29D12-FFF1-48B9-9EBE-9A20BBBFAF5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7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0CB9A-7757-49E0-8A2F-4BAA90CFD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3FD3B5-0D53-468B-B56D-E633903A2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6FC95-C6F6-4AA8-BA8B-20057A01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B9F26-7334-4812-B276-F3982B42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0470532-C3C0-4290-A84B-784A31872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0685E-BD3B-404E-B45D-2E4B2132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AE5282-BE86-4A00-97F1-9E2F2A6E2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82F8BC-CE8F-429B-B246-F37D6757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D78488-A73D-4E15-8B83-3E000042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52003CB-E542-41D4-AC3B-8D831BAC6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F1CD75-CFDF-4C7B-B9D7-59BFD3400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FE5A4C-3EA7-4590-9C8F-1AC7C2B45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C4EC-AAC3-450B-BC24-585BEC8B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15784-37E3-41A9-80E4-3D3A30F8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A1D0633D-8EDB-4DC0-9C63-49F13BDDA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rPr lang="en-GB" dirty="0"/>
              <a:t>Body Level One</a:t>
            </a:r>
          </a:p>
          <a:p>
            <a:pPr lvl="1"/>
            <a:r>
              <a:rPr lang="en-GB" dirty="0"/>
              <a:t>Body Level Two</a:t>
            </a:r>
          </a:p>
          <a:p>
            <a:pPr lvl="2"/>
            <a:r>
              <a:rPr lang="en-GB" dirty="0"/>
              <a:t>Body Level Three</a:t>
            </a:r>
          </a:p>
          <a:p>
            <a:pPr lvl="3"/>
            <a:r>
              <a:rPr lang="en-GB" dirty="0"/>
              <a:t>Body Level Four</a:t>
            </a:r>
          </a:p>
          <a:p>
            <a:pPr lvl="4"/>
            <a:r>
              <a:rPr lang="en-GB" dirty="0"/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CC5C3C9-3D81-4767-BD8D-3BE7DFD6EE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959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193800" y="4476750"/>
            <a:ext cx="9810750" cy="31393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rPr lang="en-GB" dirty="0"/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193800" y="3034536"/>
            <a:ext cx="9810750" cy="4206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GB" dirty="0"/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CADAA21-BA38-4E7E-B8AF-F953A93CE8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645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7DB132D-82DC-42AA-86FB-418BD7707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944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97977-4048-42DD-9788-8C7A3AA0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047B3-306A-485C-B513-0F546C6F3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89D57-ED4C-4625-9086-595DB038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082D4-E8C9-4F02-8C8E-AA1B4A12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8640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1E054477-BB2E-429B-8594-E2EB17C91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6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B98F3-1D33-4964-872D-E31F8AA6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95" y="15967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E563C-2BF5-4E3F-AF49-1AF40FE1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195" y="45805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C65EB2-EFBE-4BFD-A50D-0B9C922C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31D6A-1AC5-44B8-8A8C-A6A537C3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705E49F-454D-4C6D-B924-2331778A1B26}"/>
              </a:ext>
            </a:extLst>
          </p:cNvPr>
          <p:cNvSpPr/>
          <p:nvPr userDrawn="1"/>
        </p:nvSpPr>
        <p:spPr>
          <a:xfrm>
            <a:off x="0" y="0"/>
            <a:ext cx="1047565" cy="1109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EEF88F8-36E3-450F-8354-1D572CC3489F}"/>
              </a:ext>
            </a:extLst>
          </p:cNvPr>
          <p:cNvSpPr/>
          <p:nvPr userDrawn="1"/>
        </p:nvSpPr>
        <p:spPr>
          <a:xfrm>
            <a:off x="-4439" y="6721475"/>
            <a:ext cx="12192000" cy="13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C7E1DA-7242-4FC7-8968-5C425736BA10}"/>
              </a:ext>
            </a:extLst>
          </p:cNvPr>
          <p:cNvSpPr/>
          <p:nvPr userDrawn="1"/>
        </p:nvSpPr>
        <p:spPr>
          <a:xfrm>
            <a:off x="395058" y="0"/>
            <a:ext cx="106534" cy="6858000"/>
          </a:xfrm>
          <a:prstGeom prst="rect">
            <a:avLst/>
          </a:prstGeom>
          <a:solidFill>
            <a:srgbClr val="1F4EE9"/>
          </a:solidFill>
          <a:ln>
            <a:solidFill>
              <a:srgbClr val="1F4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FE47ED6-595C-4726-B2E7-2B7FD2B145BB}"/>
              </a:ext>
            </a:extLst>
          </p:cNvPr>
          <p:cNvSpPr/>
          <p:nvPr userDrawn="1"/>
        </p:nvSpPr>
        <p:spPr>
          <a:xfrm>
            <a:off x="562998" y="0"/>
            <a:ext cx="106534" cy="6858000"/>
          </a:xfrm>
          <a:prstGeom prst="rect">
            <a:avLst/>
          </a:prstGeom>
          <a:solidFill>
            <a:srgbClr val="1B7AD9"/>
          </a:solidFill>
          <a:ln>
            <a:solidFill>
              <a:srgbClr val="1B7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808BC5-7720-4941-AD5B-FA85BA61C800}"/>
              </a:ext>
            </a:extLst>
          </p:cNvPr>
          <p:cNvSpPr/>
          <p:nvPr userDrawn="1"/>
        </p:nvSpPr>
        <p:spPr>
          <a:xfrm>
            <a:off x="728340" y="0"/>
            <a:ext cx="106534" cy="6858000"/>
          </a:xfrm>
          <a:prstGeom prst="rect">
            <a:avLst/>
          </a:prstGeom>
          <a:solidFill>
            <a:srgbClr val="00C0C0"/>
          </a:solidFill>
          <a:ln>
            <a:solidFill>
              <a:srgbClr val="0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A4057994-844B-4A64-B525-D15CE5FD1F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97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57B7D-C45D-421B-A010-FBE051FD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2FCD22-A449-491E-A3F9-9FB28A2DC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E312BC-96F8-4990-90E0-DB5565253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1AAB65-D9CE-4EB3-8FD7-4C4234F1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36D53F-5AE1-4EC8-80A6-F155757C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529743E-4B78-4011-82BC-C0364FC780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2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6B452-179C-4369-B6B9-DDD5C13D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8F135C-83AA-4FF1-8EA9-A980EDAB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3A255D-406E-4C7F-AF2C-9AC29E3A4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6AEB8B-8880-4C07-8F08-14C081694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29A780-F071-44B4-8EDD-0B4B5FC0E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2657EF-653F-43FD-B352-C02A01E2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70BCB1-09F2-4955-9A11-FC8575AD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67654E-EA2B-4DC6-B646-451F43BE8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0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EC405-D855-4CE3-88A1-91561BB1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1057DC-9424-422E-A9CF-BD0D7F5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542F0D-FB8A-449D-9EA6-3E084BA4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DE75548-69F1-4BA7-ADC5-C65861593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EC38F0-CDF8-437A-8090-BBFFD539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E38A8A-5BB1-48D8-BFA3-60773C33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284" y="6391990"/>
            <a:ext cx="2743200" cy="365125"/>
          </a:xfrm>
        </p:spPr>
        <p:txBody>
          <a:bodyPr/>
          <a:lstStyle>
            <a:lvl1pPr>
              <a:defRPr sz="14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BE9273D-5B9A-43AE-B549-F7920C31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BFE1D-D979-4E23-8490-86311ED2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AFB3ED-7A28-4D6E-82F4-3635D3182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CB0326-AA43-4527-A24F-4CB3F57B7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3FE985-566B-41DA-989F-04C9F06F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C79CCA-0463-4937-B856-1854A530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3893C643-E04B-4A4D-9A8C-35706E492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C591C-4B17-4094-ABAD-1ED92FD3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C3ABB5-70A0-4AA4-AB5B-25CE774B2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6F97C3-EC7E-4200-B5B7-561B0CA1B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B744E3-4871-4AE0-8F38-D848B8B7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4B4D23-2A5E-4496-9355-99D94311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BAC2A3BE-718D-4B7A-9B38-6AF65F246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" y="6132240"/>
            <a:ext cx="182194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4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2F97F9-EFAA-4137-ADE2-CC9493FE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55485C-AE1D-432B-BFA8-38921D4C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C8A45C-12AA-4F2B-9AD5-92FEC3A9D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14F737-B02F-4225-80EF-F7637FB1E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919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F41CE77-EFDB-4917-8FAA-5ECC8F861133}"/>
              </a:ext>
            </a:extLst>
          </p:cNvPr>
          <p:cNvSpPr/>
          <p:nvPr userDrawn="1"/>
        </p:nvSpPr>
        <p:spPr>
          <a:xfrm>
            <a:off x="0" y="6757115"/>
            <a:ext cx="12192000" cy="100885"/>
          </a:xfrm>
          <a:prstGeom prst="rect">
            <a:avLst/>
          </a:prstGeom>
          <a:solidFill>
            <a:srgbClr val="1F4EE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5D05461-A77E-4DE5-84A5-652AC31BE4F5}"/>
              </a:ext>
            </a:extLst>
          </p:cNvPr>
          <p:cNvSpPr/>
          <p:nvPr userDrawn="1"/>
        </p:nvSpPr>
        <p:spPr>
          <a:xfrm>
            <a:off x="219075" y="0"/>
            <a:ext cx="252413" cy="100885"/>
          </a:xfrm>
          <a:prstGeom prst="rect">
            <a:avLst/>
          </a:prstGeom>
          <a:solidFill>
            <a:srgbClr val="1F4EE9"/>
          </a:solidFill>
          <a:ln>
            <a:solidFill>
              <a:srgbClr val="1F4E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A631A09-AEB5-4F08-9B9D-87F9752A990E}"/>
              </a:ext>
            </a:extLst>
          </p:cNvPr>
          <p:cNvSpPr/>
          <p:nvPr userDrawn="1"/>
        </p:nvSpPr>
        <p:spPr>
          <a:xfrm>
            <a:off x="497681" y="0"/>
            <a:ext cx="252413" cy="100885"/>
          </a:xfrm>
          <a:prstGeom prst="rect">
            <a:avLst/>
          </a:prstGeom>
          <a:solidFill>
            <a:srgbClr val="1B7AD9"/>
          </a:solidFill>
          <a:ln>
            <a:solidFill>
              <a:srgbClr val="1B7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539185A-5943-4893-8904-DF5C07C8DB00}"/>
              </a:ext>
            </a:extLst>
          </p:cNvPr>
          <p:cNvSpPr/>
          <p:nvPr userDrawn="1"/>
        </p:nvSpPr>
        <p:spPr>
          <a:xfrm>
            <a:off x="776287" y="-1"/>
            <a:ext cx="252413" cy="100885"/>
          </a:xfrm>
          <a:prstGeom prst="rect">
            <a:avLst/>
          </a:prstGeom>
          <a:solidFill>
            <a:srgbClr val="00C0C0"/>
          </a:solidFill>
          <a:ln>
            <a:solidFill>
              <a:srgbClr val="0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Malgun Gothic Semilight" panose="020B0502040204020203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ebastian.ferrada@liu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lice.nam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alice.nam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lice.nam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sebastian.ferrada@liu.s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153A1-7BE2-41B8-9484-19E3D3B29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NoSQL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D89BB8-2075-4CEE-AB0B-2D742FE46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12617"/>
          </a:xfrm>
        </p:spPr>
        <p:txBody>
          <a:bodyPr>
            <a:normAutofit/>
          </a:bodyPr>
          <a:lstStyle/>
          <a:p>
            <a:endParaRPr lang="es-CL" dirty="0"/>
          </a:p>
          <a:p>
            <a:r>
              <a:rPr lang="es-CL" dirty="0"/>
              <a:t>Sebastián Ferrada</a:t>
            </a:r>
          </a:p>
          <a:p>
            <a:r>
              <a:rPr lang="es-CL" dirty="0" err="1">
                <a:hlinkClick r:id="rId2"/>
              </a:rPr>
              <a:t>sebastian.ferrada@liu.se</a:t>
            </a:r>
            <a:endParaRPr lang="es-CL" dirty="0"/>
          </a:p>
          <a:p>
            <a:endParaRPr lang="es-CL" dirty="0"/>
          </a:p>
          <a:p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Based</a:t>
            </a:r>
            <a:r>
              <a:rPr lang="es-CL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s-CL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previous</a:t>
            </a:r>
            <a:r>
              <a:rPr lang="es-CL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slides</a:t>
            </a:r>
            <a:r>
              <a:rPr lang="es-CL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CL" sz="1400" dirty="0">
                <a:solidFill>
                  <a:schemeClr val="bg2">
                    <a:lumMod val="50000"/>
                  </a:schemeClr>
                </a:solidFill>
              </a:rPr>
              <a:t> Olaf </a:t>
            </a:r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Hartig</a:t>
            </a:r>
            <a:endParaRPr lang="es-C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757A68-07E7-48A4-A9DB-D6A78AADD4DE}"/>
              </a:ext>
            </a:extLst>
          </p:cNvPr>
          <p:cNvSpPr txBox="1"/>
          <p:nvPr/>
        </p:nvSpPr>
        <p:spPr>
          <a:xfrm>
            <a:off x="3396254" y="2168160"/>
            <a:ext cx="539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TDDD43 – Advanced Data Models and Databases</a:t>
            </a:r>
          </a:p>
        </p:txBody>
      </p:sp>
    </p:spTree>
    <p:extLst>
      <p:ext uri="{BB962C8B-B14F-4D97-AF65-F5344CB8AC3E}">
        <p14:creationId xmlns:p14="http://schemas.microsoft.com/office/powerpoint/2010/main" val="297562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6CED0-D8D7-4F0E-BD20-1209E6C6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Scalability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104BC-9934-465B-BB10-60052764A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scalability: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Handle growing amounts of </a:t>
            </a:r>
            <a:r>
              <a:rPr lang="en-GB" i="1" dirty="0"/>
              <a:t>write operations</a:t>
            </a:r>
          </a:p>
          <a:p>
            <a:pPr marL="0" indent="0" algn="ctr">
              <a:buNone/>
            </a:pPr>
            <a:r>
              <a:rPr lang="en-GB" dirty="0"/>
              <a:t>losing performance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10A27A-AD3E-437D-95FD-4BEE62B3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9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B29F0-24B8-4770-9A55-2DAB717A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Scalability – Vertical &amp; Horizontal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379FD0-DEA9-493F-9E70-3C30FB1A8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Vertical scalability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150700-C8F0-4C09-AC95-B2737C6E04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Add resources to a server:</a:t>
            </a:r>
          </a:p>
          <a:p>
            <a:pPr lvl="1"/>
            <a:r>
              <a:rPr lang="en-GB" sz="2000" dirty="0"/>
              <a:t>increase memory, disk space, more CPUs, etc.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D1E4FD2-CC01-4448-B4CE-2CF9DC31A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Horizontal scalability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0E30BF67-AA0B-45AB-AC64-83859E7BB0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Adds more servers (nodes) to a distributed system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E6F793-BFCE-4B69-889B-0ACB3C80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52E684D-B6D2-450F-8B72-8AE0DD64FD49}"/>
              </a:ext>
            </a:extLst>
          </p:cNvPr>
          <p:cNvGrpSpPr/>
          <p:nvPr/>
        </p:nvGrpSpPr>
        <p:grpSpPr>
          <a:xfrm>
            <a:off x="989103" y="4247207"/>
            <a:ext cx="4585031" cy="1177919"/>
            <a:chOff x="3456000" y="2304000"/>
            <a:chExt cx="6319080" cy="158400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EACE527-9A9B-47EC-96DA-3B63E78769A9}"/>
                </a:ext>
              </a:extLst>
            </p:cNvPr>
            <p:cNvSpPr/>
            <p:nvPr/>
          </p:nvSpPr>
          <p:spPr>
            <a:xfrm>
              <a:off x="3456000" y="3240000"/>
              <a:ext cx="6319080" cy="648000"/>
            </a:xfrm>
            <a:custGeom>
              <a:avLst>
                <a:gd name="f0" fmla="val 18966"/>
                <a:gd name="f1" fmla="val 578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5781E8A-C4FE-4703-A0BA-59094D52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3583080" y="302400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5202426-0584-4915-AECD-626A07686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5432760" y="2736000"/>
              <a:ext cx="730799" cy="1028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53CA272-1467-44DF-9419-0CC4691C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7615080" y="2304000"/>
              <a:ext cx="1037880" cy="14605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735B30B-EC25-493C-89B7-E45A93F9BC13}"/>
              </a:ext>
            </a:extLst>
          </p:cNvPr>
          <p:cNvGrpSpPr/>
          <p:nvPr/>
        </p:nvGrpSpPr>
        <p:grpSpPr>
          <a:xfrm>
            <a:off x="6172200" y="4336654"/>
            <a:ext cx="5432971" cy="1088472"/>
            <a:chOff x="3472919" y="4968000"/>
            <a:chExt cx="6319080" cy="138852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52D70309-4EF9-46C9-9939-474DA92A28F2}"/>
                </a:ext>
              </a:extLst>
            </p:cNvPr>
            <p:cNvSpPr/>
            <p:nvPr/>
          </p:nvSpPr>
          <p:spPr>
            <a:xfrm>
              <a:off x="3472919" y="5708520"/>
              <a:ext cx="6319080" cy="648000"/>
            </a:xfrm>
            <a:custGeom>
              <a:avLst>
                <a:gd name="f0" fmla="val 18966"/>
                <a:gd name="f1" fmla="val 578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E369AE5-7825-4C73-8D57-212083457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3649679" y="547200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257D05D-6EED-47FD-8D8E-49C50BA68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5112000" y="547200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E2EBEF5-DD52-4F93-A050-4D6F3F96A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5496840" y="547200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3BFCA31F-03AA-4DED-8424-B29C0E3BA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5881680" y="547200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61991FB3-9E50-4516-A86B-7D6A1582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7128000" y="549252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35D75D55-26F9-4A25-A01A-1398540E9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7512840" y="549252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DF78C4-268D-4CF8-8801-1BC854538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7897680" y="549252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B092649F-2A6F-4104-B7E8-E62032FB5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7128000" y="496800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9A4A5000-ACF2-4A1B-9284-EEEA01EC5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7512840" y="496800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3CF2BF24-D882-45C0-828E-784189955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7897680" y="496800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B619A0D-004E-4157-A83B-D0EE973E1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8257680" y="551304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FA7A568D-9156-49E1-863B-2E6C42B0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8257680" y="4988520"/>
              <a:ext cx="526320" cy="7405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8918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AA142-287D-4C73-B41A-A8E08338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NoSQL Data Models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BA684F-CB06-41E0-A626-D3D2DFF70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112F00-5934-4C5F-AAA4-678C07CF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3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C5D8C71F-E3DD-407D-969C-9786885D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Models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AF6C795E-3266-4134-A8BB-0A019450D9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Key-Value Model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Document Model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8455F81-BE47-4D67-AA80-BA4E735AAC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Wide-Column Model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Graph Models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3AE92F-80B1-467E-8076-03400C37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4FAD8E-D9D0-4FE2-B0BE-210689286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531" y="2519973"/>
            <a:ext cx="2138432" cy="114524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33496CB-B99C-4E93-90FE-810A922A33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31532" y="4563554"/>
            <a:ext cx="2420596" cy="161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Diagrama&#10;&#10;Descripción generada automáticamente">
            <a:extLst>
              <a:ext uri="{FF2B5EF4-FFF2-40B4-BE49-F238E27FC236}">
                <a16:creationId xmlns:a16="http://schemas.microsoft.com/office/drawing/2014/main" id="{65CC9BAB-64D5-47D2-B908-30B6598C1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7182" r="3137" b="52816"/>
          <a:stretch/>
        </p:blipFill>
        <p:spPr>
          <a:xfrm>
            <a:off x="7484883" y="2519973"/>
            <a:ext cx="3412503" cy="964130"/>
          </a:xfrm>
          <a:prstGeom prst="rect">
            <a:avLst/>
          </a:prstGeom>
        </p:spPr>
      </p:pic>
      <p:pic>
        <p:nvPicPr>
          <p:cNvPr id="29" name="Imagen 28" descr="Imagen que contiene nieve, reloj&#10;&#10;Descripción generada automáticamente">
            <a:extLst>
              <a:ext uri="{FF2B5EF4-FFF2-40B4-BE49-F238E27FC236}">
                <a16:creationId xmlns:a16="http://schemas.microsoft.com/office/drawing/2014/main" id="{0B17FF7E-41CD-4A5A-A7E0-9D803C32F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32" y="4534746"/>
            <a:ext cx="2973502" cy="16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9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0F936-F842-4F96-B625-F3DD7C17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Key-Value Stores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B5E406-8668-46DA-97BD-E6A9E3787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D7A879-5B31-463B-AF2C-83E82835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7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29BEC-776C-4A48-8D86-E7D04D11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Key-Value Stores: Data Model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BD947E-F5EB-4EDA-A419-D655F8B7C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75223" cy="4351338"/>
          </a:xfrm>
        </p:spPr>
        <p:txBody>
          <a:bodyPr/>
          <a:lstStyle/>
          <a:p>
            <a:r>
              <a:rPr lang="en-GB" dirty="0"/>
              <a:t>The database is simply a set of key-value pairs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Keys are unique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Values have arbitrary datatypes (even collections)</a:t>
            </a:r>
          </a:p>
          <a:p>
            <a:pPr lvl="1"/>
            <a:endParaRPr lang="en-GB" dirty="0"/>
          </a:p>
          <a:p>
            <a:r>
              <a:rPr lang="en-GB" dirty="0"/>
              <a:t>Values are opaque to the system, can be accessed only through the key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CE1145-4096-4DB4-A2F9-2E939C7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CC8D397-701E-4A84-B01C-F697D737F9CC}"/>
              </a:ext>
            </a:extLst>
          </p:cNvPr>
          <p:cNvGrpSpPr/>
          <p:nvPr/>
        </p:nvGrpSpPr>
        <p:grpSpPr>
          <a:xfrm>
            <a:off x="9002153" y="2060702"/>
            <a:ext cx="2736000" cy="360000"/>
            <a:chOff x="6768000" y="1944000"/>
            <a:chExt cx="2736000" cy="36000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53AF14F1-6858-470B-9E7D-A925A300C44D}"/>
                </a:ext>
              </a:extLst>
            </p:cNvPr>
            <p:cNvSpPr/>
            <p:nvPr/>
          </p:nvSpPr>
          <p:spPr>
            <a:xfrm>
              <a:off x="6768000" y="1944000"/>
              <a:ext cx="936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Key 1</a:t>
              </a: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6CECEA50-5D6B-40EA-A1BF-1F1A1A9DDA4F}"/>
                </a:ext>
              </a:extLst>
            </p:cNvPr>
            <p:cNvSpPr/>
            <p:nvPr/>
          </p:nvSpPr>
          <p:spPr>
            <a:xfrm>
              <a:off x="8136000" y="1944000"/>
              <a:ext cx="136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Value 1</a:t>
              </a:r>
            </a:p>
          </p:txBody>
        </p: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61A23D9A-44FF-4E97-9E86-65091F1E58B2}"/>
                </a:ext>
              </a:extLst>
            </p:cNvPr>
            <p:cNvCxnSpPr>
              <a:stCxn id="8" idx="1"/>
              <a:endCxn id="9" idx="3"/>
            </p:cNvCxnSpPr>
            <p:nvPr/>
          </p:nvCxnSpPr>
          <p:spPr>
            <a:xfrm>
              <a:off x="7704000" y="2124000"/>
              <a:ext cx="432000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3535210-7F42-4250-A426-36439EC1D42D}"/>
              </a:ext>
            </a:extLst>
          </p:cNvPr>
          <p:cNvGrpSpPr/>
          <p:nvPr/>
        </p:nvGrpSpPr>
        <p:grpSpPr>
          <a:xfrm>
            <a:off x="9002153" y="2564702"/>
            <a:ext cx="2736000" cy="360000"/>
            <a:chOff x="6768000" y="2448000"/>
            <a:chExt cx="2736000" cy="36000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6B3B58B1-0D17-4041-A11A-7102E95D24B7}"/>
                </a:ext>
              </a:extLst>
            </p:cNvPr>
            <p:cNvSpPr/>
            <p:nvPr/>
          </p:nvSpPr>
          <p:spPr>
            <a:xfrm>
              <a:off x="6768000" y="2448000"/>
              <a:ext cx="936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Key 2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9A07CA5-C4EA-4582-8491-DCAE2CC65EFB}"/>
                </a:ext>
              </a:extLst>
            </p:cNvPr>
            <p:cNvSpPr/>
            <p:nvPr/>
          </p:nvSpPr>
          <p:spPr>
            <a:xfrm>
              <a:off x="8136000" y="2448000"/>
              <a:ext cx="136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Value 2</a:t>
              </a:r>
            </a:p>
          </p:txBody>
        </p: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C7139E79-8E59-4813-8D69-CDFBCD22D038}"/>
                </a:ext>
              </a:extLst>
            </p:cNvPr>
            <p:cNvCxnSpPr>
              <a:stCxn id="12" idx="1"/>
              <a:endCxn id="13" idx="3"/>
            </p:cNvCxnSpPr>
            <p:nvPr/>
          </p:nvCxnSpPr>
          <p:spPr>
            <a:xfrm>
              <a:off x="7704000" y="2628000"/>
              <a:ext cx="432000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1CAA1E2-5A4A-4174-93E3-289BFE0E2C9F}"/>
              </a:ext>
            </a:extLst>
          </p:cNvPr>
          <p:cNvGrpSpPr/>
          <p:nvPr/>
        </p:nvGrpSpPr>
        <p:grpSpPr>
          <a:xfrm>
            <a:off x="9002153" y="3068701"/>
            <a:ext cx="2736000" cy="360000"/>
            <a:chOff x="6768000" y="2951999"/>
            <a:chExt cx="2736000" cy="360000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58E868DB-E313-4F01-9334-A20EB8BD7684}"/>
                </a:ext>
              </a:extLst>
            </p:cNvPr>
            <p:cNvSpPr/>
            <p:nvPr/>
          </p:nvSpPr>
          <p:spPr>
            <a:xfrm>
              <a:off x="6768000" y="2951999"/>
              <a:ext cx="936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Key 3</a:t>
              </a: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7209EAC1-2A38-47CA-8BB1-6A10DF362806}"/>
                </a:ext>
              </a:extLst>
            </p:cNvPr>
            <p:cNvSpPr/>
            <p:nvPr/>
          </p:nvSpPr>
          <p:spPr>
            <a:xfrm>
              <a:off x="8136000" y="2951999"/>
              <a:ext cx="136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Value 3</a:t>
              </a:r>
            </a:p>
          </p:txBody>
        </p: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45F60694-4483-45B7-9990-1E04E8A3F114}"/>
                </a:ext>
              </a:extLst>
            </p:cNvPr>
            <p:cNvCxnSpPr>
              <a:stCxn id="16" idx="1"/>
              <a:endCxn id="17" idx="3"/>
            </p:cNvCxnSpPr>
            <p:nvPr/>
          </p:nvCxnSpPr>
          <p:spPr>
            <a:xfrm>
              <a:off x="7704000" y="3131999"/>
              <a:ext cx="432000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F3F29F3-3370-4CF3-BB91-2390FFE34995}"/>
              </a:ext>
            </a:extLst>
          </p:cNvPr>
          <p:cNvGrpSpPr/>
          <p:nvPr/>
        </p:nvGrpSpPr>
        <p:grpSpPr>
          <a:xfrm>
            <a:off x="9002153" y="3572702"/>
            <a:ext cx="2736000" cy="360000"/>
            <a:chOff x="6768000" y="3456000"/>
            <a:chExt cx="2736000" cy="3600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FA5CD5B2-E9CB-4410-8A71-51F7FE07C747}"/>
                </a:ext>
              </a:extLst>
            </p:cNvPr>
            <p:cNvSpPr/>
            <p:nvPr/>
          </p:nvSpPr>
          <p:spPr>
            <a:xfrm>
              <a:off x="6768000" y="3456000"/>
              <a:ext cx="936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Key 4</a:t>
              </a: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A41CE9E9-DA3A-4F81-9F09-9A19D37067AE}"/>
                </a:ext>
              </a:extLst>
            </p:cNvPr>
            <p:cNvSpPr/>
            <p:nvPr/>
          </p:nvSpPr>
          <p:spPr>
            <a:xfrm>
              <a:off x="8136000" y="3456000"/>
              <a:ext cx="136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Value 4</a:t>
              </a:r>
            </a:p>
          </p:txBody>
        </p: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AB772C61-49E3-4291-8F38-9DBCC7746F28}"/>
                </a:ext>
              </a:extLst>
            </p:cNvPr>
            <p:cNvCxnSpPr>
              <a:stCxn id="20" idx="1"/>
              <a:endCxn id="21" idx="3"/>
            </p:cNvCxnSpPr>
            <p:nvPr/>
          </p:nvCxnSpPr>
          <p:spPr>
            <a:xfrm>
              <a:off x="7704000" y="3636000"/>
              <a:ext cx="432000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CA29C5D-76E0-4E3C-97BC-8FDA1542340E}"/>
              </a:ext>
            </a:extLst>
          </p:cNvPr>
          <p:cNvGrpSpPr/>
          <p:nvPr/>
        </p:nvGrpSpPr>
        <p:grpSpPr>
          <a:xfrm>
            <a:off x="9002153" y="4076702"/>
            <a:ext cx="2736000" cy="360000"/>
            <a:chOff x="6768000" y="3960000"/>
            <a:chExt cx="2736000" cy="360000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90948B2-EF03-4592-B610-A1C154FBD0E7}"/>
                </a:ext>
              </a:extLst>
            </p:cNvPr>
            <p:cNvSpPr/>
            <p:nvPr/>
          </p:nvSpPr>
          <p:spPr>
            <a:xfrm>
              <a:off x="6768000" y="3960000"/>
              <a:ext cx="936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Key 5</a:t>
              </a: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EAA94548-32BA-4BCC-9988-ABF5A33C8A29}"/>
                </a:ext>
              </a:extLst>
            </p:cNvPr>
            <p:cNvSpPr/>
            <p:nvPr/>
          </p:nvSpPr>
          <p:spPr>
            <a:xfrm>
              <a:off x="8136000" y="3960000"/>
              <a:ext cx="136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Value 5</a:t>
              </a: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0DDB1160-AE2C-48DD-8EBB-7A9EEE6F6472}"/>
                </a:ext>
              </a:extLst>
            </p:cNvPr>
            <p:cNvCxnSpPr>
              <a:stCxn id="24" idx="1"/>
              <a:endCxn id="25" idx="3"/>
            </p:cNvCxnSpPr>
            <p:nvPr/>
          </p:nvCxnSpPr>
          <p:spPr>
            <a:xfrm>
              <a:off x="7704000" y="4140000"/>
              <a:ext cx="432000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38830CB-F2EA-40CF-8F6D-A659CAF3FB8C}"/>
              </a:ext>
            </a:extLst>
          </p:cNvPr>
          <p:cNvGrpSpPr/>
          <p:nvPr/>
        </p:nvGrpSpPr>
        <p:grpSpPr>
          <a:xfrm>
            <a:off x="9002153" y="4580702"/>
            <a:ext cx="2736000" cy="360000"/>
            <a:chOff x="6768000" y="4464000"/>
            <a:chExt cx="2736000" cy="360000"/>
          </a:xfrm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9E7FDD5B-7E75-47D6-8965-3386E011E6E5}"/>
                </a:ext>
              </a:extLst>
            </p:cNvPr>
            <p:cNvSpPr/>
            <p:nvPr/>
          </p:nvSpPr>
          <p:spPr>
            <a:xfrm>
              <a:off x="6768000" y="4464000"/>
              <a:ext cx="936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Key 6</a:t>
              </a: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D23EC5D0-F013-4705-972F-19A049103DA6}"/>
                </a:ext>
              </a:extLst>
            </p:cNvPr>
            <p:cNvSpPr/>
            <p:nvPr/>
          </p:nvSpPr>
          <p:spPr>
            <a:xfrm>
              <a:off x="8136000" y="4464000"/>
              <a:ext cx="136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Value 6</a:t>
              </a:r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EF79C847-3EC1-447A-80F8-729A719D43DE}"/>
                </a:ext>
              </a:extLst>
            </p:cNvPr>
            <p:cNvCxnSpPr>
              <a:stCxn id="28" idx="1"/>
              <a:endCxn id="29" idx="3"/>
            </p:cNvCxnSpPr>
            <p:nvPr/>
          </p:nvCxnSpPr>
          <p:spPr>
            <a:xfrm>
              <a:off x="7704000" y="4644000"/>
              <a:ext cx="432000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1957BA9D-F7D0-4E41-A906-5534FC33E5D5}"/>
              </a:ext>
            </a:extLst>
          </p:cNvPr>
          <p:cNvGrpSpPr/>
          <p:nvPr/>
        </p:nvGrpSpPr>
        <p:grpSpPr>
          <a:xfrm>
            <a:off x="9002153" y="5084702"/>
            <a:ext cx="2736000" cy="360000"/>
            <a:chOff x="6768000" y="4968000"/>
            <a:chExt cx="2736000" cy="36000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4C627B7A-95BB-4E6B-9704-298B5176F353}"/>
                </a:ext>
              </a:extLst>
            </p:cNvPr>
            <p:cNvSpPr/>
            <p:nvPr/>
          </p:nvSpPr>
          <p:spPr>
            <a:xfrm>
              <a:off x="6768000" y="4968000"/>
              <a:ext cx="936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Key 7</a:t>
              </a: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284233CE-6C00-4123-8657-2D64610E0348}"/>
                </a:ext>
              </a:extLst>
            </p:cNvPr>
            <p:cNvSpPr/>
            <p:nvPr/>
          </p:nvSpPr>
          <p:spPr>
            <a:xfrm>
              <a:off x="8136000" y="4968000"/>
              <a:ext cx="136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latin typeface="Liberation Sans" pitchFamily="18"/>
                  <a:ea typeface="Droid Sans Fallback" pitchFamily="2"/>
                  <a:cs typeface="FreeSans" pitchFamily="2"/>
                </a:rPr>
                <a:t>Value 7</a:t>
              </a:r>
            </a:p>
          </p:txBody>
        </p: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0F989658-1D4E-4F08-B339-073309FB880B}"/>
                </a:ext>
              </a:extLst>
            </p:cNvPr>
            <p:cNvCxnSpPr>
              <a:stCxn id="32" idx="1"/>
              <a:endCxn id="33" idx="3"/>
            </p:cNvCxnSpPr>
            <p:nvPr/>
          </p:nvCxnSpPr>
          <p:spPr>
            <a:xfrm>
              <a:off x="7704000" y="5148000"/>
              <a:ext cx="432000" cy="0"/>
            </a:xfrm>
            <a:prstGeom prst="straightConnector1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</p:grpSp>
    </p:spTree>
    <p:extLst>
      <p:ext uri="{BB962C8B-B14F-4D97-AF65-F5344CB8AC3E}">
        <p14:creationId xmlns:p14="http://schemas.microsoft.com/office/powerpoint/2010/main" val="313831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9808A-DC1C-4496-BA12-476A899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Key-Value Stores: Example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530E4-544B-4093-B691-E6182EE58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/>
          <a:lstStyle/>
          <a:p>
            <a:r>
              <a:rPr lang="en-GB" dirty="0"/>
              <a:t>Consider the following table: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to capture the data as key-value pairs?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4E639D-68F8-427C-82E3-92690A0F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D61E0DF-8C75-4A7E-A18A-D2592F9B8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665861"/>
              </p:ext>
            </p:extLst>
          </p:nvPr>
        </p:nvGraphicFramePr>
        <p:xfrm>
          <a:off x="3186784" y="2441878"/>
          <a:ext cx="5093971" cy="134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780">
                  <a:extLst>
                    <a:ext uri="{9D8B030D-6E8A-4147-A177-3AD203B41FA5}">
                      <a16:colId xmlns:a16="http://schemas.microsoft.com/office/drawing/2014/main" val="2293976698"/>
                    </a:ext>
                  </a:extLst>
                </a:gridCol>
                <a:gridCol w="889318">
                  <a:extLst>
                    <a:ext uri="{9D8B030D-6E8A-4147-A177-3AD203B41FA5}">
                      <a16:colId xmlns:a16="http://schemas.microsoft.com/office/drawing/2014/main" val="1713642858"/>
                    </a:ext>
                  </a:extLst>
                </a:gridCol>
                <a:gridCol w="1892618">
                  <a:extLst>
                    <a:ext uri="{9D8B030D-6E8A-4147-A177-3AD203B41FA5}">
                      <a16:colId xmlns:a16="http://schemas.microsoft.com/office/drawing/2014/main" val="3359713095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696757078"/>
                    </a:ext>
                  </a:extLst>
                </a:gridCol>
              </a:tblGrid>
              <a:tr h="33613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sng" strike="noStrike" kern="1200" dirty="0">
                          <a:ln>
                            <a:noFill/>
                          </a:ln>
                          <a:uFillTx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twitter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83475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alice12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http://alice.name/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97666"/>
                  </a:ext>
                </a:extLst>
              </a:tr>
              <a:tr h="28688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bob_in_se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@TheBob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6983"/>
                  </a:ext>
                </a:extLst>
              </a:tr>
              <a:tr h="26269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dirty="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61041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977AA63E-F36D-4734-BF82-AB6FA17B7B7C}"/>
              </a:ext>
            </a:extLst>
          </p:cNvPr>
          <p:cNvGrpSpPr/>
          <p:nvPr/>
        </p:nvGrpSpPr>
        <p:grpSpPr>
          <a:xfrm>
            <a:off x="2364240" y="4675769"/>
            <a:ext cx="7463520" cy="360000"/>
            <a:chOff x="1440000" y="4968000"/>
            <a:chExt cx="7463520" cy="36000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F07DEFC3-741F-448E-A72C-70CD18BE3FB7}"/>
                </a:ext>
              </a:extLst>
            </p:cNvPr>
            <p:cNvSpPr/>
            <p:nvPr/>
          </p:nvSpPr>
          <p:spPr>
            <a:xfrm>
              <a:off x="1440000" y="4968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alice12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9074DBFE-4C67-4A0C-B367-CAE958F81CCC}"/>
                </a:ext>
              </a:extLst>
            </p:cNvPr>
            <p:cNvSpPr/>
            <p:nvPr/>
          </p:nvSpPr>
          <p:spPr>
            <a:xfrm>
              <a:off x="3600000" y="4968000"/>
              <a:ext cx="5303520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Alice, http://alice.name/</a:t>
              </a:r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79B3FA9D-0FD4-4A7B-8EB2-934433F32BF9}"/>
                </a:ext>
              </a:extLst>
            </p:cNvPr>
            <p:cNvCxnSpPr>
              <a:stCxn id="7" idx="1"/>
              <a:endCxn id="8" idx="3"/>
            </p:cNvCxnSpPr>
            <p:nvPr/>
          </p:nvCxnSpPr>
          <p:spPr>
            <a:xfrm flipV="1">
              <a:off x="3168000" y="5146380"/>
              <a:ext cx="432000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8B615C55-1861-4354-9F5A-44D147A3977E}"/>
              </a:ext>
            </a:extLst>
          </p:cNvPr>
          <p:cNvGrpSpPr/>
          <p:nvPr/>
        </p:nvGrpSpPr>
        <p:grpSpPr>
          <a:xfrm>
            <a:off x="2364240" y="5179769"/>
            <a:ext cx="7463520" cy="360000"/>
            <a:chOff x="1440000" y="5472000"/>
            <a:chExt cx="7463520" cy="360000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657D7190-179F-42AA-8A4B-0702F1D6279B}"/>
                </a:ext>
              </a:extLst>
            </p:cNvPr>
            <p:cNvSpPr/>
            <p:nvPr/>
          </p:nvSpPr>
          <p:spPr>
            <a:xfrm>
              <a:off x="1440000" y="5472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bob_in_se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0D8ABFF6-CE77-4DB7-8AD2-D9F201CDE76E}"/>
                </a:ext>
              </a:extLst>
            </p:cNvPr>
            <p:cNvSpPr/>
            <p:nvPr/>
          </p:nvSpPr>
          <p:spPr>
            <a:xfrm>
              <a:off x="3600000" y="5472000"/>
              <a:ext cx="5303520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Bob, , @TheBob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ADF9E28E-E671-49E4-803A-C96CD25AA31C}"/>
                </a:ext>
              </a:extLst>
            </p:cNvPr>
            <p:cNvCxnSpPr>
              <a:stCxn id="11" idx="1"/>
              <a:endCxn id="12" idx="3"/>
            </p:cNvCxnSpPr>
            <p:nvPr/>
          </p:nvCxnSpPr>
          <p:spPr>
            <a:xfrm flipV="1">
              <a:off x="3168000" y="5650380"/>
              <a:ext cx="432000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5ED769A-0CFF-4CFF-9A83-89BCC6EFC226}"/>
              </a:ext>
            </a:extLst>
          </p:cNvPr>
          <p:cNvGrpSpPr/>
          <p:nvPr/>
        </p:nvGrpSpPr>
        <p:grpSpPr>
          <a:xfrm>
            <a:off x="2364240" y="5683769"/>
            <a:ext cx="7463520" cy="360000"/>
            <a:chOff x="1440000" y="5976000"/>
            <a:chExt cx="7463520" cy="3600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791A0B10-4CDA-456D-9402-311C4E7AD80D}"/>
                </a:ext>
              </a:extLst>
            </p:cNvPr>
            <p:cNvSpPr/>
            <p:nvPr/>
          </p:nvSpPr>
          <p:spPr>
            <a:xfrm>
              <a:off x="1440000" y="5976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2919EED5-8933-43AD-8018-B93FC6D67D25}"/>
                </a:ext>
              </a:extLst>
            </p:cNvPr>
            <p:cNvSpPr/>
            <p:nvPr/>
          </p:nvSpPr>
          <p:spPr>
            <a:xfrm>
              <a:off x="3600000" y="5976000"/>
              <a:ext cx="5303520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476CD2C3-A2F5-412F-954A-006D68DFBEC4}"/>
                </a:ext>
              </a:extLst>
            </p:cNvPr>
            <p:cNvCxnSpPr>
              <a:stCxn id="15" idx="1"/>
              <a:endCxn id="16" idx="3"/>
            </p:cNvCxnSpPr>
            <p:nvPr/>
          </p:nvCxnSpPr>
          <p:spPr>
            <a:xfrm flipV="1">
              <a:off x="3168000" y="6154380"/>
              <a:ext cx="432000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  <p:sp>
        <p:nvSpPr>
          <p:cNvPr id="18" name="Rectángulo: una sola esquina cortada 17">
            <a:extLst>
              <a:ext uri="{FF2B5EF4-FFF2-40B4-BE49-F238E27FC236}">
                <a16:creationId xmlns:a16="http://schemas.microsoft.com/office/drawing/2014/main" id="{A3C64588-E59B-438F-BE61-D5070AEDEACE}"/>
              </a:ext>
            </a:extLst>
          </p:cNvPr>
          <p:cNvSpPr/>
          <p:nvPr/>
        </p:nvSpPr>
        <p:spPr>
          <a:xfrm>
            <a:off x="3186784" y="2163450"/>
            <a:ext cx="1158974" cy="278428"/>
          </a:xfrm>
          <a:prstGeom prst="snip1Rect">
            <a:avLst>
              <a:gd name="adj" fmla="val 291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36439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9808A-DC1C-4496-BA12-476A899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Key-Value Stores: Example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530E4-544B-4093-B691-E6182EE58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/>
          <a:lstStyle/>
          <a:p>
            <a:r>
              <a:rPr lang="en-GB" dirty="0"/>
              <a:t>Consider the following tables: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to capture the data as key-value pairs?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4E639D-68F8-427C-82E3-92690A0F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D61E0DF-8C75-4A7E-A18A-D2592F9B8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47570"/>
              </p:ext>
            </p:extLst>
          </p:nvPr>
        </p:nvGraphicFramePr>
        <p:xfrm>
          <a:off x="1004483" y="2441878"/>
          <a:ext cx="5093971" cy="134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780">
                  <a:extLst>
                    <a:ext uri="{9D8B030D-6E8A-4147-A177-3AD203B41FA5}">
                      <a16:colId xmlns:a16="http://schemas.microsoft.com/office/drawing/2014/main" val="2293976698"/>
                    </a:ext>
                  </a:extLst>
                </a:gridCol>
                <a:gridCol w="889318">
                  <a:extLst>
                    <a:ext uri="{9D8B030D-6E8A-4147-A177-3AD203B41FA5}">
                      <a16:colId xmlns:a16="http://schemas.microsoft.com/office/drawing/2014/main" val="1713642858"/>
                    </a:ext>
                  </a:extLst>
                </a:gridCol>
                <a:gridCol w="1892618">
                  <a:extLst>
                    <a:ext uri="{9D8B030D-6E8A-4147-A177-3AD203B41FA5}">
                      <a16:colId xmlns:a16="http://schemas.microsoft.com/office/drawing/2014/main" val="3359713095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696757078"/>
                    </a:ext>
                  </a:extLst>
                </a:gridCol>
              </a:tblGrid>
              <a:tr h="33613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sng" strike="noStrike" kern="1200" dirty="0">
                          <a:ln>
                            <a:noFill/>
                          </a:ln>
                          <a:uFillTx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 dirty="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twitter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83475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alice12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http://alice.name/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97666"/>
                  </a:ext>
                </a:extLst>
              </a:tr>
              <a:tr h="28688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bob_in_se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@TheBob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6983"/>
                  </a:ext>
                </a:extLst>
              </a:tr>
              <a:tr h="26269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dirty="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61041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977AA63E-F36D-4734-BF82-AB6FA17B7B7C}"/>
              </a:ext>
            </a:extLst>
          </p:cNvPr>
          <p:cNvGrpSpPr/>
          <p:nvPr/>
        </p:nvGrpSpPr>
        <p:grpSpPr>
          <a:xfrm>
            <a:off x="2364240" y="4675769"/>
            <a:ext cx="7463520" cy="360000"/>
            <a:chOff x="1440000" y="4968000"/>
            <a:chExt cx="7463520" cy="36000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F07DEFC3-741F-448E-A72C-70CD18BE3FB7}"/>
                </a:ext>
              </a:extLst>
            </p:cNvPr>
            <p:cNvSpPr/>
            <p:nvPr/>
          </p:nvSpPr>
          <p:spPr>
            <a:xfrm>
              <a:off x="1440000" y="4968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alice12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9074DBFE-4C67-4A0C-B367-CAE958F81CCC}"/>
                </a:ext>
              </a:extLst>
            </p:cNvPr>
            <p:cNvSpPr/>
            <p:nvPr/>
          </p:nvSpPr>
          <p:spPr>
            <a:xfrm>
              <a:off x="3600000" y="4968000"/>
              <a:ext cx="5303520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Alice, 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  <a:hlinkClick r:id="rId2"/>
                </a:rPr>
                <a:t>http://alice.name/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, , [</a:t>
              </a:r>
              <a:r>
                <a:rPr lang="en-US" sz="18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bob_in_se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, </a:t>
              </a:r>
              <a:r>
                <a:rPr lang="en-US" sz="18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]</a:t>
              </a:r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79B3FA9D-0FD4-4A7B-8EB2-934433F32BF9}"/>
                </a:ext>
              </a:extLst>
            </p:cNvPr>
            <p:cNvCxnSpPr>
              <a:stCxn id="7" idx="1"/>
              <a:endCxn id="8" idx="3"/>
            </p:cNvCxnSpPr>
            <p:nvPr/>
          </p:nvCxnSpPr>
          <p:spPr>
            <a:xfrm flipV="1">
              <a:off x="3168000" y="5146380"/>
              <a:ext cx="432000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8B615C55-1861-4354-9F5A-44D147A3977E}"/>
              </a:ext>
            </a:extLst>
          </p:cNvPr>
          <p:cNvGrpSpPr/>
          <p:nvPr/>
        </p:nvGrpSpPr>
        <p:grpSpPr>
          <a:xfrm>
            <a:off x="2364240" y="5179769"/>
            <a:ext cx="7463520" cy="360000"/>
            <a:chOff x="1440000" y="5472000"/>
            <a:chExt cx="7463520" cy="360000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657D7190-179F-42AA-8A4B-0702F1D6279B}"/>
                </a:ext>
              </a:extLst>
            </p:cNvPr>
            <p:cNvSpPr/>
            <p:nvPr/>
          </p:nvSpPr>
          <p:spPr>
            <a:xfrm>
              <a:off x="1440000" y="5472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bob_in_se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0D8ABFF6-CE77-4DB7-8AD2-D9F201CDE76E}"/>
                </a:ext>
              </a:extLst>
            </p:cNvPr>
            <p:cNvSpPr/>
            <p:nvPr/>
          </p:nvSpPr>
          <p:spPr>
            <a:xfrm>
              <a:off x="3600000" y="5472000"/>
              <a:ext cx="5303520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Bob, , @TheBob, []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ADF9E28E-E671-49E4-803A-C96CD25AA31C}"/>
                </a:ext>
              </a:extLst>
            </p:cNvPr>
            <p:cNvCxnSpPr>
              <a:stCxn id="11" idx="1"/>
              <a:endCxn id="12" idx="3"/>
            </p:cNvCxnSpPr>
            <p:nvPr/>
          </p:nvCxnSpPr>
          <p:spPr>
            <a:xfrm flipV="1">
              <a:off x="3168000" y="5650380"/>
              <a:ext cx="432000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5ED769A-0CFF-4CFF-9A83-89BCC6EFC226}"/>
              </a:ext>
            </a:extLst>
          </p:cNvPr>
          <p:cNvGrpSpPr/>
          <p:nvPr/>
        </p:nvGrpSpPr>
        <p:grpSpPr>
          <a:xfrm>
            <a:off x="2364240" y="5683769"/>
            <a:ext cx="7463520" cy="360000"/>
            <a:chOff x="1440000" y="5976000"/>
            <a:chExt cx="7463520" cy="3600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791A0B10-4CDA-456D-9402-311C4E7AD80D}"/>
                </a:ext>
              </a:extLst>
            </p:cNvPr>
            <p:cNvSpPr/>
            <p:nvPr/>
          </p:nvSpPr>
          <p:spPr>
            <a:xfrm>
              <a:off x="1440000" y="5976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2919EED5-8933-43AD-8018-B93FC6D67D25}"/>
                </a:ext>
              </a:extLst>
            </p:cNvPr>
            <p:cNvSpPr/>
            <p:nvPr/>
          </p:nvSpPr>
          <p:spPr>
            <a:xfrm>
              <a:off x="3600000" y="5976000"/>
              <a:ext cx="5303520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Charlie, , , [alice12]</a:t>
              </a: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476CD2C3-A2F5-412F-954A-006D68DFBEC4}"/>
                </a:ext>
              </a:extLst>
            </p:cNvPr>
            <p:cNvCxnSpPr>
              <a:stCxn id="15" idx="1"/>
              <a:endCxn id="16" idx="3"/>
            </p:cNvCxnSpPr>
            <p:nvPr/>
          </p:nvCxnSpPr>
          <p:spPr>
            <a:xfrm flipV="1">
              <a:off x="3168000" y="6154380"/>
              <a:ext cx="432000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  <p:sp>
        <p:nvSpPr>
          <p:cNvPr id="18" name="Rectángulo: una sola esquina cortada 17">
            <a:extLst>
              <a:ext uri="{FF2B5EF4-FFF2-40B4-BE49-F238E27FC236}">
                <a16:creationId xmlns:a16="http://schemas.microsoft.com/office/drawing/2014/main" id="{A3C64588-E59B-438F-BE61-D5070AEDEACE}"/>
              </a:ext>
            </a:extLst>
          </p:cNvPr>
          <p:cNvSpPr/>
          <p:nvPr/>
        </p:nvSpPr>
        <p:spPr>
          <a:xfrm>
            <a:off x="1004483" y="2163450"/>
            <a:ext cx="1158974" cy="278428"/>
          </a:xfrm>
          <a:prstGeom prst="snip1Rect">
            <a:avLst>
              <a:gd name="adj" fmla="val 291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User</a:t>
            </a:r>
          </a:p>
        </p:txBody>
      </p:sp>
      <p:graphicFrame>
        <p:nvGraphicFramePr>
          <p:cNvPr id="19" name="Tabla 19">
            <a:extLst>
              <a:ext uri="{FF2B5EF4-FFF2-40B4-BE49-F238E27FC236}">
                <a16:creationId xmlns:a16="http://schemas.microsoft.com/office/drawing/2014/main" id="{E62FADFE-6B93-4BDD-87EA-FABA07191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811006"/>
              </p:ext>
            </p:extLst>
          </p:nvPr>
        </p:nvGraphicFramePr>
        <p:xfrm>
          <a:off x="6754830" y="2441878"/>
          <a:ext cx="2250123" cy="1341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5043">
                  <a:extLst>
                    <a:ext uri="{9D8B030D-6E8A-4147-A177-3AD203B41FA5}">
                      <a16:colId xmlns:a16="http://schemas.microsoft.com/office/drawing/2014/main" val="1418415857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1194219199"/>
                    </a:ext>
                  </a:extLst>
                </a:gridCol>
              </a:tblGrid>
              <a:tr h="272059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Favourite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0913"/>
                  </a:ext>
                </a:extLst>
              </a:tr>
              <a:tr h="26298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alice12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bob_in_se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667447"/>
                  </a:ext>
                </a:extLst>
              </a:tr>
              <a:tr h="26235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alice12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charlie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64238"/>
                  </a:ext>
                </a:extLst>
              </a:tr>
              <a:tr h="214595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charlie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alice12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308915"/>
                  </a:ext>
                </a:extLst>
              </a:tr>
            </a:tbl>
          </a:graphicData>
        </a:graphic>
      </p:graphicFrame>
      <p:sp>
        <p:nvSpPr>
          <p:cNvPr id="20" name="Rectángulo: una sola esquina cortada 19">
            <a:extLst>
              <a:ext uri="{FF2B5EF4-FFF2-40B4-BE49-F238E27FC236}">
                <a16:creationId xmlns:a16="http://schemas.microsoft.com/office/drawing/2014/main" id="{01041B47-23B3-4510-9489-AC0032270E1D}"/>
              </a:ext>
            </a:extLst>
          </p:cNvPr>
          <p:cNvSpPr/>
          <p:nvPr/>
        </p:nvSpPr>
        <p:spPr>
          <a:xfrm>
            <a:off x="6754830" y="2155424"/>
            <a:ext cx="961009" cy="278428"/>
          </a:xfrm>
          <a:prstGeom prst="snip1Rect">
            <a:avLst>
              <a:gd name="adj" fmla="val 291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Fav</a:t>
            </a:r>
          </a:p>
        </p:txBody>
      </p:sp>
    </p:spTree>
    <p:extLst>
      <p:ext uri="{BB962C8B-B14F-4D97-AF65-F5344CB8AC3E}">
        <p14:creationId xmlns:p14="http://schemas.microsoft.com/office/powerpoint/2010/main" val="34215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90F4F-A834-4212-BEBC-2245A24A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Key-Value Stores: Querying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6A315E-1F4E-48F8-8CE2-0DCA25A6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CRUD (create-read-update-delete) operations in terms of keys:</a:t>
            </a:r>
          </a:p>
          <a:p>
            <a:pPr lvl="1"/>
            <a:r>
              <a:rPr lang="en-GB" dirty="0"/>
              <a:t>put(key, value)</a:t>
            </a:r>
          </a:p>
          <a:p>
            <a:pPr lvl="1"/>
            <a:r>
              <a:rPr lang="en-GB" dirty="0"/>
              <a:t>get(key)</a:t>
            </a:r>
          </a:p>
          <a:p>
            <a:pPr lvl="1"/>
            <a:r>
              <a:rPr lang="en-GB" dirty="0"/>
              <a:t>delete(key)</a:t>
            </a:r>
          </a:p>
          <a:p>
            <a:pPr lvl="1"/>
            <a:endParaRPr lang="en-GB" dirty="0"/>
          </a:p>
          <a:p>
            <a:r>
              <a:rPr lang="en-GB" dirty="0"/>
              <a:t>No support for value-related queries</a:t>
            </a:r>
          </a:p>
          <a:p>
            <a:pPr lvl="1"/>
            <a:r>
              <a:rPr lang="en-GB" dirty="0"/>
              <a:t>“Which users have marked alice12 as favourite?” is not directly possible</a:t>
            </a:r>
          </a:p>
          <a:p>
            <a:pPr lvl="1"/>
            <a:r>
              <a:rPr lang="en-GB" dirty="0"/>
              <a:t>There is no secondary index over values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0D32D5-1887-4945-870D-F0D9E472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7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A521F-CBE3-4C1E-B87A-333F2E56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Key-Value Stores: Querying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FFBCD1-2E23-4AE9-9BDD-48AC76D6A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Accessing multiple values requires separate requests</a:t>
            </a:r>
          </a:p>
          <a:p>
            <a:endParaRPr lang="en-GB" dirty="0"/>
          </a:p>
          <a:p>
            <a:r>
              <a:rPr lang="en-GB" dirty="0"/>
              <a:t>Often, there aren’t transactional capabilities</a:t>
            </a:r>
          </a:p>
          <a:p>
            <a:endParaRPr lang="en-GB" dirty="0"/>
          </a:p>
          <a:p>
            <a:r>
              <a:rPr lang="en-GB" dirty="0"/>
              <a:t>However, there are advantages to this model:</a:t>
            </a:r>
          </a:p>
          <a:p>
            <a:pPr lvl="1"/>
            <a:r>
              <a:rPr lang="en-GB" dirty="0"/>
              <a:t>Data can be partitioned based on keys (</a:t>
            </a:r>
            <a:r>
              <a:rPr lang="en-GB" dirty="0" err="1"/>
              <a:t>sharding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Thus, distributed processing can be very efficient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0F5B91-6CAC-4745-82D1-5621375F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A482A-DE89-4BDB-8BE7-091BC898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NoSQL?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67B16-9CA7-4679-8795-EF46D4272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to SQL</a:t>
            </a:r>
          </a:p>
          <a:p>
            <a:r>
              <a:rPr lang="en-GB" dirty="0"/>
              <a:t>Not </a:t>
            </a:r>
            <a:r>
              <a:rPr lang="en-GB" i="1" dirty="0"/>
              <a:t>only</a:t>
            </a:r>
            <a:r>
              <a:rPr lang="en-GB" dirty="0"/>
              <a:t> SQL</a:t>
            </a:r>
          </a:p>
          <a:p>
            <a:r>
              <a:rPr lang="en-GB" dirty="0"/>
              <a:t>Not relational</a:t>
            </a:r>
          </a:p>
          <a:p>
            <a:endParaRPr lang="en-GB" dirty="0"/>
          </a:p>
          <a:p>
            <a:r>
              <a:rPr lang="en-GB" dirty="0"/>
              <a:t>First used in 1998 for an RDBMS that omitted usage of SQL</a:t>
            </a:r>
          </a:p>
          <a:p>
            <a:r>
              <a:rPr lang="en-GB" dirty="0"/>
              <a:t>Picked up again in 2009 to name a conference on “open-source, distributed and non-relational databases”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B979E7-CF42-4445-99FE-189C4825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65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C2A08-5B10-43C2-B730-17346C9E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Key-Value Stores: Example cont’d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D3CFC8-DD52-4EB9-8A36-4D4C4BEB4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“Which users have marked alice12 as favourite?”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possible to solve this query (how?), but it is very inefficient.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can be done to improve efficiency?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4D6D98-D048-4430-9667-82537F4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4ACB210-B8AA-4906-B1D3-422BCAAC6D54}"/>
              </a:ext>
            </a:extLst>
          </p:cNvPr>
          <p:cNvGrpSpPr/>
          <p:nvPr/>
        </p:nvGrpSpPr>
        <p:grpSpPr>
          <a:xfrm>
            <a:off x="2364240" y="4675769"/>
            <a:ext cx="7463520" cy="360000"/>
            <a:chOff x="1440000" y="4968000"/>
            <a:chExt cx="7463520" cy="36000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FF848FC4-F534-41E5-9D24-4A2FE7543174}"/>
                </a:ext>
              </a:extLst>
            </p:cNvPr>
            <p:cNvSpPr/>
            <p:nvPr/>
          </p:nvSpPr>
          <p:spPr>
            <a:xfrm>
              <a:off x="1440000" y="4968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alice12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16E9B08B-1464-4AF0-90F7-84774FD50EBE}"/>
                </a:ext>
              </a:extLst>
            </p:cNvPr>
            <p:cNvSpPr/>
            <p:nvPr/>
          </p:nvSpPr>
          <p:spPr>
            <a:xfrm>
              <a:off x="3600000" y="4968000"/>
              <a:ext cx="5303520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Alice, 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  <a:hlinkClick r:id="rId2"/>
                </a:rPr>
                <a:t>http://alice.name/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, , [</a:t>
              </a:r>
              <a:r>
                <a:rPr lang="en-US" sz="18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bob_in_se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, </a:t>
              </a:r>
              <a:r>
                <a:rPr lang="en-US" sz="18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]</a:t>
              </a: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A30C4F58-016E-43C0-B529-04B42FD57B14}"/>
                </a:ext>
              </a:extLst>
            </p:cNvPr>
            <p:cNvCxnSpPr>
              <a:stCxn id="6" idx="1"/>
              <a:endCxn id="7" idx="3"/>
            </p:cNvCxnSpPr>
            <p:nvPr/>
          </p:nvCxnSpPr>
          <p:spPr>
            <a:xfrm flipV="1">
              <a:off x="3168000" y="5146380"/>
              <a:ext cx="432000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F9764E7-E067-45B6-AA44-50C30B98C105}"/>
              </a:ext>
            </a:extLst>
          </p:cNvPr>
          <p:cNvGrpSpPr/>
          <p:nvPr/>
        </p:nvGrpSpPr>
        <p:grpSpPr>
          <a:xfrm>
            <a:off x="2364240" y="5179769"/>
            <a:ext cx="7463520" cy="360000"/>
            <a:chOff x="1440000" y="5472000"/>
            <a:chExt cx="7463520" cy="36000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6D039DB5-7BC4-47AF-A966-A4448B39B257}"/>
                </a:ext>
              </a:extLst>
            </p:cNvPr>
            <p:cNvSpPr/>
            <p:nvPr/>
          </p:nvSpPr>
          <p:spPr>
            <a:xfrm>
              <a:off x="1440000" y="5472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bob_in_se</a:t>
              </a: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8B698719-0D63-4744-8FB9-154CDB952C45}"/>
                </a:ext>
              </a:extLst>
            </p:cNvPr>
            <p:cNvSpPr/>
            <p:nvPr/>
          </p:nvSpPr>
          <p:spPr>
            <a:xfrm>
              <a:off x="3600000" y="5472000"/>
              <a:ext cx="5303520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Bob, , @TheBob, []</a:t>
              </a:r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6DEFCEBB-579B-4D34-8FB3-DD417524DE87}"/>
                </a:ext>
              </a:extLst>
            </p:cNvPr>
            <p:cNvCxnSpPr>
              <a:stCxn id="10" idx="1"/>
              <a:endCxn id="11" idx="3"/>
            </p:cNvCxnSpPr>
            <p:nvPr/>
          </p:nvCxnSpPr>
          <p:spPr>
            <a:xfrm flipV="1">
              <a:off x="3168000" y="5650380"/>
              <a:ext cx="432000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89BEEAB-A477-414E-8D1A-51428E952324}"/>
              </a:ext>
            </a:extLst>
          </p:cNvPr>
          <p:cNvGrpSpPr/>
          <p:nvPr/>
        </p:nvGrpSpPr>
        <p:grpSpPr>
          <a:xfrm>
            <a:off x="2364240" y="5683769"/>
            <a:ext cx="7463520" cy="360000"/>
            <a:chOff x="1440000" y="5976000"/>
            <a:chExt cx="7463520" cy="360000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C7F57C8E-0C1A-4E6C-B2AF-F2FFD0570384}"/>
                </a:ext>
              </a:extLst>
            </p:cNvPr>
            <p:cNvSpPr/>
            <p:nvPr/>
          </p:nvSpPr>
          <p:spPr>
            <a:xfrm>
              <a:off x="1440000" y="5976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1426BBD-0C59-4403-A530-6C653EADEB51}"/>
                </a:ext>
              </a:extLst>
            </p:cNvPr>
            <p:cNvSpPr/>
            <p:nvPr/>
          </p:nvSpPr>
          <p:spPr>
            <a:xfrm>
              <a:off x="3600000" y="5976000"/>
              <a:ext cx="5303520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Charlie, , , [alice12]</a:t>
              </a:r>
            </a:p>
          </p:txBody>
        </p: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8B00DB63-7CD7-4176-A1F4-BFE2D49BCDD1}"/>
                </a:ext>
              </a:extLst>
            </p:cNvPr>
            <p:cNvCxnSpPr>
              <a:stCxn id="14" idx="1"/>
              <a:endCxn id="15" idx="3"/>
            </p:cNvCxnSpPr>
            <p:nvPr/>
          </p:nvCxnSpPr>
          <p:spPr>
            <a:xfrm flipV="1">
              <a:off x="3168000" y="6154380"/>
              <a:ext cx="432000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</p:spTree>
    <p:extLst>
      <p:ext uri="{BB962C8B-B14F-4D97-AF65-F5344CB8AC3E}">
        <p14:creationId xmlns:p14="http://schemas.microsoft.com/office/powerpoint/2010/main" val="9071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C2A08-5B10-43C2-B730-17346C9E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Key-Value Stores: Example cont’d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D3CFC8-DD52-4EB9-8A36-4D4C4BEB4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“Which users have marked alice12 as favourite?”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Add redundancy (inverse relationships in this case)</a:t>
            </a:r>
          </a:p>
          <a:p>
            <a:pPr lvl="1"/>
            <a:r>
              <a:rPr lang="en-GB" dirty="0"/>
              <a:t>Cons: uses more space, update is harder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4D6D98-D048-4430-9667-82537F4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4ACB210-B8AA-4906-B1D3-422BCAAC6D54}"/>
              </a:ext>
            </a:extLst>
          </p:cNvPr>
          <p:cNvGrpSpPr/>
          <p:nvPr/>
        </p:nvGrpSpPr>
        <p:grpSpPr>
          <a:xfrm>
            <a:off x="2364240" y="4675769"/>
            <a:ext cx="7920402" cy="360000"/>
            <a:chOff x="1440000" y="4968000"/>
            <a:chExt cx="7920402" cy="36000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FF848FC4-F534-41E5-9D24-4A2FE7543174}"/>
                </a:ext>
              </a:extLst>
            </p:cNvPr>
            <p:cNvSpPr/>
            <p:nvPr/>
          </p:nvSpPr>
          <p:spPr>
            <a:xfrm>
              <a:off x="1440000" y="4968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alice12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16E9B08B-1464-4AF0-90F7-84774FD50EBE}"/>
                </a:ext>
              </a:extLst>
            </p:cNvPr>
            <p:cNvSpPr/>
            <p:nvPr/>
          </p:nvSpPr>
          <p:spPr>
            <a:xfrm>
              <a:off x="3599999" y="4968000"/>
              <a:ext cx="5760403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Alice, 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  <a:hlinkClick r:id="rId2"/>
                </a:rPr>
                <a:t>http://alice.name/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, , [</a:t>
              </a:r>
              <a:r>
                <a:rPr lang="en-US" sz="18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bob_in_se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, </a:t>
              </a:r>
              <a:r>
                <a:rPr lang="en-US" sz="18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], 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FF0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[</a:t>
              </a:r>
              <a:r>
                <a:rPr lang="en-US" sz="1800" b="0" i="0" u="none" strike="noStrike" kern="1200" dirty="0" err="1">
                  <a:ln>
                    <a:noFill/>
                  </a:ln>
                  <a:solidFill>
                    <a:srgbClr val="FF0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FF0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]</a:t>
              </a: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A30C4F58-016E-43C0-B529-04B42FD57B14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>
            <a:xfrm flipV="1">
              <a:off x="3168000" y="5146380"/>
              <a:ext cx="431999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F9764E7-E067-45B6-AA44-50C30B98C105}"/>
              </a:ext>
            </a:extLst>
          </p:cNvPr>
          <p:cNvGrpSpPr/>
          <p:nvPr/>
        </p:nvGrpSpPr>
        <p:grpSpPr>
          <a:xfrm>
            <a:off x="2364240" y="5179769"/>
            <a:ext cx="7920402" cy="360000"/>
            <a:chOff x="1440000" y="5472000"/>
            <a:chExt cx="7463520" cy="36000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6D039DB5-7BC4-47AF-A966-A4448B39B257}"/>
                </a:ext>
              </a:extLst>
            </p:cNvPr>
            <p:cNvSpPr/>
            <p:nvPr/>
          </p:nvSpPr>
          <p:spPr>
            <a:xfrm>
              <a:off x="1440000" y="5472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bob_in_se</a:t>
              </a: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8B698719-0D63-4744-8FB9-154CDB952C45}"/>
                </a:ext>
              </a:extLst>
            </p:cNvPr>
            <p:cNvSpPr/>
            <p:nvPr/>
          </p:nvSpPr>
          <p:spPr>
            <a:xfrm>
              <a:off x="3600000" y="5472000"/>
              <a:ext cx="5303520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Bob, , @TheBob, [], 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FF0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[alice12]</a:t>
              </a:r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6DEFCEBB-579B-4D34-8FB3-DD417524DE87}"/>
                </a:ext>
              </a:extLst>
            </p:cNvPr>
            <p:cNvCxnSpPr>
              <a:stCxn id="10" idx="1"/>
              <a:endCxn id="11" idx="3"/>
            </p:cNvCxnSpPr>
            <p:nvPr/>
          </p:nvCxnSpPr>
          <p:spPr>
            <a:xfrm flipV="1">
              <a:off x="3168000" y="5650380"/>
              <a:ext cx="432000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89BEEAB-A477-414E-8D1A-51428E952324}"/>
              </a:ext>
            </a:extLst>
          </p:cNvPr>
          <p:cNvGrpSpPr/>
          <p:nvPr/>
        </p:nvGrpSpPr>
        <p:grpSpPr>
          <a:xfrm>
            <a:off x="2364240" y="5683769"/>
            <a:ext cx="7920402" cy="360000"/>
            <a:chOff x="1440000" y="5976000"/>
            <a:chExt cx="7463520" cy="360000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C7F57C8E-0C1A-4E6C-B2AF-F2FFD0570384}"/>
                </a:ext>
              </a:extLst>
            </p:cNvPr>
            <p:cNvSpPr/>
            <p:nvPr/>
          </p:nvSpPr>
          <p:spPr>
            <a:xfrm>
              <a:off x="1440000" y="5976000"/>
              <a:ext cx="1728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1426BBD-0C59-4403-A530-6C653EADEB51}"/>
                </a:ext>
              </a:extLst>
            </p:cNvPr>
            <p:cNvSpPr/>
            <p:nvPr/>
          </p:nvSpPr>
          <p:spPr>
            <a:xfrm>
              <a:off x="3600000" y="5976000"/>
              <a:ext cx="5303520" cy="35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Charlie, , , [alice12], </a:t>
              </a:r>
              <a:r>
                <a:rPr lang="en-US" sz="1800" b="0" i="0" u="none" strike="noStrike" kern="1200" dirty="0">
                  <a:ln>
                    <a:noFill/>
                  </a:ln>
                  <a:solidFill>
                    <a:srgbClr val="FF0000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[alice12]</a:t>
              </a:r>
            </a:p>
          </p:txBody>
        </p: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8B00DB63-7CD7-4176-A1F4-BFE2D49BCDD1}"/>
                </a:ext>
              </a:extLst>
            </p:cNvPr>
            <p:cNvCxnSpPr>
              <a:stCxn id="14" idx="1"/>
              <a:endCxn id="15" idx="3"/>
            </p:cNvCxnSpPr>
            <p:nvPr/>
          </p:nvCxnSpPr>
          <p:spPr>
            <a:xfrm flipV="1">
              <a:off x="3168000" y="6154380"/>
              <a:ext cx="432000" cy="162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</p:grpSp>
    </p:spTree>
    <p:extLst>
      <p:ext uri="{BB962C8B-B14F-4D97-AF65-F5344CB8AC3E}">
        <p14:creationId xmlns:p14="http://schemas.microsoft.com/office/powerpoint/2010/main" val="34897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349D9-BE3F-4567-B1EB-958DD0C7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Key-Value Stores: Use Cases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0F52-6C69-41E2-AF72-DD176865A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Storing Web session information</a:t>
            </a:r>
          </a:p>
          <a:p>
            <a:r>
              <a:rPr lang="en-US" dirty="0"/>
              <a:t>User profiles and configuration</a:t>
            </a:r>
          </a:p>
          <a:p>
            <a:r>
              <a:rPr lang="en-US" dirty="0"/>
              <a:t>Shopping cart data</a:t>
            </a:r>
          </a:p>
          <a:p>
            <a:r>
              <a:rPr lang="en-US" dirty="0"/>
              <a:t>Caching layer that stores results of expensive operations (e.g., complex queries over an underlying database, user-tailored Web pages)</a:t>
            </a:r>
          </a:p>
          <a:p>
            <a:endParaRPr lang="en-US" dirty="0"/>
          </a:p>
          <a:p>
            <a:r>
              <a:rPr lang="en-US" dirty="0"/>
              <a:t>Whenever values need to be accessed through keys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86584B-B096-4BAC-B7FA-BB7A42FD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14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88CEB-36EB-41BE-A140-29FBF36B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Key-Value Stores: Vendors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113DBE-A278-4713-AF86-3AD930B61A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In-Memory key-value stores:</a:t>
            </a:r>
          </a:p>
          <a:p>
            <a:pPr lvl="1"/>
            <a:r>
              <a:rPr lang="en-GB" dirty="0"/>
              <a:t>Memcached</a:t>
            </a:r>
          </a:p>
          <a:p>
            <a:pPr lvl="1"/>
            <a:r>
              <a:rPr lang="en-GB" dirty="0"/>
              <a:t>Redis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2B070CF-EB19-429A-8E5E-E50861F924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Persistent key-value stores:</a:t>
            </a:r>
          </a:p>
          <a:p>
            <a:pPr lvl="1"/>
            <a:r>
              <a:rPr lang="en-GB" dirty="0"/>
              <a:t>Berkeley DB</a:t>
            </a:r>
          </a:p>
          <a:p>
            <a:pPr lvl="1"/>
            <a:r>
              <a:rPr lang="en-GB" dirty="0"/>
              <a:t>Voldemort</a:t>
            </a:r>
          </a:p>
          <a:p>
            <a:pPr lvl="1"/>
            <a:r>
              <a:rPr lang="en-GB" dirty="0" err="1"/>
              <a:t>RiakDB</a:t>
            </a: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8133BC-8940-442A-B5A5-11BBC798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A1112C-5ACA-426F-A8D6-3D372FDB08B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88896" y="3771034"/>
            <a:ext cx="1239480" cy="123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302EC34-DF67-4939-B72D-184E10896FB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44376" y="4785874"/>
            <a:ext cx="2781360" cy="92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EE0E1E-6A92-4DCC-8ECE-095208FA824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958432" y="4064572"/>
            <a:ext cx="1514160" cy="13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273244B-47BF-4446-AA2C-B97024225EF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570634" y="5070593"/>
            <a:ext cx="2487240" cy="78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BCD70B24-7F5B-4E88-95E2-ED23969E95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62" y="3673506"/>
            <a:ext cx="2290947" cy="11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98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EA874-A077-4F5E-B6CE-433EE1E1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076D4E-B33F-4DEA-9C78-99429FA70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81978B-82BD-49D6-A993-BDF11BD0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31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3CA40ED-FC29-4436-833A-E990995C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Data Model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A26C5CB-A6AA-4A3A-917B-885F7FA2C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Documents (of course!):</a:t>
            </a:r>
          </a:p>
          <a:p>
            <a:r>
              <a:rPr lang="en-GB" dirty="0"/>
              <a:t>A document is a set of fields consisting of a name and a value</a:t>
            </a:r>
          </a:p>
          <a:p>
            <a:r>
              <a:rPr lang="en-GB" dirty="0"/>
              <a:t>Field names must be unique within a document</a:t>
            </a:r>
          </a:p>
          <a:p>
            <a:r>
              <a:rPr lang="en-GB" dirty="0"/>
              <a:t>Values are scalars or lists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84C029-5BE9-4B78-8252-FD7C63A1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86186B24-8436-4C14-896F-9B50185462C7}"/>
              </a:ext>
            </a:extLst>
          </p:cNvPr>
          <p:cNvSpPr/>
          <p:nvPr/>
        </p:nvSpPr>
        <p:spPr>
          <a:xfrm>
            <a:off x="4188000" y="4231691"/>
            <a:ext cx="3816000" cy="1872000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FFFFCC"/>
          </a:solidFill>
          <a:ln w="0">
            <a:solidFill>
              <a:srgbClr val="003366"/>
            </a:solidFill>
            <a:prstDash val="solid"/>
          </a:ln>
        </p:spPr>
        <p:txBody>
          <a:bodyPr vert="horz" wrap="none" lIns="182880" tIns="182880" rIns="182880" bIns="1828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login 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"alice12"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name 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Alice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website 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"http://alice.name/"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favorites : [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"bob_in_se", "charlie" ]</a:t>
            </a:r>
          </a:p>
        </p:txBody>
      </p:sp>
    </p:spTree>
    <p:extLst>
      <p:ext uri="{BB962C8B-B14F-4D97-AF65-F5344CB8AC3E}">
        <p14:creationId xmlns:p14="http://schemas.microsoft.com/office/powerpoint/2010/main" val="732349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7F55D-D126-46B1-869D-CDBDE223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Data Model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74E44C-0162-4B97-9B68-D7FB109F6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Documents: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92B889-CE69-4D55-8059-D61255B3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CEA0718-3DFB-4FBD-A48E-FFE049F1A88A}"/>
              </a:ext>
            </a:extLst>
          </p:cNvPr>
          <p:cNvSpPr/>
          <p:nvPr/>
        </p:nvSpPr>
        <p:spPr>
          <a:xfrm>
            <a:off x="4188000" y="2402891"/>
            <a:ext cx="3816000" cy="1872000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FFFFCC"/>
          </a:solidFill>
          <a:ln w="0">
            <a:solidFill>
              <a:srgbClr val="003366"/>
            </a:solidFill>
            <a:prstDash val="solid"/>
          </a:ln>
        </p:spPr>
        <p:txBody>
          <a:bodyPr vert="horz" wrap="none" lIns="182880" tIns="182880" rIns="182880" bIns="1828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login 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"alice12"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name 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Alice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website 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"http://alice.name/"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favorites : [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"bob_in_se", "charlie" ]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2F4C481-197E-46ED-AD03-41CF63424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2245"/>
              </p:ext>
            </p:extLst>
          </p:nvPr>
        </p:nvGraphicFramePr>
        <p:xfrm>
          <a:off x="2022578" y="4852157"/>
          <a:ext cx="5093971" cy="134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780">
                  <a:extLst>
                    <a:ext uri="{9D8B030D-6E8A-4147-A177-3AD203B41FA5}">
                      <a16:colId xmlns:a16="http://schemas.microsoft.com/office/drawing/2014/main" val="2293976698"/>
                    </a:ext>
                  </a:extLst>
                </a:gridCol>
                <a:gridCol w="889318">
                  <a:extLst>
                    <a:ext uri="{9D8B030D-6E8A-4147-A177-3AD203B41FA5}">
                      <a16:colId xmlns:a16="http://schemas.microsoft.com/office/drawing/2014/main" val="1713642858"/>
                    </a:ext>
                  </a:extLst>
                </a:gridCol>
                <a:gridCol w="1892618">
                  <a:extLst>
                    <a:ext uri="{9D8B030D-6E8A-4147-A177-3AD203B41FA5}">
                      <a16:colId xmlns:a16="http://schemas.microsoft.com/office/drawing/2014/main" val="3359713095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696757078"/>
                    </a:ext>
                  </a:extLst>
                </a:gridCol>
              </a:tblGrid>
              <a:tr h="33613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sng" strike="noStrike" kern="1200" dirty="0">
                          <a:ln>
                            <a:noFill/>
                          </a:ln>
                          <a:uFillTx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 dirty="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twitter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83475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alice12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http://alice.name/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97666"/>
                  </a:ext>
                </a:extLst>
              </a:tr>
              <a:tr h="28688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bob_in_se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@TheBob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6983"/>
                  </a:ext>
                </a:extLst>
              </a:tr>
              <a:tr h="26269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dirty="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61041"/>
                  </a:ext>
                </a:extLst>
              </a:tr>
            </a:tbl>
          </a:graphicData>
        </a:graphic>
      </p:graphicFrame>
      <p:sp>
        <p:nvSpPr>
          <p:cNvPr id="7" name="Rectángulo: una sola esquina cortada 6">
            <a:extLst>
              <a:ext uri="{FF2B5EF4-FFF2-40B4-BE49-F238E27FC236}">
                <a16:creationId xmlns:a16="http://schemas.microsoft.com/office/drawing/2014/main" id="{34A3818E-74CC-42B1-8AAF-4A67BEF3F82C}"/>
              </a:ext>
            </a:extLst>
          </p:cNvPr>
          <p:cNvSpPr/>
          <p:nvPr/>
        </p:nvSpPr>
        <p:spPr>
          <a:xfrm>
            <a:off x="2022578" y="4573729"/>
            <a:ext cx="1158974" cy="278428"/>
          </a:xfrm>
          <a:prstGeom prst="snip1Rect">
            <a:avLst>
              <a:gd name="adj" fmla="val 291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User</a:t>
            </a:r>
          </a:p>
        </p:txBody>
      </p:sp>
      <p:graphicFrame>
        <p:nvGraphicFramePr>
          <p:cNvPr id="8" name="Tabla 19">
            <a:extLst>
              <a:ext uri="{FF2B5EF4-FFF2-40B4-BE49-F238E27FC236}">
                <a16:creationId xmlns:a16="http://schemas.microsoft.com/office/drawing/2014/main" id="{AEF21D91-FE26-426F-9E7A-244CD75E3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89847"/>
              </p:ext>
            </p:extLst>
          </p:nvPr>
        </p:nvGraphicFramePr>
        <p:xfrm>
          <a:off x="7772925" y="4852157"/>
          <a:ext cx="2250123" cy="1341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5043">
                  <a:extLst>
                    <a:ext uri="{9D8B030D-6E8A-4147-A177-3AD203B41FA5}">
                      <a16:colId xmlns:a16="http://schemas.microsoft.com/office/drawing/2014/main" val="1418415857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1194219199"/>
                    </a:ext>
                  </a:extLst>
                </a:gridCol>
              </a:tblGrid>
              <a:tr h="272059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Favourite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0913"/>
                  </a:ext>
                </a:extLst>
              </a:tr>
              <a:tr h="26298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alice12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bob_in_se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667447"/>
                  </a:ext>
                </a:extLst>
              </a:tr>
              <a:tr h="26235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alice12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charlie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64238"/>
                  </a:ext>
                </a:extLst>
              </a:tr>
              <a:tr h="214595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charlie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alice12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308915"/>
                  </a:ext>
                </a:extLst>
              </a:tr>
            </a:tbl>
          </a:graphicData>
        </a:graphic>
      </p:graphicFrame>
      <p:sp>
        <p:nvSpPr>
          <p:cNvPr id="9" name="Rectángulo: una sola esquina cortada 8">
            <a:extLst>
              <a:ext uri="{FF2B5EF4-FFF2-40B4-BE49-F238E27FC236}">
                <a16:creationId xmlns:a16="http://schemas.microsoft.com/office/drawing/2014/main" id="{5E3D45C5-9527-468E-852C-68707A8DEE88}"/>
              </a:ext>
            </a:extLst>
          </p:cNvPr>
          <p:cNvSpPr/>
          <p:nvPr/>
        </p:nvSpPr>
        <p:spPr>
          <a:xfrm>
            <a:off x="7772925" y="4565703"/>
            <a:ext cx="961009" cy="278428"/>
          </a:xfrm>
          <a:prstGeom prst="snip1Rect">
            <a:avLst>
              <a:gd name="adj" fmla="val 291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Fav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A246CC-2635-4194-A500-FD1D35D1D725}"/>
              </a:ext>
            </a:extLst>
          </p:cNvPr>
          <p:cNvSpPr/>
          <p:nvPr/>
        </p:nvSpPr>
        <p:spPr>
          <a:xfrm>
            <a:off x="1972478" y="5162859"/>
            <a:ext cx="4041823" cy="37235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7F7087D-560A-4D29-A86B-9079630793D4}"/>
              </a:ext>
            </a:extLst>
          </p:cNvPr>
          <p:cNvSpPr/>
          <p:nvPr/>
        </p:nvSpPr>
        <p:spPr>
          <a:xfrm>
            <a:off x="7710259" y="5162859"/>
            <a:ext cx="2381135" cy="6959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ector: curvado 12">
            <a:extLst>
              <a:ext uri="{FF2B5EF4-FFF2-40B4-BE49-F238E27FC236}">
                <a16:creationId xmlns:a16="http://schemas.microsoft.com/office/drawing/2014/main" id="{52152FEC-1E3E-42F6-B6B0-85EB502D9E55}"/>
              </a:ext>
            </a:extLst>
          </p:cNvPr>
          <p:cNvCxnSpPr>
            <a:cxnSpLocks/>
            <a:endCxn id="5" idx="3"/>
          </p:cNvCxnSpPr>
          <p:nvPr/>
        </p:nvCxnSpPr>
        <p:spPr>
          <a:xfrm rot="5400000" flipH="1" flipV="1">
            <a:off x="2696529" y="3671389"/>
            <a:ext cx="1823968" cy="1158973"/>
          </a:xfrm>
          <a:prstGeom prst="curvedConnector2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: curvado 14">
            <a:extLst>
              <a:ext uri="{FF2B5EF4-FFF2-40B4-BE49-F238E27FC236}">
                <a16:creationId xmlns:a16="http://schemas.microsoft.com/office/drawing/2014/main" id="{DB62D5F6-7288-4859-AE3C-7E479ABC2147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6811917" y="4048813"/>
            <a:ext cx="961008" cy="1473905"/>
          </a:xfrm>
          <a:prstGeom prst="curvedConnector2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E0AE6-7F94-4510-BBB0-6858A8DD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Data Model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8BF892-AD6D-447F-98A2-AD1B2FA95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some systems, values may be other documents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106146-9BA8-48C3-A25D-95D8BF5E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65101A4E-EF46-4757-97DB-0F59656AD03C}"/>
              </a:ext>
            </a:extLst>
          </p:cNvPr>
          <p:cNvSpPr/>
          <p:nvPr/>
        </p:nvSpPr>
        <p:spPr>
          <a:xfrm>
            <a:off x="4188000" y="2685696"/>
            <a:ext cx="3816000" cy="3096000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FFFFCC"/>
          </a:solidFill>
          <a:ln w="0">
            <a:solidFill>
              <a:srgbClr val="003366"/>
            </a:solidFill>
            <a:prstDash val="solid"/>
          </a:ln>
        </p:spPr>
        <p:txBody>
          <a:bodyPr vert="horz" wrap="none" lIns="182880" tIns="182880" rIns="182880" bIns="1828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login 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"alice12"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name 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Alice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website :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"http://alice.name/"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favorites : [ 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"bob_in_se", "charlie" ]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address : {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         street : "Main St"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         city : "Springfield"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896864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25F1B-6FC1-4CA4-8087-544AB1C6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Data Model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278DCB-578B-4CFE-87DD-8A89101E2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database consists on a set of Documents</a:t>
            </a:r>
          </a:p>
          <a:p>
            <a:r>
              <a:rPr lang="en-GB" dirty="0"/>
              <a:t>Each document associated with a unique identifier</a:t>
            </a:r>
          </a:p>
          <a:p>
            <a:pPr lvl="1"/>
            <a:r>
              <a:rPr lang="en-GB" dirty="0"/>
              <a:t>Usually generated by the same system</a:t>
            </a:r>
          </a:p>
          <a:p>
            <a:r>
              <a:rPr lang="en-GB" dirty="0"/>
              <a:t>Databases are schema-free: different documents may have different fields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89759F-0D2C-4DC4-BA46-B35A165B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FD70998-9861-4779-8D47-3F4C1EACB7D4}"/>
              </a:ext>
            </a:extLst>
          </p:cNvPr>
          <p:cNvGrpSpPr/>
          <p:nvPr/>
        </p:nvGrpSpPr>
        <p:grpSpPr>
          <a:xfrm>
            <a:off x="6215381" y="4242136"/>
            <a:ext cx="2645814" cy="735217"/>
            <a:chOff x="7488000" y="4968000"/>
            <a:chExt cx="2645814" cy="735217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C5394D7E-49AD-4CE8-BD4C-24E76081FE1C}"/>
                </a:ext>
              </a:extLst>
            </p:cNvPr>
            <p:cNvSpPr/>
            <p:nvPr/>
          </p:nvSpPr>
          <p:spPr>
            <a:xfrm>
              <a:off x="8135999" y="4968000"/>
              <a:ext cx="1997815" cy="735217"/>
            </a:xfrm>
            <a:custGeom>
              <a:avLst>
                <a:gd name="f0" fmla="val 18116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10800 f0 21600"/>
                <a:gd name="f15" fmla="*/ f11 f1 1"/>
                <a:gd name="f16" fmla="val f14"/>
                <a:gd name="f17" fmla="*/ f14 f12 1"/>
                <a:gd name="f18" fmla="*/ f7 f13 1"/>
                <a:gd name="f19" fmla="*/ 0 f12 1"/>
                <a:gd name="f20" fmla="*/ 21600 f12 1"/>
                <a:gd name="f21" fmla="*/ 0 f13 1"/>
                <a:gd name="f22" fmla="*/ 10800 f12 1"/>
                <a:gd name="f23" fmla="*/ f15 1 f3"/>
                <a:gd name="f24" fmla="*/ 10800 f13 1"/>
                <a:gd name="f25" fmla="*/ 21600 f13 1"/>
                <a:gd name="f26" fmla="+- 21600 0 f16"/>
                <a:gd name="f27" fmla="+- f23 0 f2"/>
                <a:gd name="f28" fmla="*/ f26 8000 1"/>
                <a:gd name="f29" fmla="*/ f26 1 2"/>
                <a:gd name="f30" fmla="*/ f26 1 4"/>
                <a:gd name="f31" fmla="*/ f26 1 7"/>
                <a:gd name="f32" fmla="*/ f26 1 16"/>
                <a:gd name="f33" fmla="*/ f28 1 10800"/>
                <a:gd name="f34" fmla="+- f16 f31 0"/>
                <a:gd name="f35" fmla="+- 21600 0 f29"/>
                <a:gd name="f36" fmla="+- f16 f32 0"/>
                <a:gd name="f37" fmla="+- 21600 0 f33"/>
                <a:gd name="f38" fmla="*/ f36 f13 1"/>
                <a:gd name="f39" fmla="+- f37 f30 0"/>
              </a:gdLst>
              <a:ahLst>
                <a:ahXY gdRefX="f0" minX="f8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2" y="f21"/>
                </a:cxn>
                <a:cxn ang="f27">
                  <a:pos x="f19" y="f24"/>
                </a:cxn>
                <a:cxn ang="f27">
                  <a:pos x="f22" y="f25"/>
                </a:cxn>
                <a:cxn ang="f27">
                  <a:pos x="f20" y="f24"/>
                </a:cxn>
              </a:cxnLst>
              <a:rect l="f19" t="f21" r="f20" b="f38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7" y="f16"/>
                  </a:lnTo>
                  <a:lnTo>
                    <a:pt x="f16" y="f7"/>
                  </a:lnTo>
                  <a:lnTo>
                    <a:pt x="f6" y="f7"/>
                  </a:lnTo>
                  <a:close/>
                </a:path>
                <a:path w="21600" h="21600">
                  <a:moveTo>
                    <a:pt x="f16" y="f7"/>
                  </a:moveTo>
                  <a:lnTo>
                    <a:pt x="f37" y="f16"/>
                  </a:lnTo>
                  <a:cubicBezTo>
                    <a:pt x="f39" y="f34"/>
                    <a:pt x="f35" y="f36"/>
                    <a:pt x="f7" y="f16"/>
                  </a:cubicBez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54720" tIns="54720" rIns="54720" bIns="5472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login : "alice12"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name : 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website : 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"http://alice.name/"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favorites : [ 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  <a:r>
                <a:rPr lang="en-US" sz="9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bob_in_se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", "</a:t>
              </a:r>
              <a:r>
                <a:rPr lang="en-US" sz="9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charlie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 ]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8773D3B-7F06-4542-85F9-5FCC927C56A2}"/>
                </a:ext>
              </a:extLst>
            </p:cNvPr>
            <p:cNvSpPr txBox="1"/>
            <p:nvPr/>
          </p:nvSpPr>
          <p:spPr>
            <a:xfrm>
              <a:off x="7488000" y="4968000"/>
              <a:ext cx="648000" cy="403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271</a:t>
              </a:r>
            </a:p>
          </p:txBody>
        </p:sp>
        <p:sp>
          <p:nvSpPr>
            <p:cNvPr id="20" name="Conector recto 19">
              <a:extLst>
                <a:ext uri="{FF2B5EF4-FFF2-40B4-BE49-F238E27FC236}">
                  <a16:creationId xmlns:a16="http://schemas.microsoft.com/office/drawing/2014/main" id="{25BA6231-5488-414F-B5AA-002281BFC2EF}"/>
                </a:ext>
              </a:extLst>
            </p:cNvPr>
            <p:cNvSpPr/>
            <p:nvPr/>
          </p:nvSpPr>
          <p:spPr>
            <a:xfrm>
              <a:off x="7889040" y="5114879"/>
              <a:ext cx="246960" cy="0"/>
            </a:xfrm>
            <a:prstGeom prst="line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EC1AEC3-7AC7-4012-A093-B19998B5E6F2}"/>
              </a:ext>
            </a:extLst>
          </p:cNvPr>
          <p:cNvGrpSpPr/>
          <p:nvPr/>
        </p:nvGrpSpPr>
        <p:grpSpPr>
          <a:xfrm>
            <a:off x="6215381" y="5138642"/>
            <a:ext cx="2088000" cy="503999"/>
            <a:chOff x="7488000" y="5544000"/>
            <a:chExt cx="2088000" cy="503999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983E6E5B-0DD2-4B01-90D8-27F3172020A8}"/>
                </a:ext>
              </a:extLst>
            </p:cNvPr>
            <p:cNvSpPr/>
            <p:nvPr/>
          </p:nvSpPr>
          <p:spPr>
            <a:xfrm>
              <a:off x="8136000" y="5544000"/>
              <a:ext cx="1440000" cy="503999"/>
            </a:xfrm>
            <a:custGeom>
              <a:avLst>
                <a:gd name="f0" fmla="val 18116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10800 f0 21600"/>
                <a:gd name="f15" fmla="*/ f11 f1 1"/>
                <a:gd name="f16" fmla="val f14"/>
                <a:gd name="f17" fmla="*/ f14 f12 1"/>
                <a:gd name="f18" fmla="*/ f7 f13 1"/>
                <a:gd name="f19" fmla="*/ 0 f12 1"/>
                <a:gd name="f20" fmla="*/ 21600 f12 1"/>
                <a:gd name="f21" fmla="*/ 0 f13 1"/>
                <a:gd name="f22" fmla="*/ 10800 f12 1"/>
                <a:gd name="f23" fmla="*/ f15 1 f3"/>
                <a:gd name="f24" fmla="*/ 10800 f13 1"/>
                <a:gd name="f25" fmla="*/ 21600 f13 1"/>
                <a:gd name="f26" fmla="+- 21600 0 f16"/>
                <a:gd name="f27" fmla="+- f23 0 f2"/>
                <a:gd name="f28" fmla="*/ f26 8000 1"/>
                <a:gd name="f29" fmla="*/ f26 1 2"/>
                <a:gd name="f30" fmla="*/ f26 1 4"/>
                <a:gd name="f31" fmla="*/ f26 1 7"/>
                <a:gd name="f32" fmla="*/ f26 1 16"/>
                <a:gd name="f33" fmla="*/ f28 1 10800"/>
                <a:gd name="f34" fmla="+- f16 f31 0"/>
                <a:gd name="f35" fmla="+- 21600 0 f29"/>
                <a:gd name="f36" fmla="+- f16 f32 0"/>
                <a:gd name="f37" fmla="+- 21600 0 f33"/>
                <a:gd name="f38" fmla="*/ f36 f13 1"/>
                <a:gd name="f39" fmla="+- f37 f30 0"/>
              </a:gdLst>
              <a:ahLst>
                <a:ahXY gdRefX="f0" minX="f8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2" y="f21"/>
                </a:cxn>
                <a:cxn ang="f27">
                  <a:pos x="f19" y="f24"/>
                </a:cxn>
                <a:cxn ang="f27">
                  <a:pos x="f22" y="f25"/>
                </a:cxn>
                <a:cxn ang="f27">
                  <a:pos x="f20" y="f24"/>
                </a:cxn>
              </a:cxnLst>
              <a:rect l="f19" t="f21" r="f20" b="f38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7" y="f16"/>
                  </a:lnTo>
                  <a:lnTo>
                    <a:pt x="f16" y="f7"/>
                  </a:lnTo>
                  <a:lnTo>
                    <a:pt x="f6" y="f7"/>
                  </a:lnTo>
                  <a:close/>
                </a:path>
                <a:path w="21600" h="21600">
                  <a:moveTo>
                    <a:pt x="f16" y="f7"/>
                  </a:moveTo>
                  <a:lnTo>
                    <a:pt x="f37" y="f16"/>
                  </a:lnTo>
                  <a:cubicBezTo>
                    <a:pt x="f39" y="f34"/>
                    <a:pt x="f35" y="f36"/>
                    <a:pt x="f7" y="f16"/>
                  </a:cubicBez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54720" tIns="54720" rIns="54720" bIns="5472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login : "</a:t>
              </a:r>
              <a:r>
                <a:rPr lang="en-US" sz="9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bob_in_se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name : 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"Bob"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twitter : 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"@</a:t>
              </a:r>
              <a:r>
                <a:rPr lang="en-US" sz="9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TheBob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6E2A38E9-E129-472F-A41C-65324744EC47}"/>
                </a:ext>
              </a:extLst>
            </p:cNvPr>
            <p:cNvSpPr txBox="1"/>
            <p:nvPr/>
          </p:nvSpPr>
          <p:spPr>
            <a:xfrm>
              <a:off x="7488000" y="5544000"/>
              <a:ext cx="648000" cy="403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308</a:t>
              </a:r>
            </a:p>
          </p:txBody>
        </p:sp>
        <p:sp>
          <p:nvSpPr>
            <p:cNvPr id="24" name="Conector recto 23">
              <a:extLst>
                <a:ext uri="{FF2B5EF4-FFF2-40B4-BE49-F238E27FC236}">
                  <a16:creationId xmlns:a16="http://schemas.microsoft.com/office/drawing/2014/main" id="{B7586313-39D7-4871-8433-CA96D8A533E2}"/>
                </a:ext>
              </a:extLst>
            </p:cNvPr>
            <p:cNvSpPr/>
            <p:nvPr/>
          </p:nvSpPr>
          <p:spPr>
            <a:xfrm>
              <a:off x="7889040" y="5690880"/>
              <a:ext cx="246960" cy="0"/>
            </a:xfrm>
            <a:prstGeom prst="line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D0A6939-12AC-401A-B902-73721912F72A}"/>
              </a:ext>
            </a:extLst>
          </p:cNvPr>
          <p:cNvGrpSpPr/>
          <p:nvPr/>
        </p:nvGrpSpPr>
        <p:grpSpPr>
          <a:xfrm>
            <a:off x="6215381" y="5761772"/>
            <a:ext cx="2088000" cy="503999"/>
            <a:chOff x="7488000" y="6120000"/>
            <a:chExt cx="2088000" cy="503999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1D1A0CD-19B7-449F-BE86-B7A58A39F050}"/>
                </a:ext>
              </a:extLst>
            </p:cNvPr>
            <p:cNvSpPr/>
            <p:nvPr/>
          </p:nvSpPr>
          <p:spPr>
            <a:xfrm>
              <a:off x="8136000" y="6120000"/>
              <a:ext cx="1440000" cy="503999"/>
            </a:xfrm>
            <a:custGeom>
              <a:avLst>
                <a:gd name="f0" fmla="val 18116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10800 f0 21600"/>
                <a:gd name="f15" fmla="*/ f11 f1 1"/>
                <a:gd name="f16" fmla="val f14"/>
                <a:gd name="f17" fmla="*/ f14 f12 1"/>
                <a:gd name="f18" fmla="*/ f7 f13 1"/>
                <a:gd name="f19" fmla="*/ 0 f12 1"/>
                <a:gd name="f20" fmla="*/ 21600 f12 1"/>
                <a:gd name="f21" fmla="*/ 0 f13 1"/>
                <a:gd name="f22" fmla="*/ 10800 f12 1"/>
                <a:gd name="f23" fmla="*/ f15 1 f3"/>
                <a:gd name="f24" fmla="*/ 10800 f13 1"/>
                <a:gd name="f25" fmla="*/ 21600 f13 1"/>
                <a:gd name="f26" fmla="+- 21600 0 f16"/>
                <a:gd name="f27" fmla="+- f23 0 f2"/>
                <a:gd name="f28" fmla="*/ f26 8000 1"/>
                <a:gd name="f29" fmla="*/ f26 1 2"/>
                <a:gd name="f30" fmla="*/ f26 1 4"/>
                <a:gd name="f31" fmla="*/ f26 1 7"/>
                <a:gd name="f32" fmla="*/ f26 1 16"/>
                <a:gd name="f33" fmla="*/ f28 1 10800"/>
                <a:gd name="f34" fmla="+- f16 f31 0"/>
                <a:gd name="f35" fmla="+- 21600 0 f29"/>
                <a:gd name="f36" fmla="+- f16 f32 0"/>
                <a:gd name="f37" fmla="+- 21600 0 f33"/>
                <a:gd name="f38" fmla="*/ f36 f13 1"/>
                <a:gd name="f39" fmla="+- f37 f30 0"/>
              </a:gdLst>
              <a:ahLst>
                <a:ahXY gdRefX="f0" minX="f8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2" y="f21"/>
                </a:cxn>
                <a:cxn ang="f27">
                  <a:pos x="f19" y="f24"/>
                </a:cxn>
                <a:cxn ang="f27">
                  <a:pos x="f22" y="f25"/>
                </a:cxn>
                <a:cxn ang="f27">
                  <a:pos x="f20" y="f24"/>
                </a:cxn>
              </a:cxnLst>
              <a:rect l="f19" t="f21" r="f20" b="f38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7" y="f16"/>
                  </a:lnTo>
                  <a:lnTo>
                    <a:pt x="f16" y="f7"/>
                  </a:lnTo>
                  <a:lnTo>
                    <a:pt x="f6" y="f7"/>
                  </a:lnTo>
                  <a:close/>
                </a:path>
                <a:path w="21600" h="21600">
                  <a:moveTo>
                    <a:pt x="f16" y="f7"/>
                  </a:moveTo>
                  <a:lnTo>
                    <a:pt x="f37" y="f16"/>
                  </a:lnTo>
                  <a:cubicBezTo>
                    <a:pt x="f39" y="f34"/>
                    <a:pt x="f35" y="f36"/>
                    <a:pt x="f7" y="f16"/>
                  </a:cubicBez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54720" tIns="54720" rIns="54720" bIns="5472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login : "</a:t>
              </a:r>
              <a:r>
                <a:rPr lang="en-US" sz="9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charlie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name : </a:t>
              </a:r>
              <a:r>
                <a:rPr lang="en-US" sz="9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"Charlie"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061A0D51-3E63-4458-9EA2-721663162CE4}"/>
                </a:ext>
              </a:extLst>
            </p:cNvPr>
            <p:cNvSpPr txBox="1"/>
            <p:nvPr/>
          </p:nvSpPr>
          <p:spPr>
            <a:xfrm>
              <a:off x="7488000" y="6120000"/>
              <a:ext cx="648000" cy="403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912</a:t>
              </a:r>
            </a:p>
          </p:txBody>
        </p:sp>
        <p:sp>
          <p:nvSpPr>
            <p:cNvPr id="28" name="Conector recto 27">
              <a:extLst>
                <a:ext uri="{FF2B5EF4-FFF2-40B4-BE49-F238E27FC236}">
                  <a16:creationId xmlns:a16="http://schemas.microsoft.com/office/drawing/2014/main" id="{BBADA5F4-BF9C-4987-B3A0-766F5CDD798C}"/>
                </a:ext>
              </a:extLst>
            </p:cNvPr>
            <p:cNvSpPr/>
            <p:nvPr/>
          </p:nvSpPr>
          <p:spPr>
            <a:xfrm>
              <a:off x="7889040" y="6266879"/>
              <a:ext cx="246960" cy="0"/>
            </a:xfrm>
            <a:prstGeom prst="line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635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DF21F-7CED-4713-8820-E5CC3D08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Data Models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111F2A-2C0F-4290-8A1F-6A5AAE09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66255"/>
          </a:xfrm>
        </p:spPr>
        <p:txBody>
          <a:bodyPr/>
          <a:lstStyle/>
          <a:p>
            <a:r>
              <a:rPr lang="en-GB" dirty="0"/>
              <a:t>Documents can be grouped in separate sets, called </a:t>
            </a:r>
            <a:r>
              <a:rPr lang="en-GB" i="1" dirty="0"/>
              <a:t>domains </a:t>
            </a:r>
            <a:r>
              <a:rPr lang="en-GB" dirty="0"/>
              <a:t>or </a:t>
            </a:r>
            <a:r>
              <a:rPr lang="en-GB" i="1" dirty="0"/>
              <a:t>collections</a:t>
            </a:r>
          </a:p>
          <a:p>
            <a:endParaRPr lang="en-GB" i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2FD50D-A614-44F6-A844-6F00F26E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823D122-D51A-4ADD-995A-30EB6A7B1EF1}"/>
              </a:ext>
            </a:extLst>
          </p:cNvPr>
          <p:cNvGrpSpPr/>
          <p:nvPr/>
        </p:nvGrpSpPr>
        <p:grpSpPr>
          <a:xfrm>
            <a:off x="6493473" y="3356020"/>
            <a:ext cx="2348868" cy="1022719"/>
            <a:chOff x="7488000" y="4967999"/>
            <a:chExt cx="2348868" cy="1022719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D781D73E-44EC-417F-9387-73AAC76DC823}"/>
                </a:ext>
              </a:extLst>
            </p:cNvPr>
            <p:cNvSpPr/>
            <p:nvPr/>
          </p:nvSpPr>
          <p:spPr>
            <a:xfrm>
              <a:off x="8135999" y="4967999"/>
              <a:ext cx="1700869" cy="1022719"/>
            </a:xfrm>
            <a:custGeom>
              <a:avLst>
                <a:gd name="f0" fmla="val 18116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10800 f0 21600"/>
                <a:gd name="f15" fmla="*/ f11 f1 1"/>
                <a:gd name="f16" fmla="val f14"/>
                <a:gd name="f17" fmla="*/ f14 f12 1"/>
                <a:gd name="f18" fmla="*/ f7 f13 1"/>
                <a:gd name="f19" fmla="*/ 0 f12 1"/>
                <a:gd name="f20" fmla="*/ 21600 f12 1"/>
                <a:gd name="f21" fmla="*/ 0 f13 1"/>
                <a:gd name="f22" fmla="*/ 10800 f12 1"/>
                <a:gd name="f23" fmla="*/ f15 1 f3"/>
                <a:gd name="f24" fmla="*/ 10800 f13 1"/>
                <a:gd name="f25" fmla="*/ 21600 f13 1"/>
                <a:gd name="f26" fmla="+- 21600 0 f16"/>
                <a:gd name="f27" fmla="+- f23 0 f2"/>
                <a:gd name="f28" fmla="*/ f26 8000 1"/>
                <a:gd name="f29" fmla="*/ f26 1 2"/>
                <a:gd name="f30" fmla="*/ f26 1 4"/>
                <a:gd name="f31" fmla="*/ f26 1 7"/>
                <a:gd name="f32" fmla="*/ f26 1 16"/>
                <a:gd name="f33" fmla="*/ f28 1 10800"/>
                <a:gd name="f34" fmla="+- f16 f31 0"/>
                <a:gd name="f35" fmla="+- 21600 0 f29"/>
                <a:gd name="f36" fmla="+- f16 f32 0"/>
                <a:gd name="f37" fmla="+- 21600 0 f33"/>
                <a:gd name="f38" fmla="*/ f36 f13 1"/>
                <a:gd name="f39" fmla="+- f37 f30 0"/>
              </a:gdLst>
              <a:ahLst>
                <a:ahXY gdRefX="f0" minX="f8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2" y="f21"/>
                </a:cxn>
                <a:cxn ang="f27">
                  <a:pos x="f19" y="f24"/>
                </a:cxn>
                <a:cxn ang="f27">
                  <a:pos x="f22" y="f25"/>
                </a:cxn>
                <a:cxn ang="f27">
                  <a:pos x="f20" y="f24"/>
                </a:cxn>
              </a:cxnLst>
              <a:rect l="f19" t="f21" r="f20" b="f38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7" y="f16"/>
                  </a:lnTo>
                  <a:lnTo>
                    <a:pt x="f16" y="f7"/>
                  </a:lnTo>
                  <a:lnTo>
                    <a:pt x="f6" y="f7"/>
                  </a:lnTo>
                  <a:close/>
                </a:path>
                <a:path w="21600" h="21600">
                  <a:moveTo>
                    <a:pt x="f16" y="f7"/>
                  </a:moveTo>
                  <a:lnTo>
                    <a:pt x="f37" y="f16"/>
                  </a:lnTo>
                  <a:cubicBezTo>
                    <a:pt x="f39" y="f34"/>
                    <a:pt x="f35" y="f36"/>
                    <a:pt x="f7" y="f16"/>
                  </a:cubicBez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54720" tIns="54720" rIns="54720" bIns="5472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login : "alice12"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name : 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website : 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"http://alice.name/"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favorites :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[ 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  <a:r>
                <a:rPr lang="en-US" sz="10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bob_in_se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", "</a:t>
              </a:r>
              <a:r>
                <a:rPr lang="en-US" sz="10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charlie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 ]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29FF4B1-096E-4D12-AE6F-F0DB75C2EBA5}"/>
                </a:ext>
              </a:extLst>
            </p:cNvPr>
            <p:cNvSpPr txBox="1"/>
            <p:nvPr/>
          </p:nvSpPr>
          <p:spPr>
            <a:xfrm>
              <a:off x="7488000" y="4968000"/>
              <a:ext cx="648000" cy="403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271</a:t>
              </a:r>
            </a:p>
          </p:txBody>
        </p:sp>
        <p:sp>
          <p:nvSpPr>
            <p:cNvPr id="8" name="Conector recto 7">
              <a:extLst>
                <a:ext uri="{FF2B5EF4-FFF2-40B4-BE49-F238E27FC236}">
                  <a16:creationId xmlns:a16="http://schemas.microsoft.com/office/drawing/2014/main" id="{1ED16331-FC73-49C1-ABF2-5FDE39E4362A}"/>
                </a:ext>
              </a:extLst>
            </p:cNvPr>
            <p:cNvSpPr/>
            <p:nvPr/>
          </p:nvSpPr>
          <p:spPr>
            <a:xfrm>
              <a:off x="7889040" y="5114879"/>
              <a:ext cx="246960" cy="0"/>
            </a:xfrm>
            <a:prstGeom prst="line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BEC2174-210B-40D9-A0FA-041BF1BEB221}"/>
              </a:ext>
            </a:extLst>
          </p:cNvPr>
          <p:cNvGrpSpPr/>
          <p:nvPr/>
        </p:nvGrpSpPr>
        <p:grpSpPr>
          <a:xfrm>
            <a:off x="6493473" y="4445779"/>
            <a:ext cx="2088000" cy="602279"/>
            <a:chOff x="7488000" y="5544000"/>
            <a:chExt cx="2088000" cy="602279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3F8C683-40CE-4747-8105-A6378065A6CF}"/>
                </a:ext>
              </a:extLst>
            </p:cNvPr>
            <p:cNvSpPr/>
            <p:nvPr/>
          </p:nvSpPr>
          <p:spPr>
            <a:xfrm>
              <a:off x="8136000" y="5544000"/>
              <a:ext cx="1440000" cy="602279"/>
            </a:xfrm>
            <a:custGeom>
              <a:avLst>
                <a:gd name="f0" fmla="val 18116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10800 f0 21600"/>
                <a:gd name="f15" fmla="*/ f11 f1 1"/>
                <a:gd name="f16" fmla="val f14"/>
                <a:gd name="f17" fmla="*/ f14 f12 1"/>
                <a:gd name="f18" fmla="*/ f7 f13 1"/>
                <a:gd name="f19" fmla="*/ 0 f12 1"/>
                <a:gd name="f20" fmla="*/ 21600 f12 1"/>
                <a:gd name="f21" fmla="*/ 0 f13 1"/>
                <a:gd name="f22" fmla="*/ 10800 f12 1"/>
                <a:gd name="f23" fmla="*/ f15 1 f3"/>
                <a:gd name="f24" fmla="*/ 10800 f13 1"/>
                <a:gd name="f25" fmla="*/ 21600 f13 1"/>
                <a:gd name="f26" fmla="+- 21600 0 f16"/>
                <a:gd name="f27" fmla="+- f23 0 f2"/>
                <a:gd name="f28" fmla="*/ f26 8000 1"/>
                <a:gd name="f29" fmla="*/ f26 1 2"/>
                <a:gd name="f30" fmla="*/ f26 1 4"/>
                <a:gd name="f31" fmla="*/ f26 1 7"/>
                <a:gd name="f32" fmla="*/ f26 1 16"/>
                <a:gd name="f33" fmla="*/ f28 1 10800"/>
                <a:gd name="f34" fmla="+- f16 f31 0"/>
                <a:gd name="f35" fmla="+- 21600 0 f29"/>
                <a:gd name="f36" fmla="+- f16 f32 0"/>
                <a:gd name="f37" fmla="+- 21600 0 f33"/>
                <a:gd name="f38" fmla="*/ f36 f13 1"/>
                <a:gd name="f39" fmla="+- f37 f30 0"/>
              </a:gdLst>
              <a:ahLst>
                <a:ahXY gdRefX="f0" minX="f8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2" y="f21"/>
                </a:cxn>
                <a:cxn ang="f27">
                  <a:pos x="f19" y="f24"/>
                </a:cxn>
                <a:cxn ang="f27">
                  <a:pos x="f22" y="f25"/>
                </a:cxn>
                <a:cxn ang="f27">
                  <a:pos x="f20" y="f24"/>
                </a:cxn>
              </a:cxnLst>
              <a:rect l="f19" t="f21" r="f20" b="f38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7" y="f16"/>
                  </a:lnTo>
                  <a:lnTo>
                    <a:pt x="f16" y="f7"/>
                  </a:lnTo>
                  <a:lnTo>
                    <a:pt x="f6" y="f7"/>
                  </a:lnTo>
                  <a:close/>
                </a:path>
                <a:path w="21600" h="21600">
                  <a:moveTo>
                    <a:pt x="f16" y="f7"/>
                  </a:moveTo>
                  <a:lnTo>
                    <a:pt x="f37" y="f16"/>
                  </a:lnTo>
                  <a:cubicBezTo>
                    <a:pt x="f39" y="f34"/>
                    <a:pt x="f35" y="f36"/>
                    <a:pt x="f7" y="f16"/>
                  </a:cubicBez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54720" tIns="54720" rIns="54720" bIns="5472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login : "</a:t>
              </a:r>
              <a:r>
                <a:rPr lang="en-US" sz="10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bob_in_se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name : 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"Bob"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twitter : 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"@</a:t>
              </a:r>
              <a:r>
                <a:rPr lang="en-US" sz="10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TheBob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8052665-EFDB-42B4-B6B1-BDA5CFCBBD74}"/>
                </a:ext>
              </a:extLst>
            </p:cNvPr>
            <p:cNvSpPr txBox="1"/>
            <p:nvPr/>
          </p:nvSpPr>
          <p:spPr>
            <a:xfrm>
              <a:off x="7488000" y="5544000"/>
              <a:ext cx="648000" cy="403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308</a:t>
              </a:r>
            </a:p>
          </p:txBody>
        </p:sp>
        <p:sp>
          <p:nvSpPr>
            <p:cNvPr id="12" name="Conector recto 11">
              <a:extLst>
                <a:ext uri="{FF2B5EF4-FFF2-40B4-BE49-F238E27FC236}">
                  <a16:creationId xmlns:a16="http://schemas.microsoft.com/office/drawing/2014/main" id="{98DAD2C1-2EA2-4CA7-8869-E9824F2A933F}"/>
                </a:ext>
              </a:extLst>
            </p:cNvPr>
            <p:cNvSpPr/>
            <p:nvPr/>
          </p:nvSpPr>
          <p:spPr>
            <a:xfrm>
              <a:off x="7889040" y="5690880"/>
              <a:ext cx="246960" cy="0"/>
            </a:xfrm>
            <a:prstGeom prst="line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ED7F42B-4A93-42B1-8FF2-BE5F064884BA}"/>
              </a:ext>
            </a:extLst>
          </p:cNvPr>
          <p:cNvGrpSpPr/>
          <p:nvPr/>
        </p:nvGrpSpPr>
        <p:grpSpPr>
          <a:xfrm>
            <a:off x="6493473" y="5106620"/>
            <a:ext cx="2088000" cy="503999"/>
            <a:chOff x="7488000" y="6120000"/>
            <a:chExt cx="2088000" cy="503999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B773E093-7715-4443-A7F7-8CF890C29AB5}"/>
                </a:ext>
              </a:extLst>
            </p:cNvPr>
            <p:cNvSpPr/>
            <p:nvPr/>
          </p:nvSpPr>
          <p:spPr>
            <a:xfrm>
              <a:off x="8136000" y="6120000"/>
              <a:ext cx="1440000" cy="503999"/>
            </a:xfrm>
            <a:custGeom>
              <a:avLst>
                <a:gd name="f0" fmla="val 18116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10800 f0 21600"/>
                <a:gd name="f15" fmla="*/ f11 f1 1"/>
                <a:gd name="f16" fmla="val f14"/>
                <a:gd name="f17" fmla="*/ f14 f12 1"/>
                <a:gd name="f18" fmla="*/ f7 f13 1"/>
                <a:gd name="f19" fmla="*/ 0 f12 1"/>
                <a:gd name="f20" fmla="*/ 21600 f12 1"/>
                <a:gd name="f21" fmla="*/ 0 f13 1"/>
                <a:gd name="f22" fmla="*/ 10800 f12 1"/>
                <a:gd name="f23" fmla="*/ f15 1 f3"/>
                <a:gd name="f24" fmla="*/ 10800 f13 1"/>
                <a:gd name="f25" fmla="*/ 21600 f13 1"/>
                <a:gd name="f26" fmla="+- 21600 0 f16"/>
                <a:gd name="f27" fmla="+- f23 0 f2"/>
                <a:gd name="f28" fmla="*/ f26 8000 1"/>
                <a:gd name="f29" fmla="*/ f26 1 2"/>
                <a:gd name="f30" fmla="*/ f26 1 4"/>
                <a:gd name="f31" fmla="*/ f26 1 7"/>
                <a:gd name="f32" fmla="*/ f26 1 16"/>
                <a:gd name="f33" fmla="*/ f28 1 10800"/>
                <a:gd name="f34" fmla="+- f16 f31 0"/>
                <a:gd name="f35" fmla="+- 21600 0 f29"/>
                <a:gd name="f36" fmla="+- f16 f32 0"/>
                <a:gd name="f37" fmla="+- 21600 0 f33"/>
                <a:gd name="f38" fmla="*/ f36 f13 1"/>
                <a:gd name="f39" fmla="+- f37 f30 0"/>
              </a:gdLst>
              <a:ahLst>
                <a:ahXY gdRefX="f0" minX="f8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2" y="f21"/>
                </a:cxn>
                <a:cxn ang="f27">
                  <a:pos x="f19" y="f24"/>
                </a:cxn>
                <a:cxn ang="f27">
                  <a:pos x="f22" y="f25"/>
                </a:cxn>
                <a:cxn ang="f27">
                  <a:pos x="f20" y="f24"/>
                </a:cxn>
              </a:cxnLst>
              <a:rect l="f19" t="f21" r="f20" b="f38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7" y="f16"/>
                  </a:lnTo>
                  <a:lnTo>
                    <a:pt x="f16" y="f7"/>
                  </a:lnTo>
                  <a:lnTo>
                    <a:pt x="f6" y="f7"/>
                  </a:lnTo>
                  <a:close/>
                </a:path>
                <a:path w="21600" h="21600">
                  <a:moveTo>
                    <a:pt x="f16" y="f7"/>
                  </a:moveTo>
                  <a:lnTo>
                    <a:pt x="f37" y="f16"/>
                  </a:lnTo>
                  <a:cubicBezTo>
                    <a:pt x="f39" y="f34"/>
                    <a:pt x="f35" y="f36"/>
                    <a:pt x="f7" y="f16"/>
                  </a:cubicBez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54720" tIns="54720" rIns="54720" bIns="5472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5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login : "</a:t>
              </a:r>
              <a:r>
                <a:rPr lang="en-US" sz="105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charlie</a:t>
              </a:r>
              <a:r>
                <a:rPr lang="en-US" sz="105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5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name : </a:t>
              </a:r>
              <a:r>
                <a:rPr lang="en-US" sz="105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"Charlie"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DECABF4-0289-4E1E-8240-10D174CC060D}"/>
                </a:ext>
              </a:extLst>
            </p:cNvPr>
            <p:cNvSpPr txBox="1"/>
            <p:nvPr/>
          </p:nvSpPr>
          <p:spPr>
            <a:xfrm>
              <a:off x="7488000" y="6120000"/>
              <a:ext cx="648000" cy="403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912</a:t>
              </a:r>
            </a:p>
          </p:txBody>
        </p:sp>
        <p:sp>
          <p:nvSpPr>
            <p:cNvPr id="16" name="Conector recto 15">
              <a:extLst>
                <a:ext uri="{FF2B5EF4-FFF2-40B4-BE49-F238E27FC236}">
                  <a16:creationId xmlns:a16="http://schemas.microsoft.com/office/drawing/2014/main" id="{90880D2A-6E42-41D1-A28D-DEC46F90A0E7}"/>
                </a:ext>
              </a:extLst>
            </p:cNvPr>
            <p:cNvSpPr/>
            <p:nvPr/>
          </p:nvSpPr>
          <p:spPr>
            <a:xfrm>
              <a:off x="7889040" y="6266879"/>
              <a:ext cx="246960" cy="0"/>
            </a:xfrm>
            <a:prstGeom prst="line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6C86E928-B1BC-48F6-8445-59CDB7800DD9}"/>
              </a:ext>
            </a:extLst>
          </p:cNvPr>
          <p:cNvSpPr/>
          <p:nvPr/>
        </p:nvSpPr>
        <p:spPr>
          <a:xfrm>
            <a:off x="6205473" y="3212021"/>
            <a:ext cx="2736000" cy="2731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003366"/>
            </a:solidFill>
            <a:prstDash val="solid"/>
          </a:ln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69DE8E-00F5-4EEC-8876-C81270D64C8D}"/>
              </a:ext>
            </a:extLst>
          </p:cNvPr>
          <p:cNvSpPr txBox="1"/>
          <p:nvPr/>
        </p:nvSpPr>
        <p:spPr>
          <a:xfrm>
            <a:off x="6277473" y="2996021"/>
            <a:ext cx="194400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Collection: Users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4B701BD-FB4E-4538-A89C-9D342CA3C5F7}"/>
              </a:ext>
            </a:extLst>
          </p:cNvPr>
          <p:cNvGrpSpPr/>
          <p:nvPr/>
        </p:nvGrpSpPr>
        <p:grpSpPr>
          <a:xfrm>
            <a:off x="3469473" y="3932021"/>
            <a:ext cx="2088000" cy="735120"/>
            <a:chOff x="4464000" y="5544000"/>
            <a:chExt cx="2088000" cy="73512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395E6B8C-20C6-4498-867D-95BF374936C9}"/>
                </a:ext>
              </a:extLst>
            </p:cNvPr>
            <p:cNvSpPr/>
            <p:nvPr/>
          </p:nvSpPr>
          <p:spPr>
            <a:xfrm>
              <a:off x="5112000" y="5544000"/>
              <a:ext cx="1440000" cy="735120"/>
            </a:xfrm>
            <a:custGeom>
              <a:avLst>
                <a:gd name="f0" fmla="val 18116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10800 f0 21600"/>
                <a:gd name="f15" fmla="*/ f11 f1 1"/>
                <a:gd name="f16" fmla="val f14"/>
                <a:gd name="f17" fmla="*/ f14 f12 1"/>
                <a:gd name="f18" fmla="*/ f7 f13 1"/>
                <a:gd name="f19" fmla="*/ 0 f12 1"/>
                <a:gd name="f20" fmla="*/ 21600 f12 1"/>
                <a:gd name="f21" fmla="*/ 0 f13 1"/>
                <a:gd name="f22" fmla="*/ 10800 f12 1"/>
                <a:gd name="f23" fmla="*/ f15 1 f3"/>
                <a:gd name="f24" fmla="*/ 10800 f13 1"/>
                <a:gd name="f25" fmla="*/ 21600 f13 1"/>
                <a:gd name="f26" fmla="+- 21600 0 f16"/>
                <a:gd name="f27" fmla="+- f23 0 f2"/>
                <a:gd name="f28" fmla="*/ f26 8000 1"/>
                <a:gd name="f29" fmla="*/ f26 1 2"/>
                <a:gd name="f30" fmla="*/ f26 1 4"/>
                <a:gd name="f31" fmla="*/ f26 1 7"/>
                <a:gd name="f32" fmla="*/ f26 1 16"/>
                <a:gd name="f33" fmla="*/ f28 1 10800"/>
                <a:gd name="f34" fmla="+- f16 f31 0"/>
                <a:gd name="f35" fmla="+- 21600 0 f29"/>
                <a:gd name="f36" fmla="+- f16 f32 0"/>
                <a:gd name="f37" fmla="+- 21600 0 f33"/>
                <a:gd name="f38" fmla="*/ f36 f13 1"/>
                <a:gd name="f39" fmla="+- f37 f30 0"/>
              </a:gdLst>
              <a:ahLst>
                <a:ahXY gdRefX="f0" minX="f8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2" y="f21"/>
                </a:cxn>
                <a:cxn ang="f27">
                  <a:pos x="f19" y="f24"/>
                </a:cxn>
                <a:cxn ang="f27">
                  <a:pos x="f22" y="f25"/>
                </a:cxn>
                <a:cxn ang="f27">
                  <a:pos x="f20" y="f24"/>
                </a:cxn>
              </a:cxnLst>
              <a:rect l="f19" t="f21" r="f20" b="f38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7" y="f16"/>
                  </a:lnTo>
                  <a:lnTo>
                    <a:pt x="f16" y="f7"/>
                  </a:lnTo>
                  <a:lnTo>
                    <a:pt x="f6" y="f7"/>
                  </a:lnTo>
                  <a:close/>
                </a:path>
                <a:path w="21600" h="21600">
                  <a:moveTo>
                    <a:pt x="f16" y="f7"/>
                  </a:moveTo>
                  <a:lnTo>
                    <a:pt x="f37" y="f16"/>
                  </a:lnTo>
                  <a:cubicBezTo>
                    <a:pt x="f39" y="f34"/>
                    <a:pt x="f35" y="f36"/>
                    <a:pt x="f7" y="f16"/>
                  </a:cubicBez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54720" tIns="54720" rIns="54720" bIns="5472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author : "alice12"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date : 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"2017-01-23"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text : 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"Lorem ipsum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dolor sit </a:t>
              </a:r>
              <a:r>
                <a:rPr lang="en-US" sz="100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amet</a:t>
              </a:r>
              <a:r>
                <a:rPr lang="en-US" sz="100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 ..."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8E00B7B-1C81-4E09-AAC5-89BFAE70F4F5}"/>
                </a:ext>
              </a:extLst>
            </p:cNvPr>
            <p:cNvSpPr txBox="1"/>
            <p:nvPr/>
          </p:nvSpPr>
          <p:spPr>
            <a:xfrm>
              <a:off x="4464000" y="5544000"/>
              <a:ext cx="648000" cy="403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334</a:t>
              </a:r>
            </a:p>
          </p:txBody>
        </p:sp>
        <p:sp>
          <p:nvSpPr>
            <p:cNvPr id="22" name="Conector recto 21">
              <a:extLst>
                <a:ext uri="{FF2B5EF4-FFF2-40B4-BE49-F238E27FC236}">
                  <a16:creationId xmlns:a16="http://schemas.microsoft.com/office/drawing/2014/main" id="{31803C17-3FBB-4EEE-9A33-67D3CCB91FA9}"/>
                </a:ext>
              </a:extLst>
            </p:cNvPr>
            <p:cNvSpPr/>
            <p:nvPr/>
          </p:nvSpPr>
          <p:spPr>
            <a:xfrm>
              <a:off x="4865040" y="5690880"/>
              <a:ext cx="246960" cy="0"/>
            </a:xfrm>
            <a:prstGeom prst="line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AA965E9-C134-4152-96F0-DEE9C2207B7F}"/>
              </a:ext>
            </a:extLst>
          </p:cNvPr>
          <p:cNvGrpSpPr/>
          <p:nvPr/>
        </p:nvGrpSpPr>
        <p:grpSpPr>
          <a:xfrm>
            <a:off x="3469473" y="4908659"/>
            <a:ext cx="2088000" cy="789849"/>
            <a:chOff x="4464000" y="6120000"/>
            <a:chExt cx="2088000" cy="503999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97A8069E-89CE-48C6-B7F2-CC049D283485}"/>
                </a:ext>
              </a:extLst>
            </p:cNvPr>
            <p:cNvSpPr/>
            <p:nvPr/>
          </p:nvSpPr>
          <p:spPr>
            <a:xfrm>
              <a:off x="5112000" y="6120000"/>
              <a:ext cx="1440000" cy="503999"/>
            </a:xfrm>
            <a:custGeom>
              <a:avLst>
                <a:gd name="f0" fmla="val 18116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10800 f0 21600"/>
                <a:gd name="f15" fmla="*/ f11 f1 1"/>
                <a:gd name="f16" fmla="val f14"/>
                <a:gd name="f17" fmla="*/ f14 f12 1"/>
                <a:gd name="f18" fmla="*/ f7 f13 1"/>
                <a:gd name="f19" fmla="*/ 0 f12 1"/>
                <a:gd name="f20" fmla="*/ 21600 f12 1"/>
                <a:gd name="f21" fmla="*/ 0 f13 1"/>
                <a:gd name="f22" fmla="*/ 10800 f12 1"/>
                <a:gd name="f23" fmla="*/ f15 1 f3"/>
                <a:gd name="f24" fmla="*/ 10800 f13 1"/>
                <a:gd name="f25" fmla="*/ 21600 f13 1"/>
                <a:gd name="f26" fmla="+- 21600 0 f16"/>
                <a:gd name="f27" fmla="+- f23 0 f2"/>
                <a:gd name="f28" fmla="*/ f26 8000 1"/>
                <a:gd name="f29" fmla="*/ f26 1 2"/>
                <a:gd name="f30" fmla="*/ f26 1 4"/>
                <a:gd name="f31" fmla="*/ f26 1 7"/>
                <a:gd name="f32" fmla="*/ f26 1 16"/>
                <a:gd name="f33" fmla="*/ f28 1 10800"/>
                <a:gd name="f34" fmla="+- f16 f31 0"/>
                <a:gd name="f35" fmla="+- 21600 0 f29"/>
                <a:gd name="f36" fmla="+- f16 f32 0"/>
                <a:gd name="f37" fmla="+- 21600 0 f33"/>
                <a:gd name="f38" fmla="*/ f36 f13 1"/>
                <a:gd name="f39" fmla="+- f37 f30 0"/>
              </a:gdLst>
              <a:ahLst>
                <a:ahXY gdRefX="f0" minX="f8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2" y="f21"/>
                </a:cxn>
                <a:cxn ang="f27">
                  <a:pos x="f19" y="f24"/>
                </a:cxn>
                <a:cxn ang="f27">
                  <a:pos x="f22" y="f25"/>
                </a:cxn>
                <a:cxn ang="f27">
                  <a:pos x="f20" y="f24"/>
                </a:cxn>
              </a:cxnLst>
              <a:rect l="f19" t="f21" r="f20" b="f38"/>
              <a:pathLst>
                <a:path w="21600" h="21600">
                  <a:moveTo>
                    <a:pt x="f6" y="f6"/>
                  </a:moveTo>
                  <a:lnTo>
                    <a:pt x="f7" y="f6"/>
                  </a:lnTo>
                  <a:lnTo>
                    <a:pt x="f7" y="f16"/>
                  </a:lnTo>
                  <a:lnTo>
                    <a:pt x="f16" y="f7"/>
                  </a:lnTo>
                  <a:lnTo>
                    <a:pt x="f6" y="f7"/>
                  </a:lnTo>
                  <a:close/>
                </a:path>
                <a:path w="21600" h="21600">
                  <a:moveTo>
                    <a:pt x="f16" y="f7"/>
                  </a:moveTo>
                  <a:lnTo>
                    <a:pt x="f37" y="f16"/>
                  </a:lnTo>
                  <a:cubicBezTo>
                    <a:pt x="f39" y="f34"/>
                    <a:pt x="f35" y="f36"/>
                    <a:pt x="f7" y="f16"/>
                  </a:cubicBezTo>
                  <a:close/>
                </a:path>
              </a:pathLst>
            </a:custGeom>
            <a:solidFill>
              <a:srgbClr val="FFFFCC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54720" tIns="54720" rIns="54720" bIns="5472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5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author : "</a:t>
              </a:r>
              <a:r>
                <a:rPr lang="en-US" sz="1050" b="0" i="0" u="none" strike="noStrike" kern="1200" dirty="0" err="1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bob_in_se</a:t>
              </a:r>
              <a:r>
                <a:rPr lang="en-US" sz="105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5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Date : </a:t>
              </a:r>
              <a:r>
                <a:rPr lang="en-US" sz="105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"2017-09-21"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5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text : </a:t>
              </a:r>
              <a:r>
                <a:rPr lang="en-US" sz="105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"But I must 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None/>
                <a:tabLst/>
              </a:pPr>
              <a:r>
                <a:rPr lang="en-US" sz="1050" b="0" i="0" u="none" strike="noStrike" kern="1200" dirty="0">
                  <a:ln>
                    <a:noFill/>
                  </a:ln>
                  <a:solidFill>
                    <a:srgbClr val="003366"/>
                  </a:solidFill>
                  <a:latin typeface="Liberation Sans" pitchFamily="34"/>
                  <a:ea typeface="Liberation Sans" pitchFamily="34"/>
                  <a:cs typeface="Liberation Sans" pitchFamily="34"/>
                </a:rPr>
                <a:t>explain to you ho..."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7276F39F-00A7-4F07-801B-2E364F609ED3}"/>
                </a:ext>
              </a:extLst>
            </p:cNvPr>
            <p:cNvSpPr txBox="1"/>
            <p:nvPr/>
          </p:nvSpPr>
          <p:spPr>
            <a:xfrm>
              <a:off x="4464000" y="6120000"/>
              <a:ext cx="648000" cy="403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196</a:t>
              </a:r>
            </a:p>
          </p:txBody>
        </p:sp>
        <p:sp>
          <p:nvSpPr>
            <p:cNvPr id="26" name="Conector recto 25">
              <a:extLst>
                <a:ext uri="{FF2B5EF4-FFF2-40B4-BE49-F238E27FC236}">
                  <a16:creationId xmlns:a16="http://schemas.microsoft.com/office/drawing/2014/main" id="{AEADB7C8-47F2-4A01-B9CD-D3760FFBF886}"/>
                </a:ext>
              </a:extLst>
            </p:cNvPr>
            <p:cNvSpPr/>
            <p:nvPr/>
          </p:nvSpPr>
          <p:spPr>
            <a:xfrm>
              <a:off x="4865040" y="6266879"/>
              <a:ext cx="246960" cy="0"/>
            </a:xfrm>
            <a:prstGeom prst="line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26B1AC50-6045-434E-8FF4-730497893826}"/>
              </a:ext>
            </a:extLst>
          </p:cNvPr>
          <p:cNvSpPr/>
          <p:nvPr/>
        </p:nvSpPr>
        <p:spPr>
          <a:xfrm>
            <a:off x="3181473" y="3788021"/>
            <a:ext cx="2736000" cy="21555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003366"/>
            </a:solidFill>
            <a:prstDash val="solid"/>
          </a:ln>
        </p:spPr>
        <p:txBody>
          <a:bodyPr vert="horz" wrap="none" lIns="96120" tIns="51120" rIns="96120" bIns="511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BB3D0DA-3F6E-464D-8946-F1B1C38E318D}"/>
              </a:ext>
            </a:extLst>
          </p:cNvPr>
          <p:cNvSpPr txBox="1"/>
          <p:nvPr/>
        </p:nvSpPr>
        <p:spPr>
          <a:xfrm>
            <a:off x="3253473" y="3572021"/>
            <a:ext cx="194400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Collection: Posts</a:t>
            </a:r>
          </a:p>
        </p:txBody>
      </p:sp>
    </p:spTree>
    <p:extLst>
      <p:ext uri="{BB962C8B-B14F-4D97-AF65-F5344CB8AC3E}">
        <p14:creationId xmlns:p14="http://schemas.microsoft.com/office/powerpoint/2010/main" val="145675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9F6FA-86D7-4310-979E-F6C5E382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NoSQL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14AF9-B458-4B98-8164-E0CC0FA40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Since then, NoSQL database loosely specifies a class of non-relational DBMSs that:</a:t>
            </a:r>
          </a:p>
          <a:p>
            <a:pPr lvl="1"/>
            <a:r>
              <a:rPr lang="en-GB" dirty="0"/>
              <a:t>Relax some requirements of RDBMSs to gain efficiency and/or scalability:</a:t>
            </a:r>
          </a:p>
          <a:p>
            <a:pPr lvl="2"/>
            <a:r>
              <a:rPr lang="en-GB" dirty="0"/>
              <a:t>e.g., Compromise consistency in favour of availability</a:t>
            </a:r>
          </a:p>
          <a:p>
            <a:pPr lvl="1"/>
            <a:r>
              <a:rPr lang="en-GB" dirty="0"/>
              <a:t>Exploit use-cases on which RDBSMs perform poorly or are a bad fit</a:t>
            </a:r>
          </a:p>
          <a:p>
            <a:pPr lvl="2"/>
            <a:r>
              <a:rPr lang="en-GB" dirty="0"/>
              <a:t>e.g., streaming or temporal data</a:t>
            </a:r>
          </a:p>
          <a:p>
            <a:pPr lvl="1"/>
            <a:r>
              <a:rPr lang="en-GB" dirty="0"/>
              <a:t>Model their data in means other than tabular relations</a:t>
            </a:r>
          </a:p>
          <a:p>
            <a:pPr lvl="2"/>
            <a:r>
              <a:rPr lang="en-GB" dirty="0"/>
              <a:t>e.g., key-value stores, document stores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A9A9F8-D525-477B-B84D-C422292F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75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681C6-FAD1-4BA6-99C9-E0170CD4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Data Model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AF7673-E252-456B-9EDC-75B2A6C95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Partitioning based on collections and/or on Document IDs</a:t>
            </a:r>
          </a:p>
          <a:p>
            <a:endParaRPr lang="en-GB" dirty="0"/>
          </a:p>
          <a:p>
            <a:r>
              <a:rPr lang="en-GB" dirty="0"/>
              <a:t>Secondary indices over fields in the document are possible</a:t>
            </a:r>
          </a:p>
          <a:p>
            <a:pPr lvl="1"/>
            <a:r>
              <a:rPr lang="en-GB" dirty="0"/>
              <a:t>Different indices per domain/collection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33067F-54F3-4731-B6DC-7E598BA2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02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D6E6C-FC26-4929-A8CB-F0F3811C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Querying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93B2C-B9CD-4B2F-960E-45DF1CA3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Queries can be done in terms of conditions over the content of a document</a:t>
            </a:r>
          </a:p>
          <a:p>
            <a:endParaRPr lang="en-GB" dirty="0"/>
          </a:p>
          <a:p>
            <a:r>
              <a:rPr lang="en-GB" dirty="0"/>
              <a:t>Queries are expressed in terms of program code using an API or a system-specific query language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254ECC-47BF-4816-B76F-E2893623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27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D186F-6D2B-4605-9EDA-4E15BF9D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Querying Example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11F8A-24D5-4E1E-854A-04D0D0B0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MongoDB’s query language and this document: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14E896-16EF-41B5-82AB-5240068D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5CFAD25D-4DCF-46DF-999D-CD6688146B91}"/>
              </a:ext>
            </a:extLst>
          </p:cNvPr>
          <p:cNvSpPr/>
          <p:nvPr/>
        </p:nvSpPr>
        <p:spPr>
          <a:xfrm>
            <a:off x="4188000" y="3194742"/>
            <a:ext cx="3816000" cy="2103121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FFFFCC"/>
          </a:solidFill>
          <a:ln w="0">
            <a:solidFill>
              <a:srgbClr val="003366"/>
            </a:solidFill>
            <a:prstDash val="solid"/>
          </a:ln>
        </p:spPr>
        <p:txBody>
          <a:bodyPr vert="horz" wrap="none" lIns="182880" tIns="182880" rIns="182880" bIns="1828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login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"alice12"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name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Alice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“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age: 23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website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"http://alice.name/"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favorites : [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bob_in_se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", "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charlie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 ]</a:t>
            </a:r>
          </a:p>
        </p:txBody>
      </p:sp>
    </p:spTree>
    <p:extLst>
      <p:ext uri="{BB962C8B-B14F-4D97-AF65-F5344CB8AC3E}">
        <p14:creationId xmlns:p14="http://schemas.microsoft.com/office/powerpoint/2010/main" val="506887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D186F-6D2B-4605-9EDA-4E15BF9D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Querying Example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11F8A-24D5-4E1E-854A-04D0D0B0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all documents in collection </a:t>
            </a:r>
            <a:r>
              <a:rPr lang="en-GB" i="1" dirty="0"/>
              <a:t>Users </a:t>
            </a:r>
            <a:r>
              <a:rPr lang="en-GB" dirty="0"/>
              <a:t>whose </a:t>
            </a:r>
            <a:r>
              <a:rPr lang="en-GB" i="1" dirty="0"/>
              <a:t>name</a:t>
            </a:r>
            <a:r>
              <a:rPr lang="en-GB" dirty="0"/>
              <a:t> is </a:t>
            </a:r>
            <a:r>
              <a:rPr lang="en-GB" i="1" dirty="0"/>
              <a:t>“Alice”: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>
                <a:latin typeface="Consolas" panose="020B0609020204030204" pitchFamily="49" charset="0"/>
              </a:rPr>
              <a:t>db.Users.find</a:t>
            </a:r>
            <a:r>
              <a:rPr lang="en-GB" dirty="0">
                <a:latin typeface="Consolas" panose="020B0609020204030204" pitchFamily="49" charset="0"/>
              </a:rPr>
              <a:t>({name: “Alice”})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14E896-16EF-41B5-82AB-5240068D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7B698715-5EFF-464A-B122-379765737FF6}"/>
              </a:ext>
            </a:extLst>
          </p:cNvPr>
          <p:cNvSpPr/>
          <p:nvPr/>
        </p:nvSpPr>
        <p:spPr>
          <a:xfrm>
            <a:off x="4188000" y="3812198"/>
            <a:ext cx="3816000" cy="2103121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FFFFCC"/>
          </a:solidFill>
          <a:ln w="0">
            <a:solidFill>
              <a:srgbClr val="003366"/>
            </a:solidFill>
            <a:prstDash val="solid"/>
          </a:ln>
        </p:spPr>
        <p:txBody>
          <a:bodyPr vert="horz" wrap="none" lIns="182880" tIns="182880" rIns="182880" bIns="1828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login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"alice12"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name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Alice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“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age: 23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website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"http://alice.name/"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favorites : [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bob_in_se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", "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charlie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 ]</a:t>
            </a:r>
          </a:p>
        </p:txBody>
      </p:sp>
    </p:spTree>
    <p:extLst>
      <p:ext uri="{BB962C8B-B14F-4D97-AF65-F5344CB8AC3E}">
        <p14:creationId xmlns:p14="http://schemas.microsoft.com/office/powerpoint/2010/main" val="1636508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D186F-6D2B-4605-9EDA-4E15BF9D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Querying Example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11F8A-24D5-4E1E-854A-04D0D0B0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all docs in collection </a:t>
            </a:r>
            <a:r>
              <a:rPr lang="en-GB" i="1" dirty="0"/>
              <a:t>Users </a:t>
            </a:r>
            <a:r>
              <a:rPr lang="en-GB" dirty="0"/>
              <a:t>whose </a:t>
            </a:r>
            <a:r>
              <a:rPr lang="en-GB" i="1" dirty="0"/>
              <a:t>age</a:t>
            </a:r>
            <a:r>
              <a:rPr lang="en-GB" dirty="0"/>
              <a:t> is greater than </a:t>
            </a:r>
            <a:r>
              <a:rPr lang="en-GB" i="1" dirty="0"/>
              <a:t>23</a:t>
            </a:r>
            <a:r>
              <a:rPr lang="en-GB" dirty="0"/>
              <a:t>: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>
                <a:latin typeface="Consolas" panose="020B0609020204030204" pitchFamily="49" charset="0"/>
              </a:rPr>
              <a:t>db.Users.find</a:t>
            </a:r>
            <a:r>
              <a:rPr lang="en-GB" dirty="0">
                <a:latin typeface="Consolas" panose="020B0609020204030204" pitchFamily="49" charset="0"/>
              </a:rPr>
              <a:t>({age: {$</a:t>
            </a:r>
            <a:r>
              <a:rPr lang="en-GB" dirty="0" err="1">
                <a:latin typeface="Consolas" panose="020B0609020204030204" pitchFamily="49" charset="0"/>
              </a:rPr>
              <a:t>gt</a:t>
            </a:r>
            <a:r>
              <a:rPr lang="en-GB" dirty="0">
                <a:latin typeface="Consolas" panose="020B0609020204030204" pitchFamily="49" charset="0"/>
              </a:rPr>
              <a:t>: 23}})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14E896-16EF-41B5-82AB-5240068D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7B698715-5EFF-464A-B122-379765737FF6}"/>
              </a:ext>
            </a:extLst>
          </p:cNvPr>
          <p:cNvSpPr/>
          <p:nvPr/>
        </p:nvSpPr>
        <p:spPr>
          <a:xfrm>
            <a:off x="4188000" y="3812198"/>
            <a:ext cx="3816000" cy="2103121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FFFFCC"/>
          </a:solidFill>
          <a:ln w="0">
            <a:solidFill>
              <a:srgbClr val="003366"/>
            </a:solidFill>
            <a:prstDash val="solid"/>
          </a:ln>
        </p:spPr>
        <p:txBody>
          <a:bodyPr vert="horz" wrap="none" lIns="182880" tIns="182880" rIns="182880" bIns="1828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login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"alice12"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name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Alice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“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age: 23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website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"http://alice.name/"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favorites : [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bob_in_se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", "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charlie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 ]</a:t>
            </a:r>
          </a:p>
        </p:txBody>
      </p:sp>
    </p:spTree>
    <p:extLst>
      <p:ext uri="{BB962C8B-B14F-4D97-AF65-F5344CB8AC3E}">
        <p14:creationId xmlns:p14="http://schemas.microsoft.com/office/powerpoint/2010/main" val="3113886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D186F-6D2B-4605-9EDA-4E15BF9D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Querying Example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11F8A-24D5-4E1E-854A-04D0D0B0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all docs in collection </a:t>
            </a:r>
            <a:r>
              <a:rPr lang="en-GB" i="1" dirty="0"/>
              <a:t>Users </a:t>
            </a:r>
            <a:r>
              <a:rPr lang="en-GB" dirty="0"/>
              <a:t>who favourited Bob: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>
                <a:latin typeface="Consolas" panose="020B0609020204030204" pitchFamily="49" charset="0"/>
              </a:rPr>
              <a:t>db.Users.find</a:t>
            </a:r>
            <a:r>
              <a:rPr lang="en-GB" dirty="0">
                <a:latin typeface="Consolas" panose="020B0609020204030204" pitchFamily="49" charset="0"/>
              </a:rPr>
              <a:t>({</a:t>
            </a:r>
            <a:r>
              <a:rPr lang="en-GB" dirty="0" err="1">
                <a:latin typeface="Consolas" panose="020B0609020204030204" pitchFamily="49" charset="0"/>
              </a:rPr>
              <a:t>favorites</a:t>
            </a:r>
            <a:r>
              <a:rPr lang="en-GB" dirty="0">
                <a:latin typeface="Consolas" panose="020B0609020204030204" pitchFamily="49" charset="0"/>
              </a:rPr>
              <a:t>: {$in: “</a:t>
            </a:r>
            <a:r>
              <a:rPr lang="en-GB" dirty="0" err="1">
                <a:latin typeface="Consolas" panose="020B0609020204030204" pitchFamily="49" charset="0"/>
              </a:rPr>
              <a:t>bob_in_se</a:t>
            </a:r>
            <a:r>
              <a:rPr lang="en-GB" dirty="0">
                <a:latin typeface="Consolas" panose="020B0609020204030204" pitchFamily="49" charset="0"/>
              </a:rPr>
              <a:t>”}})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14E896-16EF-41B5-82AB-5240068D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7B698715-5EFF-464A-B122-379765737FF6}"/>
              </a:ext>
            </a:extLst>
          </p:cNvPr>
          <p:cNvSpPr/>
          <p:nvPr/>
        </p:nvSpPr>
        <p:spPr>
          <a:xfrm>
            <a:off x="4188000" y="3812198"/>
            <a:ext cx="3816000" cy="2103121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FFFFCC"/>
          </a:solidFill>
          <a:ln w="0">
            <a:solidFill>
              <a:srgbClr val="003366"/>
            </a:solidFill>
            <a:prstDash val="solid"/>
          </a:ln>
        </p:spPr>
        <p:txBody>
          <a:bodyPr vert="horz" wrap="none" lIns="182880" tIns="182880" rIns="182880" bIns="1828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login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"alice12"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name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Alice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“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age: 23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website :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"http://alice.name/"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favorites : [ 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bob_in_se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", "</a:t>
            </a:r>
            <a:r>
              <a:rPr lang="en-US" sz="1800" b="0" i="0" u="none" strike="noStrike" kern="1200" dirty="0" err="1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charlie</a:t>
            </a:r>
            <a:r>
              <a:rPr lang="en-US" sz="1800" b="0" i="0" u="none" strike="noStrike" kern="1200" dirty="0">
                <a:ln>
                  <a:noFill/>
                </a:ln>
                <a:solidFill>
                  <a:srgbClr val="003366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" ]</a:t>
            </a:r>
          </a:p>
        </p:txBody>
      </p:sp>
    </p:spTree>
    <p:extLst>
      <p:ext uri="{BB962C8B-B14F-4D97-AF65-F5344CB8AC3E}">
        <p14:creationId xmlns:p14="http://schemas.microsoft.com/office/powerpoint/2010/main" val="3859049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F4747-3A9C-4855-A687-A8CC6272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Querying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2F447A-B75B-471D-A205-6AEA0C36A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Cross-document queries are not supported</a:t>
            </a:r>
          </a:p>
          <a:p>
            <a:pPr lvl="1"/>
            <a:r>
              <a:rPr lang="en-GB" dirty="0"/>
              <a:t>e.g., joins don’t exist</a:t>
            </a:r>
          </a:p>
          <a:p>
            <a:pPr lvl="1"/>
            <a:endParaRPr lang="en-GB" dirty="0"/>
          </a:p>
          <a:p>
            <a:r>
              <a:rPr lang="en-GB" dirty="0"/>
              <a:t>Such operations need to be implemented in the application logic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C9787A-A507-4F75-985A-92B64232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33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49137-F154-4B6C-84DF-7EA3E8B7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Use Cases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B890A8-DCE7-438C-BBE9-EB49D3451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we have items of similar nature but slightly different structure:</a:t>
            </a:r>
          </a:p>
          <a:p>
            <a:pPr lvl="1"/>
            <a:r>
              <a:rPr lang="en-US" dirty="0"/>
              <a:t>Blogging platforms</a:t>
            </a:r>
          </a:p>
          <a:p>
            <a:pPr lvl="1"/>
            <a:r>
              <a:rPr lang="en-US" dirty="0"/>
              <a:t>Content management systems</a:t>
            </a:r>
          </a:p>
          <a:p>
            <a:pPr lvl="1"/>
            <a:r>
              <a:rPr lang="en-US" dirty="0"/>
              <a:t>Event logging</a:t>
            </a:r>
          </a:p>
          <a:p>
            <a:pPr lvl="1"/>
            <a:r>
              <a:rPr lang="en-US" dirty="0"/>
              <a:t>Fast application development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497AD3-76A2-4048-80EA-A760AFB3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560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323AA-4C4F-4660-9634-AC7ADFF4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Stores: Vendors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19ECD-FF7D-4CD8-80AA-DFC8BE29D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DB</a:t>
            </a:r>
          </a:p>
          <a:p>
            <a:endParaRPr lang="en-GB" dirty="0"/>
          </a:p>
          <a:p>
            <a:r>
              <a:rPr lang="en-GB" dirty="0"/>
              <a:t>CouchDB</a:t>
            </a:r>
          </a:p>
          <a:p>
            <a:endParaRPr lang="en-GB" dirty="0"/>
          </a:p>
          <a:p>
            <a:r>
              <a:rPr lang="en-GB" dirty="0"/>
              <a:t>Couchbase</a:t>
            </a:r>
          </a:p>
          <a:p>
            <a:endParaRPr lang="en-GB" dirty="0"/>
          </a:p>
          <a:p>
            <a:r>
              <a:rPr lang="en-GB" dirty="0"/>
              <a:t>MongoDB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C325FB-3C42-4D66-9D49-D56E8CDA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CE4154-E8CD-462D-8F3A-7BBF0C27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980821" y="4564759"/>
            <a:ext cx="2809603" cy="74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C7A35F-14DA-45E5-8397-610BCA4F2FB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89030" y="1690688"/>
            <a:ext cx="805680" cy="80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BB9CFB-97C3-4E0D-91FA-CDA58B012F8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20496" y="3429000"/>
            <a:ext cx="3130255" cy="11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F17FE5-A808-4C32-8140-E521AF2106F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89106" y="2749681"/>
            <a:ext cx="2398712" cy="619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290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7FD93-B981-4C1C-AEFA-EF10EC98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Wide-column Models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7608AE-1D3C-4D69-96F5-96208FF28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 column-family models, or extensible-record models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40ED32-8B86-4089-ADD5-6CCFEB6E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1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BAEA5-1137-4CB2-AF13-D4A84B3A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Relational Database Management Systems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A4484-B5D8-4667-BB84-400FFB261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Have well defined formal foundations, i.e., the relational model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3FF18F-F656-41FA-B265-9A25C2AA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65399-B439-42AF-BEA1-D93A8D579530}"/>
              </a:ext>
            </a:extLst>
          </p:cNvPr>
          <p:cNvSpPr txBox="1"/>
          <p:nvPr/>
        </p:nvSpPr>
        <p:spPr>
          <a:xfrm>
            <a:off x="5622840" y="6358595"/>
            <a:ext cx="5371560" cy="268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en-US" sz="1000" b="0" i="0" u="none" strike="noStrike" kern="1200" dirty="0">
                <a:ln>
                  <a:noFill/>
                </a:ln>
                <a:latin typeface="Liberation Sans" pitchFamily="34"/>
                <a:ea typeface="Droid Sans Fallback" pitchFamily="2"/>
                <a:cs typeface="FreeSans" pitchFamily="2"/>
              </a:rPr>
              <a:t>Figure from “Fundamentals of Database Systems” by </a:t>
            </a:r>
            <a:r>
              <a:rPr lang="en-US" sz="1000" b="0" i="0" u="none" strike="noStrike" kern="1200" dirty="0" err="1">
                <a:ln>
                  <a:noFill/>
                </a:ln>
                <a:latin typeface="Liberation Sans" pitchFamily="34"/>
                <a:ea typeface="Droid Sans Fallback" pitchFamily="2"/>
                <a:cs typeface="FreeSans" pitchFamily="2"/>
              </a:rPr>
              <a:t>Elmasri</a:t>
            </a:r>
            <a:r>
              <a:rPr lang="en-US" sz="1000" b="0" i="0" u="none" strike="noStrike" kern="1200" dirty="0">
                <a:ln>
                  <a:noFill/>
                </a:ln>
                <a:latin typeface="Liberation Sans" pitchFamily="34"/>
                <a:ea typeface="Droid Sans Fallback" pitchFamily="2"/>
                <a:cs typeface="FreeSans" pitchFamily="2"/>
              </a:rPr>
              <a:t> and </a:t>
            </a:r>
            <a:r>
              <a:rPr lang="en-US" sz="1000" b="0" i="0" u="none" strike="noStrike" kern="1200" dirty="0" err="1">
                <a:ln>
                  <a:noFill/>
                </a:ln>
                <a:latin typeface="Liberation Sans" pitchFamily="34"/>
                <a:ea typeface="Droid Sans Fallback" pitchFamily="2"/>
                <a:cs typeface="FreeSans" pitchFamily="2"/>
              </a:rPr>
              <a:t>Navathe</a:t>
            </a:r>
            <a:r>
              <a:rPr lang="en-US" sz="1000" b="0" i="0" u="none" strike="noStrike" kern="1200" dirty="0">
                <a:ln>
                  <a:noFill/>
                </a:ln>
                <a:latin typeface="Liberation Sans" pitchFamily="34"/>
                <a:ea typeface="Droid Sans Fallback" pitchFamily="2"/>
                <a:cs typeface="FreeSans" pitchFamily="2"/>
              </a:rPr>
              <a:t>, Addison Wesley.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F4DC772-2313-4198-9ED9-FB489135AF8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b="22224"/>
          <a:stretch>
            <a:fillRect/>
          </a:stretch>
        </p:blipFill>
        <p:spPr>
          <a:xfrm>
            <a:off x="2066400" y="2805809"/>
            <a:ext cx="8928000" cy="2747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7FB54DA-CBC0-412E-A7DE-50EEDBC27727}"/>
              </a:ext>
            </a:extLst>
          </p:cNvPr>
          <p:cNvSpPr/>
          <p:nvPr/>
        </p:nvSpPr>
        <p:spPr>
          <a:xfrm>
            <a:off x="1994400" y="4101809"/>
            <a:ext cx="288000" cy="129600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none" lIns="104400" tIns="59400" rIns="104400" bIns="594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instance/                        </a:t>
            </a:r>
            <a:b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</a:b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state                        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CE51405-2380-42C2-B5BF-F54D781D3422}"/>
              </a:ext>
            </a:extLst>
          </p:cNvPr>
          <p:cNvSpPr/>
          <p:nvPr/>
        </p:nvSpPr>
        <p:spPr>
          <a:xfrm>
            <a:off x="1994400" y="2949809"/>
            <a:ext cx="288000" cy="115200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29160">
            <a:solidFill>
              <a:srgbClr val="000000"/>
            </a:solidFill>
            <a:prstDash val="solid"/>
          </a:ln>
        </p:spPr>
        <p:txBody>
          <a:bodyPr vert="horz" wrap="none" lIns="104400" tIns="59400" rIns="104400" bIns="594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schema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76612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C6808-96CA-4AB1-889B-75FBE5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Wide-column Stores: Data Model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C64C3-4F84-44E1-97B3-C1080E8E3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database is a set of rows, each of which has a unique key and a set of key-value pairs, called columns.</a:t>
            </a:r>
          </a:p>
          <a:p>
            <a:endParaRPr lang="en-GB" dirty="0"/>
          </a:p>
          <a:p>
            <a:r>
              <a:rPr lang="en-GB" dirty="0"/>
              <a:t>Is schema-free, different rows may have different columns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E8D5E3-9E7A-4777-946F-DFCAC7E4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0A754A8-1A80-4991-8532-32D264A9B69D}"/>
              </a:ext>
            </a:extLst>
          </p:cNvPr>
          <p:cNvGrpSpPr/>
          <p:nvPr/>
        </p:nvGrpSpPr>
        <p:grpSpPr>
          <a:xfrm>
            <a:off x="2103836" y="4110977"/>
            <a:ext cx="7844039" cy="887040"/>
            <a:chOff x="1443960" y="4752000"/>
            <a:chExt cx="7844039" cy="88704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EB92AE4F-0998-4ED7-9C15-61A2336B06EA}"/>
                </a:ext>
              </a:extLst>
            </p:cNvPr>
            <p:cNvSpPr/>
            <p:nvPr/>
          </p:nvSpPr>
          <p:spPr>
            <a:xfrm>
              <a:off x="1443960" y="4752000"/>
              <a:ext cx="7844039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478C5AAC-A74D-4E0E-AF1F-466E9DDED342}"/>
                </a:ext>
              </a:extLst>
            </p:cNvPr>
            <p:cNvSpPr/>
            <p:nvPr/>
          </p:nvSpPr>
          <p:spPr>
            <a:xfrm>
              <a:off x="1583640" y="501372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row key 1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B110D9E2-0CDB-43BF-8DA1-A4C975365119}"/>
                </a:ext>
              </a:extLst>
            </p:cNvPr>
            <p:cNvSpPr/>
            <p:nvPr/>
          </p:nvSpPr>
          <p:spPr>
            <a:xfrm>
              <a:off x="3264120" y="4797720"/>
              <a:ext cx="595584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010B109C-2FF5-4077-8BA6-C5DACB913BD7}"/>
                </a:ext>
              </a:extLst>
            </p:cNvPr>
            <p:cNvCxnSpPr>
              <a:stCxn id="7" idx="1"/>
              <a:endCxn id="8" idx="3"/>
            </p:cNvCxnSpPr>
            <p:nvPr/>
          </p:nvCxnSpPr>
          <p:spPr>
            <a:xfrm>
              <a:off x="2807640" y="5193720"/>
              <a:ext cx="456480" cy="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56E84B6-A1D6-4474-B661-FE406EC28865}"/>
                </a:ext>
              </a:extLst>
            </p:cNvPr>
            <p:cNvGrpSpPr/>
            <p:nvPr/>
          </p:nvGrpSpPr>
          <p:grpSpPr>
            <a:xfrm>
              <a:off x="3387960" y="4839480"/>
              <a:ext cx="1062359" cy="720000"/>
              <a:chOff x="3387960" y="4839480"/>
              <a:chExt cx="1062359" cy="720000"/>
            </a:xfrm>
          </p:grpSpPr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31C40322-1554-43A1-B173-3003CAF4FE07}"/>
                  </a:ext>
                </a:extLst>
              </p:cNvPr>
              <p:cNvSpPr/>
              <p:nvPr/>
            </p:nvSpPr>
            <p:spPr>
              <a:xfrm>
                <a:off x="3387960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1</a:t>
                </a: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666F077F-2C5E-4724-88EB-F37E4D7EA78B}"/>
                  </a:ext>
                </a:extLst>
              </p:cNvPr>
              <p:cNvSpPr/>
              <p:nvPr/>
            </p:nvSpPr>
            <p:spPr>
              <a:xfrm>
                <a:off x="3387960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1</a:t>
                </a: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AA0EB7A3-9671-4377-97EB-311E301E1D8D}"/>
                </a:ext>
              </a:extLst>
            </p:cNvPr>
            <p:cNvGrpSpPr/>
            <p:nvPr/>
          </p:nvGrpSpPr>
          <p:grpSpPr>
            <a:xfrm>
              <a:off x="4544640" y="4839480"/>
              <a:ext cx="1062359" cy="720000"/>
              <a:chOff x="4544640" y="4839480"/>
              <a:chExt cx="1062359" cy="720000"/>
            </a:xfrm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6C6F7D21-990E-42BB-A1C6-045574DC926B}"/>
                  </a:ext>
                </a:extLst>
              </p:cNvPr>
              <p:cNvSpPr/>
              <p:nvPr/>
            </p:nvSpPr>
            <p:spPr>
              <a:xfrm>
                <a:off x="4544640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2</a:t>
                </a: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65C48F4E-626E-40FC-A68A-C46A3F79BAD3}"/>
                  </a:ext>
                </a:extLst>
              </p:cNvPr>
              <p:cNvSpPr/>
              <p:nvPr/>
            </p:nvSpPr>
            <p:spPr>
              <a:xfrm>
                <a:off x="4544640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2</a:t>
                </a: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1C2F4CE5-82DF-488F-9D71-2D555BF056A0}"/>
                </a:ext>
              </a:extLst>
            </p:cNvPr>
            <p:cNvGrpSpPr/>
            <p:nvPr/>
          </p:nvGrpSpPr>
          <p:grpSpPr>
            <a:xfrm>
              <a:off x="6857640" y="4839480"/>
              <a:ext cx="1062359" cy="720000"/>
              <a:chOff x="6857640" y="4839480"/>
              <a:chExt cx="1062359" cy="720000"/>
            </a:xfrm>
          </p:grpSpPr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2175E0A2-790E-49D5-A582-9D78431D5064}"/>
                  </a:ext>
                </a:extLst>
              </p:cNvPr>
              <p:cNvSpPr/>
              <p:nvPr/>
            </p:nvSpPr>
            <p:spPr>
              <a:xfrm>
                <a:off x="6857640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4</a:t>
                </a: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9524CF7C-00DE-4308-AEE4-B6DE3CB8F74F}"/>
                  </a:ext>
                </a:extLst>
              </p:cNvPr>
              <p:cNvSpPr/>
              <p:nvPr/>
            </p:nvSpPr>
            <p:spPr>
              <a:xfrm>
                <a:off x="6857640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4</a:t>
                </a: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15CBFB6-727A-474B-AABB-6B48E9335A30}"/>
                </a:ext>
              </a:extLst>
            </p:cNvPr>
            <p:cNvGrpSpPr/>
            <p:nvPr/>
          </p:nvGrpSpPr>
          <p:grpSpPr>
            <a:xfrm>
              <a:off x="8013599" y="4839480"/>
              <a:ext cx="1062359" cy="720000"/>
              <a:chOff x="8013599" y="4839480"/>
              <a:chExt cx="1062359" cy="720000"/>
            </a:xfrm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A6FFBD74-9868-4580-819B-0CDF408916E2}"/>
                  </a:ext>
                </a:extLst>
              </p:cNvPr>
              <p:cNvSpPr/>
              <p:nvPr/>
            </p:nvSpPr>
            <p:spPr>
              <a:xfrm>
                <a:off x="8013599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5</a:t>
                </a: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82CA9622-4042-4782-B59F-F36E3017AD4B}"/>
                  </a:ext>
                </a:extLst>
              </p:cNvPr>
              <p:cNvSpPr/>
              <p:nvPr/>
            </p:nvSpPr>
            <p:spPr>
              <a:xfrm>
                <a:off x="8013599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5</a:t>
                </a:r>
              </a:p>
            </p:txBody>
          </p:sp>
        </p:grp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4F70769-F576-4725-8BD1-DF0DFCA8DC43}"/>
              </a:ext>
            </a:extLst>
          </p:cNvPr>
          <p:cNvGrpSpPr/>
          <p:nvPr/>
        </p:nvGrpSpPr>
        <p:grpSpPr>
          <a:xfrm>
            <a:off x="2103836" y="5095937"/>
            <a:ext cx="7844039" cy="887040"/>
            <a:chOff x="1443960" y="5736960"/>
            <a:chExt cx="7844039" cy="887040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898349FB-6F6E-4696-9B3A-5039ECA6FE5B}"/>
                </a:ext>
              </a:extLst>
            </p:cNvPr>
            <p:cNvSpPr/>
            <p:nvPr/>
          </p:nvSpPr>
          <p:spPr>
            <a:xfrm>
              <a:off x="1443960" y="5736960"/>
              <a:ext cx="7844039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D70E6621-8E94-42AE-871A-367343CE96E7}"/>
                </a:ext>
              </a:extLst>
            </p:cNvPr>
            <p:cNvSpPr/>
            <p:nvPr/>
          </p:nvSpPr>
          <p:spPr>
            <a:xfrm>
              <a:off x="1583640" y="599868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row key 2</a:t>
              </a: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44020E1-29E6-4890-9318-9DAAE469A764}"/>
                </a:ext>
              </a:extLst>
            </p:cNvPr>
            <p:cNvSpPr/>
            <p:nvPr/>
          </p:nvSpPr>
          <p:spPr>
            <a:xfrm>
              <a:off x="3264120" y="5782680"/>
              <a:ext cx="595584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CB89AE28-D929-4A97-B518-D3A8C000915A}"/>
                </a:ext>
              </a:extLst>
            </p:cNvPr>
            <p:cNvCxnSpPr>
              <a:stCxn id="24" idx="1"/>
              <a:endCxn id="25" idx="3"/>
            </p:cNvCxnSpPr>
            <p:nvPr/>
          </p:nvCxnSpPr>
          <p:spPr>
            <a:xfrm>
              <a:off x="2807640" y="6178680"/>
              <a:ext cx="456480" cy="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666C7110-9F63-4AF5-AFAE-E16A0E7A62FB}"/>
                </a:ext>
              </a:extLst>
            </p:cNvPr>
            <p:cNvGrpSpPr/>
            <p:nvPr/>
          </p:nvGrpSpPr>
          <p:grpSpPr>
            <a:xfrm>
              <a:off x="3387960" y="5824440"/>
              <a:ext cx="1062359" cy="720000"/>
              <a:chOff x="3387960" y="5824440"/>
              <a:chExt cx="1062359" cy="720000"/>
            </a:xfrm>
          </p:grpSpPr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0DE259A7-EE3B-4704-BC46-ADBF125B750D}"/>
                  </a:ext>
                </a:extLst>
              </p:cNvPr>
              <p:cNvSpPr/>
              <p:nvPr/>
            </p:nvSpPr>
            <p:spPr>
              <a:xfrm>
                <a:off x="3387960" y="582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1</a:t>
                </a: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B83F0BDC-A9BF-42ED-99DF-99DCBEA70386}"/>
                  </a:ext>
                </a:extLst>
              </p:cNvPr>
              <p:cNvSpPr/>
              <p:nvPr/>
            </p:nvSpPr>
            <p:spPr>
              <a:xfrm>
                <a:off x="3387960" y="618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1'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E0F3C24-6EA8-4EEB-8CDA-D3303EE87300}"/>
                </a:ext>
              </a:extLst>
            </p:cNvPr>
            <p:cNvGrpSpPr/>
            <p:nvPr/>
          </p:nvGrpSpPr>
          <p:grpSpPr>
            <a:xfrm>
              <a:off x="5701320" y="5824440"/>
              <a:ext cx="1062359" cy="720000"/>
              <a:chOff x="5701320" y="5824440"/>
              <a:chExt cx="1062359" cy="720000"/>
            </a:xfrm>
          </p:grpSpPr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9539CB8B-7A71-4757-A174-45FE1EE716E9}"/>
                  </a:ext>
                </a:extLst>
              </p:cNvPr>
              <p:cNvSpPr/>
              <p:nvPr/>
            </p:nvSpPr>
            <p:spPr>
              <a:xfrm>
                <a:off x="5701320" y="582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3</a:t>
                </a: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9B945AF4-F6D7-4D5F-8525-3D309276D83D}"/>
                  </a:ext>
                </a:extLst>
              </p:cNvPr>
              <p:cNvSpPr/>
              <p:nvPr/>
            </p:nvSpPr>
            <p:spPr>
              <a:xfrm>
                <a:off x="5701320" y="618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7541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C6808-96CA-4AB1-889B-75FBE5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Wide-column Stores: Data Model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C64C3-4F84-44E1-97B3-C1080E8E3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like a single, very wide relation that is: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Extensible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Schema-free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Possibly sparse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E8D5E3-9E7A-4777-946F-DFCAC7E4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0A754A8-1A80-4991-8532-32D264A9B69D}"/>
              </a:ext>
            </a:extLst>
          </p:cNvPr>
          <p:cNvGrpSpPr/>
          <p:nvPr/>
        </p:nvGrpSpPr>
        <p:grpSpPr>
          <a:xfrm>
            <a:off x="2103836" y="4110977"/>
            <a:ext cx="7844039" cy="887040"/>
            <a:chOff x="1443960" y="4752000"/>
            <a:chExt cx="7844039" cy="88704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EB92AE4F-0998-4ED7-9C15-61A2336B06EA}"/>
                </a:ext>
              </a:extLst>
            </p:cNvPr>
            <p:cNvSpPr/>
            <p:nvPr/>
          </p:nvSpPr>
          <p:spPr>
            <a:xfrm>
              <a:off x="1443960" y="4752000"/>
              <a:ext cx="7844039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478C5AAC-A74D-4E0E-AF1F-466E9DDED342}"/>
                </a:ext>
              </a:extLst>
            </p:cNvPr>
            <p:cNvSpPr/>
            <p:nvPr/>
          </p:nvSpPr>
          <p:spPr>
            <a:xfrm>
              <a:off x="1583640" y="501372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row key 1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B110D9E2-0CDB-43BF-8DA1-A4C975365119}"/>
                </a:ext>
              </a:extLst>
            </p:cNvPr>
            <p:cNvSpPr/>
            <p:nvPr/>
          </p:nvSpPr>
          <p:spPr>
            <a:xfrm>
              <a:off x="3264120" y="4797720"/>
              <a:ext cx="595584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010B109C-2FF5-4077-8BA6-C5DACB913BD7}"/>
                </a:ext>
              </a:extLst>
            </p:cNvPr>
            <p:cNvCxnSpPr>
              <a:stCxn id="7" idx="1"/>
              <a:endCxn id="8" idx="3"/>
            </p:cNvCxnSpPr>
            <p:nvPr/>
          </p:nvCxnSpPr>
          <p:spPr>
            <a:xfrm>
              <a:off x="2807640" y="5193720"/>
              <a:ext cx="456480" cy="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56E84B6-A1D6-4474-B661-FE406EC28865}"/>
                </a:ext>
              </a:extLst>
            </p:cNvPr>
            <p:cNvGrpSpPr/>
            <p:nvPr/>
          </p:nvGrpSpPr>
          <p:grpSpPr>
            <a:xfrm>
              <a:off x="3387960" y="4839480"/>
              <a:ext cx="1062359" cy="720000"/>
              <a:chOff x="3387960" y="4839480"/>
              <a:chExt cx="1062359" cy="720000"/>
            </a:xfrm>
          </p:grpSpPr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31C40322-1554-43A1-B173-3003CAF4FE07}"/>
                  </a:ext>
                </a:extLst>
              </p:cNvPr>
              <p:cNvSpPr/>
              <p:nvPr/>
            </p:nvSpPr>
            <p:spPr>
              <a:xfrm>
                <a:off x="3387960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1</a:t>
                </a: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666F077F-2C5E-4724-88EB-F37E4D7EA78B}"/>
                  </a:ext>
                </a:extLst>
              </p:cNvPr>
              <p:cNvSpPr/>
              <p:nvPr/>
            </p:nvSpPr>
            <p:spPr>
              <a:xfrm>
                <a:off x="3387960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1</a:t>
                </a: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AA0EB7A3-9671-4377-97EB-311E301E1D8D}"/>
                </a:ext>
              </a:extLst>
            </p:cNvPr>
            <p:cNvGrpSpPr/>
            <p:nvPr/>
          </p:nvGrpSpPr>
          <p:grpSpPr>
            <a:xfrm>
              <a:off x="4544640" y="4839480"/>
              <a:ext cx="1062359" cy="720000"/>
              <a:chOff x="4544640" y="4839480"/>
              <a:chExt cx="1062359" cy="720000"/>
            </a:xfrm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6C6F7D21-990E-42BB-A1C6-045574DC926B}"/>
                  </a:ext>
                </a:extLst>
              </p:cNvPr>
              <p:cNvSpPr/>
              <p:nvPr/>
            </p:nvSpPr>
            <p:spPr>
              <a:xfrm>
                <a:off x="4544640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2</a:t>
                </a: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65C48F4E-626E-40FC-A68A-C46A3F79BAD3}"/>
                  </a:ext>
                </a:extLst>
              </p:cNvPr>
              <p:cNvSpPr/>
              <p:nvPr/>
            </p:nvSpPr>
            <p:spPr>
              <a:xfrm>
                <a:off x="4544640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2</a:t>
                </a: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1C2F4CE5-82DF-488F-9D71-2D555BF056A0}"/>
                </a:ext>
              </a:extLst>
            </p:cNvPr>
            <p:cNvGrpSpPr/>
            <p:nvPr/>
          </p:nvGrpSpPr>
          <p:grpSpPr>
            <a:xfrm>
              <a:off x="6857640" y="4839480"/>
              <a:ext cx="1062359" cy="720000"/>
              <a:chOff x="6857640" y="4839480"/>
              <a:chExt cx="1062359" cy="720000"/>
            </a:xfrm>
          </p:grpSpPr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2175E0A2-790E-49D5-A582-9D78431D5064}"/>
                  </a:ext>
                </a:extLst>
              </p:cNvPr>
              <p:cNvSpPr/>
              <p:nvPr/>
            </p:nvSpPr>
            <p:spPr>
              <a:xfrm>
                <a:off x="6857640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4</a:t>
                </a: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9524CF7C-00DE-4308-AEE4-B6DE3CB8F74F}"/>
                  </a:ext>
                </a:extLst>
              </p:cNvPr>
              <p:cNvSpPr/>
              <p:nvPr/>
            </p:nvSpPr>
            <p:spPr>
              <a:xfrm>
                <a:off x="6857640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4</a:t>
                </a: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15CBFB6-727A-474B-AABB-6B48E9335A30}"/>
                </a:ext>
              </a:extLst>
            </p:cNvPr>
            <p:cNvGrpSpPr/>
            <p:nvPr/>
          </p:nvGrpSpPr>
          <p:grpSpPr>
            <a:xfrm>
              <a:off x="8013599" y="4839480"/>
              <a:ext cx="1062359" cy="720000"/>
              <a:chOff x="8013599" y="4839480"/>
              <a:chExt cx="1062359" cy="720000"/>
            </a:xfrm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A6FFBD74-9868-4580-819B-0CDF408916E2}"/>
                  </a:ext>
                </a:extLst>
              </p:cNvPr>
              <p:cNvSpPr/>
              <p:nvPr/>
            </p:nvSpPr>
            <p:spPr>
              <a:xfrm>
                <a:off x="8013599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5</a:t>
                </a: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82CA9622-4042-4782-B59F-F36E3017AD4B}"/>
                  </a:ext>
                </a:extLst>
              </p:cNvPr>
              <p:cNvSpPr/>
              <p:nvPr/>
            </p:nvSpPr>
            <p:spPr>
              <a:xfrm>
                <a:off x="8013599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5</a:t>
                </a:r>
              </a:p>
            </p:txBody>
          </p:sp>
        </p:grp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4F70769-F576-4725-8BD1-DF0DFCA8DC43}"/>
              </a:ext>
            </a:extLst>
          </p:cNvPr>
          <p:cNvGrpSpPr/>
          <p:nvPr/>
        </p:nvGrpSpPr>
        <p:grpSpPr>
          <a:xfrm>
            <a:off x="2103836" y="5095937"/>
            <a:ext cx="7844039" cy="887040"/>
            <a:chOff x="1443960" y="5736960"/>
            <a:chExt cx="7844039" cy="887040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898349FB-6F6E-4696-9B3A-5039ECA6FE5B}"/>
                </a:ext>
              </a:extLst>
            </p:cNvPr>
            <p:cNvSpPr/>
            <p:nvPr/>
          </p:nvSpPr>
          <p:spPr>
            <a:xfrm>
              <a:off x="1443960" y="5736960"/>
              <a:ext cx="7844039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D70E6621-8E94-42AE-871A-367343CE96E7}"/>
                </a:ext>
              </a:extLst>
            </p:cNvPr>
            <p:cNvSpPr/>
            <p:nvPr/>
          </p:nvSpPr>
          <p:spPr>
            <a:xfrm>
              <a:off x="1583640" y="599868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row key 2</a:t>
              </a: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44020E1-29E6-4890-9318-9DAAE469A764}"/>
                </a:ext>
              </a:extLst>
            </p:cNvPr>
            <p:cNvSpPr/>
            <p:nvPr/>
          </p:nvSpPr>
          <p:spPr>
            <a:xfrm>
              <a:off x="3264120" y="5782680"/>
              <a:ext cx="595584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CB89AE28-D929-4A97-B518-D3A8C000915A}"/>
                </a:ext>
              </a:extLst>
            </p:cNvPr>
            <p:cNvCxnSpPr>
              <a:stCxn id="24" idx="1"/>
              <a:endCxn id="25" idx="3"/>
            </p:cNvCxnSpPr>
            <p:nvPr/>
          </p:nvCxnSpPr>
          <p:spPr>
            <a:xfrm>
              <a:off x="2807640" y="6178680"/>
              <a:ext cx="456480" cy="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666C7110-9F63-4AF5-AFAE-E16A0E7A62FB}"/>
                </a:ext>
              </a:extLst>
            </p:cNvPr>
            <p:cNvGrpSpPr/>
            <p:nvPr/>
          </p:nvGrpSpPr>
          <p:grpSpPr>
            <a:xfrm>
              <a:off x="3387960" y="5824440"/>
              <a:ext cx="1062359" cy="720000"/>
              <a:chOff x="3387960" y="5824440"/>
              <a:chExt cx="1062359" cy="720000"/>
            </a:xfrm>
          </p:grpSpPr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0DE259A7-EE3B-4704-BC46-ADBF125B750D}"/>
                  </a:ext>
                </a:extLst>
              </p:cNvPr>
              <p:cNvSpPr/>
              <p:nvPr/>
            </p:nvSpPr>
            <p:spPr>
              <a:xfrm>
                <a:off x="3387960" y="582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1</a:t>
                </a: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B83F0BDC-A9BF-42ED-99DF-99DCBEA70386}"/>
                  </a:ext>
                </a:extLst>
              </p:cNvPr>
              <p:cNvSpPr/>
              <p:nvPr/>
            </p:nvSpPr>
            <p:spPr>
              <a:xfrm>
                <a:off x="3387960" y="618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1'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E0F3C24-6EA8-4EEB-8CDA-D3303EE87300}"/>
                </a:ext>
              </a:extLst>
            </p:cNvPr>
            <p:cNvGrpSpPr/>
            <p:nvPr/>
          </p:nvGrpSpPr>
          <p:grpSpPr>
            <a:xfrm>
              <a:off x="5701320" y="5824440"/>
              <a:ext cx="1062359" cy="720000"/>
              <a:chOff x="5701320" y="5824440"/>
              <a:chExt cx="1062359" cy="720000"/>
            </a:xfrm>
          </p:grpSpPr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9539CB8B-7A71-4757-A174-45FE1EE716E9}"/>
                  </a:ext>
                </a:extLst>
              </p:cNvPr>
              <p:cNvSpPr/>
              <p:nvPr/>
            </p:nvSpPr>
            <p:spPr>
              <a:xfrm>
                <a:off x="5701320" y="582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3</a:t>
                </a: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9B945AF4-F6D7-4D5F-8525-3D309276D83D}"/>
                  </a:ext>
                </a:extLst>
              </p:cNvPr>
              <p:cNvSpPr/>
              <p:nvPr/>
            </p:nvSpPr>
            <p:spPr>
              <a:xfrm>
                <a:off x="5701320" y="618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9721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C6808-96CA-4AB1-889B-75FBE5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Wide-column Stores: Data Model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C64C3-4F84-44E1-97B3-C1080E8E3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like the Document model, but with user-specified row keys, instead of system-generated ones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E8D5E3-9E7A-4777-946F-DFCAC7E4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0A754A8-1A80-4991-8532-32D264A9B69D}"/>
              </a:ext>
            </a:extLst>
          </p:cNvPr>
          <p:cNvGrpSpPr/>
          <p:nvPr/>
        </p:nvGrpSpPr>
        <p:grpSpPr>
          <a:xfrm>
            <a:off x="2103836" y="4110977"/>
            <a:ext cx="7844039" cy="887040"/>
            <a:chOff x="1443960" y="4752000"/>
            <a:chExt cx="7844039" cy="88704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EB92AE4F-0998-4ED7-9C15-61A2336B06EA}"/>
                </a:ext>
              </a:extLst>
            </p:cNvPr>
            <p:cNvSpPr/>
            <p:nvPr/>
          </p:nvSpPr>
          <p:spPr>
            <a:xfrm>
              <a:off x="1443960" y="4752000"/>
              <a:ext cx="7844039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478C5AAC-A74D-4E0E-AF1F-466E9DDED342}"/>
                </a:ext>
              </a:extLst>
            </p:cNvPr>
            <p:cNvSpPr/>
            <p:nvPr/>
          </p:nvSpPr>
          <p:spPr>
            <a:xfrm>
              <a:off x="1583640" y="501372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row key 1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B110D9E2-0CDB-43BF-8DA1-A4C975365119}"/>
                </a:ext>
              </a:extLst>
            </p:cNvPr>
            <p:cNvSpPr/>
            <p:nvPr/>
          </p:nvSpPr>
          <p:spPr>
            <a:xfrm>
              <a:off x="3264120" y="4797720"/>
              <a:ext cx="595584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010B109C-2FF5-4077-8BA6-C5DACB913BD7}"/>
                </a:ext>
              </a:extLst>
            </p:cNvPr>
            <p:cNvCxnSpPr>
              <a:stCxn id="7" idx="1"/>
              <a:endCxn id="8" idx="3"/>
            </p:cNvCxnSpPr>
            <p:nvPr/>
          </p:nvCxnSpPr>
          <p:spPr>
            <a:xfrm>
              <a:off x="2807640" y="5193720"/>
              <a:ext cx="456480" cy="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56E84B6-A1D6-4474-B661-FE406EC28865}"/>
                </a:ext>
              </a:extLst>
            </p:cNvPr>
            <p:cNvGrpSpPr/>
            <p:nvPr/>
          </p:nvGrpSpPr>
          <p:grpSpPr>
            <a:xfrm>
              <a:off x="3387960" y="4839480"/>
              <a:ext cx="1062359" cy="720000"/>
              <a:chOff x="3387960" y="4839480"/>
              <a:chExt cx="1062359" cy="720000"/>
            </a:xfrm>
          </p:grpSpPr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31C40322-1554-43A1-B173-3003CAF4FE07}"/>
                  </a:ext>
                </a:extLst>
              </p:cNvPr>
              <p:cNvSpPr/>
              <p:nvPr/>
            </p:nvSpPr>
            <p:spPr>
              <a:xfrm>
                <a:off x="3387960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1</a:t>
                </a: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666F077F-2C5E-4724-88EB-F37E4D7EA78B}"/>
                  </a:ext>
                </a:extLst>
              </p:cNvPr>
              <p:cNvSpPr/>
              <p:nvPr/>
            </p:nvSpPr>
            <p:spPr>
              <a:xfrm>
                <a:off x="3387960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1</a:t>
                </a: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AA0EB7A3-9671-4377-97EB-311E301E1D8D}"/>
                </a:ext>
              </a:extLst>
            </p:cNvPr>
            <p:cNvGrpSpPr/>
            <p:nvPr/>
          </p:nvGrpSpPr>
          <p:grpSpPr>
            <a:xfrm>
              <a:off x="4544640" y="4839480"/>
              <a:ext cx="1062359" cy="720000"/>
              <a:chOff x="4544640" y="4839480"/>
              <a:chExt cx="1062359" cy="720000"/>
            </a:xfrm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6C6F7D21-990E-42BB-A1C6-045574DC926B}"/>
                  </a:ext>
                </a:extLst>
              </p:cNvPr>
              <p:cNvSpPr/>
              <p:nvPr/>
            </p:nvSpPr>
            <p:spPr>
              <a:xfrm>
                <a:off x="4544640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2</a:t>
                </a: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65C48F4E-626E-40FC-A68A-C46A3F79BAD3}"/>
                  </a:ext>
                </a:extLst>
              </p:cNvPr>
              <p:cNvSpPr/>
              <p:nvPr/>
            </p:nvSpPr>
            <p:spPr>
              <a:xfrm>
                <a:off x="4544640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2</a:t>
                </a: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1C2F4CE5-82DF-488F-9D71-2D555BF056A0}"/>
                </a:ext>
              </a:extLst>
            </p:cNvPr>
            <p:cNvGrpSpPr/>
            <p:nvPr/>
          </p:nvGrpSpPr>
          <p:grpSpPr>
            <a:xfrm>
              <a:off x="6857640" y="4839480"/>
              <a:ext cx="1062359" cy="720000"/>
              <a:chOff x="6857640" y="4839480"/>
              <a:chExt cx="1062359" cy="720000"/>
            </a:xfrm>
          </p:grpSpPr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2175E0A2-790E-49D5-A582-9D78431D5064}"/>
                  </a:ext>
                </a:extLst>
              </p:cNvPr>
              <p:cNvSpPr/>
              <p:nvPr/>
            </p:nvSpPr>
            <p:spPr>
              <a:xfrm>
                <a:off x="6857640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4</a:t>
                </a: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9524CF7C-00DE-4308-AEE4-B6DE3CB8F74F}"/>
                  </a:ext>
                </a:extLst>
              </p:cNvPr>
              <p:cNvSpPr/>
              <p:nvPr/>
            </p:nvSpPr>
            <p:spPr>
              <a:xfrm>
                <a:off x="6857640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4</a:t>
                </a: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15CBFB6-727A-474B-AABB-6B48E9335A30}"/>
                </a:ext>
              </a:extLst>
            </p:cNvPr>
            <p:cNvGrpSpPr/>
            <p:nvPr/>
          </p:nvGrpSpPr>
          <p:grpSpPr>
            <a:xfrm>
              <a:off x="8013599" y="4839480"/>
              <a:ext cx="1062359" cy="720000"/>
              <a:chOff x="8013599" y="4839480"/>
              <a:chExt cx="1062359" cy="720000"/>
            </a:xfrm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A6FFBD74-9868-4580-819B-0CDF408916E2}"/>
                  </a:ext>
                </a:extLst>
              </p:cNvPr>
              <p:cNvSpPr/>
              <p:nvPr/>
            </p:nvSpPr>
            <p:spPr>
              <a:xfrm>
                <a:off x="8013599" y="483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5</a:t>
                </a: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82CA9622-4042-4782-B59F-F36E3017AD4B}"/>
                  </a:ext>
                </a:extLst>
              </p:cNvPr>
              <p:cNvSpPr/>
              <p:nvPr/>
            </p:nvSpPr>
            <p:spPr>
              <a:xfrm>
                <a:off x="8013599" y="519948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5</a:t>
                </a:r>
              </a:p>
            </p:txBody>
          </p:sp>
        </p:grp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4F70769-F576-4725-8BD1-DF0DFCA8DC43}"/>
              </a:ext>
            </a:extLst>
          </p:cNvPr>
          <p:cNvGrpSpPr/>
          <p:nvPr/>
        </p:nvGrpSpPr>
        <p:grpSpPr>
          <a:xfrm>
            <a:off x="2103836" y="5095937"/>
            <a:ext cx="7844039" cy="887040"/>
            <a:chOff x="1443960" y="5736960"/>
            <a:chExt cx="7844039" cy="887040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898349FB-6F6E-4696-9B3A-5039ECA6FE5B}"/>
                </a:ext>
              </a:extLst>
            </p:cNvPr>
            <p:cNvSpPr/>
            <p:nvPr/>
          </p:nvSpPr>
          <p:spPr>
            <a:xfrm>
              <a:off x="1443960" y="5736960"/>
              <a:ext cx="7844039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D70E6621-8E94-42AE-871A-367343CE96E7}"/>
                </a:ext>
              </a:extLst>
            </p:cNvPr>
            <p:cNvSpPr/>
            <p:nvPr/>
          </p:nvSpPr>
          <p:spPr>
            <a:xfrm>
              <a:off x="1583640" y="599868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row key 2</a:t>
              </a: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44020E1-29E6-4890-9318-9DAAE469A764}"/>
                </a:ext>
              </a:extLst>
            </p:cNvPr>
            <p:cNvSpPr/>
            <p:nvPr/>
          </p:nvSpPr>
          <p:spPr>
            <a:xfrm>
              <a:off x="3264120" y="5782680"/>
              <a:ext cx="595584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CB89AE28-D929-4A97-B518-D3A8C000915A}"/>
                </a:ext>
              </a:extLst>
            </p:cNvPr>
            <p:cNvCxnSpPr>
              <a:stCxn id="24" idx="1"/>
              <a:endCxn id="25" idx="3"/>
            </p:cNvCxnSpPr>
            <p:nvPr/>
          </p:nvCxnSpPr>
          <p:spPr>
            <a:xfrm>
              <a:off x="2807640" y="6178680"/>
              <a:ext cx="456480" cy="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666C7110-9F63-4AF5-AFAE-E16A0E7A62FB}"/>
                </a:ext>
              </a:extLst>
            </p:cNvPr>
            <p:cNvGrpSpPr/>
            <p:nvPr/>
          </p:nvGrpSpPr>
          <p:grpSpPr>
            <a:xfrm>
              <a:off x="3387960" y="5824440"/>
              <a:ext cx="1062359" cy="720000"/>
              <a:chOff x="3387960" y="5824440"/>
              <a:chExt cx="1062359" cy="720000"/>
            </a:xfrm>
          </p:grpSpPr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0DE259A7-EE3B-4704-BC46-ADBF125B750D}"/>
                  </a:ext>
                </a:extLst>
              </p:cNvPr>
              <p:cNvSpPr/>
              <p:nvPr/>
            </p:nvSpPr>
            <p:spPr>
              <a:xfrm>
                <a:off x="3387960" y="582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1</a:t>
                </a: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B83F0BDC-A9BF-42ED-99DF-99DCBEA70386}"/>
                  </a:ext>
                </a:extLst>
              </p:cNvPr>
              <p:cNvSpPr/>
              <p:nvPr/>
            </p:nvSpPr>
            <p:spPr>
              <a:xfrm>
                <a:off x="3387960" y="618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1'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E0F3C24-6EA8-4EEB-8CDA-D3303EE87300}"/>
                </a:ext>
              </a:extLst>
            </p:cNvPr>
            <p:cNvGrpSpPr/>
            <p:nvPr/>
          </p:nvGrpSpPr>
          <p:grpSpPr>
            <a:xfrm>
              <a:off x="5701320" y="5824440"/>
              <a:ext cx="1062359" cy="720000"/>
              <a:chOff x="5701320" y="5824440"/>
              <a:chExt cx="1062359" cy="720000"/>
            </a:xfrm>
          </p:grpSpPr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9539CB8B-7A71-4757-A174-45FE1EE716E9}"/>
                  </a:ext>
                </a:extLst>
              </p:cNvPr>
              <p:cNvSpPr/>
              <p:nvPr/>
            </p:nvSpPr>
            <p:spPr>
              <a:xfrm>
                <a:off x="5701320" y="582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column 3</a:t>
                </a: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9B945AF4-F6D7-4D5F-8525-3D309276D83D}"/>
                  </a:ext>
                </a:extLst>
              </p:cNvPr>
              <p:cNvSpPr/>
              <p:nvPr/>
            </p:nvSpPr>
            <p:spPr>
              <a:xfrm>
                <a:off x="5701320" y="6184440"/>
                <a:ext cx="1062359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value 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9552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D88B2-0AF6-4C57-B733-E53A3FCF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Wide-column Stores: Example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5B560E-52A4-4D2C-9DA4-9726004F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1540C28-A878-4A22-B2A7-FA759D1B1D37}"/>
              </a:ext>
            </a:extLst>
          </p:cNvPr>
          <p:cNvGrpSpPr/>
          <p:nvPr/>
        </p:nvGrpSpPr>
        <p:grpSpPr>
          <a:xfrm>
            <a:off x="1979444" y="3429000"/>
            <a:ext cx="8568000" cy="887040"/>
            <a:chOff x="1296000" y="3637080"/>
            <a:chExt cx="8568000" cy="88704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C31A8203-52D0-4E49-A78A-8EF684AB8F91}"/>
                </a:ext>
              </a:extLst>
            </p:cNvPr>
            <p:cNvSpPr/>
            <p:nvPr/>
          </p:nvSpPr>
          <p:spPr>
            <a:xfrm>
              <a:off x="1435680" y="389880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alice12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B483B1A1-3723-4A74-A445-151C45AE3E44}"/>
                </a:ext>
              </a:extLst>
            </p:cNvPr>
            <p:cNvSpPr/>
            <p:nvPr/>
          </p:nvSpPr>
          <p:spPr>
            <a:xfrm>
              <a:off x="3116160" y="3682799"/>
              <a:ext cx="667152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8BC464D7-FA5B-4AA6-9724-562180D55ADD}"/>
                </a:ext>
              </a:extLst>
            </p:cNvPr>
            <p:cNvCxnSpPr>
              <a:stCxn id="6" idx="1"/>
              <a:endCxn id="7" idx="3"/>
            </p:cNvCxnSpPr>
            <p:nvPr/>
          </p:nvCxnSpPr>
          <p:spPr>
            <a:xfrm flipV="1">
              <a:off x="2659680" y="4078799"/>
              <a:ext cx="456480" cy="1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B471B9CE-B94F-497E-B1C8-51216EE2D6CF}"/>
                </a:ext>
              </a:extLst>
            </p:cNvPr>
            <p:cNvGrpSpPr/>
            <p:nvPr/>
          </p:nvGrpSpPr>
          <p:grpSpPr>
            <a:xfrm>
              <a:off x="3240000" y="3724560"/>
              <a:ext cx="936000" cy="720000"/>
              <a:chOff x="3240000" y="3724560"/>
              <a:chExt cx="936000" cy="720000"/>
            </a:xfrm>
          </p:grpSpPr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4EF9A29A-A22D-4350-9311-B8C95785FFC6}"/>
                  </a:ext>
                </a:extLst>
              </p:cNvPr>
              <p:cNvSpPr/>
              <p:nvPr/>
            </p:nvSpPr>
            <p:spPr>
              <a:xfrm>
                <a:off x="3240000" y="372456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name</a:t>
                </a: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FDA2E6B4-E3CE-4954-A89A-BAC4700B3719}"/>
                  </a:ext>
                </a:extLst>
              </p:cNvPr>
              <p:cNvSpPr/>
              <p:nvPr/>
            </p:nvSpPr>
            <p:spPr>
              <a:xfrm>
                <a:off x="3240000" y="408456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Alice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F188B729-78BB-48EA-83BD-EC505F35F99D}"/>
                </a:ext>
              </a:extLst>
            </p:cNvPr>
            <p:cNvGrpSpPr/>
            <p:nvPr/>
          </p:nvGrpSpPr>
          <p:grpSpPr>
            <a:xfrm>
              <a:off x="4279320" y="3721679"/>
              <a:ext cx="1920239" cy="722520"/>
              <a:chOff x="4279320" y="3721679"/>
              <a:chExt cx="1920239" cy="722520"/>
            </a:xfrm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F67E46F7-9C11-424C-AB7F-F5628ECECCF9}"/>
                  </a:ext>
                </a:extLst>
              </p:cNvPr>
              <p:cNvSpPr/>
              <p:nvPr/>
            </p:nvSpPr>
            <p:spPr>
              <a:xfrm>
                <a:off x="4279320" y="3721679"/>
                <a:ext cx="1920239" cy="3614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website</a:t>
                </a: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8CFEF18E-D386-4AD1-B6FC-5766A4F84E94}"/>
                  </a:ext>
                </a:extLst>
              </p:cNvPr>
              <p:cNvSpPr/>
              <p:nvPr/>
            </p:nvSpPr>
            <p:spPr>
              <a:xfrm>
                <a:off x="4279320" y="4083120"/>
                <a:ext cx="1920239" cy="36107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http://alice.name/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F414F39-A230-4682-9C1E-F2DED88AEEE8}"/>
                </a:ext>
              </a:extLst>
            </p:cNvPr>
            <p:cNvGrpSpPr/>
            <p:nvPr/>
          </p:nvGrpSpPr>
          <p:grpSpPr>
            <a:xfrm>
              <a:off x="7578720" y="3724560"/>
              <a:ext cx="1152000" cy="720000"/>
              <a:chOff x="7578720" y="3724560"/>
              <a:chExt cx="1152000" cy="720000"/>
            </a:xfrm>
          </p:grpSpPr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BC209B24-B3D5-4FD3-886F-622A49E66E46}"/>
                  </a:ext>
                </a:extLst>
              </p:cNvPr>
              <p:cNvSpPr/>
              <p:nvPr/>
            </p:nvSpPr>
            <p:spPr>
              <a:xfrm>
                <a:off x="7578720" y="37245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bob_in_se</a:t>
                </a: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E27BD93E-3E99-405B-BA59-FE51CC035A89}"/>
                  </a:ext>
                </a:extLst>
              </p:cNvPr>
              <p:cNvSpPr/>
              <p:nvPr/>
            </p:nvSpPr>
            <p:spPr>
              <a:xfrm>
                <a:off x="7578720" y="40845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true</a:t>
                </a: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2A1A3F8F-EB8A-49C8-86B1-611460D5EAB9}"/>
                </a:ext>
              </a:extLst>
            </p:cNvPr>
            <p:cNvGrpSpPr/>
            <p:nvPr/>
          </p:nvGrpSpPr>
          <p:grpSpPr>
            <a:xfrm>
              <a:off x="8856000" y="3724560"/>
              <a:ext cx="792000" cy="720000"/>
              <a:chOff x="8856000" y="3724560"/>
              <a:chExt cx="792000" cy="720000"/>
            </a:xfrm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0191F195-43B1-46CA-88FF-B2895C72C3E2}"/>
                  </a:ext>
                </a:extLst>
              </p:cNvPr>
              <p:cNvSpPr/>
              <p:nvPr/>
            </p:nvSpPr>
            <p:spPr>
              <a:xfrm>
                <a:off x="8856000" y="3724560"/>
                <a:ext cx="79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charlie</a:t>
                </a: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C938E08B-CC2C-4136-9A1A-16AE13B0C2E3}"/>
                  </a:ext>
                </a:extLst>
              </p:cNvPr>
              <p:cNvSpPr/>
              <p:nvPr/>
            </p:nvSpPr>
            <p:spPr>
              <a:xfrm>
                <a:off x="8856000" y="4084560"/>
                <a:ext cx="79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true</a:t>
                </a:r>
              </a:p>
            </p:txBody>
          </p:sp>
        </p:grp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67B581FB-6DBA-4B69-99B6-D5B5FC2D381B}"/>
                </a:ext>
              </a:extLst>
            </p:cNvPr>
            <p:cNvSpPr/>
            <p:nvPr/>
          </p:nvSpPr>
          <p:spPr>
            <a:xfrm>
              <a:off x="1296000" y="3637080"/>
              <a:ext cx="8568000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C972239-D446-4748-BA37-19AF9E57ACDC}"/>
              </a:ext>
            </a:extLst>
          </p:cNvPr>
          <p:cNvGrpSpPr/>
          <p:nvPr/>
        </p:nvGrpSpPr>
        <p:grpSpPr>
          <a:xfrm>
            <a:off x="1979444" y="4452480"/>
            <a:ext cx="8568000" cy="887040"/>
            <a:chOff x="1296000" y="4660560"/>
            <a:chExt cx="8568000" cy="887040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4444672-2846-4AB6-B99C-286A83EC2BE5}"/>
                </a:ext>
              </a:extLst>
            </p:cNvPr>
            <p:cNvSpPr/>
            <p:nvPr/>
          </p:nvSpPr>
          <p:spPr>
            <a:xfrm>
              <a:off x="1435680" y="492228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bob_in_se</a:t>
              </a: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940519F4-101E-44E8-82B8-4D7BCF041739}"/>
                </a:ext>
              </a:extLst>
            </p:cNvPr>
            <p:cNvSpPr/>
            <p:nvPr/>
          </p:nvSpPr>
          <p:spPr>
            <a:xfrm>
              <a:off x="3116160" y="4706280"/>
              <a:ext cx="667152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B8DF87BC-A69D-4090-BD04-1E72F5A49BCA}"/>
                </a:ext>
              </a:extLst>
            </p:cNvPr>
            <p:cNvCxnSpPr>
              <a:stCxn id="23" idx="1"/>
              <a:endCxn id="24" idx="3"/>
            </p:cNvCxnSpPr>
            <p:nvPr/>
          </p:nvCxnSpPr>
          <p:spPr>
            <a:xfrm>
              <a:off x="2659680" y="5102280"/>
              <a:ext cx="456480" cy="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C4A45171-35DC-4211-A9C1-28C0E645AC51}"/>
                </a:ext>
              </a:extLst>
            </p:cNvPr>
            <p:cNvGrpSpPr/>
            <p:nvPr/>
          </p:nvGrpSpPr>
          <p:grpSpPr>
            <a:xfrm>
              <a:off x="3240000" y="4748040"/>
              <a:ext cx="936000" cy="720000"/>
              <a:chOff x="3240000" y="4748040"/>
              <a:chExt cx="936000" cy="720000"/>
            </a:xfrm>
          </p:grpSpPr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2F10C047-47A0-4A67-978A-0ED59C33B68F}"/>
                  </a:ext>
                </a:extLst>
              </p:cNvPr>
              <p:cNvSpPr/>
              <p:nvPr/>
            </p:nvSpPr>
            <p:spPr>
              <a:xfrm>
                <a:off x="3240000" y="47480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name</a:t>
                </a: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5FF9365D-D8FF-4073-BBD9-D057BCF100D7}"/>
                  </a:ext>
                </a:extLst>
              </p:cNvPr>
              <p:cNvSpPr/>
              <p:nvPr/>
            </p:nvSpPr>
            <p:spPr>
              <a:xfrm>
                <a:off x="3240000" y="51080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Bob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66E52559-26F2-42EB-8DF0-E5BA35B8CC31}"/>
                </a:ext>
              </a:extLst>
            </p:cNvPr>
            <p:cNvSpPr/>
            <p:nvPr/>
          </p:nvSpPr>
          <p:spPr>
            <a:xfrm>
              <a:off x="1296000" y="4660560"/>
              <a:ext cx="8568000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14989160-B279-445A-82F8-24A569DD7166}"/>
                </a:ext>
              </a:extLst>
            </p:cNvPr>
            <p:cNvGrpSpPr/>
            <p:nvPr/>
          </p:nvGrpSpPr>
          <p:grpSpPr>
            <a:xfrm>
              <a:off x="6298920" y="4748760"/>
              <a:ext cx="1152000" cy="720000"/>
              <a:chOff x="6298920" y="4748760"/>
              <a:chExt cx="1152000" cy="720000"/>
            </a:xfrm>
          </p:grpSpPr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4795E225-9200-4321-AA0A-35C953F9218D}"/>
                  </a:ext>
                </a:extLst>
              </p:cNvPr>
              <p:cNvSpPr/>
              <p:nvPr/>
            </p:nvSpPr>
            <p:spPr>
              <a:xfrm>
                <a:off x="6298920" y="47487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twitter</a:t>
                </a: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D28D972E-28E7-4DA2-8EA3-837B97523083}"/>
                  </a:ext>
                </a:extLst>
              </p:cNvPr>
              <p:cNvSpPr/>
              <p:nvPr/>
            </p:nvSpPr>
            <p:spPr>
              <a:xfrm>
                <a:off x="6298920" y="51087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@TheBob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B1FFA73-B382-42B7-8B12-6C762CB6F59E}"/>
              </a:ext>
            </a:extLst>
          </p:cNvPr>
          <p:cNvGrpSpPr/>
          <p:nvPr/>
        </p:nvGrpSpPr>
        <p:grpSpPr>
          <a:xfrm>
            <a:off x="1979444" y="5456880"/>
            <a:ext cx="8568000" cy="887040"/>
            <a:chOff x="1296000" y="5664960"/>
            <a:chExt cx="8568000" cy="887040"/>
          </a:xfrm>
        </p:grpSpPr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F7DDAD07-B312-4826-BC42-826AF5A9F8DC}"/>
                </a:ext>
              </a:extLst>
            </p:cNvPr>
            <p:cNvSpPr/>
            <p:nvPr/>
          </p:nvSpPr>
          <p:spPr>
            <a:xfrm>
              <a:off x="1435680" y="5926679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18B3369E-0AA7-4AA2-A561-AABEC0B1FA12}"/>
                </a:ext>
              </a:extLst>
            </p:cNvPr>
            <p:cNvSpPr/>
            <p:nvPr/>
          </p:nvSpPr>
          <p:spPr>
            <a:xfrm>
              <a:off x="3116160" y="5710680"/>
              <a:ext cx="667152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905BD81E-FC2C-4DF2-925B-7F174E333699}"/>
                </a:ext>
              </a:extLst>
            </p:cNvPr>
            <p:cNvCxnSpPr>
              <a:stCxn id="34" idx="1"/>
              <a:endCxn id="35" idx="3"/>
            </p:cNvCxnSpPr>
            <p:nvPr/>
          </p:nvCxnSpPr>
          <p:spPr>
            <a:xfrm>
              <a:off x="2659680" y="6106679"/>
              <a:ext cx="456480" cy="1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7045F533-D0FC-4E3A-BA95-4874C9E5C7AE}"/>
                </a:ext>
              </a:extLst>
            </p:cNvPr>
            <p:cNvGrpSpPr/>
            <p:nvPr/>
          </p:nvGrpSpPr>
          <p:grpSpPr>
            <a:xfrm>
              <a:off x="3240000" y="5752440"/>
              <a:ext cx="936000" cy="720000"/>
              <a:chOff x="3240000" y="5752440"/>
              <a:chExt cx="936000" cy="720000"/>
            </a:xfrm>
          </p:grpSpPr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7BAFF820-ED35-4200-8ECD-CE459494E80C}"/>
                  </a:ext>
                </a:extLst>
              </p:cNvPr>
              <p:cNvSpPr/>
              <p:nvPr/>
            </p:nvSpPr>
            <p:spPr>
              <a:xfrm>
                <a:off x="3240000" y="57524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name</a:t>
                </a:r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FDA99E8E-8B56-4ED3-BDF6-148FA73D4629}"/>
                  </a:ext>
                </a:extLst>
              </p:cNvPr>
              <p:cNvSpPr/>
              <p:nvPr/>
            </p:nvSpPr>
            <p:spPr>
              <a:xfrm>
                <a:off x="3240000" y="61124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Charlie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727BD629-9ED4-4E4F-ACD1-6569627F4433}"/>
                </a:ext>
              </a:extLst>
            </p:cNvPr>
            <p:cNvSpPr/>
            <p:nvPr/>
          </p:nvSpPr>
          <p:spPr>
            <a:xfrm>
              <a:off x="1296000" y="5664960"/>
              <a:ext cx="8568000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653826CE-F7B2-4592-BE79-2A4B53D27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38229"/>
              </p:ext>
            </p:extLst>
          </p:nvPr>
        </p:nvGraphicFramePr>
        <p:xfrm>
          <a:off x="2178121" y="1847189"/>
          <a:ext cx="5093971" cy="134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780">
                  <a:extLst>
                    <a:ext uri="{9D8B030D-6E8A-4147-A177-3AD203B41FA5}">
                      <a16:colId xmlns:a16="http://schemas.microsoft.com/office/drawing/2014/main" val="2293976698"/>
                    </a:ext>
                  </a:extLst>
                </a:gridCol>
                <a:gridCol w="889318">
                  <a:extLst>
                    <a:ext uri="{9D8B030D-6E8A-4147-A177-3AD203B41FA5}">
                      <a16:colId xmlns:a16="http://schemas.microsoft.com/office/drawing/2014/main" val="1713642858"/>
                    </a:ext>
                  </a:extLst>
                </a:gridCol>
                <a:gridCol w="1892618">
                  <a:extLst>
                    <a:ext uri="{9D8B030D-6E8A-4147-A177-3AD203B41FA5}">
                      <a16:colId xmlns:a16="http://schemas.microsoft.com/office/drawing/2014/main" val="3359713095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696757078"/>
                    </a:ext>
                  </a:extLst>
                </a:gridCol>
              </a:tblGrid>
              <a:tr h="33613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sng" strike="noStrike" kern="1200" dirty="0">
                          <a:ln>
                            <a:noFill/>
                          </a:ln>
                          <a:uFillTx/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 dirty="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twitter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83475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alice12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http://alice.name/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97666"/>
                  </a:ext>
                </a:extLst>
              </a:tr>
              <a:tr h="28688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bob_in_se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@TheBob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6983"/>
                  </a:ext>
                </a:extLst>
              </a:tr>
              <a:tr h="262694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dirty="0">
                          <a:ln>
                            <a:noFill/>
                          </a:ln>
                          <a:latin typeface="Malgun Gothic" panose="020B0503020000020004" pitchFamily="34" charset="-127"/>
                          <a:ea typeface="Malgun Gothic" panose="020B0503020000020004" pitchFamily="34" charset="-127"/>
                          <a:cs typeface="FreeSans" pitchFamily="2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61041"/>
                  </a:ext>
                </a:extLst>
              </a:tr>
            </a:tbl>
          </a:graphicData>
        </a:graphic>
      </p:graphicFrame>
      <p:sp>
        <p:nvSpPr>
          <p:cNvPr id="42" name="Rectángulo: una sola esquina cortada 41">
            <a:extLst>
              <a:ext uri="{FF2B5EF4-FFF2-40B4-BE49-F238E27FC236}">
                <a16:creationId xmlns:a16="http://schemas.microsoft.com/office/drawing/2014/main" id="{40DBF60C-D2D0-4114-BB9E-37027C4E73D6}"/>
              </a:ext>
            </a:extLst>
          </p:cNvPr>
          <p:cNvSpPr/>
          <p:nvPr/>
        </p:nvSpPr>
        <p:spPr>
          <a:xfrm>
            <a:off x="2178121" y="1568761"/>
            <a:ext cx="1158974" cy="278428"/>
          </a:xfrm>
          <a:prstGeom prst="snip1Rect">
            <a:avLst>
              <a:gd name="adj" fmla="val 291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User</a:t>
            </a:r>
          </a:p>
        </p:txBody>
      </p:sp>
      <p:graphicFrame>
        <p:nvGraphicFramePr>
          <p:cNvPr id="43" name="Tabla 19">
            <a:extLst>
              <a:ext uri="{FF2B5EF4-FFF2-40B4-BE49-F238E27FC236}">
                <a16:creationId xmlns:a16="http://schemas.microsoft.com/office/drawing/2014/main" id="{0F4CCDFB-6009-405D-BAE9-411E87037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83585"/>
              </p:ext>
            </p:extLst>
          </p:nvPr>
        </p:nvGraphicFramePr>
        <p:xfrm>
          <a:off x="7928468" y="1847189"/>
          <a:ext cx="2250123" cy="1341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5043">
                  <a:extLst>
                    <a:ext uri="{9D8B030D-6E8A-4147-A177-3AD203B41FA5}">
                      <a16:colId xmlns:a16="http://schemas.microsoft.com/office/drawing/2014/main" val="1418415857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1194219199"/>
                    </a:ext>
                  </a:extLst>
                </a:gridCol>
              </a:tblGrid>
              <a:tr h="272059"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Favourite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0913"/>
                  </a:ext>
                </a:extLst>
              </a:tr>
              <a:tr h="26298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alice12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bob_in_se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667447"/>
                  </a:ext>
                </a:extLst>
              </a:tr>
              <a:tr h="262358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alice12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charlie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64238"/>
                  </a:ext>
                </a:extLst>
              </a:tr>
              <a:tr h="214595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charlie</a:t>
                      </a:r>
                      <a:endParaRPr lang="en-GB" sz="1600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alice12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308915"/>
                  </a:ext>
                </a:extLst>
              </a:tr>
            </a:tbl>
          </a:graphicData>
        </a:graphic>
      </p:graphicFrame>
      <p:sp>
        <p:nvSpPr>
          <p:cNvPr id="44" name="Rectángulo: una sola esquina cortada 43">
            <a:extLst>
              <a:ext uri="{FF2B5EF4-FFF2-40B4-BE49-F238E27FC236}">
                <a16:creationId xmlns:a16="http://schemas.microsoft.com/office/drawing/2014/main" id="{52BBA93F-1E53-4E1D-B98A-79A183F3E668}"/>
              </a:ext>
            </a:extLst>
          </p:cNvPr>
          <p:cNvSpPr/>
          <p:nvPr/>
        </p:nvSpPr>
        <p:spPr>
          <a:xfrm>
            <a:off x="7928468" y="1560735"/>
            <a:ext cx="961009" cy="278428"/>
          </a:xfrm>
          <a:prstGeom prst="snip1Rect">
            <a:avLst>
              <a:gd name="adj" fmla="val 291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Fav</a:t>
            </a:r>
          </a:p>
        </p:txBody>
      </p:sp>
    </p:spTree>
    <p:extLst>
      <p:ext uri="{BB962C8B-B14F-4D97-AF65-F5344CB8AC3E}">
        <p14:creationId xmlns:p14="http://schemas.microsoft.com/office/powerpoint/2010/main" val="3898309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BBB99-A2AC-4AC8-BB7F-4CEED7CC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Wide-column Stores: Data Model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5C83B6-E6FE-4376-BF94-69143AA84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1610" cy="1009955"/>
          </a:xfrm>
        </p:spPr>
        <p:txBody>
          <a:bodyPr>
            <a:normAutofit fontScale="92500"/>
          </a:bodyPr>
          <a:lstStyle/>
          <a:p>
            <a:r>
              <a:rPr lang="en-GB" dirty="0"/>
              <a:t>Columns can be grouped in so called column families</a:t>
            </a:r>
          </a:p>
          <a:p>
            <a:pPr lvl="1"/>
            <a:r>
              <a:rPr lang="en-GB" dirty="0"/>
              <a:t>Hence, values are addressed by row key -&gt; column family -&gt; column name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D247F0-02AC-4076-9591-97D9A09F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3F840FB-95BB-41F8-A417-1303C0E3A054}"/>
              </a:ext>
            </a:extLst>
          </p:cNvPr>
          <p:cNvGrpSpPr/>
          <p:nvPr/>
        </p:nvGrpSpPr>
        <p:grpSpPr>
          <a:xfrm>
            <a:off x="2040718" y="3465513"/>
            <a:ext cx="8568000" cy="887040"/>
            <a:chOff x="1296000" y="3637080"/>
            <a:chExt cx="8568000" cy="88704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749BF6DE-DE51-476D-BD05-FA1C2D19CAFA}"/>
                </a:ext>
              </a:extLst>
            </p:cNvPr>
            <p:cNvSpPr/>
            <p:nvPr/>
          </p:nvSpPr>
          <p:spPr>
            <a:xfrm>
              <a:off x="1435680" y="389880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alice12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4D77E69-365F-4D05-8457-811C50CDA6DA}"/>
                </a:ext>
              </a:extLst>
            </p:cNvPr>
            <p:cNvSpPr/>
            <p:nvPr/>
          </p:nvSpPr>
          <p:spPr>
            <a:xfrm>
              <a:off x="3116160" y="3682799"/>
              <a:ext cx="667152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2A962921-1240-4775-BC8F-2DF227A469A6}"/>
                </a:ext>
              </a:extLst>
            </p:cNvPr>
            <p:cNvCxnSpPr>
              <a:stCxn id="6" idx="1"/>
              <a:endCxn id="7" idx="3"/>
            </p:cNvCxnSpPr>
            <p:nvPr/>
          </p:nvCxnSpPr>
          <p:spPr>
            <a:xfrm flipV="1">
              <a:off x="2659680" y="4078799"/>
              <a:ext cx="456480" cy="1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B8317AD-E7CF-4AA3-A303-08C15CA1A368}"/>
                </a:ext>
              </a:extLst>
            </p:cNvPr>
            <p:cNvGrpSpPr/>
            <p:nvPr/>
          </p:nvGrpSpPr>
          <p:grpSpPr>
            <a:xfrm>
              <a:off x="3240000" y="3724560"/>
              <a:ext cx="936000" cy="720000"/>
              <a:chOff x="3240000" y="3724560"/>
              <a:chExt cx="936000" cy="720000"/>
            </a:xfrm>
          </p:grpSpPr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26898896-E2DF-48DB-97D2-E960FBA4CD2D}"/>
                  </a:ext>
                </a:extLst>
              </p:cNvPr>
              <p:cNvSpPr/>
              <p:nvPr/>
            </p:nvSpPr>
            <p:spPr>
              <a:xfrm>
                <a:off x="3240000" y="372456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name</a:t>
                </a: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D144CFE6-44D6-489D-ABB1-41C5F29E6CBB}"/>
                  </a:ext>
                </a:extLst>
              </p:cNvPr>
              <p:cNvSpPr/>
              <p:nvPr/>
            </p:nvSpPr>
            <p:spPr>
              <a:xfrm>
                <a:off x="3240000" y="408456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Alice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71B05818-F2F9-4377-B05F-9DB36FAF6424}"/>
                </a:ext>
              </a:extLst>
            </p:cNvPr>
            <p:cNvGrpSpPr/>
            <p:nvPr/>
          </p:nvGrpSpPr>
          <p:grpSpPr>
            <a:xfrm>
              <a:off x="4279320" y="3721679"/>
              <a:ext cx="1920239" cy="722520"/>
              <a:chOff x="4279320" y="3721679"/>
              <a:chExt cx="1920239" cy="722520"/>
            </a:xfrm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CF8FDE82-9CBE-45AA-BDF7-E0920587E78A}"/>
                  </a:ext>
                </a:extLst>
              </p:cNvPr>
              <p:cNvSpPr/>
              <p:nvPr/>
            </p:nvSpPr>
            <p:spPr>
              <a:xfrm>
                <a:off x="4279320" y="3721679"/>
                <a:ext cx="1920239" cy="3614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website</a:t>
                </a: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9183F031-B879-467C-A8BC-8B34793DD645}"/>
                  </a:ext>
                </a:extLst>
              </p:cNvPr>
              <p:cNvSpPr/>
              <p:nvPr/>
            </p:nvSpPr>
            <p:spPr>
              <a:xfrm>
                <a:off x="4279320" y="4083120"/>
                <a:ext cx="1920239" cy="36107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http://alice.name/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1708D87-C69A-4783-9412-07C8B1043B86}"/>
                </a:ext>
              </a:extLst>
            </p:cNvPr>
            <p:cNvGrpSpPr/>
            <p:nvPr/>
          </p:nvGrpSpPr>
          <p:grpSpPr>
            <a:xfrm>
              <a:off x="7578720" y="3724560"/>
              <a:ext cx="1152000" cy="720000"/>
              <a:chOff x="7578720" y="3724560"/>
              <a:chExt cx="1152000" cy="720000"/>
            </a:xfrm>
          </p:grpSpPr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0FB182B0-F807-49CE-98BB-5657AF218B24}"/>
                  </a:ext>
                </a:extLst>
              </p:cNvPr>
              <p:cNvSpPr/>
              <p:nvPr/>
            </p:nvSpPr>
            <p:spPr>
              <a:xfrm>
                <a:off x="7578720" y="37245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bob_in_se</a:t>
                </a: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CB8FBC4B-682B-4E5F-8527-E3BCE9DDEE0C}"/>
                  </a:ext>
                </a:extLst>
              </p:cNvPr>
              <p:cNvSpPr/>
              <p:nvPr/>
            </p:nvSpPr>
            <p:spPr>
              <a:xfrm>
                <a:off x="7578720" y="40845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true</a:t>
                </a: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214C2219-832E-497F-8B6F-4F7E61AEC402}"/>
                </a:ext>
              </a:extLst>
            </p:cNvPr>
            <p:cNvGrpSpPr/>
            <p:nvPr/>
          </p:nvGrpSpPr>
          <p:grpSpPr>
            <a:xfrm>
              <a:off x="8856000" y="3724560"/>
              <a:ext cx="792000" cy="720000"/>
              <a:chOff x="8856000" y="3724560"/>
              <a:chExt cx="792000" cy="720000"/>
            </a:xfrm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88FB8F41-C7F8-48C7-AA1D-933DB4F88AD1}"/>
                  </a:ext>
                </a:extLst>
              </p:cNvPr>
              <p:cNvSpPr/>
              <p:nvPr/>
            </p:nvSpPr>
            <p:spPr>
              <a:xfrm>
                <a:off x="8856000" y="3724560"/>
                <a:ext cx="79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charlie</a:t>
                </a: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364BE430-5C84-4ED2-89BC-5A3E26B01E4D}"/>
                  </a:ext>
                </a:extLst>
              </p:cNvPr>
              <p:cNvSpPr/>
              <p:nvPr/>
            </p:nvSpPr>
            <p:spPr>
              <a:xfrm>
                <a:off x="8856000" y="4084560"/>
                <a:ext cx="79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true</a:t>
                </a:r>
              </a:p>
            </p:txBody>
          </p:sp>
        </p:grp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B4B50356-227B-4BA8-B490-19B8FE1DF18B}"/>
                </a:ext>
              </a:extLst>
            </p:cNvPr>
            <p:cNvSpPr/>
            <p:nvPr/>
          </p:nvSpPr>
          <p:spPr>
            <a:xfrm>
              <a:off x="1296000" y="3637080"/>
              <a:ext cx="8568000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117B7CED-BE9E-40FF-988B-2ED3CB7AE5EE}"/>
              </a:ext>
            </a:extLst>
          </p:cNvPr>
          <p:cNvGrpSpPr/>
          <p:nvPr/>
        </p:nvGrpSpPr>
        <p:grpSpPr>
          <a:xfrm>
            <a:off x="2040718" y="4488993"/>
            <a:ext cx="8568000" cy="887040"/>
            <a:chOff x="1296000" y="4660560"/>
            <a:chExt cx="8568000" cy="887040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056E02F5-1016-4367-AF5B-C6167BBB335D}"/>
                </a:ext>
              </a:extLst>
            </p:cNvPr>
            <p:cNvSpPr/>
            <p:nvPr/>
          </p:nvSpPr>
          <p:spPr>
            <a:xfrm>
              <a:off x="1435680" y="492228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bob_in_se</a:t>
              </a: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4890AE3A-BB7E-4A6A-9B15-B6617B2AC120}"/>
                </a:ext>
              </a:extLst>
            </p:cNvPr>
            <p:cNvSpPr/>
            <p:nvPr/>
          </p:nvSpPr>
          <p:spPr>
            <a:xfrm>
              <a:off x="3116160" y="4706280"/>
              <a:ext cx="667152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E3BDC818-CB93-4905-A9EF-0F664B8E8A48}"/>
                </a:ext>
              </a:extLst>
            </p:cNvPr>
            <p:cNvCxnSpPr>
              <a:stCxn id="23" idx="1"/>
              <a:endCxn id="24" idx="3"/>
            </p:cNvCxnSpPr>
            <p:nvPr/>
          </p:nvCxnSpPr>
          <p:spPr>
            <a:xfrm>
              <a:off x="2659680" y="5102280"/>
              <a:ext cx="456480" cy="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96987356-09BC-4BBA-A39B-A2F65889497D}"/>
                </a:ext>
              </a:extLst>
            </p:cNvPr>
            <p:cNvGrpSpPr/>
            <p:nvPr/>
          </p:nvGrpSpPr>
          <p:grpSpPr>
            <a:xfrm>
              <a:off x="3240000" y="4748040"/>
              <a:ext cx="936000" cy="720000"/>
              <a:chOff x="3240000" y="4748040"/>
              <a:chExt cx="936000" cy="720000"/>
            </a:xfrm>
          </p:grpSpPr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13F5B291-FDB6-4A85-87A7-4794A865DBED}"/>
                  </a:ext>
                </a:extLst>
              </p:cNvPr>
              <p:cNvSpPr/>
              <p:nvPr/>
            </p:nvSpPr>
            <p:spPr>
              <a:xfrm>
                <a:off x="3240000" y="47480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name</a:t>
                </a: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D2D1839A-1CE4-466C-B114-78CA9E3D755E}"/>
                  </a:ext>
                </a:extLst>
              </p:cNvPr>
              <p:cNvSpPr/>
              <p:nvPr/>
            </p:nvSpPr>
            <p:spPr>
              <a:xfrm>
                <a:off x="3240000" y="51080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Bob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A5E4CB09-3028-4DD7-BDF4-1B2B7AE407F0}"/>
                </a:ext>
              </a:extLst>
            </p:cNvPr>
            <p:cNvSpPr/>
            <p:nvPr/>
          </p:nvSpPr>
          <p:spPr>
            <a:xfrm>
              <a:off x="1296000" y="4660560"/>
              <a:ext cx="8568000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1CD1D177-739B-4725-8D89-2E0A69C55FF6}"/>
                </a:ext>
              </a:extLst>
            </p:cNvPr>
            <p:cNvGrpSpPr/>
            <p:nvPr/>
          </p:nvGrpSpPr>
          <p:grpSpPr>
            <a:xfrm>
              <a:off x="6298920" y="4748760"/>
              <a:ext cx="1152000" cy="720000"/>
              <a:chOff x="6298920" y="4748760"/>
              <a:chExt cx="1152000" cy="720000"/>
            </a:xfrm>
          </p:grpSpPr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7F41B249-96C5-4A72-B4EA-AA7E59478369}"/>
                  </a:ext>
                </a:extLst>
              </p:cNvPr>
              <p:cNvSpPr/>
              <p:nvPr/>
            </p:nvSpPr>
            <p:spPr>
              <a:xfrm>
                <a:off x="6298920" y="47487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twitter</a:t>
                </a: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B850B436-6F74-4CBC-BB30-8CA1DAB2C790}"/>
                  </a:ext>
                </a:extLst>
              </p:cNvPr>
              <p:cNvSpPr/>
              <p:nvPr/>
            </p:nvSpPr>
            <p:spPr>
              <a:xfrm>
                <a:off x="6298920" y="51087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@TheBob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48F5F12B-B6C6-40C4-AF26-7BDFF5F4740A}"/>
              </a:ext>
            </a:extLst>
          </p:cNvPr>
          <p:cNvGrpSpPr/>
          <p:nvPr/>
        </p:nvGrpSpPr>
        <p:grpSpPr>
          <a:xfrm>
            <a:off x="2040718" y="5493393"/>
            <a:ext cx="8568000" cy="887040"/>
            <a:chOff x="1296000" y="5664960"/>
            <a:chExt cx="8568000" cy="887040"/>
          </a:xfrm>
        </p:grpSpPr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F5ECC205-B327-4E1E-A7FB-C48E232D0B8A}"/>
                </a:ext>
              </a:extLst>
            </p:cNvPr>
            <p:cNvSpPr/>
            <p:nvPr/>
          </p:nvSpPr>
          <p:spPr>
            <a:xfrm>
              <a:off x="1435680" y="5926679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6486D68A-6025-4E98-8609-0CD93BA317B6}"/>
                </a:ext>
              </a:extLst>
            </p:cNvPr>
            <p:cNvSpPr/>
            <p:nvPr/>
          </p:nvSpPr>
          <p:spPr>
            <a:xfrm>
              <a:off x="3116160" y="5710680"/>
              <a:ext cx="667152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64B12559-D9C8-494D-9BA1-AE9F7FFC218A}"/>
                </a:ext>
              </a:extLst>
            </p:cNvPr>
            <p:cNvCxnSpPr>
              <a:stCxn id="34" idx="1"/>
              <a:endCxn id="35" idx="3"/>
            </p:cNvCxnSpPr>
            <p:nvPr/>
          </p:nvCxnSpPr>
          <p:spPr>
            <a:xfrm>
              <a:off x="2659680" y="6106679"/>
              <a:ext cx="456480" cy="1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31ADDB83-D4C6-4752-9206-A7BEAC36BC55}"/>
                </a:ext>
              </a:extLst>
            </p:cNvPr>
            <p:cNvGrpSpPr/>
            <p:nvPr/>
          </p:nvGrpSpPr>
          <p:grpSpPr>
            <a:xfrm>
              <a:off x="3240000" y="5752440"/>
              <a:ext cx="936000" cy="720000"/>
              <a:chOff x="3240000" y="5752440"/>
              <a:chExt cx="936000" cy="720000"/>
            </a:xfrm>
          </p:grpSpPr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B09EE13C-0CD9-4D8B-9436-2B779DD08027}"/>
                  </a:ext>
                </a:extLst>
              </p:cNvPr>
              <p:cNvSpPr/>
              <p:nvPr/>
            </p:nvSpPr>
            <p:spPr>
              <a:xfrm>
                <a:off x="3240000" y="57524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name</a:t>
                </a:r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279D22F3-FE85-46B4-928B-0469037D406A}"/>
                  </a:ext>
                </a:extLst>
              </p:cNvPr>
              <p:cNvSpPr/>
              <p:nvPr/>
            </p:nvSpPr>
            <p:spPr>
              <a:xfrm>
                <a:off x="3240000" y="61124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Charlie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5B796F1E-1DF4-481F-975D-D35B91BA6760}"/>
                </a:ext>
              </a:extLst>
            </p:cNvPr>
            <p:cNvSpPr/>
            <p:nvPr/>
          </p:nvSpPr>
          <p:spPr>
            <a:xfrm>
              <a:off x="1296000" y="5664960"/>
              <a:ext cx="8568000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sp>
        <p:nvSpPr>
          <p:cNvPr id="41" name="Conector recto 40">
            <a:extLst>
              <a:ext uri="{FF2B5EF4-FFF2-40B4-BE49-F238E27FC236}">
                <a16:creationId xmlns:a16="http://schemas.microsoft.com/office/drawing/2014/main" id="{6160C6F6-5DFC-4CA6-976F-E7A5E5A0FF94}"/>
              </a:ext>
            </a:extLst>
          </p:cNvPr>
          <p:cNvSpPr/>
          <p:nvPr/>
        </p:nvSpPr>
        <p:spPr>
          <a:xfrm>
            <a:off x="8261158" y="3065553"/>
            <a:ext cx="0" cy="3456000"/>
          </a:xfrm>
          <a:prstGeom prst="line">
            <a:avLst/>
          </a:prstGeom>
          <a:noFill/>
          <a:ln w="29160">
            <a:solidFill>
              <a:srgbClr val="003366"/>
            </a:solidFill>
            <a:custDash>
              <a:ds d="197000" sp="127000"/>
            </a:custDash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2" name="Conector recto 41">
            <a:extLst>
              <a:ext uri="{FF2B5EF4-FFF2-40B4-BE49-F238E27FC236}">
                <a16:creationId xmlns:a16="http://schemas.microsoft.com/office/drawing/2014/main" id="{72A3A3AB-301B-4810-8CD0-D63FAD442874}"/>
              </a:ext>
            </a:extLst>
          </p:cNvPr>
          <p:cNvSpPr/>
          <p:nvPr/>
        </p:nvSpPr>
        <p:spPr>
          <a:xfrm>
            <a:off x="3912718" y="3065553"/>
            <a:ext cx="0" cy="3456000"/>
          </a:xfrm>
          <a:prstGeom prst="line">
            <a:avLst/>
          </a:prstGeom>
          <a:noFill/>
          <a:ln w="29160">
            <a:solidFill>
              <a:srgbClr val="003366"/>
            </a:solidFill>
            <a:custDash>
              <a:ds d="197000" sp="127000"/>
            </a:custDash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3" name="Conector recto 42">
            <a:extLst>
              <a:ext uri="{FF2B5EF4-FFF2-40B4-BE49-F238E27FC236}">
                <a16:creationId xmlns:a16="http://schemas.microsoft.com/office/drawing/2014/main" id="{BC32D5C2-36DD-4DE8-BF03-DF9656C08FAB}"/>
              </a:ext>
            </a:extLst>
          </p:cNvPr>
          <p:cNvSpPr/>
          <p:nvPr/>
        </p:nvSpPr>
        <p:spPr>
          <a:xfrm>
            <a:off x="10464718" y="3065553"/>
            <a:ext cx="0" cy="3456000"/>
          </a:xfrm>
          <a:prstGeom prst="line">
            <a:avLst/>
          </a:prstGeom>
          <a:noFill/>
          <a:ln w="29160">
            <a:solidFill>
              <a:srgbClr val="003366"/>
            </a:solidFill>
            <a:custDash>
              <a:ds d="197000" sp="127000"/>
            </a:custDash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1C6353C-466A-4CFA-888F-D22E3CADD243}"/>
              </a:ext>
            </a:extLst>
          </p:cNvPr>
          <p:cNvSpPr txBox="1"/>
          <p:nvPr/>
        </p:nvSpPr>
        <p:spPr>
          <a:xfrm>
            <a:off x="3912718" y="3068433"/>
            <a:ext cx="434844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basic user data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24AFA50-5EFF-4043-9B1B-E2E4FA4C8FF5}"/>
              </a:ext>
            </a:extLst>
          </p:cNvPr>
          <p:cNvSpPr txBox="1"/>
          <p:nvPr/>
        </p:nvSpPr>
        <p:spPr>
          <a:xfrm>
            <a:off x="8261158" y="3068433"/>
            <a:ext cx="220356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favorites</a:t>
            </a:r>
          </a:p>
        </p:txBody>
      </p:sp>
    </p:spTree>
    <p:extLst>
      <p:ext uri="{BB962C8B-B14F-4D97-AF65-F5344CB8AC3E}">
        <p14:creationId xmlns:p14="http://schemas.microsoft.com/office/powerpoint/2010/main" val="3870988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E6BF1-E0A9-47DE-93A0-69FD6D7A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Wide-column Stores: Data Model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45010-7175-4F08-8FBB-A242B26E0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may be partitioned based on:</a:t>
            </a:r>
          </a:p>
          <a:p>
            <a:pPr lvl="1"/>
            <a:r>
              <a:rPr lang="en-GB" dirty="0"/>
              <a:t>Row keys (horizontal partitioning)</a:t>
            </a:r>
          </a:p>
          <a:p>
            <a:pPr lvl="1"/>
            <a:r>
              <a:rPr lang="en-GB" dirty="0"/>
              <a:t>Column families (vertical partitioning)</a:t>
            </a:r>
          </a:p>
          <a:p>
            <a:pPr lvl="1"/>
            <a:r>
              <a:rPr lang="en-GB" dirty="0"/>
              <a:t>Both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1ED255-0D1F-45C6-9C63-457D18B7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4E1A5C7-8F3B-4CBD-96A5-04FAA86A5887}"/>
              </a:ext>
            </a:extLst>
          </p:cNvPr>
          <p:cNvGrpSpPr/>
          <p:nvPr/>
        </p:nvGrpSpPr>
        <p:grpSpPr>
          <a:xfrm>
            <a:off x="2172693" y="3663476"/>
            <a:ext cx="8568000" cy="887040"/>
            <a:chOff x="1296000" y="3637080"/>
            <a:chExt cx="8568000" cy="887040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00F0E757-C676-4FA4-B77E-906893186D10}"/>
                </a:ext>
              </a:extLst>
            </p:cNvPr>
            <p:cNvSpPr/>
            <p:nvPr/>
          </p:nvSpPr>
          <p:spPr>
            <a:xfrm>
              <a:off x="1435680" y="389880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alice12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0BFDECD8-F9FE-4F1D-87F1-B1E0834AAFD8}"/>
                </a:ext>
              </a:extLst>
            </p:cNvPr>
            <p:cNvSpPr/>
            <p:nvPr/>
          </p:nvSpPr>
          <p:spPr>
            <a:xfrm>
              <a:off x="3116160" y="3682799"/>
              <a:ext cx="667152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75E5DC3C-3299-4DBD-AB8C-9FE86C774DF4}"/>
                </a:ext>
              </a:extLst>
            </p:cNvPr>
            <p:cNvCxnSpPr>
              <a:stCxn id="6" idx="1"/>
              <a:endCxn id="7" idx="3"/>
            </p:cNvCxnSpPr>
            <p:nvPr/>
          </p:nvCxnSpPr>
          <p:spPr>
            <a:xfrm flipV="1">
              <a:off x="2659680" y="4078799"/>
              <a:ext cx="456480" cy="1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FE42571-E401-4ADC-B0F0-D0ADA9230A94}"/>
                </a:ext>
              </a:extLst>
            </p:cNvPr>
            <p:cNvGrpSpPr/>
            <p:nvPr/>
          </p:nvGrpSpPr>
          <p:grpSpPr>
            <a:xfrm>
              <a:off x="3240000" y="3724560"/>
              <a:ext cx="936000" cy="720000"/>
              <a:chOff x="3240000" y="3724560"/>
              <a:chExt cx="936000" cy="720000"/>
            </a:xfrm>
          </p:grpSpPr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9BB6412D-6BC5-4670-963E-F90BF5ED06DB}"/>
                  </a:ext>
                </a:extLst>
              </p:cNvPr>
              <p:cNvSpPr/>
              <p:nvPr/>
            </p:nvSpPr>
            <p:spPr>
              <a:xfrm>
                <a:off x="3240000" y="372456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name</a:t>
                </a:r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A4DF54D3-F35D-4D16-ACF6-E907755BB412}"/>
                  </a:ext>
                </a:extLst>
              </p:cNvPr>
              <p:cNvSpPr/>
              <p:nvPr/>
            </p:nvSpPr>
            <p:spPr>
              <a:xfrm>
                <a:off x="3240000" y="408456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Alice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E1785DB-5BFC-4123-9395-FCD7AB3E13FE}"/>
                </a:ext>
              </a:extLst>
            </p:cNvPr>
            <p:cNvGrpSpPr/>
            <p:nvPr/>
          </p:nvGrpSpPr>
          <p:grpSpPr>
            <a:xfrm>
              <a:off x="4279320" y="3721679"/>
              <a:ext cx="1920239" cy="722520"/>
              <a:chOff x="4279320" y="3721679"/>
              <a:chExt cx="1920239" cy="722520"/>
            </a:xfrm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6B96AA45-AE72-4846-9923-8CEF7AEFF82D}"/>
                  </a:ext>
                </a:extLst>
              </p:cNvPr>
              <p:cNvSpPr/>
              <p:nvPr/>
            </p:nvSpPr>
            <p:spPr>
              <a:xfrm>
                <a:off x="4279320" y="3721679"/>
                <a:ext cx="1920239" cy="3614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website</a:t>
                </a:r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E517A83D-FB97-40A8-AF79-6BEC5AEE054A}"/>
                  </a:ext>
                </a:extLst>
              </p:cNvPr>
              <p:cNvSpPr/>
              <p:nvPr/>
            </p:nvSpPr>
            <p:spPr>
              <a:xfrm>
                <a:off x="4279320" y="4083120"/>
                <a:ext cx="1920239" cy="36107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http://alice.name/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8C0B0863-DD6C-402B-BA49-BB847E0E310D}"/>
                </a:ext>
              </a:extLst>
            </p:cNvPr>
            <p:cNvGrpSpPr/>
            <p:nvPr/>
          </p:nvGrpSpPr>
          <p:grpSpPr>
            <a:xfrm>
              <a:off x="7578720" y="3724560"/>
              <a:ext cx="1152000" cy="720000"/>
              <a:chOff x="7578720" y="3724560"/>
              <a:chExt cx="1152000" cy="720000"/>
            </a:xfrm>
          </p:grpSpPr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F666BF22-6803-47FD-B3BD-AE96C0D7C695}"/>
                  </a:ext>
                </a:extLst>
              </p:cNvPr>
              <p:cNvSpPr/>
              <p:nvPr/>
            </p:nvSpPr>
            <p:spPr>
              <a:xfrm>
                <a:off x="7578720" y="37245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bob_in_se</a:t>
                </a:r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E802BC3A-0E27-4B25-BD18-9BEB90D1D065}"/>
                  </a:ext>
                </a:extLst>
              </p:cNvPr>
              <p:cNvSpPr/>
              <p:nvPr/>
            </p:nvSpPr>
            <p:spPr>
              <a:xfrm>
                <a:off x="7578720" y="40845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true</a:t>
                </a: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454AA3D-1E5B-4B20-9C8E-75E03CEAE2D3}"/>
                </a:ext>
              </a:extLst>
            </p:cNvPr>
            <p:cNvGrpSpPr/>
            <p:nvPr/>
          </p:nvGrpSpPr>
          <p:grpSpPr>
            <a:xfrm>
              <a:off x="8856000" y="3724560"/>
              <a:ext cx="792000" cy="720000"/>
              <a:chOff x="8856000" y="3724560"/>
              <a:chExt cx="792000" cy="720000"/>
            </a:xfrm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6AEBB515-4B9A-4D31-8EA7-C57B2FFC1662}"/>
                  </a:ext>
                </a:extLst>
              </p:cNvPr>
              <p:cNvSpPr/>
              <p:nvPr/>
            </p:nvSpPr>
            <p:spPr>
              <a:xfrm>
                <a:off x="8856000" y="3724560"/>
                <a:ext cx="79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charlie</a:t>
                </a:r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470F6D4B-5882-44F7-89B3-12D4902F34F5}"/>
                  </a:ext>
                </a:extLst>
              </p:cNvPr>
              <p:cNvSpPr/>
              <p:nvPr/>
            </p:nvSpPr>
            <p:spPr>
              <a:xfrm>
                <a:off x="8856000" y="4084560"/>
                <a:ext cx="79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true</a:t>
                </a:r>
              </a:p>
            </p:txBody>
          </p:sp>
        </p:grp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EC09BAA-F888-4FA1-97A5-8FB3D3C49A30}"/>
                </a:ext>
              </a:extLst>
            </p:cNvPr>
            <p:cNvSpPr/>
            <p:nvPr/>
          </p:nvSpPr>
          <p:spPr>
            <a:xfrm>
              <a:off x="1296000" y="3637080"/>
              <a:ext cx="8568000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16B5DC5-9B7F-4401-B213-4749A0FBA350}"/>
              </a:ext>
            </a:extLst>
          </p:cNvPr>
          <p:cNvGrpSpPr/>
          <p:nvPr/>
        </p:nvGrpSpPr>
        <p:grpSpPr>
          <a:xfrm>
            <a:off x="2172693" y="4686956"/>
            <a:ext cx="8568000" cy="887040"/>
            <a:chOff x="1296000" y="4660560"/>
            <a:chExt cx="8568000" cy="887040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5214BF8-0DD9-46CD-961D-B8A4F0A3F30F}"/>
                </a:ext>
              </a:extLst>
            </p:cNvPr>
            <p:cNvSpPr/>
            <p:nvPr/>
          </p:nvSpPr>
          <p:spPr>
            <a:xfrm>
              <a:off x="1435680" y="4922280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bob_in_se</a:t>
              </a: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D29720E-7203-4B24-843E-727B44AFF93E}"/>
                </a:ext>
              </a:extLst>
            </p:cNvPr>
            <p:cNvSpPr/>
            <p:nvPr/>
          </p:nvSpPr>
          <p:spPr>
            <a:xfrm>
              <a:off x="3116160" y="4706280"/>
              <a:ext cx="667152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4FD818F0-5A8A-4DE4-801F-96AF5FC9DCBB}"/>
                </a:ext>
              </a:extLst>
            </p:cNvPr>
            <p:cNvCxnSpPr>
              <a:stCxn id="23" idx="1"/>
              <a:endCxn id="24" idx="3"/>
            </p:cNvCxnSpPr>
            <p:nvPr/>
          </p:nvCxnSpPr>
          <p:spPr>
            <a:xfrm>
              <a:off x="2659680" y="5102280"/>
              <a:ext cx="456480" cy="0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305EC235-3184-454C-BB59-31FEBAD0559B}"/>
                </a:ext>
              </a:extLst>
            </p:cNvPr>
            <p:cNvGrpSpPr/>
            <p:nvPr/>
          </p:nvGrpSpPr>
          <p:grpSpPr>
            <a:xfrm>
              <a:off x="3240000" y="4748040"/>
              <a:ext cx="936000" cy="720000"/>
              <a:chOff x="3240000" y="4748040"/>
              <a:chExt cx="936000" cy="720000"/>
            </a:xfrm>
          </p:grpSpPr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C54AF6D7-7D85-48FC-8D01-F57B230C0CD7}"/>
                  </a:ext>
                </a:extLst>
              </p:cNvPr>
              <p:cNvSpPr/>
              <p:nvPr/>
            </p:nvSpPr>
            <p:spPr>
              <a:xfrm>
                <a:off x="3240000" y="47480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name</a:t>
                </a:r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6D6AD973-158C-46ED-BB51-BFC88AB419EE}"/>
                  </a:ext>
                </a:extLst>
              </p:cNvPr>
              <p:cNvSpPr/>
              <p:nvPr/>
            </p:nvSpPr>
            <p:spPr>
              <a:xfrm>
                <a:off x="3240000" y="51080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Bob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6B3C0904-0AAB-4DFC-8AC2-33B64BED0C5E}"/>
                </a:ext>
              </a:extLst>
            </p:cNvPr>
            <p:cNvSpPr/>
            <p:nvPr/>
          </p:nvSpPr>
          <p:spPr>
            <a:xfrm>
              <a:off x="1296000" y="4660560"/>
              <a:ext cx="8568000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879FA9F-AF66-4D62-BCAF-7E2C7EE58961}"/>
                </a:ext>
              </a:extLst>
            </p:cNvPr>
            <p:cNvGrpSpPr/>
            <p:nvPr/>
          </p:nvGrpSpPr>
          <p:grpSpPr>
            <a:xfrm>
              <a:off x="6298920" y="4748760"/>
              <a:ext cx="1152000" cy="720000"/>
              <a:chOff x="6298920" y="4748760"/>
              <a:chExt cx="1152000" cy="720000"/>
            </a:xfrm>
          </p:grpSpPr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5BEB31EB-5CAB-48E9-9858-1259963A4843}"/>
                  </a:ext>
                </a:extLst>
              </p:cNvPr>
              <p:cNvSpPr/>
              <p:nvPr/>
            </p:nvSpPr>
            <p:spPr>
              <a:xfrm>
                <a:off x="6298920" y="47487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twitter</a:t>
                </a: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12B78307-AE89-43C2-A833-D431585C4862}"/>
                  </a:ext>
                </a:extLst>
              </p:cNvPr>
              <p:cNvSpPr/>
              <p:nvPr/>
            </p:nvSpPr>
            <p:spPr>
              <a:xfrm>
                <a:off x="6298920" y="5108760"/>
                <a:ext cx="1152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@TheBob</a:t>
                </a:r>
                <a:r>
                  <a:rPr lang="en-US" sz="16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6D18ECE-7343-4B24-AB1F-242FF85F967E}"/>
              </a:ext>
            </a:extLst>
          </p:cNvPr>
          <p:cNvGrpSpPr/>
          <p:nvPr/>
        </p:nvGrpSpPr>
        <p:grpSpPr>
          <a:xfrm>
            <a:off x="2172693" y="5691356"/>
            <a:ext cx="8568000" cy="887040"/>
            <a:chOff x="1296000" y="5664960"/>
            <a:chExt cx="8568000" cy="887040"/>
          </a:xfrm>
        </p:grpSpPr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E33CF28B-CAB5-4AB8-BE19-E2D16FC468C3}"/>
                </a:ext>
              </a:extLst>
            </p:cNvPr>
            <p:cNvSpPr/>
            <p:nvPr/>
          </p:nvSpPr>
          <p:spPr>
            <a:xfrm>
              <a:off x="1435680" y="5926679"/>
              <a:ext cx="1224000" cy="36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>
                  <a:ln>
                    <a:noFill/>
                  </a:ln>
                  <a:solidFill>
                    <a:srgbClr val="003366"/>
                  </a:solidFill>
                  <a:latin typeface="Liberation Sans" pitchFamily="18"/>
                  <a:ea typeface="Droid Sans Fallback" pitchFamily="2"/>
                  <a:cs typeface="FreeSans" pitchFamily="2"/>
                </a:rPr>
                <a:t>charlie</a:t>
              </a: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AC32CC0-7430-4B15-B0D0-ECBD2C64FF0C}"/>
                </a:ext>
              </a:extLst>
            </p:cNvPr>
            <p:cNvSpPr/>
            <p:nvPr/>
          </p:nvSpPr>
          <p:spPr>
            <a:xfrm>
              <a:off x="3116160" y="5710680"/>
              <a:ext cx="6671520" cy="792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0B518602-D67B-408A-9188-61DD9CF7ABE8}"/>
                </a:ext>
              </a:extLst>
            </p:cNvPr>
            <p:cNvCxnSpPr>
              <a:stCxn id="34" idx="1"/>
              <a:endCxn id="35" idx="3"/>
            </p:cNvCxnSpPr>
            <p:nvPr/>
          </p:nvCxnSpPr>
          <p:spPr>
            <a:xfrm>
              <a:off x="2659680" y="6106679"/>
              <a:ext cx="456480" cy="1"/>
            </a:xfrm>
            <a:prstGeom prst="straightConnector1">
              <a:avLst/>
            </a:prstGeom>
            <a:noFill/>
            <a:ln w="0">
              <a:solidFill>
                <a:srgbClr val="003366"/>
              </a:solidFill>
              <a:prstDash val="solid"/>
              <a:tailEnd type="arrow"/>
            </a:ln>
          </p:spPr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38555AAE-803A-4622-ACF2-A164A9A1432D}"/>
                </a:ext>
              </a:extLst>
            </p:cNvPr>
            <p:cNvGrpSpPr/>
            <p:nvPr/>
          </p:nvGrpSpPr>
          <p:grpSpPr>
            <a:xfrm>
              <a:off x="3240000" y="5752440"/>
              <a:ext cx="936000" cy="720000"/>
              <a:chOff x="3240000" y="5752440"/>
              <a:chExt cx="936000" cy="720000"/>
            </a:xfrm>
          </p:grpSpPr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79F3019C-4A6D-4C4A-BE33-A600C4DA7C41}"/>
                  </a:ext>
                </a:extLst>
              </p:cNvPr>
              <p:cNvSpPr/>
              <p:nvPr/>
            </p:nvSpPr>
            <p:spPr>
              <a:xfrm>
                <a:off x="3240000" y="57524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name</a:t>
                </a:r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4C2EC4A8-0DF9-4E14-9711-68B2F0492B3E}"/>
                  </a:ext>
                </a:extLst>
              </p:cNvPr>
              <p:cNvSpPr/>
              <p:nvPr/>
            </p:nvSpPr>
            <p:spPr>
              <a:xfrm>
                <a:off x="3240000" y="6112440"/>
                <a:ext cx="936000" cy="3600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3366"/>
                </a:solidFill>
                <a:prstDash val="solid"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18"/>
                    <a:ea typeface="Droid Sans Fallback" pitchFamily="2"/>
                    <a:cs typeface="FreeSans" pitchFamily="2"/>
                  </a:rPr>
                  <a:t>Charlie</a:t>
                </a:r>
                <a:r>
                  <a:rPr lang="en-US" sz="1800" b="0" i="0" u="none" strike="noStrike" kern="1200">
                    <a:ln>
                      <a:noFill/>
                    </a:ln>
                    <a:solidFill>
                      <a:srgbClr val="003366"/>
                    </a:solidFill>
                    <a:latin typeface="Liberation Sans" pitchFamily="34"/>
                    <a:ea typeface="Liberation Sans" pitchFamily="34"/>
                    <a:cs typeface="Liberation Sans" pitchFamily="34"/>
                  </a:rPr>
                  <a:t>"</a:t>
                </a:r>
              </a:p>
            </p:txBody>
          </p:sp>
        </p:grp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3C436130-C96A-4403-902E-8837DD3874A8}"/>
                </a:ext>
              </a:extLst>
            </p:cNvPr>
            <p:cNvSpPr/>
            <p:nvPr/>
          </p:nvSpPr>
          <p:spPr>
            <a:xfrm>
              <a:off x="1296000" y="5664960"/>
              <a:ext cx="8568000" cy="88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3366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</p:grpSp>
      <p:sp>
        <p:nvSpPr>
          <p:cNvPr id="41" name="Conector recto 40">
            <a:extLst>
              <a:ext uri="{FF2B5EF4-FFF2-40B4-BE49-F238E27FC236}">
                <a16:creationId xmlns:a16="http://schemas.microsoft.com/office/drawing/2014/main" id="{EBC3E273-A64C-485D-8AFC-50ACC57BBFB8}"/>
              </a:ext>
            </a:extLst>
          </p:cNvPr>
          <p:cNvSpPr/>
          <p:nvPr/>
        </p:nvSpPr>
        <p:spPr>
          <a:xfrm>
            <a:off x="8393133" y="3263516"/>
            <a:ext cx="0" cy="3456000"/>
          </a:xfrm>
          <a:prstGeom prst="line">
            <a:avLst/>
          </a:prstGeom>
          <a:noFill/>
          <a:ln w="29160">
            <a:solidFill>
              <a:srgbClr val="003366"/>
            </a:solidFill>
            <a:custDash>
              <a:ds d="197000" sp="127000"/>
            </a:custDash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2" name="Conector recto 41">
            <a:extLst>
              <a:ext uri="{FF2B5EF4-FFF2-40B4-BE49-F238E27FC236}">
                <a16:creationId xmlns:a16="http://schemas.microsoft.com/office/drawing/2014/main" id="{5D75299E-757E-4E51-870D-04B749E0DCC1}"/>
              </a:ext>
            </a:extLst>
          </p:cNvPr>
          <p:cNvSpPr/>
          <p:nvPr/>
        </p:nvSpPr>
        <p:spPr>
          <a:xfrm>
            <a:off x="4044693" y="3263516"/>
            <a:ext cx="0" cy="3456000"/>
          </a:xfrm>
          <a:prstGeom prst="line">
            <a:avLst/>
          </a:prstGeom>
          <a:noFill/>
          <a:ln w="29160">
            <a:solidFill>
              <a:srgbClr val="003366"/>
            </a:solidFill>
            <a:custDash>
              <a:ds d="197000" sp="127000"/>
            </a:custDash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3" name="Conector recto 42">
            <a:extLst>
              <a:ext uri="{FF2B5EF4-FFF2-40B4-BE49-F238E27FC236}">
                <a16:creationId xmlns:a16="http://schemas.microsoft.com/office/drawing/2014/main" id="{4BA6CCCD-7665-409B-867E-C80B70495DEC}"/>
              </a:ext>
            </a:extLst>
          </p:cNvPr>
          <p:cNvSpPr/>
          <p:nvPr/>
        </p:nvSpPr>
        <p:spPr>
          <a:xfrm>
            <a:off x="10596693" y="3263516"/>
            <a:ext cx="0" cy="3456000"/>
          </a:xfrm>
          <a:prstGeom prst="line">
            <a:avLst/>
          </a:prstGeom>
          <a:noFill/>
          <a:ln w="29160">
            <a:solidFill>
              <a:srgbClr val="003366"/>
            </a:solidFill>
            <a:custDash>
              <a:ds d="197000" sp="127000"/>
            </a:custDash>
          </a:ln>
        </p:spPr>
        <p:txBody>
          <a:bodyPr vert="horz" wrap="none" lIns="104400" tIns="59400" rIns="104400" bIns="594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B740F26-857F-4CF7-B8BC-1EF25B6CB521}"/>
              </a:ext>
            </a:extLst>
          </p:cNvPr>
          <p:cNvSpPr txBox="1"/>
          <p:nvPr/>
        </p:nvSpPr>
        <p:spPr>
          <a:xfrm>
            <a:off x="4044693" y="3266396"/>
            <a:ext cx="434844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basic user data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96CBBE1-2663-4CFD-90FB-82DC9EF1427E}"/>
              </a:ext>
            </a:extLst>
          </p:cNvPr>
          <p:cNvSpPr txBox="1"/>
          <p:nvPr/>
        </p:nvSpPr>
        <p:spPr>
          <a:xfrm>
            <a:off x="8393133" y="3266396"/>
            <a:ext cx="220356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3366"/>
                </a:solidFill>
                <a:latin typeface="Liberation Sans" pitchFamily="18"/>
                <a:ea typeface="Droid Sans Fallback" pitchFamily="2"/>
                <a:cs typeface="FreeSans" pitchFamily="2"/>
              </a:rPr>
              <a:t>favorites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EBE59D63-99B5-48F8-AAB2-B2CF494CD235}"/>
              </a:ext>
            </a:extLst>
          </p:cNvPr>
          <p:cNvSpPr/>
          <p:nvPr/>
        </p:nvSpPr>
        <p:spPr>
          <a:xfrm>
            <a:off x="7997494" y="1893932"/>
            <a:ext cx="2743199" cy="104637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Secondary indices can be created over arbitrary columns</a:t>
            </a:r>
          </a:p>
        </p:txBody>
      </p:sp>
    </p:spTree>
    <p:extLst>
      <p:ext uri="{BB962C8B-B14F-4D97-AF65-F5344CB8AC3E}">
        <p14:creationId xmlns:p14="http://schemas.microsoft.com/office/powerpoint/2010/main" val="32172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B9EF9-EAAD-4F1A-AF97-59EF9FE3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Wide-column Stores: Use Cases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7D839-FE01-4BFB-9A4B-D6EA6A901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 use cases for document stores</a:t>
            </a:r>
          </a:p>
          <a:p>
            <a:endParaRPr lang="en-GB" dirty="0"/>
          </a:p>
          <a:p>
            <a:r>
              <a:rPr lang="en-GB" dirty="0"/>
              <a:t>Also, analytics scenarios:</a:t>
            </a:r>
          </a:p>
          <a:p>
            <a:pPr lvl="1"/>
            <a:r>
              <a:rPr lang="en-GB" dirty="0"/>
              <a:t>Web analytics</a:t>
            </a:r>
          </a:p>
          <a:p>
            <a:pPr lvl="1"/>
            <a:r>
              <a:rPr lang="en-GB" dirty="0"/>
              <a:t>Personalised search</a:t>
            </a:r>
          </a:p>
          <a:p>
            <a:pPr lvl="1"/>
            <a:r>
              <a:rPr lang="en-GB" dirty="0"/>
              <a:t>Inbox search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C00BE5-E4C7-48C7-8A3D-DD149813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441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7CDCD-0901-4523-8336-F6DC0D92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Wide-column Stores: Vendors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BEDEE-75DD-4B5E-AE81-3BDA510A6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Without column families:</a:t>
            </a:r>
          </a:p>
          <a:p>
            <a:pPr lvl="1"/>
            <a:r>
              <a:rPr lang="en-GB" dirty="0"/>
              <a:t>Simple DB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Dynamo DB</a:t>
            </a:r>
          </a:p>
          <a:p>
            <a:endParaRPr lang="en-GB" dirty="0"/>
          </a:p>
          <a:p>
            <a:r>
              <a:rPr lang="en-GB" dirty="0"/>
              <a:t>With column families:</a:t>
            </a:r>
          </a:p>
          <a:p>
            <a:pPr lvl="1"/>
            <a:r>
              <a:rPr lang="en-GB" dirty="0" err="1"/>
              <a:t>BigTable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err="1"/>
              <a:t>Haddop</a:t>
            </a:r>
            <a:r>
              <a:rPr lang="en-GB" dirty="0"/>
              <a:t> </a:t>
            </a:r>
            <a:r>
              <a:rPr lang="en-GB" dirty="0" err="1"/>
              <a:t>Hbase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Apache Cassandra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915C33-EDA0-4D12-B7E8-48C20510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7DB407-28CC-49CA-B753-216FB1C71DD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699183" y="5442656"/>
            <a:ext cx="1239480" cy="83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11EA18-EA1B-4510-922A-AC4AFEBBC1C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69023" y="2546549"/>
            <a:ext cx="1099800" cy="99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A2E936-1FF4-4762-9109-077FB1943D3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16083" y="1740869"/>
            <a:ext cx="805680" cy="80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8CF74D9-B198-4388-B204-9570DE7CAB0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79468" y="35415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9B24FF-161A-48DE-B8F0-EDDAEEE1EE6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096000" y="4597293"/>
            <a:ext cx="2592000" cy="66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379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966AB-3043-4EC4-9B0E-B790C82A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 Databases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435DB4-40CF-48D4-9D1C-FC28D0720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3FB064-12C3-4B19-849C-4F9EA4B1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30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67A87-ACE4-42FE-AE02-BD032B85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Next Lecture!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DDC5F8-E17D-4EF6-AD97-57E7A854F0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057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A700C-7EA9-49F9-94A0-7827FBF2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Relational Database Management Systems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404845-D477-48CD-8375-40C34644E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Have well defined formal foundations, i.e., the relational model</a:t>
            </a:r>
          </a:p>
          <a:p>
            <a:r>
              <a:rPr lang="en-GB" dirty="0"/>
              <a:t>Provide a SQL interface:</a:t>
            </a:r>
          </a:p>
          <a:p>
            <a:pPr lvl="1"/>
            <a:r>
              <a:rPr lang="en-GB" dirty="0"/>
              <a:t>Powerful declarative language for querying, data manipulation, and database definition</a:t>
            </a:r>
          </a:p>
          <a:p>
            <a:r>
              <a:rPr lang="en-GB" dirty="0"/>
              <a:t>Support of transactional access with ACID properties (atomicity, consistency, isolation and durability)</a:t>
            </a:r>
          </a:p>
          <a:p>
            <a:r>
              <a:rPr lang="en-GB" dirty="0"/>
              <a:t>Well established technology</a:t>
            </a:r>
          </a:p>
          <a:p>
            <a:pPr lvl="1"/>
            <a:r>
              <a:rPr lang="en-GB" dirty="0"/>
              <a:t>many vendors</a:t>
            </a:r>
          </a:p>
          <a:p>
            <a:pPr lvl="1"/>
            <a:r>
              <a:rPr lang="en-GB" dirty="0"/>
              <a:t>highly mature systems</a:t>
            </a:r>
          </a:p>
          <a:p>
            <a:pPr lvl="1"/>
            <a:r>
              <a:rPr lang="en-GB" dirty="0"/>
              <a:t>vast user experience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FBC5BD-087C-40E3-A0FB-7F97FC2B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944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F739F-3A76-4CB8-9A70-DB2B489C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Multi-model NoSQL Stores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5EA9B3-FE5A-46BD-B878-3DEBD90D5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040E8C-29D4-42A1-9336-43F75F66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842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C3A48-3AE5-4137-BC62-E4E0ACB3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Multi-model NoSQL Stores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25C743-CE0D-4CF9-8044-A85486CBF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OrientDB</a:t>
            </a:r>
            <a:r>
              <a:rPr lang="en-GB" dirty="0"/>
              <a:t> (key-value, documents, graph)</a:t>
            </a:r>
          </a:p>
          <a:p>
            <a:endParaRPr lang="en-GB" dirty="0"/>
          </a:p>
          <a:p>
            <a:r>
              <a:rPr lang="en-GB" dirty="0" err="1"/>
              <a:t>ArangoDB</a:t>
            </a:r>
            <a:r>
              <a:rPr lang="en-GB" dirty="0"/>
              <a:t> (key-value, documents, graph)</a:t>
            </a:r>
          </a:p>
          <a:p>
            <a:endParaRPr lang="en-GB" dirty="0"/>
          </a:p>
          <a:p>
            <a:r>
              <a:rPr lang="en-GB" dirty="0"/>
              <a:t>Cosmos DB (key-value, documents, wide-column, graph)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63EFBC-036C-4343-AC23-B0E45331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CF2202-AAFD-42E8-B6E6-50D1B08CE60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231689" y="5088653"/>
            <a:ext cx="1584360" cy="83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072E12-7F3B-4581-B97C-76F80D0CAF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19561" y="5146144"/>
            <a:ext cx="15768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80664567-BF3A-468B-881A-60273A128CA8}"/>
              </a:ext>
            </a:extLst>
          </p:cNvPr>
          <p:cNvSpPr/>
          <p:nvPr/>
        </p:nvSpPr>
        <p:spPr>
          <a:xfrm>
            <a:off x="4908000" y="5288993"/>
            <a:ext cx="230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666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EBEA44E-47AA-4E48-9B1E-53488C72E22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44000" y="5324993"/>
            <a:ext cx="2224800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692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FECD0-55C4-44D3-BF6F-CA787A06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Transactions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338DD4-C537-44A5-85E4-E75D8A279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04A115-1871-4B03-A7FA-B44845F8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844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D6763-A352-4BCD-9085-3C961500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Note on Transactional Access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D67815-790C-4C41-B4C8-E04B95999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Usually, to be able to scale horizontally over many commodity servers with high performance, availability, and fault tolerance, NoSQL systems tend to (or need to) give up ACID guarantees.</a:t>
            </a:r>
          </a:p>
          <a:p>
            <a:endParaRPr lang="en-GB" dirty="0"/>
          </a:p>
          <a:p>
            <a:r>
              <a:rPr lang="en-GB" dirty="0"/>
              <a:t>How can we offer some sense of consistency in this scenario?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F5B319-52A3-4D4D-BDE0-005AE5B4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239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34520-8846-42A5-893F-97F3B77E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 rather than ACID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F55666-E98A-4BA9-8003-E17A3DAC9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</a:t>
            </a:r>
            <a:r>
              <a:rPr lang="en-GB" dirty="0"/>
              <a:t>asically </a:t>
            </a:r>
            <a:r>
              <a:rPr lang="en-GB" b="1" dirty="0"/>
              <a:t>A</a:t>
            </a:r>
            <a:r>
              <a:rPr lang="en-GB" dirty="0"/>
              <a:t>vailable: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The system as a whole is available whenever accessed, </a:t>
            </a:r>
          </a:p>
          <a:p>
            <a:pPr marL="0" indent="0" algn="ctr">
              <a:buNone/>
            </a:pPr>
            <a:r>
              <a:rPr lang="en-GB" dirty="0"/>
              <a:t>even if </a:t>
            </a:r>
            <a:r>
              <a:rPr lang="en-GB" i="1" dirty="0"/>
              <a:t>parts</a:t>
            </a:r>
            <a:r>
              <a:rPr lang="en-GB" dirty="0"/>
              <a:t> of it are unavailable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62BC13-91A1-45D7-87A3-6619B1DF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801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566E7-E711-432F-87C5-E35A0018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 rather than ACID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C3BC19-F430-4EE2-BD2F-D09D352B1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</a:t>
            </a:r>
            <a:r>
              <a:rPr lang="en-GB" dirty="0"/>
              <a:t>oft State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The distributed data does not need to be in a</a:t>
            </a:r>
          </a:p>
          <a:p>
            <a:pPr marL="0" indent="0" algn="ctr">
              <a:buNone/>
            </a:pPr>
            <a:r>
              <a:rPr lang="en-GB" dirty="0"/>
              <a:t>consistent state at all times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162263-FD98-4B31-B4FC-7F08CA6C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80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30F8B-9580-472D-94A2-118A9414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 rather than ACID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9DDE57-A5F0-48EC-9187-1DA92FE11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</a:t>
            </a:r>
            <a:r>
              <a:rPr lang="en-GB" dirty="0"/>
              <a:t>ventually Consistent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The state of the data will become consistent</a:t>
            </a:r>
          </a:p>
          <a:p>
            <a:pPr marL="0" indent="0" algn="ctr">
              <a:buNone/>
            </a:pPr>
            <a:r>
              <a:rPr lang="en-GB" dirty="0"/>
              <a:t>after a certain period of time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B8F41-B385-41DE-BCE2-DC5766E0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600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7D0C9-37D4-4FBF-8DCB-2D774F18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 rather than ACID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4DAEF8-347F-435F-9AC0-7254A2D80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 properties are thus suitable for applications that are able to accept a given level of inconsistency: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Forums, blogs and other content stores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Social media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Data analytics applications, etc.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D6B191-1EF3-42E1-851B-3D1AA56A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0466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B0B44-0B20-4F6A-A07D-E3B49266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 Theorem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A8CBA7-2243-4550-AEBB-D7D2FA6D8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distributed system with data replication can guarantee only two of these three properties:</a:t>
            </a:r>
          </a:p>
          <a:p>
            <a:endParaRPr lang="en-GB" dirty="0"/>
          </a:p>
          <a:p>
            <a:pPr lvl="1"/>
            <a:r>
              <a:rPr lang="en-GB" b="1" dirty="0"/>
              <a:t>C</a:t>
            </a:r>
            <a:r>
              <a:rPr lang="en-GB" dirty="0"/>
              <a:t>onsistency: the same copy of a replicated data item is visible from all nodes that have this item. (this is different than the C in ACID)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A</a:t>
            </a:r>
            <a:r>
              <a:rPr lang="en-GB" dirty="0"/>
              <a:t>vailability: all requests for a data item will be answered.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Partition tolerance: the system continues to operate even if it gets partitioned into isolated sets of nodes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9BFB9A-2972-41E3-87C2-83CF1516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49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36F4E-B181-4776-B883-27AA7FEF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 Theorem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B7CFB3-F8DA-4F67-B58B-2FA51190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037BFB48-8084-46EA-B02F-326FE861891D}"/>
              </a:ext>
            </a:extLst>
          </p:cNvPr>
          <p:cNvSpPr/>
          <p:nvPr/>
        </p:nvSpPr>
        <p:spPr>
          <a:xfrm>
            <a:off x="5196000" y="1946644"/>
            <a:ext cx="1800000" cy="18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C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CF709D46-D20E-4432-ACF7-9BFFE6CAB486}"/>
              </a:ext>
            </a:extLst>
          </p:cNvPr>
          <p:cNvSpPr/>
          <p:nvPr/>
        </p:nvSpPr>
        <p:spPr>
          <a:xfrm>
            <a:off x="4562585" y="2953214"/>
            <a:ext cx="1800000" cy="18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A   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ACC84ADF-CA3D-4859-902C-957ACD9B1DD6}"/>
              </a:ext>
            </a:extLst>
          </p:cNvPr>
          <p:cNvSpPr/>
          <p:nvPr/>
        </p:nvSpPr>
        <p:spPr>
          <a:xfrm>
            <a:off x="5771348" y="2953214"/>
            <a:ext cx="1800000" cy="180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   P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2C0BF10-0BE0-4893-906F-B65AF52F1EE1}"/>
              </a:ext>
            </a:extLst>
          </p:cNvPr>
          <p:cNvCxnSpPr>
            <a:cxnSpLocks/>
          </p:cNvCxnSpPr>
          <p:nvPr/>
        </p:nvCxnSpPr>
        <p:spPr>
          <a:xfrm>
            <a:off x="3440784" y="2794599"/>
            <a:ext cx="2253006" cy="452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FFB89C6-64D5-4AF3-8745-A3DFF1210D1F}"/>
              </a:ext>
            </a:extLst>
          </p:cNvPr>
          <p:cNvCxnSpPr>
            <a:cxnSpLocks/>
          </p:cNvCxnSpPr>
          <p:nvPr/>
        </p:nvCxnSpPr>
        <p:spPr>
          <a:xfrm flipH="1">
            <a:off x="6142724" y="2139900"/>
            <a:ext cx="2637388" cy="18994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F3348C9-2EDD-4039-B289-466A14663517}"/>
              </a:ext>
            </a:extLst>
          </p:cNvPr>
          <p:cNvCxnSpPr>
            <a:cxnSpLocks/>
          </p:cNvCxnSpPr>
          <p:nvPr/>
        </p:nvCxnSpPr>
        <p:spPr>
          <a:xfrm flipH="1" flipV="1">
            <a:off x="6061435" y="3553905"/>
            <a:ext cx="1" cy="2012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BD9C3AD-B695-4ACD-82BF-6FDC0C9BCE44}"/>
              </a:ext>
            </a:extLst>
          </p:cNvPr>
          <p:cNvSpPr txBox="1"/>
          <p:nvPr/>
        </p:nvSpPr>
        <p:spPr>
          <a:xfrm>
            <a:off x="2057030" y="2441542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RDBMSs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EC2C673-7FAE-4F02-89D3-5C5E3A907257}"/>
              </a:ext>
            </a:extLst>
          </p:cNvPr>
          <p:cNvSpPr txBox="1"/>
          <p:nvPr/>
        </p:nvSpPr>
        <p:spPr>
          <a:xfrm>
            <a:off x="4449531" y="5657653"/>
            <a:ext cx="3121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Nothing can go here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A883B4A-FB4B-41F2-A145-19D36B34AE18}"/>
              </a:ext>
            </a:extLst>
          </p:cNvPr>
          <p:cNvSpPr txBox="1"/>
          <p:nvPr/>
        </p:nvSpPr>
        <p:spPr>
          <a:xfrm>
            <a:off x="8959022" y="1780978"/>
            <a:ext cx="2117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BASE Systems</a:t>
            </a:r>
          </a:p>
        </p:txBody>
      </p:sp>
    </p:spTree>
    <p:extLst>
      <p:ext uri="{BB962C8B-B14F-4D97-AF65-F5344CB8AC3E}">
        <p14:creationId xmlns:p14="http://schemas.microsoft.com/office/powerpoint/2010/main" val="386144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877DC-EE94-4824-AF2A-D873B638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But, the world has changed a bit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8DAF80-B82D-468B-8858-9BA2AF30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Organizations and companies shift to the digital economy powered by the internet</a:t>
            </a:r>
          </a:p>
          <a:p>
            <a:endParaRPr lang="en-GB" dirty="0"/>
          </a:p>
          <a:p>
            <a:r>
              <a:rPr lang="en-GB" dirty="0"/>
              <a:t>New priorities: IT applications that allow companies to run their business and to interact with costumers:</a:t>
            </a:r>
          </a:p>
          <a:p>
            <a:pPr lvl="1"/>
            <a:r>
              <a:rPr lang="en-GB" dirty="0"/>
              <a:t>Web and mobile apps</a:t>
            </a:r>
          </a:p>
          <a:p>
            <a:pPr lvl="1"/>
            <a:r>
              <a:rPr lang="en-GB" dirty="0"/>
              <a:t>Connected devices (internet of things)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E8A9F7-2F8A-4EDC-8410-CA07B0C5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6493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4122A-3CF8-4E17-BD77-87102430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Consistency Models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E1FB3-C317-471E-9CCF-92952E96E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 consistency: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There is no guarantee that, after an update</a:t>
            </a:r>
          </a:p>
          <a:p>
            <a:pPr marL="0" indent="0" algn="ctr">
              <a:buNone/>
            </a:pPr>
            <a:r>
              <a:rPr lang="en-US" dirty="0"/>
              <a:t>completes, all subsequent accesses to</a:t>
            </a:r>
          </a:p>
          <a:p>
            <a:pPr marL="0" indent="0" algn="ctr">
              <a:buNone/>
            </a:pPr>
            <a:r>
              <a:rPr lang="en-US" dirty="0"/>
              <a:t>the system will return the updated value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96752E-DB45-4E96-AEE8-5F1EA4C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9364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6C3E2-C40D-419B-9277-328CF27A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Consistency Models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601C1-F4AC-43AB-B22B-3DD02982D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Eventual consistency: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If no new updates are made,</a:t>
            </a:r>
            <a:br>
              <a:rPr lang="en-US" dirty="0"/>
            </a:br>
            <a:r>
              <a:rPr lang="en-US" dirty="0"/>
              <a:t>eventually all accesses will</a:t>
            </a:r>
            <a:br>
              <a:rPr lang="en-US" dirty="0"/>
            </a:br>
            <a:r>
              <a:rPr lang="en-US" dirty="0"/>
              <a:t>return the last updated value</a:t>
            </a:r>
          </a:p>
          <a:p>
            <a:endParaRPr lang="en-US" dirty="0"/>
          </a:p>
          <a:p>
            <a:r>
              <a:rPr lang="en-US" dirty="0"/>
              <a:t>Inconsistency window: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the period until all replicas have</a:t>
            </a:r>
            <a:br>
              <a:rPr lang="en-US" dirty="0"/>
            </a:br>
            <a:r>
              <a:rPr lang="en-US" dirty="0"/>
              <a:t>been updated in a lazy manner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6FA369-E13D-4BD0-BAAC-95D85C2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3201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CF48E-72EE-4062-AE76-384E478C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Consistency Models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30C60-0803-4F0C-8538-2566772E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consistency: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After an update completes, every</a:t>
            </a:r>
            <a:br>
              <a:rPr lang="en-US" dirty="0"/>
            </a:br>
            <a:r>
              <a:rPr lang="en-US" dirty="0"/>
              <a:t>        subsequent access will return the updated value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(may be achieved without consistency in the CAP theorem)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F57AB2-EFDE-4EE3-8634-53D6C166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2334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7D44D-B530-47D3-9BCA-66803130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Consistency Models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436D7F-FC88-4DFD-9794-42E8AB13D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Let:</a:t>
            </a:r>
          </a:p>
          <a:p>
            <a:pPr lvl="1"/>
            <a:r>
              <a:rPr lang="en-GB" dirty="0"/>
              <a:t>N be the number of nodes at which a data item is replicated</a:t>
            </a:r>
          </a:p>
          <a:p>
            <a:pPr lvl="1"/>
            <a:r>
              <a:rPr lang="en-GB" dirty="0"/>
              <a:t>R be the number of these N nodes required for a successful read</a:t>
            </a:r>
          </a:p>
          <a:p>
            <a:pPr lvl="1"/>
            <a:r>
              <a:rPr lang="en-GB" dirty="0"/>
              <a:t>W be the number of these N nodes required for a successful write</a:t>
            </a:r>
          </a:p>
          <a:p>
            <a:pPr lvl="1"/>
            <a:endParaRPr lang="en-GB" dirty="0"/>
          </a:p>
          <a:p>
            <a:r>
              <a:rPr lang="en-GB" dirty="0"/>
              <a:t>CAP consistency means W=N</a:t>
            </a:r>
          </a:p>
          <a:p>
            <a:r>
              <a:rPr lang="en-GB" dirty="0"/>
              <a:t>Strong consistency (for reads) requires R + W &gt; N</a:t>
            </a:r>
          </a:p>
          <a:p>
            <a:r>
              <a:rPr lang="en-GB" dirty="0"/>
              <a:t>Eventual consistency if R + W ≤ N</a:t>
            </a:r>
          </a:p>
          <a:p>
            <a:r>
              <a:rPr lang="en-GB" dirty="0"/>
              <a:t>Notice that high read performance means a great N and R=1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5617F8-7FB2-4D6B-A16F-C5D977C2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77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19F8D-5801-4922-BC17-9125E220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478F8C-4182-4553-8081-157DC6B0A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928D9C-29D5-4824-B786-F5121BF7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350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D4D6B-0C81-4104-9688-2A4F74FA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E3EBB2-A243-49E8-8D4A-B701D55E1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NoSQL systems support non-relational data models (key-value, document, wide-column, graph)</a:t>
            </a:r>
          </a:p>
          <a:p>
            <a:pPr lvl="1"/>
            <a:r>
              <a:rPr lang="en-US" dirty="0"/>
              <a:t>schema free</a:t>
            </a:r>
          </a:p>
          <a:p>
            <a:pPr lvl="1"/>
            <a:r>
              <a:rPr lang="en-US" dirty="0"/>
              <a:t>support for semi-structured and unstructured data</a:t>
            </a:r>
          </a:p>
          <a:p>
            <a:pPr lvl="1"/>
            <a:r>
              <a:rPr lang="en-US" dirty="0"/>
              <a:t>limited query capabilities (no joins!)</a:t>
            </a:r>
          </a:p>
          <a:p>
            <a:r>
              <a:rPr lang="en-US" dirty="0"/>
              <a:t>NoSQL systems provide high (horizontal) scalability with high performance, availability, and fault tolerance achieved by:</a:t>
            </a:r>
          </a:p>
          <a:p>
            <a:pPr lvl="1"/>
            <a:r>
              <a:rPr lang="en-US" dirty="0"/>
              <a:t>data partitioning (effective due to data model limitations)</a:t>
            </a:r>
          </a:p>
          <a:p>
            <a:pPr lvl="1"/>
            <a:r>
              <a:rPr lang="en-US" dirty="0"/>
              <a:t>data replication</a:t>
            </a:r>
          </a:p>
          <a:p>
            <a:pPr lvl="1"/>
            <a:r>
              <a:rPr lang="en-US" dirty="0"/>
              <a:t>giving up consistency requirements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7EEAA3-5287-4006-86DB-513C855F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307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B0A89-CD25-498F-AC3E-9159E81B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Material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20BB72-70B7-4453-8562-D883388D7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NoSQL Databases</a:t>
            </a:r>
            <a:r>
              <a:rPr lang="en-GB" dirty="0"/>
              <a:t>: a Survey and Decision Guidance. F. </a:t>
            </a:r>
            <a:r>
              <a:rPr lang="en-GB" dirty="0" err="1"/>
              <a:t>Gessert</a:t>
            </a:r>
            <a:r>
              <a:rPr lang="en-GB" dirty="0"/>
              <a:t>. Blog post, August 2016.</a:t>
            </a:r>
          </a:p>
          <a:p>
            <a:r>
              <a:rPr lang="en-GB" b="1" dirty="0"/>
              <a:t>Data Management in Cloud Environments: NoSQL and NewSQL Data Stores</a:t>
            </a:r>
            <a:r>
              <a:rPr lang="en-GB" dirty="0"/>
              <a:t>. K. </a:t>
            </a:r>
            <a:r>
              <a:rPr lang="en-GB" dirty="0" err="1"/>
              <a:t>Grolinger</a:t>
            </a:r>
            <a:r>
              <a:rPr lang="en-GB" dirty="0"/>
              <a:t> et al. Journal of Cloud Computing 2:22, 2013</a:t>
            </a:r>
          </a:p>
          <a:p>
            <a:pPr lvl="1"/>
            <a:r>
              <a:rPr lang="en-GB" dirty="0"/>
              <a:t>Considers not only NoSQL but also NewSQL systems</a:t>
            </a:r>
          </a:p>
          <a:p>
            <a:pPr lvl="1"/>
            <a:r>
              <a:rPr lang="en-GB" dirty="0"/>
              <a:t>Includes comprehensive comparison of various systems</a:t>
            </a:r>
            <a:br>
              <a:rPr lang="en-GB" dirty="0"/>
            </a:br>
            <a:r>
              <a:rPr lang="en-GB" dirty="0"/>
              <a:t>over a large number of dimension</a:t>
            </a:r>
          </a:p>
          <a:p>
            <a:r>
              <a:rPr lang="en-GB" b="1" dirty="0"/>
              <a:t>Scalable SQL and NoSQL Data Stores</a:t>
            </a:r>
            <a:r>
              <a:rPr lang="en-GB" dirty="0"/>
              <a:t>. R. Cattell. ACM SIGMOD Record 39(4), 2011</a:t>
            </a:r>
          </a:p>
          <a:p>
            <a:pPr lvl="1"/>
            <a:r>
              <a:rPr lang="en-GB" dirty="0"/>
              <a:t>More detailed overview of several example systems</a:t>
            </a:r>
          </a:p>
          <a:p>
            <a:r>
              <a:rPr lang="en-GB" b="1" dirty="0"/>
              <a:t>NoSQL Databases</a:t>
            </a:r>
            <a:r>
              <a:rPr lang="en-GB" dirty="0"/>
              <a:t>. C. Strauch. Lecture Notes, 2012</a:t>
            </a:r>
          </a:p>
          <a:p>
            <a:pPr lvl="1"/>
            <a:r>
              <a:rPr lang="en-GB" dirty="0"/>
              <a:t>Comprehensive discussion of several example systems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F41C85-F0DE-48C5-900E-0F946F17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5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CB5D39-2C20-4A8A-9E85-74ADC19E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9E2496-02BF-490A-ABE9-7402BEABB63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79529" y="655575"/>
            <a:ext cx="3746160" cy="58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8081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153A1-7BE2-41B8-9484-19E3D3B29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NoSQL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D89BB8-2075-4CEE-AB0B-2D742FE46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12617"/>
          </a:xfrm>
        </p:spPr>
        <p:txBody>
          <a:bodyPr>
            <a:normAutofit/>
          </a:bodyPr>
          <a:lstStyle/>
          <a:p>
            <a:endParaRPr lang="es-CL" dirty="0"/>
          </a:p>
          <a:p>
            <a:r>
              <a:rPr lang="es-CL" dirty="0"/>
              <a:t>Sebastián Ferrada</a:t>
            </a:r>
          </a:p>
          <a:p>
            <a:r>
              <a:rPr lang="es-CL" dirty="0" err="1">
                <a:hlinkClick r:id="rId2"/>
              </a:rPr>
              <a:t>sebastian.ferrada@liu.se</a:t>
            </a:r>
            <a:endParaRPr lang="es-CL" dirty="0"/>
          </a:p>
          <a:p>
            <a:endParaRPr lang="es-CL" dirty="0"/>
          </a:p>
          <a:p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Based</a:t>
            </a:r>
            <a:r>
              <a:rPr lang="es-CL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s-CL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previous</a:t>
            </a:r>
            <a:r>
              <a:rPr lang="es-CL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slides</a:t>
            </a:r>
            <a:r>
              <a:rPr lang="es-CL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es-CL" sz="1400" dirty="0">
                <a:solidFill>
                  <a:schemeClr val="bg2">
                    <a:lumMod val="50000"/>
                  </a:schemeClr>
                </a:solidFill>
              </a:rPr>
              <a:t> Olaf </a:t>
            </a:r>
            <a:r>
              <a:rPr lang="es-CL" sz="1400" dirty="0" err="1">
                <a:solidFill>
                  <a:schemeClr val="bg2">
                    <a:lumMod val="50000"/>
                  </a:schemeClr>
                </a:solidFill>
              </a:rPr>
              <a:t>Hartig</a:t>
            </a:r>
            <a:endParaRPr lang="es-C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757A68-07E7-48A4-A9DB-D6A78AADD4DE}"/>
              </a:ext>
            </a:extLst>
          </p:cNvPr>
          <p:cNvSpPr txBox="1"/>
          <p:nvPr/>
        </p:nvSpPr>
        <p:spPr>
          <a:xfrm>
            <a:off x="3396254" y="2168160"/>
            <a:ext cx="539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TDDD43 – Advanced Data Models and Databases</a:t>
            </a:r>
          </a:p>
        </p:txBody>
      </p:sp>
    </p:spTree>
    <p:extLst>
      <p:ext uri="{BB962C8B-B14F-4D97-AF65-F5344CB8AC3E}">
        <p14:creationId xmlns:p14="http://schemas.microsoft.com/office/powerpoint/2010/main" val="402607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0E063-7720-4510-BA53-4FFEC5CA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But, the world has changed a bit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67435C-144A-4AD6-979B-5F46135B1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Challenges:</a:t>
            </a:r>
          </a:p>
          <a:p>
            <a:pPr lvl="1"/>
            <a:r>
              <a:rPr lang="en-GB" dirty="0"/>
              <a:t>Massive apps with millions of users requires high availability and responsiveness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Heterogeneous data: from different sources, with different schemas, semi- or non-structured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Unpredictable future usage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4386AA-7F0D-4B07-B1D5-044A3422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6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6CED0-D8D7-4F0E-BD20-1209E6C6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Scalability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104BC-9934-465B-BB10-60052764A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scalability: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Handle growing amounts of data without</a:t>
            </a:r>
          </a:p>
          <a:p>
            <a:pPr marL="0" indent="0" algn="ctr">
              <a:buNone/>
            </a:pPr>
            <a:r>
              <a:rPr lang="en-GB" dirty="0"/>
              <a:t>losing performance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10A27A-AD3E-437D-95FD-4BEE62B3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74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6CED0-D8D7-4F0E-BD20-1209E6C6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Scalability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104BC-9934-465B-BB10-60052764A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scalability:</a:t>
            </a:r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Handle growing amounts of </a:t>
            </a:r>
            <a:r>
              <a:rPr lang="en-GB" i="1" dirty="0"/>
              <a:t>read operations</a:t>
            </a:r>
          </a:p>
          <a:p>
            <a:pPr marL="0" indent="0" algn="ctr">
              <a:buNone/>
            </a:pPr>
            <a:r>
              <a:rPr lang="en-GB" dirty="0"/>
              <a:t>losing performance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10A27A-AD3E-437D-95FD-4BEE62B3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6877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5537</TotalTime>
  <Words>3000</Words>
  <Application>Microsoft Office PowerPoint</Application>
  <PresentationFormat>Panorámica</PresentationFormat>
  <Paragraphs>736</Paragraphs>
  <Slides>68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5" baseType="lpstr">
      <vt:lpstr>Malgun Gothic</vt:lpstr>
      <vt:lpstr>Malgun Gothic Semilight</vt:lpstr>
      <vt:lpstr>Arial</vt:lpstr>
      <vt:lpstr>Calibri</vt:lpstr>
      <vt:lpstr>Consolas</vt:lpstr>
      <vt:lpstr>Liberation Sans</vt:lpstr>
      <vt:lpstr>1_Tema de Office</vt:lpstr>
      <vt:lpstr>NoSQL</vt:lpstr>
      <vt:lpstr>What is NoSQL?</vt:lpstr>
      <vt:lpstr>What is NoSQL</vt:lpstr>
      <vt:lpstr>Relational Database Management Systems</vt:lpstr>
      <vt:lpstr>Relational Database Management Systems</vt:lpstr>
      <vt:lpstr>But, the world has changed a bit</vt:lpstr>
      <vt:lpstr>But, the world has changed a bit</vt:lpstr>
      <vt:lpstr>Scalability</vt:lpstr>
      <vt:lpstr>Scalability</vt:lpstr>
      <vt:lpstr>Scalability</vt:lpstr>
      <vt:lpstr>Scalability – Vertical &amp; Horizontal</vt:lpstr>
      <vt:lpstr>NoSQL Data Models</vt:lpstr>
      <vt:lpstr>Data Models</vt:lpstr>
      <vt:lpstr>Key-Value Stores</vt:lpstr>
      <vt:lpstr>Key-Value Stores: Data Model</vt:lpstr>
      <vt:lpstr>Key-Value Stores: Example</vt:lpstr>
      <vt:lpstr>Key-Value Stores: Example</vt:lpstr>
      <vt:lpstr>Key-Value Stores: Querying</vt:lpstr>
      <vt:lpstr>Key-Value Stores: Querying</vt:lpstr>
      <vt:lpstr>Key-Value Stores: Example cont’d</vt:lpstr>
      <vt:lpstr>Key-Value Stores: Example cont’d</vt:lpstr>
      <vt:lpstr>Key-Value Stores: Use Cases</vt:lpstr>
      <vt:lpstr>Key-Value Stores: Vendors</vt:lpstr>
      <vt:lpstr>Document Stores</vt:lpstr>
      <vt:lpstr>Document Stores: Data Model</vt:lpstr>
      <vt:lpstr>Document Stores: Data Model</vt:lpstr>
      <vt:lpstr>Document Stores: Data Model</vt:lpstr>
      <vt:lpstr>Document Stores: Data Model</vt:lpstr>
      <vt:lpstr>Document Stores: Data Models</vt:lpstr>
      <vt:lpstr>Document Stores: Data Model</vt:lpstr>
      <vt:lpstr>Document Stores: Querying</vt:lpstr>
      <vt:lpstr>Document Stores: Querying Example</vt:lpstr>
      <vt:lpstr>Document Stores: Querying Example</vt:lpstr>
      <vt:lpstr>Document Stores: Querying Example</vt:lpstr>
      <vt:lpstr>Document Stores: Querying Example</vt:lpstr>
      <vt:lpstr>Document Stores: Querying</vt:lpstr>
      <vt:lpstr>Document Stores: Use Cases</vt:lpstr>
      <vt:lpstr>Document Stores: Vendors</vt:lpstr>
      <vt:lpstr>Wide-column Models</vt:lpstr>
      <vt:lpstr>Wide-column Stores: Data Model</vt:lpstr>
      <vt:lpstr>Wide-column Stores: Data Model</vt:lpstr>
      <vt:lpstr>Wide-column Stores: Data Model</vt:lpstr>
      <vt:lpstr>Wide-column Stores: Example</vt:lpstr>
      <vt:lpstr>Wide-column Stores: Data Model</vt:lpstr>
      <vt:lpstr>Wide-column Stores: Data Model</vt:lpstr>
      <vt:lpstr>Wide-column Stores: Use Cases</vt:lpstr>
      <vt:lpstr>Wide-column Stores: Vendors</vt:lpstr>
      <vt:lpstr>Graph Databases</vt:lpstr>
      <vt:lpstr>Next Lecture!</vt:lpstr>
      <vt:lpstr>Multi-model NoSQL Stores</vt:lpstr>
      <vt:lpstr>Multi-model NoSQL Stores</vt:lpstr>
      <vt:lpstr>Transactions</vt:lpstr>
      <vt:lpstr>A Note on Transactional Access</vt:lpstr>
      <vt:lpstr>BASE rather than ACID</vt:lpstr>
      <vt:lpstr>BASE rather than ACID</vt:lpstr>
      <vt:lpstr>BASE rather than ACID</vt:lpstr>
      <vt:lpstr>BASE rather than ACID</vt:lpstr>
      <vt:lpstr>CAP Theorem</vt:lpstr>
      <vt:lpstr>CAP Theorem</vt:lpstr>
      <vt:lpstr>Consistency Models</vt:lpstr>
      <vt:lpstr>Consistency Models</vt:lpstr>
      <vt:lpstr>Consistency Models</vt:lpstr>
      <vt:lpstr>Consistency Models</vt:lpstr>
      <vt:lpstr>Summary</vt:lpstr>
      <vt:lpstr>Summary</vt:lpstr>
      <vt:lpstr>Reading Material</vt:lpstr>
      <vt:lpstr>Presentación de PowerPoint</vt:lpstr>
      <vt:lpstr>NoSQL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Recuperación de Información</dc:title>
  <dc:creator>Sebastián Ferrada</dc:creator>
  <cp:lastModifiedBy>Sebastián Ferrada</cp:lastModifiedBy>
  <cp:revision>52</cp:revision>
  <dcterms:created xsi:type="dcterms:W3CDTF">2020-06-08T18:39:34Z</dcterms:created>
  <dcterms:modified xsi:type="dcterms:W3CDTF">2021-11-23T10:52:13Z</dcterms:modified>
</cp:coreProperties>
</file>