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2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4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7" r:id="rId52"/>
    <p:sldId id="306" r:id="rId53"/>
    <p:sldId id="308" r:id="rId54"/>
    <p:sldId id="310" r:id="rId55"/>
    <p:sldId id="311" r:id="rId5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C5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9" d="100"/>
          <a:sy n="79" d="100"/>
        </p:scale>
        <p:origin x="746" y="31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40CB9A-7757-49E0-8A2F-4BAA90CFD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3FD3B5-0D53-468B-B56D-E633903A22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n-GB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46FC95-C6F6-4AA8-BA8B-20057A016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CB9F26-7334-4812-B276-F3982B426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D0470532-C3C0-4290-A84B-784A31872F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" y="613224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0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70685E-BD3B-404E-B45D-2E4B21320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AE5282-BE86-4A00-97F1-9E2F2A6E2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82F8BC-CE8F-429B-B246-F37D67572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D78488-A73D-4E15-8B83-3E0000424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952003CB-E542-41D4-AC3B-8D831BAC6E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" y="613224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0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8F1CD75-CFDF-4C7B-B9D7-59BFD3400D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1FE5A4C-3EA7-4590-9C8F-1AC7C2B45B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E9C4EC-AAC3-450B-BC24-585BEC8BC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515784-37E3-41A9-80E4-3D3A30F87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A1D0633D-8EDB-4DC0-9C63-49F13BDDA1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" y="613224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75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rPr lang="en-GB" dirty="0"/>
              <a:t>Body Level One</a:t>
            </a:r>
          </a:p>
          <a:p>
            <a:pPr lvl="1"/>
            <a:r>
              <a:rPr lang="en-GB" dirty="0"/>
              <a:t>Body Level Two</a:t>
            </a:r>
          </a:p>
          <a:p>
            <a:pPr lvl="2"/>
            <a:r>
              <a:rPr lang="en-GB" dirty="0"/>
              <a:t>Body Level Three</a:t>
            </a:r>
          </a:p>
          <a:p>
            <a:pPr lvl="3"/>
            <a:r>
              <a:rPr lang="en-GB" dirty="0"/>
              <a:t>Body Level Four</a:t>
            </a:r>
          </a:p>
          <a:p>
            <a:pPr lvl="4"/>
            <a:r>
              <a:rPr lang="en-GB" dirty="0"/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6CC5C3C9-3D81-4767-BD8D-3BE7DFD6EE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" y="613224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4959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193800" y="4476750"/>
            <a:ext cx="9810750" cy="31393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 i="1"/>
            </a:lvl1pPr>
          </a:lstStyle>
          <a:p>
            <a:r>
              <a:rPr lang="en-GB" dirty="0"/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193800" y="3034536"/>
            <a:ext cx="9810750" cy="42062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en-GB" dirty="0"/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DCADAA21-BA38-4E7E-B8AF-F953A93CE8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" y="613224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6458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27DB132D-82DC-42AA-86FB-418BD77074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" y="613224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9448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97977-4048-42DD-9788-8C7A3AA0E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B047B3-306A-485C-B513-0F546C6F3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D89D57-ED4C-4625-9086-595DB038E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6082D4-E8C9-4F02-8C8E-AA1B4A129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86401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1E054477-BB2E-429B-8594-E2EB17C915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" y="613224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69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0B98F3-1D33-4964-872D-E31F8AA64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195" y="159671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2E563C-2BF5-4E3F-AF49-1AF40FE18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6195" y="458058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C65EB2-EFBE-4BFD-A50D-0B9C922C3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831D6A-1AC5-44B8-8A8C-A6A537C35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705E49F-454D-4C6D-B924-2331778A1B26}"/>
              </a:ext>
            </a:extLst>
          </p:cNvPr>
          <p:cNvSpPr/>
          <p:nvPr userDrawn="1"/>
        </p:nvSpPr>
        <p:spPr>
          <a:xfrm>
            <a:off x="0" y="0"/>
            <a:ext cx="1047565" cy="1109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EEF88F8-36E3-450F-8354-1D572CC3489F}"/>
              </a:ext>
            </a:extLst>
          </p:cNvPr>
          <p:cNvSpPr/>
          <p:nvPr userDrawn="1"/>
        </p:nvSpPr>
        <p:spPr>
          <a:xfrm>
            <a:off x="-4439" y="6721475"/>
            <a:ext cx="12192000" cy="1376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7C7E1DA-7242-4FC7-8968-5C425736BA10}"/>
              </a:ext>
            </a:extLst>
          </p:cNvPr>
          <p:cNvSpPr/>
          <p:nvPr userDrawn="1"/>
        </p:nvSpPr>
        <p:spPr>
          <a:xfrm>
            <a:off x="395058" y="0"/>
            <a:ext cx="106534" cy="6858000"/>
          </a:xfrm>
          <a:prstGeom prst="rect">
            <a:avLst/>
          </a:prstGeom>
          <a:solidFill>
            <a:srgbClr val="1F4EE9"/>
          </a:solidFill>
          <a:ln>
            <a:solidFill>
              <a:srgbClr val="1F4E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FE47ED6-595C-4726-B2E7-2B7FD2B145BB}"/>
              </a:ext>
            </a:extLst>
          </p:cNvPr>
          <p:cNvSpPr/>
          <p:nvPr userDrawn="1"/>
        </p:nvSpPr>
        <p:spPr>
          <a:xfrm>
            <a:off x="562998" y="0"/>
            <a:ext cx="106534" cy="6858000"/>
          </a:xfrm>
          <a:prstGeom prst="rect">
            <a:avLst/>
          </a:prstGeom>
          <a:solidFill>
            <a:srgbClr val="1B7AD9"/>
          </a:solidFill>
          <a:ln>
            <a:solidFill>
              <a:srgbClr val="1B7A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A808BC5-7720-4941-AD5B-FA85BA61C800}"/>
              </a:ext>
            </a:extLst>
          </p:cNvPr>
          <p:cNvSpPr/>
          <p:nvPr userDrawn="1"/>
        </p:nvSpPr>
        <p:spPr>
          <a:xfrm>
            <a:off x="728340" y="0"/>
            <a:ext cx="106534" cy="6858000"/>
          </a:xfrm>
          <a:prstGeom prst="rect">
            <a:avLst/>
          </a:prstGeom>
          <a:solidFill>
            <a:srgbClr val="00C0C0"/>
          </a:solidFill>
          <a:ln>
            <a:solidFill>
              <a:srgbClr val="0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9">
            <a:extLst>
              <a:ext uri="{FF2B5EF4-FFF2-40B4-BE49-F238E27FC236}">
                <a16:creationId xmlns:a16="http://schemas.microsoft.com/office/drawing/2014/main" id="{A4057994-844B-4A64-B525-D15CE5FD1F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997" y="613224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92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F57B7D-C45D-421B-A010-FBE051FD3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2FCD22-A449-491E-A3F9-9FB28A2DC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1E312BC-96F8-4990-90E0-DB5565253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1AAB65-D9CE-4EB3-8FD7-4C4234F18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36D53F-5AE1-4EC8-80A6-F155757C2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1529743E-4B78-4011-82BC-C0364FC780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" y="613224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28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26B452-179C-4369-B6B9-DDD5C13D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8F135C-83AA-4FF1-8EA9-A980EDABD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3A255D-406E-4C7F-AF2C-9AC29E3A4F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56AEB8B-8880-4C07-8F08-14C081694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B29A780-F071-44B4-8EDD-0B4B5FC0E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B2657EF-653F-43FD-B352-C02A01E28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E70BCB1-09F2-4955-9A11-FC8575ADE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67654E-EA2B-4DC6-B646-451F43BE85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" y="613224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05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8EC405-D855-4CE3-88A1-91561BB12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21057DC-9424-422E-A9CF-BD0D7F5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4542F0D-FB8A-449D-9EA6-3E084BA4A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6DE75548-69F1-4BA7-ADC5-C658615936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" y="613224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3EC38F0-CDF8-437A-8090-BBFFD5391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EE38A8A-5BB1-48D8-BFA3-60773C338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7284" y="6391990"/>
            <a:ext cx="2743200" cy="365125"/>
          </a:xfrm>
        </p:spPr>
        <p:txBody>
          <a:bodyPr/>
          <a:lstStyle>
            <a:lvl1pPr>
              <a:defRPr sz="1400" b="1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0BE9273D-5B9A-43AE-B549-F7920C31C5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" y="613224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5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3BFE1D-D979-4E23-8490-86311ED23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AFB3ED-7A28-4D6E-82F4-3635D3182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CCB0326-AA43-4527-A24F-4CB3F57B7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3FE985-566B-41DA-989F-04C9F06F7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C79CCA-0463-4937-B856-1854A5306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3893C643-E04B-4A4D-9A8C-35706E492C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" y="613224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89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8C591C-4B17-4094-ABAD-1ED92FD3E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1C3ABB5-70A0-4AA4-AB5B-25CE774B22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6F97C3-EC7E-4200-B5B7-561B0CA1B4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BB744E3-4871-4AE0-8F38-D848B8B79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14B4D23-2A5E-4496-9355-99D943111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BAC2A3BE-718D-4B7A-9B38-6AF65F2464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" y="613224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46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32F97F9-EFAA-4137-ADE2-CC9493FE3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55485C-AE1D-432B-BFA8-38921D4C0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C8A45C-12AA-4F2B-9AD5-92FEC3A9DC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14F737-B02F-4225-80EF-F7637FB1EB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3919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F41CE77-EFDB-4917-8FAA-5ECC8F861133}"/>
              </a:ext>
            </a:extLst>
          </p:cNvPr>
          <p:cNvSpPr/>
          <p:nvPr userDrawn="1"/>
        </p:nvSpPr>
        <p:spPr>
          <a:xfrm>
            <a:off x="0" y="6757115"/>
            <a:ext cx="12192000" cy="100885"/>
          </a:xfrm>
          <a:prstGeom prst="rect">
            <a:avLst/>
          </a:prstGeom>
          <a:solidFill>
            <a:srgbClr val="1F4EE9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5D05461-A77E-4DE5-84A5-652AC31BE4F5}"/>
              </a:ext>
            </a:extLst>
          </p:cNvPr>
          <p:cNvSpPr/>
          <p:nvPr userDrawn="1"/>
        </p:nvSpPr>
        <p:spPr>
          <a:xfrm>
            <a:off x="219075" y="0"/>
            <a:ext cx="252413" cy="100885"/>
          </a:xfrm>
          <a:prstGeom prst="rect">
            <a:avLst/>
          </a:prstGeom>
          <a:solidFill>
            <a:srgbClr val="1F4EE9"/>
          </a:solidFill>
          <a:ln>
            <a:solidFill>
              <a:srgbClr val="1F4E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A631A09-AEB5-4F08-9B9D-87F9752A990E}"/>
              </a:ext>
            </a:extLst>
          </p:cNvPr>
          <p:cNvSpPr/>
          <p:nvPr userDrawn="1"/>
        </p:nvSpPr>
        <p:spPr>
          <a:xfrm>
            <a:off x="497681" y="0"/>
            <a:ext cx="252413" cy="100885"/>
          </a:xfrm>
          <a:prstGeom prst="rect">
            <a:avLst/>
          </a:prstGeom>
          <a:solidFill>
            <a:srgbClr val="1B7AD9"/>
          </a:solidFill>
          <a:ln>
            <a:solidFill>
              <a:srgbClr val="1B7A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539185A-5943-4893-8904-DF5C07C8DB00}"/>
              </a:ext>
            </a:extLst>
          </p:cNvPr>
          <p:cNvSpPr/>
          <p:nvPr userDrawn="1"/>
        </p:nvSpPr>
        <p:spPr>
          <a:xfrm>
            <a:off x="776287" y="-1"/>
            <a:ext cx="252413" cy="100885"/>
          </a:xfrm>
          <a:prstGeom prst="rect">
            <a:avLst/>
          </a:prstGeom>
          <a:solidFill>
            <a:srgbClr val="00C0C0"/>
          </a:solidFill>
          <a:ln>
            <a:solidFill>
              <a:srgbClr val="0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05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Malgun Gothic Semilight" panose="020B0502040204020203" pitchFamily="34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algun Gothic Semilight" panose="020B0502040204020203" pitchFamily="34" charset="-128"/>
          <a:ea typeface="Malgun Gothic Semilight" panose="020B0502040204020203" pitchFamily="34" charset="-128"/>
          <a:cs typeface="Malgun Gothic Semilight" panose="020B0502040204020203" pitchFamily="34" charset="-12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algun Gothic Semilight" panose="020B0502040204020203" pitchFamily="34" charset="-128"/>
          <a:ea typeface="Malgun Gothic Semilight" panose="020B0502040204020203" pitchFamily="34" charset="-128"/>
          <a:cs typeface="Malgun Gothic Semilight" panose="020B0502040204020203" pitchFamily="34" charset="-12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algun Gothic Semilight" panose="020B0502040204020203" pitchFamily="34" charset="-128"/>
          <a:ea typeface="Malgun Gothic Semilight" panose="020B0502040204020203" pitchFamily="34" charset="-128"/>
          <a:cs typeface="Malgun Gothic Semilight" panose="020B0502040204020203" pitchFamily="34" charset="-12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lgun Gothic Semilight" panose="020B0502040204020203" pitchFamily="34" charset="-128"/>
          <a:ea typeface="Malgun Gothic Semilight" panose="020B0502040204020203" pitchFamily="34" charset="-128"/>
          <a:cs typeface="Malgun Gothic Semilight" panose="020B0502040204020203" pitchFamily="34" charset="-12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lgun Gothic Semilight" panose="020B0502040204020203" pitchFamily="34" charset="-128"/>
          <a:ea typeface="Malgun Gothic Semilight" panose="020B0502040204020203" pitchFamily="34" charset="-128"/>
          <a:cs typeface="Malgun Gothic Semilight" panose="020B0502040204020203" pitchFamily="34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ebastian.ferrada@liu.s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mailto:sebastian.ferrada@liu.se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3153A1-7BE2-41B8-9484-19E3D3B29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err="1"/>
              <a:t>Graph</a:t>
            </a:r>
            <a:r>
              <a:rPr lang="es-CL" dirty="0"/>
              <a:t> </a:t>
            </a:r>
            <a:r>
              <a:rPr lang="es-CL" dirty="0" err="1"/>
              <a:t>Databases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1D89BB8-2075-4CEE-AB0B-2D742FE46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812617"/>
          </a:xfrm>
        </p:spPr>
        <p:txBody>
          <a:bodyPr>
            <a:normAutofit/>
          </a:bodyPr>
          <a:lstStyle/>
          <a:p>
            <a:endParaRPr lang="es-CL" dirty="0"/>
          </a:p>
          <a:p>
            <a:r>
              <a:rPr lang="es-CL" dirty="0"/>
              <a:t>Sebastián Ferrada</a:t>
            </a:r>
          </a:p>
          <a:p>
            <a:r>
              <a:rPr lang="es-CL" dirty="0" err="1">
                <a:hlinkClick r:id="rId2"/>
              </a:rPr>
              <a:t>sebastian.ferrada@liu.se</a:t>
            </a:r>
            <a:endParaRPr lang="es-CL" dirty="0"/>
          </a:p>
          <a:p>
            <a:endParaRPr lang="es-CL" dirty="0"/>
          </a:p>
          <a:p>
            <a:r>
              <a:rPr lang="es-CL" sz="1600" dirty="0" err="1">
                <a:solidFill>
                  <a:schemeClr val="bg2">
                    <a:lumMod val="50000"/>
                  </a:schemeClr>
                </a:solidFill>
              </a:rPr>
              <a:t>Slides</a:t>
            </a:r>
            <a:r>
              <a:rPr lang="es-CL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CL" sz="1600" dirty="0" err="1">
                <a:solidFill>
                  <a:schemeClr val="bg2">
                    <a:lumMod val="50000"/>
                  </a:schemeClr>
                </a:solidFill>
              </a:rPr>
              <a:t>based</a:t>
            </a:r>
            <a:r>
              <a:rPr lang="es-CL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CL" sz="1600" dirty="0" err="1">
                <a:solidFill>
                  <a:schemeClr val="bg2">
                    <a:lumMod val="50000"/>
                  </a:schemeClr>
                </a:solidFill>
              </a:rPr>
              <a:t>on</a:t>
            </a:r>
            <a:r>
              <a:rPr lang="es-CL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CL" sz="1600" dirty="0" err="1">
                <a:solidFill>
                  <a:schemeClr val="bg2">
                    <a:lumMod val="50000"/>
                  </a:schemeClr>
                </a:solidFill>
              </a:rPr>
              <a:t>previous</a:t>
            </a:r>
            <a:r>
              <a:rPr lang="es-CL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CL" sz="1600" dirty="0" err="1">
                <a:solidFill>
                  <a:schemeClr val="bg2">
                    <a:lumMod val="50000"/>
                  </a:schemeClr>
                </a:solidFill>
              </a:rPr>
              <a:t>ones</a:t>
            </a:r>
            <a:r>
              <a:rPr lang="es-CL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CL" sz="1600" dirty="0" err="1">
                <a:solidFill>
                  <a:schemeClr val="bg2">
                    <a:lumMod val="50000"/>
                  </a:schemeClr>
                </a:solidFill>
              </a:rPr>
              <a:t>by</a:t>
            </a:r>
            <a:r>
              <a:rPr lang="es-CL" sz="1600" dirty="0">
                <a:solidFill>
                  <a:schemeClr val="bg2">
                    <a:lumMod val="50000"/>
                  </a:schemeClr>
                </a:solidFill>
              </a:rPr>
              <a:t> Olaf </a:t>
            </a:r>
            <a:r>
              <a:rPr lang="es-CL" sz="1600" dirty="0" err="1">
                <a:solidFill>
                  <a:schemeClr val="bg2">
                    <a:lumMod val="50000"/>
                  </a:schemeClr>
                </a:solidFill>
              </a:rPr>
              <a:t>Hartig</a:t>
            </a:r>
            <a:endParaRPr lang="es-CL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E4A9843-3A85-41FD-9AF2-00AD8B752737}"/>
              </a:ext>
            </a:extLst>
          </p:cNvPr>
          <p:cNvSpPr txBox="1"/>
          <p:nvPr/>
        </p:nvSpPr>
        <p:spPr>
          <a:xfrm>
            <a:off x="3396254" y="2168160"/>
            <a:ext cx="5399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TDDD43 – Advanced Data Models and Databases</a:t>
            </a:r>
          </a:p>
        </p:txBody>
      </p:sp>
    </p:spTree>
    <p:extLst>
      <p:ext uri="{BB962C8B-B14F-4D97-AF65-F5344CB8AC3E}">
        <p14:creationId xmlns:p14="http://schemas.microsoft.com/office/powerpoint/2010/main" val="2975620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9EE248-87DA-41CD-BE5A-D04DDF401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Graph Databases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12679B-9F9E-4FDC-9F24-F17E5F936F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5561C8B-108A-46F4-95D1-3C14895CF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338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9416C572-49D7-42F4-89A5-63A7C5C7BBD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8251332" y="4863532"/>
            <a:ext cx="22104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677114-8802-4149-AB8F-0B7C34356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Systems that focus on graph databases</a:t>
            </a:r>
          </a:p>
          <a:p>
            <a:pPr lvl="1"/>
            <a:r>
              <a:rPr lang="en-GB" dirty="0"/>
              <a:t>Neo4j</a:t>
            </a:r>
          </a:p>
          <a:p>
            <a:pPr lvl="1"/>
            <a:r>
              <a:rPr lang="en-GB" dirty="0" err="1"/>
              <a:t>Sparksee</a:t>
            </a:r>
            <a:endParaRPr lang="en-GB" dirty="0"/>
          </a:p>
          <a:p>
            <a:pPr lvl="1"/>
            <a:r>
              <a:rPr lang="en-GB" dirty="0"/>
              <a:t>Titan</a:t>
            </a:r>
          </a:p>
          <a:p>
            <a:pPr lvl="1"/>
            <a:r>
              <a:rPr lang="en-GB" dirty="0" err="1"/>
              <a:t>InfiniteGraph</a:t>
            </a:r>
            <a:endParaRPr lang="en-GB" dirty="0"/>
          </a:p>
          <a:p>
            <a:r>
              <a:rPr lang="en-GB" dirty="0"/>
              <a:t>Multi-model NoSQL stores with support for graphs:</a:t>
            </a:r>
          </a:p>
          <a:p>
            <a:pPr lvl="1"/>
            <a:r>
              <a:rPr lang="en-GB" dirty="0" err="1"/>
              <a:t>OrientDB</a:t>
            </a:r>
            <a:endParaRPr lang="en-GB" dirty="0"/>
          </a:p>
          <a:p>
            <a:pPr lvl="1"/>
            <a:r>
              <a:rPr lang="en-GB" dirty="0" err="1"/>
              <a:t>ArangoDB</a:t>
            </a:r>
            <a:endParaRPr lang="en-GB" dirty="0"/>
          </a:p>
          <a:p>
            <a:r>
              <a:rPr lang="en-GB" dirty="0"/>
              <a:t>Triple stores with </a:t>
            </a:r>
            <a:r>
              <a:rPr lang="en-GB" dirty="0" err="1"/>
              <a:t>TinkerPop</a:t>
            </a:r>
            <a:r>
              <a:rPr lang="en-GB" dirty="0"/>
              <a:t> support</a:t>
            </a:r>
          </a:p>
          <a:p>
            <a:pPr lvl="1"/>
            <a:r>
              <a:rPr lang="en-GB" dirty="0" err="1"/>
              <a:t>Blazegraph</a:t>
            </a:r>
            <a:endParaRPr lang="en-GB" dirty="0"/>
          </a:p>
          <a:p>
            <a:pPr lvl="1"/>
            <a:r>
              <a:rPr lang="en-GB" dirty="0" err="1"/>
              <a:t>Stardog</a:t>
            </a:r>
            <a:endParaRPr lang="en-GB" dirty="0"/>
          </a:p>
          <a:p>
            <a:pPr lvl="1"/>
            <a:r>
              <a:rPr lang="en-GB" dirty="0"/>
              <a:t>IBM System G</a:t>
            </a:r>
          </a:p>
          <a:p>
            <a:endParaRPr lang="en-GB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F76BF51-B63E-4D3B-A08A-DA0A4F881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Graph Database Vendors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408B3F0-4814-40DC-B70D-A63651DC4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820D1FE-5662-4FFE-A471-D4BA1B41B978}"/>
              </a:ext>
            </a:extLst>
          </p:cNvPr>
          <p:cNvSpPr/>
          <p:nvPr/>
        </p:nvSpPr>
        <p:spPr>
          <a:xfrm>
            <a:off x="9542447" y="4136769"/>
            <a:ext cx="2304000" cy="43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66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F54E8A97-D0B2-444A-8BF0-CF716003875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578446" y="4172769"/>
            <a:ext cx="22248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C30A9C1-4078-4C1B-B9B8-058021AAFDFF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606370" y="4057625"/>
            <a:ext cx="15768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B5D0633-AEAB-49F5-BD8C-F5DA7099F39D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9902446" y="5537529"/>
            <a:ext cx="15768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2DE4BAD-A774-4EB3-BE59-6293AE581780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7698361" y="5253475"/>
            <a:ext cx="523440" cy="523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1EB1A1E-2BBB-4B55-AE47-9F4CE43101DF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7662360" y="2977625"/>
            <a:ext cx="3394800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0F26D79-552D-4D6D-AA7C-B82254BEC8F7}"/>
              </a:ext>
            </a:extLst>
          </p:cNvPr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7698361" y="2113625"/>
            <a:ext cx="16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F542CFF-FAE5-48F7-AAC3-FFF9D2EF2D0A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9822361" y="1825625"/>
            <a:ext cx="554400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6243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10578D-8604-461D-BE79-18DE10508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Apache </a:t>
            </a:r>
            <a:r>
              <a:rPr lang="en-GB" dirty="0" err="1"/>
              <a:t>TinkerPop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53268E-F089-48D2-9125-64039C610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 computing framework</a:t>
            </a:r>
          </a:p>
          <a:p>
            <a:pPr lvl="1"/>
            <a:r>
              <a:rPr lang="en-US" dirty="0"/>
              <a:t>Vendor-agnostic</a:t>
            </a:r>
          </a:p>
          <a:p>
            <a:r>
              <a:rPr lang="en-US" dirty="0"/>
              <a:t>Includes a graph structure API</a:t>
            </a:r>
          </a:p>
          <a:p>
            <a:pPr lvl="1"/>
            <a:r>
              <a:rPr lang="en-US" dirty="0"/>
              <a:t>Formerly known as Blueprints API</a:t>
            </a:r>
          </a:p>
          <a:p>
            <a:pPr lvl="1"/>
            <a:r>
              <a:rPr lang="en-US" dirty="0"/>
              <a:t>For creating and modifying Property Graphs</a:t>
            </a:r>
          </a:p>
          <a:p>
            <a:r>
              <a:rPr lang="en-US" dirty="0"/>
              <a:t>Example:</a:t>
            </a:r>
          </a:p>
          <a:p>
            <a:endParaRPr lang="en-GB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4F0570F-B1D0-43E2-9BA5-96FD0CBC0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47CBAFF-8776-462E-B64B-15050D5A378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7706400" y="1787200"/>
            <a:ext cx="31140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74B1884-C7C7-4CF1-8476-C0B901D46793}"/>
              </a:ext>
            </a:extLst>
          </p:cNvPr>
          <p:cNvSpPr txBox="1"/>
          <p:nvPr/>
        </p:nvSpPr>
        <p:spPr>
          <a:xfrm>
            <a:off x="1293334" y="4650284"/>
            <a:ext cx="8928000" cy="1370159"/>
          </a:xfrm>
          <a:prstGeom prst="rect">
            <a:avLst/>
          </a:prstGeom>
          <a:noFill/>
          <a:ln w="0">
            <a:solidFill>
              <a:srgbClr val="333333"/>
            </a:solidFill>
            <a:prstDash val="solid"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 dirty="0">
                <a:ln>
                  <a:noFill/>
                </a:ln>
                <a:latin typeface="Consolas" panose="020B0609020204030204" pitchFamily="49" charset="0"/>
                <a:ea typeface="Liberation Mono" pitchFamily="49"/>
                <a:cs typeface="Liberation Mono" pitchFamily="49"/>
              </a:rPr>
              <a:t>Graph </a:t>
            </a:r>
            <a:r>
              <a:rPr lang="en-US" sz="1600" b="0" i="0" u="none" strike="noStrike" kern="1200" dirty="0" err="1">
                <a:ln>
                  <a:noFill/>
                </a:ln>
                <a:latin typeface="Consolas" panose="020B0609020204030204" pitchFamily="49" charset="0"/>
                <a:ea typeface="Liberation Mono" pitchFamily="49"/>
                <a:cs typeface="Liberation Mono" pitchFamily="49"/>
              </a:rPr>
              <a:t>graph</a:t>
            </a:r>
            <a:r>
              <a:rPr lang="en-US" sz="1600" b="0" i="0" u="none" strike="noStrike" kern="1200" dirty="0">
                <a:ln>
                  <a:noFill/>
                </a:ln>
                <a:latin typeface="Consolas" panose="020B0609020204030204" pitchFamily="49" charset="0"/>
                <a:ea typeface="Liberation Mono" pitchFamily="49"/>
                <a:cs typeface="Liberation Mono" pitchFamily="49"/>
              </a:rPr>
              <a:t> = …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 dirty="0">
                <a:ln>
                  <a:noFill/>
                </a:ln>
                <a:latin typeface="Consolas" panose="020B0609020204030204" pitchFamily="49" charset="0"/>
                <a:ea typeface="Liberation Mono" pitchFamily="49"/>
                <a:cs typeface="Liberation Mono" pitchFamily="49"/>
              </a:rPr>
              <a:t>Vertex </a:t>
            </a:r>
            <a:r>
              <a:rPr lang="en-US" sz="1600" b="0" i="0" u="none" strike="noStrike" kern="1200" dirty="0" err="1">
                <a:ln>
                  <a:noFill/>
                </a:ln>
                <a:latin typeface="Consolas" panose="020B0609020204030204" pitchFamily="49" charset="0"/>
                <a:ea typeface="Liberation Mono" pitchFamily="49"/>
                <a:cs typeface="Liberation Mono" pitchFamily="49"/>
              </a:rPr>
              <a:t>marko</a:t>
            </a:r>
            <a:r>
              <a:rPr lang="en-US" sz="1600" b="0" i="0" u="none" strike="noStrike" kern="1200" dirty="0">
                <a:ln>
                  <a:noFill/>
                </a:ln>
                <a:latin typeface="Consolas" panose="020B0609020204030204" pitchFamily="49" charset="0"/>
                <a:ea typeface="Liberation Mono" pitchFamily="49"/>
                <a:cs typeface="Liberation Mono" pitchFamily="49"/>
              </a:rPr>
              <a:t> = </a:t>
            </a:r>
            <a:r>
              <a:rPr lang="en-US" sz="1600" b="0" i="0" u="none" strike="noStrike" kern="1200" dirty="0" err="1">
                <a:ln>
                  <a:noFill/>
                </a:ln>
                <a:latin typeface="Consolas" panose="020B0609020204030204" pitchFamily="49" charset="0"/>
                <a:ea typeface="Liberation Mono" pitchFamily="49"/>
                <a:cs typeface="Liberation Mono" pitchFamily="49"/>
              </a:rPr>
              <a:t>graph.addVertex</a:t>
            </a:r>
            <a:r>
              <a:rPr lang="en-US" sz="1600" b="0" i="0" u="none" strike="noStrike" kern="1200" dirty="0">
                <a:ln>
                  <a:noFill/>
                </a:ln>
                <a:latin typeface="Consolas" panose="020B0609020204030204" pitchFamily="49" charset="0"/>
                <a:ea typeface="Liberation Mono" pitchFamily="49"/>
                <a:cs typeface="Liberation Mono" pitchFamily="49"/>
              </a:rPr>
              <a:t>(</a:t>
            </a:r>
            <a:r>
              <a:rPr lang="en-US" sz="1600" b="0" i="0" u="none" strike="noStrike" kern="1200" dirty="0" err="1">
                <a:ln>
                  <a:noFill/>
                </a:ln>
                <a:latin typeface="Consolas" panose="020B0609020204030204" pitchFamily="49" charset="0"/>
                <a:ea typeface="Liberation Mono" pitchFamily="49"/>
                <a:cs typeface="Liberation Mono" pitchFamily="49"/>
              </a:rPr>
              <a:t>T.label</a:t>
            </a:r>
            <a:r>
              <a:rPr lang="en-US" sz="1600" b="0" i="0" u="none" strike="noStrike" kern="1200" dirty="0">
                <a:ln>
                  <a:noFill/>
                </a:ln>
                <a:latin typeface="Consolas" panose="020B0609020204030204" pitchFamily="49" charset="0"/>
                <a:ea typeface="Liberation Mono" pitchFamily="49"/>
                <a:cs typeface="Liberation Mono" pitchFamily="49"/>
              </a:rPr>
              <a:t>, "person", T.id, 1, "name", "</a:t>
            </a:r>
            <a:r>
              <a:rPr lang="en-US" sz="1600" b="0" i="0" u="none" strike="noStrike" kern="1200" dirty="0" err="1">
                <a:ln>
                  <a:noFill/>
                </a:ln>
                <a:latin typeface="Consolas" panose="020B0609020204030204" pitchFamily="49" charset="0"/>
                <a:ea typeface="Liberation Mono" pitchFamily="49"/>
                <a:cs typeface="Liberation Mono" pitchFamily="49"/>
              </a:rPr>
              <a:t>marko</a:t>
            </a:r>
            <a:r>
              <a:rPr lang="en-US" sz="1600" b="0" i="0" u="none" strike="noStrike" kern="1200" dirty="0">
                <a:ln>
                  <a:noFill/>
                </a:ln>
                <a:latin typeface="Consolas" panose="020B0609020204030204" pitchFamily="49" charset="0"/>
                <a:ea typeface="Liberation Mono" pitchFamily="49"/>
                <a:cs typeface="Liberation Mono" pitchFamily="49"/>
              </a:rPr>
              <a:t>", "age", 29);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 dirty="0">
                <a:ln>
                  <a:noFill/>
                </a:ln>
                <a:latin typeface="Consolas" panose="020B0609020204030204" pitchFamily="49" charset="0"/>
                <a:ea typeface="Liberation Mono" pitchFamily="49"/>
                <a:cs typeface="Liberation Mono" pitchFamily="49"/>
              </a:rPr>
              <a:t>Vertex </a:t>
            </a:r>
            <a:r>
              <a:rPr lang="en-US" sz="1600" b="0" i="0" u="none" strike="noStrike" kern="1200" dirty="0" err="1">
                <a:ln>
                  <a:noFill/>
                </a:ln>
                <a:latin typeface="Consolas" panose="020B0609020204030204" pitchFamily="49" charset="0"/>
                <a:ea typeface="Liberation Mono" pitchFamily="49"/>
                <a:cs typeface="Liberation Mono" pitchFamily="49"/>
              </a:rPr>
              <a:t>vadas</a:t>
            </a:r>
            <a:r>
              <a:rPr lang="en-US" sz="1600" b="0" i="0" u="none" strike="noStrike" kern="1200" dirty="0">
                <a:ln>
                  <a:noFill/>
                </a:ln>
                <a:latin typeface="Consolas" panose="020B0609020204030204" pitchFamily="49" charset="0"/>
                <a:ea typeface="Liberation Mono" pitchFamily="49"/>
                <a:cs typeface="Liberation Mono" pitchFamily="49"/>
              </a:rPr>
              <a:t> = </a:t>
            </a:r>
            <a:r>
              <a:rPr lang="en-US" sz="1600" b="0" i="0" u="none" strike="noStrike" kern="1200" dirty="0" err="1">
                <a:ln>
                  <a:noFill/>
                </a:ln>
                <a:latin typeface="Consolas" panose="020B0609020204030204" pitchFamily="49" charset="0"/>
                <a:ea typeface="Liberation Mono" pitchFamily="49"/>
                <a:cs typeface="Liberation Mono" pitchFamily="49"/>
              </a:rPr>
              <a:t>graph.addVertex</a:t>
            </a:r>
            <a:r>
              <a:rPr lang="en-US" sz="1600" b="0" i="0" u="none" strike="noStrike" kern="1200" dirty="0">
                <a:ln>
                  <a:noFill/>
                </a:ln>
                <a:latin typeface="Consolas" panose="020B0609020204030204" pitchFamily="49" charset="0"/>
                <a:ea typeface="Liberation Mono" pitchFamily="49"/>
                <a:cs typeface="Liberation Mono" pitchFamily="49"/>
              </a:rPr>
              <a:t>(</a:t>
            </a:r>
            <a:r>
              <a:rPr lang="en-US" sz="1600" b="0" i="0" u="none" strike="noStrike" kern="1200" dirty="0" err="1">
                <a:ln>
                  <a:noFill/>
                </a:ln>
                <a:latin typeface="Consolas" panose="020B0609020204030204" pitchFamily="49" charset="0"/>
                <a:ea typeface="Liberation Mono" pitchFamily="49"/>
                <a:cs typeface="Liberation Mono" pitchFamily="49"/>
              </a:rPr>
              <a:t>T.label</a:t>
            </a:r>
            <a:r>
              <a:rPr lang="en-US" sz="1600" b="0" i="0" u="none" strike="noStrike" kern="1200" dirty="0">
                <a:ln>
                  <a:noFill/>
                </a:ln>
                <a:latin typeface="Consolas" panose="020B0609020204030204" pitchFamily="49" charset="0"/>
                <a:ea typeface="Liberation Mono" pitchFamily="49"/>
                <a:cs typeface="Liberation Mono" pitchFamily="49"/>
              </a:rPr>
              <a:t>, "person", T.id, 2, "name", "</a:t>
            </a:r>
            <a:r>
              <a:rPr lang="en-US" sz="1600" b="0" i="0" u="none" strike="noStrike" kern="1200" dirty="0" err="1">
                <a:ln>
                  <a:noFill/>
                </a:ln>
                <a:latin typeface="Consolas" panose="020B0609020204030204" pitchFamily="49" charset="0"/>
                <a:ea typeface="Liberation Mono" pitchFamily="49"/>
                <a:cs typeface="Liberation Mono" pitchFamily="49"/>
              </a:rPr>
              <a:t>vadas</a:t>
            </a:r>
            <a:r>
              <a:rPr lang="en-US" sz="1600" b="0" i="0" u="none" strike="noStrike" kern="1200" dirty="0">
                <a:ln>
                  <a:noFill/>
                </a:ln>
                <a:latin typeface="Consolas" panose="020B0609020204030204" pitchFamily="49" charset="0"/>
                <a:ea typeface="Liberation Mono" pitchFamily="49"/>
                <a:cs typeface="Liberation Mono" pitchFamily="49"/>
              </a:rPr>
              <a:t>", "age", 27);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 dirty="0" err="1">
                <a:ln>
                  <a:noFill/>
                </a:ln>
                <a:latin typeface="Consolas" panose="020B0609020204030204" pitchFamily="49" charset="0"/>
                <a:ea typeface="Liberation Mono" pitchFamily="49"/>
                <a:cs typeface="Liberation Mono" pitchFamily="49"/>
              </a:rPr>
              <a:t>marko.addEdge</a:t>
            </a:r>
            <a:r>
              <a:rPr lang="en-US" sz="1600" b="0" i="0" u="none" strike="noStrike" kern="1200" dirty="0">
                <a:ln>
                  <a:noFill/>
                </a:ln>
                <a:latin typeface="Consolas" panose="020B0609020204030204" pitchFamily="49" charset="0"/>
                <a:ea typeface="Liberation Mono" pitchFamily="49"/>
                <a:cs typeface="Liberation Mono" pitchFamily="49"/>
              </a:rPr>
              <a:t>("knows", </a:t>
            </a:r>
            <a:r>
              <a:rPr lang="en-US" sz="1600" b="0" i="0" u="none" strike="noStrike" kern="1200" dirty="0" err="1">
                <a:ln>
                  <a:noFill/>
                </a:ln>
                <a:latin typeface="Consolas" panose="020B0609020204030204" pitchFamily="49" charset="0"/>
                <a:ea typeface="Liberation Mono" pitchFamily="49"/>
                <a:cs typeface="Liberation Mono" pitchFamily="49"/>
              </a:rPr>
              <a:t>vadas</a:t>
            </a:r>
            <a:r>
              <a:rPr lang="en-US" sz="1600" b="0" i="0" u="none" strike="noStrike" kern="1200" dirty="0">
                <a:ln>
                  <a:noFill/>
                </a:ln>
                <a:latin typeface="Consolas" panose="020B0609020204030204" pitchFamily="49" charset="0"/>
                <a:ea typeface="Liberation Mono" pitchFamily="49"/>
                <a:cs typeface="Liberation Mono" pitchFamily="49"/>
              </a:rPr>
              <a:t>, T.id, 7, "weight", 0.5f);</a:t>
            </a:r>
          </a:p>
        </p:txBody>
      </p:sp>
    </p:spTree>
    <p:extLst>
      <p:ext uri="{BB962C8B-B14F-4D97-AF65-F5344CB8AC3E}">
        <p14:creationId xmlns:p14="http://schemas.microsoft.com/office/powerpoint/2010/main" val="2711435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F2D3E8-F3AD-4BF6-8A32-5FB8A04A1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Apache </a:t>
            </a:r>
            <a:r>
              <a:rPr lang="en-GB" dirty="0" err="1"/>
              <a:t>TinkerPop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4D79AA-DE79-4903-B32A-70B6FFA92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Includes a process API</a:t>
            </a:r>
          </a:p>
          <a:p>
            <a:pPr lvl="1"/>
            <a:r>
              <a:rPr lang="en-GB" dirty="0"/>
              <a:t>Graph-parallel engine</a:t>
            </a:r>
          </a:p>
          <a:p>
            <a:pPr lvl="1"/>
            <a:r>
              <a:rPr lang="en-GB" dirty="0"/>
              <a:t>Graph traversal, based on a language called gremlin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91AA902-27C9-4134-8382-C0E158A72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653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1A4C56-3A7F-46DB-83FA-556D3FFF1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Apache </a:t>
            </a:r>
            <a:r>
              <a:rPr lang="en-GB" dirty="0" err="1"/>
              <a:t>TinkerPop</a:t>
            </a:r>
            <a:endParaRPr lang="en-GB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E4D8AE9E-416B-4425-AB06-2028EAEDFB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1629" y="1690688"/>
            <a:ext cx="7678731" cy="4903987"/>
          </a:xfr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9564FAF-B678-4CC5-8F26-E333495BB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366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04DFFD-B10F-41E7-88F8-BF30A4896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Gremlin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E6884B-244F-4F59-9710-E38416A49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 of the </a:t>
            </a:r>
            <a:r>
              <a:rPr lang="en-US" dirty="0" err="1"/>
              <a:t>TinkerPop</a:t>
            </a:r>
            <a:r>
              <a:rPr lang="en-US" dirty="0"/>
              <a:t> framework</a:t>
            </a:r>
          </a:p>
          <a:p>
            <a:endParaRPr lang="en-US" dirty="0"/>
          </a:p>
          <a:p>
            <a:r>
              <a:rPr lang="en-US" dirty="0"/>
              <a:t>Powerful domain-specific language (DSL) with embeddings in various programming languages</a:t>
            </a:r>
          </a:p>
          <a:p>
            <a:endParaRPr lang="en-US" dirty="0"/>
          </a:p>
          <a:p>
            <a:r>
              <a:rPr lang="en-US" dirty="0"/>
              <a:t>Expressions specify a concatenation of traversal steps</a:t>
            </a:r>
          </a:p>
          <a:p>
            <a:endParaRPr lang="en-GB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A1434E0-62D8-4654-BB47-584DFF861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527824CA-80AD-46DC-A4BA-9EDDCF6D9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603" y="3727679"/>
            <a:ext cx="2083594" cy="224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74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2A35D0-07E2-48B3-9ED7-97C49D5B7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Gremlin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E35940-E527-4E64-856B-E5358D352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5631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err="1">
                <a:latin typeface="Consolas" panose="020B0609020204030204" pitchFamily="49" charset="0"/>
              </a:rPr>
              <a:t>g.V</a:t>
            </a:r>
            <a:r>
              <a:rPr lang="en-GB" dirty="0">
                <a:latin typeface="Consolas" panose="020B0609020204030204" pitchFamily="49" charset="0"/>
              </a:rPr>
              <a:t>().has(‘name’, ‘</a:t>
            </a:r>
            <a:r>
              <a:rPr lang="en-GB" dirty="0" err="1">
                <a:latin typeface="Consolas" panose="020B0609020204030204" pitchFamily="49" charset="0"/>
              </a:rPr>
              <a:t>marko</a:t>
            </a:r>
            <a:r>
              <a:rPr lang="en-GB" dirty="0">
                <a:latin typeface="Consolas" panose="020B0609020204030204" pitchFamily="49" charset="0"/>
              </a:rPr>
              <a:t>’).out(‘knows’).values(‘name’)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A7109C3-C96E-4B13-B4E1-5AF277068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D386B4C-738F-4F4E-A805-D35CC821C8E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574173" y="2307880"/>
            <a:ext cx="5552341" cy="39683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E9790FB-FCAA-49EA-B87B-060B8BBB4349}"/>
              </a:ext>
            </a:extLst>
          </p:cNvPr>
          <p:cNvSpPr txBox="1"/>
          <p:nvPr/>
        </p:nvSpPr>
        <p:spPr>
          <a:xfrm>
            <a:off x="8606972" y="3741674"/>
            <a:ext cx="13952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Results:</a:t>
            </a:r>
          </a:p>
          <a:p>
            <a:r>
              <a:rPr lang="en-GB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-</a:t>
            </a:r>
            <a:r>
              <a:rPr lang="en-GB" sz="2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vadas</a:t>
            </a:r>
            <a:endParaRPr lang="en-GB" sz="28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en-GB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-josh</a:t>
            </a:r>
          </a:p>
        </p:txBody>
      </p:sp>
    </p:spTree>
    <p:extLst>
      <p:ext uri="{BB962C8B-B14F-4D97-AF65-F5344CB8AC3E}">
        <p14:creationId xmlns:p14="http://schemas.microsoft.com/office/powerpoint/2010/main" val="265053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2A35D0-07E2-48B3-9ED7-97C49D5B7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Gremlin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E35940-E527-4E64-856B-E5358D352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5631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err="1">
                <a:latin typeface="Consolas" panose="020B0609020204030204" pitchFamily="49" charset="0"/>
              </a:rPr>
              <a:t>g.V</a:t>
            </a:r>
            <a:r>
              <a:rPr lang="en-GB" dirty="0">
                <a:latin typeface="Consolas" panose="020B0609020204030204" pitchFamily="49" charset="0"/>
              </a:rPr>
              <a:t>().has(‘name’, ‘</a:t>
            </a:r>
            <a:r>
              <a:rPr lang="en-GB" dirty="0" err="1">
                <a:latin typeface="Consolas" panose="020B0609020204030204" pitchFamily="49" charset="0"/>
              </a:rPr>
              <a:t>marko</a:t>
            </a:r>
            <a:r>
              <a:rPr lang="en-GB" dirty="0">
                <a:latin typeface="Consolas" panose="020B0609020204030204" pitchFamily="49" charset="0"/>
              </a:rPr>
              <a:t>’).out(‘knows’).values(‘name’).path()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A7109C3-C96E-4B13-B4E1-5AF277068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D386B4C-738F-4F4E-A805-D35CC821C8E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574173" y="2307880"/>
            <a:ext cx="5552341" cy="39683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E9790FB-FCAA-49EA-B87B-060B8BBB4349}"/>
              </a:ext>
            </a:extLst>
          </p:cNvPr>
          <p:cNvSpPr txBox="1"/>
          <p:nvPr/>
        </p:nvSpPr>
        <p:spPr>
          <a:xfrm>
            <a:off x="8606972" y="3741674"/>
            <a:ext cx="29396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Results:</a:t>
            </a:r>
          </a:p>
          <a:p>
            <a:r>
              <a:rPr lang="en-GB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-V[1], V[2], </a:t>
            </a:r>
            <a:r>
              <a:rPr lang="en-GB" sz="2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vadas</a:t>
            </a:r>
            <a:endParaRPr lang="en-GB" sz="28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en-GB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-V[1], V[4], josh</a:t>
            </a:r>
          </a:p>
        </p:txBody>
      </p:sp>
    </p:spTree>
    <p:extLst>
      <p:ext uri="{BB962C8B-B14F-4D97-AF65-F5344CB8AC3E}">
        <p14:creationId xmlns:p14="http://schemas.microsoft.com/office/powerpoint/2010/main" val="397302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2A35D0-07E2-48B3-9ED7-97C49D5B7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Gremlin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E35940-E527-4E64-856B-E5358D352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595" y="1782082"/>
            <a:ext cx="11024810" cy="65631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err="1">
                <a:latin typeface="Consolas" panose="020B0609020204030204" pitchFamily="49" charset="0"/>
              </a:rPr>
              <a:t>g.V</a:t>
            </a:r>
            <a:r>
              <a:rPr lang="en-GB" dirty="0">
                <a:latin typeface="Consolas" panose="020B0609020204030204" pitchFamily="49" charset="0"/>
              </a:rPr>
              <a:t>().has(‘name’, ‘</a:t>
            </a:r>
            <a:r>
              <a:rPr lang="en-GB" dirty="0" err="1">
                <a:latin typeface="Consolas" panose="020B0609020204030204" pitchFamily="49" charset="0"/>
              </a:rPr>
              <a:t>marko</a:t>
            </a:r>
            <a:r>
              <a:rPr lang="en-GB" dirty="0">
                <a:latin typeface="Consolas" panose="020B0609020204030204" pitchFamily="49" charset="0"/>
              </a:rPr>
              <a:t>’).repeat(out()).times(2).values(‘name’)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A7109C3-C96E-4B13-B4E1-5AF277068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E9790FB-FCAA-49EA-B87B-060B8BBB4349}"/>
              </a:ext>
            </a:extLst>
          </p:cNvPr>
          <p:cNvSpPr txBox="1"/>
          <p:nvPr/>
        </p:nvSpPr>
        <p:spPr>
          <a:xfrm>
            <a:off x="8606972" y="3741674"/>
            <a:ext cx="13952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Results:</a:t>
            </a:r>
          </a:p>
          <a:p>
            <a:r>
              <a:rPr lang="en-GB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-ripple</a:t>
            </a:r>
          </a:p>
          <a:p>
            <a:r>
              <a:rPr lang="en-GB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-lop</a:t>
            </a:r>
          </a:p>
        </p:txBody>
      </p:sp>
      <p:pic>
        <p:nvPicPr>
          <p:cNvPr id="7" name="Marcador de contenido 4">
            <a:extLst>
              <a:ext uri="{FF2B5EF4-FFF2-40B4-BE49-F238E27FC236}">
                <a16:creationId xmlns:a16="http://schemas.microsoft.com/office/drawing/2014/main" id="{0266B3BE-76D8-490D-8510-78E25E24A81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289861" y="2312709"/>
            <a:ext cx="5476723" cy="3879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920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FC5995-D5A8-4C5F-8C75-E9A9DD7E8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Cypher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F513AD-0DA9-4E56-A532-82D862234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Declarative graph database query language</a:t>
            </a:r>
          </a:p>
          <a:p>
            <a:pPr lvl="1"/>
            <a:r>
              <a:rPr lang="en-GB" dirty="0"/>
              <a:t>Proprietary (used by Neo4j)</a:t>
            </a:r>
          </a:p>
          <a:p>
            <a:pPr lvl="1"/>
            <a:endParaRPr lang="en-GB" dirty="0"/>
          </a:p>
          <a:p>
            <a:r>
              <a:rPr lang="en-GB" dirty="0"/>
              <a:t>The </a:t>
            </a:r>
            <a:r>
              <a:rPr lang="en-GB" dirty="0" err="1"/>
              <a:t>OpenCypher</a:t>
            </a:r>
            <a:r>
              <a:rPr lang="en-GB" dirty="0"/>
              <a:t> project aims to deliver an open specification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81BAE9-7F93-4094-B1C2-B8AC3D0FB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C98A354-4E9D-4A00-8557-118A15D8C56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765029" y="4569372"/>
            <a:ext cx="2430000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5224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D45C80-C877-4BE4-9A84-E88B275E3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Graphs are Everywhere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202C08-95BE-425C-973E-0AB47C0BB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Transportation networks</a:t>
            </a:r>
          </a:p>
          <a:p>
            <a:r>
              <a:rPr lang="en-GB" dirty="0"/>
              <a:t>Bibliographic networks</a:t>
            </a:r>
          </a:p>
          <a:p>
            <a:r>
              <a:rPr lang="en-GB" dirty="0"/>
              <a:t>Computer networks</a:t>
            </a:r>
          </a:p>
          <a:p>
            <a:r>
              <a:rPr lang="en-GB" dirty="0"/>
              <a:t>Social networks</a:t>
            </a:r>
          </a:p>
          <a:p>
            <a:r>
              <a:rPr lang="en-GB" dirty="0"/>
              <a:t>Topic maps</a:t>
            </a:r>
          </a:p>
          <a:p>
            <a:r>
              <a:rPr lang="en-GB" dirty="0"/>
              <a:t>Knowledge bases</a:t>
            </a:r>
          </a:p>
          <a:p>
            <a:r>
              <a:rPr lang="en-GB" dirty="0"/>
              <a:t>Protein interactions</a:t>
            </a:r>
          </a:p>
          <a:p>
            <a:r>
              <a:rPr lang="en-GB" dirty="0"/>
              <a:t>Biological food chains</a:t>
            </a:r>
          </a:p>
          <a:p>
            <a:r>
              <a:rPr lang="en-GB" dirty="0"/>
              <a:t>etc...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9C95DA8-DA6E-439F-A2A6-0B8D3CE26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 descr="Imagen que contiene nieve, reloj&#10;&#10;Descripción generada automáticamente">
            <a:extLst>
              <a:ext uri="{FF2B5EF4-FFF2-40B4-BE49-F238E27FC236}">
                <a16:creationId xmlns:a16="http://schemas.microsoft.com/office/drawing/2014/main" id="{A83962BC-63CE-4E23-9542-6A1F8B3DF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518" y="2119086"/>
            <a:ext cx="5687964" cy="31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58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6489DF-A3FE-480A-BE19-F668CB1F9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Cypher – Example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7135D6-9A1E-4BA0-8759-D585A24D2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Recall our initial Gremlin example: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2400" dirty="0" err="1">
                <a:latin typeface="Consolas" panose="020B0609020204030204" pitchFamily="49" charset="0"/>
              </a:rPr>
              <a:t>g.V</a:t>
            </a:r>
            <a:r>
              <a:rPr lang="en-GB" sz="2400" dirty="0">
                <a:latin typeface="Consolas" panose="020B0609020204030204" pitchFamily="49" charset="0"/>
              </a:rPr>
              <a:t>().has('name','</a:t>
            </a:r>
            <a:r>
              <a:rPr lang="en-GB" sz="2400" dirty="0" err="1">
                <a:latin typeface="Consolas" panose="020B0609020204030204" pitchFamily="49" charset="0"/>
              </a:rPr>
              <a:t>marko</a:t>
            </a:r>
            <a:r>
              <a:rPr lang="en-GB" sz="2400" dirty="0">
                <a:latin typeface="Consolas" panose="020B0609020204030204" pitchFamily="49" charset="0"/>
              </a:rPr>
              <a:t>').out('knows').values('name’)</a:t>
            </a:r>
          </a:p>
          <a:p>
            <a:endParaRPr lang="en-GB" dirty="0"/>
          </a:p>
          <a:p>
            <a:r>
              <a:rPr lang="en-GB" dirty="0"/>
              <a:t>In Cypher we could express this query as follows: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b="1" dirty="0">
                <a:solidFill>
                  <a:srgbClr val="0070C0"/>
                </a:solidFill>
                <a:latin typeface="Consolas" panose="020B0609020204030204" pitchFamily="49" charset="0"/>
              </a:rPr>
              <a:t>MATCH</a:t>
            </a:r>
            <a:r>
              <a:rPr lang="en-GB" dirty="0">
                <a:latin typeface="Consolas" panose="020B0609020204030204" pitchFamily="49" charset="0"/>
              </a:rPr>
              <a:t> ( {name:'</a:t>
            </a:r>
            <a:r>
              <a:rPr lang="en-GB" dirty="0" err="1">
                <a:latin typeface="Consolas" panose="020B0609020204030204" pitchFamily="49" charset="0"/>
              </a:rPr>
              <a:t>marko</a:t>
            </a:r>
            <a:r>
              <a:rPr lang="en-GB" dirty="0">
                <a:latin typeface="Consolas" panose="020B0609020204030204" pitchFamily="49" charset="0"/>
              </a:rPr>
              <a:t>'} )-[:knows]-&gt;( x )</a:t>
            </a:r>
            <a:br>
              <a:rPr lang="en-GB" dirty="0">
                <a:latin typeface="Consolas" panose="020B0609020204030204" pitchFamily="49" charset="0"/>
              </a:rPr>
            </a:br>
            <a:r>
              <a:rPr lang="en-GB" dirty="0">
                <a:latin typeface="Consolas" panose="020B0609020204030204" pitchFamily="49" charset="0"/>
              </a:rPr>
              <a:t>	</a:t>
            </a:r>
            <a:r>
              <a:rPr lang="en-GB" b="1" dirty="0">
                <a:solidFill>
                  <a:srgbClr val="0070C0"/>
                </a:solidFill>
                <a:latin typeface="Consolas" panose="020B0609020204030204" pitchFamily="49" charset="0"/>
              </a:rPr>
              <a:t>RETURN</a:t>
            </a:r>
            <a:r>
              <a:rPr lang="en-GB" dirty="0">
                <a:latin typeface="Consolas" panose="020B0609020204030204" pitchFamily="49" charset="0"/>
              </a:rPr>
              <a:t> x.name</a:t>
            </a:r>
          </a:p>
          <a:p>
            <a:endParaRPr lang="en-GB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565F1BC-B475-4F4E-9073-92B1BE552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144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572672-34ED-43FB-8FBC-496F5DF7B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Cypher – Clauses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1439F9-D218-4CA2-BA23-F8BA84249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161" y="1757891"/>
            <a:ext cx="11247363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CREATE</a:t>
            </a:r>
            <a:r>
              <a:rPr lang="en-US" dirty="0"/>
              <a:t>  	- creates nodes and edges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DELETE</a:t>
            </a:r>
            <a:r>
              <a:rPr lang="en-US" dirty="0"/>
              <a:t>  	- removes nodes, edges, properties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SET</a:t>
            </a:r>
            <a:r>
              <a:rPr lang="en-US" dirty="0"/>
              <a:t>  		- sets values of properties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MATCH</a:t>
            </a:r>
            <a:r>
              <a:rPr lang="en-US" dirty="0"/>
              <a:t>  	- specifies a pattern to match in the data graph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WHERE</a:t>
            </a:r>
            <a:r>
              <a:rPr lang="en-US" dirty="0"/>
              <a:t>   	- filters pattern matching results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RETURN	</a:t>
            </a:r>
            <a:r>
              <a:rPr lang="en-US" dirty="0"/>
              <a:t>- which nodes / edges / properties in the matched data 			   	should be returned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UNION</a:t>
            </a:r>
            <a:r>
              <a:rPr lang="en-US" dirty="0"/>
              <a:t>  	- merges results from two or more queries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WITH</a:t>
            </a:r>
            <a:r>
              <a:rPr lang="en-US" dirty="0"/>
              <a:t>  	- chains subsequent query parts (like piping in Unix commands)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06466E1-4B18-4639-B827-A6C0C360C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161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60013-EDC5-4179-8D54-244C16470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Cypher – Node Patterns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C9CA85-4237-477E-9651-1BEC87255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68352" cy="4351338"/>
          </a:xfrm>
        </p:spPr>
        <p:txBody>
          <a:bodyPr/>
          <a:lstStyle/>
          <a:p>
            <a:r>
              <a:rPr lang="en-GB" dirty="0"/>
              <a:t>Node patterns may have different forms: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</a:rPr>
              <a:t>( )  </a:t>
            </a:r>
            <a:r>
              <a:rPr lang="en-GB" dirty="0">
                <a:latin typeface="Consolas" panose="020B0609020204030204" pitchFamily="49" charset="0"/>
              </a:rPr>
              <a:t>					</a:t>
            </a:r>
            <a:r>
              <a:rPr lang="en-GB" dirty="0"/>
              <a:t>- matches any node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</a:rPr>
              <a:t>(:person)  </a:t>
            </a:r>
            <a:r>
              <a:rPr lang="en-GB" dirty="0">
                <a:latin typeface="Consolas" panose="020B0609020204030204" pitchFamily="49" charset="0"/>
              </a:rPr>
              <a:t>			</a:t>
            </a:r>
            <a:r>
              <a:rPr lang="en-GB" dirty="0"/>
              <a:t>- matches nodes whose label is person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</a:rPr>
              <a:t>( {name:'</a:t>
            </a:r>
            <a:r>
              <a:rPr lang="en-GB" sz="2400" dirty="0" err="1">
                <a:latin typeface="Consolas" panose="020B0609020204030204" pitchFamily="49" charset="0"/>
              </a:rPr>
              <a:t>marko</a:t>
            </a:r>
            <a:r>
              <a:rPr lang="en-GB" sz="2400" dirty="0">
                <a:latin typeface="Consolas" panose="020B0609020204030204" pitchFamily="49" charset="0"/>
              </a:rPr>
              <a:t>’})</a:t>
            </a:r>
            <a:r>
              <a:rPr lang="en-GB" dirty="0">
                <a:latin typeface="Consolas" panose="020B0609020204030204" pitchFamily="49" charset="0"/>
              </a:rPr>
              <a:t>		</a:t>
            </a:r>
            <a:r>
              <a:rPr lang="en-GB" dirty="0"/>
              <a:t>- matches nodes that have a property 					name='</a:t>
            </a:r>
            <a:r>
              <a:rPr lang="en-GB" dirty="0" err="1"/>
              <a:t>marko</a:t>
            </a:r>
            <a:r>
              <a:rPr lang="en-GB" dirty="0"/>
              <a:t>’</a:t>
            </a:r>
          </a:p>
          <a:p>
            <a:pPr marL="0" indent="0">
              <a:buNone/>
            </a:pPr>
            <a:r>
              <a:rPr lang="en-GB" sz="2400" dirty="0">
                <a:latin typeface="Consolas" panose="020B0609020204030204" pitchFamily="49" charset="0"/>
              </a:rPr>
              <a:t>(:person {name:'</a:t>
            </a:r>
            <a:r>
              <a:rPr lang="en-GB" sz="2400" dirty="0" err="1">
                <a:latin typeface="Consolas" panose="020B0609020204030204" pitchFamily="49" charset="0"/>
              </a:rPr>
              <a:t>marko</a:t>
            </a:r>
            <a:r>
              <a:rPr lang="en-GB" sz="2400" dirty="0">
                <a:latin typeface="Consolas" panose="020B0609020204030204" pitchFamily="49" charset="0"/>
              </a:rPr>
              <a:t>’})</a:t>
            </a:r>
            <a:r>
              <a:rPr lang="en-GB" dirty="0">
                <a:latin typeface="Consolas" panose="020B0609020204030204" pitchFamily="49" charset="0"/>
              </a:rPr>
              <a:t>	</a:t>
            </a:r>
            <a:r>
              <a:rPr lang="en-GB" dirty="0"/>
              <a:t>- matches nodes that have both the 					label person and a property 							name='</a:t>
            </a:r>
            <a:r>
              <a:rPr lang="en-GB" dirty="0" err="1"/>
              <a:t>marko</a:t>
            </a:r>
            <a:r>
              <a:rPr lang="en-GB" dirty="0"/>
              <a:t>'</a:t>
            </a:r>
          </a:p>
          <a:p>
            <a:endParaRPr lang="en-GB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EAA307B-8007-478E-AAC3-6B2B8AEA4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559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6D1C71-3880-48AE-BE64-606B490C4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Cypher – Variables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577481-B58C-41A5-A107-686B1A096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node pattern can be assigned a variable</a:t>
            </a:r>
          </a:p>
          <a:p>
            <a:endParaRPr lang="en-US" dirty="0"/>
          </a:p>
          <a:p>
            <a:r>
              <a:rPr lang="en-US" dirty="0"/>
              <a:t>The variable can be used to refer to the matching node in another query clause or to express joins</a:t>
            </a:r>
          </a:p>
          <a:p>
            <a:endParaRPr lang="en-US" dirty="0"/>
          </a:p>
          <a:p>
            <a:r>
              <a:rPr lang="en-US" dirty="0"/>
              <a:t>For instance, </a:t>
            </a:r>
            <a:r>
              <a:rPr lang="en-US" dirty="0">
                <a:latin typeface="Consolas" panose="020B0609020204030204" pitchFamily="49" charset="0"/>
              </a:rPr>
              <a:t>(x)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x:person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endParaRPr lang="en-GB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E3D032-2B89-4B5C-96D5-2743CEB8E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0311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3E0252-293A-47CD-9BDE-979176420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Cypher – Relationship Patterns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25346A-319A-4560-AD4E-7137558F2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Relationship patterns must be placed between two node patterns, and they may have different forms.</a:t>
            </a:r>
          </a:p>
          <a:p>
            <a:endParaRPr lang="en-US" dirty="0"/>
          </a:p>
          <a:p>
            <a:r>
              <a:rPr lang="en-US" dirty="0"/>
              <a:t>Relationship patterns use a direction:</a:t>
            </a:r>
          </a:p>
          <a:p>
            <a:pPr lvl="1"/>
            <a:r>
              <a:rPr lang="en-US" dirty="0"/>
              <a:t>--&gt; for relationships “to the right”</a:t>
            </a:r>
          </a:p>
          <a:p>
            <a:pPr lvl="1"/>
            <a:r>
              <a:rPr lang="en-US" dirty="0"/>
              <a:t>&lt;-- for relationships “to the left”</a:t>
            </a:r>
          </a:p>
          <a:p>
            <a:pPr lvl="1"/>
            <a:r>
              <a:rPr lang="en-US" dirty="0"/>
              <a:t>-- for undirected relationships</a:t>
            </a:r>
          </a:p>
          <a:p>
            <a:endParaRPr lang="en-GB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BA38BB5-1F68-4A0B-BA02-F40D59A3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167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017B03-F6C5-4F12-9CEA-8A5E8221C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Cypher – Relationship Patterns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36B833-ACDC-40A3-8B3F-9107E3F3F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From here we assume </a:t>
            </a:r>
            <a:r>
              <a:rPr lang="en-GB" dirty="0">
                <a:sym typeface="Wingdings" panose="05000000000000000000" pitchFamily="2" charset="2"/>
              </a:rPr>
              <a:t> directions, but remember it can be any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600" dirty="0">
                <a:latin typeface="Consolas" panose="020B0609020204030204" pitchFamily="49" charset="0"/>
                <a:sym typeface="Wingdings" panose="05000000000000000000" pitchFamily="2" charset="2"/>
              </a:rPr>
              <a:t>-[]-&gt;</a:t>
            </a:r>
            <a:r>
              <a:rPr lang="en-US" dirty="0">
                <a:sym typeface="Wingdings" panose="05000000000000000000" pitchFamily="2" charset="2"/>
              </a:rPr>
              <a:t> 			- matches any edges in the given direction</a:t>
            </a:r>
          </a:p>
          <a:p>
            <a:pPr marL="0" indent="0">
              <a:buNone/>
            </a:pPr>
            <a:r>
              <a:rPr lang="en-US" sz="2600" dirty="0">
                <a:latin typeface="Consolas" panose="020B0609020204030204" pitchFamily="49" charset="0"/>
                <a:sym typeface="Wingdings" panose="05000000000000000000" pitchFamily="2" charset="2"/>
              </a:rPr>
              <a:t>-[:knows]-&gt;  		</a:t>
            </a:r>
            <a:r>
              <a:rPr lang="en-US" dirty="0">
                <a:sym typeface="Wingdings" panose="05000000000000000000" pitchFamily="2" charset="2"/>
              </a:rPr>
              <a:t>- matches edges whose label is </a:t>
            </a:r>
            <a:r>
              <a:rPr lang="en-US" i="1" dirty="0">
                <a:sym typeface="Wingdings" panose="05000000000000000000" pitchFamily="2" charset="2"/>
              </a:rPr>
              <a:t>knows</a:t>
            </a:r>
          </a:p>
          <a:p>
            <a:pPr marL="0" indent="0">
              <a:buNone/>
            </a:pPr>
            <a:r>
              <a:rPr lang="en-US" sz="2600" dirty="0">
                <a:latin typeface="Consolas" panose="020B0609020204030204" pitchFamily="49" charset="0"/>
                <a:sym typeface="Wingdings" panose="05000000000000000000" pitchFamily="2" charset="2"/>
              </a:rPr>
              <a:t>-[ {weight:0.5} ]-&gt;  	</a:t>
            </a:r>
            <a:r>
              <a:rPr lang="en-US" dirty="0">
                <a:sym typeface="Wingdings" panose="05000000000000000000" pitchFamily="2" charset="2"/>
              </a:rPr>
              <a:t>- matches edges that have a property 					</a:t>
            </a:r>
            <a:r>
              <a:rPr lang="en-US" i="1" dirty="0">
                <a:sym typeface="Wingdings" panose="05000000000000000000" pitchFamily="2" charset="2"/>
              </a:rPr>
              <a:t>weight</a:t>
            </a:r>
            <a:r>
              <a:rPr lang="en-US" dirty="0">
                <a:sym typeface="Wingdings" panose="05000000000000000000" pitchFamily="2" charset="2"/>
              </a:rPr>
              <a:t>=0.5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  <a:sym typeface="Wingdings" panose="05000000000000000000" pitchFamily="2" charset="2"/>
              </a:rPr>
              <a:t>-[:knows {weight:0.5}]-&gt;  </a:t>
            </a:r>
            <a:r>
              <a:rPr lang="en-US" sz="2600" dirty="0">
                <a:latin typeface="Consolas" panose="020B0609020204030204" pitchFamily="49" charset="0"/>
                <a:sym typeface="Wingdings" panose="05000000000000000000" pitchFamily="2" charset="2"/>
              </a:rPr>
              <a:t>	</a:t>
            </a:r>
            <a:r>
              <a:rPr lang="en-US" dirty="0">
                <a:sym typeface="Wingdings" panose="05000000000000000000" pitchFamily="2" charset="2"/>
              </a:rPr>
              <a:t>- matches edges that have both the label 					</a:t>
            </a:r>
            <a:r>
              <a:rPr lang="en-US" i="1" dirty="0">
                <a:sym typeface="Wingdings" panose="05000000000000000000" pitchFamily="2" charset="2"/>
              </a:rPr>
              <a:t>knows</a:t>
            </a:r>
            <a:r>
              <a:rPr lang="en-US" dirty="0">
                <a:sym typeface="Wingdings" panose="05000000000000000000" pitchFamily="2" charset="2"/>
              </a:rPr>
              <a:t> and a property </a:t>
            </a:r>
            <a:r>
              <a:rPr lang="en-US" i="1" dirty="0">
                <a:sym typeface="Wingdings" panose="05000000000000000000" pitchFamily="2" charset="2"/>
              </a:rPr>
              <a:t>weight</a:t>
            </a:r>
            <a:r>
              <a:rPr lang="en-US" dirty="0">
                <a:sym typeface="Wingdings" panose="05000000000000000000" pitchFamily="2" charset="2"/>
              </a:rPr>
              <a:t>=0.5</a:t>
            </a:r>
          </a:p>
          <a:p>
            <a:pPr marL="0" indent="0">
              <a:buNone/>
            </a:pPr>
            <a:r>
              <a:rPr lang="en-US" sz="2600" dirty="0">
                <a:latin typeface="Consolas" panose="020B0609020204030204" pitchFamily="49" charset="0"/>
                <a:sym typeface="Wingdings" panose="05000000000000000000" pitchFamily="2" charset="2"/>
              </a:rPr>
              <a:t>-[:knows*..4]-&gt;  	</a:t>
            </a:r>
            <a:r>
              <a:rPr lang="en-US" dirty="0">
                <a:sym typeface="Wingdings" panose="05000000000000000000" pitchFamily="2" charset="2"/>
              </a:rPr>
              <a:t>- matches paths of </a:t>
            </a:r>
            <a:r>
              <a:rPr lang="en-US" i="1" dirty="0">
                <a:sym typeface="Wingdings" panose="05000000000000000000" pitchFamily="2" charset="2"/>
              </a:rPr>
              <a:t>knows </a:t>
            </a:r>
            <a:r>
              <a:rPr lang="en-US" dirty="0">
                <a:sym typeface="Wingdings" panose="05000000000000000000" pitchFamily="2" charset="2"/>
              </a:rPr>
              <a:t>edges of up to 					length 4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C19D9C7-3D3F-45EE-B885-ED844E361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891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A660EA-2C50-49C6-9E06-751A46AF0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Cypher – Relationship Patterns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18435E-FDAF-4957-A967-E1E348B0F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relationship pattern can be assigned a variable</a:t>
            </a:r>
          </a:p>
          <a:p>
            <a:endParaRPr lang="en-US" dirty="0"/>
          </a:p>
          <a:p>
            <a:r>
              <a:rPr lang="en-US" dirty="0"/>
              <a:t>For instance, </a:t>
            </a:r>
            <a:r>
              <a:rPr lang="en-US" dirty="0">
                <a:latin typeface="Consolas" panose="020B0609020204030204" pitchFamily="49" charset="0"/>
              </a:rPr>
              <a:t>&lt;-[</a:t>
            </a:r>
            <a:r>
              <a:rPr lang="en-US" dirty="0" err="1">
                <a:latin typeface="Consolas" panose="020B0609020204030204" pitchFamily="49" charset="0"/>
              </a:rPr>
              <a:t>x:knows</a:t>
            </a:r>
            <a:r>
              <a:rPr lang="en-US" dirty="0">
                <a:latin typeface="Consolas" panose="020B0609020204030204" pitchFamily="49" charset="0"/>
              </a:rPr>
              <a:t>]-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</a:rPr>
              <a:t>-[x]-&gt;</a:t>
            </a:r>
          </a:p>
          <a:p>
            <a:endParaRPr lang="en-GB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4A844CC-0D0A-4005-971A-21695FB28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254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BDF736-5AB6-4742-8424-3252A0647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Cypher – Complex Patterns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5CA300-0E1B-46FC-87E0-19EF7BCA9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90943" cy="4351338"/>
          </a:xfrm>
        </p:spPr>
        <p:txBody>
          <a:bodyPr/>
          <a:lstStyle/>
          <a:p>
            <a:r>
              <a:rPr lang="en-US" dirty="0"/>
              <a:t>Node patterns and relationship patterns are just basic building blocks that can be combined into more complex patterns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b="1" dirty="0">
                <a:solidFill>
                  <a:srgbClr val="0070C0"/>
                </a:solidFill>
                <a:latin typeface="Consolas" panose="020B0609020204030204" pitchFamily="49" charset="0"/>
              </a:rPr>
              <a:t>MATCH</a:t>
            </a:r>
            <a:r>
              <a:rPr lang="en-US" dirty="0">
                <a:latin typeface="Consolas" panose="020B0609020204030204" pitchFamily="49" charset="0"/>
              </a:rPr>
              <a:t> (a)-[:knows]-&gt;()-[:knows]-&gt;(a)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latin typeface="Consolas" panose="020B0609020204030204" pitchFamily="49" charset="0"/>
              </a:rPr>
              <a:t> a</a:t>
            </a:r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b="1" dirty="0">
                <a:solidFill>
                  <a:srgbClr val="0070C0"/>
                </a:solidFill>
                <a:latin typeface="Consolas" panose="020B0609020204030204" pitchFamily="49" charset="0"/>
              </a:rPr>
              <a:t>MATCH</a:t>
            </a:r>
            <a:r>
              <a:rPr lang="en-US" dirty="0">
                <a:latin typeface="Consolas" panose="020B0609020204030204" pitchFamily="49" charset="0"/>
              </a:rPr>
              <a:t> p = </a:t>
            </a:r>
            <a:r>
              <a:rPr lang="en-US" dirty="0" err="1">
                <a:latin typeface="Consolas" panose="020B0609020204030204" pitchFamily="49" charset="0"/>
              </a:rPr>
              <a:t>shortestPath</a:t>
            </a:r>
            <a:r>
              <a:rPr lang="en-US" dirty="0">
                <a:latin typeface="Consolas" panose="020B0609020204030204" pitchFamily="49" charset="0"/>
              </a:rPr>
              <a:t>(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  (:person {name:'</a:t>
            </a:r>
            <a:r>
              <a:rPr lang="en-US" dirty="0" err="1">
                <a:latin typeface="Consolas" panose="020B0609020204030204" pitchFamily="49" charset="0"/>
              </a:rPr>
              <a:t>marko</a:t>
            </a:r>
            <a:r>
              <a:rPr lang="en-US" dirty="0">
                <a:latin typeface="Consolas" panose="020B0609020204030204" pitchFamily="49" charset="0"/>
              </a:rPr>
              <a:t>'])-[*]-&gt;(:person {</a:t>
            </a:r>
            <a:r>
              <a:rPr lang="en-US" dirty="0" err="1">
                <a:latin typeface="Consolas" panose="020B0609020204030204" pitchFamily="49" charset="0"/>
              </a:rPr>
              <a:t>name:'josh</a:t>
            </a:r>
            <a:r>
              <a:rPr lang="en-US" dirty="0">
                <a:latin typeface="Consolas" panose="020B0609020204030204" pitchFamily="49" charset="0"/>
              </a:rPr>
              <a:t>'])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)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latin typeface="Consolas" panose="020B0609020204030204" pitchFamily="49" charset="0"/>
              </a:rPr>
              <a:t> p</a:t>
            </a:r>
          </a:p>
          <a:p>
            <a:endParaRPr lang="en-GB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45D1639-E411-4DE1-B52B-17D0565F6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1020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C9D91-282E-4707-ADB6-472A76A52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Cypher – Filtering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019A9C-183F-4721-B248-6EB9F9D92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Pattern matching results can be filtered out by using the WHERE clause (similar to SQL)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b="1" dirty="0">
                <a:solidFill>
                  <a:srgbClr val="0070C0"/>
                </a:solidFill>
                <a:latin typeface="Consolas" panose="020B0609020204030204" pitchFamily="49" charset="0"/>
              </a:rPr>
              <a:t>MATCH</a:t>
            </a:r>
            <a:r>
              <a:rPr lang="en-US" dirty="0">
                <a:latin typeface="Consolas" panose="020B0609020204030204" pitchFamily="49" charset="0"/>
              </a:rPr>
              <a:t> (</a:t>
            </a:r>
            <a:r>
              <a:rPr lang="en-US" dirty="0" err="1">
                <a:latin typeface="Consolas" panose="020B0609020204030204" pitchFamily="49" charset="0"/>
              </a:rPr>
              <a:t>a:person</a:t>
            </a:r>
            <a:r>
              <a:rPr lang="en-US" dirty="0">
                <a:latin typeface="Consolas" panose="020B0609020204030204" pitchFamily="49" charset="0"/>
              </a:rPr>
              <a:t>)-[</a:t>
            </a:r>
            <a:r>
              <a:rPr lang="en-US" dirty="0" err="1">
                <a:latin typeface="Consolas" panose="020B0609020204030204" pitchFamily="49" charset="0"/>
              </a:rPr>
              <a:t>x:knows</a:t>
            </a:r>
            <a:r>
              <a:rPr lang="en-US" dirty="0">
                <a:latin typeface="Consolas" panose="020B0609020204030204" pitchFamily="49" charset="0"/>
              </a:rPr>
              <a:t>]-&gt;(</a:t>
            </a:r>
            <a:r>
              <a:rPr lang="en-US" dirty="0" err="1">
                <a:latin typeface="Consolas" panose="020B0609020204030204" pitchFamily="49" charset="0"/>
              </a:rPr>
              <a:t>b:person</a:t>
            </a:r>
            <a:r>
              <a:rPr lang="en-US" dirty="0">
                <a:latin typeface="Consolas" panose="020B0609020204030204" pitchFamily="49" charset="0"/>
              </a:rPr>
              <a:t>)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nsolas" panose="020B0609020204030204" pitchFamily="49" charset="0"/>
              </a:rPr>
              <a:t>WHERE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x.weight</a:t>
            </a:r>
            <a:r>
              <a:rPr lang="en-US" dirty="0">
                <a:latin typeface="Consolas" panose="020B0609020204030204" pitchFamily="49" charset="0"/>
              </a:rPr>
              <a:t> &gt; 0.5 AND </a:t>
            </a:r>
            <a:r>
              <a:rPr lang="en-US" dirty="0" err="1">
                <a:latin typeface="Consolas" panose="020B0609020204030204" pitchFamily="49" charset="0"/>
              </a:rPr>
              <a:t>x.weight</a:t>
            </a:r>
            <a:r>
              <a:rPr lang="en-US" dirty="0">
                <a:latin typeface="Consolas" panose="020B0609020204030204" pitchFamily="49" charset="0"/>
              </a:rPr>
              <a:t> &lt; 0.9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latin typeface="Consolas" panose="020B0609020204030204" pitchFamily="49" charset="0"/>
              </a:rPr>
              <a:t> a , b</a:t>
            </a:r>
          </a:p>
          <a:p>
            <a:pPr lvl="1"/>
            <a:r>
              <a:rPr lang="en-US" b="1" dirty="0">
                <a:solidFill>
                  <a:srgbClr val="0070C0"/>
                </a:solidFill>
                <a:latin typeface="Consolas" panose="020B0609020204030204" pitchFamily="49" charset="0"/>
              </a:rPr>
              <a:t>MATCH</a:t>
            </a:r>
            <a:r>
              <a:rPr lang="en-US" dirty="0">
                <a:latin typeface="Consolas" panose="020B0609020204030204" pitchFamily="49" charset="0"/>
              </a:rPr>
              <a:t> ()-[</a:t>
            </a:r>
            <a:r>
              <a:rPr lang="en-US" dirty="0" err="1">
                <a:latin typeface="Consolas" panose="020B0609020204030204" pitchFamily="49" charset="0"/>
              </a:rPr>
              <a:t>x:knows</a:t>
            </a:r>
            <a:r>
              <a:rPr lang="en-US" dirty="0">
                <a:latin typeface="Consolas" panose="020B0609020204030204" pitchFamily="49" charset="0"/>
              </a:rPr>
              <a:t>]-&gt;()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nsolas" panose="020B0609020204030204" pitchFamily="49" charset="0"/>
              </a:rPr>
              <a:t>WHERE</a:t>
            </a:r>
            <a:r>
              <a:rPr lang="en-US" dirty="0">
                <a:latin typeface="Consolas" panose="020B0609020204030204" pitchFamily="49" charset="0"/>
              </a:rPr>
              <a:t> exists(</a:t>
            </a:r>
            <a:r>
              <a:rPr lang="en-US" dirty="0" err="1">
                <a:latin typeface="Consolas" panose="020B0609020204030204" pitchFamily="49" charset="0"/>
              </a:rPr>
              <a:t>x.weight</a:t>
            </a:r>
            <a:r>
              <a:rPr lang="en-US" dirty="0">
                <a:latin typeface="Consolas" panose="020B0609020204030204" pitchFamily="49" charset="0"/>
              </a:rPr>
              <a:t>)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latin typeface="Consolas" panose="020B0609020204030204" pitchFamily="49" charset="0"/>
              </a:rPr>
              <a:t> x</a:t>
            </a:r>
          </a:p>
          <a:p>
            <a:pPr lvl="1"/>
            <a:r>
              <a:rPr lang="en-US" b="1" dirty="0">
                <a:solidFill>
                  <a:srgbClr val="0070C0"/>
                </a:solidFill>
                <a:latin typeface="Consolas" panose="020B0609020204030204" pitchFamily="49" charset="0"/>
              </a:rPr>
              <a:t>MATCH</a:t>
            </a:r>
            <a:r>
              <a:rPr lang="en-US" dirty="0">
                <a:latin typeface="Consolas" panose="020B0609020204030204" pitchFamily="49" charset="0"/>
              </a:rPr>
              <a:t> (a)-[:knows]-&gt;(b)-[</a:t>
            </a:r>
            <a:r>
              <a:rPr lang="en-US" dirty="0" err="1">
                <a:latin typeface="Consolas" panose="020B0609020204030204" pitchFamily="49" charset="0"/>
              </a:rPr>
              <a:t>x:knows</a:t>
            </a:r>
            <a:r>
              <a:rPr lang="en-US" dirty="0">
                <a:latin typeface="Consolas" panose="020B0609020204030204" pitchFamily="49" charset="0"/>
              </a:rPr>
              <a:t>]-&gt;(c)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nsolas" panose="020B0609020204030204" pitchFamily="49" charset="0"/>
              </a:rPr>
              <a:t>WHERE</a:t>
            </a:r>
            <a:r>
              <a:rPr lang="en-US" dirty="0">
                <a:latin typeface="Consolas" panose="020B0609020204030204" pitchFamily="49" charset="0"/>
              </a:rPr>
              <a:t> NOT (a)-[:knows]-&gt;(c)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latin typeface="Consolas" panose="020B0609020204030204" pitchFamily="49" charset="0"/>
              </a:rPr>
              <a:t> *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51E05CD-5DC1-437A-AA55-75586FCD6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1532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7DCBB7-16E2-427B-9D52-1E9DDB8E1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Graph Processing Systems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E83741-5209-48C9-89DE-FB7372F2A6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CD39BCC-9C13-4849-94EC-71A54D34C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498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BE1E94-6E9C-4A6D-8CDB-38257045B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Graph Data Systems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7CDF68-38D9-443A-B995-A3B43774C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Triple Stores:</a:t>
            </a:r>
          </a:p>
          <a:p>
            <a:pPr lvl="1"/>
            <a:r>
              <a:rPr lang="en-GB" dirty="0"/>
              <a:t>Pattern matching queries</a:t>
            </a:r>
          </a:p>
          <a:p>
            <a:pPr lvl="1"/>
            <a:r>
              <a:rPr lang="en-GB" dirty="0"/>
              <a:t>Prevalent model: RDF</a:t>
            </a:r>
          </a:p>
          <a:p>
            <a:r>
              <a:rPr lang="en-GB" dirty="0"/>
              <a:t>Graph Databases</a:t>
            </a:r>
          </a:p>
          <a:p>
            <a:pPr lvl="1"/>
            <a:r>
              <a:rPr lang="en-GB" dirty="0"/>
              <a:t>Typically navigational queries</a:t>
            </a:r>
          </a:p>
          <a:p>
            <a:pPr lvl="1"/>
            <a:r>
              <a:rPr lang="en-GB" dirty="0"/>
              <a:t>Path finding or matching</a:t>
            </a:r>
          </a:p>
          <a:p>
            <a:pPr lvl="1"/>
            <a:r>
              <a:rPr lang="en-GB" dirty="0"/>
              <a:t>Prevalent model: Property Graphs</a:t>
            </a:r>
          </a:p>
          <a:p>
            <a:r>
              <a:rPr lang="en-GB" dirty="0"/>
              <a:t>Graph Processing Systems</a:t>
            </a:r>
          </a:p>
          <a:p>
            <a:pPr lvl="1"/>
            <a:r>
              <a:rPr lang="en-GB" dirty="0"/>
              <a:t>Complex graph analysis tasks: page-rank and centrality measures, minimum spanning trees, etc.</a:t>
            </a:r>
          </a:p>
          <a:p>
            <a:pPr lvl="1"/>
            <a:r>
              <a:rPr lang="en-GB" dirty="0"/>
              <a:t>Prevalent model: Generic Graphs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9EACB22-4143-4C86-80DD-E5B9924E5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5882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A5FEFD-0DA4-4A93-AF22-2FDBC9F71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Complex Graph Analysis Tasks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94DA54-7AE0-473D-90B9-0852EAAEA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Tasks that require an iterative processing of the entire graph or large portions of it:</a:t>
            </a:r>
          </a:p>
          <a:p>
            <a:pPr lvl="1"/>
            <a:r>
              <a:rPr lang="en-GB" dirty="0"/>
              <a:t>Centrality analysis (e.g., PageRank)</a:t>
            </a:r>
          </a:p>
          <a:p>
            <a:pPr lvl="1"/>
            <a:r>
              <a:rPr lang="en-GB" dirty="0"/>
              <a:t>Clustering, connected components</a:t>
            </a:r>
          </a:p>
          <a:p>
            <a:pPr lvl="1"/>
            <a:r>
              <a:rPr lang="en-GB" dirty="0"/>
              <a:t>Graph colouring</a:t>
            </a:r>
          </a:p>
          <a:p>
            <a:pPr lvl="1"/>
            <a:r>
              <a:rPr lang="en-GB" dirty="0"/>
              <a:t>Diameter finding</a:t>
            </a:r>
          </a:p>
          <a:p>
            <a:pPr lvl="1"/>
            <a:r>
              <a:rPr lang="en-GB" dirty="0"/>
              <a:t>All-pairs shortest path</a:t>
            </a:r>
          </a:p>
          <a:p>
            <a:pPr lvl="1"/>
            <a:r>
              <a:rPr lang="en-GB" dirty="0"/>
              <a:t>Graph pattern mining (e.g., frequent subgraphs, community detection)</a:t>
            </a:r>
          </a:p>
          <a:p>
            <a:pPr lvl="1"/>
            <a:r>
              <a:rPr lang="en-GB" dirty="0"/>
              <a:t>Machine learning (e.g., belief propagation, Gaussian non-negative matrix factorization)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23FF01B-707A-4FD2-B40E-3D794CAD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6284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AD85AF-56B0-435D-A711-A514D0642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PageRank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9F86C7E-11C8-40BB-AF8A-05FA5B0A6B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36225"/>
                <a:ext cx="7792962" cy="233597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es-C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s-C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s-CL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  <m:t>𝐼𝑁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  <m:t>𝐼𝑁</m:t>
                              </m:r>
                            </m:sub>
                          </m:sSub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)/|</m:t>
                          </m:r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𝑂𝑢𝑡</m:t>
                          </m:r>
                          <m:d>
                            <m:dPr>
                              <m:ctrlP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C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L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s-CL" sz="2400" b="0" i="1" smtClean="0">
                                      <a:latin typeface="Cambria Math" panose="02040503050406030204" pitchFamily="18" charset="0"/>
                                    </a:rPr>
                                    <m:t>𝐼𝑁</m:t>
                                  </m:r>
                                </m:sub>
                              </m:sSub>
                            </m:e>
                          </m:d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GB" sz="2400" dirty="0"/>
              </a:p>
              <a:p>
                <a:pPr marL="0" indent="0">
                  <a:buNone/>
                </a:pPr>
                <a:endParaRPr lang="en-GB" sz="2400" dirty="0"/>
              </a:p>
            </p:txBody>
          </p:sp>
        </mc:Choice>
        <mc:Fallback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9F86C7E-11C8-40BB-AF8A-05FA5B0A6B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36225"/>
                <a:ext cx="7792962" cy="233597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03BF791-88CC-40C3-86F1-A52B1DCDA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4A0B6BEA-D257-40FD-8097-DA7E8D5CA11E}"/>
              </a:ext>
            </a:extLst>
          </p:cNvPr>
          <p:cNvGrpSpPr/>
          <p:nvPr/>
        </p:nvGrpSpPr>
        <p:grpSpPr>
          <a:xfrm>
            <a:off x="9189898" y="1842576"/>
            <a:ext cx="1799999" cy="1512000"/>
            <a:chOff x="1708560" y="2376000"/>
            <a:chExt cx="1799999" cy="1512000"/>
          </a:xfrm>
        </p:grpSpPr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87A8797F-F405-403F-BDD0-6CCAFCB71941}"/>
                </a:ext>
              </a:extLst>
            </p:cNvPr>
            <p:cNvSpPr/>
            <p:nvPr/>
          </p:nvSpPr>
          <p:spPr>
            <a:xfrm>
              <a:off x="1708560" y="2376000"/>
              <a:ext cx="360000" cy="360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6666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Liberation Sans" pitchFamily="18"/>
                  <a:ea typeface="Droid Sans Fallback" pitchFamily="2"/>
                  <a:cs typeface="FreeSans" pitchFamily="2"/>
                </a:rPr>
                <a:t>v1</a:t>
              </a:r>
            </a:p>
          </p:txBody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9C1F5521-3263-48F6-B8C4-483A94F4378E}"/>
                </a:ext>
              </a:extLst>
            </p:cNvPr>
            <p:cNvSpPr/>
            <p:nvPr/>
          </p:nvSpPr>
          <p:spPr>
            <a:xfrm>
              <a:off x="3148559" y="2376000"/>
              <a:ext cx="360000" cy="360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6666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Liberation Sans" pitchFamily="18"/>
                  <a:ea typeface="Droid Sans Fallback" pitchFamily="2"/>
                  <a:cs typeface="FreeSans" pitchFamily="2"/>
                </a:rPr>
                <a:t>v3</a:t>
              </a:r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A26AB1F3-3D89-452B-B9A4-45B02DBBE280}"/>
                </a:ext>
              </a:extLst>
            </p:cNvPr>
            <p:cNvSpPr/>
            <p:nvPr/>
          </p:nvSpPr>
          <p:spPr>
            <a:xfrm>
              <a:off x="1708560" y="3528000"/>
              <a:ext cx="360000" cy="360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6666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dirty="0">
                  <a:ln>
                    <a:noFill/>
                  </a:ln>
                  <a:latin typeface="Liberation Sans" pitchFamily="18"/>
                  <a:ea typeface="Droid Sans Fallback" pitchFamily="2"/>
                  <a:cs typeface="FreeSans" pitchFamily="2"/>
                </a:rPr>
                <a:t>v2</a:t>
              </a:r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5CBAB02B-92C7-4B69-B90F-F42367B74551}"/>
                </a:ext>
              </a:extLst>
            </p:cNvPr>
            <p:cNvSpPr/>
            <p:nvPr/>
          </p:nvSpPr>
          <p:spPr>
            <a:xfrm>
              <a:off x="3148559" y="3528000"/>
              <a:ext cx="360000" cy="360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6666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Liberation Sans" pitchFamily="18"/>
                  <a:ea typeface="Droid Sans Fallback" pitchFamily="2"/>
                  <a:cs typeface="FreeSans" pitchFamily="2"/>
                </a:rPr>
                <a:t>v4</a:t>
              </a:r>
            </a:p>
          </p:txBody>
        </p:sp>
      </p:grp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D6658187-EA14-4317-B359-20427723F92D}"/>
              </a:ext>
            </a:extLst>
          </p:cNvPr>
          <p:cNvCxnSpPr>
            <a:stCxn id="6" idx="1"/>
            <a:endCxn id="7" idx="3"/>
          </p:cNvCxnSpPr>
          <p:nvPr/>
        </p:nvCxnSpPr>
        <p:spPr>
          <a:xfrm>
            <a:off x="9549898" y="2022576"/>
            <a:ext cx="107999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8665A245-9D8D-4AC1-BF6A-7F882E3E71ED}"/>
              </a:ext>
            </a:extLst>
          </p:cNvPr>
          <p:cNvCxnSpPr>
            <a:cxnSpLocks/>
            <a:stCxn id="6" idx="7"/>
            <a:endCxn id="8" idx="5"/>
          </p:cNvCxnSpPr>
          <p:nvPr/>
        </p:nvCxnSpPr>
        <p:spPr>
          <a:xfrm>
            <a:off x="9242615" y="2149859"/>
            <a:ext cx="0" cy="8974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90AC3B8E-8048-435D-A979-357852D829C9}"/>
              </a:ext>
            </a:extLst>
          </p:cNvPr>
          <p:cNvCxnSpPr>
            <a:cxnSpLocks/>
            <a:stCxn id="8" idx="9"/>
            <a:endCxn id="9" idx="7"/>
          </p:cNvCxnSpPr>
          <p:nvPr/>
        </p:nvCxnSpPr>
        <p:spPr>
          <a:xfrm>
            <a:off x="9497181" y="3301859"/>
            <a:ext cx="118543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AD1DD783-4F08-45D1-8138-6B0A034BE809}"/>
              </a:ext>
            </a:extLst>
          </p:cNvPr>
          <p:cNvCxnSpPr>
            <a:cxnSpLocks/>
            <a:stCxn id="9" idx="0"/>
            <a:endCxn id="7" idx="2"/>
          </p:cNvCxnSpPr>
          <p:nvPr/>
        </p:nvCxnSpPr>
        <p:spPr>
          <a:xfrm flipV="1">
            <a:off x="10809897" y="2202576"/>
            <a:ext cx="0" cy="792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8B8DC9B5-20C1-4632-89B9-B8DAAE1C900B}"/>
              </a:ext>
            </a:extLst>
          </p:cNvPr>
          <p:cNvCxnSpPr>
            <a:cxnSpLocks/>
            <a:stCxn id="8" idx="11"/>
            <a:endCxn id="7" idx="7"/>
          </p:cNvCxnSpPr>
          <p:nvPr/>
        </p:nvCxnSpPr>
        <p:spPr>
          <a:xfrm flipV="1">
            <a:off x="9497181" y="2149859"/>
            <a:ext cx="1185433" cy="8974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Conector: curvado 32">
            <a:extLst>
              <a:ext uri="{FF2B5EF4-FFF2-40B4-BE49-F238E27FC236}">
                <a16:creationId xmlns:a16="http://schemas.microsoft.com/office/drawing/2014/main" id="{637B4975-1C22-410F-902F-2F779655DC50}"/>
              </a:ext>
            </a:extLst>
          </p:cNvPr>
          <p:cNvCxnSpPr>
            <a:stCxn id="7" idx="0"/>
            <a:endCxn id="6" idx="0"/>
          </p:cNvCxnSpPr>
          <p:nvPr/>
        </p:nvCxnSpPr>
        <p:spPr>
          <a:xfrm rot="16200000" flipV="1">
            <a:off x="10089898" y="1122576"/>
            <a:ext cx="12700" cy="1439999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Conector: curvado 33">
            <a:extLst>
              <a:ext uri="{FF2B5EF4-FFF2-40B4-BE49-F238E27FC236}">
                <a16:creationId xmlns:a16="http://schemas.microsoft.com/office/drawing/2014/main" id="{45D019ED-52EF-4AA4-A035-E9FE1EADE9F0}"/>
              </a:ext>
            </a:extLst>
          </p:cNvPr>
          <p:cNvCxnSpPr>
            <a:cxnSpLocks/>
            <a:stCxn id="6" idx="1"/>
            <a:endCxn id="9" idx="5"/>
          </p:cNvCxnSpPr>
          <p:nvPr/>
        </p:nvCxnSpPr>
        <p:spPr>
          <a:xfrm>
            <a:off x="9549898" y="2022576"/>
            <a:ext cx="1132716" cy="1024717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Conector: curvado 54">
            <a:extLst>
              <a:ext uri="{FF2B5EF4-FFF2-40B4-BE49-F238E27FC236}">
                <a16:creationId xmlns:a16="http://schemas.microsoft.com/office/drawing/2014/main" id="{9497494A-6855-4AD6-A99B-EC0A20766FAE}"/>
              </a:ext>
            </a:extLst>
          </p:cNvPr>
          <p:cNvCxnSpPr>
            <a:cxnSpLocks/>
            <a:stCxn id="9" idx="3"/>
            <a:endCxn id="6" idx="2"/>
          </p:cNvCxnSpPr>
          <p:nvPr/>
        </p:nvCxnSpPr>
        <p:spPr>
          <a:xfrm rot="10800000">
            <a:off x="9369899" y="2202576"/>
            <a:ext cx="1259999" cy="972000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2" name="Tabla 62">
                <a:extLst>
                  <a:ext uri="{FF2B5EF4-FFF2-40B4-BE49-F238E27FC236}">
                    <a16:creationId xmlns:a16="http://schemas.microsoft.com/office/drawing/2014/main" id="{53620C23-FA12-49E7-98E2-C340627574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1363792"/>
                  </p:ext>
                </p:extLst>
              </p:nvPr>
            </p:nvGraphicFramePr>
            <p:xfrm>
              <a:off x="2032000" y="4352201"/>
              <a:ext cx="8128000" cy="185420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341643225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384064174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52712113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35193479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353520114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415776693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14671293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7240124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sSub>
                                  <m:sSubPr>
                                    <m:ctrlPr>
                                      <a:rPr lang="es-CL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1" i="1" smtClean="0"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s-CL" b="1" i="1" smtClean="0"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8737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88932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27296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37287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48366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2" name="Tabla 62">
                <a:extLst>
                  <a:ext uri="{FF2B5EF4-FFF2-40B4-BE49-F238E27FC236}">
                    <a16:creationId xmlns:a16="http://schemas.microsoft.com/office/drawing/2014/main" id="{53620C23-FA12-49E7-98E2-C340627574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1363792"/>
                  </p:ext>
                </p:extLst>
              </p:nvPr>
            </p:nvGraphicFramePr>
            <p:xfrm>
              <a:off x="2032000" y="4352201"/>
              <a:ext cx="8128000" cy="185420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341643225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384064174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52712113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35193479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353520114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415776693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14671293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7240124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599" t="-8197" r="-699401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8737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599" t="-108197" r="-699401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88932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599" t="-204839" r="-699401" b="-2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27296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599" t="-309836" r="-699401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37287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599" t="-409836" r="-699401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483664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571538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AD85AF-56B0-435D-A711-A514D0642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PageRank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03BF791-88CC-40C3-86F1-A52B1DCDA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4A0B6BEA-D257-40FD-8097-DA7E8D5CA11E}"/>
              </a:ext>
            </a:extLst>
          </p:cNvPr>
          <p:cNvGrpSpPr/>
          <p:nvPr/>
        </p:nvGrpSpPr>
        <p:grpSpPr>
          <a:xfrm>
            <a:off x="9189898" y="1842576"/>
            <a:ext cx="1799999" cy="1512000"/>
            <a:chOff x="1708560" y="2376000"/>
            <a:chExt cx="1799999" cy="1512000"/>
          </a:xfrm>
        </p:grpSpPr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87A8797F-F405-403F-BDD0-6CCAFCB71941}"/>
                </a:ext>
              </a:extLst>
            </p:cNvPr>
            <p:cNvSpPr/>
            <p:nvPr/>
          </p:nvSpPr>
          <p:spPr>
            <a:xfrm>
              <a:off x="1708560" y="2376000"/>
              <a:ext cx="360000" cy="360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6666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Liberation Sans" pitchFamily="18"/>
                  <a:ea typeface="Droid Sans Fallback" pitchFamily="2"/>
                  <a:cs typeface="FreeSans" pitchFamily="2"/>
                </a:rPr>
                <a:t>v1</a:t>
              </a:r>
            </a:p>
          </p:txBody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9C1F5521-3263-48F6-B8C4-483A94F4378E}"/>
                </a:ext>
              </a:extLst>
            </p:cNvPr>
            <p:cNvSpPr/>
            <p:nvPr/>
          </p:nvSpPr>
          <p:spPr>
            <a:xfrm>
              <a:off x="3148559" y="2376000"/>
              <a:ext cx="360000" cy="360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6666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Liberation Sans" pitchFamily="18"/>
                  <a:ea typeface="Droid Sans Fallback" pitchFamily="2"/>
                  <a:cs typeface="FreeSans" pitchFamily="2"/>
                </a:rPr>
                <a:t>v3</a:t>
              </a:r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A26AB1F3-3D89-452B-B9A4-45B02DBBE280}"/>
                </a:ext>
              </a:extLst>
            </p:cNvPr>
            <p:cNvSpPr/>
            <p:nvPr/>
          </p:nvSpPr>
          <p:spPr>
            <a:xfrm>
              <a:off x="1708560" y="3528000"/>
              <a:ext cx="360000" cy="360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6666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dirty="0">
                  <a:ln>
                    <a:noFill/>
                  </a:ln>
                  <a:latin typeface="Liberation Sans" pitchFamily="18"/>
                  <a:ea typeface="Droid Sans Fallback" pitchFamily="2"/>
                  <a:cs typeface="FreeSans" pitchFamily="2"/>
                </a:rPr>
                <a:t>v2</a:t>
              </a:r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5CBAB02B-92C7-4B69-B90F-F42367B74551}"/>
                </a:ext>
              </a:extLst>
            </p:cNvPr>
            <p:cNvSpPr/>
            <p:nvPr/>
          </p:nvSpPr>
          <p:spPr>
            <a:xfrm>
              <a:off x="3148559" y="3528000"/>
              <a:ext cx="360000" cy="360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6666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Liberation Sans" pitchFamily="18"/>
                  <a:ea typeface="Droid Sans Fallback" pitchFamily="2"/>
                  <a:cs typeface="FreeSans" pitchFamily="2"/>
                </a:rPr>
                <a:t>v4</a:t>
              </a:r>
            </a:p>
          </p:txBody>
        </p:sp>
      </p:grp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D6658187-EA14-4317-B359-20427723F92D}"/>
              </a:ext>
            </a:extLst>
          </p:cNvPr>
          <p:cNvCxnSpPr>
            <a:stCxn id="6" idx="1"/>
            <a:endCxn id="7" idx="3"/>
          </p:cNvCxnSpPr>
          <p:nvPr/>
        </p:nvCxnSpPr>
        <p:spPr>
          <a:xfrm>
            <a:off x="9549898" y="2022576"/>
            <a:ext cx="107999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8665A245-9D8D-4AC1-BF6A-7F882E3E71ED}"/>
              </a:ext>
            </a:extLst>
          </p:cNvPr>
          <p:cNvCxnSpPr>
            <a:cxnSpLocks/>
            <a:stCxn id="6" idx="7"/>
            <a:endCxn id="8" idx="5"/>
          </p:cNvCxnSpPr>
          <p:nvPr/>
        </p:nvCxnSpPr>
        <p:spPr>
          <a:xfrm>
            <a:off x="9242615" y="2149859"/>
            <a:ext cx="0" cy="8974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90AC3B8E-8048-435D-A979-357852D829C9}"/>
              </a:ext>
            </a:extLst>
          </p:cNvPr>
          <p:cNvCxnSpPr>
            <a:cxnSpLocks/>
            <a:stCxn id="8" idx="9"/>
            <a:endCxn id="9" idx="7"/>
          </p:cNvCxnSpPr>
          <p:nvPr/>
        </p:nvCxnSpPr>
        <p:spPr>
          <a:xfrm>
            <a:off x="9497181" y="3301859"/>
            <a:ext cx="118543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AD1DD783-4F08-45D1-8138-6B0A034BE809}"/>
              </a:ext>
            </a:extLst>
          </p:cNvPr>
          <p:cNvCxnSpPr>
            <a:cxnSpLocks/>
            <a:stCxn id="9" idx="0"/>
            <a:endCxn id="7" idx="2"/>
          </p:cNvCxnSpPr>
          <p:nvPr/>
        </p:nvCxnSpPr>
        <p:spPr>
          <a:xfrm flipV="1">
            <a:off x="10809897" y="2202576"/>
            <a:ext cx="0" cy="792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8B8DC9B5-20C1-4632-89B9-B8DAAE1C900B}"/>
              </a:ext>
            </a:extLst>
          </p:cNvPr>
          <p:cNvCxnSpPr>
            <a:cxnSpLocks/>
            <a:stCxn id="8" idx="11"/>
            <a:endCxn id="7" idx="7"/>
          </p:cNvCxnSpPr>
          <p:nvPr/>
        </p:nvCxnSpPr>
        <p:spPr>
          <a:xfrm flipV="1">
            <a:off x="9497181" y="2149859"/>
            <a:ext cx="1185433" cy="8974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Conector: curvado 32">
            <a:extLst>
              <a:ext uri="{FF2B5EF4-FFF2-40B4-BE49-F238E27FC236}">
                <a16:creationId xmlns:a16="http://schemas.microsoft.com/office/drawing/2014/main" id="{637B4975-1C22-410F-902F-2F779655DC50}"/>
              </a:ext>
            </a:extLst>
          </p:cNvPr>
          <p:cNvCxnSpPr>
            <a:stCxn id="7" idx="0"/>
            <a:endCxn id="6" idx="0"/>
          </p:cNvCxnSpPr>
          <p:nvPr/>
        </p:nvCxnSpPr>
        <p:spPr>
          <a:xfrm rot="16200000" flipV="1">
            <a:off x="10089898" y="1122576"/>
            <a:ext cx="12700" cy="1439999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4" name="Conector: curvado 33">
            <a:extLst>
              <a:ext uri="{FF2B5EF4-FFF2-40B4-BE49-F238E27FC236}">
                <a16:creationId xmlns:a16="http://schemas.microsoft.com/office/drawing/2014/main" id="{45D019ED-52EF-4AA4-A035-E9FE1EADE9F0}"/>
              </a:ext>
            </a:extLst>
          </p:cNvPr>
          <p:cNvCxnSpPr>
            <a:cxnSpLocks/>
            <a:stCxn id="6" idx="1"/>
            <a:endCxn id="9" idx="5"/>
          </p:cNvCxnSpPr>
          <p:nvPr/>
        </p:nvCxnSpPr>
        <p:spPr>
          <a:xfrm>
            <a:off x="9549898" y="2022576"/>
            <a:ext cx="1132716" cy="1024717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Conector: curvado 54">
            <a:extLst>
              <a:ext uri="{FF2B5EF4-FFF2-40B4-BE49-F238E27FC236}">
                <a16:creationId xmlns:a16="http://schemas.microsoft.com/office/drawing/2014/main" id="{9497494A-6855-4AD6-A99B-EC0A20766FAE}"/>
              </a:ext>
            </a:extLst>
          </p:cNvPr>
          <p:cNvCxnSpPr>
            <a:cxnSpLocks/>
            <a:stCxn id="9" idx="3"/>
            <a:endCxn id="6" idx="2"/>
          </p:cNvCxnSpPr>
          <p:nvPr/>
        </p:nvCxnSpPr>
        <p:spPr>
          <a:xfrm rot="10800000">
            <a:off x="9369899" y="2202576"/>
            <a:ext cx="1259999" cy="972000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2" name="Tabla 62">
                <a:extLst>
                  <a:ext uri="{FF2B5EF4-FFF2-40B4-BE49-F238E27FC236}">
                    <a16:creationId xmlns:a16="http://schemas.microsoft.com/office/drawing/2014/main" id="{53620C23-FA12-49E7-98E2-C340627574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5839925"/>
                  </p:ext>
                </p:extLst>
              </p:nvPr>
            </p:nvGraphicFramePr>
            <p:xfrm>
              <a:off x="2032000" y="4352201"/>
              <a:ext cx="8128000" cy="185420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341643225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384064174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52712113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35193479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353520114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415776693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14671293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7240124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sSub>
                                  <m:sSubPr>
                                    <m:ctrlPr>
                                      <a:rPr lang="es-CL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1" i="1" smtClean="0"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s-CL" b="1" i="1" smtClean="0"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8737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solidFill>
                                <a:srgbClr val="7030A0"/>
                              </a:solidFill>
                            </a:rPr>
                            <a:t>0.375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88932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27296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37287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48366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2" name="Tabla 62">
                <a:extLst>
                  <a:ext uri="{FF2B5EF4-FFF2-40B4-BE49-F238E27FC236}">
                    <a16:creationId xmlns:a16="http://schemas.microsoft.com/office/drawing/2014/main" id="{53620C23-FA12-49E7-98E2-C340627574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5839925"/>
                  </p:ext>
                </p:extLst>
              </p:nvPr>
            </p:nvGraphicFramePr>
            <p:xfrm>
              <a:off x="2032000" y="4352201"/>
              <a:ext cx="8128000" cy="185420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341643225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384064174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52712113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35193479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353520114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415776693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14671293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7240124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2"/>
                          <a:stretch>
                            <a:fillRect l="-599" t="-8197" r="-699401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8737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2"/>
                          <a:stretch>
                            <a:fillRect l="-599" t="-108197" r="-699401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solidFill>
                                <a:srgbClr val="7030A0"/>
                              </a:solidFill>
                            </a:rPr>
                            <a:t>0.375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88932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2"/>
                          <a:stretch>
                            <a:fillRect l="-599" t="-204839" r="-699401" b="-2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27296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2"/>
                          <a:stretch>
                            <a:fillRect l="-599" t="-309836" r="-699401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37287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2"/>
                          <a:stretch>
                            <a:fillRect l="-599" t="-409836" r="-699401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483664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Marcador de contenido 2">
                <a:extLst>
                  <a:ext uri="{FF2B5EF4-FFF2-40B4-BE49-F238E27FC236}">
                    <a16:creationId xmlns:a16="http://schemas.microsoft.com/office/drawing/2014/main" id="{39C5639F-EC14-45FB-8AD7-9DFFF137CC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36225"/>
                <a:ext cx="7792962" cy="23359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CL" sz="2400" i="1" smtClean="0"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es-CL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240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CL" sz="240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CL" sz="240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s-CL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240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s-CL" sz="24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s-CL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CL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s-CL" sz="240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CL" sz="2400" i="1" smtClean="0">
                                  <a:latin typeface="Cambria Math" panose="02040503050406030204" pitchFamily="18" charset="0"/>
                                </a:rPr>
                                <m:t>𝐼𝑁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s-CL" sz="240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es-CL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sz="240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CL" sz="240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s-CL" sz="240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CL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sz="240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CL" sz="2400" i="1" smtClean="0">
                                  <a:latin typeface="Cambria Math" panose="02040503050406030204" pitchFamily="18" charset="0"/>
                                </a:rPr>
                                <m:t>𝐼𝑁</m:t>
                              </m:r>
                            </m:sub>
                          </m:sSub>
                          <m:r>
                            <a:rPr lang="es-CL" sz="2400" i="1" smtClean="0">
                              <a:latin typeface="Cambria Math" panose="02040503050406030204" pitchFamily="18" charset="0"/>
                            </a:rPr>
                            <m:t>)/|</m:t>
                          </m:r>
                          <m:r>
                            <a:rPr lang="es-CL" sz="2400" i="1" smtClean="0">
                              <a:latin typeface="Cambria Math" panose="02040503050406030204" pitchFamily="18" charset="0"/>
                            </a:rPr>
                            <m:t>𝑂𝑢𝑡</m:t>
                          </m:r>
                          <m:d>
                            <m:dPr>
                              <m:ctrlPr>
                                <a:rPr lang="es-CL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CL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L" sz="240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s-CL" sz="2400" i="1" smtClean="0">
                                      <a:latin typeface="Cambria Math" panose="02040503050406030204" pitchFamily="18" charset="0"/>
                                    </a:rPr>
                                    <m:t>𝐼𝑁</m:t>
                                  </m:r>
                                </m:sub>
                              </m:sSub>
                            </m:e>
                          </m:d>
                          <m:r>
                            <a:rPr lang="es-CL" sz="240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GB" sz="24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s-CL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es-C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s-C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C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L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s-CL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CL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C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L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s-CL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=0.25+</m:t>
                      </m:r>
                      <m:f>
                        <m:fPr>
                          <m:ctrlPr>
                            <a:rPr lang="es-CL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0.25</m:t>
                          </m:r>
                        </m:num>
                        <m:den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=0.375</m:t>
                      </m:r>
                    </m:oMath>
                  </m:oMathPara>
                </a14:m>
                <a:endParaRPr lang="en-GB" sz="24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400" dirty="0"/>
              </a:p>
            </p:txBody>
          </p:sp>
        </mc:Choice>
        <mc:Fallback>
          <p:sp>
            <p:nvSpPr>
              <p:cNvPr id="21" name="Marcador de contenido 2">
                <a:extLst>
                  <a:ext uri="{FF2B5EF4-FFF2-40B4-BE49-F238E27FC236}">
                    <a16:creationId xmlns:a16="http://schemas.microsoft.com/office/drawing/2014/main" id="{39C5639F-EC14-45FB-8AD7-9DFFF137C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36225"/>
                <a:ext cx="7792962" cy="23359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28517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AD85AF-56B0-435D-A711-A514D0642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PageRank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9F86C7E-11C8-40BB-AF8A-05FA5B0A6B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36225"/>
                <a:ext cx="7792962" cy="233597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es-C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s-C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s-CL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  <m:t>𝐼𝑁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  <m:t>𝐼𝑁</m:t>
                              </m:r>
                            </m:sub>
                          </m:sSub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)/|</m:t>
                          </m:r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𝑂𝑢𝑡</m:t>
                          </m:r>
                          <m:d>
                            <m:dPr>
                              <m:ctrlP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C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L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s-CL" sz="2400" b="0" i="1" smtClean="0">
                                      <a:latin typeface="Cambria Math" panose="02040503050406030204" pitchFamily="18" charset="0"/>
                                    </a:rPr>
                                    <m:t>𝐼𝑁</m:t>
                                  </m:r>
                                </m:sub>
                              </m:sSub>
                            </m:e>
                          </m:d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GB" sz="2400" dirty="0"/>
              </a:p>
              <a:p>
                <a:pPr marL="0" indent="0">
                  <a:buNone/>
                </a:pPr>
                <a:endParaRPr lang="en-GB" sz="2400" dirty="0"/>
              </a:p>
            </p:txBody>
          </p:sp>
        </mc:Choice>
        <mc:Fallback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9F86C7E-11C8-40BB-AF8A-05FA5B0A6B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36225"/>
                <a:ext cx="7792962" cy="233597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03BF791-88CC-40C3-86F1-A52B1DCDA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4A0B6BEA-D257-40FD-8097-DA7E8D5CA11E}"/>
              </a:ext>
            </a:extLst>
          </p:cNvPr>
          <p:cNvGrpSpPr/>
          <p:nvPr/>
        </p:nvGrpSpPr>
        <p:grpSpPr>
          <a:xfrm>
            <a:off x="9189898" y="1842576"/>
            <a:ext cx="1799999" cy="1512000"/>
            <a:chOff x="1708560" y="2376000"/>
            <a:chExt cx="1799999" cy="1512000"/>
          </a:xfrm>
        </p:grpSpPr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87A8797F-F405-403F-BDD0-6CCAFCB71941}"/>
                </a:ext>
              </a:extLst>
            </p:cNvPr>
            <p:cNvSpPr/>
            <p:nvPr/>
          </p:nvSpPr>
          <p:spPr>
            <a:xfrm>
              <a:off x="1708560" y="2376000"/>
              <a:ext cx="360000" cy="360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6666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Liberation Sans" pitchFamily="18"/>
                  <a:ea typeface="Droid Sans Fallback" pitchFamily="2"/>
                  <a:cs typeface="FreeSans" pitchFamily="2"/>
                </a:rPr>
                <a:t>v1</a:t>
              </a:r>
            </a:p>
          </p:txBody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9C1F5521-3263-48F6-B8C4-483A94F4378E}"/>
                </a:ext>
              </a:extLst>
            </p:cNvPr>
            <p:cNvSpPr/>
            <p:nvPr/>
          </p:nvSpPr>
          <p:spPr>
            <a:xfrm>
              <a:off x="3148559" y="2376000"/>
              <a:ext cx="360000" cy="360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6666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Liberation Sans" pitchFamily="18"/>
                  <a:ea typeface="Droid Sans Fallback" pitchFamily="2"/>
                  <a:cs typeface="FreeSans" pitchFamily="2"/>
                </a:rPr>
                <a:t>v3</a:t>
              </a:r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A26AB1F3-3D89-452B-B9A4-45B02DBBE280}"/>
                </a:ext>
              </a:extLst>
            </p:cNvPr>
            <p:cNvSpPr/>
            <p:nvPr/>
          </p:nvSpPr>
          <p:spPr>
            <a:xfrm>
              <a:off x="1708560" y="3528000"/>
              <a:ext cx="360000" cy="360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6666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dirty="0">
                  <a:ln>
                    <a:noFill/>
                  </a:ln>
                  <a:latin typeface="Liberation Sans" pitchFamily="18"/>
                  <a:ea typeface="Droid Sans Fallback" pitchFamily="2"/>
                  <a:cs typeface="FreeSans" pitchFamily="2"/>
                </a:rPr>
                <a:t>v2</a:t>
              </a:r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5CBAB02B-92C7-4B69-B90F-F42367B74551}"/>
                </a:ext>
              </a:extLst>
            </p:cNvPr>
            <p:cNvSpPr/>
            <p:nvPr/>
          </p:nvSpPr>
          <p:spPr>
            <a:xfrm>
              <a:off x="3148559" y="3528000"/>
              <a:ext cx="360000" cy="360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6666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Liberation Sans" pitchFamily="18"/>
                  <a:ea typeface="Droid Sans Fallback" pitchFamily="2"/>
                  <a:cs typeface="FreeSans" pitchFamily="2"/>
                </a:rPr>
                <a:t>v4</a:t>
              </a:r>
            </a:p>
          </p:txBody>
        </p:sp>
      </p:grp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D6658187-EA14-4317-B359-20427723F92D}"/>
              </a:ext>
            </a:extLst>
          </p:cNvPr>
          <p:cNvCxnSpPr>
            <a:stCxn id="6" idx="1"/>
            <a:endCxn id="7" idx="3"/>
          </p:cNvCxnSpPr>
          <p:nvPr/>
        </p:nvCxnSpPr>
        <p:spPr>
          <a:xfrm>
            <a:off x="9549898" y="2022576"/>
            <a:ext cx="107999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8665A245-9D8D-4AC1-BF6A-7F882E3E71ED}"/>
              </a:ext>
            </a:extLst>
          </p:cNvPr>
          <p:cNvCxnSpPr>
            <a:cxnSpLocks/>
            <a:stCxn id="6" idx="7"/>
            <a:endCxn id="8" idx="5"/>
          </p:cNvCxnSpPr>
          <p:nvPr/>
        </p:nvCxnSpPr>
        <p:spPr>
          <a:xfrm>
            <a:off x="9242615" y="2149859"/>
            <a:ext cx="0" cy="8974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90AC3B8E-8048-435D-A979-357852D829C9}"/>
              </a:ext>
            </a:extLst>
          </p:cNvPr>
          <p:cNvCxnSpPr>
            <a:cxnSpLocks/>
            <a:stCxn id="8" idx="9"/>
            <a:endCxn id="9" idx="7"/>
          </p:cNvCxnSpPr>
          <p:nvPr/>
        </p:nvCxnSpPr>
        <p:spPr>
          <a:xfrm>
            <a:off x="9497181" y="3301859"/>
            <a:ext cx="118543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AD1DD783-4F08-45D1-8138-6B0A034BE809}"/>
              </a:ext>
            </a:extLst>
          </p:cNvPr>
          <p:cNvCxnSpPr>
            <a:cxnSpLocks/>
            <a:stCxn id="9" idx="0"/>
            <a:endCxn id="7" idx="2"/>
          </p:cNvCxnSpPr>
          <p:nvPr/>
        </p:nvCxnSpPr>
        <p:spPr>
          <a:xfrm flipV="1">
            <a:off x="10809897" y="2202576"/>
            <a:ext cx="0" cy="792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8B8DC9B5-20C1-4632-89B9-B8DAAE1C900B}"/>
              </a:ext>
            </a:extLst>
          </p:cNvPr>
          <p:cNvCxnSpPr>
            <a:cxnSpLocks/>
            <a:stCxn id="8" idx="11"/>
            <a:endCxn id="7" idx="7"/>
          </p:cNvCxnSpPr>
          <p:nvPr/>
        </p:nvCxnSpPr>
        <p:spPr>
          <a:xfrm flipV="1">
            <a:off x="9497181" y="2149859"/>
            <a:ext cx="1185433" cy="8974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Conector: curvado 32">
            <a:extLst>
              <a:ext uri="{FF2B5EF4-FFF2-40B4-BE49-F238E27FC236}">
                <a16:creationId xmlns:a16="http://schemas.microsoft.com/office/drawing/2014/main" id="{637B4975-1C22-410F-902F-2F779655DC50}"/>
              </a:ext>
            </a:extLst>
          </p:cNvPr>
          <p:cNvCxnSpPr>
            <a:stCxn id="7" idx="0"/>
            <a:endCxn id="6" idx="0"/>
          </p:cNvCxnSpPr>
          <p:nvPr/>
        </p:nvCxnSpPr>
        <p:spPr>
          <a:xfrm rot="16200000" flipV="1">
            <a:off x="10089898" y="1122576"/>
            <a:ext cx="12700" cy="1439999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Conector: curvado 33">
            <a:extLst>
              <a:ext uri="{FF2B5EF4-FFF2-40B4-BE49-F238E27FC236}">
                <a16:creationId xmlns:a16="http://schemas.microsoft.com/office/drawing/2014/main" id="{45D019ED-52EF-4AA4-A035-E9FE1EADE9F0}"/>
              </a:ext>
            </a:extLst>
          </p:cNvPr>
          <p:cNvCxnSpPr>
            <a:cxnSpLocks/>
            <a:stCxn id="6" idx="1"/>
            <a:endCxn id="9" idx="5"/>
          </p:cNvCxnSpPr>
          <p:nvPr/>
        </p:nvCxnSpPr>
        <p:spPr>
          <a:xfrm>
            <a:off x="9549898" y="2022576"/>
            <a:ext cx="1132716" cy="1024717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Conector: curvado 54">
            <a:extLst>
              <a:ext uri="{FF2B5EF4-FFF2-40B4-BE49-F238E27FC236}">
                <a16:creationId xmlns:a16="http://schemas.microsoft.com/office/drawing/2014/main" id="{9497494A-6855-4AD6-A99B-EC0A20766FAE}"/>
              </a:ext>
            </a:extLst>
          </p:cNvPr>
          <p:cNvCxnSpPr>
            <a:cxnSpLocks/>
            <a:stCxn id="9" idx="3"/>
            <a:endCxn id="6" idx="2"/>
          </p:cNvCxnSpPr>
          <p:nvPr/>
        </p:nvCxnSpPr>
        <p:spPr>
          <a:xfrm rot="10800000">
            <a:off x="9369899" y="2202576"/>
            <a:ext cx="1259999" cy="972000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2" name="Tabla 62">
                <a:extLst>
                  <a:ext uri="{FF2B5EF4-FFF2-40B4-BE49-F238E27FC236}">
                    <a16:creationId xmlns:a16="http://schemas.microsoft.com/office/drawing/2014/main" id="{53620C23-FA12-49E7-98E2-C340627574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4395580"/>
                  </p:ext>
                </p:extLst>
              </p:nvPr>
            </p:nvGraphicFramePr>
            <p:xfrm>
              <a:off x="2032000" y="4352201"/>
              <a:ext cx="8128000" cy="185420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341643225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384064174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52712113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35193479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353520114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415776693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14671293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7240124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sSub>
                                  <m:sSubPr>
                                    <m:ctrlPr>
                                      <a:rPr lang="es-CL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1" i="1" smtClean="0"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s-CL" b="1" i="1" smtClean="0"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8737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0.37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0.43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0.39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solidFill>
                                <a:srgbClr val="00B050"/>
                              </a:solidFill>
                            </a:rPr>
                            <a:t>0.38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solidFill>
                                <a:srgbClr val="00B050"/>
                              </a:solidFill>
                            </a:rPr>
                            <a:t>0.38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88932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0.08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solidFill>
                                <a:srgbClr val="00B050"/>
                              </a:solidFill>
                            </a:rPr>
                            <a:t>0.13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solidFill>
                                <a:srgbClr val="00B050"/>
                              </a:solidFill>
                            </a:rPr>
                            <a:t>0.13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27296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0.33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solidFill>
                                <a:srgbClr val="00B050"/>
                              </a:solidFill>
                            </a:rPr>
                            <a:t>0.28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solidFill>
                                <a:srgbClr val="00B050"/>
                              </a:solidFill>
                            </a:rPr>
                            <a:t>0.28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37287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solidFill>
                                <a:srgbClr val="00B050"/>
                              </a:solidFill>
                            </a:rPr>
                            <a:t>0.19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solidFill>
                                <a:srgbClr val="00B050"/>
                              </a:solidFill>
                            </a:rPr>
                            <a:t>0.19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48366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2" name="Tabla 62">
                <a:extLst>
                  <a:ext uri="{FF2B5EF4-FFF2-40B4-BE49-F238E27FC236}">
                    <a16:creationId xmlns:a16="http://schemas.microsoft.com/office/drawing/2014/main" id="{53620C23-FA12-49E7-98E2-C340627574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4395580"/>
                  </p:ext>
                </p:extLst>
              </p:nvPr>
            </p:nvGraphicFramePr>
            <p:xfrm>
              <a:off x="2032000" y="4352201"/>
              <a:ext cx="8128000" cy="185420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341643225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384064174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52712113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35193479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353520114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415776693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14671293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7240124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599" t="-8197" r="-699401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8737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599" t="-108197" r="-699401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0.37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0.43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0.39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solidFill>
                                <a:srgbClr val="00B050"/>
                              </a:solidFill>
                            </a:rPr>
                            <a:t>0.38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solidFill>
                                <a:srgbClr val="00B050"/>
                              </a:solidFill>
                            </a:rPr>
                            <a:t>0.38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88932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599" t="-204839" r="-699401" b="-2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0.08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solidFill>
                                <a:srgbClr val="00B050"/>
                              </a:solidFill>
                            </a:rPr>
                            <a:t>0.13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solidFill>
                                <a:srgbClr val="00B050"/>
                              </a:solidFill>
                            </a:rPr>
                            <a:t>0.13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27296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599" t="-309836" r="-699401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0.33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solidFill>
                                <a:srgbClr val="00B050"/>
                              </a:solidFill>
                            </a:rPr>
                            <a:t>0.28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solidFill>
                                <a:srgbClr val="00B050"/>
                              </a:solidFill>
                            </a:rPr>
                            <a:t>0.28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37287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599" t="-409836" r="-699401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solidFill>
                                <a:srgbClr val="00B050"/>
                              </a:solidFill>
                            </a:rPr>
                            <a:t>0.19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solidFill>
                                <a:srgbClr val="00B050"/>
                              </a:solidFill>
                            </a:rPr>
                            <a:t>0.19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483664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Bocadillo: rectángulo con esquinas redondeadas 10">
            <a:extLst>
              <a:ext uri="{FF2B5EF4-FFF2-40B4-BE49-F238E27FC236}">
                <a16:creationId xmlns:a16="http://schemas.microsoft.com/office/drawing/2014/main" id="{FF894BD0-BFAF-47C7-8DB7-759E076E7B0F}"/>
              </a:ext>
            </a:extLst>
          </p:cNvPr>
          <p:cNvSpPr/>
          <p:nvPr/>
        </p:nvSpPr>
        <p:spPr>
          <a:xfrm>
            <a:off x="10392230" y="5646469"/>
            <a:ext cx="1509485" cy="612648"/>
          </a:xfrm>
          <a:prstGeom prst="wedgeRoundRectCallout">
            <a:avLst>
              <a:gd name="adj1" fmla="val -89881"/>
              <a:gd name="adj2" fmla="val -4647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Convergence</a:t>
            </a:r>
          </a:p>
        </p:txBody>
      </p:sp>
    </p:spTree>
    <p:extLst>
      <p:ext uri="{BB962C8B-B14F-4D97-AF65-F5344CB8AC3E}">
        <p14:creationId xmlns:p14="http://schemas.microsoft.com/office/powerpoint/2010/main" val="42120145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2995AB-EC63-4E3D-BA11-ED7F749E8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PageRank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F8F8E1-363A-4229-9A33-4D9331F0A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Many of these algorithms iterative propagate data along the graph structure by transforming intermediate vertex and edge values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F319B90-9B99-422A-9C44-020AE0AB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129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17AEF4-3A99-41D7-BD1D-5C497AA9B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MapReduce be used for this?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1500559-2C82-478E-9605-67A898AF4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4E02E23-8425-4D74-A25F-6A3C1D5C18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lum/>
            <a:alphaModFix/>
          </a:blip>
          <a:srcRect r="49472"/>
          <a:stretch/>
        </p:blipFill>
        <p:spPr>
          <a:xfrm>
            <a:off x="3763728" y="1690688"/>
            <a:ext cx="4354595" cy="48129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73134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A0C65-9AEE-4D30-9BC1-BBA3C2748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MapReduce be used for this?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D3E0E5-4D9D-4E5B-962B-A81655E30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610600" cy="4351338"/>
          </a:xfrm>
        </p:spPr>
        <p:txBody>
          <a:bodyPr>
            <a:normAutofit/>
          </a:bodyPr>
          <a:lstStyle/>
          <a:p>
            <a:r>
              <a:rPr lang="en-US" dirty="0"/>
              <a:t>M/R does not directly support iterative algorithms</a:t>
            </a:r>
          </a:p>
          <a:p>
            <a:r>
              <a:rPr lang="en-US" dirty="0"/>
              <a:t>Materializing intermediate results at each M/R iteration harms performance</a:t>
            </a:r>
          </a:p>
          <a:p>
            <a:r>
              <a:rPr lang="en-US" dirty="0"/>
              <a:t>Extra M/R job on each iteration for checking whether a fixed point has been reached</a:t>
            </a:r>
          </a:p>
          <a:p>
            <a:r>
              <a:rPr lang="en-US" dirty="0"/>
              <a:t>Additional issue for graph algorithms</a:t>
            </a:r>
          </a:p>
          <a:p>
            <a:pPr lvl="1"/>
            <a:r>
              <a:rPr lang="en-US" dirty="0"/>
              <a:t>Invariant graph-topology data reloaded and reprocessed at each iteration</a:t>
            </a:r>
          </a:p>
          <a:p>
            <a:pPr lvl="1"/>
            <a:r>
              <a:rPr lang="en-US" dirty="0"/>
              <a:t>Wastes I/O, CPU, and network bandwidth</a:t>
            </a:r>
          </a:p>
          <a:p>
            <a:endParaRPr lang="en-GB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D30ABB4-4CF6-4C72-BABB-B2585FCC8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E6569B9-25E5-4B59-AA18-E0330307E40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 rot="5400000">
            <a:off x="8505101" y="2874307"/>
            <a:ext cx="4351339" cy="2328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84949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15DBD28-BD9A-4DC2-8F88-4E8ACC532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E9096FB6-C720-4D2C-93BF-899F1B7597D6}"/>
              </a:ext>
            </a:extLst>
          </p:cNvPr>
          <p:cNvSpPr/>
          <p:nvPr/>
        </p:nvSpPr>
        <p:spPr>
          <a:xfrm>
            <a:off x="3998457" y="271068"/>
            <a:ext cx="5358809" cy="100786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600" b="1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rPr>
              <a:t>Graph Processing Systems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0D3202CA-3C91-42E7-905E-07EC7DC75A4A}"/>
              </a:ext>
            </a:extLst>
          </p:cNvPr>
          <p:cNvCxnSpPr>
            <a:cxnSpLocks/>
            <a:stCxn id="5" idx="7"/>
            <a:endCxn id="7" idx="0"/>
          </p:cNvCxnSpPr>
          <p:nvPr/>
        </p:nvCxnSpPr>
        <p:spPr>
          <a:xfrm flipH="1">
            <a:off x="3437503" y="1131347"/>
            <a:ext cx="1345672" cy="596653"/>
          </a:xfrm>
          <a:prstGeom prst="straightConnector1">
            <a:avLst/>
          </a:prstGeom>
          <a:noFill/>
          <a:ln w="36000">
            <a:solidFill>
              <a:srgbClr val="000000"/>
            </a:solidFill>
            <a:prstDash val="solid"/>
          </a:ln>
        </p:spPr>
      </p:cxn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77096348-EC76-4566-84B5-D7E06D7932B6}"/>
              </a:ext>
            </a:extLst>
          </p:cNvPr>
          <p:cNvSpPr/>
          <p:nvPr/>
        </p:nvSpPr>
        <p:spPr>
          <a:xfrm>
            <a:off x="2065903" y="1728000"/>
            <a:ext cx="2743200" cy="489535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CC"/>
          </a:solidFill>
          <a:ln w="36000">
            <a:solidFill>
              <a:srgbClr val="000000"/>
            </a:solidFill>
            <a:prstDash val="solid"/>
          </a:ln>
        </p:spPr>
        <p:txBody>
          <a:bodyPr vert="horz" wrap="none" lIns="198000" tIns="198000" rIns="198000" bIns="198000" anchor="t" anchorCtr="1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None/>
              <a:tabLst/>
            </a:pPr>
            <a:r>
              <a:rPr lang="en-US" sz="2400" b="1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rPr>
              <a:t>Pregel Family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rPr>
              <a:t>Pregel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2126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rPr>
              <a:t>Giraph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2126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rPr>
              <a:t>Giraph++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2126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rPr>
              <a:t>Mizan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2126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rPr>
              <a:t>GPS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2126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rPr>
              <a:t>Pregelix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2126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rPr>
              <a:t>Pregel+</a:t>
            </a:r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B04E5CAC-CE81-4FC4-AC9A-BCB7C282C6C1}"/>
              </a:ext>
            </a:extLst>
          </p:cNvPr>
          <p:cNvSpPr/>
          <p:nvPr/>
        </p:nvSpPr>
        <p:spPr>
          <a:xfrm>
            <a:off x="5306262" y="1728000"/>
            <a:ext cx="2743200" cy="489535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CC"/>
          </a:solidFill>
          <a:ln w="36000">
            <a:solidFill>
              <a:srgbClr val="000000"/>
            </a:solidFill>
            <a:prstDash val="solid"/>
          </a:ln>
        </p:spPr>
        <p:txBody>
          <a:bodyPr vert="horz" wrap="none" lIns="198000" tIns="198000" rIns="198000" bIns="198000" anchor="t" anchorCtr="1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None/>
              <a:tabLst/>
            </a:pPr>
            <a:r>
              <a:rPr lang="en-US" sz="2400" b="1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rPr>
              <a:t>GraphLab Family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rPr>
              <a:t>GraphLab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2126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rPr>
              <a:t>PowerGraph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2126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rPr>
              <a:t>GraphChi</a:t>
            </a:r>
            <a:br>
              <a: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rPr>
            </a:br>
            <a:r>
              <a: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rPr>
              <a:t>(</a:t>
            </a:r>
            <a:r>
              <a:rPr lang="en-US" sz="2000" b="0" i="1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rPr>
              <a:t>centralized</a:t>
            </a:r>
            <a:r>
              <a: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rPr>
              <a:t>)</a:t>
            </a:r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57C15A09-E51A-41C6-B611-4A9D98EB1E1E}"/>
              </a:ext>
            </a:extLst>
          </p:cNvPr>
          <p:cNvSpPr/>
          <p:nvPr/>
        </p:nvSpPr>
        <p:spPr>
          <a:xfrm>
            <a:off x="8545903" y="1728000"/>
            <a:ext cx="2743200" cy="489535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CC"/>
          </a:solidFill>
          <a:ln w="36000">
            <a:solidFill>
              <a:srgbClr val="000000"/>
            </a:solidFill>
            <a:prstDash val="solid"/>
          </a:ln>
        </p:spPr>
        <p:txBody>
          <a:bodyPr vert="horz" wrap="none" lIns="198000" tIns="198000" rIns="198000" bIns="198000" anchor="t" anchorCtr="1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None/>
              <a:tabLst/>
            </a:pPr>
            <a:r>
              <a:rPr lang="en-US" sz="2400" b="1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rPr>
              <a:t>Other Systems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rPr>
              <a:t>Trinity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2126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rPr>
              <a:t>TurboGraph</a:t>
            </a:r>
            <a:br>
              <a: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rPr>
            </a:br>
            <a:r>
              <a: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rPr>
              <a:t>(</a:t>
            </a:r>
            <a:r>
              <a:rPr lang="en-US" sz="2000" b="0" i="1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rPr>
              <a:t>centralized</a:t>
            </a:r>
            <a:r>
              <a: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rPr>
              <a:t>)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rPr>
              <a:t>Signal/Collect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22DE6D3D-9DC0-4335-BC2E-860D23267BE8}"/>
              </a:ext>
            </a:extLst>
          </p:cNvPr>
          <p:cNvCxnSpPr>
            <a:cxnSpLocks/>
            <a:stCxn id="5" idx="8"/>
            <a:endCxn id="8" idx="0"/>
          </p:cNvCxnSpPr>
          <p:nvPr/>
        </p:nvCxnSpPr>
        <p:spPr>
          <a:xfrm>
            <a:off x="6677862" y="1278934"/>
            <a:ext cx="0" cy="449066"/>
          </a:xfrm>
          <a:prstGeom prst="straightConnector1">
            <a:avLst/>
          </a:prstGeom>
          <a:noFill/>
          <a:ln w="36000">
            <a:solidFill>
              <a:srgbClr val="000000"/>
            </a:solidFill>
            <a:prstDash val="solid"/>
          </a:ln>
        </p:spPr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8E94DE58-92B8-465E-89A8-2D7EF7BBFF90}"/>
              </a:ext>
            </a:extLst>
          </p:cNvPr>
          <p:cNvCxnSpPr>
            <a:cxnSpLocks/>
            <a:stCxn id="5" idx="9"/>
            <a:endCxn id="9" idx="0"/>
          </p:cNvCxnSpPr>
          <p:nvPr/>
        </p:nvCxnSpPr>
        <p:spPr>
          <a:xfrm>
            <a:off x="8572548" y="1131347"/>
            <a:ext cx="1344955" cy="596653"/>
          </a:xfrm>
          <a:prstGeom prst="straightConnector1">
            <a:avLst/>
          </a:prstGeom>
          <a:noFill/>
          <a:ln w="36000">
            <a:solidFill>
              <a:srgbClr val="000000"/>
            </a:solidFill>
            <a:prstDash val="solid"/>
          </a:ln>
        </p:spPr>
      </p:cxnSp>
    </p:spTree>
    <p:extLst>
      <p:ext uri="{BB962C8B-B14F-4D97-AF65-F5344CB8AC3E}">
        <p14:creationId xmlns:p14="http://schemas.microsoft.com/office/powerpoint/2010/main" val="20148734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92B88A-A42E-4003-AC32-137F890B4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Vertex-centric Abstraction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50085E-4177-4092-8C00-7DAD65AE2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such algorithms iteratively propagate data along the graph structure by transforming intermediate vertex and edge values</a:t>
            </a:r>
          </a:p>
          <a:p>
            <a:pPr lvl="1"/>
            <a:r>
              <a:rPr lang="en-US" dirty="0"/>
              <a:t>These transformations are defined in terms of functions on the values of adjacent vertexes and edges</a:t>
            </a:r>
          </a:p>
          <a:p>
            <a:pPr lvl="1"/>
            <a:r>
              <a:rPr lang="en-US" dirty="0"/>
              <a:t>Hence, such algorithms can be expressed by specifying a function that can be applied to any vertex separately</a:t>
            </a:r>
          </a:p>
          <a:p>
            <a:pPr lvl="1"/>
            <a:r>
              <a:rPr lang="en-US" dirty="0"/>
              <a:t>“Think like a vertex”</a:t>
            </a:r>
          </a:p>
          <a:p>
            <a:endParaRPr lang="en-GB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A5FE5F2-E9A7-42A2-95E8-09EF623F9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1F05FC9C-81A0-40A1-B5BE-4AE27870E97F}"/>
              </a:ext>
            </a:extLst>
          </p:cNvPr>
          <p:cNvGrpSpPr/>
          <p:nvPr/>
        </p:nvGrpSpPr>
        <p:grpSpPr>
          <a:xfrm>
            <a:off x="9908419" y="4272038"/>
            <a:ext cx="1599322" cy="2336876"/>
            <a:chOff x="7848000" y="3052080"/>
            <a:chExt cx="2900160" cy="3643920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3E49FF82-ED87-400A-8641-F930265AE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>
              <a:off x="8044560" y="4896000"/>
              <a:ext cx="2703600" cy="180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FF4822AD-268A-496B-96C7-66F70243E6DF}"/>
                </a:ext>
              </a:extLst>
            </p:cNvPr>
            <p:cNvSpPr/>
            <p:nvPr/>
          </p:nvSpPr>
          <p:spPr>
            <a:xfrm>
              <a:off x="8548560" y="3671999"/>
              <a:ext cx="864000" cy="720000"/>
            </a:xfrm>
            <a:custGeom>
              <a:avLst>
                <a:gd name="f0" fmla="val 18046"/>
                <a:gd name="f1" fmla="val 39734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*/ 5419351 1 1725033"/>
                <a:gd name="f10" fmla="val -2147483647"/>
                <a:gd name="f11" fmla="val 2147483647"/>
                <a:gd name="f12" fmla="val 1930"/>
                <a:gd name="f13" fmla="val 7160"/>
                <a:gd name="f14" fmla="val 1530"/>
                <a:gd name="f15" fmla="val 4490"/>
                <a:gd name="f16" fmla="val 3400"/>
                <a:gd name="f17" fmla="val 1970"/>
                <a:gd name="f18" fmla="val 5270"/>
                <a:gd name="f19" fmla="val 5860"/>
                <a:gd name="f20" fmla="val 1950"/>
                <a:gd name="f21" fmla="val 6470"/>
                <a:gd name="f22" fmla="val 2210"/>
                <a:gd name="f23" fmla="val 6970"/>
                <a:gd name="f24" fmla="val 2600"/>
                <a:gd name="f25" fmla="val 7450"/>
                <a:gd name="f26" fmla="val 1390"/>
                <a:gd name="f27" fmla="val 8340"/>
                <a:gd name="f28" fmla="val 650"/>
                <a:gd name="f29" fmla="val 9340"/>
                <a:gd name="f30" fmla="val 10004"/>
                <a:gd name="f31" fmla="val 690"/>
                <a:gd name="f32" fmla="val 10710"/>
                <a:gd name="f33" fmla="val 1050"/>
                <a:gd name="f34" fmla="val 11210"/>
                <a:gd name="f35" fmla="val 1700"/>
                <a:gd name="f36" fmla="val 11570"/>
                <a:gd name="f37" fmla="val 630"/>
                <a:gd name="f38" fmla="val 12330"/>
                <a:gd name="f39" fmla="val 13150"/>
                <a:gd name="f40" fmla="val 13840"/>
                <a:gd name="f41" fmla="val 14470"/>
                <a:gd name="f42" fmla="val 460"/>
                <a:gd name="f43" fmla="val 14870"/>
                <a:gd name="f44" fmla="val 1160"/>
                <a:gd name="f45" fmla="val 15330"/>
                <a:gd name="f46" fmla="val 440"/>
                <a:gd name="f47" fmla="val 16020"/>
                <a:gd name="f48" fmla="val 16740"/>
                <a:gd name="f49" fmla="val 17910"/>
                <a:gd name="f50" fmla="val 18900"/>
                <a:gd name="f51" fmla="val 1130"/>
                <a:gd name="f52" fmla="val 19110"/>
                <a:gd name="f53" fmla="val 2710"/>
                <a:gd name="f54" fmla="val 20240"/>
                <a:gd name="f55" fmla="val 3150"/>
                <a:gd name="f56" fmla="val 21060"/>
                <a:gd name="f57" fmla="val 4580"/>
                <a:gd name="f58" fmla="val 6220"/>
                <a:gd name="f59" fmla="val 6720"/>
                <a:gd name="f60" fmla="val 21000"/>
                <a:gd name="f61" fmla="val 7200"/>
                <a:gd name="f62" fmla="val 20830"/>
                <a:gd name="f63" fmla="val 7660"/>
                <a:gd name="f64" fmla="val 21310"/>
                <a:gd name="f65" fmla="val 8460"/>
                <a:gd name="f66" fmla="val 9450"/>
                <a:gd name="f67" fmla="val 10460"/>
                <a:gd name="f68" fmla="val 12750"/>
                <a:gd name="f69" fmla="val 20310"/>
                <a:gd name="f70" fmla="val 14680"/>
                <a:gd name="f71" fmla="val 18650"/>
                <a:gd name="f72" fmla="val 15010"/>
                <a:gd name="f73" fmla="val 17200"/>
                <a:gd name="f74" fmla="val 17370"/>
                <a:gd name="f75" fmla="val 18920"/>
                <a:gd name="f76" fmla="val 15770"/>
                <a:gd name="f77" fmla="val 15220"/>
                <a:gd name="f78" fmla="val 14700"/>
                <a:gd name="f79" fmla="val 18710"/>
                <a:gd name="f80" fmla="val 14240"/>
                <a:gd name="f81" fmla="val 18310"/>
                <a:gd name="f82" fmla="val 13820"/>
                <a:gd name="f83" fmla="val 12490"/>
                <a:gd name="f84" fmla="val 11000"/>
                <a:gd name="f85" fmla="val 9890"/>
                <a:gd name="f86" fmla="val 8840"/>
                <a:gd name="f87" fmla="val 20790"/>
                <a:gd name="f88" fmla="val 8210"/>
                <a:gd name="f89" fmla="val 19510"/>
                <a:gd name="f90" fmla="val 7620"/>
                <a:gd name="f91" fmla="val 20000"/>
                <a:gd name="f92" fmla="val 7930"/>
                <a:gd name="f93" fmla="val 20290"/>
                <a:gd name="f94" fmla="val 6240"/>
                <a:gd name="f95" fmla="val 4850"/>
                <a:gd name="f96" fmla="val 3570"/>
                <a:gd name="f97" fmla="val 19280"/>
                <a:gd name="f98" fmla="val 2900"/>
                <a:gd name="f99" fmla="val 17640"/>
                <a:gd name="f100" fmla="val 1300"/>
                <a:gd name="f101" fmla="val 17600"/>
                <a:gd name="f102" fmla="val 480"/>
                <a:gd name="f103" fmla="val 16300"/>
                <a:gd name="f104" fmla="val 14660"/>
                <a:gd name="f105" fmla="val 13900"/>
                <a:gd name="f106" fmla="val 13210"/>
                <a:gd name="f107" fmla="val 1070"/>
                <a:gd name="f108" fmla="val 12640"/>
                <a:gd name="f109" fmla="val 380"/>
                <a:gd name="f110" fmla="val 12160"/>
                <a:gd name="f111" fmla="val 10120"/>
                <a:gd name="f112" fmla="val 8590"/>
                <a:gd name="f113" fmla="val 840"/>
                <a:gd name="f114" fmla="val 7330"/>
                <a:gd name="f115" fmla="val 7410"/>
                <a:gd name="f116" fmla="val 2040"/>
                <a:gd name="f117" fmla="val 7690"/>
                <a:gd name="f118" fmla="val 2090"/>
                <a:gd name="f119" fmla="val 7920"/>
                <a:gd name="f120" fmla="val 2790"/>
                <a:gd name="f121" fmla="val 7480"/>
                <a:gd name="f122" fmla="val 3050"/>
                <a:gd name="f123" fmla="val 7670"/>
                <a:gd name="f124" fmla="val 3310"/>
                <a:gd name="f125" fmla="val 11130"/>
                <a:gd name="f126" fmla="val 1910"/>
                <a:gd name="f127" fmla="val 11080"/>
                <a:gd name="f128" fmla="val 2160"/>
                <a:gd name="f129" fmla="val 11030"/>
                <a:gd name="f130" fmla="val 2400"/>
                <a:gd name="f131" fmla="val 14720"/>
                <a:gd name="f132" fmla="val 1400"/>
                <a:gd name="f133" fmla="val 14640"/>
                <a:gd name="f134" fmla="val 1720"/>
                <a:gd name="f135" fmla="val 14540"/>
                <a:gd name="f136" fmla="val 2010"/>
                <a:gd name="f137" fmla="val 19130"/>
                <a:gd name="f138" fmla="val 2890"/>
                <a:gd name="f139" fmla="val 19230"/>
                <a:gd name="f140" fmla="val 3290"/>
                <a:gd name="f141" fmla="val 19190"/>
                <a:gd name="f142" fmla="val 3380"/>
                <a:gd name="f143" fmla="val 20660"/>
                <a:gd name="f144" fmla="val 8170"/>
                <a:gd name="f145" fmla="val 20430"/>
                <a:gd name="f146" fmla="val 8620"/>
                <a:gd name="f147" fmla="val 20110"/>
                <a:gd name="f148" fmla="val 8990"/>
                <a:gd name="f149" fmla="val 18660"/>
                <a:gd name="f150" fmla="val 18740"/>
                <a:gd name="f151" fmla="val 14200"/>
                <a:gd name="f152" fmla="val 18280"/>
                <a:gd name="f153" fmla="val 12200"/>
                <a:gd name="f154" fmla="val 17000"/>
                <a:gd name="f155" fmla="val 11450"/>
                <a:gd name="f156" fmla="val 14320"/>
                <a:gd name="f157" fmla="val 17980"/>
                <a:gd name="f158" fmla="val 14350"/>
                <a:gd name="f159" fmla="val 17680"/>
                <a:gd name="f160" fmla="val 14370"/>
                <a:gd name="f161" fmla="val 17360"/>
                <a:gd name="f162" fmla="val 8220"/>
                <a:gd name="f163" fmla="val 8060"/>
                <a:gd name="f164" fmla="val 19250"/>
                <a:gd name="f165" fmla="val 7960"/>
                <a:gd name="f166" fmla="val 18950"/>
                <a:gd name="f167" fmla="val 7860"/>
                <a:gd name="f168" fmla="val 18640"/>
                <a:gd name="f169" fmla="val 3090"/>
                <a:gd name="f170" fmla="val 3280"/>
                <a:gd name="f171" fmla="val 17540"/>
                <a:gd name="f172" fmla="val 3460"/>
                <a:gd name="f173" fmla="val 17450"/>
                <a:gd name="f174" fmla="val 12900"/>
                <a:gd name="f175" fmla="val 1780"/>
                <a:gd name="f176" fmla="val 13130"/>
                <a:gd name="f177" fmla="val 2330"/>
                <a:gd name="f178" fmla="val 13040"/>
                <a:gd name="f179" fmla="*/ 1800 1800 1"/>
                <a:gd name="f180" fmla="+- 0 0 0"/>
                <a:gd name="f181" fmla="+- 0 0 23592960"/>
                <a:gd name="f182" fmla="val 1800"/>
                <a:gd name="f183" fmla="*/ 1200 1200 1"/>
                <a:gd name="f184" fmla="val 1200"/>
                <a:gd name="f185" fmla="*/ 700 700 1"/>
                <a:gd name="f186" fmla="val 700"/>
                <a:gd name="f187" fmla="*/ f5 1 21600"/>
                <a:gd name="f188" fmla="*/ f6 1 21600"/>
                <a:gd name="f189" fmla="*/ f9 1 180"/>
                <a:gd name="f190" fmla="pin -2147483647 f0 2147483647"/>
                <a:gd name="f191" fmla="pin -2147483647 f1 2147483647"/>
                <a:gd name="f192" fmla="*/ 0 f9 1"/>
                <a:gd name="f193" fmla="*/ f180 f2 1"/>
                <a:gd name="f194" fmla="*/ f181 f2 1"/>
                <a:gd name="f195" fmla="+- f190 0 10800"/>
                <a:gd name="f196" fmla="+- f191 0 10800"/>
                <a:gd name="f197" fmla="val f190"/>
                <a:gd name="f198" fmla="val f191"/>
                <a:gd name="f199" fmla="*/ f190 f187 1"/>
                <a:gd name="f200" fmla="*/ f191 f188 1"/>
                <a:gd name="f201" fmla="*/ 3000 f187 1"/>
                <a:gd name="f202" fmla="*/ 17110 f187 1"/>
                <a:gd name="f203" fmla="*/ 17330 f188 1"/>
                <a:gd name="f204" fmla="*/ 3320 f188 1"/>
                <a:gd name="f205" fmla="*/ f192 1 f4"/>
                <a:gd name="f206" fmla="*/ f193 1 f4"/>
                <a:gd name="f207" fmla="*/ f194 1 f4"/>
                <a:gd name="f208" fmla="+- 0 0 f196"/>
                <a:gd name="f209" fmla="+- 0 0 f195"/>
                <a:gd name="f210" fmla="+- 0 0 f205"/>
                <a:gd name="f211" fmla="+- f206 0 f3"/>
                <a:gd name="f212" fmla="+- f207 0 f3"/>
                <a:gd name="f213" fmla="at2 f208 f209"/>
                <a:gd name="f214" fmla="*/ f210 f2 1"/>
                <a:gd name="f215" fmla="+- f212 0 f211"/>
                <a:gd name="f216" fmla="+- f213 f3 0"/>
                <a:gd name="f217" fmla="*/ f214 1 f9"/>
                <a:gd name="f218" fmla="*/ f216 f9 1"/>
                <a:gd name="f219" fmla="+- f217 0 f3"/>
                <a:gd name="f220" fmla="*/ f218 1 f2"/>
                <a:gd name="f221" fmla="cos 1 f219"/>
                <a:gd name="f222" fmla="sin 1 f219"/>
                <a:gd name="f223" fmla="+- 0 0 f220"/>
                <a:gd name="f224" fmla="+- 0 0 f221"/>
                <a:gd name="f225" fmla="+- 0 0 f222"/>
                <a:gd name="f226" fmla="val f223"/>
                <a:gd name="f227" fmla="*/ 1800 f224 1"/>
                <a:gd name="f228" fmla="*/ 1800 f225 1"/>
                <a:gd name="f229" fmla="*/ 1200 f224 1"/>
                <a:gd name="f230" fmla="*/ 1200 f225 1"/>
                <a:gd name="f231" fmla="*/ 700 f224 1"/>
                <a:gd name="f232" fmla="*/ 700 f225 1"/>
                <a:gd name="f233" fmla="*/ f226 1 f189"/>
                <a:gd name="f234" fmla="*/ f227 f227 1"/>
                <a:gd name="f235" fmla="*/ f228 f228 1"/>
                <a:gd name="f236" fmla="*/ f229 f229 1"/>
                <a:gd name="f237" fmla="*/ f230 f230 1"/>
                <a:gd name="f238" fmla="*/ f231 f231 1"/>
                <a:gd name="f239" fmla="*/ f232 f232 1"/>
                <a:gd name="f240" fmla="*/ f233 f189 1"/>
                <a:gd name="f241" fmla="+- f234 f235 0"/>
                <a:gd name="f242" fmla="+- f236 f237 0"/>
                <a:gd name="f243" fmla="+- f238 f239 0"/>
                <a:gd name="f244" fmla="+- 0 0 f240"/>
                <a:gd name="f245" fmla="sqrt f241"/>
                <a:gd name="f246" fmla="sqrt f242"/>
                <a:gd name="f247" fmla="sqrt f243"/>
                <a:gd name="f248" fmla="*/ f244 f2 1"/>
                <a:gd name="f249" fmla="*/ f179 1 f245"/>
                <a:gd name="f250" fmla="*/ f183 1 f246"/>
                <a:gd name="f251" fmla="*/ f185 1 f247"/>
                <a:gd name="f252" fmla="*/ f248 1 f9"/>
                <a:gd name="f253" fmla="*/ f224 f249 1"/>
                <a:gd name="f254" fmla="*/ f225 f249 1"/>
                <a:gd name="f255" fmla="*/ f224 f250 1"/>
                <a:gd name="f256" fmla="*/ f225 f250 1"/>
                <a:gd name="f257" fmla="*/ f224 f251 1"/>
                <a:gd name="f258" fmla="*/ f225 f251 1"/>
                <a:gd name="f259" fmla="+- f252 0 f3"/>
                <a:gd name="f260" fmla="+- f197 0 f257"/>
                <a:gd name="f261" fmla="+- f198 0 f258"/>
                <a:gd name="f262" fmla="sin 1 f259"/>
                <a:gd name="f263" fmla="cos 1 f259"/>
                <a:gd name="f264" fmla="+- 0 0 f262"/>
                <a:gd name="f265" fmla="+- 0 0 f263"/>
                <a:gd name="f266" fmla="*/ 10800 f264 1"/>
                <a:gd name="f267" fmla="*/ 10800 f265 1"/>
                <a:gd name="f268" fmla="+- f266 10800 0"/>
                <a:gd name="f269" fmla="+- f267 10800 0"/>
                <a:gd name="f270" fmla="*/ f266 1 12"/>
                <a:gd name="f271" fmla="*/ f267 1 12"/>
                <a:gd name="f272" fmla="+- f190 0 f268"/>
                <a:gd name="f273" fmla="+- f191 0 f269"/>
                <a:gd name="f274" fmla="*/ f272 1 3"/>
                <a:gd name="f275" fmla="*/ f273 1 3"/>
                <a:gd name="f276" fmla="*/ f272 2 1"/>
                <a:gd name="f277" fmla="*/ f273 2 1"/>
                <a:gd name="f278" fmla="*/ f276 1 3"/>
                <a:gd name="f279" fmla="*/ f277 1 3"/>
                <a:gd name="f280" fmla="+- f274 f268 0"/>
                <a:gd name="f281" fmla="+- f275 f269 0"/>
                <a:gd name="f282" fmla="+- f280 0 f270"/>
                <a:gd name="f283" fmla="+- f281 0 f271"/>
                <a:gd name="f284" fmla="+- f278 f268 0"/>
                <a:gd name="f285" fmla="+- f279 f269 0"/>
                <a:gd name="f286" fmla="+- f282 0 f253"/>
                <a:gd name="f287" fmla="+- f283 0 f254"/>
                <a:gd name="f288" fmla="+- f284 0 f255"/>
                <a:gd name="f289" fmla="+- f285 0 f256"/>
              </a:gdLst>
              <a:ahLst>
                <a:ahXY gdRefX="f0" minX="f10" maxX="f11" gdRefY="f1" minY="f10" maxY="f11">
                  <a:pos x="f199" y="f20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1" t="f204" r="f202" b="f203"/>
              <a:pathLst>
                <a:path w="21600" h="21600">
                  <a:moveTo>
                    <a:pt x="f12" y="f13"/>
                  </a:moveTo>
                  <a:cubicBezTo>
                    <a:pt x="f14" y="f15"/>
                    <a:pt x="f16" y="f17"/>
                    <a:pt x="f18" y="f17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7"/>
                    <a:pt x="f39" y="f7"/>
                  </a:cubicBezTo>
                  <a:cubicBezTo>
                    <a:pt x="f40" y="f7"/>
                    <a:pt x="f41" y="f42"/>
                    <a:pt x="f43" y="f44"/>
                  </a:cubicBezTo>
                  <a:cubicBezTo>
                    <a:pt x="f45" y="f46"/>
                    <a:pt x="f47" y="f7"/>
                    <a:pt x="f48" y="f7"/>
                  </a:cubicBezTo>
                  <a:cubicBezTo>
                    <a:pt x="f49" y="f7"/>
                    <a:pt x="f50" y="f51"/>
                    <a:pt x="f52" y="f53"/>
                  </a:cubicBezTo>
                  <a:cubicBezTo>
                    <a:pt x="f54" y="f55"/>
                    <a:pt x="f56" y="f57"/>
                    <a:pt x="f56" y="f58"/>
                  </a:cubicBez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8" y="f66"/>
                    <a:pt x="f8" y="f67"/>
                  </a:cubicBezTo>
                  <a:cubicBezTo>
                    <a:pt x="f8" y="f68"/>
                    <a:pt x="f69" y="f70"/>
                    <a:pt x="f71" y="f72"/>
                  </a:cubicBezTo>
                  <a:cubicBezTo>
                    <a:pt x="f71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54"/>
                    <a:pt x="f83" y="f8"/>
                    <a:pt x="f84" y="f8"/>
                  </a:cubicBezTo>
                  <a:cubicBezTo>
                    <a:pt x="f85" y="f8"/>
                    <a:pt x="f86" y="f87"/>
                    <a:pt x="f88" y="f89"/>
                  </a:cubicBezTo>
                  <a:cubicBezTo>
                    <a:pt x="f90" y="f91"/>
                    <a:pt x="f92" y="f93"/>
                    <a:pt x="f94" y="f93"/>
                  </a:cubicBezTo>
                  <a:cubicBezTo>
                    <a:pt x="f95" y="f93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2" y="f104"/>
                  </a:cubicBezTo>
                  <a:cubicBezTo>
                    <a:pt x="f102" y="f105"/>
                    <a:pt x="f31" y="f106"/>
                    <a:pt x="f107" y="f108"/>
                  </a:cubicBezTo>
                  <a:cubicBezTo>
                    <a:pt x="f109" y="f110"/>
                    <a:pt x="f7" y="f34"/>
                    <a:pt x="f7" y="f111"/>
                  </a:cubicBezTo>
                  <a:cubicBezTo>
                    <a:pt x="f7" y="f112"/>
                    <a:pt x="f113" y="f114"/>
                    <a:pt x="f12" y="f13"/>
                  </a:cubicBezTo>
                  <a:close/>
                </a:path>
                <a:path w="21600" h="21600" fill="none">
                  <a:moveTo>
                    <a:pt x="f12" y="f13"/>
                  </a:moveTo>
                  <a:cubicBezTo>
                    <a:pt x="f20" y="f115"/>
                    <a:pt x="f116" y="f117"/>
                    <a:pt x="f118" y="f119"/>
                  </a:cubicBezTo>
                </a:path>
                <a:path w="21600" h="21600" fill="none">
                  <a:moveTo>
                    <a:pt x="f23" y="f24"/>
                  </a:moveTo>
                  <a:cubicBezTo>
                    <a:pt x="f61" y="f120"/>
                    <a:pt x="f121" y="f122"/>
                    <a:pt x="f123" y="f124"/>
                  </a:cubicBezTo>
                </a:path>
                <a:path w="21600" h="21600" fill="none">
                  <a:moveTo>
                    <a:pt x="f34" y="f35"/>
                  </a:moveTo>
                  <a:cubicBezTo>
                    <a:pt x="f125" y="f126"/>
                    <a:pt x="f127" y="f128"/>
                    <a:pt x="f129" y="f130"/>
                  </a:cubicBezTo>
                </a:path>
                <a:path w="21600" h="21600" fill="none">
                  <a:moveTo>
                    <a:pt x="f43" y="f44"/>
                  </a:moveTo>
                  <a:cubicBezTo>
                    <a:pt x="f131" y="f132"/>
                    <a:pt x="f133" y="f134"/>
                    <a:pt x="f135" y="f136"/>
                  </a:cubicBezTo>
                </a:path>
                <a:path w="21600" h="21600" fill="none">
                  <a:moveTo>
                    <a:pt x="f52" y="f53"/>
                  </a:moveTo>
                  <a:cubicBezTo>
                    <a:pt x="f137" y="f138"/>
                    <a:pt x="f139" y="f140"/>
                    <a:pt x="f141" y="f142"/>
                  </a:cubicBezTo>
                </a:path>
                <a:path w="21600" h="21600" fill="none">
                  <a:moveTo>
                    <a:pt x="f62" y="f63"/>
                  </a:moveTo>
                  <a:cubicBezTo>
                    <a:pt x="f143" y="f144"/>
                    <a:pt x="f145" y="f146"/>
                    <a:pt x="f147" y="f148"/>
                  </a:cubicBezTo>
                </a:path>
                <a:path w="21600" h="21600" fill="none">
                  <a:moveTo>
                    <a:pt x="f149" y="f72"/>
                  </a:moveTo>
                  <a:cubicBezTo>
                    <a:pt x="f150" y="f151"/>
                    <a:pt x="f152" y="f153"/>
                    <a:pt x="f154" y="f155"/>
                  </a:cubicBezTo>
                </a:path>
                <a:path w="21600" h="21600" fill="none">
                  <a:moveTo>
                    <a:pt x="f80" y="f81"/>
                  </a:moveTo>
                  <a:cubicBezTo>
                    <a:pt x="f156" y="f157"/>
                    <a:pt x="f158" y="f159"/>
                    <a:pt x="f160" y="f161"/>
                  </a:cubicBezTo>
                </a:path>
                <a:path w="21600" h="21600" fill="none">
                  <a:moveTo>
                    <a:pt x="f162" y="f89"/>
                  </a:moveTo>
                  <a:cubicBezTo>
                    <a:pt x="f163" y="f164"/>
                    <a:pt x="f165" y="f166"/>
                    <a:pt x="f167" y="f168"/>
                  </a:cubicBezTo>
                </a:path>
                <a:path w="21600" h="21600" fill="none">
                  <a:moveTo>
                    <a:pt x="f98" y="f99"/>
                  </a:moveTo>
                  <a:cubicBezTo>
                    <a:pt x="f169" y="f101"/>
                    <a:pt x="f170" y="f171"/>
                    <a:pt x="f172" y="f173"/>
                  </a:cubicBezTo>
                </a:path>
                <a:path w="21600" h="21600" fill="none">
                  <a:moveTo>
                    <a:pt x="f107" y="f108"/>
                  </a:moveTo>
                  <a:cubicBezTo>
                    <a:pt x="f132" y="f174"/>
                    <a:pt x="f175" y="f176"/>
                    <a:pt x="f177" y="f178"/>
                  </a:cubicBezTo>
                </a:path>
                <a:path w="21600" h="21600">
                  <a:moveTo>
                    <a:pt x="f286" y="f287"/>
                  </a:moveTo>
                  <a:arcTo wR="f182" hR="f182" stAng="f211" swAng="f215"/>
                  <a:close/>
                </a:path>
                <a:path w="21600" h="21600">
                  <a:moveTo>
                    <a:pt x="f288" y="f289"/>
                  </a:moveTo>
                  <a:arcTo wR="f184" hR="f184" stAng="f211" swAng="f215"/>
                  <a:close/>
                </a:path>
                <a:path w="21600" h="21600">
                  <a:moveTo>
                    <a:pt x="f260" y="f261"/>
                  </a:moveTo>
                  <a:arcTo wR="f186" hR="f186" stAng="f211" swAng="f215"/>
                  <a:close/>
                </a:path>
              </a:pathLst>
            </a:custGeom>
            <a:solidFill>
              <a:srgbClr val="CFE7F5"/>
            </a:solidFill>
            <a:ln w="0">
              <a:solidFill>
                <a:srgbClr val="000000"/>
              </a:solidFill>
              <a:custDash>
                <a:ds d="144567" sp="144567"/>
                <a:ds d="144567" sp="144567"/>
              </a:custDash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D90E8702-451F-4249-B066-BE13DC04C6A4}"/>
                </a:ext>
              </a:extLst>
            </p:cNvPr>
            <p:cNvGrpSpPr/>
            <p:nvPr/>
          </p:nvGrpSpPr>
          <p:grpSpPr>
            <a:xfrm>
              <a:off x="7848000" y="3052080"/>
              <a:ext cx="2425680" cy="1935360"/>
              <a:chOff x="7848000" y="3052080"/>
              <a:chExt cx="2425680" cy="1935360"/>
            </a:xfrm>
          </p:grpSpPr>
          <p:sp>
            <p:nvSpPr>
              <p:cNvPr id="9" name="Forma libre: forma 8">
                <a:extLst>
                  <a:ext uri="{FF2B5EF4-FFF2-40B4-BE49-F238E27FC236}">
                    <a16:creationId xmlns:a16="http://schemas.microsoft.com/office/drawing/2014/main" id="{70D7F078-E589-4CA8-A6A5-2B99AEBEDA5A}"/>
                  </a:ext>
                </a:extLst>
              </p:cNvPr>
              <p:cNvSpPr/>
              <p:nvPr/>
            </p:nvSpPr>
            <p:spPr>
              <a:xfrm>
                <a:off x="8792999" y="3849839"/>
                <a:ext cx="360000" cy="3600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00CCFF"/>
              </a:solidFill>
              <a:ln w="0">
                <a:solidFill>
                  <a:srgbClr val="0066CC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Liberation Sans" pitchFamily="18"/>
                  <a:ea typeface="Droid Sans Fallback" pitchFamily="2"/>
                  <a:cs typeface="FreeSans" pitchFamily="2"/>
                </a:endParaRPr>
              </a:p>
            </p:txBody>
          </p:sp>
          <p:sp>
            <p:nvSpPr>
              <p:cNvPr id="10" name="Forma libre: forma 9">
                <a:extLst>
                  <a:ext uri="{FF2B5EF4-FFF2-40B4-BE49-F238E27FC236}">
                    <a16:creationId xmlns:a16="http://schemas.microsoft.com/office/drawing/2014/main" id="{FE8B3224-C495-437F-8920-FD5593E3BB91}"/>
                  </a:ext>
                </a:extLst>
              </p:cNvPr>
              <p:cNvSpPr/>
              <p:nvPr/>
            </p:nvSpPr>
            <p:spPr>
              <a:xfrm>
                <a:off x="8145000" y="3417840"/>
                <a:ext cx="360000" cy="3600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6666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Liberation Sans" pitchFamily="18"/>
                  <a:ea typeface="Droid Sans Fallback" pitchFamily="2"/>
                  <a:cs typeface="FreeSans" pitchFamily="2"/>
                </a:endParaRPr>
              </a:p>
            </p:txBody>
          </p:sp>
          <p:sp>
            <p:nvSpPr>
              <p:cNvPr id="11" name="Forma libre: forma 10">
                <a:extLst>
                  <a:ext uri="{FF2B5EF4-FFF2-40B4-BE49-F238E27FC236}">
                    <a16:creationId xmlns:a16="http://schemas.microsoft.com/office/drawing/2014/main" id="{D7456E8F-B0FE-43C5-949A-A574FA57F9A4}"/>
                  </a:ext>
                </a:extLst>
              </p:cNvPr>
              <p:cNvSpPr/>
              <p:nvPr/>
            </p:nvSpPr>
            <p:spPr>
              <a:xfrm>
                <a:off x="9369000" y="3201840"/>
                <a:ext cx="360000" cy="3600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6666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Liberation Sans" pitchFamily="18"/>
                  <a:ea typeface="Droid Sans Fallback" pitchFamily="2"/>
                  <a:cs typeface="FreeSans" pitchFamily="2"/>
                </a:endParaRPr>
              </a:p>
            </p:txBody>
          </p:sp>
          <p:sp>
            <p:nvSpPr>
              <p:cNvPr id="12" name="Forma libre: forma 11">
                <a:extLst>
                  <a:ext uri="{FF2B5EF4-FFF2-40B4-BE49-F238E27FC236}">
                    <a16:creationId xmlns:a16="http://schemas.microsoft.com/office/drawing/2014/main" id="{53F2F461-0255-445C-9D29-287CB9680819}"/>
                  </a:ext>
                </a:extLst>
              </p:cNvPr>
              <p:cNvSpPr/>
              <p:nvPr/>
            </p:nvSpPr>
            <p:spPr>
              <a:xfrm>
                <a:off x="9700560" y="4176000"/>
                <a:ext cx="360000" cy="3600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6666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Liberation Sans" pitchFamily="18"/>
                  <a:ea typeface="Droid Sans Fallback" pitchFamily="2"/>
                  <a:cs typeface="FreeSans" pitchFamily="2"/>
                </a:endParaRPr>
              </a:p>
            </p:txBody>
          </p:sp>
          <p:sp>
            <p:nvSpPr>
              <p:cNvPr id="13" name="Forma libre: forma 12">
                <a:extLst>
                  <a:ext uri="{FF2B5EF4-FFF2-40B4-BE49-F238E27FC236}">
                    <a16:creationId xmlns:a16="http://schemas.microsoft.com/office/drawing/2014/main" id="{8F5AB61E-3771-4B76-B44C-1100ABB57EC6}"/>
                  </a:ext>
                </a:extLst>
              </p:cNvPr>
              <p:cNvSpPr/>
              <p:nvPr/>
            </p:nvSpPr>
            <p:spPr>
              <a:xfrm>
                <a:off x="8217000" y="4497840"/>
                <a:ext cx="360000" cy="3600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6666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Liberation Sans" pitchFamily="18"/>
                  <a:ea typeface="Droid Sans Fallback" pitchFamily="2"/>
                  <a:cs typeface="FreeSans" pitchFamily="2"/>
                </a:endParaRPr>
              </a:p>
            </p:txBody>
          </p:sp>
          <p:cxnSp>
            <p:nvCxnSpPr>
              <p:cNvPr id="14" name="Conector recto de flecha 13">
                <a:extLst>
                  <a:ext uri="{FF2B5EF4-FFF2-40B4-BE49-F238E27FC236}">
                    <a16:creationId xmlns:a16="http://schemas.microsoft.com/office/drawing/2014/main" id="{DC555954-1F71-4DCB-BA74-917FAD7CA19D}"/>
                  </a:ext>
                </a:extLst>
              </p:cNvPr>
              <p:cNvCxnSpPr>
                <a:stCxn id="10" idx="9"/>
                <a:endCxn id="9" idx="5"/>
              </p:cNvCxnSpPr>
              <p:nvPr/>
            </p:nvCxnSpPr>
            <p:spPr>
              <a:xfrm>
                <a:off x="8452283" y="3725123"/>
                <a:ext cx="393433" cy="177433"/>
              </a:xfrm>
              <a:prstGeom prst="straightConnector1">
                <a:avLst/>
              </a:prstGeom>
              <a:noFill/>
              <a:ln w="25200">
                <a:solidFill>
                  <a:srgbClr val="000000"/>
                </a:solidFill>
                <a:prstDash val="solid"/>
              </a:ln>
            </p:spPr>
          </p:cxnSp>
          <p:cxnSp>
            <p:nvCxnSpPr>
              <p:cNvPr id="15" name="Conector recto de flecha 14">
                <a:extLst>
                  <a:ext uri="{FF2B5EF4-FFF2-40B4-BE49-F238E27FC236}">
                    <a16:creationId xmlns:a16="http://schemas.microsoft.com/office/drawing/2014/main" id="{6CF9A7F3-19B7-49AC-B960-7A9032E939FC}"/>
                  </a:ext>
                </a:extLst>
              </p:cNvPr>
              <p:cNvCxnSpPr>
                <a:stCxn id="12" idx="5"/>
                <a:endCxn id="9" idx="10"/>
              </p:cNvCxnSpPr>
              <p:nvPr/>
            </p:nvCxnSpPr>
            <p:spPr>
              <a:xfrm flipH="1" flipV="1">
                <a:off x="9152999" y="4029839"/>
                <a:ext cx="600278" cy="198878"/>
              </a:xfrm>
              <a:prstGeom prst="straightConnector1">
                <a:avLst/>
              </a:prstGeom>
              <a:noFill/>
              <a:ln w="25200">
                <a:solidFill>
                  <a:srgbClr val="000000"/>
                </a:solidFill>
                <a:prstDash val="solid"/>
              </a:ln>
            </p:spPr>
          </p:cxnSp>
          <p:cxnSp>
            <p:nvCxnSpPr>
              <p:cNvPr id="16" name="Conector recto de flecha 15">
                <a:extLst>
                  <a:ext uri="{FF2B5EF4-FFF2-40B4-BE49-F238E27FC236}">
                    <a16:creationId xmlns:a16="http://schemas.microsoft.com/office/drawing/2014/main" id="{7C1BD81B-12F5-43D5-8D5D-9B94D12AA8AA}"/>
                  </a:ext>
                </a:extLst>
              </p:cNvPr>
              <p:cNvCxnSpPr>
                <a:stCxn id="10" idx="8"/>
                <a:endCxn id="13" idx="4"/>
              </p:cNvCxnSpPr>
              <p:nvPr/>
            </p:nvCxnSpPr>
            <p:spPr>
              <a:xfrm>
                <a:off x="8325000" y="3777840"/>
                <a:ext cx="72000" cy="720000"/>
              </a:xfrm>
              <a:prstGeom prst="straightConnector1">
                <a:avLst/>
              </a:prstGeom>
              <a:noFill/>
              <a:ln w="25200">
                <a:solidFill>
                  <a:srgbClr val="000000"/>
                </a:solidFill>
                <a:prstDash val="solid"/>
              </a:ln>
            </p:spPr>
          </p:cxnSp>
          <p:cxnSp>
            <p:nvCxnSpPr>
              <p:cNvPr id="17" name="Conector recto de flecha 16">
                <a:extLst>
                  <a:ext uri="{FF2B5EF4-FFF2-40B4-BE49-F238E27FC236}">
                    <a16:creationId xmlns:a16="http://schemas.microsoft.com/office/drawing/2014/main" id="{2492B8C0-DCED-4062-96B5-91B5646CC4B4}"/>
                  </a:ext>
                </a:extLst>
              </p:cNvPr>
              <p:cNvCxnSpPr/>
              <p:nvPr/>
            </p:nvCxnSpPr>
            <p:spPr>
              <a:xfrm>
                <a:off x="8452440" y="3725279"/>
                <a:ext cx="393120" cy="177121"/>
              </a:xfrm>
              <a:prstGeom prst="straightConnector1">
                <a:avLst/>
              </a:prstGeom>
              <a:noFill/>
              <a:ln w="25200">
                <a:solidFill>
                  <a:srgbClr val="000000"/>
                </a:solidFill>
                <a:prstDash val="solid"/>
              </a:ln>
            </p:spPr>
          </p:cxnSp>
          <p:cxnSp>
            <p:nvCxnSpPr>
              <p:cNvPr id="18" name="Conector recto de flecha 17">
                <a:extLst>
                  <a:ext uri="{FF2B5EF4-FFF2-40B4-BE49-F238E27FC236}">
                    <a16:creationId xmlns:a16="http://schemas.microsoft.com/office/drawing/2014/main" id="{41C2A88E-1552-4B78-A830-AFE0E019CDD4}"/>
                  </a:ext>
                </a:extLst>
              </p:cNvPr>
              <p:cNvCxnSpPr>
                <a:stCxn id="13" idx="10"/>
                <a:endCxn id="12" idx="6"/>
              </p:cNvCxnSpPr>
              <p:nvPr/>
            </p:nvCxnSpPr>
            <p:spPr>
              <a:xfrm flipV="1">
                <a:off x="8577000" y="4356000"/>
                <a:ext cx="1123560" cy="321840"/>
              </a:xfrm>
              <a:prstGeom prst="straightConnector1">
                <a:avLst/>
              </a:prstGeom>
              <a:noFill/>
              <a:ln w="25200">
                <a:solidFill>
                  <a:srgbClr val="000000"/>
                </a:solidFill>
                <a:prstDash val="solid"/>
              </a:ln>
            </p:spPr>
          </p:cxnSp>
          <p:cxnSp>
            <p:nvCxnSpPr>
              <p:cNvPr id="19" name="Conector recto de flecha 18">
                <a:extLst>
                  <a:ext uri="{FF2B5EF4-FFF2-40B4-BE49-F238E27FC236}">
                    <a16:creationId xmlns:a16="http://schemas.microsoft.com/office/drawing/2014/main" id="{BF078316-C953-4606-AB4D-27C25F78E67E}"/>
                  </a:ext>
                </a:extLst>
              </p:cNvPr>
              <p:cNvCxnSpPr>
                <a:stCxn id="11" idx="7"/>
                <a:endCxn id="9" idx="11"/>
              </p:cNvCxnSpPr>
              <p:nvPr/>
            </p:nvCxnSpPr>
            <p:spPr>
              <a:xfrm flipH="1">
                <a:off x="9100282" y="3509123"/>
                <a:ext cx="321435" cy="393433"/>
              </a:xfrm>
              <a:prstGeom prst="straightConnector1">
                <a:avLst/>
              </a:prstGeom>
              <a:noFill/>
              <a:ln w="25200">
                <a:solidFill>
                  <a:srgbClr val="000000"/>
                </a:solidFill>
                <a:prstDash val="solid"/>
              </a:ln>
            </p:spPr>
          </p:cxnSp>
          <p:cxnSp>
            <p:nvCxnSpPr>
              <p:cNvPr id="20" name="Conector recto de flecha 19">
                <a:extLst>
                  <a:ext uri="{FF2B5EF4-FFF2-40B4-BE49-F238E27FC236}">
                    <a16:creationId xmlns:a16="http://schemas.microsoft.com/office/drawing/2014/main" id="{54CB08E2-977D-48AD-B976-67AB40E17B45}"/>
                  </a:ext>
                </a:extLst>
              </p:cNvPr>
              <p:cNvCxnSpPr>
                <a:endCxn id="13" idx="6"/>
              </p:cNvCxnSpPr>
              <p:nvPr/>
            </p:nvCxnSpPr>
            <p:spPr>
              <a:xfrm flipV="1">
                <a:off x="7848000" y="4677840"/>
                <a:ext cx="369000" cy="117360"/>
              </a:xfrm>
              <a:prstGeom prst="straightConnector1">
                <a:avLst/>
              </a:prstGeom>
              <a:noFill/>
              <a:ln w="25200">
                <a:solidFill>
                  <a:srgbClr val="000000"/>
                </a:solidFill>
                <a:prstDash val="solid"/>
              </a:ln>
            </p:spPr>
          </p:cxnSp>
          <p:cxnSp>
            <p:nvCxnSpPr>
              <p:cNvPr id="21" name="Conector recto de flecha 20">
                <a:extLst>
                  <a:ext uri="{FF2B5EF4-FFF2-40B4-BE49-F238E27FC236}">
                    <a16:creationId xmlns:a16="http://schemas.microsoft.com/office/drawing/2014/main" id="{45FB4FFD-6311-4B65-8F91-390DA073D218}"/>
                  </a:ext>
                </a:extLst>
              </p:cNvPr>
              <p:cNvCxnSpPr>
                <a:endCxn id="13" idx="9"/>
              </p:cNvCxnSpPr>
              <p:nvPr/>
            </p:nvCxnSpPr>
            <p:spPr>
              <a:xfrm flipH="1" flipV="1">
                <a:off x="8524440" y="4805280"/>
                <a:ext cx="63000" cy="182160"/>
              </a:xfrm>
              <a:prstGeom prst="straightConnector1">
                <a:avLst/>
              </a:prstGeom>
              <a:noFill/>
              <a:ln w="25200">
                <a:solidFill>
                  <a:srgbClr val="000000"/>
                </a:solidFill>
                <a:prstDash val="solid"/>
              </a:ln>
            </p:spPr>
          </p:cxnSp>
          <p:cxnSp>
            <p:nvCxnSpPr>
              <p:cNvPr id="22" name="Conector recto de flecha 21">
                <a:extLst>
                  <a:ext uri="{FF2B5EF4-FFF2-40B4-BE49-F238E27FC236}">
                    <a16:creationId xmlns:a16="http://schemas.microsoft.com/office/drawing/2014/main" id="{7A14A4F6-0F17-4814-BBCD-E3B8A2887698}"/>
                  </a:ext>
                </a:extLst>
              </p:cNvPr>
              <p:cNvCxnSpPr>
                <a:stCxn id="10" idx="5"/>
              </p:cNvCxnSpPr>
              <p:nvPr/>
            </p:nvCxnSpPr>
            <p:spPr>
              <a:xfrm flipH="1" flipV="1">
                <a:off x="8030160" y="3325679"/>
                <a:ext cx="167400" cy="144720"/>
              </a:xfrm>
              <a:prstGeom prst="straightConnector1">
                <a:avLst/>
              </a:prstGeom>
              <a:noFill/>
              <a:ln w="25200">
                <a:solidFill>
                  <a:srgbClr val="000000"/>
                </a:solidFill>
                <a:prstDash val="solid"/>
              </a:ln>
            </p:spPr>
          </p:cxnSp>
          <p:cxnSp>
            <p:nvCxnSpPr>
              <p:cNvPr id="23" name="Conector recto de flecha 22">
                <a:extLst>
                  <a:ext uri="{FF2B5EF4-FFF2-40B4-BE49-F238E27FC236}">
                    <a16:creationId xmlns:a16="http://schemas.microsoft.com/office/drawing/2014/main" id="{31F6AD6F-3442-4B38-9019-CFCBA3DBF0CF}"/>
                  </a:ext>
                </a:extLst>
              </p:cNvPr>
              <p:cNvCxnSpPr>
                <a:endCxn id="11" idx="5"/>
              </p:cNvCxnSpPr>
              <p:nvPr/>
            </p:nvCxnSpPr>
            <p:spPr>
              <a:xfrm>
                <a:off x="9297000" y="3052080"/>
                <a:ext cx="124560" cy="202319"/>
              </a:xfrm>
              <a:prstGeom prst="straightConnector1">
                <a:avLst/>
              </a:prstGeom>
              <a:noFill/>
              <a:ln w="25200">
                <a:solidFill>
                  <a:srgbClr val="000000"/>
                </a:solidFill>
                <a:prstDash val="solid"/>
              </a:ln>
            </p:spPr>
          </p:cxnSp>
          <p:cxnSp>
            <p:nvCxnSpPr>
              <p:cNvPr id="24" name="Conector recto de flecha 23">
                <a:extLst>
                  <a:ext uri="{FF2B5EF4-FFF2-40B4-BE49-F238E27FC236}">
                    <a16:creationId xmlns:a16="http://schemas.microsoft.com/office/drawing/2014/main" id="{490E4AD2-A3CE-4D24-95BE-97EB66D5AC9F}"/>
                  </a:ext>
                </a:extLst>
              </p:cNvPr>
              <p:cNvCxnSpPr>
                <a:endCxn id="11" idx="10"/>
              </p:cNvCxnSpPr>
              <p:nvPr/>
            </p:nvCxnSpPr>
            <p:spPr>
              <a:xfrm flipH="1">
                <a:off x="9729000" y="3305520"/>
                <a:ext cx="277200" cy="76320"/>
              </a:xfrm>
              <a:prstGeom prst="straightConnector1">
                <a:avLst/>
              </a:prstGeom>
              <a:noFill/>
              <a:ln w="25200">
                <a:solidFill>
                  <a:srgbClr val="000000"/>
                </a:solidFill>
                <a:prstDash val="solid"/>
              </a:ln>
            </p:spPr>
          </p:cxnSp>
          <p:cxnSp>
            <p:nvCxnSpPr>
              <p:cNvPr id="25" name="Conector recto de flecha 24">
                <a:extLst>
                  <a:ext uri="{FF2B5EF4-FFF2-40B4-BE49-F238E27FC236}">
                    <a16:creationId xmlns:a16="http://schemas.microsoft.com/office/drawing/2014/main" id="{E490F00C-A6F7-41B6-8CFD-4047AEBD4C29}"/>
                  </a:ext>
                </a:extLst>
              </p:cNvPr>
              <p:cNvCxnSpPr>
                <a:endCxn id="12" idx="10"/>
              </p:cNvCxnSpPr>
              <p:nvPr/>
            </p:nvCxnSpPr>
            <p:spPr>
              <a:xfrm flipH="1">
                <a:off x="10060560" y="4348440"/>
                <a:ext cx="213120" cy="7560"/>
              </a:xfrm>
              <a:prstGeom prst="straightConnector1">
                <a:avLst/>
              </a:prstGeom>
              <a:noFill/>
              <a:ln w="25200">
                <a:solidFill>
                  <a:srgbClr val="000000"/>
                </a:solidFill>
                <a:prstDash val="solid"/>
              </a:ln>
            </p:spPr>
          </p:cxnSp>
          <p:sp>
            <p:nvSpPr>
              <p:cNvPr id="26" name="Conector recto 25">
                <a:extLst>
                  <a:ext uri="{FF2B5EF4-FFF2-40B4-BE49-F238E27FC236}">
                    <a16:creationId xmlns:a16="http://schemas.microsoft.com/office/drawing/2014/main" id="{C1FB429A-C854-4ECF-BB93-99FB84FFCE13}"/>
                  </a:ext>
                </a:extLst>
              </p:cNvPr>
              <p:cNvSpPr/>
              <p:nvPr/>
            </p:nvSpPr>
            <p:spPr>
              <a:xfrm flipV="1">
                <a:off x="9189000" y="3597840"/>
                <a:ext cx="288000" cy="340560"/>
              </a:xfrm>
              <a:prstGeom prst="line">
                <a:avLst/>
              </a:prstGeom>
              <a:noFill/>
              <a:ln w="36000">
                <a:solidFill>
                  <a:srgbClr val="00CCCC"/>
                </a:solidFill>
                <a:custDash>
                  <a:ds d="100000" sp="50000"/>
                </a:custDash>
                <a:tailEnd type="arrow"/>
              </a:ln>
            </p:spPr>
            <p:txBody>
              <a:bodyPr vert="horz" wrap="none" lIns="108000" tIns="63000" rIns="108000" bIns="63000" anchor="ctr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Liberation Sans" pitchFamily="18"/>
                  <a:ea typeface="Droid Sans Fallback" pitchFamily="2"/>
                  <a:cs typeface="FreeSans" pitchFamily="2"/>
                </a:endParaRPr>
              </a:p>
            </p:txBody>
          </p:sp>
          <p:sp>
            <p:nvSpPr>
              <p:cNvPr id="27" name="Conector recto 26">
                <a:extLst>
                  <a:ext uri="{FF2B5EF4-FFF2-40B4-BE49-F238E27FC236}">
                    <a16:creationId xmlns:a16="http://schemas.microsoft.com/office/drawing/2014/main" id="{188C47A8-F9A7-4B74-A387-979D0A304984}"/>
                  </a:ext>
                </a:extLst>
              </p:cNvPr>
              <p:cNvSpPr/>
              <p:nvPr/>
            </p:nvSpPr>
            <p:spPr>
              <a:xfrm>
                <a:off x="9196560" y="4140000"/>
                <a:ext cx="396000" cy="118800"/>
              </a:xfrm>
              <a:prstGeom prst="line">
                <a:avLst/>
              </a:prstGeom>
              <a:noFill/>
              <a:ln w="36000">
                <a:solidFill>
                  <a:srgbClr val="00CCCC"/>
                </a:solidFill>
                <a:custDash>
                  <a:ds d="100000" sp="50000"/>
                </a:custDash>
                <a:tailEnd type="arrow"/>
              </a:ln>
            </p:spPr>
            <p:txBody>
              <a:bodyPr vert="horz" wrap="none" lIns="108000" tIns="63000" rIns="108000" bIns="63000" anchor="ctr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Liberation Sans" pitchFamily="18"/>
                  <a:ea typeface="Droid Sans Fallback" pitchFamily="2"/>
                  <a:cs typeface="FreeSans" pitchFamily="2"/>
                </a:endParaRPr>
              </a:p>
            </p:txBody>
          </p:sp>
          <p:sp>
            <p:nvSpPr>
              <p:cNvPr id="28" name="Conector recto 27">
                <a:extLst>
                  <a:ext uri="{FF2B5EF4-FFF2-40B4-BE49-F238E27FC236}">
                    <a16:creationId xmlns:a16="http://schemas.microsoft.com/office/drawing/2014/main" id="{7BB00D8D-ACE4-4D54-941D-32A2E11F2B1E}"/>
                  </a:ext>
                </a:extLst>
              </p:cNvPr>
              <p:cNvSpPr/>
              <p:nvPr/>
            </p:nvSpPr>
            <p:spPr>
              <a:xfrm flipH="1" flipV="1">
                <a:off x="8505000" y="3669839"/>
                <a:ext cx="340560" cy="180000"/>
              </a:xfrm>
              <a:prstGeom prst="line">
                <a:avLst/>
              </a:prstGeom>
              <a:noFill/>
              <a:ln w="36000">
                <a:solidFill>
                  <a:srgbClr val="00CCCC"/>
                </a:solidFill>
                <a:custDash>
                  <a:ds d="100000" sp="50000"/>
                </a:custDash>
                <a:tailEnd type="arrow"/>
              </a:ln>
            </p:spPr>
            <p:txBody>
              <a:bodyPr vert="horz" wrap="none" lIns="108000" tIns="63000" rIns="108000" bIns="63000" anchor="ctr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Liberation Sans" pitchFamily="18"/>
                  <a:ea typeface="Droid Sans Fallback" pitchFamily="2"/>
                  <a:cs typeface="FreeSans" pitchFamily="2"/>
                </a:endParaRPr>
              </a:p>
            </p:txBody>
          </p:sp>
          <p:sp>
            <p:nvSpPr>
              <p:cNvPr id="29" name="Conector recto 28">
                <a:extLst>
                  <a:ext uri="{FF2B5EF4-FFF2-40B4-BE49-F238E27FC236}">
                    <a16:creationId xmlns:a16="http://schemas.microsoft.com/office/drawing/2014/main" id="{755C2B41-5358-4EFB-988D-71325896CED7}"/>
                  </a:ext>
                </a:extLst>
              </p:cNvPr>
              <p:cNvSpPr/>
              <p:nvPr/>
            </p:nvSpPr>
            <p:spPr>
              <a:xfrm flipH="1">
                <a:off x="9099000" y="3453840"/>
                <a:ext cx="268560" cy="340559"/>
              </a:xfrm>
              <a:prstGeom prst="line">
                <a:avLst/>
              </a:prstGeom>
              <a:noFill/>
              <a:ln w="36000">
                <a:solidFill>
                  <a:srgbClr val="666633"/>
                </a:solidFill>
                <a:custDash>
                  <a:ds d="100000" sp="50000"/>
                </a:custDash>
                <a:tailEnd type="arrow"/>
              </a:ln>
            </p:spPr>
            <p:txBody>
              <a:bodyPr vert="horz" wrap="none" lIns="108000" tIns="63000" rIns="108000" bIns="63000" anchor="ctr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Liberation Sans" pitchFamily="18"/>
                  <a:ea typeface="Droid Sans Fallback" pitchFamily="2"/>
                  <a:cs typeface="FreeSans" pitchFamily="2"/>
                </a:endParaRPr>
              </a:p>
            </p:txBody>
          </p:sp>
          <p:sp>
            <p:nvSpPr>
              <p:cNvPr id="30" name="Conector recto 29">
                <a:extLst>
                  <a:ext uri="{FF2B5EF4-FFF2-40B4-BE49-F238E27FC236}">
                    <a16:creationId xmlns:a16="http://schemas.microsoft.com/office/drawing/2014/main" id="{C3125EFF-94B6-4786-B721-ABE82A8D9458}"/>
                  </a:ext>
                </a:extLst>
              </p:cNvPr>
              <p:cNvSpPr/>
              <p:nvPr/>
            </p:nvSpPr>
            <p:spPr>
              <a:xfrm>
                <a:off x="8432999" y="3813840"/>
                <a:ext cx="340561" cy="144000"/>
              </a:xfrm>
              <a:prstGeom prst="line">
                <a:avLst/>
              </a:prstGeom>
              <a:noFill/>
              <a:ln w="36000">
                <a:solidFill>
                  <a:srgbClr val="666633"/>
                </a:solidFill>
                <a:custDash>
                  <a:ds d="100000" sp="50000"/>
                </a:custDash>
                <a:tailEnd type="arrow"/>
              </a:ln>
            </p:spPr>
            <p:txBody>
              <a:bodyPr vert="horz" wrap="none" lIns="108000" tIns="63000" rIns="108000" bIns="63000" anchor="ctr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Liberation Sans" pitchFamily="18"/>
                  <a:ea typeface="Droid Sans Fallback" pitchFamily="2"/>
                  <a:cs typeface="FreeSans" pitchFamily="2"/>
                </a:endParaRPr>
              </a:p>
            </p:txBody>
          </p:sp>
          <p:sp>
            <p:nvSpPr>
              <p:cNvPr id="31" name="Conector recto 30">
                <a:extLst>
                  <a:ext uri="{FF2B5EF4-FFF2-40B4-BE49-F238E27FC236}">
                    <a16:creationId xmlns:a16="http://schemas.microsoft.com/office/drawing/2014/main" id="{170B1A0A-7631-4382-8E52-CF58D0038CC9}"/>
                  </a:ext>
                </a:extLst>
              </p:cNvPr>
              <p:cNvSpPr/>
              <p:nvPr/>
            </p:nvSpPr>
            <p:spPr>
              <a:xfrm flipH="1" flipV="1">
                <a:off x="9268560" y="3996000"/>
                <a:ext cx="432000" cy="144000"/>
              </a:xfrm>
              <a:prstGeom prst="line">
                <a:avLst/>
              </a:prstGeom>
              <a:noFill/>
              <a:ln w="36000">
                <a:solidFill>
                  <a:srgbClr val="666633"/>
                </a:solidFill>
                <a:custDash>
                  <a:ds d="100000" sp="50000"/>
                </a:custDash>
                <a:tailEnd type="arrow"/>
              </a:ln>
            </p:spPr>
            <p:txBody>
              <a:bodyPr vert="horz" wrap="none" lIns="108000" tIns="63000" rIns="108000" bIns="63000" anchor="ctr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Liberation Sans" pitchFamily="18"/>
                  <a:ea typeface="Droid Sans Fallback" pitchFamily="2"/>
                  <a:cs typeface="FreeSans" pitchFamily="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989306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C6CBCA-5470-49D5-9FC6-40E8DCC8A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Vertex-centric Abstraction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B1ED9A-7EEC-46F1-861B-911BEA427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Vertex compute function consists of three steps: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Read all incoming messages from neighbors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Update the value of the vertex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Send messages to neighbors</a:t>
            </a:r>
          </a:p>
          <a:p>
            <a:r>
              <a:rPr lang="en-US" dirty="0"/>
              <a:t>Additionally, the function may “vote to halt” if a local convergence criterion is met</a:t>
            </a:r>
          </a:p>
          <a:p>
            <a:endParaRPr lang="en-US" dirty="0"/>
          </a:p>
          <a:p>
            <a:r>
              <a:rPr lang="en-US" dirty="0"/>
              <a:t>Overall execution can be parallelized!</a:t>
            </a:r>
          </a:p>
          <a:p>
            <a:pPr lvl="1"/>
            <a:r>
              <a:rPr lang="en-US" dirty="0"/>
              <a:t>Terminates when all vertexes have halted and no messages in transit</a:t>
            </a:r>
          </a:p>
          <a:p>
            <a:endParaRPr lang="en-GB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48D2814-0361-43D0-8065-BBB698D15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008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762496-0AB1-4DF0-953C-E9B0BD7DC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Graph Data Models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62075E-9AF7-4CB7-96B7-0195C3EDA4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2C6B113-0A92-497E-870D-163B1E72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6987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5A6CA9-E94F-4155-8A67-5DAB623CD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Vertex-centric PageRank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C52A595-5A9E-4D8E-AFC1-44AC4B31B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Marcador de contenido 2">
                <a:extLst>
                  <a:ext uri="{FF2B5EF4-FFF2-40B4-BE49-F238E27FC236}">
                    <a16:creationId xmlns:a16="http://schemas.microsoft.com/office/drawing/2014/main" id="{1151AB7D-A544-47A9-8441-04D8865BE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48927"/>
                <a:ext cx="7792962" cy="2323274"/>
              </a:xfrm>
            </p:spPr>
            <p:txBody>
              <a:bodyPr>
                <a:no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Read all incoming messages from neighbors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bg2">
                        <a:lumMod val="75000"/>
                      </a:schemeClr>
                    </a:solidFill>
                  </a:rPr>
                  <a:t>Update the value of the vertex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bg2">
                        <a:lumMod val="75000"/>
                      </a:schemeClr>
                    </a:solidFill>
                  </a:rPr>
                  <a:t>Send messages to neighbors</a:t>
                </a:r>
                <a:endParaRPr lang="es-CL" b="0" i="1" dirty="0">
                  <a:solidFill>
                    <a:schemeClr val="bg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s-CL" sz="105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es-C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s-C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s-CL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  <m:t>𝐼𝑁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  <m:t>𝐼𝑁</m:t>
                              </m:r>
                            </m:sub>
                          </m:sSub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)/|</m:t>
                          </m:r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𝑂𝑢𝑡</m:t>
                          </m:r>
                          <m:d>
                            <m:dPr>
                              <m:ctrlP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C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L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s-CL" sz="2400" b="0" i="1" smtClean="0">
                                      <a:latin typeface="Cambria Math" panose="02040503050406030204" pitchFamily="18" charset="0"/>
                                    </a:rPr>
                                    <m:t>𝐼𝑁</m:t>
                                  </m:r>
                                </m:sub>
                              </m:sSub>
                            </m:e>
                          </m:d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GB" sz="2400" dirty="0"/>
              </a:p>
              <a:p>
                <a:pPr marL="0" indent="0">
                  <a:buNone/>
                </a:pPr>
                <a:endParaRPr lang="en-GB" sz="2400" dirty="0"/>
              </a:p>
            </p:txBody>
          </p:sp>
        </mc:Choice>
        <mc:Fallback>
          <p:sp>
            <p:nvSpPr>
              <p:cNvPr id="5" name="Marcador de contenido 2">
                <a:extLst>
                  <a:ext uri="{FF2B5EF4-FFF2-40B4-BE49-F238E27FC236}">
                    <a16:creationId xmlns:a16="http://schemas.microsoft.com/office/drawing/2014/main" id="{1151AB7D-A544-47A9-8441-04D8865BE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48927"/>
                <a:ext cx="7792962" cy="2323274"/>
              </a:xfrm>
              <a:blipFill>
                <a:blip r:embed="rId2"/>
                <a:stretch>
                  <a:fillRect l="-1487" t="-5249" b="-39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upo 5">
            <a:extLst>
              <a:ext uri="{FF2B5EF4-FFF2-40B4-BE49-F238E27FC236}">
                <a16:creationId xmlns:a16="http://schemas.microsoft.com/office/drawing/2014/main" id="{26D51302-40E8-481C-BE56-0FC7E07F0442}"/>
              </a:ext>
            </a:extLst>
          </p:cNvPr>
          <p:cNvGrpSpPr/>
          <p:nvPr/>
        </p:nvGrpSpPr>
        <p:grpSpPr>
          <a:xfrm>
            <a:off x="9189898" y="1842576"/>
            <a:ext cx="1799999" cy="1512000"/>
            <a:chOff x="1708560" y="2376000"/>
            <a:chExt cx="1799999" cy="1512000"/>
          </a:xfrm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9F1E1629-ED59-408E-A1A8-10448E19C1A7}"/>
                </a:ext>
              </a:extLst>
            </p:cNvPr>
            <p:cNvSpPr/>
            <p:nvPr/>
          </p:nvSpPr>
          <p:spPr>
            <a:xfrm>
              <a:off x="1708560" y="2376000"/>
              <a:ext cx="360000" cy="360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6666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Liberation Sans" pitchFamily="18"/>
                  <a:ea typeface="Droid Sans Fallback" pitchFamily="2"/>
                  <a:cs typeface="FreeSans" pitchFamily="2"/>
                </a:rPr>
                <a:t>v1</a:t>
              </a:r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108BE679-9923-4D05-A024-FAF3C349849B}"/>
                </a:ext>
              </a:extLst>
            </p:cNvPr>
            <p:cNvSpPr/>
            <p:nvPr/>
          </p:nvSpPr>
          <p:spPr>
            <a:xfrm>
              <a:off x="3148559" y="2376000"/>
              <a:ext cx="360000" cy="360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6666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Liberation Sans" pitchFamily="18"/>
                  <a:ea typeface="Droid Sans Fallback" pitchFamily="2"/>
                  <a:cs typeface="FreeSans" pitchFamily="2"/>
                </a:rPr>
                <a:t>v3</a:t>
              </a:r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DD10E9C4-415A-4C92-90A7-D138F272F980}"/>
                </a:ext>
              </a:extLst>
            </p:cNvPr>
            <p:cNvSpPr/>
            <p:nvPr/>
          </p:nvSpPr>
          <p:spPr>
            <a:xfrm>
              <a:off x="1708560" y="3528000"/>
              <a:ext cx="360000" cy="360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6666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dirty="0">
                  <a:ln>
                    <a:noFill/>
                  </a:ln>
                  <a:latin typeface="Liberation Sans" pitchFamily="18"/>
                  <a:ea typeface="Droid Sans Fallback" pitchFamily="2"/>
                  <a:cs typeface="FreeSans" pitchFamily="2"/>
                </a:rPr>
                <a:t>v2</a:t>
              </a:r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A41FE128-DD00-4C6D-BC63-064249D8D525}"/>
                </a:ext>
              </a:extLst>
            </p:cNvPr>
            <p:cNvSpPr/>
            <p:nvPr/>
          </p:nvSpPr>
          <p:spPr>
            <a:xfrm>
              <a:off x="3148559" y="3528000"/>
              <a:ext cx="360000" cy="360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dirty="0">
                  <a:ln>
                    <a:noFill/>
                  </a:ln>
                  <a:latin typeface="Liberation Sans" pitchFamily="18"/>
                  <a:ea typeface="Droid Sans Fallback" pitchFamily="2"/>
                  <a:cs typeface="FreeSans" pitchFamily="2"/>
                </a:rPr>
                <a:t>v4</a:t>
              </a:r>
            </a:p>
          </p:txBody>
        </p:sp>
      </p:grp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F5CF480C-D74B-4DA2-92E8-D59A71C7116D}"/>
              </a:ext>
            </a:extLst>
          </p:cNvPr>
          <p:cNvCxnSpPr>
            <a:stCxn id="7" idx="1"/>
            <a:endCxn id="8" idx="3"/>
          </p:cNvCxnSpPr>
          <p:nvPr/>
        </p:nvCxnSpPr>
        <p:spPr>
          <a:xfrm>
            <a:off x="9549898" y="2022576"/>
            <a:ext cx="107999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9E49A1D9-3325-4669-A166-D5CE12CC3486}"/>
              </a:ext>
            </a:extLst>
          </p:cNvPr>
          <p:cNvCxnSpPr>
            <a:cxnSpLocks/>
            <a:stCxn id="7" idx="7"/>
            <a:endCxn id="9" idx="5"/>
          </p:cNvCxnSpPr>
          <p:nvPr/>
        </p:nvCxnSpPr>
        <p:spPr>
          <a:xfrm>
            <a:off x="9242615" y="2149859"/>
            <a:ext cx="0" cy="8974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E95A1940-7A3C-4C2A-8A2B-81930F5000F2}"/>
              </a:ext>
            </a:extLst>
          </p:cNvPr>
          <p:cNvCxnSpPr>
            <a:cxnSpLocks/>
            <a:stCxn id="9" idx="9"/>
            <a:endCxn id="10" idx="7"/>
          </p:cNvCxnSpPr>
          <p:nvPr/>
        </p:nvCxnSpPr>
        <p:spPr>
          <a:xfrm>
            <a:off x="9497181" y="3301859"/>
            <a:ext cx="118543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2FCD1F62-8513-4B36-8678-913C0512FBD7}"/>
              </a:ext>
            </a:extLst>
          </p:cNvPr>
          <p:cNvCxnSpPr>
            <a:cxnSpLocks/>
            <a:stCxn id="10" idx="0"/>
            <a:endCxn id="8" idx="2"/>
          </p:cNvCxnSpPr>
          <p:nvPr/>
        </p:nvCxnSpPr>
        <p:spPr>
          <a:xfrm flipV="1">
            <a:off x="10809897" y="2202576"/>
            <a:ext cx="0" cy="792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CFBA561C-162E-4DC4-B9C7-7899FD1FF5C7}"/>
              </a:ext>
            </a:extLst>
          </p:cNvPr>
          <p:cNvCxnSpPr>
            <a:cxnSpLocks/>
            <a:stCxn id="9" idx="11"/>
            <a:endCxn id="8" idx="7"/>
          </p:cNvCxnSpPr>
          <p:nvPr/>
        </p:nvCxnSpPr>
        <p:spPr>
          <a:xfrm flipV="1">
            <a:off x="9497181" y="2149859"/>
            <a:ext cx="1185433" cy="8974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onector: curvado 15">
            <a:extLst>
              <a:ext uri="{FF2B5EF4-FFF2-40B4-BE49-F238E27FC236}">
                <a16:creationId xmlns:a16="http://schemas.microsoft.com/office/drawing/2014/main" id="{F84EFC17-28E9-4496-8239-E1EFEA55DBB6}"/>
              </a:ext>
            </a:extLst>
          </p:cNvPr>
          <p:cNvCxnSpPr>
            <a:stCxn id="8" idx="0"/>
            <a:endCxn id="7" idx="0"/>
          </p:cNvCxnSpPr>
          <p:nvPr/>
        </p:nvCxnSpPr>
        <p:spPr>
          <a:xfrm rot="16200000" flipV="1">
            <a:off x="10089898" y="1122576"/>
            <a:ext cx="12700" cy="1439999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Conector: curvado 16">
            <a:extLst>
              <a:ext uri="{FF2B5EF4-FFF2-40B4-BE49-F238E27FC236}">
                <a16:creationId xmlns:a16="http://schemas.microsoft.com/office/drawing/2014/main" id="{7476BD5B-656A-4EB6-8A0E-AEA1DC8D5750}"/>
              </a:ext>
            </a:extLst>
          </p:cNvPr>
          <p:cNvCxnSpPr>
            <a:cxnSpLocks/>
            <a:stCxn id="7" idx="1"/>
            <a:endCxn id="10" idx="5"/>
          </p:cNvCxnSpPr>
          <p:nvPr/>
        </p:nvCxnSpPr>
        <p:spPr>
          <a:xfrm>
            <a:off x="9549898" y="2022576"/>
            <a:ext cx="1132716" cy="1024717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Conector: curvado 17">
            <a:extLst>
              <a:ext uri="{FF2B5EF4-FFF2-40B4-BE49-F238E27FC236}">
                <a16:creationId xmlns:a16="http://schemas.microsoft.com/office/drawing/2014/main" id="{795F1A6B-02B2-41BD-882E-3EEB47D6D980}"/>
              </a:ext>
            </a:extLst>
          </p:cNvPr>
          <p:cNvCxnSpPr>
            <a:cxnSpLocks/>
            <a:stCxn id="10" idx="3"/>
            <a:endCxn id="7" idx="2"/>
          </p:cNvCxnSpPr>
          <p:nvPr/>
        </p:nvCxnSpPr>
        <p:spPr>
          <a:xfrm rot="10800000">
            <a:off x="9369899" y="2202576"/>
            <a:ext cx="1259999" cy="972000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9" name="Tabla 62">
                <a:extLst>
                  <a:ext uri="{FF2B5EF4-FFF2-40B4-BE49-F238E27FC236}">
                    <a16:creationId xmlns:a16="http://schemas.microsoft.com/office/drawing/2014/main" id="{0CC65E49-6935-46EA-904D-26844709D4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3090731"/>
                  </p:ext>
                </p:extLst>
              </p:nvPr>
            </p:nvGraphicFramePr>
            <p:xfrm>
              <a:off x="2032000" y="4352201"/>
              <a:ext cx="8128000" cy="185420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341643225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384064174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52712113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35193479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353520114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415776693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14671293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7240124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sSub>
                                  <m:sSubPr>
                                    <m:ctrlPr>
                                      <a:rPr lang="es-CL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1" i="1" smtClean="0"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s-CL" b="1" i="1" smtClean="0"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8737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bg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88932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bg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27296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bg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37287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48366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9" name="Tabla 62">
                <a:extLst>
                  <a:ext uri="{FF2B5EF4-FFF2-40B4-BE49-F238E27FC236}">
                    <a16:creationId xmlns:a16="http://schemas.microsoft.com/office/drawing/2014/main" id="{0CC65E49-6935-46EA-904D-26844709D4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3090731"/>
                  </p:ext>
                </p:extLst>
              </p:nvPr>
            </p:nvGraphicFramePr>
            <p:xfrm>
              <a:off x="2032000" y="4352201"/>
              <a:ext cx="8128000" cy="185420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341643225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384064174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52712113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35193479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353520114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415776693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14671293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7240124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599" t="-8197" r="-699401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8737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599" t="-108197" r="-699401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88932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599" t="-204839" r="-699401" b="-2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27296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599" t="-309836" r="-699401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37287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599" t="-409836" r="-699401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483664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0" name="CuadroTexto 19">
            <a:extLst>
              <a:ext uri="{FF2B5EF4-FFF2-40B4-BE49-F238E27FC236}">
                <a16:creationId xmlns:a16="http://schemas.microsoft.com/office/drawing/2014/main" id="{01E424FC-1A6A-42E7-9E66-F62A3A8B1103}"/>
              </a:ext>
            </a:extLst>
          </p:cNvPr>
          <p:cNvSpPr txBox="1"/>
          <p:nvPr/>
        </p:nvSpPr>
        <p:spPr>
          <a:xfrm>
            <a:off x="9972163" y="264092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0.083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6DB1A35-C57C-4223-B9E2-A5650B0B6B19}"/>
              </a:ext>
            </a:extLst>
          </p:cNvPr>
          <p:cNvSpPr txBox="1"/>
          <p:nvPr/>
        </p:nvSpPr>
        <p:spPr>
          <a:xfrm>
            <a:off x="9734671" y="329719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0.125</a:t>
            </a:r>
          </a:p>
        </p:txBody>
      </p:sp>
    </p:spTree>
    <p:extLst>
      <p:ext uri="{BB962C8B-B14F-4D97-AF65-F5344CB8AC3E}">
        <p14:creationId xmlns:p14="http://schemas.microsoft.com/office/powerpoint/2010/main" val="22571384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5A6CA9-E94F-4155-8A67-5DAB623CD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Vertex-centric PageRank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C52A595-5A9E-4D8E-AFC1-44AC4B31B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Marcador de contenido 2">
                <a:extLst>
                  <a:ext uri="{FF2B5EF4-FFF2-40B4-BE49-F238E27FC236}">
                    <a16:creationId xmlns:a16="http://schemas.microsoft.com/office/drawing/2014/main" id="{1151AB7D-A544-47A9-8441-04D8865BE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48927"/>
                <a:ext cx="7792962" cy="2323274"/>
              </a:xfrm>
            </p:spPr>
            <p:txBody>
              <a:bodyPr>
                <a:no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bg2">
                        <a:lumMod val="75000"/>
                      </a:schemeClr>
                    </a:solidFill>
                  </a:rPr>
                  <a:t>Read all incoming messages from neighbors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Update the value of the vertex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bg2">
                        <a:lumMod val="75000"/>
                      </a:schemeClr>
                    </a:solidFill>
                  </a:rPr>
                  <a:t>Send messages to neighbors</a:t>
                </a:r>
                <a:endParaRPr lang="es-CL" b="0" i="1" dirty="0">
                  <a:solidFill>
                    <a:schemeClr val="bg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s-CL" sz="105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es-C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s-C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s-CL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  <m:t>𝐼𝑁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  <m:t>𝐼𝑁</m:t>
                              </m:r>
                            </m:sub>
                          </m:sSub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)/|</m:t>
                          </m:r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𝑂𝑢𝑡</m:t>
                          </m:r>
                          <m:d>
                            <m:dPr>
                              <m:ctrlP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C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L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s-CL" sz="2400" b="0" i="1" smtClean="0">
                                      <a:latin typeface="Cambria Math" panose="02040503050406030204" pitchFamily="18" charset="0"/>
                                    </a:rPr>
                                    <m:t>𝐼𝑁</m:t>
                                  </m:r>
                                </m:sub>
                              </m:sSub>
                            </m:e>
                          </m:d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GB" sz="2400" dirty="0"/>
              </a:p>
              <a:p>
                <a:pPr marL="0" indent="0">
                  <a:buNone/>
                </a:pPr>
                <a:endParaRPr lang="en-GB" sz="2400" dirty="0"/>
              </a:p>
            </p:txBody>
          </p:sp>
        </mc:Choice>
        <mc:Fallback>
          <p:sp>
            <p:nvSpPr>
              <p:cNvPr id="5" name="Marcador de contenido 2">
                <a:extLst>
                  <a:ext uri="{FF2B5EF4-FFF2-40B4-BE49-F238E27FC236}">
                    <a16:creationId xmlns:a16="http://schemas.microsoft.com/office/drawing/2014/main" id="{1151AB7D-A544-47A9-8441-04D8865BE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48927"/>
                <a:ext cx="7792962" cy="2323274"/>
              </a:xfrm>
              <a:blipFill>
                <a:blip r:embed="rId2"/>
                <a:stretch>
                  <a:fillRect l="-1487" t="-5249" b="-39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upo 5">
            <a:extLst>
              <a:ext uri="{FF2B5EF4-FFF2-40B4-BE49-F238E27FC236}">
                <a16:creationId xmlns:a16="http://schemas.microsoft.com/office/drawing/2014/main" id="{26D51302-40E8-481C-BE56-0FC7E07F0442}"/>
              </a:ext>
            </a:extLst>
          </p:cNvPr>
          <p:cNvGrpSpPr/>
          <p:nvPr/>
        </p:nvGrpSpPr>
        <p:grpSpPr>
          <a:xfrm>
            <a:off x="9189898" y="1842576"/>
            <a:ext cx="1799999" cy="1512000"/>
            <a:chOff x="1708560" y="2376000"/>
            <a:chExt cx="1799999" cy="1512000"/>
          </a:xfrm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9F1E1629-ED59-408E-A1A8-10448E19C1A7}"/>
                </a:ext>
              </a:extLst>
            </p:cNvPr>
            <p:cNvSpPr/>
            <p:nvPr/>
          </p:nvSpPr>
          <p:spPr>
            <a:xfrm>
              <a:off x="1708560" y="2376000"/>
              <a:ext cx="360000" cy="360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6666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Liberation Sans" pitchFamily="18"/>
                  <a:ea typeface="Droid Sans Fallback" pitchFamily="2"/>
                  <a:cs typeface="FreeSans" pitchFamily="2"/>
                </a:rPr>
                <a:t>v1</a:t>
              </a:r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108BE679-9923-4D05-A024-FAF3C349849B}"/>
                </a:ext>
              </a:extLst>
            </p:cNvPr>
            <p:cNvSpPr/>
            <p:nvPr/>
          </p:nvSpPr>
          <p:spPr>
            <a:xfrm>
              <a:off x="3148559" y="2376000"/>
              <a:ext cx="360000" cy="360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6666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Liberation Sans" pitchFamily="18"/>
                  <a:ea typeface="Droid Sans Fallback" pitchFamily="2"/>
                  <a:cs typeface="FreeSans" pitchFamily="2"/>
                </a:rPr>
                <a:t>v3</a:t>
              </a:r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DD10E9C4-415A-4C92-90A7-D138F272F980}"/>
                </a:ext>
              </a:extLst>
            </p:cNvPr>
            <p:cNvSpPr/>
            <p:nvPr/>
          </p:nvSpPr>
          <p:spPr>
            <a:xfrm>
              <a:off x="1708560" y="3528000"/>
              <a:ext cx="360000" cy="360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6666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dirty="0">
                  <a:ln>
                    <a:noFill/>
                  </a:ln>
                  <a:latin typeface="Liberation Sans" pitchFamily="18"/>
                  <a:ea typeface="Droid Sans Fallback" pitchFamily="2"/>
                  <a:cs typeface="FreeSans" pitchFamily="2"/>
                </a:rPr>
                <a:t>v2</a:t>
              </a:r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A41FE128-DD00-4C6D-BC63-064249D8D525}"/>
                </a:ext>
              </a:extLst>
            </p:cNvPr>
            <p:cNvSpPr/>
            <p:nvPr/>
          </p:nvSpPr>
          <p:spPr>
            <a:xfrm>
              <a:off x="3148559" y="3528000"/>
              <a:ext cx="360000" cy="360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dirty="0">
                  <a:ln>
                    <a:noFill/>
                  </a:ln>
                  <a:latin typeface="Liberation Sans" pitchFamily="18"/>
                  <a:ea typeface="Droid Sans Fallback" pitchFamily="2"/>
                  <a:cs typeface="FreeSans" pitchFamily="2"/>
                </a:rPr>
                <a:t>v4</a:t>
              </a:r>
            </a:p>
          </p:txBody>
        </p:sp>
      </p:grp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F5CF480C-D74B-4DA2-92E8-D59A71C7116D}"/>
              </a:ext>
            </a:extLst>
          </p:cNvPr>
          <p:cNvCxnSpPr>
            <a:stCxn id="7" idx="1"/>
            <a:endCxn id="8" idx="3"/>
          </p:cNvCxnSpPr>
          <p:nvPr/>
        </p:nvCxnSpPr>
        <p:spPr>
          <a:xfrm>
            <a:off x="9549898" y="2022576"/>
            <a:ext cx="107999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9E49A1D9-3325-4669-A166-D5CE12CC3486}"/>
              </a:ext>
            </a:extLst>
          </p:cNvPr>
          <p:cNvCxnSpPr>
            <a:cxnSpLocks/>
            <a:stCxn id="7" idx="7"/>
            <a:endCxn id="9" idx="5"/>
          </p:cNvCxnSpPr>
          <p:nvPr/>
        </p:nvCxnSpPr>
        <p:spPr>
          <a:xfrm>
            <a:off x="9242615" y="2149859"/>
            <a:ext cx="0" cy="8974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E95A1940-7A3C-4C2A-8A2B-81930F5000F2}"/>
              </a:ext>
            </a:extLst>
          </p:cNvPr>
          <p:cNvCxnSpPr>
            <a:cxnSpLocks/>
            <a:stCxn id="9" idx="9"/>
            <a:endCxn id="10" idx="7"/>
          </p:cNvCxnSpPr>
          <p:nvPr/>
        </p:nvCxnSpPr>
        <p:spPr>
          <a:xfrm>
            <a:off x="9497181" y="3301859"/>
            <a:ext cx="118543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2FCD1F62-8513-4B36-8678-913C0512FBD7}"/>
              </a:ext>
            </a:extLst>
          </p:cNvPr>
          <p:cNvCxnSpPr>
            <a:cxnSpLocks/>
            <a:stCxn id="10" idx="0"/>
            <a:endCxn id="8" idx="2"/>
          </p:cNvCxnSpPr>
          <p:nvPr/>
        </p:nvCxnSpPr>
        <p:spPr>
          <a:xfrm flipV="1">
            <a:off x="10809897" y="2202576"/>
            <a:ext cx="0" cy="792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CFBA561C-162E-4DC4-B9C7-7899FD1FF5C7}"/>
              </a:ext>
            </a:extLst>
          </p:cNvPr>
          <p:cNvCxnSpPr>
            <a:cxnSpLocks/>
            <a:stCxn id="9" idx="11"/>
            <a:endCxn id="8" idx="7"/>
          </p:cNvCxnSpPr>
          <p:nvPr/>
        </p:nvCxnSpPr>
        <p:spPr>
          <a:xfrm flipV="1">
            <a:off x="9497181" y="2149859"/>
            <a:ext cx="1185433" cy="8974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onector: curvado 15">
            <a:extLst>
              <a:ext uri="{FF2B5EF4-FFF2-40B4-BE49-F238E27FC236}">
                <a16:creationId xmlns:a16="http://schemas.microsoft.com/office/drawing/2014/main" id="{F84EFC17-28E9-4496-8239-E1EFEA55DBB6}"/>
              </a:ext>
            </a:extLst>
          </p:cNvPr>
          <p:cNvCxnSpPr>
            <a:stCxn id="8" idx="0"/>
            <a:endCxn id="7" idx="0"/>
          </p:cNvCxnSpPr>
          <p:nvPr/>
        </p:nvCxnSpPr>
        <p:spPr>
          <a:xfrm rot="16200000" flipV="1">
            <a:off x="10089898" y="1122576"/>
            <a:ext cx="12700" cy="1439999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Conector: curvado 16">
            <a:extLst>
              <a:ext uri="{FF2B5EF4-FFF2-40B4-BE49-F238E27FC236}">
                <a16:creationId xmlns:a16="http://schemas.microsoft.com/office/drawing/2014/main" id="{7476BD5B-656A-4EB6-8A0E-AEA1DC8D5750}"/>
              </a:ext>
            </a:extLst>
          </p:cNvPr>
          <p:cNvCxnSpPr>
            <a:cxnSpLocks/>
            <a:stCxn id="7" idx="1"/>
            <a:endCxn id="10" idx="5"/>
          </p:cNvCxnSpPr>
          <p:nvPr/>
        </p:nvCxnSpPr>
        <p:spPr>
          <a:xfrm>
            <a:off x="9549898" y="2022576"/>
            <a:ext cx="1132716" cy="1024717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Conector: curvado 17">
            <a:extLst>
              <a:ext uri="{FF2B5EF4-FFF2-40B4-BE49-F238E27FC236}">
                <a16:creationId xmlns:a16="http://schemas.microsoft.com/office/drawing/2014/main" id="{795F1A6B-02B2-41BD-882E-3EEB47D6D980}"/>
              </a:ext>
            </a:extLst>
          </p:cNvPr>
          <p:cNvCxnSpPr>
            <a:cxnSpLocks/>
            <a:stCxn id="10" idx="3"/>
            <a:endCxn id="7" idx="2"/>
          </p:cNvCxnSpPr>
          <p:nvPr/>
        </p:nvCxnSpPr>
        <p:spPr>
          <a:xfrm rot="10800000">
            <a:off x="9369899" y="2202576"/>
            <a:ext cx="1259999" cy="972000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9" name="Tabla 62">
                <a:extLst>
                  <a:ext uri="{FF2B5EF4-FFF2-40B4-BE49-F238E27FC236}">
                    <a16:creationId xmlns:a16="http://schemas.microsoft.com/office/drawing/2014/main" id="{0CC65E49-6935-46EA-904D-26844709D4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5068"/>
                  </p:ext>
                </p:extLst>
              </p:nvPr>
            </p:nvGraphicFramePr>
            <p:xfrm>
              <a:off x="2032000" y="4352201"/>
              <a:ext cx="8128000" cy="185420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341643225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384064174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52712113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35193479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353520114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415776693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14671293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7240124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sSub>
                                  <m:sSubPr>
                                    <m:ctrlPr>
                                      <a:rPr lang="es-CL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1" i="1" smtClean="0"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s-CL" b="1" i="1" smtClean="0"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8737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bg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88932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bg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27296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bg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37287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48366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9" name="Tabla 62">
                <a:extLst>
                  <a:ext uri="{FF2B5EF4-FFF2-40B4-BE49-F238E27FC236}">
                    <a16:creationId xmlns:a16="http://schemas.microsoft.com/office/drawing/2014/main" id="{0CC65E49-6935-46EA-904D-26844709D4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5068"/>
                  </p:ext>
                </p:extLst>
              </p:nvPr>
            </p:nvGraphicFramePr>
            <p:xfrm>
              <a:off x="2032000" y="4352201"/>
              <a:ext cx="8128000" cy="185420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341643225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384064174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52712113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35193479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353520114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415776693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14671293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7240124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599" t="-8197" r="-699401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8737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599" t="-108197" r="-699401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88932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599" t="-204839" r="-699401" b="-2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27296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599" t="-309836" r="-699401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37287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599" t="-409836" r="-699401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483664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23865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5A6CA9-E94F-4155-8A67-5DAB623CD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Vertex-centric PageRank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C52A595-5A9E-4D8E-AFC1-44AC4B31B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Marcador de contenido 2">
                <a:extLst>
                  <a:ext uri="{FF2B5EF4-FFF2-40B4-BE49-F238E27FC236}">
                    <a16:creationId xmlns:a16="http://schemas.microsoft.com/office/drawing/2014/main" id="{1151AB7D-A544-47A9-8441-04D8865BE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48927"/>
                <a:ext cx="7792962" cy="2323274"/>
              </a:xfrm>
            </p:spPr>
            <p:txBody>
              <a:bodyPr>
                <a:no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bg2">
                        <a:lumMod val="75000"/>
                      </a:schemeClr>
                    </a:solidFill>
                  </a:rPr>
                  <a:t>Read all incoming messages from neighbors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bg2">
                        <a:lumMod val="75000"/>
                      </a:schemeClr>
                    </a:solidFill>
                  </a:rPr>
                  <a:t>Update the value of the vertex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Send messages to neighbors</a:t>
                </a:r>
                <a:endParaRPr lang="es-CL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s-CL" sz="105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es-C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s-C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s-CL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  <m:t>𝐼𝑁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  <m:t>𝐼𝑁</m:t>
                              </m:r>
                            </m:sub>
                          </m:sSub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)/|</m:t>
                          </m:r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𝑂𝑢𝑡</m:t>
                          </m:r>
                          <m:d>
                            <m:dPr>
                              <m:ctrlP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C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L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s-CL" sz="2400" b="0" i="1" smtClean="0">
                                      <a:latin typeface="Cambria Math" panose="02040503050406030204" pitchFamily="18" charset="0"/>
                                    </a:rPr>
                                    <m:t>𝐼𝑁</m:t>
                                  </m:r>
                                </m:sub>
                              </m:sSub>
                            </m:e>
                          </m:d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GB" sz="2400" dirty="0"/>
              </a:p>
              <a:p>
                <a:pPr marL="0" indent="0">
                  <a:buNone/>
                </a:pPr>
                <a:endParaRPr lang="en-GB" sz="2400" dirty="0"/>
              </a:p>
            </p:txBody>
          </p:sp>
        </mc:Choice>
        <mc:Fallback>
          <p:sp>
            <p:nvSpPr>
              <p:cNvPr id="5" name="Marcador de contenido 2">
                <a:extLst>
                  <a:ext uri="{FF2B5EF4-FFF2-40B4-BE49-F238E27FC236}">
                    <a16:creationId xmlns:a16="http://schemas.microsoft.com/office/drawing/2014/main" id="{1151AB7D-A544-47A9-8441-04D8865BE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48927"/>
                <a:ext cx="7792962" cy="2323274"/>
              </a:xfrm>
              <a:blipFill>
                <a:blip r:embed="rId2"/>
                <a:stretch>
                  <a:fillRect l="-1487" t="-5249" b="-39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upo 5">
            <a:extLst>
              <a:ext uri="{FF2B5EF4-FFF2-40B4-BE49-F238E27FC236}">
                <a16:creationId xmlns:a16="http://schemas.microsoft.com/office/drawing/2014/main" id="{26D51302-40E8-481C-BE56-0FC7E07F0442}"/>
              </a:ext>
            </a:extLst>
          </p:cNvPr>
          <p:cNvGrpSpPr/>
          <p:nvPr/>
        </p:nvGrpSpPr>
        <p:grpSpPr>
          <a:xfrm>
            <a:off x="9189898" y="1842576"/>
            <a:ext cx="1799999" cy="1512000"/>
            <a:chOff x="1708560" y="2376000"/>
            <a:chExt cx="1799999" cy="1512000"/>
          </a:xfrm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9F1E1629-ED59-408E-A1A8-10448E19C1A7}"/>
                </a:ext>
              </a:extLst>
            </p:cNvPr>
            <p:cNvSpPr/>
            <p:nvPr/>
          </p:nvSpPr>
          <p:spPr>
            <a:xfrm>
              <a:off x="1708560" y="2376000"/>
              <a:ext cx="360000" cy="360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6666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Liberation Sans" pitchFamily="18"/>
                  <a:ea typeface="Droid Sans Fallback" pitchFamily="2"/>
                  <a:cs typeface="FreeSans" pitchFamily="2"/>
                </a:rPr>
                <a:t>v1</a:t>
              </a:r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108BE679-9923-4D05-A024-FAF3C349849B}"/>
                </a:ext>
              </a:extLst>
            </p:cNvPr>
            <p:cNvSpPr/>
            <p:nvPr/>
          </p:nvSpPr>
          <p:spPr>
            <a:xfrm>
              <a:off x="3148559" y="2376000"/>
              <a:ext cx="360000" cy="360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6666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Liberation Sans" pitchFamily="18"/>
                  <a:ea typeface="Droid Sans Fallback" pitchFamily="2"/>
                  <a:cs typeface="FreeSans" pitchFamily="2"/>
                </a:rPr>
                <a:t>v3</a:t>
              </a:r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DD10E9C4-415A-4C92-90A7-D138F272F980}"/>
                </a:ext>
              </a:extLst>
            </p:cNvPr>
            <p:cNvSpPr/>
            <p:nvPr/>
          </p:nvSpPr>
          <p:spPr>
            <a:xfrm>
              <a:off x="1708560" y="3528000"/>
              <a:ext cx="360000" cy="360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6666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dirty="0">
                  <a:ln>
                    <a:noFill/>
                  </a:ln>
                  <a:latin typeface="Liberation Sans" pitchFamily="18"/>
                  <a:ea typeface="Droid Sans Fallback" pitchFamily="2"/>
                  <a:cs typeface="FreeSans" pitchFamily="2"/>
                </a:rPr>
                <a:t>v2</a:t>
              </a:r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A41FE128-DD00-4C6D-BC63-064249D8D525}"/>
                </a:ext>
              </a:extLst>
            </p:cNvPr>
            <p:cNvSpPr/>
            <p:nvPr/>
          </p:nvSpPr>
          <p:spPr>
            <a:xfrm>
              <a:off x="3148559" y="3528000"/>
              <a:ext cx="360000" cy="360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dirty="0">
                  <a:ln>
                    <a:noFill/>
                  </a:ln>
                  <a:latin typeface="Liberation Sans" pitchFamily="18"/>
                  <a:ea typeface="Droid Sans Fallback" pitchFamily="2"/>
                  <a:cs typeface="FreeSans" pitchFamily="2"/>
                </a:rPr>
                <a:t>v4</a:t>
              </a:r>
            </a:p>
          </p:txBody>
        </p:sp>
      </p:grp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F5CF480C-D74B-4DA2-92E8-D59A71C7116D}"/>
              </a:ext>
            </a:extLst>
          </p:cNvPr>
          <p:cNvCxnSpPr>
            <a:stCxn id="7" idx="1"/>
            <a:endCxn id="8" idx="3"/>
          </p:cNvCxnSpPr>
          <p:nvPr/>
        </p:nvCxnSpPr>
        <p:spPr>
          <a:xfrm>
            <a:off x="9549898" y="2022576"/>
            <a:ext cx="107999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9E49A1D9-3325-4669-A166-D5CE12CC3486}"/>
              </a:ext>
            </a:extLst>
          </p:cNvPr>
          <p:cNvCxnSpPr>
            <a:cxnSpLocks/>
            <a:stCxn id="7" idx="7"/>
            <a:endCxn id="9" idx="5"/>
          </p:cNvCxnSpPr>
          <p:nvPr/>
        </p:nvCxnSpPr>
        <p:spPr>
          <a:xfrm>
            <a:off x="9242615" y="2149859"/>
            <a:ext cx="0" cy="8974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E95A1940-7A3C-4C2A-8A2B-81930F5000F2}"/>
              </a:ext>
            </a:extLst>
          </p:cNvPr>
          <p:cNvCxnSpPr>
            <a:cxnSpLocks/>
            <a:stCxn id="9" idx="9"/>
            <a:endCxn id="10" idx="7"/>
          </p:cNvCxnSpPr>
          <p:nvPr/>
        </p:nvCxnSpPr>
        <p:spPr>
          <a:xfrm>
            <a:off x="9497181" y="3301859"/>
            <a:ext cx="118543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2FCD1F62-8513-4B36-8678-913C0512FBD7}"/>
              </a:ext>
            </a:extLst>
          </p:cNvPr>
          <p:cNvCxnSpPr>
            <a:cxnSpLocks/>
            <a:stCxn id="10" idx="0"/>
            <a:endCxn id="8" idx="2"/>
          </p:cNvCxnSpPr>
          <p:nvPr/>
        </p:nvCxnSpPr>
        <p:spPr>
          <a:xfrm flipV="1">
            <a:off x="10809897" y="2202576"/>
            <a:ext cx="0" cy="792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CFBA561C-162E-4DC4-B9C7-7899FD1FF5C7}"/>
              </a:ext>
            </a:extLst>
          </p:cNvPr>
          <p:cNvCxnSpPr>
            <a:cxnSpLocks/>
            <a:stCxn id="9" idx="11"/>
            <a:endCxn id="8" idx="7"/>
          </p:cNvCxnSpPr>
          <p:nvPr/>
        </p:nvCxnSpPr>
        <p:spPr>
          <a:xfrm flipV="1">
            <a:off x="9497181" y="2149859"/>
            <a:ext cx="1185433" cy="8974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onector: curvado 15">
            <a:extLst>
              <a:ext uri="{FF2B5EF4-FFF2-40B4-BE49-F238E27FC236}">
                <a16:creationId xmlns:a16="http://schemas.microsoft.com/office/drawing/2014/main" id="{F84EFC17-28E9-4496-8239-E1EFEA55DBB6}"/>
              </a:ext>
            </a:extLst>
          </p:cNvPr>
          <p:cNvCxnSpPr>
            <a:stCxn id="8" idx="0"/>
            <a:endCxn id="7" idx="0"/>
          </p:cNvCxnSpPr>
          <p:nvPr/>
        </p:nvCxnSpPr>
        <p:spPr>
          <a:xfrm rot="16200000" flipV="1">
            <a:off x="10089898" y="1122576"/>
            <a:ext cx="12700" cy="1439999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Conector: curvado 16">
            <a:extLst>
              <a:ext uri="{FF2B5EF4-FFF2-40B4-BE49-F238E27FC236}">
                <a16:creationId xmlns:a16="http://schemas.microsoft.com/office/drawing/2014/main" id="{7476BD5B-656A-4EB6-8A0E-AEA1DC8D5750}"/>
              </a:ext>
            </a:extLst>
          </p:cNvPr>
          <p:cNvCxnSpPr>
            <a:cxnSpLocks/>
            <a:stCxn id="7" idx="1"/>
            <a:endCxn id="10" idx="5"/>
          </p:cNvCxnSpPr>
          <p:nvPr/>
        </p:nvCxnSpPr>
        <p:spPr>
          <a:xfrm>
            <a:off x="9549898" y="2022576"/>
            <a:ext cx="1132716" cy="1024717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Conector: curvado 17">
            <a:extLst>
              <a:ext uri="{FF2B5EF4-FFF2-40B4-BE49-F238E27FC236}">
                <a16:creationId xmlns:a16="http://schemas.microsoft.com/office/drawing/2014/main" id="{795F1A6B-02B2-41BD-882E-3EEB47D6D980}"/>
              </a:ext>
            </a:extLst>
          </p:cNvPr>
          <p:cNvCxnSpPr>
            <a:cxnSpLocks/>
            <a:stCxn id="10" idx="3"/>
            <a:endCxn id="7" idx="2"/>
          </p:cNvCxnSpPr>
          <p:nvPr/>
        </p:nvCxnSpPr>
        <p:spPr>
          <a:xfrm rot="10800000">
            <a:off x="9369899" y="2202576"/>
            <a:ext cx="1259999" cy="972000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9" name="Tabla 62">
                <a:extLst>
                  <a:ext uri="{FF2B5EF4-FFF2-40B4-BE49-F238E27FC236}">
                    <a16:creationId xmlns:a16="http://schemas.microsoft.com/office/drawing/2014/main" id="{0CC65E49-6935-46EA-904D-26844709D4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54819512"/>
                  </p:ext>
                </p:extLst>
              </p:nvPr>
            </p:nvGraphicFramePr>
            <p:xfrm>
              <a:off x="2032000" y="4352201"/>
              <a:ext cx="8128000" cy="185420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341643225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384064174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52712113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35193479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353520114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415776693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14671293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7240124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sSub>
                                  <m:sSubPr>
                                    <m:ctrlPr>
                                      <a:rPr lang="es-CL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1" i="1" smtClean="0"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s-CL" b="1" i="1" smtClean="0"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8737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bg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  <a:t>0.37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88932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bg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  <a:t>0.08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27296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bg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  <a:t>0.33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37287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48366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9" name="Tabla 62">
                <a:extLst>
                  <a:ext uri="{FF2B5EF4-FFF2-40B4-BE49-F238E27FC236}">
                    <a16:creationId xmlns:a16="http://schemas.microsoft.com/office/drawing/2014/main" id="{0CC65E49-6935-46EA-904D-26844709D4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54819512"/>
                  </p:ext>
                </p:extLst>
              </p:nvPr>
            </p:nvGraphicFramePr>
            <p:xfrm>
              <a:off x="2032000" y="4352201"/>
              <a:ext cx="8128000" cy="185420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341643225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384064174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52712113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35193479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353520114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415776693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14671293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7240124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599" t="-8197" r="-699401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8737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599" t="-108197" r="-699401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  <a:t>0.37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88932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599" t="-204839" r="-699401" b="-2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  <a:t>0.08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27296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599" t="-309836" r="-699401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  <a:t>0.33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37287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599" t="-409836" r="-699401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483664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2" name="CuadroTexto 21">
            <a:extLst>
              <a:ext uri="{FF2B5EF4-FFF2-40B4-BE49-F238E27FC236}">
                <a16:creationId xmlns:a16="http://schemas.microsoft.com/office/drawing/2014/main" id="{F4C00B1D-5C05-40CE-9A22-192E1A9797F0}"/>
              </a:ext>
            </a:extLst>
          </p:cNvPr>
          <p:cNvSpPr txBox="1"/>
          <p:nvPr/>
        </p:nvSpPr>
        <p:spPr>
          <a:xfrm>
            <a:off x="9909898" y="270358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0.1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2B40D32-88EC-4C40-8BEB-B8C418F6DBA2}"/>
              </a:ext>
            </a:extLst>
          </p:cNvPr>
          <p:cNvSpPr txBox="1"/>
          <p:nvPr/>
        </p:nvSpPr>
        <p:spPr>
          <a:xfrm>
            <a:off x="10804408" y="240302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0.1</a:t>
            </a:r>
          </a:p>
        </p:txBody>
      </p:sp>
    </p:spTree>
    <p:extLst>
      <p:ext uri="{BB962C8B-B14F-4D97-AF65-F5344CB8AC3E}">
        <p14:creationId xmlns:p14="http://schemas.microsoft.com/office/powerpoint/2010/main" val="21068804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5A6CA9-E94F-4155-8A67-5DAB623CD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Vertex-centric PageRank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C52A595-5A9E-4D8E-AFC1-44AC4B31B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Marcador de contenido 2">
                <a:extLst>
                  <a:ext uri="{FF2B5EF4-FFF2-40B4-BE49-F238E27FC236}">
                    <a16:creationId xmlns:a16="http://schemas.microsoft.com/office/drawing/2014/main" id="{1151AB7D-A544-47A9-8441-04D8865BE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48927"/>
                <a:ext cx="7792962" cy="232327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s-CL" sz="2400" dirty="0" err="1"/>
                  <a:t>Additionally</a:t>
                </a:r>
                <a:r>
                  <a:rPr lang="es-CL" sz="2400" dirty="0"/>
                  <a:t>, </a:t>
                </a:r>
                <a:r>
                  <a:rPr lang="en-US" sz="2400" dirty="0"/>
                  <a:t>the function may “vote to halt” if a local convergence criterion is met</a:t>
                </a:r>
                <a:endParaRPr lang="es-CL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s-CL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s-CL" sz="105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es-C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s-C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s-CL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  <m:t>𝐼𝑁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  <m:t>𝐼𝑁</m:t>
                              </m:r>
                            </m:sub>
                          </m:sSub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)/|</m:t>
                          </m:r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𝑂𝑢𝑡</m:t>
                          </m:r>
                          <m:d>
                            <m:dPr>
                              <m:ctrlP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C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L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s-CL" sz="2400" b="0" i="1" smtClean="0">
                                      <a:latin typeface="Cambria Math" panose="02040503050406030204" pitchFamily="18" charset="0"/>
                                    </a:rPr>
                                    <m:t>𝐼𝑁</m:t>
                                  </m:r>
                                </m:sub>
                              </m:sSub>
                            </m:e>
                          </m:d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GB" sz="2400" dirty="0"/>
              </a:p>
              <a:p>
                <a:pPr marL="0" indent="0">
                  <a:buNone/>
                </a:pPr>
                <a:endParaRPr lang="en-GB" sz="2400" dirty="0"/>
              </a:p>
            </p:txBody>
          </p:sp>
        </mc:Choice>
        <mc:Fallback>
          <p:sp>
            <p:nvSpPr>
              <p:cNvPr id="5" name="Marcador de contenido 2">
                <a:extLst>
                  <a:ext uri="{FF2B5EF4-FFF2-40B4-BE49-F238E27FC236}">
                    <a16:creationId xmlns:a16="http://schemas.microsoft.com/office/drawing/2014/main" id="{1151AB7D-A544-47A9-8441-04D8865BE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48927"/>
                <a:ext cx="7792962" cy="2323274"/>
              </a:xfrm>
              <a:blipFill>
                <a:blip r:embed="rId2"/>
                <a:stretch>
                  <a:fillRect l="-1252" t="-3675" b="-7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upo 5">
            <a:extLst>
              <a:ext uri="{FF2B5EF4-FFF2-40B4-BE49-F238E27FC236}">
                <a16:creationId xmlns:a16="http://schemas.microsoft.com/office/drawing/2014/main" id="{26D51302-40E8-481C-BE56-0FC7E07F0442}"/>
              </a:ext>
            </a:extLst>
          </p:cNvPr>
          <p:cNvGrpSpPr/>
          <p:nvPr/>
        </p:nvGrpSpPr>
        <p:grpSpPr>
          <a:xfrm>
            <a:off x="9189898" y="1842576"/>
            <a:ext cx="1799999" cy="1512000"/>
            <a:chOff x="1708560" y="2376000"/>
            <a:chExt cx="1799999" cy="1512000"/>
          </a:xfrm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9F1E1629-ED59-408E-A1A8-10448E19C1A7}"/>
                </a:ext>
              </a:extLst>
            </p:cNvPr>
            <p:cNvSpPr/>
            <p:nvPr/>
          </p:nvSpPr>
          <p:spPr>
            <a:xfrm>
              <a:off x="1708560" y="2376000"/>
              <a:ext cx="360000" cy="360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6666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Liberation Sans" pitchFamily="18"/>
                  <a:ea typeface="Droid Sans Fallback" pitchFamily="2"/>
                  <a:cs typeface="FreeSans" pitchFamily="2"/>
                </a:rPr>
                <a:t>v1</a:t>
              </a:r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108BE679-9923-4D05-A024-FAF3C349849B}"/>
                </a:ext>
              </a:extLst>
            </p:cNvPr>
            <p:cNvSpPr/>
            <p:nvPr/>
          </p:nvSpPr>
          <p:spPr>
            <a:xfrm>
              <a:off x="3148559" y="2376000"/>
              <a:ext cx="360000" cy="360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6666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Liberation Sans" pitchFamily="18"/>
                  <a:ea typeface="Droid Sans Fallback" pitchFamily="2"/>
                  <a:cs typeface="FreeSans" pitchFamily="2"/>
                </a:rPr>
                <a:t>v3</a:t>
              </a:r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DD10E9C4-415A-4C92-90A7-D138F272F980}"/>
                </a:ext>
              </a:extLst>
            </p:cNvPr>
            <p:cNvSpPr/>
            <p:nvPr/>
          </p:nvSpPr>
          <p:spPr>
            <a:xfrm>
              <a:off x="1708560" y="3528000"/>
              <a:ext cx="360000" cy="360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6666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dirty="0">
                  <a:ln>
                    <a:noFill/>
                  </a:ln>
                  <a:latin typeface="Liberation Sans" pitchFamily="18"/>
                  <a:ea typeface="Droid Sans Fallback" pitchFamily="2"/>
                  <a:cs typeface="FreeSans" pitchFamily="2"/>
                </a:rPr>
                <a:t>v2</a:t>
              </a:r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A41FE128-DD00-4C6D-BC63-064249D8D525}"/>
                </a:ext>
              </a:extLst>
            </p:cNvPr>
            <p:cNvSpPr/>
            <p:nvPr/>
          </p:nvSpPr>
          <p:spPr>
            <a:xfrm>
              <a:off x="3148559" y="3528000"/>
              <a:ext cx="360000" cy="360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dirty="0">
                  <a:ln>
                    <a:noFill/>
                  </a:ln>
                  <a:latin typeface="Liberation Sans" pitchFamily="18"/>
                  <a:ea typeface="Droid Sans Fallback" pitchFamily="2"/>
                  <a:cs typeface="FreeSans" pitchFamily="2"/>
                </a:rPr>
                <a:t>v4</a:t>
              </a:r>
            </a:p>
          </p:txBody>
        </p:sp>
      </p:grp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F5CF480C-D74B-4DA2-92E8-D59A71C7116D}"/>
              </a:ext>
            </a:extLst>
          </p:cNvPr>
          <p:cNvCxnSpPr>
            <a:stCxn id="7" idx="1"/>
            <a:endCxn id="8" idx="3"/>
          </p:cNvCxnSpPr>
          <p:nvPr/>
        </p:nvCxnSpPr>
        <p:spPr>
          <a:xfrm>
            <a:off x="9549898" y="2022576"/>
            <a:ext cx="107999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9E49A1D9-3325-4669-A166-D5CE12CC3486}"/>
              </a:ext>
            </a:extLst>
          </p:cNvPr>
          <p:cNvCxnSpPr>
            <a:cxnSpLocks/>
            <a:stCxn id="7" idx="7"/>
            <a:endCxn id="9" idx="5"/>
          </p:cNvCxnSpPr>
          <p:nvPr/>
        </p:nvCxnSpPr>
        <p:spPr>
          <a:xfrm>
            <a:off x="9242615" y="2149859"/>
            <a:ext cx="0" cy="8974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E95A1940-7A3C-4C2A-8A2B-81930F5000F2}"/>
              </a:ext>
            </a:extLst>
          </p:cNvPr>
          <p:cNvCxnSpPr>
            <a:cxnSpLocks/>
            <a:stCxn id="9" idx="9"/>
            <a:endCxn id="10" idx="7"/>
          </p:cNvCxnSpPr>
          <p:nvPr/>
        </p:nvCxnSpPr>
        <p:spPr>
          <a:xfrm>
            <a:off x="9497181" y="3301859"/>
            <a:ext cx="118543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2FCD1F62-8513-4B36-8678-913C0512FBD7}"/>
              </a:ext>
            </a:extLst>
          </p:cNvPr>
          <p:cNvCxnSpPr>
            <a:cxnSpLocks/>
            <a:stCxn id="10" idx="0"/>
            <a:endCxn id="8" idx="2"/>
          </p:cNvCxnSpPr>
          <p:nvPr/>
        </p:nvCxnSpPr>
        <p:spPr>
          <a:xfrm flipV="1">
            <a:off x="10809897" y="2202576"/>
            <a:ext cx="0" cy="792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CFBA561C-162E-4DC4-B9C7-7899FD1FF5C7}"/>
              </a:ext>
            </a:extLst>
          </p:cNvPr>
          <p:cNvCxnSpPr>
            <a:cxnSpLocks/>
            <a:stCxn id="9" idx="11"/>
            <a:endCxn id="8" idx="7"/>
          </p:cNvCxnSpPr>
          <p:nvPr/>
        </p:nvCxnSpPr>
        <p:spPr>
          <a:xfrm flipV="1">
            <a:off x="9497181" y="2149859"/>
            <a:ext cx="1185433" cy="8974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onector: curvado 15">
            <a:extLst>
              <a:ext uri="{FF2B5EF4-FFF2-40B4-BE49-F238E27FC236}">
                <a16:creationId xmlns:a16="http://schemas.microsoft.com/office/drawing/2014/main" id="{F84EFC17-28E9-4496-8239-E1EFEA55DBB6}"/>
              </a:ext>
            </a:extLst>
          </p:cNvPr>
          <p:cNvCxnSpPr>
            <a:stCxn id="8" idx="0"/>
            <a:endCxn id="7" idx="0"/>
          </p:cNvCxnSpPr>
          <p:nvPr/>
        </p:nvCxnSpPr>
        <p:spPr>
          <a:xfrm rot="16200000" flipV="1">
            <a:off x="10089898" y="1122576"/>
            <a:ext cx="12700" cy="1439999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Conector: curvado 16">
            <a:extLst>
              <a:ext uri="{FF2B5EF4-FFF2-40B4-BE49-F238E27FC236}">
                <a16:creationId xmlns:a16="http://schemas.microsoft.com/office/drawing/2014/main" id="{7476BD5B-656A-4EB6-8A0E-AEA1DC8D5750}"/>
              </a:ext>
            </a:extLst>
          </p:cNvPr>
          <p:cNvCxnSpPr>
            <a:cxnSpLocks/>
            <a:stCxn id="7" idx="1"/>
            <a:endCxn id="10" idx="5"/>
          </p:cNvCxnSpPr>
          <p:nvPr/>
        </p:nvCxnSpPr>
        <p:spPr>
          <a:xfrm>
            <a:off x="9549898" y="2022576"/>
            <a:ext cx="1132716" cy="1024717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Conector: curvado 17">
            <a:extLst>
              <a:ext uri="{FF2B5EF4-FFF2-40B4-BE49-F238E27FC236}">
                <a16:creationId xmlns:a16="http://schemas.microsoft.com/office/drawing/2014/main" id="{795F1A6B-02B2-41BD-882E-3EEB47D6D980}"/>
              </a:ext>
            </a:extLst>
          </p:cNvPr>
          <p:cNvCxnSpPr>
            <a:cxnSpLocks/>
            <a:stCxn id="10" idx="3"/>
            <a:endCxn id="7" idx="2"/>
          </p:cNvCxnSpPr>
          <p:nvPr/>
        </p:nvCxnSpPr>
        <p:spPr>
          <a:xfrm rot="10800000">
            <a:off x="9369899" y="2202576"/>
            <a:ext cx="1259999" cy="972000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9" name="Tabla 62">
                <a:extLst>
                  <a:ext uri="{FF2B5EF4-FFF2-40B4-BE49-F238E27FC236}">
                    <a16:creationId xmlns:a16="http://schemas.microsoft.com/office/drawing/2014/main" id="{0CC65E49-6935-46EA-904D-26844709D4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0387263"/>
                  </p:ext>
                </p:extLst>
              </p:nvPr>
            </p:nvGraphicFramePr>
            <p:xfrm>
              <a:off x="2032000" y="4352201"/>
              <a:ext cx="8128000" cy="185420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341643225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384064174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52712113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35193479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353520114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415776693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14671293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7240124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sSub>
                                  <m:sSubPr>
                                    <m:ctrlPr>
                                      <a:rPr lang="es-CL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1" i="1" smtClean="0"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s-CL" b="1" i="1" smtClean="0"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8737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bg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  <a:t>0.37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  <a:t>0.43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  <a:t>0.35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  <a:t>0.39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  <a:t>0.38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88932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bg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  <a:t>0.08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  <a:t>0.12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  <a:t>0.14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  <a:t>0.11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  <a:t>0.13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27296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bg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  <a:t>0.33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  <a:t>0.27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  <a:t>0.29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  <a:t>0.29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  <a:t>0.28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37287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solidFill>
                                <a:srgbClr val="00B050"/>
                              </a:solidFill>
                            </a:rPr>
                            <a:t>0.19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solidFill>
                                <a:srgbClr val="00B050"/>
                              </a:solidFill>
                            </a:rPr>
                            <a:t>0.19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48366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9" name="Tabla 62">
                <a:extLst>
                  <a:ext uri="{FF2B5EF4-FFF2-40B4-BE49-F238E27FC236}">
                    <a16:creationId xmlns:a16="http://schemas.microsoft.com/office/drawing/2014/main" id="{0CC65E49-6935-46EA-904D-26844709D4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0387263"/>
                  </p:ext>
                </p:extLst>
              </p:nvPr>
            </p:nvGraphicFramePr>
            <p:xfrm>
              <a:off x="2032000" y="4352201"/>
              <a:ext cx="8128000" cy="185420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341643225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384064174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52712113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35193479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353520114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415776693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14671293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7240124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599" t="-8197" r="-699401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K=6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8737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599" t="-108197" r="-699401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  <a:t>0.37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  <a:t>0.43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  <a:t>0.35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  <a:t>0.39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  <a:t>0.38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88932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599" t="-204839" r="-699401" b="-2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  <a:t>0.08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  <a:t>0.12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  <a:t>0.14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  <a:t>0.11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  <a:t>0.13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27296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599" t="-309836" r="-699401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  <a:t>0.33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  <a:t>0.27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  <a:t>0.29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  <a:t>0.29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  <a:t>0.28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37287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599" t="-409836" r="-699401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solidFill>
                                <a:srgbClr val="00B050"/>
                              </a:solidFill>
                            </a:rPr>
                            <a:t>0.19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1" dirty="0">
                              <a:solidFill>
                                <a:srgbClr val="00B050"/>
                              </a:solidFill>
                            </a:rPr>
                            <a:t>0.19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483664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2" name="Bocadillo: rectángulo con esquinas redondeadas 21">
            <a:extLst>
              <a:ext uri="{FF2B5EF4-FFF2-40B4-BE49-F238E27FC236}">
                <a16:creationId xmlns:a16="http://schemas.microsoft.com/office/drawing/2014/main" id="{CEDA2BC5-B55D-4330-8AC4-273614599669}"/>
              </a:ext>
            </a:extLst>
          </p:cNvPr>
          <p:cNvSpPr/>
          <p:nvPr/>
        </p:nvSpPr>
        <p:spPr>
          <a:xfrm>
            <a:off x="9361513" y="6037804"/>
            <a:ext cx="1509485" cy="612648"/>
          </a:xfrm>
          <a:prstGeom prst="wedgeRoundRectCallout">
            <a:avLst>
              <a:gd name="adj1" fmla="val -89881"/>
              <a:gd name="adj2" fmla="val -4647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Local Convergence</a:t>
            </a:r>
          </a:p>
        </p:txBody>
      </p:sp>
    </p:spTree>
    <p:extLst>
      <p:ext uri="{BB962C8B-B14F-4D97-AF65-F5344CB8AC3E}">
        <p14:creationId xmlns:p14="http://schemas.microsoft.com/office/powerpoint/2010/main" val="24175370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BFEA04-8ACA-49F3-86B3-552C5AAB9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Google Pregel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C48645-27FA-4DA8-85B5-436061573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43095" cy="4351338"/>
          </a:xfrm>
        </p:spPr>
        <p:txBody>
          <a:bodyPr>
            <a:normAutofit/>
          </a:bodyPr>
          <a:lstStyle/>
          <a:p>
            <a:r>
              <a:rPr lang="en-US" dirty="0"/>
              <a:t>First system that implemented vertex-centric computation for shared-nothing clusters</a:t>
            </a:r>
          </a:p>
          <a:p>
            <a:pPr lvl="1"/>
            <a:r>
              <a:rPr lang="en-US" dirty="0"/>
              <a:t>Communication through message passing</a:t>
            </a:r>
          </a:p>
          <a:p>
            <a:r>
              <a:rPr lang="en-US" dirty="0"/>
              <a:t>Based on the bulk synchronous parallel (BSP) programming model</a:t>
            </a:r>
          </a:p>
          <a:p>
            <a:pPr lvl="1"/>
            <a:r>
              <a:rPr lang="en-US" dirty="0" err="1"/>
              <a:t>Supersteps</a:t>
            </a:r>
            <a:r>
              <a:rPr lang="en-US" dirty="0"/>
              <a:t> with synchronization barriers</a:t>
            </a:r>
          </a:p>
          <a:p>
            <a:r>
              <a:rPr lang="en-US" dirty="0"/>
              <a:t>Apache </a:t>
            </a:r>
            <a:r>
              <a:rPr lang="en-US" dirty="0" err="1"/>
              <a:t>Giraph</a:t>
            </a:r>
            <a:r>
              <a:rPr lang="en-US" dirty="0"/>
              <a:t> was a first open-source implementation of Pregel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CC02B9A-C762-4916-82A8-34F8A6BF0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384064D4-A4C8-417E-9533-32E51C8E6E53}"/>
              </a:ext>
            </a:extLst>
          </p:cNvPr>
          <p:cNvGrpSpPr/>
          <p:nvPr/>
        </p:nvGrpSpPr>
        <p:grpSpPr>
          <a:xfrm>
            <a:off x="8007047" y="619275"/>
            <a:ext cx="3459613" cy="6037789"/>
            <a:chOff x="6491160" y="-80280"/>
            <a:chExt cx="3809520" cy="7003440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1DA87FC9-5EC5-45FB-BDBB-513765F6E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>
              <a:off x="6491160" y="4124160"/>
              <a:ext cx="3809520" cy="2799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ABFA1C06-260E-40E8-8FFB-7931B98A7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>
              <a:off x="6491160" y="2003399"/>
              <a:ext cx="3809520" cy="27993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8570771D-C378-4624-8A62-0AD01A712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>
              <a:off x="6491160" y="-80280"/>
              <a:ext cx="3809520" cy="2799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2AD7CED3-372F-4A28-98BC-C8CAD0EF2C18}"/>
                </a:ext>
              </a:extLst>
            </p:cNvPr>
            <p:cNvSpPr/>
            <p:nvPr/>
          </p:nvSpPr>
          <p:spPr>
            <a:xfrm rot="5400000">
              <a:off x="8910001" y="3250800"/>
              <a:ext cx="2015999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Liberation Sans" pitchFamily="18"/>
                  <a:ea typeface="Droid Sans Fallback" pitchFamily="2"/>
                  <a:cs typeface="FreeSans" pitchFamily="2"/>
                </a:rPr>
                <a:t>| ←  Superstep  → |</a:t>
              </a:r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4B98D94E-09F5-4A5D-9818-A1145AD9F57F}"/>
                </a:ext>
              </a:extLst>
            </p:cNvPr>
            <p:cNvSpPr/>
            <p:nvPr/>
          </p:nvSpPr>
          <p:spPr>
            <a:xfrm rot="5400000">
              <a:off x="8910001" y="1162800"/>
              <a:ext cx="2015999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Liberation Sans" pitchFamily="18"/>
                  <a:ea typeface="Droid Sans Fallback" pitchFamily="2"/>
                  <a:cs typeface="FreeSans" pitchFamily="2"/>
                </a:rPr>
                <a:t>| ←  Superstep  → |</a:t>
              </a:r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74B56A69-A8A1-487D-9E8C-C3461B7F1F51}"/>
                </a:ext>
              </a:extLst>
            </p:cNvPr>
            <p:cNvSpPr/>
            <p:nvPr/>
          </p:nvSpPr>
          <p:spPr>
            <a:xfrm rot="5400000">
              <a:off x="8910001" y="5338800"/>
              <a:ext cx="2015999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Liberation Sans" pitchFamily="18"/>
                  <a:ea typeface="Droid Sans Fallback" pitchFamily="2"/>
                  <a:cs typeface="FreeSans" pitchFamily="2"/>
                </a:rPr>
                <a:t>| ←  Superstep  → |</a:t>
              </a:r>
            </a:p>
          </p:txBody>
        </p:sp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4F71CBC1-19AD-4EC3-9440-59B2524FCED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548033" y="5415304"/>
            <a:ext cx="712080" cy="8575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08345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BD6BB1-6B7F-4555-962B-88880E01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MapReduce vs. Pregel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AB5D1B86-D41E-41ED-8282-3474EEC0F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83066"/>
          </a:xfrm>
        </p:spPr>
        <p:txBody>
          <a:bodyPr>
            <a:normAutofit/>
          </a:bodyPr>
          <a:lstStyle/>
          <a:p>
            <a:r>
              <a:rPr lang="en-GB" sz="3200" dirty="0"/>
              <a:t>MapReduce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C6F16E80-8514-4DB5-BD2A-C6C08F932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64229"/>
            <a:ext cx="5157787" cy="3925434"/>
          </a:xfrm>
        </p:spPr>
        <p:txBody>
          <a:bodyPr>
            <a:normAutofit/>
          </a:bodyPr>
          <a:lstStyle/>
          <a:p>
            <a:r>
              <a:rPr lang="en-US" sz="2400" dirty="0"/>
              <a:t>Requires passing of entire graph topology from one iteration to the next</a:t>
            </a:r>
          </a:p>
          <a:p>
            <a:r>
              <a:rPr lang="en-US" sz="2400" dirty="0"/>
              <a:t>Intermediate result after each iteration is stored on disk and then read again from disk</a:t>
            </a:r>
          </a:p>
          <a:p>
            <a:r>
              <a:rPr lang="en-US" sz="2400" dirty="0"/>
              <a:t>Programmer needs to write</a:t>
            </a:r>
            <a:br>
              <a:rPr lang="en-US" sz="2400" dirty="0"/>
            </a:br>
            <a:r>
              <a:rPr lang="en-US" sz="2400" dirty="0"/>
              <a:t>a driver program to support iterations, and another M/R job to check for fixed point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E705080B-C9ED-440F-8F4F-51668DEC0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83066"/>
          </a:xfrm>
        </p:spPr>
        <p:txBody>
          <a:bodyPr>
            <a:normAutofit/>
          </a:bodyPr>
          <a:lstStyle/>
          <a:p>
            <a:r>
              <a:rPr lang="en-GB" sz="3200" dirty="0"/>
              <a:t>Pregel</a:t>
            </a: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BFF585FE-F7A7-40B2-9F8E-42E5DF4472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64229"/>
            <a:ext cx="5183188" cy="3925434"/>
          </a:xfrm>
        </p:spPr>
        <p:txBody>
          <a:bodyPr>
            <a:normAutofit/>
          </a:bodyPr>
          <a:lstStyle/>
          <a:p>
            <a:r>
              <a:rPr lang="en-US" sz="2400" dirty="0"/>
              <a:t>Graph topology is not passed across iterations, vertexes only send their state to their neighbors</a:t>
            </a:r>
          </a:p>
          <a:p>
            <a:r>
              <a:rPr lang="en-GB" sz="2400" dirty="0"/>
              <a:t>Main memory based</a:t>
            </a:r>
          </a:p>
          <a:p>
            <a:endParaRPr lang="en-US" sz="2400" dirty="0"/>
          </a:p>
          <a:p>
            <a:r>
              <a:rPr lang="en-US" sz="2400" dirty="0"/>
              <a:t>Usage of </a:t>
            </a:r>
            <a:r>
              <a:rPr lang="en-US" sz="2400" dirty="0" err="1"/>
              <a:t>supersteps</a:t>
            </a:r>
            <a:r>
              <a:rPr lang="en-US" sz="2400" dirty="0"/>
              <a:t> and master-client architecture makes programming easy</a:t>
            </a:r>
          </a:p>
          <a:p>
            <a:endParaRPr lang="en-GB" sz="24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FA37305-DA47-4BA1-AA33-AA3E562AA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5953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1A0634-5832-492D-A93D-2D09C5542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Google Pregel – Limitations 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60F7EF7B-713F-4E23-AA90-E273C6533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BSP (bulk synchronous parallel) model, performance is limited by slowest worker machine</a:t>
            </a:r>
          </a:p>
          <a:p>
            <a:pPr lvl="1"/>
            <a:r>
              <a:rPr lang="en-US" dirty="0"/>
              <a:t>Many real-world graphs have power-law degree distribution, which may lead to few highly-loaded workers</a:t>
            </a:r>
          </a:p>
          <a:p>
            <a:endParaRPr lang="en-GB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7178B0-2E2D-4A25-8394-D4212E5E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1F219B4-842B-473D-8687-4D98B061148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726160" y="3761682"/>
            <a:ext cx="3362400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346A02F-98A4-4731-9625-78509E2AB45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086400" y="3761682"/>
            <a:ext cx="3362400" cy="25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01965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CC144E-5778-49DB-ACFF-B45C4AD7B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Google Pregel – Limitations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72B768-07AA-4B19-A654-398CF1CA3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Possible optimizations to balance the workload:</a:t>
            </a:r>
          </a:p>
          <a:p>
            <a:pPr lvl="1"/>
            <a:r>
              <a:rPr lang="en-US" dirty="0"/>
              <a:t>Decompose the vertex program</a:t>
            </a:r>
          </a:p>
          <a:p>
            <a:pPr lvl="1"/>
            <a:r>
              <a:rPr lang="en-US" dirty="0"/>
              <a:t>Sophisticated graph partitioning</a:t>
            </a:r>
          </a:p>
          <a:p>
            <a:pPr lvl="1"/>
            <a:r>
              <a:rPr lang="en-US" dirty="0"/>
              <a:t>Graph-centric abstraction</a:t>
            </a:r>
          </a:p>
          <a:p>
            <a:endParaRPr lang="en-US" dirty="0"/>
          </a:p>
          <a:p>
            <a:r>
              <a:rPr lang="en-US" dirty="0"/>
              <a:t>Another possibility: asynchronous execution (instead of BSP)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6F7BB4D-FF81-4678-8F60-B9C44A7D7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F3921E-570F-4A11-8476-D1122C5BB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C6535787-472D-4657-8140-725373F62B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015133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Takes two messages and combines them into one associative, commutative function</a:t>
                </a:r>
              </a:p>
              <a:p>
                <a:r>
                  <a:rPr lang="en-US" dirty="0"/>
                  <a:t>Can be used to aggregate messages before sending them to the worker node that has the target vertex</a:t>
                </a:r>
              </a:p>
              <a:p>
                <a:r>
                  <a:rPr lang="en-US" dirty="0"/>
                  <a:t>Example:</a:t>
                </a:r>
              </a:p>
              <a:p>
                <a:pPr lvl="1"/>
                <a:r>
                  <a:rPr lang="en-US" dirty="0"/>
                  <a:t>In the vertex-centric PageRank, messages are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𝐼𝑁</m:t>
                        </m:r>
                      </m:sub>
                    </m:sSub>
                    <m:r>
                      <a:rPr lang="es-CL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C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CL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sSub>
                              <m:sSubPr>
                                <m:ctrl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𝐼𝑁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𝑂𝑢𝑡</m:t>
                                </m:r>
                                <m:d>
                                  <m:d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s-CL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L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s-CL" b="0" i="1" smtClean="0">
                                            <a:latin typeface="Cambria Math" panose="02040503050406030204" pitchFamily="18" charset="0"/>
                                          </a:rPr>
                                          <m:t>𝐼𝑁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den>
                        </m:f>
                      </m:e>
                    </m:d>
                  </m:oMath>
                </a14:m>
                <a:r>
                  <a:rPr lang="en-US" dirty="0"/>
                  <a:t> of each incoming neighbor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𝐼𝑁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In the vertex function these values are summed up: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C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CL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sSub>
                              <m:sSubPr>
                                <m:ctrl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𝐼𝑁</m:t>
                                    </m:r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𝑂𝑢𝑡</m:t>
                                </m:r>
                                <m:d>
                                  <m:d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s-CL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L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s-CL" b="0" i="1" smtClean="0">
                                            <a:latin typeface="Cambria Math" panose="02040503050406030204" pitchFamily="18" charset="0"/>
                                          </a:rPr>
                                          <m:t>𝐼𝑁</m:t>
                                        </m:r>
                                        <m:r>
                                          <a:rPr lang="es-CL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den>
                        </m:f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s-CL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CL" b="0" i="1" smtClean="0">
                                <a:latin typeface="Cambria Math" panose="02040503050406030204" pitchFamily="18" charset="0"/>
                              </a:rPr>
                              <m:t>𝑃𝑅</m:t>
                            </m:r>
                            <m:d>
                              <m:dPr>
                                <m:ctrl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𝐼𝑁</m:t>
                                    </m:r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𝑂𝑢𝑡</m:t>
                                </m:r>
                                <m:d>
                                  <m:d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s-CL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L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s-CL" b="0" i="1" smtClean="0">
                                            <a:latin typeface="Cambria Math" panose="02040503050406030204" pitchFamily="18" charset="0"/>
                                          </a:rPr>
                                          <m:t>𝐼𝑁</m:t>
                                        </m:r>
                                        <m:r>
                                          <a:rPr lang="es-CL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den>
                        </m:f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+…</m:t>
                        </m:r>
                      </m:e>
                    </m:d>
                  </m:oMath>
                </a14:m>
                <a:r>
                  <a:rPr lang="en-US" dirty="0"/>
                  <a:t>  </a:t>
                </a:r>
              </a:p>
              <a:p>
                <a:pPr lvl="1"/>
                <a:r>
                  <a:rPr lang="en-US" dirty="0"/>
                  <a:t>Parts of this sum may be computed by worker nodes that have some of the incoming neighbor vertexes</a:t>
                </a:r>
              </a:p>
            </p:txBody>
          </p:sp>
        </mc:Choice>
        <mc:Fallback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C6535787-472D-4657-8140-725373F62B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015133" cy="4351338"/>
              </a:xfrm>
              <a:blipFill>
                <a:blip r:embed="rId2"/>
                <a:stretch>
                  <a:fillRect l="-830" t="-2101" r="-332" b="-15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C6C0A33-BB85-45FF-AE65-B6FA929C1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3426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13F6C-A872-45A1-BB4D-F3387B10D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Signal/Collect Model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1DB228-424A-4AA7-B11F-5A92F43C3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Signaling (edge function):</a:t>
            </a:r>
          </a:p>
          <a:p>
            <a:pPr lvl="1"/>
            <a:r>
              <a:rPr lang="en-US" dirty="0"/>
              <a:t>Every edge uses the value of its source vertex to compute a message (“signal”) for the target vertex</a:t>
            </a:r>
          </a:p>
          <a:p>
            <a:pPr lvl="1"/>
            <a:r>
              <a:rPr lang="en-US" dirty="0"/>
              <a:t>Executed on the worker that has the source vertex</a:t>
            </a:r>
          </a:p>
          <a:p>
            <a:pPr lvl="1"/>
            <a:endParaRPr lang="en-US" dirty="0"/>
          </a:p>
          <a:p>
            <a:r>
              <a:rPr lang="en-US" dirty="0"/>
              <a:t>Collecting (vertex function):</a:t>
            </a:r>
          </a:p>
          <a:p>
            <a:pPr lvl="1"/>
            <a:r>
              <a:rPr lang="en-US" dirty="0"/>
              <a:t>Every vertex computes its new value based on the messages received from its incoming edges</a:t>
            </a:r>
          </a:p>
          <a:p>
            <a:pPr lvl="1"/>
            <a:r>
              <a:rPr lang="en-US" dirty="0"/>
              <a:t>Executed on the worker that has the target vertex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2795D6D-9B39-4FB7-9488-7BDAF342A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387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DBA970-88AB-4A55-A7AC-EAA06A2D6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RDF Data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A2B80DCB-F0E7-45CB-AFF8-47CDFC0505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Data comes as a set of triples </a:t>
                </a:r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 is the subject, an IRI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 is the predicate, an IRI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GB" dirty="0"/>
                  <a:t> is the object, an IRI or Literal</a:t>
                </a:r>
              </a:p>
              <a:p>
                <a:pPr lvl="1"/>
                <a:endParaRPr lang="en-GB" dirty="0"/>
              </a:p>
              <a:p>
                <a:r>
                  <a:rPr lang="en-GB" dirty="0"/>
                  <a:t>Triples </a:t>
                </a:r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are understood as labelled directed edges</a:t>
                </a:r>
              </a:p>
            </p:txBody>
          </p:sp>
        </mc:Choice>
        <mc:Fallback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A2B80DCB-F0E7-45CB-AFF8-47CDFC0505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B039B31-E8E5-4F06-95C1-63AFD2E20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F151D339-4A31-49A5-BAD0-752CE8328501}"/>
              </a:ext>
            </a:extLst>
          </p:cNvPr>
          <p:cNvSpPr/>
          <p:nvPr/>
        </p:nvSpPr>
        <p:spPr>
          <a:xfrm>
            <a:off x="1891696" y="4844203"/>
            <a:ext cx="857889" cy="83427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7E6CE81E-ACB3-437A-A492-4F12AC3BA262}"/>
              </a:ext>
            </a:extLst>
          </p:cNvPr>
          <p:cNvSpPr/>
          <p:nvPr/>
        </p:nvSpPr>
        <p:spPr>
          <a:xfrm>
            <a:off x="3778676" y="4840839"/>
            <a:ext cx="857889" cy="83427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o</a:t>
            </a: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A1043AB8-29A2-473F-9670-BC2F37AD4851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 flipV="1">
            <a:off x="2749585" y="5257976"/>
            <a:ext cx="1029091" cy="33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17029E7D-2CDC-4CB3-ABB8-32A1C1A1890C}"/>
              </a:ext>
            </a:extLst>
          </p:cNvPr>
          <p:cNvSpPr txBox="1"/>
          <p:nvPr/>
        </p:nvSpPr>
        <p:spPr>
          <a:xfrm>
            <a:off x="3106054" y="486474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1AD15236-9748-4C75-91E1-8D180F15B3B2}"/>
              </a:ext>
            </a:extLst>
          </p:cNvPr>
          <p:cNvSpPr/>
          <p:nvPr/>
        </p:nvSpPr>
        <p:spPr>
          <a:xfrm>
            <a:off x="6183583" y="4844203"/>
            <a:ext cx="1423449" cy="83427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ex:Chile</a:t>
            </a:r>
            <a:endParaRPr lang="en-GB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2C2D9DB5-7AC2-469B-91AA-DC82E4E20545}"/>
              </a:ext>
            </a:extLst>
          </p:cNvPr>
          <p:cNvSpPr/>
          <p:nvPr/>
        </p:nvSpPr>
        <p:spPr>
          <a:xfrm>
            <a:off x="8636123" y="4840839"/>
            <a:ext cx="1855511" cy="83427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ex:Country</a:t>
            </a:r>
            <a:endParaRPr lang="en-GB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A27BD2F1-E0EE-4749-B6DE-E4AB0DFB36D6}"/>
              </a:ext>
            </a:extLst>
          </p:cNvPr>
          <p:cNvCxnSpPr>
            <a:stCxn id="11" idx="6"/>
            <a:endCxn id="12" idx="2"/>
          </p:cNvCxnSpPr>
          <p:nvPr/>
        </p:nvCxnSpPr>
        <p:spPr>
          <a:xfrm flipV="1">
            <a:off x="7607032" y="5257976"/>
            <a:ext cx="1029091" cy="33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21D8714-9B44-4C2B-B76A-4C3CAE79E418}"/>
              </a:ext>
            </a:extLst>
          </p:cNvPr>
          <p:cNvSpPr txBox="1"/>
          <p:nvPr/>
        </p:nvSpPr>
        <p:spPr>
          <a:xfrm>
            <a:off x="7644968" y="4864414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rdf:type</a:t>
            </a:r>
            <a:endParaRPr lang="en-GB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90841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524CE3-489C-46B2-8505-4E86AD4F2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Gather, Apply, Scatter (GAS) Model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14E7D2-35E9-4E30-AA5C-AD62F34A9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Gather:</a:t>
            </a:r>
          </a:p>
          <a:p>
            <a:pPr lvl="1"/>
            <a:r>
              <a:rPr lang="en-US" dirty="0"/>
              <a:t>Accumulate incoming messages, i.e., same purpose as a combiner</a:t>
            </a:r>
          </a:p>
          <a:p>
            <a:r>
              <a:rPr lang="en-US" dirty="0"/>
              <a:t>Apply:</a:t>
            </a:r>
          </a:p>
          <a:p>
            <a:pPr lvl="1"/>
            <a:r>
              <a:rPr lang="en-US" dirty="0"/>
              <a:t>Update the vertex value based on the accumulated information</a:t>
            </a:r>
          </a:p>
          <a:p>
            <a:pPr lvl="1"/>
            <a:r>
              <a:rPr lang="en-US" dirty="0"/>
              <a:t>Operates only on the vertex</a:t>
            </a:r>
          </a:p>
          <a:p>
            <a:r>
              <a:rPr lang="en-US" dirty="0"/>
              <a:t>Scatter:</a:t>
            </a:r>
          </a:p>
          <a:p>
            <a:pPr lvl="1"/>
            <a:r>
              <a:rPr lang="en-US" dirty="0"/>
              <a:t>Computes outgoing messages</a:t>
            </a:r>
          </a:p>
          <a:p>
            <a:pPr lvl="1"/>
            <a:r>
              <a:rPr lang="en-US" dirty="0"/>
              <a:t>Can be executed in parallel for each adjacent edge</a:t>
            </a:r>
          </a:p>
          <a:p>
            <a:endParaRPr lang="en-GB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7C79B0C-1500-44F0-8B97-4EAD4CB9D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0459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CC144E-5778-49DB-ACFF-B45C4AD7B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Google Pregel – Limitations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72B768-07AA-4B19-A654-398CF1CA3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Possible optimizations to balance the workload:</a:t>
            </a:r>
          </a:p>
          <a:p>
            <a:pPr lvl="1"/>
            <a:r>
              <a:rPr lang="en-US" dirty="0"/>
              <a:t>Decompose the vertex program</a:t>
            </a:r>
          </a:p>
          <a:p>
            <a:pPr lvl="1"/>
            <a:r>
              <a:rPr lang="en-US" dirty="0"/>
              <a:t>Sophisticated graph partitioning</a:t>
            </a:r>
          </a:p>
          <a:p>
            <a:pPr lvl="1"/>
            <a:r>
              <a:rPr lang="en-US" dirty="0"/>
              <a:t>Graph-centric abstraction</a:t>
            </a:r>
          </a:p>
          <a:p>
            <a:endParaRPr lang="en-US" dirty="0"/>
          </a:p>
          <a:p>
            <a:r>
              <a:rPr lang="en-US" dirty="0"/>
              <a:t>Another possibility: asynchronous execution (instead of BSP)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6F7BB4D-FF81-4678-8F60-B9C44A7D7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59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7894F4-8E2E-4593-BD05-D878E431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Partitioning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151282-242B-4783-B9B2-3DE8037F5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1429"/>
            <a:ext cx="10947400" cy="4725534"/>
          </a:xfrm>
        </p:spPr>
        <p:txBody>
          <a:bodyPr>
            <a:normAutofit/>
          </a:bodyPr>
          <a:lstStyle/>
          <a:p>
            <a:r>
              <a:rPr lang="en-US" dirty="0"/>
              <a:t>Goal: distribute the vertexes to achieve a balanced workload while minimizing inter-partition edges to avoid costly network traffic</a:t>
            </a:r>
          </a:p>
          <a:p>
            <a:r>
              <a:rPr lang="en-US" dirty="0"/>
              <a:t>For instance, hash-based (random) partitioning has extremely poor locality</a:t>
            </a:r>
          </a:p>
          <a:p>
            <a:r>
              <a:rPr lang="en-US" dirty="0"/>
              <a:t>Unfortunately, the problem is NP-complete</a:t>
            </a:r>
          </a:p>
          <a:p>
            <a:pPr lvl="1"/>
            <a:r>
              <a:rPr lang="en-US" dirty="0"/>
              <a:t>k-way graph partitioning problem</a:t>
            </a:r>
          </a:p>
          <a:p>
            <a:r>
              <a:rPr lang="en-US" dirty="0"/>
              <a:t>Various heuristics and approximation algorithms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5332FE7-4832-4B24-9453-01E6E0D4A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82A0327-4B45-48FA-84F9-F681EFB1810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792938" y="4666515"/>
            <a:ext cx="5167214" cy="20464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33699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9F3D2C-659C-4075-9FA8-27DDF64D2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Vertex-cut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603C8F-0979-4E4C-BF92-760B24884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PowerGraph</a:t>
            </a:r>
            <a:r>
              <a:rPr lang="en-US" dirty="0"/>
              <a:t> introduced a partitioning scheme that “cuts” vertexes such that the edges of high-degree vertexes are handled by multiple workers</a:t>
            </a:r>
          </a:p>
          <a:p>
            <a:pPr lvl="1"/>
            <a:r>
              <a:rPr lang="en-US" dirty="0"/>
              <a:t>improved work balance</a:t>
            </a:r>
          </a:p>
          <a:p>
            <a:r>
              <a:rPr lang="en-US" dirty="0"/>
              <a:t>Power-law graphs have good vertex cuts</a:t>
            </a:r>
          </a:p>
          <a:p>
            <a:pPr lvl="1"/>
            <a:r>
              <a:rPr lang="en-US" dirty="0"/>
              <a:t>Communication is linear in the number of machines each vertex spans</a:t>
            </a:r>
          </a:p>
          <a:p>
            <a:pPr lvl="1"/>
            <a:r>
              <a:rPr lang="en-US" dirty="0"/>
              <a:t>Vertex-cut minimizes this number</a:t>
            </a:r>
          </a:p>
          <a:p>
            <a:pPr lvl="1"/>
            <a:r>
              <a:rPr lang="en-US" dirty="0"/>
              <a:t>Hence, reduced network traffic</a:t>
            </a:r>
            <a:endParaRPr lang="en-GB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278843C-2AA9-4996-B44A-D7A9A6A1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89E5A08-3E32-4AC0-9A92-724E88563F9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6332588" y="4673600"/>
            <a:ext cx="5021212" cy="1987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51741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CC144E-5778-49DB-ACFF-B45C4AD7B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Google Pregel – Limitations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72B768-07AA-4B19-A654-398CF1CA3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Possible optimizations to balance the workload:</a:t>
            </a:r>
          </a:p>
          <a:p>
            <a:pPr lvl="1"/>
            <a:r>
              <a:rPr lang="en-US" dirty="0"/>
              <a:t>Decompose the vertex program</a:t>
            </a:r>
          </a:p>
          <a:p>
            <a:pPr lvl="1"/>
            <a:r>
              <a:rPr lang="en-US" dirty="0"/>
              <a:t>Sophisticated graph partitioning</a:t>
            </a:r>
          </a:p>
          <a:p>
            <a:pPr lvl="1"/>
            <a:r>
              <a:rPr lang="en-US" dirty="0"/>
              <a:t>Graph-centric abstraction</a:t>
            </a:r>
          </a:p>
          <a:p>
            <a:endParaRPr lang="en-US" dirty="0"/>
          </a:p>
          <a:p>
            <a:r>
              <a:rPr lang="en-US" dirty="0"/>
              <a:t>Another possibility: asynchronous execution (instead of BSP)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6F7BB4D-FF81-4678-8F60-B9C44A7D7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19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3153A1-7BE2-41B8-9484-19E3D3B29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err="1"/>
              <a:t>Graph</a:t>
            </a:r>
            <a:r>
              <a:rPr lang="es-CL" dirty="0"/>
              <a:t> </a:t>
            </a:r>
            <a:r>
              <a:rPr lang="es-CL" dirty="0" err="1"/>
              <a:t>Databases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1D89BB8-2075-4CEE-AB0B-2D742FE46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812617"/>
          </a:xfrm>
        </p:spPr>
        <p:txBody>
          <a:bodyPr>
            <a:normAutofit/>
          </a:bodyPr>
          <a:lstStyle/>
          <a:p>
            <a:endParaRPr lang="es-CL" dirty="0"/>
          </a:p>
          <a:p>
            <a:r>
              <a:rPr lang="es-CL" dirty="0"/>
              <a:t>Sebastián Ferrada</a:t>
            </a:r>
          </a:p>
          <a:p>
            <a:r>
              <a:rPr lang="es-CL" dirty="0" err="1">
                <a:hlinkClick r:id="rId2"/>
              </a:rPr>
              <a:t>sebastian.ferrada@liu.se</a:t>
            </a:r>
            <a:endParaRPr lang="es-CL" dirty="0"/>
          </a:p>
          <a:p>
            <a:endParaRPr lang="es-CL" dirty="0"/>
          </a:p>
          <a:p>
            <a:r>
              <a:rPr lang="es-CL" sz="1600" dirty="0" err="1">
                <a:solidFill>
                  <a:schemeClr val="bg2">
                    <a:lumMod val="50000"/>
                  </a:schemeClr>
                </a:solidFill>
              </a:rPr>
              <a:t>Slides</a:t>
            </a:r>
            <a:r>
              <a:rPr lang="es-CL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CL" sz="1600" dirty="0" err="1">
                <a:solidFill>
                  <a:schemeClr val="bg2">
                    <a:lumMod val="50000"/>
                  </a:schemeClr>
                </a:solidFill>
              </a:rPr>
              <a:t>based</a:t>
            </a:r>
            <a:r>
              <a:rPr lang="es-CL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CL" sz="1600" dirty="0" err="1">
                <a:solidFill>
                  <a:schemeClr val="bg2">
                    <a:lumMod val="50000"/>
                  </a:schemeClr>
                </a:solidFill>
              </a:rPr>
              <a:t>on</a:t>
            </a:r>
            <a:r>
              <a:rPr lang="es-CL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CL" sz="1600" dirty="0" err="1">
                <a:solidFill>
                  <a:schemeClr val="bg2">
                    <a:lumMod val="50000"/>
                  </a:schemeClr>
                </a:solidFill>
              </a:rPr>
              <a:t>previous</a:t>
            </a:r>
            <a:r>
              <a:rPr lang="es-CL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CL" sz="1600" dirty="0" err="1">
                <a:solidFill>
                  <a:schemeClr val="bg2">
                    <a:lumMod val="50000"/>
                  </a:schemeClr>
                </a:solidFill>
              </a:rPr>
              <a:t>ones</a:t>
            </a:r>
            <a:r>
              <a:rPr lang="es-CL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CL" sz="1600" dirty="0" err="1">
                <a:solidFill>
                  <a:schemeClr val="bg2">
                    <a:lumMod val="50000"/>
                  </a:schemeClr>
                </a:solidFill>
              </a:rPr>
              <a:t>by</a:t>
            </a:r>
            <a:r>
              <a:rPr lang="es-CL" sz="1600" dirty="0">
                <a:solidFill>
                  <a:schemeClr val="bg2">
                    <a:lumMod val="50000"/>
                  </a:schemeClr>
                </a:solidFill>
              </a:rPr>
              <a:t> Olaf </a:t>
            </a:r>
            <a:r>
              <a:rPr lang="es-CL" sz="1600" dirty="0" err="1">
                <a:solidFill>
                  <a:schemeClr val="bg2">
                    <a:lumMod val="50000"/>
                  </a:schemeClr>
                </a:solidFill>
              </a:rPr>
              <a:t>Hartig</a:t>
            </a:r>
            <a:endParaRPr lang="es-CL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E4A9843-3A85-41FD-9AF2-00AD8B752737}"/>
              </a:ext>
            </a:extLst>
          </p:cNvPr>
          <p:cNvSpPr txBox="1"/>
          <p:nvPr/>
        </p:nvSpPr>
        <p:spPr>
          <a:xfrm>
            <a:off x="3396254" y="2168160"/>
            <a:ext cx="5399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TDDD43 – Advanced Data Models and Databases</a:t>
            </a:r>
          </a:p>
        </p:txBody>
      </p:sp>
    </p:spTree>
    <p:extLst>
      <p:ext uri="{BB962C8B-B14F-4D97-AF65-F5344CB8AC3E}">
        <p14:creationId xmlns:p14="http://schemas.microsoft.com/office/powerpoint/2010/main" val="2389364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08DA16-08B5-43D2-ACB4-92A0E599C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(Labelled) Property Graphs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FEC31F1-6329-45DB-911D-F7139D7D1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FAE06C1-C276-4C1B-B89C-2EB24B4884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762553" y="1756329"/>
            <a:ext cx="6444342" cy="4564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670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9AAA12-2536-4BE5-8E32-1A8103A03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(Labelled) Property Graphs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DEE444-66D2-45EA-9D9B-56E627D46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099629" cy="4351338"/>
          </a:xfrm>
        </p:spPr>
        <p:txBody>
          <a:bodyPr/>
          <a:lstStyle/>
          <a:p>
            <a:r>
              <a:rPr lang="en-GB" dirty="0"/>
              <a:t>Directed multigraph:</a:t>
            </a:r>
          </a:p>
          <a:p>
            <a:pPr lvl="1"/>
            <a:r>
              <a:rPr lang="en-GB" dirty="0"/>
              <a:t>multiple edges between the same pair of nodes are allowed</a:t>
            </a:r>
          </a:p>
          <a:p>
            <a:endParaRPr lang="en-GB" dirty="0"/>
          </a:p>
          <a:p>
            <a:r>
              <a:rPr lang="en-GB" dirty="0"/>
              <a:t>Any node and edge may have a label and identifier</a:t>
            </a:r>
          </a:p>
          <a:p>
            <a:endParaRPr lang="en-GB" dirty="0"/>
          </a:p>
          <a:p>
            <a:r>
              <a:rPr lang="en-GB" dirty="0"/>
              <a:t>Any node and edge may have a set of key-value pairs (called properties)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382A407-E408-47BB-93C9-290A75110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2A11E4A-3DFD-40A9-B124-9279032C742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7084576" y="2278741"/>
            <a:ext cx="4617568" cy="32705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9135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328183-2629-4176-8313-9ECD4EAC0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Property Graphs (PGs) vs. RDF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5A98DC-212B-4390-AFF9-E95B688AD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Similarities:</a:t>
            </a:r>
          </a:p>
          <a:p>
            <a:pPr lvl="1"/>
            <a:r>
              <a:rPr lang="en-GB" dirty="0"/>
              <a:t>Both model labelled, directed multigraphs</a:t>
            </a:r>
          </a:p>
          <a:p>
            <a:pPr lvl="1"/>
            <a:r>
              <a:rPr lang="en-GB" dirty="0"/>
              <a:t>Both allow properties/attributes on vertices</a:t>
            </a:r>
          </a:p>
          <a:p>
            <a:pPr lvl="1"/>
            <a:endParaRPr lang="en-GB" dirty="0"/>
          </a:p>
          <a:p>
            <a:r>
              <a:rPr lang="en-GB" dirty="0"/>
              <a:t>Differences</a:t>
            </a:r>
          </a:p>
          <a:p>
            <a:pPr lvl="1"/>
            <a:r>
              <a:rPr lang="en-GB" dirty="0"/>
              <a:t>RDF doesn’t allow edge properties</a:t>
            </a:r>
          </a:p>
          <a:p>
            <a:pPr lvl="1"/>
            <a:r>
              <a:rPr lang="en-GB" dirty="0"/>
              <a:t>Edge labels cannot be also vertices in PGs, but they can in RDF</a:t>
            </a:r>
          </a:p>
          <a:p>
            <a:pPr lvl="1"/>
            <a:r>
              <a:rPr lang="en-GB" dirty="0"/>
              <a:t>PGs don’t allow multiple values for a property, unless an array is used</a:t>
            </a:r>
          </a:p>
          <a:p>
            <a:pPr lvl="1"/>
            <a:r>
              <a:rPr lang="en-GB" dirty="0"/>
              <a:t>Node and edge identifiers are local to the property graph, IRIs are universally unique (important for data integration)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E992201-8375-48B4-9D30-77D41B0C6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377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116C21-FFDD-4D61-8B43-5D9FF7DA0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Generic Graphs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1557D6-268B-49F3-B199-3BF6B5B50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1410"/>
            <a:ext cx="10515600" cy="49300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Data model</a:t>
            </a:r>
          </a:p>
          <a:p>
            <a:pPr lvl="1"/>
            <a:r>
              <a:rPr lang="en-US" dirty="0"/>
              <a:t>Directed multigraphs</a:t>
            </a:r>
          </a:p>
          <a:p>
            <a:pPr lvl="1"/>
            <a:r>
              <a:rPr lang="en-US" dirty="0"/>
              <a:t>Arbitrary user-defined data structure can be used as value of a vertex or an edge (e.g., a Java object)</a:t>
            </a:r>
          </a:p>
          <a:p>
            <a:r>
              <a:rPr lang="en-US" dirty="0"/>
              <a:t>Example (</a:t>
            </a:r>
            <a:r>
              <a:rPr lang="en-US" dirty="0" err="1"/>
              <a:t>Flink</a:t>
            </a:r>
            <a:r>
              <a:rPr lang="en-US" dirty="0"/>
              <a:t> </a:t>
            </a:r>
            <a:r>
              <a:rPr lang="en-US" dirty="0" err="1"/>
              <a:t>Gelly</a:t>
            </a:r>
            <a:r>
              <a:rPr lang="en-US" dirty="0"/>
              <a:t> API):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Advantage: give users maximum flexibility</a:t>
            </a:r>
          </a:p>
          <a:p>
            <a:r>
              <a:rPr lang="en-US" dirty="0"/>
              <a:t>Drawback: systems cannot provide built-in operators related to vertex data or edge data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D396F61-3F16-4589-8688-0BADE75E3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DC1E0F5-A35A-49A1-8097-FE4FF657EA74}"/>
              </a:ext>
            </a:extLst>
          </p:cNvPr>
          <p:cNvSpPr txBox="1"/>
          <p:nvPr/>
        </p:nvSpPr>
        <p:spPr>
          <a:xfrm>
            <a:off x="1951122" y="3525295"/>
            <a:ext cx="8204040" cy="1474200"/>
          </a:xfrm>
          <a:prstGeom prst="rect">
            <a:avLst/>
          </a:prstGeom>
          <a:noFill/>
          <a:ln w="0">
            <a:solidFill>
              <a:schemeClr val="tx1"/>
            </a:solidFill>
            <a:prstDash val="solid"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solidFill>
                  <a:srgbClr val="333333"/>
                </a:solidFill>
                <a:latin typeface="Consolas" panose="020B0609020204030204" pitchFamily="49" charset="0"/>
                <a:ea typeface="Liberation Mono" pitchFamily="49"/>
                <a:cs typeface="Liberation Mono" pitchFamily="49"/>
              </a:rPr>
              <a:t>// create new vertexes with a Long ID and a String value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solidFill>
                  <a:srgbClr val="333333"/>
                </a:solidFill>
                <a:latin typeface="Consolas" panose="020B0609020204030204" pitchFamily="49" charset="0"/>
                <a:ea typeface="Liberation Mono" pitchFamily="49"/>
                <a:cs typeface="Liberation Mono" pitchFamily="49"/>
              </a:rPr>
              <a:t>Vertex&lt;Long, String&gt; v1 = new Vertex&lt;Long, String&gt;(1L, "foo");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solidFill>
                  <a:srgbClr val="333333"/>
                </a:solidFill>
                <a:latin typeface="Consolas" panose="020B0609020204030204" pitchFamily="49" charset="0"/>
                <a:ea typeface="Liberation Mono" pitchFamily="49"/>
                <a:cs typeface="Liberation Mono" pitchFamily="49"/>
              </a:rPr>
              <a:t>Vertex&lt;Long, String&gt; v2 = new Vertex&lt;Long, String&gt;(2L, "bar");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701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solidFill>
                  <a:srgbClr val="333333"/>
                </a:solidFill>
                <a:latin typeface="Consolas" panose="020B0609020204030204" pitchFamily="49" charset="0"/>
                <a:ea typeface="Liberation Mono" pitchFamily="49"/>
                <a:cs typeface="Liberation Mono" pitchFamily="49"/>
              </a:rPr>
              <a:t>Edge&lt;Long, Double&gt; e = new Edge&lt;Long, Double&gt;(1L, 2L, 0.5);</a:t>
            </a:r>
          </a:p>
        </p:txBody>
      </p:sp>
    </p:spTree>
    <p:extLst>
      <p:ext uri="{BB962C8B-B14F-4D97-AF65-F5344CB8AC3E}">
        <p14:creationId xmlns:p14="http://schemas.microsoft.com/office/powerpoint/2010/main" val="609584680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5416</TotalTime>
  <Words>2860</Words>
  <Application>Microsoft Office PowerPoint</Application>
  <PresentationFormat>Panorámica</PresentationFormat>
  <Paragraphs>609</Paragraphs>
  <Slides>55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55</vt:i4>
      </vt:variant>
    </vt:vector>
  </HeadingPairs>
  <TitlesOfParts>
    <vt:vector size="64" baseType="lpstr">
      <vt:lpstr>Malgun Gothic</vt:lpstr>
      <vt:lpstr>Malgun Gothic Semilight</vt:lpstr>
      <vt:lpstr>Arial</vt:lpstr>
      <vt:lpstr>Calibri</vt:lpstr>
      <vt:lpstr>Cambria Math</vt:lpstr>
      <vt:lpstr>Consolas</vt:lpstr>
      <vt:lpstr>Liberation Sans</vt:lpstr>
      <vt:lpstr>StarSymbol</vt:lpstr>
      <vt:lpstr>1_Tema de Office</vt:lpstr>
      <vt:lpstr>Graph Databases</vt:lpstr>
      <vt:lpstr>Graphs are Everywhere</vt:lpstr>
      <vt:lpstr>Graph Data Systems</vt:lpstr>
      <vt:lpstr>Graph Data Models</vt:lpstr>
      <vt:lpstr>RDF Data Model</vt:lpstr>
      <vt:lpstr>(Labelled) Property Graphs</vt:lpstr>
      <vt:lpstr>(Labelled) Property Graphs</vt:lpstr>
      <vt:lpstr>Property Graphs (PGs) vs. RDF</vt:lpstr>
      <vt:lpstr>Generic Graphs</vt:lpstr>
      <vt:lpstr>Graph Databases</vt:lpstr>
      <vt:lpstr>Graph Database Vendors</vt:lpstr>
      <vt:lpstr>Apache TinkerPop</vt:lpstr>
      <vt:lpstr>Apache TinkerPop</vt:lpstr>
      <vt:lpstr>Apache TinkerPop</vt:lpstr>
      <vt:lpstr>Gremlin</vt:lpstr>
      <vt:lpstr>Gremlin</vt:lpstr>
      <vt:lpstr>Gremlin</vt:lpstr>
      <vt:lpstr>Gremlin</vt:lpstr>
      <vt:lpstr>Cypher</vt:lpstr>
      <vt:lpstr>Cypher – Example </vt:lpstr>
      <vt:lpstr>Cypher – Clauses </vt:lpstr>
      <vt:lpstr>Cypher – Node Patterns</vt:lpstr>
      <vt:lpstr>Cypher – Variables </vt:lpstr>
      <vt:lpstr>Cypher – Relationship Patterns</vt:lpstr>
      <vt:lpstr>Cypher – Relationship Patterns</vt:lpstr>
      <vt:lpstr>Cypher – Relationship Patterns</vt:lpstr>
      <vt:lpstr>Cypher – Complex Patterns</vt:lpstr>
      <vt:lpstr>Cypher – Filtering </vt:lpstr>
      <vt:lpstr>Graph Processing Systems</vt:lpstr>
      <vt:lpstr>Complex Graph Analysis Tasks</vt:lpstr>
      <vt:lpstr>PageRank</vt:lpstr>
      <vt:lpstr>PageRank</vt:lpstr>
      <vt:lpstr>PageRank</vt:lpstr>
      <vt:lpstr>PageRank</vt:lpstr>
      <vt:lpstr>Can MapReduce be used for this?</vt:lpstr>
      <vt:lpstr>Can MapReduce be used for this?</vt:lpstr>
      <vt:lpstr>Presentación de PowerPoint</vt:lpstr>
      <vt:lpstr>Vertex-centric Abstraction</vt:lpstr>
      <vt:lpstr>Vertex-centric Abstraction</vt:lpstr>
      <vt:lpstr>Vertex-centric PageRank</vt:lpstr>
      <vt:lpstr>Vertex-centric PageRank</vt:lpstr>
      <vt:lpstr>Vertex-centric PageRank</vt:lpstr>
      <vt:lpstr>Vertex-centric PageRank</vt:lpstr>
      <vt:lpstr>Google Pregel</vt:lpstr>
      <vt:lpstr>MapReduce vs. Pregel</vt:lpstr>
      <vt:lpstr>Google Pregel – Limitations </vt:lpstr>
      <vt:lpstr>Google Pregel – Limitations </vt:lpstr>
      <vt:lpstr>Combiner</vt:lpstr>
      <vt:lpstr>Signal/Collect Model</vt:lpstr>
      <vt:lpstr>Gather, Apply, Scatter (GAS) Model</vt:lpstr>
      <vt:lpstr>Google Pregel – Limitations </vt:lpstr>
      <vt:lpstr>Partitioning</vt:lpstr>
      <vt:lpstr>Vertex-cut</vt:lpstr>
      <vt:lpstr>Google Pregel – Limitations </vt:lpstr>
      <vt:lpstr>Graph Databases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Recuperación de Información</dc:title>
  <dc:creator>Sebastián Ferrada</dc:creator>
  <cp:lastModifiedBy>Sebastián Ferrada</cp:lastModifiedBy>
  <cp:revision>48</cp:revision>
  <dcterms:created xsi:type="dcterms:W3CDTF">2020-06-08T18:39:34Z</dcterms:created>
  <dcterms:modified xsi:type="dcterms:W3CDTF">2021-11-25T09:11:28Z</dcterms:modified>
</cp:coreProperties>
</file>