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28"/>
  </p:notesMasterIdLst>
  <p:sldIdLst>
    <p:sldId id="256" r:id="rId2"/>
    <p:sldId id="257" r:id="rId3"/>
    <p:sldId id="258" r:id="rId4"/>
    <p:sldId id="279" r:id="rId5"/>
    <p:sldId id="259" r:id="rId6"/>
    <p:sldId id="274" r:id="rId7"/>
    <p:sldId id="275" r:id="rId8"/>
    <p:sldId id="281" r:id="rId9"/>
    <p:sldId id="260" r:id="rId10"/>
    <p:sldId id="261" r:id="rId11"/>
    <p:sldId id="262" r:id="rId12"/>
    <p:sldId id="263" r:id="rId13"/>
    <p:sldId id="264" r:id="rId14"/>
    <p:sldId id="265" r:id="rId15"/>
    <p:sldId id="266" r:id="rId16"/>
    <p:sldId id="267" r:id="rId17"/>
    <p:sldId id="268" r:id="rId18"/>
    <p:sldId id="269" r:id="rId19"/>
    <p:sldId id="271" r:id="rId20"/>
    <p:sldId id="270" r:id="rId21"/>
    <p:sldId id="273" r:id="rId22"/>
    <p:sldId id="280" r:id="rId23"/>
    <p:sldId id="272" r:id="rId24"/>
    <p:sldId id="276" r:id="rId25"/>
    <p:sldId id="277" r:id="rId26"/>
    <p:sldId id="278" r:id="rId27"/>
  </p:sldIdLst>
  <p:sldSz cx="9144000" cy="6858000" type="screen4x3"/>
  <p:notesSz cx="9931400" cy="67945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B08600"/>
    <a:srgbClr val="00CC6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08" autoAdjust="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84"/>
      </p:cViewPr>
      <p:guideLst>
        <p:guide orient="horz" pos="2140"/>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3607" cy="339725"/>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5625495" y="0"/>
            <a:ext cx="4303607" cy="339725"/>
          </a:xfrm>
          <a:prstGeom prst="rect">
            <a:avLst/>
          </a:prstGeom>
        </p:spPr>
        <p:txBody>
          <a:bodyPr vert="horz" lIns="91440" tIns="45720" rIns="91440" bIns="45720" rtlCol="0"/>
          <a:lstStyle>
            <a:lvl1pPr algn="r">
              <a:defRPr sz="1200"/>
            </a:lvl1pPr>
          </a:lstStyle>
          <a:p>
            <a:fld id="{2DFF43CE-A4FA-43F5-992B-4CFE4632D628}" type="datetimeFigureOut">
              <a:rPr lang="sv-SE" smtClean="0"/>
              <a:pPr/>
              <a:t>2024-01-17</a:t>
            </a:fld>
            <a:endParaRPr lang="sv-SE"/>
          </a:p>
        </p:txBody>
      </p:sp>
      <p:sp>
        <p:nvSpPr>
          <p:cNvPr id="4" name="Slide Image Placeholder 3"/>
          <p:cNvSpPr>
            <a:spLocks noGrp="1" noRot="1" noChangeAspect="1"/>
          </p:cNvSpPr>
          <p:nvPr>
            <p:ph type="sldImg" idx="2"/>
          </p:nvPr>
        </p:nvSpPr>
        <p:spPr>
          <a:xfrm>
            <a:off x="3267075" y="509588"/>
            <a:ext cx="3397250" cy="2547937"/>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993140" y="3227388"/>
            <a:ext cx="7945120" cy="30575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6453596"/>
            <a:ext cx="4303607" cy="339725"/>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5625495" y="6453596"/>
            <a:ext cx="4303607" cy="339725"/>
          </a:xfrm>
          <a:prstGeom prst="rect">
            <a:avLst/>
          </a:prstGeom>
        </p:spPr>
        <p:txBody>
          <a:bodyPr vert="horz" lIns="91440" tIns="45720" rIns="91440" bIns="45720" rtlCol="0" anchor="b"/>
          <a:lstStyle>
            <a:lvl1pPr algn="r">
              <a:defRPr sz="1200"/>
            </a:lvl1pPr>
          </a:lstStyle>
          <a:p>
            <a:fld id="{C0BD2704-2F01-48C2-BEEE-46529420DBC9}" type="slidenum">
              <a:rPr lang="sv-SE" smtClean="0"/>
              <a:pPr/>
              <a:t>‹#›</a:t>
            </a:fld>
            <a:endParaRPr lang="sv-SE"/>
          </a:p>
        </p:txBody>
      </p:sp>
    </p:spTree>
    <p:extLst>
      <p:ext uri="{BB962C8B-B14F-4D97-AF65-F5344CB8AC3E}">
        <p14:creationId xmlns:p14="http://schemas.microsoft.com/office/powerpoint/2010/main" val="13678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D5D4D-C8FB-4E5D-A141-C1C1AA32DF76}" type="datetime1">
              <a:rPr lang="sv-SE" smtClean="0"/>
              <a:t>2024-01-17</a:t>
            </a:fld>
            <a:endParaRPr lang="sv-SE" dirty="0"/>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F06F2D-FC94-4CEB-B446-CB9578B914A5}" type="datetime1">
              <a:rPr lang="sv-SE" smtClean="0"/>
              <a:t>2024-01-17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F63EE4-1BDB-4F81-B61B-E7F616DFB823}" type="datetime1">
              <a:rPr lang="sv-SE" smtClean="0"/>
              <a:t>2024-01-17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Rectangle 4"/>
          <p:cNvSpPr>
            <a:spLocks noGrp="1" noChangeArrowheads="1"/>
          </p:cNvSpPr>
          <p:nvPr>
            <p:ph type="dt" sz="half" idx="10"/>
          </p:nvPr>
        </p:nvSpPr>
        <p:spPr>
          <a:ln/>
        </p:spPr>
        <p:txBody>
          <a:bodyPr/>
          <a:lstStyle>
            <a:lvl1pPr>
              <a:defRPr/>
            </a:lvl1pPr>
          </a:lstStyle>
          <a:p>
            <a:fld id="{9096C3CD-5C0E-420B-9C5B-4C4F5A61E6C8}" type="datetime1">
              <a:rPr lang="sv-SE" smtClean="0"/>
              <a:t>2024-01-17</a:t>
            </a:fld>
            <a:endParaRPr lang="sv-SE"/>
          </a:p>
        </p:txBody>
      </p:sp>
      <p:sp>
        <p:nvSpPr>
          <p:cNvPr id="7"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8"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7772400" cy="1143000"/>
          </a:xfrm>
        </p:spPr>
        <p:txBody>
          <a:bodyPr/>
          <a:lstStyle/>
          <a:p>
            <a:r>
              <a:rPr lang="en-US"/>
              <a:t>Click to edit Master title style</a:t>
            </a:r>
            <a:endParaRPr lang="sv-SE"/>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Rectangle 4"/>
          <p:cNvSpPr>
            <a:spLocks noGrp="1" noChangeArrowheads="1"/>
          </p:cNvSpPr>
          <p:nvPr>
            <p:ph type="dt" sz="half" idx="10"/>
          </p:nvPr>
        </p:nvSpPr>
        <p:spPr>
          <a:ln/>
        </p:spPr>
        <p:txBody>
          <a:bodyPr/>
          <a:lstStyle>
            <a:lvl1pPr>
              <a:defRPr/>
            </a:lvl1pPr>
          </a:lstStyle>
          <a:p>
            <a:fld id="{92FD1669-4717-4459-9B98-5278F838F5B9}" type="datetime1">
              <a:rPr lang="sv-SE" smtClean="0"/>
              <a:t>2024-01-17</a:t>
            </a:fld>
            <a:endParaRPr lang="sv-SE"/>
          </a:p>
        </p:txBody>
      </p:sp>
      <p:sp>
        <p:nvSpPr>
          <p:cNvPr id="6" name="Rectangle 5"/>
          <p:cNvSpPr>
            <a:spLocks noGrp="1" noChangeArrowheads="1"/>
          </p:cNvSpPr>
          <p:nvPr>
            <p:ph type="ftr" sz="quarter" idx="11"/>
          </p:nvPr>
        </p:nvSpPr>
        <p:spPr>
          <a:ln/>
        </p:spPr>
        <p:txBody>
          <a:bodyPr/>
          <a:lstStyle>
            <a:lvl1pPr>
              <a:defRPr/>
            </a:lvl1pPr>
          </a:lstStyle>
          <a:p>
            <a:r>
              <a:rPr lang="sv-SE"/>
              <a:t>732A64</a:t>
            </a:r>
            <a:endParaRPr lang="sv-SE" dirty="0"/>
          </a:p>
        </p:txBody>
      </p:sp>
      <p:sp>
        <p:nvSpPr>
          <p:cNvPr id="7" name="Rectangle 6"/>
          <p:cNvSpPr>
            <a:spLocks noGrp="1" noChangeArrowheads="1"/>
          </p:cNvSpPr>
          <p:nvPr>
            <p:ph type="sldNum" sz="quarter" idx="12"/>
          </p:nvPr>
        </p:nvSpPr>
        <p:spPr>
          <a:ln/>
        </p:spPr>
        <p:txBody>
          <a:bodyPr/>
          <a:lstStyle>
            <a:lvl1pPr>
              <a:defRPr/>
            </a:lvl1pPr>
          </a:lstStyle>
          <a:p>
            <a:fld id="{7B3CE592-3684-4165-AE4A-DA05B50B7994}"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A84E13-2F0C-4A16-A3B7-AC8B5ECBFF88}" type="datetime1">
              <a:rPr lang="sv-SE" smtClean="0"/>
              <a:t>2024-01-17</a:t>
            </a:fld>
            <a:endParaRPr lang="sv-SE"/>
          </a:p>
        </p:txBody>
      </p:sp>
      <p:sp>
        <p:nvSpPr>
          <p:cNvPr id="5" name="Footer Placeholder 4"/>
          <p:cNvSpPr>
            <a:spLocks noGrp="1"/>
          </p:cNvSpPr>
          <p:nvPr>
            <p:ph type="ftr" sz="quarter" idx="11"/>
          </p:nvPr>
        </p:nvSpPr>
        <p:spPr/>
        <p:txBody>
          <a:bodyPr/>
          <a:lstStyle/>
          <a:p>
            <a:r>
              <a:rPr lang="sv-SE"/>
              <a:t>732A64</a:t>
            </a:r>
            <a:endParaRPr lang="sv-SE" dirty="0"/>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566364-57D0-4694-A3D2-0E0DF123629C}" type="datetime1">
              <a:rPr lang="sv-SE" smtClean="0"/>
              <a:t>2024-01-17</a:t>
            </a:fld>
            <a:endParaRPr lang="sv-SE"/>
          </a:p>
        </p:txBody>
      </p:sp>
      <p:sp>
        <p:nvSpPr>
          <p:cNvPr id="5" name="Footer Placeholder 4"/>
          <p:cNvSpPr>
            <a:spLocks noGrp="1"/>
          </p:cNvSpPr>
          <p:nvPr>
            <p:ph type="ftr" sz="quarter" idx="11"/>
          </p:nvPr>
        </p:nvSpPr>
        <p:spPr/>
        <p:txBody>
          <a:bodyPr/>
          <a:lstStyle/>
          <a:p>
            <a:r>
              <a:rPr lang="sv-SE"/>
              <a:t>732A64</a:t>
            </a:r>
          </a:p>
        </p:txBody>
      </p:sp>
      <p:sp>
        <p:nvSpPr>
          <p:cNvPr id="6" name="Slide Number Placeholder 5"/>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759C31-B360-4CD5-B5FA-5A57A332203E}" type="datetime1">
              <a:rPr lang="sv-SE" smtClean="0"/>
              <a:t>2024-01-17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9A474A-9DCA-4FD8-ADC0-A6DBCDE99AF6}" type="datetime1">
              <a:rPr lang="sv-SE" smtClean="0"/>
              <a:t>2024-01-17</a:t>
            </a:fld>
            <a:endParaRPr lang="sv-SE"/>
          </a:p>
        </p:txBody>
      </p:sp>
      <p:sp>
        <p:nvSpPr>
          <p:cNvPr id="8" name="Footer Placeholder 7"/>
          <p:cNvSpPr>
            <a:spLocks noGrp="1"/>
          </p:cNvSpPr>
          <p:nvPr>
            <p:ph type="ftr" sz="quarter" idx="11"/>
          </p:nvPr>
        </p:nvSpPr>
        <p:spPr/>
        <p:txBody>
          <a:bodyPr/>
          <a:lstStyle/>
          <a:p>
            <a:r>
              <a:rPr lang="sv-SE"/>
              <a:t>732A64</a:t>
            </a:r>
          </a:p>
        </p:txBody>
      </p:sp>
      <p:sp>
        <p:nvSpPr>
          <p:cNvPr id="9" name="Slide Number Placeholder 8"/>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C4F81E-531C-4302-A46E-2C9BD687881A}" type="datetime1">
              <a:rPr lang="sv-SE" smtClean="0"/>
              <a:t>2024-01-17</a:t>
            </a:fld>
            <a:endParaRPr lang="sv-SE"/>
          </a:p>
        </p:txBody>
      </p:sp>
      <p:sp>
        <p:nvSpPr>
          <p:cNvPr id="4" name="Footer Placeholder 3"/>
          <p:cNvSpPr>
            <a:spLocks noGrp="1"/>
          </p:cNvSpPr>
          <p:nvPr>
            <p:ph type="ftr" sz="quarter" idx="11"/>
          </p:nvPr>
        </p:nvSpPr>
        <p:spPr/>
        <p:txBody>
          <a:bodyPr/>
          <a:lstStyle/>
          <a:p>
            <a:r>
              <a:rPr lang="sv-SE"/>
              <a:t>732A64</a:t>
            </a:r>
          </a:p>
        </p:txBody>
      </p:sp>
      <p:sp>
        <p:nvSpPr>
          <p:cNvPr id="5" name="Slide Number Placeholder 4"/>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37515-E598-44DF-A267-10160CCDB5AF}" type="datetime1">
              <a:rPr lang="sv-SE" smtClean="0"/>
              <a:t>2024-01-17</a:t>
            </a:fld>
            <a:endParaRPr lang="sv-SE"/>
          </a:p>
        </p:txBody>
      </p:sp>
      <p:sp>
        <p:nvSpPr>
          <p:cNvPr id="3" name="Footer Placeholder 2"/>
          <p:cNvSpPr>
            <a:spLocks noGrp="1"/>
          </p:cNvSpPr>
          <p:nvPr>
            <p:ph type="ftr" sz="quarter" idx="11"/>
          </p:nvPr>
        </p:nvSpPr>
        <p:spPr/>
        <p:txBody>
          <a:bodyPr/>
          <a:lstStyle/>
          <a:p>
            <a:r>
              <a:rPr lang="sv-SE"/>
              <a:t>732A64</a:t>
            </a:r>
          </a:p>
        </p:txBody>
      </p:sp>
      <p:sp>
        <p:nvSpPr>
          <p:cNvPr id="4" name="Slide Number Placeholder 3"/>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A68F65-F5E1-4A4B-8BF5-02048D29935A}" type="datetime1">
              <a:rPr lang="sv-SE" smtClean="0"/>
              <a:t>2024-01-17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30A74-0FCC-4F8A-BD16-A98983C4E899}" type="datetime1">
              <a:rPr lang="sv-SE" smtClean="0"/>
              <a:t>2024-01-17</a:t>
            </a:fld>
            <a:endParaRPr lang="sv-SE"/>
          </a:p>
        </p:txBody>
      </p:sp>
      <p:sp>
        <p:nvSpPr>
          <p:cNvPr id="6" name="Footer Placeholder 5"/>
          <p:cNvSpPr>
            <a:spLocks noGrp="1"/>
          </p:cNvSpPr>
          <p:nvPr>
            <p:ph type="ftr" sz="quarter" idx="11"/>
          </p:nvPr>
        </p:nvSpPr>
        <p:spPr/>
        <p:txBody>
          <a:bodyPr/>
          <a:lstStyle/>
          <a:p>
            <a:r>
              <a:rPr lang="sv-SE"/>
              <a:t>732A64</a:t>
            </a:r>
          </a:p>
        </p:txBody>
      </p:sp>
      <p:sp>
        <p:nvSpPr>
          <p:cNvPr id="7" name="Slide Number Placeholder 6"/>
          <p:cNvSpPr>
            <a:spLocks noGrp="1"/>
          </p:cNvSpPr>
          <p:nvPr>
            <p:ph type="sldNum" sz="quarter" idx="12"/>
          </p:nvPr>
        </p:nvSpPr>
        <p:spPr/>
        <p:txBody>
          <a:bodyPr/>
          <a:lstStyle/>
          <a:p>
            <a:fld id="{7B3CE592-3684-4165-AE4A-DA05B50B7994}"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t="-3000" b="-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362A4-11F6-4465-98DF-333EBD596686}" type="datetime1">
              <a:rPr lang="sv-SE" smtClean="0"/>
              <a:t>2024-01-17</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a:t>732A64</a:t>
            </a:r>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CE592-3684-4165-AE4A-DA05B50B7994}"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Lst>
  <p:hf sldNum="0"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ep.liu.se/exjobb/index.en.asp" TargetMode="External"/><Relationship Id="rId2" Type="http://schemas.openxmlformats.org/officeDocument/2006/relationships/hyperlink" Target="https://ep.liu.se/publicera-exjobb.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a:t>Master thesis - introduction</a:t>
            </a:r>
          </a:p>
        </p:txBody>
      </p:sp>
      <p:sp>
        <p:nvSpPr>
          <p:cNvPr id="3" name="Underrubrik 2">
            <a:extLst>
              <a:ext uri="{FF2B5EF4-FFF2-40B4-BE49-F238E27FC236}">
                <a16:creationId xmlns:a16="http://schemas.microsoft.com/office/drawing/2014/main" id="{C3581250-8D6F-44E5-9E3D-7D4129823741}"/>
              </a:ext>
            </a:extLst>
          </p:cNvPr>
          <p:cNvSpPr>
            <a:spLocks noGrp="1"/>
          </p:cNvSpPr>
          <p:nvPr>
            <p:ph type="subTitle" idx="1"/>
          </p:nvPr>
        </p:nvSpPr>
        <p:spPr/>
        <p:txBody>
          <a:bodyPr>
            <a:normAutofit/>
          </a:bodyPr>
          <a:lstStyle/>
          <a:p>
            <a:r>
              <a:rPr lang="sv-SE" sz="1800" dirty="0" err="1"/>
              <a:t>Statistics</a:t>
            </a:r>
            <a:r>
              <a:rPr lang="sv-SE" sz="1800" dirty="0"/>
              <a:t> and </a:t>
            </a:r>
            <a:r>
              <a:rPr lang="sv-SE" sz="1800" dirty="0" err="1"/>
              <a:t>Machine</a:t>
            </a:r>
            <a:r>
              <a:rPr lang="sv-SE" sz="1800" dirty="0"/>
              <a:t> Learning</a:t>
            </a:r>
          </a:p>
          <a:p>
            <a:r>
              <a:rPr lang="sv-SE" sz="1800" dirty="0" err="1"/>
              <a:t>Deparment</a:t>
            </a:r>
            <a:r>
              <a:rPr lang="sv-SE" sz="1800" dirty="0"/>
              <a:t> </a:t>
            </a:r>
            <a:r>
              <a:rPr lang="sv-SE" sz="1800" dirty="0" err="1"/>
              <a:t>of</a:t>
            </a:r>
            <a:r>
              <a:rPr lang="sv-SE" sz="1800" dirty="0"/>
              <a:t> Computer and Information Science</a:t>
            </a:r>
          </a:p>
          <a:p>
            <a:r>
              <a:rPr lang="sv-SE" sz="1800" dirty="0"/>
              <a:t>Linköping University</a:t>
            </a:r>
          </a:p>
        </p:txBody>
      </p:sp>
      <p:sp>
        <p:nvSpPr>
          <p:cNvPr id="5" name="Footer Placeholder 4"/>
          <p:cNvSpPr>
            <a:spLocks noGrp="1"/>
          </p:cNvSpPr>
          <p:nvPr>
            <p:ph type="ftr" sz="quarter" idx="11"/>
          </p:nvPr>
        </p:nvSpPr>
        <p:spPr/>
        <p:txBody>
          <a:bodyPr/>
          <a:lstStyle/>
          <a:p>
            <a:r>
              <a:rPr lang="sv-SE"/>
              <a:t>732A64</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1EBC64-F2CF-4741-8C84-094A8913B43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521842CF-0C4A-4E14-AF74-865BA7B68265}"/>
              </a:ext>
            </a:extLst>
          </p:cNvPr>
          <p:cNvSpPr>
            <a:spLocks noGrp="1"/>
          </p:cNvSpPr>
          <p:nvPr>
            <p:ph idx="1"/>
          </p:nvPr>
        </p:nvSpPr>
        <p:spPr>
          <a:xfrm>
            <a:off x="457200" y="1600200"/>
            <a:ext cx="8229600" cy="4853136"/>
          </a:xfrm>
        </p:spPr>
        <p:txBody>
          <a:bodyPr>
            <a:normAutofit/>
          </a:bodyPr>
          <a:lstStyle/>
          <a:p>
            <a:r>
              <a:rPr lang="en-US" sz="2000" dirty="0"/>
              <a:t>Each student presents his/her thesis topic </a:t>
            </a:r>
          </a:p>
          <a:p>
            <a:pPr lvl="1"/>
            <a:r>
              <a:rPr lang="en-US" sz="1600" dirty="0"/>
              <a:t>Data description</a:t>
            </a:r>
          </a:p>
          <a:p>
            <a:pPr lvl="1"/>
            <a:r>
              <a:rPr lang="en-US" sz="1600" dirty="0"/>
              <a:t>Background information and research questions</a:t>
            </a:r>
          </a:p>
          <a:p>
            <a:pPr lvl="1"/>
            <a:r>
              <a:rPr lang="en-US" sz="1600" dirty="0"/>
              <a:t>Potential methods to solve the research questions</a:t>
            </a:r>
          </a:p>
          <a:p>
            <a:endParaRPr lang="sv-SE" sz="2000" dirty="0"/>
          </a:p>
          <a:p>
            <a:r>
              <a:rPr lang="sv-SE" sz="2000" dirty="0"/>
              <a:t>15 mins presentation + 10 mins </a:t>
            </a:r>
            <a:r>
              <a:rPr lang="sv-SE" sz="2000" dirty="0" err="1"/>
              <a:t>questions</a:t>
            </a:r>
            <a:endParaRPr lang="sv-SE" sz="2000" dirty="0"/>
          </a:p>
          <a:p>
            <a:endParaRPr lang="sv-SE" sz="2000" dirty="0"/>
          </a:p>
          <a:p>
            <a:r>
              <a:rPr lang="sv-SE" sz="2000" dirty="0" err="1"/>
              <a:t>You</a:t>
            </a:r>
            <a:r>
              <a:rPr lang="sv-SE" sz="2000" dirty="0"/>
              <a:t> </a:t>
            </a:r>
            <a:r>
              <a:rPr lang="sv-SE" sz="2000" dirty="0" err="1"/>
              <a:t>are</a:t>
            </a:r>
            <a:r>
              <a:rPr lang="sv-SE" sz="2000" dirty="0"/>
              <a:t> not </a:t>
            </a:r>
            <a:r>
              <a:rPr lang="sv-SE" sz="2000" dirty="0" err="1"/>
              <a:t>supposed</a:t>
            </a:r>
            <a:r>
              <a:rPr lang="sv-SE" sz="2000" dirty="0"/>
              <a:t> to </a:t>
            </a:r>
            <a:r>
              <a:rPr lang="sv-SE" sz="2000" dirty="0" err="1"/>
              <a:t>have</a:t>
            </a:r>
            <a:r>
              <a:rPr lang="sv-SE" sz="2000" dirty="0"/>
              <a:t> a </a:t>
            </a:r>
            <a:r>
              <a:rPr lang="sv-SE" sz="2000" dirty="0" err="1"/>
              <a:t>completely</a:t>
            </a:r>
            <a:r>
              <a:rPr lang="sv-SE" sz="2000" dirty="0"/>
              <a:t> </a:t>
            </a:r>
            <a:r>
              <a:rPr lang="sv-SE" sz="2000" dirty="0" err="1"/>
              <a:t>defined</a:t>
            </a:r>
            <a:r>
              <a:rPr lang="sv-SE" sz="2000" dirty="0"/>
              <a:t> </a:t>
            </a:r>
            <a:r>
              <a:rPr lang="sv-SE" sz="2000" dirty="0" err="1"/>
              <a:t>strategy</a:t>
            </a:r>
            <a:r>
              <a:rPr lang="sv-SE" sz="2000" dirty="0"/>
              <a:t>/plan for </a:t>
            </a:r>
            <a:r>
              <a:rPr lang="sv-SE" sz="2000" dirty="0" err="1"/>
              <a:t>your</a:t>
            </a:r>
            <a:r>
              <a:rPr lang="sv-SE" sz="2000" dirty="0"/>
              <a:t> </a:t>
            </a:r>
            <a:r>
              <a:rPr lang="sv-SE" sz="2000" dirty="0" err="1"/>
              <a:t>thesis</a:t>
            </a:r>
            <a:r>
              <a:rPr lang="sv-SE" sz="2000" dirty="0"/>
              <a:t> </a:t>
            </a:r>
            <a:r>
              <a:rPr lang="sv-SE" sz="2000" dirty="0" err="1"/>
              <a:t>work</a:t>
            </a:r>
            <a:r>
              <a:rPr lang="sv-SE" sz="2000" dirty="0"/>
              <a:t> at </a:t>
            </a:r>
            <a:r>
              <a:rPr lang="sv-SE" sz="2000" dirty="0" err="1"/>
              <a:t>this</a:t>
            </a:r>
            <a:r>
              <a:rPr lang="sv-SE" sz="2000" dirty="0"/>
              <a:t> </a:t>
            </a:r>
            <a:r>
              <a:rPr lang="sv-SE" sz="2000" dirty="0" err="1"/>
              <a:t>stage</a:t>
            </a:r>
            <a:endParaRPr lang="sv-SE" sz="2000" dirty="0"/>
          </a:p>
          <a:p>
            <a:endParaRPr lang="en-US" sz="2000" dirty="0"/>
          </a:p>
          <a:p>
            <a:r>
              <a:rPr lang="en-US" sz="2000" dirty="0"/>
              <a:t>W</a:t>
            </a:r>
            <a:r>
              <a:rPr lang="sv-SE" sz="2000" dirty="0"/>
              <a:t>hy putting on LISAM in </a:t>
            </a:r>
            <a:r>
              <a:rPr lang="sv-SE" sz="2000" dirty="0" err="1"/>
              <a:t>advance</a:t>
            </a:r>
            <a:r>
              <a:rPr lang="sv-SE" sz="2000" dirty="0"/>
              <a:t>? </a:t>
            </a:r>
          </a:p>
          <a:p>
            <a:pPr lvl="1"/>
            <a:r>
              <a:rPr lang="sv-SE" sz="1600" dirty="0"/>
              <a:t>Will be </a:t>
            </a:r>
            <a:r>
              <a:rPr lang="sv-SE" sz="1600" dirty="0" err="1"/>
              <a:t>checked</a:t>
            </a:r>
            <a:r>
              <a:rPr lang="sv-SE" sz="1600" dirty="0"/>
              <a:t> by the </a:t>
            </a:r>
            <a:r>
              <a:rPr lang="sv-SE" sz="1600" dirty="0" err="1"/>
              <a:t>examiner</a:t>
            </a:r>
            <a:r>
              <a:rPr lang="sv-SE" sz="1600" dirty="0">
                <a:sym typeface="Wingdings" panose="05000000000000000000" pitchFamily="2" charset="2"/>
              </a:rPr>
              <a:t> </a:t>
            </a:r>
            <a:r>
              <a:rPr lang="sv-SE" sz="1600" dirty="0" err="1">
                <a:sym typeface="Wingdings" panose="05000000000000000000" pitchFamily="2" charset="2"/>
              </a:rPr>
              <a:t>Better</a:t>
            </a:r>
            <a:r>
              <a:rPr lang="sv-SE" sz="1600" dirty="0">
                <a:sym typeface="Wingdings" panose="05000000000000000000" pitchFamily="2" charset="2"/>
              </a:rPr>
              <a:t> feedback </a:t>
            </a:r>
            <a:r>
              <a:rPr lang="sv-SE" sz="1600" dirty="0" err="1">
                <a:sym typeface="Wingdings" panose="05000000000000000000" pitchFamily="2" charset="2"/>
              </a:rPr>
              <a:t>opportunities</a:t>
            </a:r>
            <a:endParaRPr lang="sv-SE" sz="1600" dirty="0"/>
          </a:p>
        </p:txBody>
      </p:sp>
      <p:sp>
        <p:nvSpPr>
          <p:cNvPr id="4" name="Platshållare för sidfot 3">
            <a:extLst>
              <a:ext uri="{FF2B5EF4-FFF2-40B4-BE49-F238E27FC236}">
                <a16:creationId xmlns:a16="http://schemas.microsoft.com/office/drawing/2014/main" id="{5488CB35-820E-4FF3-9649-01192E6AD1C3}"/>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53564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2" dur="500"/>
                                        <p:tgtEl>
                                          <p:spTgt spid="3">
                                            <p:txEl>
                                              <p:pRg st="9" end="9"/>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4168A3-0151-4C9E-B5C2-CB83B68DD266}"/>
              </a:ext>
            </a:extLst>
          </p:cNvPr>
          <p:cNvSpPr>
            <a:spLocks noGrp="1"/>
          </p:cNvSpPr>
          <p:nvPr>
            <p:ph type="title"/>
          </p:nvPr>
        </p:nvSpPr>
        <p:spPr/>
        <p:txBody>
          <a:bodyPr/>
          <a:lstStyle/>
          <a:p>
            <a:r>
              <a:rPr lang="sv-SE" dirty="0" err="1"/>
              <a:t>Thesis</a:t>
            </a:r>
            <a:r>
              <a:rPr lang="sv-SE" dirty="0"/>
              <a:t> </a:t>
            </a:r>
            <a:r>
              <a:rPr lang="sv-SE" dirty="0" err="1"/>
              <a:t>proposal</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3C7E5DFA-DAB5-4CFF-8722-B3F30DF4C662}"/>
              </a:ext>
            </a:extLst>
          </p:cNvPr>
          <p:cNvSpPr>
            <a:spLocks noGrp="1"/>
          </p:cNvSpPr>
          <p:nvPr>
            <p:ph idx="1"/>
          </p:nvPr>
        </p:nvSpPr>
        <p:spPr/>
        <p:txBody>
          <a:bodyPr>
            <a:normAutofit fontScale="92500" lnSpcReduction="10000"/>
          </a:bodyPr>
          <a:lstStyle/>
          <a:p>
            <a:r>
              <a:rPr lang="sv-SE" sz="2000" dirty="0" err="1"/>
              <a:t>Thesis</a:t>
            </a:r>
            <a:r>
              <a:rPr lang="sv-SE" sz="2000" dirty="0"/>
              <a:t> </a:t>
            </a:r>
            <a:r>
              <a:rPr lang="sv-SE" sz="2000" dirty="0" err="1"/>
              <a:t>proposal</a:t>
            </a:r>
            <a:r>
              <a:rPr lang="sv-SE" sz="2000" dirty="0"/>
              <a:t> is </a:t>
            </a:r>
            <a:r>
              <a:rPr lang="sv-SE" sz="2000" dirty="0" err="1"/>
              <a:t>meant</a:t>
            </a:r>
            <a:r>
              <a:rPr lang="sv-SE" sz="2000" dirty="0"/>
              <a:t> to </a:t>
            </a:r>
            <a:r>
              <a:rPr lang="sv-SE" sz="2000" dirty="0" err="1"/>
              <a:t>help</a:t>
            </a:r>
            <a:r>
              <a:rPr lang="sv-SE" sz="2000" dirty="0"/>
              <a:t> </a:t>
            </a:r>
            <a:r>
              <a:rPr lang="sv-SE" sz="2000" dirty="0" err="1"/>
              <a:t>you</a:t>
            </a:r>
            <a:r>
              <a:rPr lang="sv-SE" sz="2000" dirty="0"/>
              <a:t> </a:t>
            </a:r>
            <a:r>
              <a:rPr lang="sv-SE" sz="2000" dirty="0" err="1"/>
              <a:t>with</a:t>
            </a:r>
            <a:r>
              <a:rPr lang="sv-SE" sz="2000" dirty="0"/>
              <a:t> </a:t>
            </a:r>
            <a:r>
              <a:rPr lang="sv-SE" sz="2000" dirty="0" err="1"/>
              <a:t>your</a:t>
            </a:r>
            <a:r>
              <a:rPr lang="sv-SE" sz="2000" dirty="0"/>
              <a:t> research </a:t>
            </a:r>
            <a:r>
              <a:rPr lang="sv-SE" sz="2000" dirty="0" err="1"/>
              <a:t>questions</a:t>
            </a:r>
            <a:r>
              <a:rPr lang="sv-SE" sz="2000" dirty="0"/>
              <a:t> </a:t>
            </a:r>
            <a:r>
              <a:rPr lang="sv-SE" sz="2000" dirty="0">
                <a:sym typeface="Wingdings" panose="05000000000000000000" pitchFamily="2" charset="2"/>
              </a:rPr>
              <a:t> </a:t>
            </a:r>
            <a:r>
              <a:rPr lang="sv-SE" sz="2000" dirty="0" err="1">
                <a:sym typeface="Wingdings" panose="05000000000000000000" pitchFamily="2" charset="2"/>
              </a:rPr>
              <a:t>completely</a:t>
            </a:r>
            <a:r>
              <a:rPr lang="sv-SE" sz="2000" dirty="0">
                <a:sym typeface="Wingdings" panose="05000000000000000000" pitchFamily="2" charset="2"/>
              </a:rPr>
              <a:t> OK </a:t>
            </a:r>
            <a:r>
              <a:rPr lang="sv-SE" sz="2000" dirty="0" err="1">
                <a:sym typeface="Wingdings" panose="05000000000000000000" pitchFamily="2" charset="2"/>
              </a:rPr>
              <a:t>if</a:t>
            </a:r>
            <a:r>
              <a:rPr lang="sv-SE" sz="2000" dirty="0">
                <a:sym typeface="Wingdings" panose="05000000000000000000" pitchFamily="2" charset="2"/>
              </a:rPr>
              <a:t> </a:t>
            </a:r>
            <a:r>
              <a:rPr lang="sv-SE" sz="2000" dirty="0" err="1">
                <a:sym typeface="Wingdings" panose="05000000000000000000" pitchFamily="2" charset="2"/>
              </a:rPr>
              <a:t>you</a:t>
            </a:r>
            <a:r>
              <a:rPr lang="sv-SE" sz="2000" dirty="0">
                <a:sym typeface="Wingdings" panose="05000000000000000000" pitchFamily="2" charset="2"/>
              </a:rPr>
              <a:t> </a:t>
            </a:r>
            <a:r>
              <a:rPr lang="sv-SE" sz="2000" dirty="0" err="1">
                <a:sym typeface="Wingdings" panose="05000000000000000000" pitchFamily="2" charset="2"/>
              </a:rPr>
              <a:t>don’t</a:t>
            </a:r>
            <a:r>
              <a:rPr lang="sv-SE" sz="2000" dirty="0">
                <a:sym typeface="Wingdings" panose="05000000000000000000" pitchFamily="2" charset="2"/>
              </a:rPr>
              <a:t> </a:t>
            </a:r>
            <a:r>
              <a:rPr lang="sv-SE" sz="2000" dirty="0" err="1">
                <a:sym typeface="Wingdings" panose="05000000000000000000" pitchFamily="2" charset="2"/>
              </a:rPr>
              <a:t>know</a:t>
            </a:r>
            <a:r>
              <a:rPr lang="sv-SE" sz="2000" dirty="0">
                <a:sym typeface="Wingdings" panose="05000000000000000000" pitchFamily="2" charset="2"/>
              </a:rPr>
              <a:t> </a:t>
            </a:r>
            <a:r>
              <a:rPr lang="sv-SE" sz="2000" dirty="0" err="1">
                <a:sym typeface="Wingdings" panose="05000000000000000000" pitchFamily="2" charset="2"/>
              </a:rPr>
              <a:t>how</a:t>
            </a:r>
            <a:r>
              <a:rPr lang="sv-SE" sz="2000" dirty="0">
                <a:sym typeface="Wingdings" panose="05000000000000000000" pitchFamily="2" charset="2"/>
              </a:rPr>
              <a:t> to </a:t>
            </a:r>
            <a:r>
              <a:rPr lang="sv-SE" sz="2000" dirty="0" err="1">
                <a:sym typeface="Wingdings" panose="05000000000000000000" pitchFamily="2" charset="2"/>
              </a:rPr>
              <a:t>optimally</a:t>
            </a:r>
            <a:r>
              <a:rPr lang="sv-SE" sz="2000" dirty="0">
                <a:sym typeface="Wingdings" panose="05000000000000000000" pitchFamily="2" charset="2"/>
              </a:rPr>
              <a:t> </a:t>
            </a:r>
            <a:r>
              <a:rPr lang="sv-SE" sz="2000" dirty="0" err="1">
                <a:sym typeface="Wingdings" panose="05000000000000000000" pitchFamily="2" charset="2"/>
              </a:rPr>
              <a:t>solve</a:t>
            </a:r>
            <a:r>
              <a:rPr lang="sv-SE" sz="2000" dirty="0">
                <a:sym typeface="Wingdings" panose="05000000000000000000" pitchFamily="2" charset="2"/>
              </a:rPr>
              <a:t> all </a:t>
            </a:r>
            <a:r>
              <a:rPr lang="sv-SE" sz="2000" dirty="0" err="1">
                <a:sym typeface="Wingdings" panose="05000000000000000000" pitchFamily="2" charset="2"/>
              </a:rPr>
              <a:t>stated</a:t>
            </a:r>
            <a:r>
              <a:rPr lang="sv-SE" sz="2000" dirty="0">
                <a:sym typeface="Wingdings" panose="05000000000000000000" pitchFamily="2" charset="2"/>
              </a:rPr>
              <a:t> research </a:t>
            </a:r>
            <a:r>
              <a:rPr lang="sv-SE" sz="2000" dirty="0" err="1">
                <a:sym typeface="Wingdings" panose="05000000000000000000" pitchFamily="2" charset="2"/>
              </a:rPr>
              <a:t>questions</a:t>
            </a:r>
            <a:r>
              <a:rPr lang="sv-SE" sz="2000" dirty="0">
                <a:sym typeface="Wingdings" panose="05000000000000000000" pitchFamily="2" charset="2"/>
              </a:rPr>
              <a:t>  </a:t>
            </a:r>
            <a:r>
              <a:rPr lang="sv-SE" sz="2000" dirty="0" err="1">
                <a:sym typeface="Wingdings" panose="05000000000000000000" pitchFamily="2" charset="2"/>
              </a:rPr>
              <a:t>give</a:t>
            </a:r>
            <a:r>
              <a:rPr lang="sv-SE" sz="2000" dirty="0">
                <a:sym typeface="Wingdings" panose="05000000000000000000" pitchFamily="2" charset="2"/>
              </a:rPr>
              <a:t> </a:t>
            </a:r>
            <a:r>
              <a:rPr lang="sv-SE" sz="2000" dirty="0" err="1">
                <a:sym typeface="Wingdings" panose="05000000000000000000" pitchFamily="2" charset="2"/>
              </a:rPr>
              <a:t>some</a:t>
            </a:r>
            <a:r>
              <a:rPr lang="sv-SE" sz="2000" dirty="0">
                <a:sym typeface="Wingdings" panose="05000000000000000000" pitchFamily="2" charset="2"/>
              </a:rPr>
              <a:t> space for </a:t>
            </a:r>
            <a:r>
              <a:rPr lang="sv-SE" sz="2000" dirty="0" err="1">
                <a:sym typeface="Wingdings" panose="05000000000000000000" pitchFamily="2" charset="2"/>
              </a:rPr>
              <a:t>improvement</a:t>
            </a:r>
            <a:r>
              <a:rPr lang="sv-SE" sz="2000" dirty="0">
                <a:sym typeface="Wingdings" panose="05000000000000000000" pitchFamily="2" charset="2"/>
              </a:rPr>
              <a:t> suggestions from </a:t>
            </a:r>
            <a:r>
              <a:rPr lang="sv-SE" sz="2000" dirty="0" err="1">
                <a:sym typeface="Wingdings" panose="05000000000000000000" pitchFamily="2" charset="2"/>
              </a:rPr>
              <a:t>us</a:t>
            </a:r>
            <a:r>
              <a:rPr lang="sv-SE" sz="2000" dirty="0">
                <a:sym typeface="Wingdings" panose="05000000000000000000" pitchFamily="2" charset="2"/>
              </a:rPr>
              <a:t> in </a:t>
            </a:r>
            <a:r>
              <a:rPr lang="sv-SE" sz="2000" dirty="0" err="1">
                <a:sym typeface="Wingdings" panose="05000000000000000000" pitchFamily="2" charset="2"/>
              </a:rPr>
              <a:t>your</a:t>
            </a:r>
            <a:r>
              <a:rPr lang="sv-SE" sz="2000" dirty="0">
                <a:sym typeface="Wingdings" panose="05000000000000000000" pitchFamily="2" charset="2"/>
              </a:rPr>
              <a:t> </a:t>
            </a:r>
            <a:r>
              <a:rPr lang="sv-SE" sz="2000" dirty="0" err="1">
                <a:sym typeface="Wingdings" panose="05000000000000000000" pitchFamily="2" charset="2"/>
              </a:rPr>
              <a:t>speech</a:t>
            </a:r>
            <a:r>
              <a:rPr lang="sv-SE" sz="2000" dirty="0">
                <a:sym typeface="Wingdings" panose="05000000000000000000" pitchFamily="2" charset="2"/>
              </a:rPr>
              <a:t> </a:t>
            </a:r>
            <a:r>
              <a:rPr lang="sv-SE" sz="2000" dirty="0" err="1">
                <a:sym typeface="Wingdings" panose="05000000000000000000" pitchFamily="2" charset="2"/>
              </a:rPr>
              <a:t>where</a:t>
            </a:r>
            <a:r>
              <a:rPr lang="sv-SE" sz="2000" dirty="0">
                <a:sym typeface="Wingdings" panose="05000000000000000000" pitchFamily="2" charset="2"/>
              </a:rPr>
              <a:t> </a:t>
            </a:r>
            <a:r>
              <a:rPr lang="sv-SE" sz="2000" dirty="0" err="1">
                <a:sym typeface="Wingdings" panose="05000000000000000000" pitchFamily="2" charset="2"/>
              </a:rPr>
              <a:t>needed</a:t>
            </a:r>
            <a:r>
              <a:rPr lang="sv-SE" sz="2000" dirty="0">
                <a:sym typeface="Wingdings" panose="05000000000000000000" pitchFamily="2" charset="2"/>
              </a:rPr>
              <a:t>:</a:t>
            </a:r>
          </a:p>
          <a:p>
            <a:pPr lvl="1"/>
            <a:r>
              <a:rPr lang="sv-SE" sz="1600" dirty="0"/>
              <a:t>”I </a:t>
            </a:r>
            <a:r>
              <a:rPr lang="sv-SE" sz="1600" dirty="0" err="1"/>
              <a:t>propose</a:t>
            </a:r>
            <a:r>
              <a:rPr lang="sv-SE" sz="1600" dirty="0"/>
              <a:t> to </a:t>
            </a:r>
            <a:r>
              <a:rPr lang="sv-SE" sz="1600" dirty="0" err="1"/>
              <a:t>use</a:t>
            </a:r>
            <a:r>
              <a:rPr lang="sv-SE" sz="1600" dirty="0"/>
              <a:t> </a:t>
            </a:r>
            <a:r>
              <a:rPr lang="sv-SE" sz="1600" dirty="0" err="1"/>
              <a:t>this</a:t>
            </a:r>
            <a:r>
              <a:rPr lang="sv-SE" sz="1600" dirty="0"/>
              <a:t> </a:t>
            </a:r>
            <a:r>
              <a:rPr lang="sv-SE" sz="1600" dirty="0" err="1"/>
              <a:t>method</a:t>
            </a:r>
            <a:r>
              <a:rPr lang="sv-SE" sz="1600" dirty="0"/>
              <a:t>, </a:t>
            </a:r>
            <a:r>
              <a:rPr lang="sv-SE" sz="1600" dirty="0" err="1"/>
              <a:t>but</a:t>
            </a:r>
            <a:r>
              <a:rPr lang="sv-SE" sz="1600" dirty="0"/>
              <a:t> I </a:t>
            </a:r>
            <a:r>
              <a:rPr lang="sv-SE" sz="1600" dirty="0" err="1"/>
              <a:t>am</a:t>
            </a:r>
            <a:r>
              <a:rPr lang="sv-SE" sz="1600" dirty="0"/>
              <a:t> not sure </a:t>
            </a:r>
            <a:r>
              <a:rPr lang="sv-SE" sz="1600" dirty="0" err="1"/>
              <a:t>whether</a:t>
            </a:r>
            <a:r>
              <a:rPr lang="sv-SE" sz="1600" dirty="0"/>
              <a:t> </a:t>
            </a:r>
            <a:r>
              <a:rPr lang="sv-SE" sz="1600" dirty="0" err="1"/>
              <a:t>this</a:t>
            </a:r>
            <a:r>
              <a:rPr lang="sv-SE" sz="1600" dirty="0"/>
              <a:t> </a:t>
            </a:r>
            <a:r>
              <a:rPr lang="sv-SE" sz="1600" dirty="0" err="1"/>
              <a:t>one</a:t>
            </a:r>
            <a:r>
              <a:rPr lang="sv-SE" sz="1600" dirty="0"/>
              <a:t> is the optimal…”</a:t>
            </a:r>
          </a:p>
          <a:p>
            <a:pPr lvl="1"/>
            <a:r>
              <a:rPr lang="sv-SE" sz="1600" dirty="0"/>
              <a:t>”</a:t>
            </a:r>
            <a:r>
              <a:rPr lang="sv-SE" sz="1600" dirty="0" err="1"/>
              <a:t>These</a:t>
            </a:r>
            <a:r>
              <a:rPr lang="sv-SE" sz="1600" dirty="0"/>
              <a:t> </a:t>
            </a:r>
            <a:r>
              <a:rPr lang="sv-SE" sz="1600" dirty="0" err="1"/>
              <a:t>approaches</a:t>
            </a:r>
            <a:r>
              <a:rPr lang="sv-SE" sz="1600" dirty="0"/>
              <a:t> </a:t>
            </a:r>
            <a:r>
              <a:rPr lang="sv-SE" sz="1600" dirty="0" err="1"/>
              <a:t>might</a:t>
            </a:r>
            <a:r>
              <a:rPr lang="sv-SE" sz="1600" dirty="0"/>
              <a:t> be </a:t>
            </a:r>
            <a:r>
              <a:rPr lang="sv-SE" sz="1600" dirty="0" err="1"/>
              <a:t>suitable</a:t>
            </a:r>
            <a:r>
              <a:rPr lang="sv-SE" sz="1600" dirty="0"/>
              <a:t> </a:t>
            </a:r>
            <a:r>
              <a:rPr lang="sv-SE" sz="1600" dirty="0" err="1"/>
              <a:t>but</a:t>
            </a:r>
            <a:r>
              <a:rPr lang="sv-SE" sz="1600" dirty="0"/>
              <a:t> I ’m not sure </a:t>
            </a:r>
            <a:r>
              <a:rPr lang="sv-SE" sz="1600" dirty="0" err="1"/>
              <a:t>which</a:t>
            </a:r>
            <a:r>
              <a:rPr lang="sv-SE" sz="1600" dirty="0"/>
              <a:t> </a:t>
            </a:r>
            <a:r>
              <a:rPr lang="sv-SE" sz="1600" dirty="0" err="1"/>
              <a:t>one</a:t>
            </a:r>
            <a:r>
              <a:rPr lang="sv-SE" sz="1600" dirty="0"/>
              <a:t> is </a:t>
            </a:r>
            <a:r>
              <a:rPr lang="sv-SE" sz="1600" dirty="0" err="1"/>
              <a:t>better</a:t>
            </a:r>
            <a:r>
              <a:rPr lang="sv-SE" sz="1600" dirty="0"/>
              <a:t> to </a:t>
            </a:r>
            <a:r>
              <a:rPr lang="sv-SE" sz="1600" dirty="0" err="1"/>
              <a:t>use</a:t>
            </a:r>
            <a:r>
              <a:rPr lang="sv-SE" sz="1600" dirty="0"/>
              <a:t>…”</a:t>
            </a:r>
          </a:p>
          <a:p>
            <a:pPr lvl="1"/>
            <a:r>
              <a:rPr lang="sv-SE" sz="1600" dirty="0"/>
              <a:t>”Me and my supervisor still not sure </a:t>
            </a:r>
            <a:r>
              <a:rPr lang="sv-SE" sz="1600" dirty="0" err="1"/>
              <a:t>about</a:t>
            </a:r>
            <a:r>
              <a:rPr lang="sv-SE" sz="1600" dirty="0"/>
              <a:t> </a:t>
            </a:r>
            <a:r>
              <a:rPr lang="sv-SE" sz="1600" dirty="0" err="1"/>
              <a:t>how</a:t>
            </a:r>
            <a:r>
              <a:rPr lang="sv-SE" sz="1600" dirty="0"/>
              <a:t> to approach </a:t>
            </a:r>
            <a:r>
              <a:rPr lang="sv-SE" sz="1600" dirty="0" err="1"/>
              <a:t>this</a:t>
            </a:r>
            <a:r>
              <a:rPr lang="sv-SE" sz="1600" dirty="0"/>
              <a:t> </a:t>
            </a:r>
            <a:r>
              <a:rPr lang="sv-SE" sz="1600" dirty="0" err="1"/>
              <a:t>subproblem</a:t>
            </a:r>
            <a:r>
              <a:rPr lang="sv-SE" sz="1600" dirty="0"/>
              <a:t>…”</a:t>
            </a:r>
          </a:p>
          <a:p>
            <a:endParaRPr lang="en-US" sz="2000" dirty="0"/>
          </a:p>
          <a:p>
            <a:r>
              <a:rPr lang="en-US" sz="2000" dirty="0"/>
              <a:t>Clear explanation + informative presentation</a:t>
            </a:r>
            <a:r>
              <a:rPr lang="sv-SE" sz="2000" dirty="0">
                <a:sym typeface="Wingdings" panose="05000000000000000000" pitchFamily="2" charset="2"/>
              </a:rPr>
              <a:t> = </a:t>
            </a:r>
            <a:r>
              <a:rPr lang="sv-SE" sz="2000" dirty="0" err="1">
                <a:sym typeface="Wingdings" panose="05000000000000000000" pitchFamily="2" charset="2"/>
              </a:rPr>
              <a:t>more</a:t>
            </a:r>
            <a:r>
              <a:rPr lang="sv-SE" sz="2000" dirty="0">
                <a:sym typeface="Wingdings" panose="05000000000000000000" pitchFamily="2" charset="2"/>
              </a:rPr>
              <a:t> feedback </a:t>
            </a:r>
          </a:p>
          <a:p>
            <a:endParaRPr lang="sv-SE" sz="2000" dirty="0"/>
          </a:p>
          <a:p>
            <a:r>
              <a:rPr lang="en-US" sz="2000" dirty="0"/>
              <a:t>Expected outcomes: </a:t>
            </a:r>
          </a:p>
          <a:p>
            <a:pPr lvl="1"/>
            <a:r>
              <a:rPr lang="en-US" sz="1600" dirty="0"/>
              <a:t>Each course attendant, supervisors and examiners should have been informed about and understood the objectives of the thesis projects and possible ways to achieve these objectives</a:t>
            </a:r>
          </a:p>
          <a:p>
            <a:pPr lvl="1"/>
            <a:r>
              <a:rPr lang="en-US" sz="1600" dirty="0"/>
              <a:t>A feedback on the research planning is obtained by the course attendants when appropriate.</a:t>
            </a:r>
          </a:p>
          <a:p>
            <a:endParaRPr lang="sv-SE" sz="2000" b="1" dirty="0">
              <a:solidFill>
                <a:srgbClr val="C00000"/>
              </a:solidFill>
            </a:endParaRPr>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endParaRPr lang="sv-SE" dirty="0"/>
          </a:p>
        </p:txBody>
      </p:sp>
      <p:sp>
        <p:nvSpPr>
          <p:cNvPr id="4" name="Platshållare för sidfot 3">
            <a:extLst>
              <a:ext uri="{FF2B5EF4-FFF2-40B4-BE49-F238E27FC236}">
                <a16:creationId xmlns:a16="http://schemas.microsoft.com/office/drawing/2014/main" id="{D2A50C68-9ECF-44EB-BBAB-A74C5702605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19274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2" dur="500"/>
                                        <p:tgtEl>
                                          <p:spTgt spid="3">
                                            <p:txEl>
                                              <p:pRg st="7" end="7"/>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5" dur="500"/>
                                        <p:tgtEl>
                                          <p:spTgt spid="3">
                                            <p:txEl>
                                              <p:pRg st="8" end="8"/>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8" dur="500"/>
                                        <p:tgtEl>
                                          <p:spTgt spid="3">
                                            <p:txEl>
                                              <p:pRg st="9" end="9"/>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F283F2-4773-4851-9574-6F6A1EA3C2DE}"/>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0096FFC6-DDA0-491D-9C86-D99131F25789}"/>
              </a:ext>
            </a:extLst>
          </p:cNvPr>
          <p:cNvSpPr>
            <a:spLocks noGrp="1"/>
          </p:cNvSpPr>
          <p:nvPr>
            <p:ph idx="1"/>
          </p:nvPr>
        </p:nvSpPr>
        <p:spPr>
          <a:xfrm>
            <a:off x="539552" y="2873553"/>
            <a:ext cx="8147248" cy="3633267"/>
          </a:xfrm>
        </p:spPr>
        <p:txBody>
          <a:bodyPr>
            <a:normAutofit fontScale="85000" lnSpcReduction="20000"/>
          </a:bodyPr>
          <a:lstStyle/>
          <a:p>
            <a:r>
              <a:rPr lang="sv-SE" sz="2000" b="1" dirty="0" err="1">
                <a:solidFill>
                  <a:srgbClr val="0000FF"/>
                </a:solidFill>
              </a:rPr>
              <a:t>Time</a:t>
            </a:r>
            <a:r>
              <a:rPr lang="sv-SE" sz="2000" b="1" dirty="0">
                <a:solidFill>
                  <a:srgbClr val="0000FF"/>
                </a:solidFill>
              </a:rPr>
              <a:t> </a:t>
            </a:r>
            <a:r>
              <a:rPr lang="sv-SE" sz="2000" b="1" dirty="0" err="1">
                <a:solidFill>
                  <a:srgbClr val="0000FF"/>
                </a:solidFill>
              </a:rPr>
              <a:t>frame</a:t>
            </a:r>
            <a:r>
              <a:rPr lang="sv-SE" sz="2000" b="1" dirty="0">
                <a:solidFill>
                  <a:srgbClr val="0000FF"/>
                </a:solidFill>
              </a:rPr>
              <a:t>: </a:t>
            </a:r>
            <a:r>
              <a:rPr lang="sv-SE" sz="2000" b="1" dirty="0" err="1">
                <a:solidFill>
                  <a:srgbClr val="0000FF"/>
                </a:solidFill>
              </a:rPr>
              <a:t>Thesis</a:t>
            </a:r>
            <a:r>
              <a:rPr lang="sv-SE" sz="2000" b="1" dirty="0">
                <a:solidFill>
                  <a:srgbClr val="0000FF"/>
                </a:solidFill>
              </a:rPr>
              <a:t> </a:t>
            </a:r>
            <a:r>
              <a:rPr lang="sv-SE" sz="2000" b="1" dirty="0" err="1">
                <a:solidFill>
                  <a:srgbClr val="0000FF"/>
                </a:solidFill>
              </a:rPr>
              <a:t>proposal</a:t>
            </a:r>
            <a:r>
              <a:rPr lang="sv-SE" sz="2000" b="1" dirty="0">
                <a:solidFill>
                  <a:srgbClr val="0000FF"/>
                </a:solidFill>
              </a:rPr>
              <a:t> </a:t>
            </a:r>
            <a:r>
              <a:rPr lang="sv-SE" sz="2000" b="1" dirty="0" err="1">
                <a:solidFill>
                  <a:srgbClr val="0000FF"/>
                </a:solidFill>
              </a:rPr>
              <a:t>seminar</a:t>
            </a:r>
            <a:r>
              <a:rPr lang="sv-SE" sz="2000" b="1" dirty="0">
                <a:solidFill>
                  <a:srgbClr val="0000FF"/>
                </a:solidFill>
              </a:rPr>
              <a:t>  - Midterm </a:t>
            </a:r>
            <a:r>
              <a:rPr lang="sv-SE" sz="2000" b="1" dirty="0" err="1">
                <a:solidFill>
                  <a:srgbClr val="0000FF"/>
                </a:solidFill>
              </a:rPr>
              <a:t>seminar</a:t>
            </a:r>
            <a:endParaRPr lang="sv-SE" sz="2000" b="1" dirty="0">
              <a:solidFill>
                <a:srgbClr val="0000FF"/>
              </a:solidFill>
            </a:endParaRPr>
          </a:p>
          <a:p>
            <a:endParaRPr lang="sv-SE" sz="2000" dirty="0"/>
          </a:p>
          <a:p>
            <a:r>
              <a:rPr lang="sv-SE" sz="2000" dirty="0" err="1"/>
              <a:t>Limited</a:t>
            </a:r>
            <a:r>
              <a:rPr lang="sv-SE" sz="2000" dirty="0"/>
              <a:t> </a:t>
            </a:r>
            <a:r>
              <a:rPr lang="sv-SE" sz="2000" dirty="0" err="1"/>
              <a:t>time</a:t>
            </a:r>
            <a:r>
              <a:rPr lang="sv-SE" sz="2000" dirty="0"/>
              <a:t>: </a:t>
            </a:r>
            <a:r>
              <a:rPr lang="sv-SE" sz="2000" dirty="0" err="1"/>
              <a:t>this</a:t>
            </a:r>
            <a:r>
              <a:rPr lang="sv-SE" sz="2000" dirty="0"/>
              <a:t> </a:t>
            </a:r>
            <a:r>
              <a:rPr lang="sv-SE" sz="2000" dirty="0" err="1"/>
              <a:t>phase</a:t>
            </a:r>
            <a:r>
              <a:rPr lang="sv-SE" sz="2000" dirty="0"/>
              <a:t> lasts for less </a:t>
            </a:r>
            <a:r>
              <a:rPr lang="sv-SE" sz="2000" dirty="0" err="1"/>
              <a:t>than</a:t>
            </a:r>
            <a:r>
              <a:rPr lang="sv-SE" sz="2000" dirty="0"/>
              <a:t> 2 </a:t>
            </a:r>
            <a:r>
              <a:rPr lang="sv-SE" sz="2000" dirty="0" err="1"/>
              <a:t>months</a:t>
            </a:r>
            <a:r>
              <a:rPr lang="sv-SE" sz="2000" dirty="0"/>
              <a:t>!</a:t>
            </a:r>
          </a:p>
          <a:p>
            <a:endParaRPr lang="sv-SE" sz="2000" dirty="0"/>
          </a:p>
          <a:p>
            <a:r>
              <a:rPr lang="sv-SE" sz="2000" dirty="0"/>
              <a:t>In the </a:t>
            </a:r>
            <a:r>
              <a:rPr lang="sv-SE" sz="2000" dirty="0" err="1"/>
              <a:t>beginning</a:t>
            </a:r>
            <a:r>
              <a:rPr lang="sv-SE" sz="2000" dirty="0"/>
              <a:t>:</a:t>
            </a:r>
          </a:p>
          <a:p>
            <a:pPr lvl="1"/>
            <a:r>
              <a:rPr lang="en-US" sz="1600" dirty="0"/>
              <a:t>Take the feedback from the proposal seminar into account</a:t>
            </a:r>
          </a:p>
          <a:p>
            <a:pPr lvl="1"/>
            <a:r>
              <a:rPr lang="sv-SE" sz="1700" dirty="0" err="1"/>
              <a:t>Write</a:t>
            </a:r>
            <a:r>
              <a:rPr lang="sv-SE" sz="1700" dirty="0"/>
              <a:t> down </a:t>
            </a:r>
            <a:r>
              <a:rPr lang="sv-SE" sz="1700" dirty="0" err="1"/>
              <a:t>Introduction</a:t>
            </a:r>
            <a:r>
              <a:rPr lang="sv-SE" sz="1700" dirty="0"/>
              <a:t>, </a:t>
            </a:r>
            <a:r>
              <a:rPr lang="sv-SE" sz="1700" dirty="0" err="1"/>
              <a:t>Litterature</a:t>
            </a:r>
            <a:r>
              <a:rPr lang="sv-SE" sz="1700" dirty="0"/>
              <a:t> Review and </a:t>
            </a:r>
            <a:r>
              <a:rPr lang="sv-SE" sz="1700" dirty="0" err="1"/>
              <a:t>Thesis</a:t>
            </a:r>
            <a:r>
              <a:rPr lang="sv-SE" sz="1700" dirty="0"/>
              <a:t> </a:t>
            </a:r>
            <a:r>
              <a:rPr lang="sv-SE" sz="1700" dirty="0" err="1"/>
              <a:t>objectives</a:t>
            </a:r>
            <a:endParaRPr lang="sv-SE" sz="1700" dirty="0"/>
          </a:p>
          <a:p>
            <a:endParaRPr lang="sv-SE" sz="2000" dirty="0"/>
          </a:p>
          <a:p>
            <a:r>
              <a:rPr lang="sv-SE" sz="2000" dirty="0"/>
              <a:t>Sketch a </a:t>
            </a:r>
            <a:r>
              <a:rPr lang="sv-SE" sz="2000" dirty="0" err="1"/>
              <a:t>time</a:t>
            </a:r>
            <a:r>
              <a:rPr lang="sv-SE" sz="2000" dirty="0"/>
              <a:t> plan for </a:t>
            </a:r>
            <a:r>
              <a:rPr lang="sv-SE" sz="2000" dirty="0" err="1"/>
              <a:t>your</a:t>
            </a:r>
            <a:r>
              <a:rPr lang="sv-SE" sz="2000" dirty="0"/>
              <a:t> research (</a:t>
            </a:r>
            <a:r>
              <a:rPr lang="sv-SE" sz="2000" dirty="0" err="1"/>
              <a:t>work</a:t>
            </a:r>
            <a:r>
              <a:rPr lang="sv-SE" sz="2000" dirty="0"/>
              <a:t> </a:t>
            </a:r>
            <a:r>
              <a:rPr lang="sv-SE" sz="2000" dirty="0" err="1"/>
              <a:t>packages</a:t>
            </a:r>
            <a:r>
              <a:rPr lang="sv-SE" sz="2000" dirty="0"/>
              <a:t>)</a:t>
            </a:r>
          </a:p>
          <a:p>
            <a:endParaRPr lang="sv-SE" sz="2000" dirty="0"/>
          </a:p>
          <a:p>
            <a:r>
              <a:rPr lang="sv-SE" sz="2000" dirty="0" err="1"/>
              <a:t>Work</a:t>
            </a:r>
            <a:r>
              <a:rPr lang="sv-SE" sz="2000" dirty="0"/>
              <a:t> </a:t>
            </a:r>
            <a:r>
              <a:rPr lang="sv-SE" sz="2000" dirty="0" err="1"/>
              <a:t>with</a:t>
            </a:r>
            <a:r>
              <a:rPr lang="sv-SE" sz="2000" dirty="0"/>
              <a:t> </a:t>
            </a:r>
            <a:r>
              <a:rPr lang="sv-SE" sz="2000" dirty="0" err="1"/>
              <a:t>your</a:t>
            </a:r>
            <a:r>
              <a:rPr lang="sv-SE" sz="2000" dirty="0"/>
              <a:t> </a:t>
            </a:r>
            <a:r>
              <a:rPr lang="sv-SE" sz="2000" dirty="0" err="1"/>
              <a:t>project</a:t>
            </a:r>
            <a:r>
              <a:rPr lang="sv-SE" sz="2000" dirty="0"/>
              <a:t> (simulation, </a:t>
            </a:r>
            <a:r>
              <a:rPr lang="sv-SE" sz="2000" dirty="0" err="1"/>
              <a:t>reflection</a:t>
            </a:r>
            <a:r>
              <a:rPr lang="sv-SE" sz="2000" dirty="0"/>
              <a:t>, </a:t>
            </a:r>
            <a:r>
              <a:rPr lang="sv-SE" sz="2000" dirty="0" err="1"/>
              <a:t>discussion</a:t>
            </a:r>
            <a:r>
              <a:rPr lang="sv-SE" sz="2000" dirty="0"/>
              <a:t>, </a:t>
            </a:r>
            <a:r>
              <a:rPr lang="sv-SE" sz="2000" dirty="0" err="1"/>
              <a:t>documenting</a:t>
            </a:r>
            <a:r>
              <a:rPr lang="sv-SE" sz="2000" dirty="0"/>
              <a:t>)</a:t>
            </a:r>
          </a:p>
          <a:p>
            <a:endParaRPr lang="sv-SE" sz="2000" dirty="0"/>
          </a:p>
          <a:p>
            <a:r>
              <a:rPr lang="sv-SE" sz="2000" dirty="0" err="1"/>
              <a:t>Organize</a:t>
            </a:r>
            <a:r>
              <a:rPr lang="sv-SE" sz="2000" dirty="0"/>
              <a:t> a </a:t>
            </a:r>
            <a:r>
              <a:rPr lang="sv-SE" sz="2000" dirty="0" err="1"/>
              <a:t>regular</a:t>
            </a:r>
            <a:r>
              <a:rPr lang="sv-SE" sz="2000" dirty="0"/>
              <a:t> supervision, </a:t>
            </a:r>
            <a:r>
              <a:rPr lang="sv-SE" sz="2000" dirty="0" err="1"/>
              <a:t>discuss</a:t>
            </a:r>
            <a:r>
              <a:rPr lang="sv-SE" sz="2000" dirty="0"/>
              <a:t> </a:t>
            </a:r>
            <a:r>
              <a:rPr lang="sv-SE" sz="2000" dirty="0" err="1"/>
              <a:t>intermediate</a:t>
            </a:r>
            <a:r>
              <a:rPr lang="sv-SE" sz="2000" dirty="0"/>
              <a:t> </a:t>
            </a:r>
            <a:r>
              <a:rPr lang="sv-SE" sz="2000" dirty="0" err="1"/>
              <a:t>results</a:t>
            </a:r>
            <a:r>
              <a:rPr lang="sv-SE" sz="2000" dirty="0"/>
              <a:t>/problems </a:t>
            </a:r>
            <a:r>
              <a:rPr lang="sv-SE" sz="2000" dirty="0" err="1"/>
              <a:t>with</a:t>
            </a:r>
            <a:r>
              <a:rPr lang="sv-SE" sz="2000" dirty="0"/>
              <a:t> the </a:t>
            </a:r>
            <a:r>
              <a:rPr lang="sv-SE" sz="2000" dirty="0" err="1"/>
              <a:t>company</a:t>
            </a:r>
            <a:r>
              <a:rPr lang="sv-SE" sz="2000" dirty="0"/>
              <a:t>/</a:t>
            </a:r>
            <a:r>
              <a:rPr lang="sv-SE" sz="2000" dirty="0" err="1"/>
              <a:t>internal</a:t>
            </a:r>
            <a:r>
              <a:rPr lang="sv-SE" sz="2000" dirty="0"/>
              <a:t> supervisor.</a:t>
            </a:r>
          </a:p>
          <a:p>
            <a:endParaRPr lang="sv-SE" sz="2000" dirty="0"/>
          </a:p>
          <a:p>
            <a:endParaRPr lang="sv-SE" sz="2000" dirty="0"/>
          </a:p>
          <a:p>
            <a:endParaRPr lang="sv-SE" sz="2000" dirty="0"/>
          </a:p>
        </p:txBody>
      </p:sp>
      <p:sp>
        <p:nvSpPr>
          <p:cNvPr id="4" name="Platshållare för sidfot 3">
            <a:extLst>
              <a:ext uri="{FF2B5EF4-FFF2-40B4-BE49-F238E27FC236}">
                <a16:creationId xmlns:a16="http://schemas.microsoft.com/office/drawing/2014/main" id="{1D070081-01F0-4F5A-9710-6EBD8335891C}"/>
              </a:ext>
            </a:extLst>
          </p:cNvPr>
          <p:cNvSpPr>
            <a:spLocks noGrp="1"/>
          </p:cNvSpPr>
          <p:nvPr>
            <p:ph type="ftr" sz="quarter" idx="11"/>
          </p:nvPr>
        </p:nvSpPr>
        <p:spPr/>
        <p:txBody>
          <a:bodyPr/>
          <a:lstStyle/>
          <a:p>
            <a:r>
              <a:rPr lang="sv-SE"/>
              <a:t>732A64</a:t>
            </a:r>
            <a:endParaRPr lang="sv-SE" dirty="0"/>
          </a:p>
        </p:txBody>
      </p:sp>
      <p:graphicFrame>
        <p:nvGraphicFramePr>
          <p:cNvPr id="5" name="Table 4">
            <a:extLst>
              <a:ext uri="{FF2B5EF4-FFF2-40B4-BE49-F238E27FC236}">
                <a16:creationId xmlns:a16="http://schemas.microsoft.com/office/drawing/2014/main" id="{F11480AD-C067-DCCA-51BC-F027A7954069}"/>
              </a:ext>
            </a:extLst>
          </p:cNvPr>
          <p:cNvGraphicFramePr>
            <a:graphicFrameLocks noGrp="1"/>
          </p:cNvGraphicFramePr>
          <p:nvPr>
            <p:extLst>
              <p:ext uri="{D42A27DB-BD31-4B8C-83A1-F6EECF244321}">
                <p14:modId xmlns:p14="http://schemas.microsoft.com/office/powerpoint/2010/main" val="2895690108"/>
              </p:ext>
            </p:extLst>
          </p:nvPr>
        </p:nvGraphicFramePr>
        <p:xfrm>
          <a:off x="323528" y="1988840"/>
          <a:ext cx="7987952" cy="411211"/>
        </p:xfrm>
        <a:graphic>
          <a:graphicData uri="http://schemas.openxmlformats.org/drawingml/2006/table">
            <a:tbl>
              <a:tblPr firstRow="1" firstCol="1" bandRow="1">
                <a:tableStyleId>{3B4B98B0-60AC-42C2-AFA5-B58CD77FA1E5}</a:tableStyleId>
              </a:tblPr>
              <a:tblGrid>
                <a:gridCol w="1164609">
                  <a:extLst>
                    <a:ext uri="{9D8B030D-6E8A-4147-A177-3AD203B41FA5}">
                      <a16:colId xmlns:a16="http://schemas.microsoft.com/office/drawing/2014/main" val="2047215872"/>
                    </a:ext>
                  </a:extLst>
                </a:gridCol>
                <a:gridCol w="6823343">
                  <a:extLst>
                    <a:ext uri="{9D8B030D-6E8A-4147-A177-3AD203B41FA5}">
                      <a16:colId xmlns:a16="http://schemas.microsoft.com/office/drawing/2014/main" val="3932065608"/>
                    </a:ext>
                  </a:extLst>
                </a:gridCol>
              </a:tblGrid>
              <a:tr h="255382">
                <a:tc>
                  <a:txBody>
                    <a:bodyPr/>
                    <a:lstStyle/>
                    <a:p>
                      <a:pPr>
                        <a:lnSpc>
                          <a:spcPct val="107000"/>
                        </a:lnSpc>
                        <a:spcAft>
                          <a:spcPts val="800"/>
                        </a:spcAft>
                      </a:pPr>
                      <a:r>
                        <a:rPr lang="sv-SE" sz="1000" kern="0">
                          <a:effectLst/>
                        </a:rPr>
                        <a:t>March 19</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err="1">
                          <a:effectLst/>
                        </a:rPr>
                        <a:t>Submitting</a:t>
                      </a:r>
                      <a:r>
                        <a:rPr lang="sv-SE" sz="1000" kern="0" dirty="0">
                          <a:effectLst/>
                        </a:rPr>
                        <a:t> the midterm presentation plus progress </a:t>
                      </a:r>
                      <a:r>
                        <a:rPr lang="sv-SE" sz="1000" kern="0" dirty="0" err="1">
                          <a:effectLst/>
                        </a:rPr>
                        <a:t>report</a:t>
                      </a:r>
                      <a:r>
                        <a:rPr lang="sv-SE" sz="1000" kern="0" dirty="0">
                          <a:effectLst/>
                        </a:rPr>
                        <a:t> plus </a:t>
                      </a:r>
                      <a:r>
                        <a:rPr lang="sv-SE" sz="1000" kern="0" dirty="0" err="1">
                          <a:effectLst/>
                        </a:rPr>
                        <a:t>thesis</a:t>
                      </a:r>
                      <a:r>
                        <a:rPr lang="sv-SE" sz="1000" kern="0" dirty="0">
                          <a:effectLst/>
                        </a:rPr>
                        <a:t> text </a:t>
                      </a:r>
                      <a:r>
                        <a:rPr lang="sv-SE" sz="1000" kern="0" dirty="0" err="1">
                          <a:effectLst/>
                        </a:rPr>
                        <a:t>sample</a:t>
                      </a:r>
                      <a:r>
                        <a:rPr lang="sv-SE" sz="1000" kern="0" dirty="0">
                          <a:effectLst/>
                        </a:rPr>
                        <a:t> to LISAM</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74824775"/>
                  </a:ext>
                </a:extLst>
              </a:tr>
              <a:tr h="152043">
                <a:tc>
                  <a:txBody>
                    <a:bodyPr/>
                    <a:lstStyle/>
                    <a:p>
                      <a:pPr>
                        <a:lnSpc>
                          <a:spcPct val="107000"/>
                        </a:lnSpc>
                        <a:spcAft>
                          <a:spcPts val="800"/>
                        </a:spcAft>
                      </a:pPr>
                      <a:r>
                        <a:rPr lang="sv-SE" sz="1000" kern="0">
                          <a:effectLst/>
                        </a:rPr>
                        <a:t>March 26-27</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Mid-term </a:t>
                      </a:r>
                      <a:r>
                        <a:rPr lang="sv-SE" sz="1000" b="1" kern="0" dirty="0" err="1">
                          <a:effectLst/>
                        </a:rPr>
                        <a:t>seminar</a:t>
                      </a:r>
                      <a:r>
                        <a:rPr lang="sv-SE" sz="1000" b="1" kern="0" dirty="0">
                          <a:effectLst/>
                        </a:rPr>
                        <a:t> in Alan Turing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13478860"/>
                  </a:ext>
                </a:extLst>
              </a:tr>
            </a:tbl>
          </a:graphicData>
        </a:graphic>
      </p:graphicFrame>
    </p:spTree>
    <p:extLst>
      <p:ext uri="{BB962C8B-B14F-4D97-AF65-F5344CB8AC3E}">
        <p14:creationId xmlns:p14="http://schemas.microsoft.com/office/powerpoint/2010/main" val="207383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6" dur="500"/>
                                        <p:tgtEl>
                                          <p:spTgt spid="3">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2A5AD1-7E7E-4835-A793-DBEA6A128C35}"/>
              </a:ext>
            </a:extLst>
          </p:cNvPr>
          <p:cNvSpPr>
            <a:spLocks noGrp="1"/>
          </p:cNvSpPr>
          <p:nvPr>
            <p:ph type="title"/>
          </p:nvPr>
        </p:nvSpPr>
        <p:spPr/>
        <p:txBody>
          <a:bodyPr/>
          <a:lstStyle/>
          <a:p>
            <a:r>
              <a:rPr lang="en-US" dirty="0"/>
              <a:t>Part 2</a:t>
            </a:r>
            <a:r>
              <a:rPr lang="sv-SE" dirty="0"/>
              <a:t>: Main </a:t>
            </a:r>
            <a:r>
              <a:rPr lang="sv-SE" dirty="0" err="1"/>
              <a:t>work</a:t>
            </a:r>
            <a:r>
              <a:rPr lang="sv-SE" dirty="0"/>
              <a:t>, </a:t>
            </a:r>
            <a:r>
              <a:rPr lang="sv-SE" dirty="0" err="1"/>
              <a:t>first</a:t>
            </a:r>
            <a:r>
              <a:rPr lang="sv-SE" dirty="0"/>
              <a:t> </a:t>
            </a:r>
            <a:r>
              <a:rPr lang="sv-SE" dirty="0" err="1"/>
              <a:t>phase</a:t>
            </a:r>
            <a:endParaRPr lang="sv-SE" dirty="0"/>
          </a:p>
        </p:txBody>
      </p:sp>
      <p:sp>
        <p:nvSpPr>
          <p:cNvPr id="3" name="Platshållare för innehåll 2">
            <a:extLst>
              <a:ext uri="{FF2B5EF4-FFF2-40B4-BE49-F238E27FC236}">
                <a16:creationId xmlns:a16="http://schemas.microsoft.com/office/drawing/2014/main" id="{7C936278-1C96-4265-B1E4-C68676FD1D7E}"/>
              </a:ext>
            </a:extLst>
          </p:cNvPr>
          <p:cNvSpPr>
            <a:spLocks noGrp="1"/>
          </p:cNvSpPr>
          <p:nvPr>
            <p:ph idx="1"/>
          </p:nvPr>
        </p:nvSpPr>
        <p:spPr/>
        <p:txBody>
          <a:bodyPr/>
          <a:lstStyle/>
          <a:p>
            <a:endParaRPr lang="sv-SE" sz="2000" dirty="0"/>
          </a:p>
          <a:p>
            <a:r>
              <a:rPr lang="sv-SE" sz="2000" dirty="0" err="1"/>
              <a:t>Write</a:t>
            </a:r>
            <a:r>
              <a:rPr lang="sv-SE" sz="2000" dirty="0"/>
              <a:t> draft texts </a:t>
            </a:r>
            <a:r>
              <a:rPr lang="sv-SE" sz="2000" dirty="0" err="1"/>
              <a:t>containing</a:t>
            </a:r>
            <a:r>
              <a:rPr lang="sv-SE" sz="2000" dirty="0"/>
              <a:t> </a:t>
            </a:r>
            <a:r>
              <a:rPr lang="sv-SE" sz="2000" dirty="0" err="1"/>
              <a:t>results</a:t>
            </a:r>
            <a:r>
              <a:rPr lang="sv-SE" sz="2000" dirty="0"/>
              <a:t> and </a:t>
            </a:r>
            <a:r>
              <a:rPr lang="sv-SE" sz="2000" dirty="0" err="1"/>
              <a:t>their</a:t>
            </a:r>
            <a:r>
              <a:rPr lang="sv-SE" sz="2000" dirty="0"/>
              <a:t> </a:t>
            </a:r>
            <a:r>
              <a:rPr lang="sv-SE" sz="2000" dirty="0" err="1"/>
              <a:t>analysis</a:t>
            </a:r>
            <a:r>
              <a:rPr lang="sv-SE" sz="2000" dirty="0"/>
              <a:t> </a:t>
            </a:r>
            <a:r>
              <a:rPr lang="sv-SE" sz="2000" dirty="0">
                <a:sym typeface="Wingdings" panose="05000000000000000000" pitchFamily="2" charset="2"/>
              </a:rPr>
              <a:t> </a:t>
            </a:r>
            <a:r>
              <a:rPr lang="sv-SE" sz="2000" b="1" dirty="0" err="1">
                <a:sym typeface="Wingdings" panose="05000000000000000000" pitchFamily="2" charset="2"/>
              </a:rPr>
              <a:t>send</a:t>
            </a:r>
            <a:r>
              <a:rPr lang="sv-SE" sz="2000" b="1" dirty="0">
                <a:sym typeface="Wingdings" panose="05000000000000000000" pitchFamily="2" charset="2"/>
              </a:rPr>
              <a:t>/show </a:t>
            </a:r>
            <a:r>
              <a:rPr lang="sv-SE" sz="2000" b="1" dirty="0" err="1">
                <a:sym typeface="Wingdings" panose="05000000000000000000" pitchFamily="2" charset="2"/>
              </a:rPr>
              <a:t>your</a:t>
            </a:r>
            <a:r>
              <a:rPr lang="sv-SE" sz="2000" b="1" dirty="0">
                <a:sym typeface="Wingdings" panose="05000000000000000000" pitchFamily="2" charset="2"/>
              </a:rPr>
              <a:t> texts to the supervisor </a:t>
            </a:r>
            <a:r>
              <a:rPr lang="sv-SE" sz="2000" b="1" dirty="0" err="1">
                <a:sym typeface="Wingdings" panose="05000000000000000000" pitchFamily="2" charset="2"/>
              </a:rPr>
              <a:t>regularly</a:t>
            </a:r>
            <a:endParaRPr lang="sv-SE" sz="2000" b="1" dirty="0">
              <a:sym typeface="Wingdings" panose="05000000000000000000" pitchFamily="2" charset="2"/>
            </a:endParaRPr>
          </a:p>
          <a:p>
            <a:endParaRPr lang="sv-SE" sz="2000" dirty="0"/>
          </a:p>
          <a:p>
            <a:endParaRPr lang="sv-SE" sz="2000" dirty="0"/>
          </a:p>
          <a:p>
            <a:r>
              <a:rPr lang="sv-SE" sz="2000" dirty="0"/>
              <a:t>By the end </a:t>
            </a:r>
            <a:r>
              <a:rPr lang="sv-SE" sz="2000" dirty="0" err="1"/>
              <a:t>of</a:t>
            </a:r>
            <a:r>
              <a:rPr lang="sv-SE" sz="2000" dirty="0"/>
              <a:t> the </a:t>
            </a:r>
            <a:r>
              <a:rPr lang="sv-SE" sz="2000" dirty="0" err="1"/>
              <a:t>phase</a:t>
            </a:r>
            <a:r>
              <a:rPr lang="sv-SE" sz="2000" dirty="0"/>
              <a:t>, </a:t>
            </a:r>
            <a:r>
              <a:rPr lang="sv-SE" sz="2000" b="1" dirty="0">
                <a:solidFill>
                  <a:srgbClr val="0000FF"/>
                </a:solidFill>
              </a:rPr>
              <a:t>at </a:t>
            </a:r>
            <a:r>
              <a:rPr lang="sv-SE" sz="2000" b="1" dirty="0" err="1">
                <a:solidFill>
                  <a:srgbClr val="0000FF"/>
                </a:solidFill>
              </a:rPr>
              <a:t>least</a:t>
            </a:r>
            <a:r>
              <a:rPr lang="sv-SE" sz="2000" b="1" dirty="0">
                <a:solidFill>
                  <a:srgbClr val="0000FF"/>
                </a:solidFill>
              </a:rPr>
              <a:t> 60% </a:t>
            </a:r>
            <a:r>
              <a:rPr lang="sv-SE" sz="2000" dirty="0" err="1"/>
              <a:t>of</a:t>
            </a:r>
            <a:r>
              <a:rPr lang="sv-SE" sz="2000" dirty="0"/>
              <a:t> the </a:t>
            </a:r>
            <a:r>
              <a:rPr lang="sv-SE" sz="2000" dirty="0" err="1"/>
              <a:t>work</a:t>
            </a:r>
            <a:r>
              <a:rPr lang="sv-SE" sz="2000" dirty="0"/>
              <a:t> </a:t>
            </a:r>
            <a:r>
              <a:rPr lang="sv-SE" sz="2000" dirty="0" err="1"/>
              <a:t>needs</a:t>
            </a:r>
            <a:r>
              <a:rPr lang="sv-SE" sz="2000" dirty="0"/>
              <a:t> to be </a:t>
            </a:r>
            <a:r>
              <a:rPr lang="sv-SE" sz="2000" dirty="0" err="1"/>
              <a:t>done</a:t>
            </a:r>
            <a:endParaRPr lang="sv-SE" sz="2000" dirty="0"/>
          </a:p>
          <a:p>
            <a:pPr lvl="1"/>
            <a:r>
              <a:rPr lang="sv-SE" sz="1600" dirty="0" err="1"/>
              <a:t>Including</a:t>
            </a:r>
            <a:r>
              <a:rPr lang="sv-SE" sz="1600" dirty="0"/>
              <a:t> the </a:t>
            </a:r>
            <a:r>
              <a:rPr lang="sv-SE" sz="1600" dirty="0" err="1"/>
              <a:t>thesis</a:t>
            </a:r>
            <a:r>
              <a:rPr lang="sv-SE" sz="1600" dirty="0"/>
              <a:t> </a:t>
            </a:r>
            <a:r>
              <a:rPr lang="sv-SE" sz="1600" dirty="0" err="1"/>
              <a:t>writing</a:t>
            </a:r>
            <a:r>
              <a:rPr lang="sv-SE" sz="1600" dirty="0"/>
              <a:t> part</a:t>
            </a:r>
          </a:p>
          <a:p>
            <a:endParaRPr lang="sv-SE" sz="2000" dirty="0"/>
          </a:p>
          <a:p>
            <a:r>
              <a:rPr lang="sv-SE" sz="2000" dirty="0"/>
              <a:t>Ends by the mid-term </a:t>
            </a:r>
            <a:r>
              <a:rPr lang="sv-SE" sz="2000" dirty="0" err="1"/>
              <a:t>seminar</a:t>
            </a:r>
            <a:endParaRPr lang="sv-SE" sz="2000" dirty="0"/>
          </a:p>
          <a:p>
            <a:endParaRPr lang="sv-SE" sz="2400" dirty="0"/>
          </a:p>
          <a:p>
            <a:endParaRPr lang="sv-SE" dirty="0"/>
          </a:p>
        </p:txBody>
      </p:sp>
      <p:sp>
        <p:nvSpPr>
          <p:cNvPr id="4" name="Platshållare för sidfot 3">
            <a:extLst>
              <a:ext uri="{FF2B5EF4-FFF2-40B4-BE49-F238E27FC236}">
                <a16:creationId xmlns:a16="http://schemas.microsoft.com/office/drawing/2014/main" id="{565C5F8F-A561-4BDA-B603-0A956DAEB540}"/>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92228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290399-8035-44E5-A1DF-4866685C85A8}"/>
              </a:ext>
            </a:extLst>
          </p:cNvPr>
          <p:cNvSpPr>
            <a:spLocks noGrp="1"/>
          </p:cNvSpPr>
          <p:nvPr>
            <p:ph type="title"/>
          </p:nvPr>
        </p:nvSpPr>
        <p:spPr/>
        <p:txBody>
          <a:bodyPr/>
          <a:lstStyle/>
          <a:p>
            <a:r>
              <a:rPr lang="en-US" dirty="0"/>
              <a:t>Mid-term seminar</a:t>
            </a:r>
            <a:endParaRPr lang="sv-SE" dirty="0"/>
          </a:p>
        </p:txBody>
      </p:sp>
      <p:sp>
        <p:nvSpPr>
          <p:cNvPr id="3" name="Platshållare för innehåll 2">
            <a:extLst>
              <a:ext uri="{FF2B5EF4-FFF2-40B4-BE49-F238E27FC236}">
                <a16:creationId xmlns:a16="http://schemas.microsoft.com/office/drawing/2014/main" id="{3F2916C3-527F-4219-A921-EFC77BF0F2C5}"/>
              </a:ext>
            </a:extLst>
          </p:cNvPr>
          <p:cNvSpPr>
            <a:spLocks noGrp="1"/>
          </p:cNvSpPr>
          <p:nvPr>
            <p:ph idx="1"/>
          </p:nvPr>
        </p:nvSpPr>
        <p:spPr/>
        <p:txBody>
          <a:bodyPr>
            <a:normAutofit fontScale="85000" lnSpcReduction="20000"/>
          </a:bodyPr>
          <a:lstStyle/>
          <a:p>
            <a:r>
              <a:rPr lang="en-US" sz="2000" dirty="0"/>
              <a:t>Each student presents their progress so far. 20 minutes per thesis </a:t>
            </a:r>
            <a:r>
              <a:rPr lang="sv-SE" sz="2000" dirty="0"/>
              <a:t>+ 10 mins </a:t>
            </a:r>
            <a:r>
              <a:rPr lang="sv-SE" sz="2000" dirty="0" err="1"/>
              <a:t>questions</a:t>
            </a:r>
            <a:r>
              <a:rPr lang="sv-SE" sz="2000" dirty="0"/>
              <a:t>.</a:t>
            </a:r>
          </a:p>
          <a:p>
            <a:pPr lvl="1"/>
            <a:r>
              <a:rPr lang="sv-SE" sz="1600" dirty="0" err="1"/>
              <a:t>Train</a:t>
            </a:r>
            <a:r>
              <a:rPr lang="sv-SE" sz="1600" dirty="0"/>
              <a:t> </a:t>
            </a:r>
            <a:r>
              <a:rPr lang="sv-SE" sz="1600" dirty="0" err="1"/>
              <a:t>yourself</a:t>
            </a:r>
            <a:r>
              <a:rPr lang="sv-SE" sz="1600" dirty="0"/>
              <a:t> to fit  </a:t>
            </a:r>
            <a:r>
              <a:rPr lang="sv-SE" sz="1600" dirty="0" err="1"/>
              <a:t>these</a:t>
            </a:r>
            <a:r>
              <a:rPr lang="sv-SE" sz="1600" dirty="0"/>
              <a:t> </a:t>
            </a:r>
            <a:r>
              <a:rPr lang="sv-SE" sz="1600" dirty="0" err="1"/>
              <a:t>time</a:t>
            </a:r>
            <a:r>
              <a:rPr lang="sv-SE" sz="1600" dirty="0"/>
              <a:t> </a:t>
            </a:r>
            <a:r>
              <a:rPr lang="sv-SE" sz="1600" dirty="0" err="1"/>
              <a:t>frames</a:t>
            </a:r>
            <a:r>
              <a:rPr lang="sv-SE" sz="1600" dirty="0"/>
              <a:t> in </a:t>
            </a:r>
            <a:r>
              <a:rPr lang="sv-SE" sz="1600" dirty="0" err="1"/>
              <a:t>advance</a:t>
            </a:r>
            <a:endParaRPr lang="sv-SE" sz="1600" dirty="0"/>
          </a:p>
          <a:p>
            <a:endParaRPr lang="en-US" sz="2000" dirty="0"/>
          </a:p>
          <a:p>
            <a:r>
              <a:rPr lang="en-US" sz="2000" dirty="0"/>
              <a:t>A two-pages written summary of the progress </a:t>
            </a:r>
            <a:r>
              <a:rPr lang="sv-SE" sz="2000" dirty="0"/>
              <a:t>+ </a:t>
            </a:r>
            <a:r>
              <a:rPr lang="sv-SE" sz="2000" dirty="0" err="1"/>
              <a:t>sample</a:t>
            </a:r>
            <a:r>
              <a:rPr lang="sv-SE" sz="2000" dirty="0"/>
              <a:t> </a:t>
            </a:r>
            <a:r>
              <a:rPr lang="sv-SE" sz="2000" dirty="0" err="1"/>
              <a:t>thesis</a:t>
            </a:r>
            <a:r>
              <a:rPr lang="sv-SE" sz="2000" dirty="0"/>
              <a:t> text, for </a:t>
            </a:r>
            <a:r>
              <a:rPr lang="sv-SE" sz="2000" dirty="0" err="1"/>
              <a:t>example</a:t>
            </a:r>
            <a:r>
              <a:rPr lang="sv-SE" sz="2000" dirty="0"/>
              <a:t> a </a:t>
            </a:r>
            <a:r>
              <a:rPr lang="sv-SE" sz="2000" dirty="0" err="1"/>
              <a:t>completed</a:t>
            </a:r>
            <a:r>
              <a:rPr lang="sv-SE" sz="2000" dirty="0"/>
              <a:t> </a:t>
            </a:r>
            <a:r>
              <a:rPr lang="sv-SE" sz="2000" dirty="0" err="1"/>
              <a:t>piece</a:t>
            </a:r>
            <a:r>
              <a:rPr lang="sv-SE" sz="2000" dirty="0"/>
              <a:t> </a:t>
            </a:r>
            <a:r>
              <a:rPr lang="sv-SE" sz="2000" dirty="0" err="1"/>
              <a:t>of</a:t>
            </a:r>
            <a:r>
              <a:rPr lang="sv-SE" sz="2000" dirty="0"/>
              <a:t> </a:t>
            </a:r>
            <a:r>
              <a:rPr lang="sv-SE" sz="2000" dirty="0" err="1"/>
              <a:t>Introduction</a:t>
            </a:r>
            <a:r>
              <a:rPr lang="sv-SE" sz="2000" dirty="0"/>
              <a:t> </a:t>
            </a:r>
            <a:r>
              <a:rPr lang="sv-SE" sz="2000" dirty="0" err="1"/>
              <a:t>section</a:t>
            </a:r>
            <a:r>
              <a:rPr lang="sv-SE" sz="2000" dirty="0"/>
              <a:t> (in the appendix) + Presentation </a:t>
            </a:r>
            <a:r>
              <a:rPr lang="sv-SE" sz="2000" dirty="0" err="1"/>
              <a:t>slides</a:t>
            </a:r>
            <a:r>
              <a:rPr lang="sv-SE" sz="2000" dirty="0"/>
              <a:t> </a:t>
            </a:r>
            <a:r>
              <a:rPr lang="sv-SE" sz="2000" dirty="0" err="1"/>
              <a:t>should</a:t>
            </a:r>
            <a:r>
              <a:rPr lang="sv-SE" sz="2000" dirty="0"/>
              <a:t> be </a:t>
            </a:r>
            <a:r>
              <a:rPr lang="sv-SE" sz="2000" dirty="0" err="1"/>
              <a:t>uploaded</a:t>
            </a:r>
            <a:r>
              <a:rPr lang="sv-SE" sz="2000" dirty="0"/>
              <a:t> to LISAM in </a:t>
            </a:r>
            <a:r>
              <a:rPr lang="sv-SE" sz="2000" dirty="0" err="1"/>
              <a:t>time</a:t>
            </a:r>
            <a:r>
              <a:rPr lang="sv-SE" sz="2000" dirty="0"/>
              <a:t>.</a:t>
            </a:r>
          </a:p>
          <a:p>
            <a:endParaRPr lang="sv-SE" sz="2000" dirty="0"/>
          </a:p>
          <a:p>
            <a:r>
              <a:rPr lang="en-US" sz="2000" dirty="0"/>
              <a:t>Expected outcomes: Each course attendant and the supervisor/examiner should become informed about what has been done so far and what is left to do for </a:t>
            </a:r>
            <a:r>
              <a:rPr lang="sv-SE" sz="2000" dirty="0" err="1"/>
              <a:t>each</a:t>
            </a:r>
            <a:r>
              <a:rPr lang="sv-SE" sz="2000" dirty="0"/>
              <a:t> </a:t>
            </a:r>
            <a:r>
              <a:rPr lang="sv-SE" sz="2000" dirty="0" err="1"/>
              <a:t>thesis</a:t>
            </a:r>
            <a:r>
              <a:rPr lang="sv-SE" sz="2000" dirty="0"/>
              <a:t> </a:t>
            </a:r>
            <a:r>
              <a:rPr lang="sv-SE" sz="2000" dirty="0" err="1"/>
              <a:t>project</a:t>
            </a:r>
            <a:r>
              <a:rPr lang="sv-SE" sz="2000" dirty="0"/>
              <a:t>.</a:t>
            </a:r>
          </a:p>
          <a:p>
            <a:endParaRPr lang="sv-SE" sz="2000" dirty="0"/>
          </a:p>
          <a:p>
            <a:r>
              <a:rPr lang="sv-SE" sz="2000" dirty="0" err="1"/>
              <a:t>Don’t</a:t>
            </a:r>
            <a:r>
              <a:rPr lang="sv-SE" sz="2000" dirty="0"/>
              <a:t> </a:t>
            </a:r>
            <a:r>
              <a:rPr lang="sv-SE" sz="2000" dirty="0" err="1"/>
              <a:t>assume</a:t>
            </a:r>
            <a:r>
              <a:rPr lang="sv-SE" sz="2000" dirty="0"/>
              <a:t> </a:t>
            </a:r>
            <a:r>
              <a:rPr lang="sv-SE" sz="2000" dirty="0" err="1"/>
              <a:t>that</a:t>
            </a:r>
            <a:r>
              <a:rPr lang="sv-SE" sz="2000" dirty="0"/>
              <a:t> </a:t>
            </a:r>
            <a:r>
              <a:rPr lang="sv-SE" sz="2000" dirty="0" err="1"/>
              <a:t>people</a:t>
            </a:r>
            <a:r>
              <a:rPr lang="sv-SE" sz="2000" dirty="0"/>
              <a:t> </a:t>
            </a:r>
            <a:r>
              <a:rPr lang="sv-SE" sz="2000" dirty="0" err="1"/>
              <a:t>remember</a:t>
            </a:r>
            <a:r>
              <a:rPr lang="sv-SE" sz="2000" dirty="0"/>
              <a:t> </a:t>
            </a:r>
            <a:r>
              <a:rPr lang="sv-SE" sz="2000" dirty="0" err="1"/>
              <a:t>what</a:t>
            </a:r>
            <a:r>
              <a:rPr lang="sv-SE" sz="2000" dirty="0"/>
              <a:t> </a:t>
            </a:r>
            <a:r>
              <a:rPr lang="sv-SE" sz="2000" dirty="0" err="1"/>
              <a:t>you</a:t>
            </a:r>
            <a:r>
              <a:rPr lang="sv-SE" sz="2000" dirty="0"/>
              <a:t> </a:t>
            </a:r>
            <a:r>
              <a:rPr lang="sv-SE" sz="2000" dirty="0" err="1"/>
              <a:t>explained</a:t>
            </a:r>
            <a:r>
              <a:rPr lang="sv-SE" sz="2000" dirty="0"/>
              <a:t> in the </a:t>
            </a:r>
            <a:r>
              <a:rPr lang="sv-SE" sz="2000" dirty="0" err="1"/>
              <a:t>Thesis</a:t>
            </a:r>
            <a:r>
              <a:rPr lang="sv-SE" sz="2000" dirty="0"/>
              <a:t> </a:t>
            </a:r>
            <a:r>
              <a:rPr lang="sv-SE" sz="2000" dirty="0" err="1"/>
              <a:t>Proposal</a:t>
            </a:r>
            <a:r>
              <a:rPr lang="sv-SE" sz="2000" dirty="0"/>
              <a:t>.</a:t>
            </a:r>
          </a:p>
          <a:p>
            <a:endParaRPr lang="sv-SE" sz="2000" dirty="0"/>
          </a:p>
          <a:p>
            <a:r>
              <a:rPr lang="sv-SE" sz="2000" dirty="0" err="1"/>
              <a:t>Student’s</a:t>
            </a:r>
            <a:r>
              <a:rPr lang="sv-SE" sz="2000" dirty="0"/>
              <a:t> </a:t>
            </a:r>
            <a:r>
              <a:rPr lang="sv-SE" sz="2000" dirty="0" err="1"/>
              <a:t>benefits</a:t>
            </a:r>
            <a:r>
              <a:rPr lang="sv-SE" sz="2000" dirty="0"/>
              <a:t>: </a:t>
            </a:r>
            <a:r>
              <a:rPr lang="sv-SE" sz="2000" dirty="0" err="1"/>
              <a:t>You</a:t>
            </a:r>
            <a:r>
              <a:rPr lang="sv-SE" sz="2000" dirty="0"/>
              <a:t> </a:t>
            </a:r>
            <a:r>
              <a:rPr lang="sv-SE" sz="2000" dirty="0" err="1"/>
              <a:t>may</a:t>
            </a:r>
            <a:r>
              <a:rPr lang="sv-SE" sz="2000" dirty="0"/>
              <a:t> get a </a:t>
            </a:r>
            <a:r>
              <a:rPr lang="sv-SE" sz="2000" dirty="0" err="1"/>
              <a:t>critical</a:t>
            </a:r>
            <a:r>
              <a:rPr lang="sv-SE" sz="2000" dirty="0"/>
              <a:t> feedback on </a:t>
            </a:r>
            <a:r>
              <a:rPr lang="sv-SE" sz="2000" dirty="0" err="1"/>
              <a:t>your</a:t>
            </a:r>
            <a:r>
              <a:rPr lang="sv-SE" sz="2000" dirty="0"/>
              <a:t> </a:t>
            </a:r>
            <a:r>
              <a:rPr lang="sv-SE" sz="2000" dirty="0" err="1"/>
              <a:t>intermediate</a:t>
            </a:r>
            <a:r>
              <a:rPr lang="sv-SE" sz="2000" dirty="0"/>
              <a:t> </a:t>
            </a:r>
            <a:r>
              <a:rPr lang="sv-SE" sz="2000" dirty="0" err="1"/>
              <a:t>results</a:t>
            </a:r>
            <a:r>
              <a:rPr lang="sv-SE" sz="2000" dirty="0"/>
              <a:t> and </a:t>
            </a:r>
            <a:r>
              <a:rPr lang="sv-SE" sz="2000" dirty="0" err="1"/>
              <a:t>improvement</a:t>
            </a:r>
            <a:r>
              <a:rPr lang="sv-SE" sz="2000" dirty="0"/>
              <a:t> suggestions</a:t>
            </a:r>
          </a:p>
          <a:p>
            <a:pPr lvl="1"/>
            <a:r>
              <a:rPr lang="sv-SE" sz="1600" dirty="0"/>
              <a:t>Make presentation </a:t>
            </a:r>
            <a:r>
              <a:rPr lang="sv-SE" sz="1600" dirty="0" err="1"/>
              <a:t>clear</a:t>
            </a:r>
            <a:r>
              <a:rPr lang="sv-SE" sz="1600" dirty="0"/>
              <a:t> and </a:t>
            </a:r>
            <a:r>
              <a:rPr lang="sv-SE" sz="1600" dirty="0" err="1"/>
              <a:t>easy</a:t>
            </a:r>
            <a:r>
              <a:rPr lang="sv-SE" sz="1600" dirty="0"/>
              <a:t> to understand, fit in </a:t>
            </a:r>
            <a:r>
              <a:rPr lang="sv-SE" sz="1600" dirty="0" err="1"/>
              <a:t>time</a:t>
            </a:r>
            <a:r>
              <a:rPr lang="sv-SE" sz="1600" dirty="0"/>
              <a:t>!</a:t>
            </a:r>
          </a:p>
          <a:p>
            <a:endParaRPr lang="sv-SE" sz="2000" dirty="0"/>
          </a:p>
          <a:p>
            <a:r>
              <a:rPr lang="sv-SE" sz="2000" b="1" dirty="0" err="1">
                <a:solidFill>
                  <a:srgbClr val="C00000"/>
                </a:solidFill>
              </a:rPr>
              <a:t>Mandatory</a:t>
            </a:r>
            <a:r>
              <a:rPr lang="sv-SE" sz="2000" b="1" dirty="0">
                <a:solidFill>
                  <a:srgbClr val="C00000"/>
                </a:solidFill>
              </a:rPr>
              <a:t> to </a:t>
            </a:r>
            <a:r>
              <a:rPr lang="sv-SE" sz="2000" b="1" dirty="0" err="1">
                <a:solidFill>
                  <a:srgbClr val="C00000"/>
                </a:solidFill>
              </a:rPr>
              <a:t>attend</a:t>
            </a:r>
            <a:r>
              <a:rPr lang="sv-SE" sz="2000" b="1" dirty="0">
                <a:solidFill>
                  <a:srgbClr val="C00000"/>
                </a:solidFill>
              </a:rPr>
              <a:t> all sessions </a:t>
            </a:r>
            <a:r>
              <a:rPr lang="sv-SE" sz="2000" b="1" dirty="0" err="1">
                <a:solidFill>
                  <a:srgbClr val="C00000"/>
                </a:solidFill>
              </a:rPr>
              <a:t>of</a:t>
            </a:r>
            <a:r>
              <a:rPr lang="sv-SE" sz="2000" b="1" dirty="0">
                <a:solidFill>
                  <a:srgbClr val="C00000"/>
                </a:solidFill>
              </a:rPr>
              <a:t> </a:t>
            </a:r>
            <a:r>
              <a:rPr lang="sv-SE" sz="2000" b="1" dirty="0" err="1">
                <a:solidFill>
                  <a:srgbClr val="C00000"/>
                </a:solidFill>
              </a:rPr>
              <a:t>your</a:t>
            </a:r>
            <a:r>
              <a:rPr lang="sv-SE" sz="2000" b="1" dirty="0">
                <a:solidFill>
                  <a:srgbClr val="C00000"/>
                </a:solidFill>
              </a:rPr>
              <a:t> </a:t>
            </a:r>
            <a:r>
              <a:rPr lang="sv-SE" sz="2000" b="1" dirty="0" err="1">
                <a:solidFill>
                  <a:srgbClr val="C00000"/>
                </a:solidFill>
              </a:rPr>
              <a:t>group</a:t>
            </a:r>
            <a:r>
              <a:rPr lang="sv-SE" sz="2000" b="1" dirty="0">
                <a:solidFill>
                  <a:srgbClr val="C00000"/>
                </a:solidFill>
              </a:rPr>
              <a:t>!</a:t>
            </a:r>
          </a:p>
        </p:txBody>
      </p:sp>
      <p:sp>
        <p:nvSpPr>
          <p:cNvPr id="4" name="Platshållare för sidfot 3">
            <a:extLst>
              <a:ext uri="{FF2B5EF4-FFF2-40B4-BE49-F238E27FC236}">
                <a16:creationId xmlns:a16="http://schemas.microsoft.com/office/drawing/2014/main" id="{7D982761-5F2A-4025-86ED-F5F879B057D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390072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22" dur="500"/>
                                        <p:tgtEl>
                                          <p:spTgt spid="3">
                                            <p:txEl>
                                              <p:pRg st="9" end="9"/>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5" dur="500"/>
                                        <p:tgtEl>
                                          <p:spTgt spid="3">
                                            <p:txEl>
                                              <p:pRg st="10" end="10"/>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B8DF06-758A-44A0-9116-28EE01DD71AB}"/>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94D798A8-0270-418A-9FA2-21FCC5F54999}"/>
              </a:ext>
            </a:extLst>
          </p:cNvPr>
          <p:cNvSpPr>
            <a:spLocks noGrp="1"/>
          </p:cNvSpPr>
          <p:nvPr>
            <p:ph idx="1"/>
          </p:nvPr>
        </p:nvSpPr>
        <p:spPr>
          <a:xfrm>
            <a:off x="457200" y="3861048"/>
            <a:ext cx="8229600" cy="2265115"/>
          </a:xfrm>
        </p:spPr>
        <p:txBody>
          <a:bodyPr>
            <a:normAutofit/>
          </a:bodyPr>
          <a:lstStyle/>
          <a:p>
            <a:r>
              <a:rPr lang="en-US" sz="2000" dirty="0"/>
              <a:t>Take aspects from the mid-term report seminar into account.</a:t>
            </a:r>
            <a:endParaRPr lang="en-GB" sz="2000" dirty="0"/>
          </a:p>
          <a:p>
            <a:r>
              <a:rPr lang="en-GB" sz="2000" dirty="0"/>
              <a:t>Work with your project (simulation, reflection, discussion, documenting)</a:t>
            </a:r>
          </a:p>
          <a:p>
            <a:r>
              <a:rPr lang="en-GB" sz="2000" dirty="0"/>
              <a:t>Parts of the thesis text need to be sent to the supervisor regularly</a:t>
            </a:r>
          </a:p>
          <a:p>
            <a:r>
              <a:rPr lang="en-US" sz="2000" dirty="0"/>
              <a:t>Write draft pages containing results and their analysis </a:t>
            </a:r>
          </a:p>
          <a:p>
            <a:r>
              <a:rPr lang="en-US" sz="2000" dirty="0"/>
              <a:t>Organize a regular supervision</a:t>
            </a:r>
          </a:p>
          <a:p>
            <a:endParaRPr lang="sv-SE" sz="2000" dirty="0"/>
          </a:p>
        </p:txBody>
      </p:sp>
      <p:sp>
        <p:nvSpPr>
          <p:cNvPr id="4" name="Platshållare för sidfot 3">
            <a:extLst>
              <a:ext uri="{FF2B5EF4-FFF2-40B4-BE49-F238E27FC236}">
                <a16:creationId xmlns:a16="http://schemas.microsoft.com/office/drawing/2014/main" id="{E08502A7-11A6-4918-B048-E6E949A75ED5}"/>
              </a:ext>
            </a:extLst>
          </p:cNvPr>
          <p:cNvSpPr>
            <a:spLocks noGrp="1"/>
          </p:cNvSpPr>
          <p:nvPr>
            <p:ph type="ftr" sz="quarter" idx="11"/>
          </p:nvPr>
        </p:nvSpPr>
        <p:spPr/>
        <p:txBody>
          <a:bodyPr/>
          <a:lstStyle/>
          <a:p>
            <a:r>
              <a:rPr lang="sv-SE"/>
              <a:t>732A64</a:t>
            </a:r>
            <a:endParaRPr lang="sv-SE" dirty="0"/>
          </a:p>
        </p:txBody>
      </p:sp>
      <p:sp>
        <p:nvSpPr>
          <p:cNvPr id="8" name="Rektangel 7">
            <a:extLst>
              <a:ext uri="{FF2B5EF4-FFF2-40B4-BE49-F238E27FC236}">
                <a16:creationId xmlns:a16="http://schemas.microsoft.com/office/drawing/2014/main" id="{DB23A46F-D764-445A-B185-0B71F3B2F5C2}"/>
              </a:ext>
            </a:extLst>
          </p:cNvPr>
          <p:cNvSpPr/>
          <p:nvPr/>
        </p:nvSpPr>
        <p:spPr>
          <a:xfrm>
            <a:off x="1115616" y="1705385"/>
            <a:ext cx="5958408" cy="369332"/>
          </a:xfrm>
          <a:prstGeom prst="rect">
            <a:avLst/>
          </a:prstGeom>
        </p:spPr>
        <p:txBody>
          <a:bodyPr wrap="square">
            <a:spAutoFit/>
          </a:bodyPr>
          <a:lstStyle/>
          <a:p>
            <a:r>
              <a:rPr lang="sv-SE" b="1" dirty="0" err="1">
                <a:solidFill>
                  <a:srgbClr val="0000FF"/>
                </a:solidFill>
              </a:rPr>
              <a:t>Time</a:t>
            </a:r>
            <a:r>
              <a:rPr lang="sv-SE" b="1" dirty="0">
                <a:solidFill>
                  <a:srgbClr val="0000FF"/>
                </a:solidFill>
              </a:rPr>
              <a:t> </a:t>
            </a:r>
            <a:r>
              <a:rPr lang="sv-SE" b="1" dirty="0" err="1">
                <a:solidFill>
                  <a:srgbClr val="0000FF"/>
                </a:solidFill>
              </a:rPr>
              <a:t>frame</a:t>
            </a:r>
            <a:r>
              <a:rPr lang="sv-SE" b="1" dirty="0">
                <a:solidFill>
                  <a:srgbClr val="0000FF"/>
                </a:solidFill>
              </a:rPr>
              <a:t>: Mid-term </a:t>
            </a:r>
            <a:r>
              <a:rPr lang="sv-SE" b="1" dirty="0" err="1">
                <a:solidFill>
                  <a:srgbClr val="0000FF"/>
                </a:solidFill>
              </a:rPr>
              <a:t>seminar</a:t>
            </a:r>
            <a:r>
              <a:rPr lang="sv-SE" b="1" dirty="0">
                <a:solidFill>
                  <a:srgbClr val="0000FF"/>
                </a:solidFill>
              </a:rPr>
              <a:t> – revision meeting</a:t>
            </a:r>
          </a:p>
        </p:txBody>
      </p:sp>
      <p:graphicFrame>
        <p:nvGraphicFramePr>
          <p:cNvPr id="5" name="Table 4">
            <a:extLst>
              <a:ext uri="{FF2B5EF4-FFF2-40B4-BE49-F238E27FC236}">
                <a16:creationId xmlns:a16="http://schemas.microsoft.com/office/drawing/2014/main" id="{D79E4BC0-4422-4525-A94F-55050734EAA2}"/>
              </a:ext>
            </a:extLst>
          </p:cNvPr>
          <p:cNvGraphicFramePr>
            <a:graphicFrameLocks noGrp="1"/>
          </p:cNvGraphicFramePr>
          <p:nvPr>
            <p:extLst>
              <p:ext uri="{D42A27DB-BD31-4B8C-83A1-F6EECF244321}">
                <p14:modId xmlns:p14="http://schemas.microsoft.com/office/powerpoint/2010/main" val="449122499"/>
              </p:ext>
            </p:extLst>
          </p:nvPr>
        </p:nvGraphicFramePr>
        <p:xfrm>
          <a:off x="462056" y="2423474"/>
          <a:ext cx="7987952" cy="893176"/>
        </p:xfrm>
        <a:graphic>
          <a:graphicData uri="http://schemas.openxmlformats.org/drawingml/2006/table">
            <a:tbl>
              <a:tblPr firstRow="1" firstCol="1" bandRow="1">
                <a:tableStyleId>{3B4B98B0-60AC-42C2-AFA5-B58CD77FA1E5}</a:tableStyleId>
              </a:tblPr>
              <a:tblGrid>
                <a:gridCol w="1164609">
                  <a:extLst>
                    <a:ext uri="{9D8B030D-6E8A-4147-A177-3AD203B41FA5}">
                      <a16:colId xmlns:a16="http://schemas.microsoft.com/office/drawing/2014/main" val="3193102894"/>
                    </a:ext>
                  </a:extLst>
                </a:gridCol>
                <a:gridCol w="6823343">
                  <a:extLst>
                    <a:ext uri="{9D8B030D-6E8A-4147-A177-3AD203B41FA5}">
                      <a16:colId xmlns:a16="http://schemas.microsoft.com/office/drawing/2014/main" val="591478759"/>
                    </a:ext>
                  </a:extLst>
                </a:gridCol>
              </a:tblGrid>
              <a:tr h="470256">
                <a:tc>
                  <a:txBody>
                    <a:bodyPr/>
                    <a:lstStyle/>
                    <a:p>
                      <a:pPr>
                        <a:lnSpc>
                          <a:spcPct val="107000"/>
                        </a:lnSpc>
                        <a:spcAft>
                          <a:spcPts val="800"/>
                        </a:spcAft>
                      </a:pPr>
                      <a:r>
                        <a:rPr lang="sv-SE" sz="1000" kern="0" dirty="0">
                          <a:effectLst/>
                        </a:rPr>
                        <a:t>May 3</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Decision is made by the supervisor regarding whether the thesis has</a:t>
                      </a:r>
                      <a:br>
                        <a:rPr lang="sv-SE" sz="1000" kern="0">
                          <a:effectLst/>
                        </a:rPr>
                      </a:br>
                      <a:r>
                        <a:rPr lang="sv-SE" sz="1000" kern="0">
                          <a:effectLst/>
                        </a:rPr>
                        <a:t>good chances to be passed within the course time frames or</a:t>
                      </a:r>
                      <a:br>
                        <a:rPr lang="sv-SE" sz="1000" kern="0">
                          <a:effectLst/>
                        </a:rPr>
                      </a:br>
                      <a:r>
                        <a:rPr lang="sv-SE" sz="1000" kern="0">
                          <a:effectLst/>
                        </a:rPr>
                        <a:t>the thesis work needs to be stopped and grade F given.</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58599774"/>
                  </a:ext>
                </a:extLst>
              </a:tr>
              <a:tr h="152043">
                <a:tc>
                  <a:txBody>
                    <a:bodyPr/>
                    <a:lstStyle/>
                    <a:p>
                      <a:pPr>
                        <a:lnSpc>
                          <a:spcPct val="107000"/>
                        </a:lnSpc>
                        <a:spcAft>
                          <a:spcPts val="800"/>
                        </a:spcAft>
                      </a:pPr>
                      <a:r>
                        <a:rPr lang="sv-SE" sz="1000" kern="0">
                          <a:effectLst/>
                        </a:rPr>
                        <a:t>May 8</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Sending a thesis draft to the opponent, examiner and supervisor</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38596765"/>
                  </a:ext>
                </a:extLst>
              </a:tr>
              <a:tr h="255382">
                <a:tc>
                  <a:txBody>
                    <a:bodyPr/>
                    <a:lstStyle/>
                    <a:p>
                      <a:pPr>
                        <a:lnSpc>
                          <a:spcPct val="107000"/>
                        </a:lnSpc>
                        <a:spcAft>
                          <a:spcPts val="800"/>
                        </a:spcAft>
                      </a:pPr>
                      <a:r>
                        <a:rPr lang="sv-SE" sz="1000" kern="0">
                          <a:effectLst/>
                        </a:rPr>
                        <a:t>May 15 or 16 or 17</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Revision meeting. </a:t>
                      </a:r>
                      <a:r>
                        <a:rPr lang="sv-SE" sz="1000" b="1" kern="0" dirty="0" err="1">
                          <a:effectLst/>
                        </a:rPr>
                        <a:t>Mandatory</a:t>
                      </a:r>
                      <a:r>
                        <a:rPr lang="sv-SE" sz="1000" b="1" kern="0" dirty="0">
                          <a:effectLst/>
                        </a:rPr>
                        <a:t>, </a:t>
                      </a:r>
                      <a:r>
                        <a:rPr lang="sv-SE" sz="1000" b="1" kern="0" dirty="0" err="1">
                          <a:effectLst/>
                        </a:rPr>
                        <a:t>but</a:t>
                      </a:r>
                      <a:r>
                        <a:rPr lang="sv-SE" sz="1000" b="1" kern="0" dirty="0">
                          <a:effectLst/>
                        </a:rPr>
                        <a:t> date and </a:t>
                      </a:r>
                      <a:r>
                        <a:rPr lang="sv-SE" sz="1000" b="1" kern="0" dirty="0" err="1">
                          <a:effectLst/>
                        </a:rPr>
                        <a:t>place</a:t>
                      </a:r>
                      <a:r>
                        <a:rPr lang="sv-SE" sz="1000" b="1" kern="0" dirty="0">
                          <a:effectLst/>
                        </a:rPr>
                        <a:t> </a:t>
                      </a:r>
                      <a:r>
                        <a:rPr lang="sv-SE" sz="1000" b="1" kern="0" dirty="0" err="1">
                          <a:effectLst/>
                        </a:rPr>
                        <a:t>are</a:t>
                      </a:r>
                      <a:r>
                        <a:rPr lang="sv-SE" sz="1000" b="1" kern="0" dirty="0">
                          <a:effectLst/>
                        </a:rPr>
                        <a:t> set </a:t>
                      </a:r>
                      <a:r>
                        <a:rPr lang="sv-SE" sz="1000" b="1" kern="0" dirty="0" err="1">
                          <a:effectLst/>
                        </a:rPr>
                        <a:t>bilaterally</a:t>
                      </a:r>
                      <a:r>
                        <a:rPr lang="sv-SE" sz="1000" b="1" kern="0" dirty="0">
                          <a:effectLst/>
                        </a:rPr>
                        <a:t> </a:t>
                      </a:r>
                      <a:r>
                        <a:rPr lang="sv-SE" sz="1000" b="1" kern="0" dirty="0" err="1">
                          <a:effectLst/>
                        </a:rPr>
                        <a:t>selected</a:t>
                      </a:r>
                      <a:r>
                        <a:rPr lang="sv-SE" sz="1000" b="1" kern="0" dirty="0">
                          <a:effectLst/>
                        </a:rPr>
                        <a:t> pairs </a:t>
                      </a:r>
                      <a:r>
                        <a:rPr lang="sv-SE" sz="1000" b="1" kern="0" dirty="0" err="1">
                          <a:effectLst/>
                        </a:rPr>
                        <a:t>of</a:t>
                      </a:r>
                      <a:r>
                        <a:rPr lang="sv-SE" sz="1000" b="1" kern="0" dirty="0">
                          <a:effectLst/>
                        </a:rPr>
                        <a:t> students.</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60285251"/>
                  </a:ext>
                </a:extLst>
              </a:tr>
            </a:tbl>
          </a:graphicData>
        </a:graphic>
      </p:graphicFrame>
    </p:spTree>
    <p:extLst>
      <p:ext uri="{BB962C8B-B14F-4D97-AF65-F5344CB8AC3E}">
        <p14:creationId xmlns:p14="http://schemas.microsoft.com/office/powerpoint/2010/main" val="191734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644ED1-7A8E-469B-BA70-51CB4BFC3CBE}"/>
              </a:ext>
            </a:extLst>
          </p:cNvPr>
          <p:cNvSpPr>
            <a:spLocks noGrp="1"/>
          </p:cNvSpPr>
          <p:nvPr>
            <p:ph type="title"/>
          </p:nvPr>
        </p:nvSpPr>
        <p:spPr/>
        <p:txBody>
          <a:bodyPr/>
          <a:lstStyle/>
          <a:p>
            <a:r>
              <a:rPr lang="en-GB" dirty="0"/>
              <a:t>Part 3: Main work, second phase</a:t>
            </a:r>
            <a:endParaRPr lang="sv-SE" dirty="0"/>
          </a:p>
        </p:txBody>
      </p:sp>
      <p:sp>
        <p:nvSpPr>
          <p:cNvPr id="3" name="Platshållare för innehåll 2">
            <a:extLst>
              <a:ext uri="{FF2B5EF4-FFF2-40B4-BE49-F238E27FC236}">
                <a16:creationId xmlns:a16="http://schemas.microsoft.com/office/drawing/2014/main" id="{D9CCB6A7-71C0-445E-B411-20335EAAB6EE}"/>
              </a:ext>
            </a:extLst>
          </p:cNvPr>
          <p:cNvSpPr>
            <a:spLocks noGrp="1"/>
          </p:cNvSpPr>
          <p:nvPr>
            <p:ph idx="1"/>
          </p:nvPr>
        </p:nvSpPr>
        <p:spPr/>
        <p:txBody>
          <a:bodyPr>
            <a:normAutofit fontScale="92500" lnSpcReduction="10000"/>
          </a:bodyPr>
          <a:lstStyle/>
          <a:p>
            <a:r>
              <a:rPr lang="en-US" sz="2000" dirty="0"/>
              <a:t>Prepare the skeleton of your final thesis and include the parts that are already written </a:t>
            </a:r>
            <a:r>
              <a:rPr lang="en-US" sz="2000" dirty="0">
                <a:sym typeface="Wingdings" panose="05000000000000000000" pitchFamily="2" charset="2"/>
              </a:rPr>
              <a:t> obtain a thesis draft</a:t>
            </a:r>
            <a:endParaRPr lang="en-US" sz="2000" dirty="0"/>
          </a:p>
          <a:p>
            <a:endParaRPr lang="en-GB" sz="2000" dirty="0"/>
          </a:p>
          <a:p>
            <a:r>
              <a:rPr lang="en-GB" sz="2000" dirty="0"/>
              <a:t>Some parts (for ex. Conclusions, discussions) can be missing but the draft needs to be complete enough for a supervisor to make decision</a:t>
            </a:r>
          </a:p>
          <a:p>
            <a:endParaRPr lang="en-GB" sz="2000" dirty="0"/>
          </a:p>
          <a:p>
            <a:r>
              <a:rPr lang="en-GB" sz="2000" dirty="0"/>
              <a:t>Send this draft to the supervisor unless you got different instructions from the supervisor</a:t>
            </a:r>
          </a:p>
          <a:p>
            <a:endParaRPr lang="en-GB" sz="2000" dirty="0"/>
          </a:p>
          <a:p>
            <a:r>
              <a:rPr lang="en-US" sz="2000" dirty="0"/>
              <a:t>Decision is made by the supervisor regarding whether the thesis has </a:t>
            </a:r>
            <a:br>
              <a:rPr lang="en-US" sz="2000" dirty="0"/>
            </a:br>
            <a:r>
              <a:rPr lang="en-US" sz="2000" dirty="0"/>
              <a:t>good chances to be passed within the course time frames or </a:t>
            </a:r>
            <a:br>
              <a:rPr lang="en-US" sz="2000" dirty="0"/>
            </a:br>
            <a:r>
              <a:rPr lang="en-US" sz="2000" dirty="0"/>
              <a:t>the thesis work needs to be stopped and grade F given.</a:t>
            </a:r>
          </a:p>
          <a:p>
            <a:endParaRPr lang="en-US" sz="2000" dirty="0"/>
          </a:p>
          <a:p>
            <a:r>
              <a:rPr lang="en-US" sz="2000" dirty="0"/>
              <a:t>If failed, you may start new thesis work based on new project in the next term.</a:t>
            </a:r>
          </a:p>
          <a:p>
            <a:endParaRPr lang="en-GB" sz="2400" dirty="0"/>
          </a:p>
          <a:p>
            <a:endParaRPr lang="sv-SE" sz="2400" dirty="0"/>
          </a:p>
        </p:txBody>
      </p:sp>
      <p:sp>
        <p:nvSpPr>
          <p:cNvPr id="4" name="Platshållare för sidfot 3">
            <a:extLst>
              <a:ext uri="{FF2B5EF4-FFF2-40B4-BE49-F238E27FC236}">
                <a16:creationId xmlns:a16="http://schemas.microsoft.com/office/drawing/2014/main" id="{1ABFE2EF-C343-47DB-BDB7-A5F7E9A053A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178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3D5220-23C6-4C5A-9588-7E538030A75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04711FA6-410E-4A13-9610-E28CD46B076C}"/>
              </a:ext>
            </a:extLst>
          </p:cNvPr>
          <p:cNvSpPr>
            <a:spLocks noGrp="1"/>
          </p:cNvSpPr>
          <p:nvPr>
            <p:ph idx="1"/>
          </p:nvPr>
        </p:nvSpPr>
        <p:spPr>
          <a:xfrm>
            <a:off x="611560" y="2204864"/>
            <a:ext cx="8229600" cy="3561259"/>
          </a:xfrm>
        </p:spPr>
        <p:txBody>
          <a:bodyPr>
            <a:normAutofit lnSpcReduction="10000"/>
          </a:bodyPr>
          <a:lstStyle/>
          <a:p>
            <a:r>
              <a:rPr lang="sv-SE" sz="2000" dirty="0" err="1"/>
              <a:t>Work</a:t>
            </a:r>
            <a:r>
              <a:rPr lang="sv-SE" sz="2000" dirty="0"/>
              <a:t> on </a:t>
            </a:r>
            <a:r>
              <a:rPr lang="sv-SE" sz="2000" dirty="0" err="1"/>
              <a:t>your</a:t>
            </a:r>
            <a:r>
              <a:rPr lang="sv-SE" sz="2000" dirty="0"/>
              <a:t> </a:t>
            </a:r>
            <a:r>
              <a:rPr lang="sv-SE" sz="2000" dirty="0" err="1"/>
              <a:t>thesis</a:t>
            </a:r>
            <a:r>
              <a:rPr lang="sv-SE" sz="2000" dirty="0"/>
              <a:t> and </a:t>
            </a:r>
            <a:r>
              <a:rPr lang="sv-SE" sz="2000" dirty="0" err="1"/>
              <a:t>complete</a:t>
            </a:r>
            <a:r>
              <a:rPr lang="sv-SE" sz="2000" dirty="0"/>
              <a:t> the </a:t>
            </a:r>
            <a:r>
              <a:rPr lang="sv-SE" sz="2000" dirty="0" err="1"/>
              <a:t>remaining</a:t>
            </a:r>
            <a:r>
              <a:rPr lang="sv-SE" sz="2000" dirty="0"/>
              <a:t> parts </a:t>
            </a:r>
            <a:r>
              <a:rPr lang="sv-SE" sz="2000" dirty="0" err="1"/>
              <a:t>of</a:t>
            </a:r>
            <a:r>
              <a:rPr lang="sv-SE" sz="2000" dirty="0"/>
              <a:t> </a:t>
            </a:r>
            <a:r>
              <a:rPr lang="sv-SE" sz="2000" dirty="0" err="1"/>
              <a:t>your</a:t>
            </a:r>
            <a:r>
              <a:rPr lang="sv-SE" sz="2000" dirty="0"/>
              <a:t> draft:</a:t>
            </a:r>
          </a:p>
          <a:p>
            <a:pPr lvl="1"/>
            <a:r>
              <a:rPr lang="en-US" sz="1600" dirty="0"/>
              <a:t>Finalize your analyses and complete the results part of your thesis.</a:t>
            </a:r>
          </a:p>
          <a:p>
            <a:pPr lvl="1"/>
            <a:r>
              <a:rPr lang="en-US" sz="1600" dirty="0"/>
              <a:t>Finalize the methodology chapter and the reference list of your thesis.</a:t>
            </a:r>
          </a:p>
          <a:p>
            <a:pPr lvl="1"/>
            <a:r>
              <a:rPr lang="en-US" sz="1600" dirty="0"/>
              <a:t>Put strong effort on writing a good discussion part, consider limitations of your approaches, methods and algorithms. It should comprise several pages.</a:t>
            </a:r>
          </a:p>
          <a:p>
            <a:pPr lvl="1"/>
            <a:r>
              <a:rPr lang="en-US" sz="1600" dirty="0"/>
              <a:t>Formulate your conclusions.</a:t>
            </a:r>
          </a:p>
          <a:p>
            <a:pPr lvl="2"/>
            <a:r>
              <a:rPr lang="en-US" sz="1200" dirty="0"/>
              <a:t>One paragraph of Conclusions = One research objective</a:t>
            </a:r>
          </a:p>
          <a:p>
            <a:pPr lvl="1"/>
            <a:r>
              <a:rPr lang="en-US" sz="1600" b="1" dirty="0">
                <a:solidFill>
                  <a:srgbClr val="FF0000"/>
                </a:solidFill>
              </a:rPr>
              <a:t>Write “Ethical considerations” section – obligatory!</a:t>
            </a:r>
          </a:p>
          <a:p>
            <a:pPr lvl="1"/>
            <a:endParaRPr lang="sv-SE" sz="1600" dirty="0"/>
          </a:p>
          <a:p>
            <a:r>
              <a:rPr lang="sv-SE" sz="2000" dirty="0"/>
              <a:t>A </a:t>
            </a:r>
            <a:r>
              <a:rPr lang="sv-SE" sz="2000" dirty="0" err="1"/>
              <a:t>thesis</a:t>
            </a:r>
            <a:r>
              <a:rPr lang="sv-SE" sz="2000" dirty="0"/>
              <a:t> draft is sent to the opponent, </a:t>
            </a:r>
            <a:r>
              <a:rPr lang="sv-SE" sz="2000" dirty="0" err="1"/>
              <a:t>examiner</a:t>
            </a:r>
            <a:r>
              <a:rPr lang="sv-SE" sz="2000" dirty="0"/>
              <a:t> and the supervisor</a:t>
            </a:r>
          </a:p>
          <a:p>
            <a:pPr lvl="1"/>
            <a:r>
              <a:rPr lang="sv-SE" sz="1600" b="1" dirty="0" err="1"/>
              <a:t>Should</a:t>
            </a:r>
            <a:r>
              <a:rPr lang="sv-SE" sz="1600" b="1" dirty="0"/>
              <a:t> not </a:t>
            </a:r>
            <a:r>
              <a:rPr lang="sv-SE" sz="1600" b="1" dirty="0" err="1"/>
              <a:t>contain</a:t>
            </a:r>
            <a:r>
              <a:rPr lang="sv-SE" sz="1600" b="1" dirty="0"/>
              <a:t> </a:t>
            </a:r>
            <a:r>
              <a:rPr lang="sv-SE" sz="1600" b="1" dirty="0" err="1"/>
              <a:t>missing</a:t>
            </a:r>
            <a:r>
              <a:rPr lang="sv-SE" sz="1600" b="1" dirty="0"/>
              <a:t> parts, </a:t>
            </a:r>
            <a:r>
              <a:rPr lang="sv-SE" sz="1600" b="1" dirty="0" err="1"/>
              <a:t>i.e</a:t>
            </a:r>
            <a:r>
              <a:rPr lang="sv-SE" sz="1600" b="1" dirty="0"/>
              <a:t> </a:t>
            </a:r>
            <a:r>
              <a:rPr lang="sv-SE" sz="1600" b="1" dirty="0" err="1"/>
              <a:t>this</a:t>
            </a:r>
            <a:r>
              <a:rPr lang="sv-SE" sz="1600" b="1" dirty="0"/>
              <a:t> draft </a:t>
            </a:r>
            <a:r>
              <a:rPr lang="sv-SE" sz="1600" b="1" dirty="0" err="1"/>
              <a:t>shall</a:t>
            </a:r>
            <a:r>
              <a:rPr lang="sv-SE" sz="1600" b="1" dirty="0"/>
              <a:t> be </a:t>
            </a:r>
            <a:r>
              <a:rPr lang="sv-SE" sz="1600" b="1" dirty="0" err="1"/>
              <a:t>complete</a:t>
            </a:r>
            <a:r>
              <a:rPr lang="sv-SE" sz="1600" b="1" dirty="0"/>
              <a:t>!</a:t>
            </a:r>
          </a:p>
          <a:p>
            <a:pPr lvl="1"/>
            <a:r>
              <a:rPr lang="sv-SE" sz="1600" dirty="0" err="1"/>
              <a:t>Should</a:t>
            </a:r>
            <a:r>
              <a:rPr lang="sv-SE" sz="1600" dirty="0"/>
              <a:t> be </a:t>
            </a:r>
            <a:r>
              <a:rPr lang="sv-SE" sz="1600" dirty="0" err="1"/>
              <a:t>of</a:t>
            </a:r>
            <a:r>
              <a:rPr lang="sv-SE" sz="1600" dirty="0"/>
              <a:t> </a:t>
            </a:r>
            <a:r>
              <a:rPr lang="sv-SE" sz="1600" dirty="0" err="1"/>
              <a:t>high</a:t>
            </a:r>
            <a:r>
              <a:rPr lang="sv-SE" sz="1600" dirty="0"/>
              <a:t> </a:t>
            </a:r>
            <a:r>
              <a:rPr lang="sv-SE" sz="1600" dirty="0" err="1"/>
              <a:t>quality</a:t>
            </a:r>
            <a:r>
              <a:rPr lang="sv-SE" sz="1600" dirty="0"/>
              <a:t> </a:t>
            </a:r>
            <a:r>
              <a:rPr lang="sv-SE" sz="1600" dirty="0">
                <a:sym typeface="Wingdings" panose="05000000000000000000" pitchFamily="2" charset="2"/>
              </a:rPr>
              <a:t> </a:t>
            </a:r>
            <a:r>
              <a:rPr lang="sv-SE" sz="1600" dirty="0" err="1">
                <a:sym typeface="Wingdings" panose="05000000000000000000" pitchFamily="2" charset="2"/>
              </a:rPr>
              <a:t>This</a:t>
            </a:r>
            <a:r>
              <a:rPr lang="sv-SE" sz="1600" dirty="0">
                <a:sym typeface="Wingdings" panose="05000000000000000000" pitchFamily="2" charset="2"/>
              </a:rPr>
              <a:t> version </a:t>
            </a:r>
            <a:r>
              <a:rPr lang="sv-SE" sz="1600" dirty="0" err="1">
                <a:sym typeface="Wingdings" panose="05000000000000000000" pitchFamily="2" charset="2"/>
              </a:rPr>
              <a:t>of</a:t>
            </a:r>
            <a:r>
              <a:rPr lang="sv-SE" sz="1600" dirty="0">
                <a:sym typeface="Wingdings" panose="05000000000000000000" pitchFamily="2" charset="2"/>
              </a:rPr>
              <a:t> the draft is </a:t>
            </a:r>
            <a:r>
              <a:rPr lang="sv-SE" sz="1600" b="1" dirty="0" err="1">
                <a:solidFill>
                  <a:srgbClr val="0000FF"/>
                </a:solidFill>
                <a:sym typeface="Wingdings" panose="05000000000000000000" pitchFamily="2" charset="2"/>
              </a:rPr>
              <a:t>evaluated</a:t>
            </a:r>
            <a:r>
              <a:rPr lang="sv-SE" sz="1600" b="1" dirty="0">
                <a:solidFill>
                  <a:srgbClr val="0000FF"/>
                </a:solidFill>
                <a:sym typeface="Wingdings" panose="05000000000000000000" pitchFamily="2" charset="2"/>
              </a:rPr>
              <a:t> by the </a:t>
            </a:r>
            <a:r>
              <a:rPr lang="sv-SE" sz="1600" b="1" dirty="0" err="1">
                <a:solidFill>
                  <a:srgbClr val="0000FF"/>
                </a:solidFill>
                <a:sym typeface="Wingdings" panose="05000000000000000000" pitchFamily="2" charset="2"/>
              </a:rPr>
              <a:t>examiner</a:t>
            </a:r>
            <a:r>
              <a:rPr lang="sv-SE" sz="1600" b="1" dirty="0">
                <a:solidFill>
                  <a:srgbClr val="0000FF"/>
                </a:solidFill>
                <a:sym typeface="Wingdings" panose="05000000000000000000" pitchFamily="2" charset="2"/>
              </a:rPr>
              <a:t> </a:t>
            </a:r>
            <a:endParaRPr lang="sv-SE" sz="1600" dirty="0"/>
          </a:p>
          <a:p>
            <a:endParaRPr lang="sv-SE" sz="2000" dirty="0"/>
          </a:p>
          <a:p>
            <a:pPr lvl="1"/>
            <a:endParaRPr lang="sv-SE" sz="1600" dirty="0"/>
          </a:p>
          <a:p>
            <a:endParaRPr lang="sv-SE" sz="2000" dirty="0"/>
          </a:p>
          <a:p>
            <a:pPr lvl="1"/>
            <a:endParaRPr lang="sv-SE" sz="1600" dirty="0"/>
          </a:p>
          <a:p>
            <a:endParaRPr lang="sv-SE" dirty="0"/>
          </a:p>
        </p:txBody>
      </p:sp>
      <p:sp>
        <p:nvSpPr>
          <p:cNvPr id="4" name="Platshållare för sidfot 3">
            <a:extLst>
              <a:ext uri="{FF2B5EF4-FFF2-40B4-BE49-F238E27FC236}">
                <a16:creationId xmlns:a16="http://schemas.microsoft.com/office/drawing/2014/main" id="{209A79DD-AB15-48EE-BC35-9B761EBB2551}"/>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469585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0" dur="500"/>
                                        <p:tgtEl>
                                          <p:spTgt spid="3">
                                            <p:txEl>
                                              <p:pRg st="8" end="8"/>
                                            </p:txEl>
                                          </p:spTgt>
                                        </p:tgtEl>
                                      </p:cBhvr>
                                    </p:animEffect>
                                  </p:childTnLst>
                                </p:cTn>
                              </p:par>
                              <p:par>
                                <p:cTn id="31" presetID="14" presetClass="entr" presetSubtype="1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3" dur="500"/>
                                        <p:tgtEl>
                                          <p:spTgt spid="3">
                                            <p:txEl>
                                              <p:pRg st="9" end="9"/>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6E97C2-BF23-4782-9D1A-2D9CD717EDDA}"/>
              </a:ext>
            </a:extLst>
          </p:cNvPr>
          <p:cNvSpPr>
            <a:spLocks noGrp="1"/>
          </p:cNvSpPr>
          <p:nvPr>
            <p:ph type="title"/>
          </p:nvPr>
        </p:nvSpPr>
        <p:spPr/>
        <p:txBody>
          <a:bodyPr/>
          <a:lstStyle/>
          <a:p>
            <a:r>
              <a:rPr lang="en-GB" dirty="0"/>
              <a:t>Part 3: </a:t>
            </a:r>
            <a:r>
              <a:rPr lang="sv-SE" dirty="0"/>
              <a:t>Main </a:t>
            </a:r>
            <a:r>
              <a:rPr lang="sv-SE" dirty="0" err="1"/>
              <a:t>work</a:t>
            </a:r>
            <a:r>
              <a:rPr lang="sv-SE" dirty="0"/>
              <a:t>, second </a:t>
            </a:r>
            <a:r>
              <a:rPr lang="sv-SE" dirty="0" err="1"/>
              <a:t>phase</a:t>
            </a:r>
            <a:endParaRPr lang="sv-SE" dirty="0"/>
          </a:p>
        </p:txBody>
      </p:sp>
      <p:sp>
        <p:nvSpPr>
          <p:cNvPr id="3" name="Platshållare för innehåll 2">
            <a:extLst>
              <a:ext uri="{FF2B5EF4-FFF2-40B4-BE49-F238E27FC236}">
                <a16:creationId xmlns:a16="http://schemas.microsoft.com/office/drawing/2014/main" id="{CC33CC26-DD4D-477E-A43F-E3C399FDD661}"/>
              </a:ext>
            </a:extLst>
          </p:cNvPr>
          <p:cNvSpPr>
            <a:spLocks noGrp="1"/>
          </p:cNvSpPr>
          <p:nvPr>
            <p:ph idx="1"/>
          </p:nvPr>
        </p:nvSpPr>
        <p:spPr/>
        <p:txBody>
          <a:bodyPr>
            <a:normAutofit fontScale="92500" lnSpcReduction="10000"/>
          </a:bodyPr>
          <a:lstStyle/>
          <a:p>
            <a:r>
              <a:rPr lang="sv-SE" sz="2400" dirty="0"/>
              <a:t>Draft is </a:t>
            </a:r>
            <a:r>
              <a:rPr lang="sv-SE" sz="2400" dirty="0" err="1"/>
              <a:t>evaluated</a:t>
            </a:r>
            <a:r>
              <a:rPr lang="sv-SE" sz="2400" dirty="0"/>
              <a:t> by the </a:t>
            </a:r>
            <a:r>
              <a:rPr lang="sv-SE" sz="2400" dirty="0" err="1"/>
              <a:t>examiner</a:t>
            </a:r>
            <a:r>
              <a:rPr lang="sv-SE" sz="2400" dirty="0"/>
              <a:t> to </a:t>
            </a:r>
            <a:r>
              <a:rPr lang="sv-SE" sz="2400" dirty="0" err="1"/>
              <a:t>see</a:t>
            </a:r>
            <a:endParaRPr lang="sv-SE" sz="2400" dirty="0"/>
          </a:p>
          <a:p>
            <a:pPr lvl="1"/>
            <a:r>
              <a:rPr lang="sv-SE" sz="2200" dirty="0" err="1"/>
              <a:t>How</a:t>
            </a:r>
            <a:r>
              <a:rPr lang="sv-SE" sz="2200" dirty="0"/>
              <a:t> </a:t>
            </a:r>
            <a:r>
              <a:rPr lang="sv-SE" sz="2200" dirty="0" err="1"/>
              <a:t>well</a:t>
            </a:r>
            <a:r>
              <a:rPr lang="sv-SE" sz="2200" dirty="0"/>
              <a:t> </a:t>
            </a:r>
            <a:r>
              <a:rPr lang="sv-SE" sz="2200" dirty="0" err="1"/>
              <a:t>you</a:t>
            </a:r>
            <a:r>
              <a:rPr lang="sv-SE" sz="2200" dirty="0"/>
              <a:t> </a:t>
            </a:r>
            <a:r>
              <a:rPr lang="sv-SE" sz="2200" dirty="0" err="1"/>
              <a:t>have</a:t>
            </a:r>
            <a:r>
              <a:rPr lang="sv-SE" sz="2200" dirty="0"/>
              <a:t> </a:t>
            </a:r>
            <a:r>
              <a:rPr lang="sv-SE" sz="2200" dirty="0" err="1"/>
              <a:t>done</a:t>
            </a:r>
            <a:r>
              <a:rPr lang="sv-SE" sz="2200" dirty="0"/>
              <a:t> at </a:t>
            </a:r>
            <a:r>
              <a:rPr lang="sv-SE" sz="2200" dirty="0" err="1"/>
              <a:t>this</a:t>
            </a:r>
            <a:r>
              <a:rPr lang="sv-SE" sz="2200" dirty="0"/>
              <a:t> </a:t>
            </a:r>
            <a:r>
              <a:rPr lang="sv-SE" sz="2200" dirty="0" err="1"/>
              <a:t>time</a:t>
            </a:r>
            <a:r>
              <a:rPr lang="sv-SE" sz="2200" dirty="0"/>
              <a:t> step (progression)</a:t>
            </a:r>
          </a:p>
          <a:p>
            <a:pPr lvl="1"/>
            <a:r>
              <a:rPr lang="sv-SE" sz="2200" dirty="0" err="1"/>
              <a:t>Whether</a:t>
            </a:r>
            <a:r>
              <a:rPr lang="sv-SE" sz="2200" dirty="0"/>
              <a:t> </a:t>
            </a:r>
            <a:r>
              <a:rPr lang="sv-SE" sz="2200" dirty="0" err="1"/>
              <a:t>some</a:t>
            </a:r>
            <a:r>
              <a:rPr lang="sv-SE" sz="2200" dirty="0"/>
              <a:t> </a:t>
            </a:r>
            <a:r>
              <a:rPr lang="sv-SE" sz="2200" dirty="0" err="1"/>
              <a:t>aspects</a:t>
            </a:r>
            <a:r>
              <a:rPr lang="sv-SE" sz="2200" dirty="0"/>
              <a:t> </a:t>
            </a:r>
            <a:r>
              <a:rPr lang="sv-SE" sz="2200" dirty="0" err="1"/>
              <a:t>of</a:t>
            </a:r>
            <a:r>
              <a:rPr lang="sv-SE" sz="2200" dirty="0"/>
              <a:t> the </a:t>
            </a:r>
            <a:r>
              <a:rPr lang="sv-SE" sz="2200" dirty="0" err="1"/>
              <a:t>thesis</a:t>
            </a:r>
            <a:r>
              <a:rPr lang="sv-SE" sz="2200" dirty="0"/>
              <a:t> </a:t>
            </a:r>
            <a:r>
              <a:rPr lang="sv-SE" sz="2200" dirty="0" err="1"/>
              <a:t>are</a:t>
            </a:r>
            <a:r>
              <a:rPr lang="sv-SE" sz="2200" dirty="0"/>
              <a:t> </a:t>
            </a:r>
            <a:r>
              <a:rPr lang="sv-SE" sz="2200" dirty="0" err="1"/>
              <a:t>of</a:t>
            </a:r>
            <a:r>
              <a:rPr lang="sv-SE" sz="2200" dirty="0"/>
              <a:t> </a:t>
            </a:r>
            <a:r>
              <a:rPr lang="sv-SE" sz="2200" dirty="0" err="1"/>
              <a:t>poor</a:t>
            </a:r>
            <a:r>
              <a:rPr lang="sv-SE" sz="2200" dirty="0"/>
              <a:t> </a:t>
            </a:r>
            <a:r>
              <a:rPr lang="sv-SE" sz="2200" dirty="0" err="1"/>
              <a:t>quality</a:t>
            </a:r>
            <a:r>
              <a:rPr lang="sv-SE" sz="2200" dirty="0"/>
              <a:t> and </a:t>
            </a:r>
            <a:r>
              <a:rPr lang="sv-SE" sz="2200" dirty="0" err="1"/>
              <a:t>thus</a:t>
            </a:r>
            <a:r>
              <a:rPr lang="sv-SE" sz="2200" dirty="0"/>
              <a:t> </a:t>
            </a:r>
            <a:r>
              <a:rPr lang="sv-SE" sz="2200" dirty="0" err="1"/>
              <a:t>might</a:t>
            </a:r>
            <a:r>
              <a:rPr lang="sv-SE" sz="2200" dirty="0"/>
              <a:t> </a:t>
            </a:r>
            <a:r>
              <a:rPr lang="sv-SE" sz="2200" dirty="0" err="1"/>
              <a:t>lead</a:t>
            </a:r>
            <a:r>
              <a:rPr lang="sv-SE" sz="2200" dirty="0"/>
              <a:t> to F </a:t>
            </a:r>
            <a:r>
              <a:rPr lang="sv-SE" sz="2200" dirty="0" err="1"/>
              <a:t>unless</a:t>
            </a:r>
            <a:r>
              <a:rPr lang="sv-SE" sz="2200" dirty="0"/>
              <a:t> </a:t>
            </a:r>
            <a:r>
              <a:rPr lang="sv-SE" sz="2200" dirty="0" err="1"/>
              <a:t>corrected</a:t>
            </a:r>
            <a:r>
              <a:rPr lang="sv-SE" sz="2200" dirty="0"/>
              <a:t>.</a:t>
            </a:r>
          </a:p>
          <a:p>
            <a:pPr lvl="1"/>
            <a:endParaRPr lang="sv-SE" sz="2200" dirty="0"/>
          </a:p>
          <a:p>
            <a:r>
              <a:rPr lang="sv-SE" sz="2400" dirty="0"/>
              <a:t>The </a:t>
            </a:r>
            <a:r>
              <a:rPr lang="sv-SE" sz="2400" dirty="0" err="1"/>
              <a:t>Examiner</a:t>
            </a:r>
            <a:r>
              <a:rPr lang="sv-SE" sz="2400" dirty="0"/>
              <a:t> is </a:t>
            </a:r>
            <a:r>
              <a:rPr lang="sv-SE" sz="2400" dirty="0" err="1"/>
              <a:t>asked</a:t>
            </a:r>
            <a:r>
              <a:rPr lang="sv-SE" sz="2400" dirty="0"/>
              <a:t> to </a:t>
            </a:r>
            <a:r>
              <a:rPr lang="sv-SE" sz="2400" dirty="0" err="1"/>
              <a:t>mention</a:t>
            </a:r>
            <a:r>
              <a:rPr lang="sv-SE" sz="2400" dirty="0"/>
              <a:t> the </a:t>
            </a:r>
            <a:r>
              <a:rPr lang="sv-SE" sz="2400" dirty="0" err="1"/>
              <a:t>critical</a:t>
            </a:r>
            <a:r>
              <a:rPr lang="sv-SE" sz="2400" dirty="0"/>
              <a:t> </a:t>
            </a:r>
            <a:r>
              <a:rPr lang="sv-SE" sz="2400" dirty="0" err="1"/>
              <a:t>aspects</a:t>
            </a:r>
            <a:r>
              <a:rPr lang="sv-SE" sz="2400" dirty="0"/>
              <a:t> </a:t>
            </a:r>
            <a:r>
              <a:rPr lang="sv-SE" sz="2400" dirty="0" err="1"/>
              <a:t>that</a:t>
            </a:r>
            <a:r>
              <a:rPr lang="sv-SE" sz="2400" dirty="0"/>
              <a:t> </a:t>
            </a:r>
            <a:r>
              <a:rPr lang="sv-SE" sz="2400" dirty="0" err="1"/>
              <a:t>might</a:t>
            </a:r>
            <a:r>
              <a:rPr lang="sv-SE" sz="2400" dirty="0"/>
              <a:t> </a:t>
            </a:r>
            <a:r>
              <a:rPr lang="sv-SE" sz="2400" dirty="0" err="1"/>
              <a:t>lead</a:t>
            </a:r>
            <a:r>
              <a:rPr lang="sv-SE" sz="2400" dirty="0"/>
              <a:t> to F </a:t>
            </a:r>
            <a:r>
              <a:rPr lang="sv-SE" sz="2400" dirty="0" err="1"/>
              <a:t>but</a:t>
            </a:r>
            <a:r>
              <a:rPr lang="sv-SE" sz="2400" dirty="0"/>
              <a:t> it </a:t>
            </a:r>
            <a:r>
              <a:rPr lang="sv-SE" sz="2400" dirty="0" err="1"/>
              <a:t>can</a:t>
            </a:r>
            <a:r>
              <a:rPr lang="sv-SE" sz="2400" dirty="0"/>
              <a:t> be hard to do so </a:t>
            </a:r>
            <a:r>
              <a:rPr lang="sv-SE" sz="2400" dirty="0" err="1"/>
              <a:t>if</a:t>
            </a:r>
            <a:r>
              <a:rPr lang="sv-SE" sz="2400" dirty="0"/>
              <a:t> </a:t>
            </a:r>
            <a:r>
              <a:rPr lang="sv-SE" sz="2400" dirty="0" err="1"/>
              <a:t>there</a:t>
            </a:r>
            <a:r>
              <a:rPr lang="sv-SE" sz="2400" dirty="0"/>
              <a:t> </a:t>
            </a:r>
            <a:r>
              <a:rPr lang="sv-SE" sz="2400" dirty="0" err="1"/>
              <a:t>are</a:t>
            </a:r>
            <a:r>
              <a:rPr lang="sv-SE" sz="2400" dirty="0"/>
              <a:t> </a:t>
            </a:r>
            <a:r>
              <a:rPr lang="sv-SE" sz="2400" dirty="0" err="1"/>
              <a:t>many</a:t>
            </a:r>
            <a:r>
              <a:rPr lang="sv-SE" sz="2400" dirty="0"/>
              <a:t> problems…</a:t>
            </a:r>
          </a:p>
          <a:p>
            <a:pPr lvl="1"/>
            <a:r>
              <a:rPr lang="sv-SE" sz="2200" dirty="0"/>
              <a:t>Not so </a:t>
            </a:r>
            <a:r>
              <a:rPr lang="sv-SE" sz="2200" dirty="0" err="1"/>
              <a:t>good</a:t>
            </a:r>
            <a:r>
              <a:rPr lang="sv-SE" sz="2200" dirty="0"/>
              <a:t> for the </a:t>
            </a:r>
            <a:r>
              <a:rPr lang="sv-SE" sz="2200" dirty="0" err="1"/>
              <a:t>grade</a:t>
            </a:r>
            <a:r>
              <a:rPr lang="sv-SE" sz="2200" dirty="0"/>
              <a:t> </a:t>
            </a:r>
            <a:r>
              <a:rPr lang="sv-SE" sz="2200" dirty="0" err="1"/>
              <a:t>if</a:t>
            </a:r>
            <a:r>
              <a:rPr lang="sv-SE" sz="2200" dirty="0"/>
              <a:t> the </a:t>
            </a:r>
            <a:r>
              <a:rPr lang="sv-SE" sz="2200" dirty="0" err="1"/>
              <a:t>examiner</a:t>
            </a:r>
            <a:r>
              <a:rPr lang="sv-SE" sz="2200" dirty="0"/>
              <a:t> </a:t>
            </a:r>
            <a:r>
              <a:rPr lang="sv-SE" sz="2200" dirty="0" err="1"/>
              <a:t>discovers</a:t>
            </a:r>
            <a:r>
              <a:rPr lang="sv-SE" sz="2200" dirty="0"/>
              <a:t> a </a:t>
            </a:r>
            <a:r>
              <a:rPr lang="sv-SE" sz="2200" dirty="0" err="1"/>
              <a:t>lot</a:t>
            </a:r>
            <a:r>
              <a:rPr lang="sv-SE" sz="2200" dirty="0"/>
              <a:t> </a:t>
            </a:r>
            <a:r>
              <a:rPr lang="sv-SE" sz="2200" dirty="0" err="1"/>
              <a:t>of</a:t>
            </a:r>
            <a:r>
              <a:rPr lang="sv-SE" sz="2200" dirty="0"/>
              <a:t> </a:t>
            </a:r>
            <a:r>
              <a:rPr lang="sv-SE" sz="2200" dirty="0" err="1"/>
              <a:t>critical</a:t>
            </a:r>
            <a:r>
              <a:rPr lang="sv-SE" sz="2200" dirty="0"/>
              <a:t> </a:t>
            </a:r>
            <a:r>
              <a:rPr lang="sv-SE" sz="2200" dirty="0" err="1"/>
              <a:t>issues</a:t>
            </a:r>
            <a:r>
              <a:rPr lang="sv-SE" sz="2200" dirty="0"/>
              <a:t>…</a:t>
            </a:r>
          </a:p>
          <a:p>
            <a:pPr lvl="1"/>
            <a:endParaRPr lang="sv-SE" sz="2200" dirty="0"/>
          </a:p>
          <a:p>
            <a:r>
              <a:rPr lang="sv-SE" sz="2400" dirty="0"/>
              <a:t>The </a:t>
            </a:r>
            <a:r>
              <a:rPr lang="sv-SE" sz="2400" dirty="0" err="1"/>
              <a:t>examiner</a:t>
            </a:r>
            <a:r>
              <a:rPr lang="sv-SE" sz="2400" dirty="0"/>
              <a:t> is not </a:t>
            </a:r>
            <a:r>
              <a:rPr lang="sv-SE" sz="2400" dirty="0" err="1"/>
              <a:t>supposed</a:t>
            </a:r>
            <a:r>
              <a:rPr lang="sv-SE" sz="2400" dirty="0"/>
              <a:t> to make a </a:t>
            </a:r>
            <a:r>
              <a:rPr lang="sv-SE" sz="2400" dirty="0" err="1"/>
              <a:t>detailed</a:t>
            </a:r>
            <a:r>
              <a:rPr lang="sv-SE" sz="2400" dirty="0"/>
              <a:t> </a:t>
            </a:r>
            <a:r>
              <a:rPr lang="sv-SE" sz="2400" dirty="0" err="1"/>
              <a:t>review</a:t>
            </a:r>
            <a:r>
              <a:rPr lang="sv-SE" sz="2400" dirty="0"/>
              <a:t> and the feedback on </a:t>
            </a:r>
            <a:r>
              <a:rPr lang="sv-SE" sz="2400" dirty="0" err="1"/>
              <a:t>your</a:t>
            </a:r>
            <a:r>
              <a:rPr lang="sv-SE" sz="2400" dirty="0"/>
              <a:t> </a:t>
            </a:r>
            <a:r>
              <a:rPr lang="sv-SE" sz="2400" dirty="0" err="1"/>
              <a:t>work</a:t>
            </a:r>
            <a:r>
              <a:rPr lang="sv-SE" sz="2400" dirty="0"/>
              <a:t> </a:t>
            </a:r>
            <a:r>
              <a:rPr lang="sv-SE" sz="2400" dirty="0" err="1"/>
              <a:t>but</a:t>
            </a:r>
            <a:r>
              <a:rPr lang="sv-SE" sz="2400" dirty="0"/>
              <a:t> </a:t>
            </a:r>
            <a:r>
              <a:rPr lang="sv-SE" sz="2400" dirty="0" err="1"/>
              <a:t>only</a:t>
            </a:r>
            <a:r>
              <a:rPr lang="sv-SE" sz="2400" dirty="0"/>
              <a:t> </a:t>
            </a:r>
            <a:r>
              <a:rPr lang="sv-SE" sz="2400" dirty="0" err="1"/>
              <a:t>evaluate</a:t>
            </a:r>
            <a:r>
              <a:rPr lang="sv-SE" sz="2400" dirty="0"/>
              <a:t> </a:t>
            </a:r>
            <a:r>
              <a:rPr lang="sv-SE" sz="2400" dirty="0" err="1"/>
              <a:t>your</a:t>
            </a:r>
            <a:r>
              <a:rPr lang="sv-SE" sz="2400" dirty="0"/>
              <a:t> </a:t>
            </a:r>
            <a:r>
              <a:rPr lang="sv-SE" sz="2400" dirty="0" err="1"/>
              <a:t>work</a:t>
            </a:r>
            <a:r>
              <a:rPr lang="sv-SE" sz="2400" dirty="0"/>
              <a:t> and </a:t>
            </a:r>
            <a:r>
              <a:rPr lang="sv-SE" sz="2400" dirty="0" err="1"/>
              <a:t>possibly</a:t>
            </a:r>
            <a:r>
              <a:rPr lang="sv-SE" sz="2400" dirty="0"/>
              <a:t> </a:t>
            </a:r>
            <a:r>
              <a:rPr lang="sv-SE" sz="2400" dirty="0" err="1"/>
              <a:t>give</a:t>
            </a:r>
            <a:r>
              <a:rPr lang="sv-SE" sz="2400" dirty="0"/>
              <a:t> </a:t>
            </a:r>
            <a:r>
              <a:rPr lang="sv-SE" sz="2400" dirty="0" err="1"/>
              <a:t>warnings</a:t>
            </a:r>
            <a:endParaRPr lang="sv-SE" sz="2400" dirty="0"/>
          </a:p>
          <a:p>
            <a:pPr lvl="1"/>
            <a:endParaRPr lang="sv-SE" dirty="0"/>
          </a:p>
          <a:p>
            <a:endParaRPr lang="sv-SE" dirty="0"/>
          </a:p>
        </p:txBody>
      </p:sp>
      <p:sp>
        <p:nvSpPr>
          <p:cNvPr id="4" name="Platshållare för sidfot 3">
            <a:extLst>
              <a:ext uri="{FF2B5EF4-FFF2-40B4-BE49-F238E27FC236}">
                <a16:creationId xmlns:a16="http://schemas.microsoft.com/office/drawing/2014/main" id="{338D3F90-6775-4662-B86D-92D5588B78E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4500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86103F-084C-46CE-A619-6E68C3D9B81F}"/>
              </a:ext>
            </a:extLst>
          </p:cNvPr>
          <p:cNvSpPr>
            <a:spLocks noGrp="1"/>
          </p:cNvSpPr>
          <p:nvPr>
            <p:ph type="title"/>
          </p:nvPr>
        </p:nvSpPr>
        <p:spPr/>
        <p:txBody>
          <a:bodyPr/>
          <a:lstStyle/>
          <a:p>
            <a:r>
              <a:rPr lang="sv-SE" dirty="0"/>
              <a:t>Revision meeting</a:t>
            </a:r>
          </a:p>
        </p:txBody>
      </p:sp>
      <p:sp>
        <p:nvSpPr>
          <p:cNvPr id="3" name="Platshållare för innehåll 2">
            <a:extLst>
              <a:ext uri="{FF2B5EF4-FFF2-40B4-BE49-F238E27FC236}">
                <a16:creationId xmlns:a16="http://schemas.microsoft.com/office/drawing/2014/main" id="{88646B6B-3DA7-4DCC-993E-680EF38EB271}"/>
              </a:ext>
            </a:extLst>
          </p:cNvPr>
          <p:cNvSpPr>
            <a:spLocks noGrp="1"/>
          </p:cNvSpPr>
          <p:nvPr>
            <p:ph idx="1"/>
          </p:nvPr>
        </p:nvSpPr>
        <p:spPr>
          <a:xfrm>
            <a:off x="457200" y="1600200"/>
            <a:ext cx="8229600" cy="4853136"/>
          </a:xfrm>
        </p:spPr>
        <p:txBody>
          <a:bodyPr>
            <a:normAutofit fontScale="62500" lnSpcReduction="20000"/>
          </a:bodyPr>
          <a:lstStyle/>
          <a:p>
            <a:r>
              <a:rPr lang="en-US" dirty="0"/>
              <a:t>Revision meeting takes 2 hours</a:t>
            </a:r>
          </a:p>
          <a:p>
            <a:endParaRPr lang="en-US" dirty="0"/>
          </a:p>
          <a:p>
            <a:r>
              <a:rPr lang="en-US" dirty="0"/>
              <a:t>Revision meeting is a closed seminar with the thesis author, opponent, supervisor and examiner.</a:t>
            </a:r>
          </a:p>
          <a:p>
            <a:endParaRPr lang="en-US" dirty="0"/>
          </a:p>
          <a:p>
            <a:r>
              <a:rPr lang="en-US" dirty="0"/>
              <a:t>Review the thesis for which you have been appointed as opponent </a:t>
            </a:r>
            <a:r>
              <a:rPr lang="en-US" b="1" dirty="0">
                <a:solidFill>
                  <a:srgbClr val="0000FF"/>
                </a:solidFill>
              </a:rPr>
              <a:t>in advance:</a:t>
            </a:r>
          </a:p>
          <a:p>
            <a:pPr lvl="1"/>
            <a:r>
              <a:rPr lang="en-US" dirty="0"/>
              <a:t>Go through every piece of the thesis draft in detail and make minor and major comments</a:t>
            </a:r>
          </a:p>
          <a:p>
            <a:pPr lvl="1"/>
            <a:r>
              <a:rPr lang="en-US" dirty="0"/>
              <a:t>Everything is subject to criticism, incl. the thesis methodology, results, evaluation metrics.</a:t>
            </a:r>
          </a:p>
          <a:p>
            <a:pPr lvl="1"/>
            <a:r>
              <a:rPr lang="en-US" dirty="0"/>
              <a:t>Make written list of major issues</a:t>
            </a:r>
          </a:p>
          <a:p>
            <a:pPr lvl="1"/>
            <a:r>
              <a:rPr lang="en-US" dirty="0"/>
              <a:t>Mark minor issues (for ex. language errors in the thesis draft)</a:t>
            </a:r>
          </a:p>
          <a:p>
            <a:pPr lvl="1"/>
            <a:endParaRPr lang="en-US" dirty="0"/>
          </a:p>
          <a:p>
            <a:r>
              <a:rPr lang="en-US" dirty="0"/>
              <a:t>Prepare for the Revision meeting for your own thesis</a:t>
            </a:r>
          </a:p>
          <a:p>
            <a:pPr lvl="1"/>
            <a:r>
              <a:rPr lang="en-US" dirty="0"/>
              <a:t>Discuss possible opposition time slots with the opponent, examiner and the supervisor</a:t>
            </a:r>
          </a:p>
          <a:p>
            <a:pPr lvl="1"/>
            <a:r>
              <a:rPr lang="en-US" dirty="0"/>
              <a:t>Contact your supervisor and request to book a room for meeting at the selected date/time</a:t>
            </a:r>
          </a:p>
          <a:p>
            <a:pPr lvl="1"/>
            <a:endParaRPr lang="en-US" dirty="0"/>
          </a:p>
          <a:p>
            <a:r>
              <a:rPr lang="en-US" dirty="0"/>
              <a:t>Revision meeting is led by the opponent; the examiner contributes when needed.</a:t>
            </a:r>
          </a:p>
          <a:p>
            <a:endParaRPr lang="en-US" dirty="0"/>
          </a:p>
          <a:p>
            <a:r>
              <a:rPr lang="en-US" dirty="0"/>
              <a:t>Discuss the major issues by going section by section, omit minor errors. Send minor errors per e-mail to the thesis author after the meeting.</a:t>
            </a:r>
          </a:p>
        </p:txBody>
      </p:sp>
      <p:sp>
        <p:nvSpPr>
          <p:cNvPr id="4" name="Platshållare för sidfot 3">
            <a:extLst>
              <a:ext uri="{FF2B5EF4-FFF2-40B4-BE49-F238E27FC236}">
                <a16:creationId xmlns:a16="http://schemas.microsoft.com/office/drawing/2014/main" id="{6DAFFE3B-E095-4553-B0E8-47AE1D19B895}"/>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195348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5" dur="500"/>
                                        <p:tgtEl>
                                          <p:spTgt spid="3">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8" dur="500"/>
                                        <p:tgtEl>
                                          <p:spTgt spid="3">
                                            <p:txEl>
                                              <p:pRg st="6" end="6"/>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1" dur="500"/>
                                        <p:tgtEl>
                                          <p:spTgt spid="3">
                                            <p:txEl>
                                              <p:pRg st="7" end="7"/>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4" dur="500"/>
                                        <p:tgtEl>
                                          <p:spTgt spid="3">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9" dur="500"/>
                                        <p:tgtEl>
                                          <p:spTgt spid="3">
                                            <p:txEl>
                                              <p:pRg st="10" end="10"/>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2" dur="500"/>
                                        <p:tgtEl>
                                          <p:spTgt spid="3">
                                            <p:txEl>
                                              <p:pRg st="11" end="11"/>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5" dur="500"/>
                                        <p:tgtEl>
                                          <p:spTgt spid="3">
                                            <p:txEl>
                                              <p:pRg st="12" end="1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45"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sv-SE" sz="3600" dirty="0" err="1"/>
              <a:t>Admission</a:t>
            </a:r>
            <a:r>
              <a:rPr lang="sv-SE" sz="3600" dirty="0"/>
              <a:t> </a:t>
            </a:r>
            <a:r>
              <a:rPr lang="sv-SE" sz="3600" dirty="0" err="1"/>
              <a:t>requirements</a:t>
            </a:r>
            <a:r>
              <a:rPr lang="sv-SE" sz="3600" dirty="0"/>
              <a:t> – the hard </a:t>
            </a:r>
            <a:r>
              <a:rPr lang="sv-SE" sz="3600" dirty="0" err="1"/>
              <a:t>facts</a:t>
            </a:r>
            <a:endParaRPr lang="sv-SE" sz="3600" dirty="0"/>
          </a:p>
        </p:txBody>
      </p:sp>
      <p:sp>
        <p:nvSpPr>
          <p:cNvPr id="2" name="Content Placeholder 1"/>
          <p:cNvSpPr>
            <a:spLocks noGrp="1"/>
          </p:cNvSpPr>
          <p:nvPr>
            <p:ph idx="1"/>
          </p:nvPr>
        </p:nvSpPr>
        <p:spPr/>
        <p:txBody>
          <a:bodyPr>
            <a:normAutofit/>
          </a:bodyPr>
          <a:lstStyle/>
          <a:p>
            <a:endParaRPr lang="en-US" sz="2400" dirty="0"/>
          </a:p>
          <a:p>
            <a:r>
              <a:rPr lang="en-US" sz="2400" dirty="0"/>
              <a:t> You must have passed at least 60 ECTS credits in </a:t>
            </a:r>
            <a:r>
              <a:rPr lang="en-US" sz="2400" dirty="0" err="1"/>
              <a:t>programme</a:t>
            </a:r>
            <a:r>
              <a:rPr lang="en-US" sz="2400" dirty="0"/>
              <a:t> courses.</a:t>
            </a:r>
          </a:p>
          <a:p>
            <a:pPr lvl="1"/>
            <a:r>
              <a:rPr lang="en-US" sz="2000" dirty="0"/>
              <a:t>Incl. 732A99 completed and 6ects from semester 3</a:t>
            </a:r>
          </a:p>
          <a:p>
            <a:endParaRPr lang="en-US" sz="2400" dirty="0"/>
          </a:p>
          <a:p>
            <a:r>
              <a:rPr lang="en-US" sz="2400" dirty="0"/>
              <a:t>All compulsory courses needed for writing the thesis but the threshold requirements are relaxed</a:t>
            </a:r>
          </a:p>
          <a:p>
            <a:pPr lvl="1"/>
            <a:r>
              <a:rPr lang="en-US" sz="2000" dirty="0"/>
              <a:t>When need support for the knowledge of the compulsory course you didn’t pass </a:t>
            </a:r>
            <a:r>
              <a:rPr lang="en-US" sz="2000" dirty="0">
                <a:sym typeface="Wingdings" panose="05000000000000000000" pitchFamily="2" charset="2"/>
              </a:rPr>
              <a:t> Oleg S. will organize consulting sessions</a:t>
            </a:r>
            <a:endParaRPr lang="en-US" sz="2000" dirty="0"/>
          </a:p>
          <a:p>
            <a:endParaRPr lang="en-US" sz="2400" dirty="0"/>
          </a:p>
        </p:txBody>
      </p:sp>
      <p:sp>
        <p:nvSpPr>
          <p:cNvPr id="3" name="Footer Placeholder 2"/>
          <p:cNvSpPr>
            <a:spLocks noGrp="1"/>
          </p:cNvSpPr>
          <p:nvPr>
            <p:ph type="ftr" sz="quarter" idx="11"/>
          </p:nvPr>
        </p:nvSpPr>
        <p:spPr/>
        <p:txBody>
          <a:bodyPr/>
          <a:lstStyle/>
          <a:p>
            <a:r>
              <a:rPr lang="sv-SE"/>
              <a:t>732A64</a:t>
            </a:r>
            <a:endParaRPr lang="sv-S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01E3F9-C3F3-4BC6-8F27-FC929D851DC9}"/>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D684B545-7EC7-4FE8-833C-C55084602D24}"/>
              </a:ext>
            </a:extLst>
          </p:cNvPr>
          <p:cNvSpPr>
            <a:spLocks noGrp="1"/>
          </p:cNvSpPr>
          <p:nvPr>
            <p:ph idx="1"/>
          </p:nvPr>
        </p:nvSpPr>
        <p:spPr>
          <a:xfrm>
            <a:off x="440994" y="3096940"/>
            <a:ext cx="8229600" cy="3647430"/>
          </a:xfrm>
        </p:spPr>
        <p:txBody>
          <a:bodyPr>
            <a:normAutofit fontScale="92500" lnSpcReduction="10000"/>
          </a:bodyPr>
          <a:lstStyle/>
          <a:p>
            <a:pPr marL="0" indent="0">
              <a:buNone/>
            </a:pPr>
            <a:r>
              <a:rPr lang="sv-SE" sz="1600" b="1" dirty="0" err="1">
                <a:solidFill>
                  <a:srgbClr val="0000FF"/>
                </a:solidFill>
              </a:rPr>
              <a:t>Time</a:t>
            </a:r>
            <a:r>
              <a:rPr lang="sv-SE" sz="1600" b="1" dirty="0">
                <a:solidFill>
                  <a:srgbClr val="0000FF"/>
                </a:solidFill>
              </a:rPr>
              <a:t> </a:t>
            </a:r>
            <a:r>
              <a:rPr lang="sv-SE" sz="1600" b="1" dirty="0" err="1">
                <a:solidFill>
                  <a:srgbClr val="0000FF"/>
                </a:solidFill>
              </a:rPr>
              <a:t>frame</a:t>
            </a:r>
            <a:r>
              <a:rPr lang="sv-SE" sz="1600" b="1" dirty="0">
                <a:solidFill>
                  <a:srgbClr val="0000FF"/>
                </a:solidFill>
              </a:rPr>
              <a:t>: revision meeting – Final </a:t>
            </a:r>
            <a:r>
              <a:rPr lang="sv-SE" sz="1600" b="1" dirty="0" err="1">
                <a:solidFill>
                  <a:srgbClr val="0000FF"/>
                </a:solidFill>
              </a:rPr>
              <a:t>thesis</a:t>
            </a:r>
            <a:r>
              <a:rPr lang="sv-SE" sz="1600" b="1" dirty="0">
                <a:solidFill>
                  <a:srgbClr val="0000FF"/>
                </a:solidFill>
              </a:rPr>
              <a:t> submission</a:t>
            </a:r>
          </a:p>
          <a:p>
            <a:endParaRPr lang="sv-SE" sz="1600" dirty="0"/>
          </a:p>
          <a:p>
            <a:r>
              <a:rPr lang="en-US" sz="2000" dirty="0"/>
              <a:t>Make revisions in your own thesis according to what has been taken up by your opponent, examiner and the supervisor </a:t>
            </a:r>
          </a:p>
          <a:p>
            <a:r>
              <a:rPr lang="en-US" sz="2000" dirty="0"/>
              <a:t>Prepare your next manuscript version for the </a:t>
            </a:r>
            <a:r>
              <a:rPr lang="en-US" sz="2000" dirty="0" err="1"/>
              <a:t>Defence</a:t>
            </a:r>
            <a:r>
              <a:rPr lang="en-US" sz="2000" dirty="0"/>
              <a:t> seminar.</a:t>
            </a:r>
          </a:p>
          <a:p>
            <a:r>
              <a:rPr lang="en-US" sz="2000" dirty="0"/>
              <a:t>Send your thesis to LISAM, opponent, examiner, supervisor</a:t>
            </a:r>
          </a:p>
          <a:p>
            <a:r>
              <a:rPr lang="en-US" sz="2000" dirty="0"/>
              <a:t>Prepare a good presentation for the </a:t>
            </a:r>
            <a:r>
              <a:rPr lang="en-US" sz="2000" dirty="0" err="1"/>
              <a:t>Defence</a:t>
            </a:r>
            <a:r>
              <a:rPr lang="en-US" sz="2000" dirty="0"/>
              <a:t> seminar.</a:t>
            </a:r>
          </a:p>
          <a:p>
            <a:endParaRPr lang="en-US" sz="2000" dirty="0"/>
          </a:p>
          <a:p>
            <a:r>
              <a:rPr lang="en-US" sz="2000" dirty="0"/>
              <a:t>Check the revisions made in the thesis on which you are the opponent.</a:t>
            </a:r>
          </a:p>
          <a:p>
            <a:r>
              <a:rPr lang="en-US" sz="2000" dirty="0"/>
              <a:t>Prepare discussion points for the </a:t>
            </a:r>
            <a:r>
              <a:rPr lang="en-US" sz="2000" dirty="0" err="1"/>
              <a:t>Defence</a:t>
            </a:r>
            <a:r>
              <a:rPr lang="en-US" sz="2000" dirty="0"/>
              <a:t> seminar (should take 7-8 minutes).</a:t>
            </a:r>
          </a:p>
          <a:p>
            <a:r>
              <a:rPr lang="en-US" sz="2000" dirty="0"/>
              <a:t>Perform on the </a:t>
            </a:r>
            <a:r>
              <a:rPr lang="en-US" sz="2000" dirty="0" err="1"/>
              <a:t>Defence</a:t>
            </a:r>
            <a:r>
              <a:rPr lang="en-US" sz="2000" dirty="0"/>
              <a:t> seminar both as speaker and as opponent!</a:t>
            </a:r>
          </a:p>
        </p:txBody>
      </p:sp>
      <p:sp>
        <p:nvSpPr>
          <p:cNvPr id="4" name="Platshållare för sidfot 3">
            <a:extLst>
              <a:ext uri="{FF2B5EF4-FFF2-40B4-BE49-F238E27FC236}">
                <a16:creationId xmlns:a16="http://schemas.microsoft.com/office/drawing/2014/main" id="{60B7F7FA-F5CC-4E71-8E7E-2AD2B93FC3EC}"/>
              </a:ext>
            </a:extLst>
          </p:cNvPr>
          <p:cNvSpPr>
            <a:spLocks noGrp="1"/>
          </p:cNvSpPr>
          <p:nvPr>
            <p:ph type="ftr" sz="quarter" idx="11"/>
          </p:nvPr>
        </p:nvSpPr>
        <p:spPr/>
        <p:txBody>
          <a:bodyPr/>
          <a:lstStyle/>
          <a:p>
            <a:r>
              <a:rPr lang="sv-SE"/>
              <a:t>732A64</a:t>
            </a:r>
            <a:endParaRPr lang="sv-SE" dirty="0"/>
          </a:p>
        </p:txBody>
      </p:sp>
      <p:graphicFrame>
        <p:nvGraphicFramePr>
          <p:cNvPr id="5" name="Table 4">
            <a:extLst>
              <a:ext uri="{FF2B5EF4-FFF2-40B4-BE49-F238E27FC236}">
                <a16:creationId xmlns:a16="http://schemas.microsoft.com/office/drawing/2014/main" id="{C2280C8B-BEDF-4E94-2EC8-975A2F7DA524}"/>
              </a:ext>
            </a:extLst>
          </p:cNvPr>
          <p:cNvGraphicFramePr>
            <a:graphicFrameLocks noGrp="1"/>
          </p:cNvGraphicFramePr>
          <p:nvPr>
            <p:extLst>
              <p:ext uri="{D42A27DB-BD31-4B8C-83A1-F6EECF244321}">
                <p14:modId xmlns:p14="http://schemas.microsoft.com/office/powerpoint/2010/main" val="959417315"/>
              </p:ext>
            </p:extLst>
          </p:nvPr>
        </p:nvGraphicFramePr>
        <p:xfrm>
          <a:off x="457200" y="1877429"/>
          <a:ext cx="7987952" cy="794285"/>
        </p:xfrm>
        <a:graphic>
          <a:graphicData uri="http://schemas.openxmlformats.org/drawingml/2006/table">
            <a:tbl>
              <a:tblPr firstRow="1" firstCol="1" bandRow="1">
                <a:tableStyleId>{3B4B98B0-60AC-42C2-AFA5-B58CD77FA1E5}</a:tableStyleId>
              </a:tblPr>
              <a:tblGrid>
                <a:gridCol w="1164609">
                  <a:extLst>
                    <a:ext uri="{9D8B030D-6E8A-4147-A177-3AD203B41FA5}">
                      <a16:colId xmlns:a16="http://schemas.microsoft.com/office/drawing/2014/main" val="3827932815"/>
                    </a:ext>
                  </a:extLst>
                </a:gridCol>
                <a:gridCol w="6823343">
                  <a:extLst>
                    <a:ext uri="{9D8B030D-6E8A-4147-A177-3AD203B41FA5}">
                      <a16:colId xmlns:a16="http://schemas.microsoft.com/office/drawing/2014/main" val="21250065"/>
                    </a:ext>
                  </a:extLst>
                </a:gridCol>
              </a:tblGrid>
              <a:tr h="383074">
                <a:tc>
                  <a:txBody>
                    <a:bodyPr/>
                    <a:lstStyle/>
                    <a:p>
                      <a:pPr>
                        <a:lnSpc>
                          <a:spcPct val="107000"/>
                        </a:lnSpc>
                        <a:spcAft>
                          <a:spcPts val="800"/>
                        </a:spcAft>
                      </a:pPr>
                      <a:r>
                        <a:rPr lang="sv-SE" sz="1000" kern="0" dirty="0">
                          <a:effectLst/>
                        </a:rPr>
                        <a:t>May 27</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Submission </a:t>
                      </a:r>
                      <a:r>
                        <a:rPr lang="sv-SE" sz="1000" kern="0" dirty="0" err="1">
                          <a:effectLst/>
                        </a:rPr>
                        <a:t>of</a:t>
                      </a:r>
                      <a:r>
                        <a:rPr lang="sv-SE" sz="1000" kern="0" dirty="0">
                          <a:effectLst/>
                        </a:rPr>
                        <a:t> the </a:t>
                      </a:r>
                      <a:r>
                        <a:rPr lang="sv-SE" sz="1000" kern="0" dirty="0" err="1">
                          <a:effectLst/>
                        </a:rPr>
                        <a:t>close</a:t>
                      </a:r>
                      <a:r>
                        <a:rPr lang="sv-SE" sz="1000" kern="0" dirty="0">
                          <a:effectLst/>
                        </a:rPr>
                        <a:t>-to-final </a:t>
                      </a:r>
                      <a:r>
                        <a:rPr lang="sv-SE" sz="1000" kern="0" dirty="0" err="1">
                          <a:effectLst/>
                        </a:rPr>
                        <a:t>thesis</a:t>
                      </a:r>
                      <a:r>
                        <a:rPr lang="sv-SE" sz="1000" kern="0" dirty="0">
                          <a:effectLst/>
                        </a:rPr>
                        <a:t> to LISAM. </a:t>
                      </a:r>
                      <a:r>
                        <a:rPr lang="sv-SE" sz="1000" kern="0" dirty="0" err="1">
                          <a:effectLst/>
                        </a:rPr>
                        <a:t>This</a:t>
                      </a:r>
                      <a:r>
                        <a:rPr lang="sv-SE" sz="1000" kern="0" dirty="0">
                          <a:effectLst/>
                        </a:rPr>
                        <a:t> version </a:t>
                      </a:r>
                      <a:r>
                        <a:rPr lang="sv-SE" sz="1000" kern="0" dirty="0" err="1">
                          <a:effectLst/>
                        </a:rPr>
                        <a:t>will</a:t>
                      </a:r>
                      <a:r>
                        <a:rPr lang="sv-SE" sz="1000" kern="0" dirty="0">
                          <a:effectLst/>
                        </a:rPr>
                        <a:t> be </a:t>
                      </a:r>
                      <a:r>
                        <a:rPr lang="sv-SE" sz="1000" kern="0" dirty="0" err="1">
                          <a:effectLst/>
                        </a:rPr>
                        <a:t>controlled</a:t>
                      </a:r>
                      <a:r>
                        <a:rPr lang="sv-SE" sz="1000" kern="0" dirty="0">
                          <a:effectLst/>
                        </a:rPr>
                        <a:t> for the </a:t>
                      </a:r>
                      <a:r>
                        <a:rPr lang="sv-SE" sz="1000" kern="0" dirty="0" err="1">
                          <a:effectLst/>
                        </a:rPr>
                        <a:t>plagiarism</a:t>
                      </a:r>
                      <a:r>
                        <a:rPr lang="sv-SE" sz="1000" kern="0" dirty="0">
                          <a:effectLst/>
                        </a:rPr>
                        <a:t>. </a:t>
                      </a:r>
                      <a:r>
                        <a:rPr lang="sv-SE" sz="1000" kern="0" dirty="0" err="1">
                          <a:effectLst/>
                        </a:rPr>
                        <a:t>Send</a:t>
                      </a:r>
                      <a:r>
                        <a:rPr lang="sv-SE" sz="1000" kern="0" dirty="0">
                          <a:effectLst/>
                        </a:rPr>
                        <a:t> it </a:t>
                      </a:r>
                      <a:r>
                        <a:rPr lang="sv-SE" sz="1000" kern="0" dirty="0" err="1">
                          <a:effectLst/>
                        </a:rPr>
                        <a:t>also</a:t>
                      </a:r>
                      <a:r>
                        <a:rPr lang="sv-SE" sz="1000" kern="0" dirty="0">
                          <a:effectLst/>
                        </a:rPr>
                        <a:t> to the supervisor, </a:t>
                      </a:r>
                      <a:r>
                        <a:rPr lang="sv-SE" sz="1000" kern="0" dirty="0" err="1">
                          <a:effectLst/>
                        </a:rPr>
                        <a:t>examiner</a:t>
                      </a:r>
                      <a:r>
                        <a:rPr lang="sv-SE" sz="1000" kern="0" dirty="0">
                          <a:effectLst/>
                        </a:rPr>
                        <a:t> and opponent by email</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47875344"/>
                  </a:ext>
                </a:extLst>
              </a:tr>
              <a:tr h="152043">
                <a:tc>
                  <a:txBody>
                    <a:bodyPr/>
                    <a:lstStyle/>
                    <a:p>
                      <a:pPr>
                        <a:lnSpc>
                          <a:spcPct val="107000"/>
                        </a:lnSpc>
                        <a:spcAft>
                          <a:spcPts val="800"/>
                        </a:spcAft>
                      </a:pPr>
                      <a:r>
                        <a:rPr lang="sv-SE" sz="1000" kern="0">
                          <a:effectLst/>
                        </a:rPr>
                        <a:t>June 2</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Submission </a:t>
                      </a:r>
                      <a:r>
                        <a:rPr lang="sv-SE" sz="1000" kern="0" dirty="0" err="1">
                          <a:effectLst/>
                        </a:rPr>
                        <a:t>of</a:t>
                      </a:r>
                      <a:r>
                        <a:rPr lang="sv-SE" sz="1000" kern="0" dirty="0">
                          <a:effectLst/>
                        </a:rPr>
                        <a:t> the presentation for the oral </a:t>
                      </a:r>
                      <a:r>
                        <a:rPr lang="sv-SE" sz="1000" kern="0" dirty="0" err="1">
                          <a:effectLst/>
                        </a:rPr>
                        <a:t>defense</a:t>
                      </a:r>
                      <a:r>
                        <a:rPr lang="sv-SE" sz="1000" kern="0" dirty="0">
                          <a:effectLst/>
                        </a:rPr>
                        <a:t> to LISAM</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01391493"/>
                  </a:ext>
                </a:extLst>
              </a:tr>
              <a:tr h="255382">
                <a:tc>
                  <a:txBody>
                    <a:bodyPr/>
                    <a:lstStyle/>
                    <a:p>
                      <a:pPr>
                        <a:lnSpc>
                          <a:spcPct val="107000"/>
                        </a:lnSpc>
                        <a:spcAft>
                          <a:spcPts val="800"/>
                        </a:spcAft>
                      </a:pPr>
                      <a:r>
                        <a:rPr lang="sv-SE" sz="1000" b="1" kern="0">
                          <a:effectLst/>
                        </a:rPr>
                        <a:t>June 3 - June 5</a:t>
                      </a:r>
                      <a:endParaRPr lang="sv-SE" sz="14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Oral </a:t>
                      </a:r>
                      <a:r>
                        <a:rPr lang="sv-SE" sz="1000" b="1" kern="0" dirty="0" err="1">
                          <a:effectLst/>
                        </a:rPr>
                        <a:t>defense</a:t>
                      </a:r>
                      <a:r>
                        <a:rPr lang="sv-SE" sz="1000" b="1" kern="0" dirty="0">
                          <a:effectLst/>
                        </a:rPr>
                        <a:t> </a:t>
                      </a:r>
                      <a:r>
                        <a:rPr lang="sv-SE" sz="1000" b="1" kern="0" dirty="0" err="1">
                          <a:effectLst/>
                        </a:rPr>
                        <a:t>seminar</a:t>
                      </a:r>
                      <a:r>
                        <a:rPr lang="sv-SE" sz="1000" b="1" kern="0" dirty="0">
                          <a:effectLst/>
                        </a:rPr>
                        <a:t> in Alan Turing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42964017"/>
                  </a:ext>
                </a:extLst>
              </a:tr>
            </a:tbl>
          </a:graphicData>
        </a:graphic>
      </p:graphicFrame>
    </p:spTree>
    <p:extLst>
      <p:ext uri="{BB962C8B-B14F-4D97-AF65-F5344CB8AC3E}">
        <p14:creationId xmlns:p14="http://schemas.microsoft.com/office/powerpoint/2010/main" val="348284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ABEE6D-A4A0-4092-8481-ACC7273F5CF0}"/>
              </a:ext>
            </a:extLst>
          </p:cNvPr>
          <p:cNvSpPr>
            <a:spLocks noGrp="1"/>
          </p:cNvSpPr>
          <p:nvPr>
            <p:ph type="title"/>
          </p:nvPr>
        </p:nvSpPr>
        <p:spPr/>
        <p:txBody>
          <a:bodyPr/>
          <a:lstStyle/>
          <a:p>
            <a:r>
              <a:rPr lang="sv-SE" dirty="0" err="1"/>
              <a:t>Defence</a:t>
            </a:r>
            <a:r>
              <a:rPr lang="sv-SE" dirty="0"/>
              <a:t> </a:t>
            </a:r>
            <a:r>
              <a:rPr lang="sv-SE" dirty="0" err="1"/>
              <a:t>seminar</a:t>
            </a:r>
            <a:endParaRPr lang="sv-SE" dirty="0"/>
          </a:p>
        </p:txBody>
      </p:sp>
      <p:sp>
        <p:nvSpPr>
          <p:cNvPr id="3" name="Platshållare för innehåll 2">
            <a:extLst>
              <a:ext uri="{FF2B5EF4-FFF2-40B4-BE49-F238E27FC236}">
                <a16:creationId xmlns:a16="http://schemas.microsoft.com/office/drawing/2014/main" id="{EEDC0F35-4B6E-45E4-8257-0EB74957D29B}"/>
              </a:ext>
            </a:extLst>
          </p:cNvPr>
          <p:cNvSpPr>
            <a:spLocks noGrp="1"/>
          </p:cNvSpPr>
          <p:nvPr>
            <p:ph idx="1"/>
          </p:nvPr>
        </p:nvSpPr>
        <p:spPr/>
        <p:txBody>
          <a:bodyPr>
            <a:normAutofit/>
          </a:bodyPr>
          <a:lstStyle/>
          <a:p>
            <a:r>
              <a:rPr lang="en-US" sz="2000" dirty="0"/>
              <a:t>Each student presents their thesis for a maximum of 25 minutes</a:t>
            </a:r>
          </a:p>
          <a:p>
            <a:endParaRPr lang="en-US" sz="2000" dirty="0"/>
          </a:p>
          <a:p>
            <a:r>
              <a:rPr lang="en-US" sz="2000" dirty="0"/>
              <a:t>… followed by the opposition and a general discussion (max. 20 minutes).</a:t>
            </a:r>
          </a:p>
          <a:p>
            <a:pPr lvl="1"/>
            <a:r>
              <a:rPr lang="en-US" sz="1600" dirty="0"/>
              <a:t>Audience 5 mins</a:t>
            </a:r>
          </a:p>
          <a:p>
            <a:pPr lvl="1"/>
            <a:r>
              <a:rPr lang="en-US" sz="1600" dirty="0"/>
              <a:t>Opponent 7 mins</a:t>
            </a:r>
          </a:p>
          <a:p>
            <a:pPr lvl="1"/>
            <a:r>
              <a:rPr lang="en-US" sz="1600" dirty="0"/>
              <a:t>Examiner 7 mins</a:t>
            </a:r>
          </a:p>
          <a:p>
            <a:endParaRPr lang="en-US" sz="2000" dirty="0"/>
          </a:p>
          <a:p>
            <a:r>
              <a:rPr lang="en-US" sz="2000" dirty="0"/>
              <a:t>After the seminar (or in breaks) each supervisor is recommended to discuss with the student what needs to be adjusted in the manuscript.</a:t>
            </a:r>
          </a:p>
          <a:p>
            <a:endParaRPr lang="en-US" sz="2000" dirty="0"/>
          </a:p>
          <a:p>
            <a:r>
              <a:rPr lang="en-US" sz="2000" b="1" dirty="0">
                <a:solidFill>
                  <a:srgbClr val="0000FF"/>
                </a:solidFill>
              </a:rPr>
              <a:t>Mandatory to attend all sessions of your group! </a:t>
            </a:r>
            <a:endParaRPr lang="sv-SE" sz="2000" b="1" dirty="0">
              <a:solidFill>
                <a:srgbClr val="0000FF"/>
              </a:solidFill>
            </a:endParaRPr>
          </a:p>
        </p:txBody>
      </p:sp>
      <p:sp>
        <p:nvSpPr>
          <p:cNvPr id="4" name="Platshållare för sidfot 3">
            <a:extLst>
              <a:ext uri="{FF2B5EF4-FFF2-40B4-BE49-F238E27FC236}">
                <a16:creationId xmlns:a16="http://schemas.microsoft.com/office/drawing/2014/main" id="{05A5E176-CB81-4EF9-9B54-1EABBC58D56E}"/>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46821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C9503E-BDCC-489F-8D7D-2D0823ABA9E5}"/>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49F18976-7CBC-4885-8D5D-A8F299CBC883}"/>
              </a:ext>
            </a:extLst>
          </p:cNvPr>
          <p:cNvSpPr>
            <a:spLocks noGrp="1"/>
          </p:cNvSpPr>
          <p:nvPr>
            <p:ph idx="1"/>
          </p:nvPr>
        </p:nvSpPr>
        <p:spPr>
          <a:xfrm>
            <a:off x="472634" y="3405837"/>
            <a:ext cx="8291264" cy="3432026"/>
          </a:xfrm>
        </p:spPr>
        <p:txBody>
          <a:bodyPr>
            <a:normAutofit/>
          </a:bodyPr>
          <a:lstStyle/>
          <a:p>
            <a:r>
              <a:rPr lang="sv-SE" sz="1800" b="1" dirty="0" err="1">
                <a:solidFill>
                  <a:srgbClr val="C00000"/>
                </a:solidFill>
              </a:rPr>
              <a:t>Very</a:t>
            </a:r>
            <a:r>
              <a:rPr lang="sv-SE" sz="1800" b="1" dirty="0">
                <a:solidFill>
                  <a:srgbClr val="C00000"/>
                </a:solidFill>
              </a:rPr>
              <a:t> short </a:t>
            </a:r>
            <a:r>
              <a:rPr lang="sv-SE" sz="1800" b="1" dirty="0" err="1">
                <a:solidFill>
                  <a:srgbClr val="C00000"/>
                </a:solidFill>
              </a:rPr>
              <a:t>time</a:t>
            </a:r>
            <a:r>
              <a:rPr lang="sv-SE" sz="1800" b="1" dirty="0">
                <a:solidFill>
                  <a:srgbClr val="C00000"/>
                </a:solidFill>
              </a:rPr>
              <a:t> </a:t>
            </a:r>
            <a:r>
              <a:rPr lang="sv-SE" sz="1800" dirty="0"/>
              <a:t>to the </a:t>
            </a:r>
            <a:r>
              <a:rPr lang="sv-SE" sz="1800" dirty="0" err="1"/>
              <a:t>next</a:t>
            </a:r>
            <a:r>
              <a:rPr lang="sv-SE" sz="1800" dirty="0"/>
              <a:t> submission</a:t>
            </a:r>
          </a:p>
          <a:p>
            <a:pPr lvl="1"/>
            <a:r>
              <a:rPr lang="sv-SE" sz="1600" dirty="0"/>
              <a:t>Minor problems </a:t>
            </a:r>
            <a:r>
              <a:rPr lang="sv-SE" sz="1600" dirty="0" err="1"/>
              <a:t>left</a:t>
            </a:r>
            <a:r>
              <a:rPr lang="sv-SE" sz="1600" dirty="0"/>
              <a:t>: </a:t>
            </a:r>
            <a:r>
              <a:rPr lang="sv-SE" sz="1600" dirty="0" err="1"/>
              <a:t>revise</a:t>
            </a:r>
            <a:r>
              <a:rPr lang="sv-SE" sz="1600" dirty="0"/>
              <a:t>, </a:t>
            </a:r>
            <a:r>
              <a:rPr lang="sv-SE" sz="1600" dirty="0" err="1"/>
              <a:t>submit</a:t>
            </a:r>
            <a:r>
              <a:rPr lang="sv-SE" sz="1600" dirty="0"/>
              <a:t> the final version</a:t>
            </a:r>
          </a:p>
          <a:p>
            <a:pPr lvl="1"/>
            <a:r>
              <a:rPr lang="sv-SE" sz="1600" dirty="0"/>
              <a:t>Major/</a:t>
            </a:r>
            <a:r>
              <a:rPr lang="sv-SE" sz="1600" dirty="0" err="1"/>
              <a:t>Many</a:t>
            </a:r>
            <a:r>
              <a:rPr lang="sv-SE" sz="1600" dirty="0"/>
              <a:t> problems </a:t>
            </a:r>
            <a:r>
              <a:rPr lang="sv-SE" sz="1600" dirty="0" err="1"/>
              <a:t>left</a:t>
            </a:r>
            <a:r>
              <a:rPr lang="sv-SE" sz="1600" dirty="0"/>
              <a:t>: </a:t>
            </a:r>
            <a:r>
              <a:rPr lang="sv-SE" sz="1600" dirty="0" err="1"/>
              <a:t>submit</a:t>
            </a:r>
            <a:r>
              <a:rPr lang="sv-SE" sz="1600" dirty="0"/>
              <a:t> in August</a:t>
            </a:r>
          </a:p>
          <a:p>
            <a:pPr lvl="1"/>
            <a:r>
              <a:rPr lang="sv-SE" sz="1600" dirty="0"/>
              <a:t>Note: ”</a:t>
            </a:r>
            <a:r>
              <a:rPr lang="sv-SE" sz="1600" b="1" dirty="0"/>
              <a:t>last </a:t>
            </a:r>
            <a:r>
              <a:rPr lang="sv-SE" sz="1600" b="1" dirty="0" err="1"/>
              <a:t>attempt</a:t>
            </a:r>
            <a:r>
              <a:rPr lang="sv-SE" sz="1600" b="1" dirty="0"/>
              <a:t>” is </a:t>
            </a:r>
            <a:r>
              <a:rPr lang="sv-SE" sz="1600" b="1" dirty="0" err="1"/>
              <a:t>only</a:t>
            </a:r>
            <a:r>
              <a:rPr lang="sv-SE" sz="1600" b="1" dirty="0"/>
              <a:t> </a:t>
            </a:r>
            <a:r>
              <a:rPr lang="sv-SE" sz="1600" dirty="0"/>
              <a:t> for students </a:t>
            </a:r>
            <a:r>
              <a:rPr lang="sv-SE" sz="1600" dirty="0" err="1"/>
              <a:t>who</a:t>
            </a:r>
            <a:r>
              <a:rPr lang="sv-SE" sz="1600" dirty="0"/>
              <a:t> </a:t>
            </a:r>
            <a:r>
              <a:rPr lang="sv-SE" sz="1600" dirty="0" err="1"/>
              <a:t>have</a:t>
            </a:r>
            <a:r>
              <a:rPr lang="sv-SE" sz="1600" dirty="0"/>
              <a:t> </a:t>
            </a:r>
            <a:r>
              <a:rPr lang="sv-SE" sz="1600" dirty="0" err="1"/>
              <a:t>gone</a:t>
            </a:r>
            <a:r>
              <a:rPr lang="sv-SE" sz="1600" dirty="0"/>
              <a:t> </a:t>
            </a:r>
            <a:r>
              <a:rPr lang="sv-SE" sz="1600" dirty="0" err="1"/>
              <a:t>through</a:t>
            </a:r>
            <a:r>
              <a:rPr lang="sv-SE" sz="1600" dirty="0"/>
              <a:t> all </a:t>
            </a:r>
            <a:r>
              <a:rPr lang="sv-SE" sz="1600" dirty="0" err="1"/>
              <a:t>mandatory</a:t>
            </a:r>
            <a:r>
              <a:rPr lang="sv-SE" sz="1600" dirty="0"/>
              <a:t> sessions (</a:t>
            </a:r>
            <a:r>
              <a:rPr lang="sv-SE" sz="1600" dirty="0" err="1"/>
              <a:t>incl</a:t>
            </a:r>
            <a:r>
              <a:rPr lang="sv-SE" sz="1600" dirty="0"/>
              <a:t> </a:t>
            </a:r>
            <a:r>
              <a:rPr lang="sv-SE" sz="1600" dirty="0" err="1"/>
              <a:t>defence</a:t>
            </a:r>
            <a:r>
              <a:rPr lang="sv-SE" sz="1600" dirty="0"/>
              <a:t>) </a:t>
            </a:r>
            <a:r>
              <a:rPr lang="sv-SE" sz="1600" dirty="0" err="1"/>
              <a:t>but</a:t>
            </a:r>
            <a:r>
              <a:rPr lang="sv-SE" sz="1600" dirty="0"/>
              <a:t> still </a:t>
            </a:r>
            <a:r>
              <a:rPr lang="sv-SE" sz="1600" dirty="0" err="1"/>
              <a:t>have</a:t>
            </a:r>
            <a:r>
              <a:rPr lang="sv-SE" sz="1600" dirty="0"/>
              <a:t> </a:t>
            </a:r>
            <a:r>
              <a:rPr lang="sv-SE" sz="1600" dirty="0" err="1"/>
              <a:t>some</a:t>
            </a:r>
            <a:r>
              <a:rPr lang="sv-SE" sz="1600" dirty="0"/>
              <a:t> problems </a:t>
            </a:r>
            <a:r>
              <a:rPr lang="sv-SE" sz="1600" dirty="0" err="1"/>
              <a:t>left</a:t>
            </a:r>
            <a:r>
              <a:rPr lang="sv-SE" sz="1600" dirty="0"/>
              <a:t> in the </a:t>
            </a:r>
            <a:r>
              <a:rPr lang="sv-SE" sz="1600" dirty="0" err="1"/>
              <a:t>report</a:t>
            </a:r>
            <a:endParaRPr lang="sv-SE" sz="1600" dirty="0"/>
          </a:p>
          <a:p>
            <a:endParaRPr lang="sv-SE" sz="1600" dirty="0"/>
          </a:p>
          <a:p>
            <a:r>
              <a:rPr lang="sv-SE" sz="1600" dirty="0"/>
              <a:t>If </a:t>
            </a:r>
            <a:r>
              <a:rPr lang="sv-SE" sz="1600" dirty="0" err="1"/>
              <a:t>you</a:t>
            </a:r>
            <a:r>
              <a:rPr lang="sv-SE" sz="1600" dirty="0"/>
              <a:t> </a:t>
            </a:r>
            <a:r>
              <a:rPr lang="sv-SE" sz="1600" dirty="0" err="1"/>
              <a:t>submit</a:t>
            </a:r>
            <a:r>
              <a:rPr lang="sv-SE" sz="1600" dirty="0"/>
              <a:t> the final </a:t>
            </a:r>
            <a:r>
              <a:rPr lang="sv-SE" sz="1600" dirty="0" err="1"/>
              <a:t>manuscript</a:t>
            </a:r>
            <a:r>
              <a:rPr lang="sv-SE" sz="1600" dirty="0"/>
              <a:t> in June, the </a:t>
            </a:r>
            <a:r>
              <a:rPr lang="sv-SE" sz="1600" dirty="0" err="1"/>
              <a:t>grade</a:t>
            </a:r>
            <a:r>
              <a:rPr lang="sv-SE" sz="1600" dirty="0"/>
              <a:t> is </a:t>
            </a:r>
            <a:r>
              <a:rPr lang="sv-SE" sz="1600" dirty="0" err="1"/>
              <a:t>decided</a:t>
            </a:r>
            <a:r>
              <a:rPr lang="sv-SE" sz="1600" dirty="0"/>
              <a:t> at the </a:t>
            </a:r>
            <a:r>
              <a:rPr lang="sv-SE" sz="1600" dirty="0" err="1"/>
              <a:t>examiner</a:t>
            </a:r>
            <a:r>
              <a:rPr lang="sv-SE" sz="1600" dirty="0"/>
              <a:t> meeting</a:t>
            </a:r>
          </a:p>
          <a:p>
            <a:r>
              <a:rPr lang="sv-SE" sz="1600" dirty="0" err="1"/>
              <a:t>Your</a:t>
            </a:r>
            <a:r>
              <a:rPr lang="sv-SE" sz="1600" dirty="0"/>
              <a:t> </a:t>
            </a:r>
            <a:r>
              <a:rPr lang="sv-SE" sz="1600" dirty="0" err="1"/>
              <a:t>grade</a:t>
            </a:r>
            <a:r>
              <a:rPr lang="sv-SE" sz="1600" dirty="0"/>
              <a:t> is </a:t>
            </a:r>
            <a:r>
              <a:rPr lang="sv-SE" sz="1600" dirty="0" err="1"/>
              <a:t>informed</a:t>
            </a:r>
            <a:r>
              <a:rPr lang="sv-SE" sz="1600" dirty="0"/>
              <a:t> to </a:t>
            </a:r>
            <a:r>
              <a:rPr lang="sv-SE" sz="1600" dirty="0" err="1"/>
              <a:t>you</a:t>
            </a:r>
            <a:r>
              <a:rPr lang="sv-SE" sz="1600" dirty="0"/>
              <a:t> by the </a:t>
            </a:r>
            <a:r>
              <a:rPr lang="sv-SE" sz="1600" dirty="0" err="1"/>
              <a:t>course</a:t>
            </a:r>
            <a:r>
              <a:rPr lang="sv-SE" sz="1600" dirty="0"/>
              <a:t> </a:t>
            </a:r>
            <a:r>
              <a:rPr lang="sv-SE" sz="1600" dirty="0" err="1"/>
              <a:t>leader</a:t>
            </a:r>
            <a:r>
              <a:rPr lang="sv-SE" sz="1600" dirty="0"/>
              <a:t> (Oleg)</a:t>
            </a:r>
          </a:p>
          <a:p>
            <a:r>
              <a:rPr lang="sv-SE" sz="1600" dirty="0"/>
              <a:t>If </a:t>
            </a:r>
            <a:r>
              <a:rPr lang="sv-SE" sz="1600" dirty="0" err="1"/>
              <a:t>you</a:t>
            </a:r>
            <a:r>
              <a:rPr lang="sv-SE" sz="1600" dirty="0"/>
              <a:t> </a:t>
            </a:r>
            <a:r>
              <a:rPr lang="sv-SE" sz="1600" dirty="0" err="1"/>
              <a:t>have</a:t>
            </a:r>
            <a:r>
              <a:rPr lang="sv-SE" sz="1600" dirty="0"/>
              <a:t> 120 ECTS, </a:t>
            </a:r>
            <a:r>
              <a:rPr lang="sv-SE" sz="1600" dirty="0" err="1"/>
              <a:t>apply</a:t>
            </a:r>
            <a:r>
              <a:rPr lang="sv-SE" sz="1600" dirty="0"/>
              <a:t> for </a:t>
            </a:r>
            <a:r>
              <a:rPr lang="sv-SE" sz="1600" dirty="0" err="1"/>
              <a:t>your</a:t>
            </a:r>
            <a:r>
              <a:rPr lang="sv-SE" sz="1600" dirty="0"/>
              <a:t> </a:t>
            </a:r>
            <a:r>
              <a:rPr lang="sv-SE" sz="1600" dirty="0" err="1"/>
              <a:t>degree</a:t>
            </a:r>
            <a:r>
              <a:rPr lang="sv-SE" sz="1600" dirty="0"/>
              <a:t>! </a:t>
            </a:r>
          </a:p>
          <a:p>
            <a:pPr lvl="1"/>
            <a:r>
              <a:rPr lang="sv-SE" sz="1400" b="1" dirty="0"/>
              <a:t>It </a:t>
            </a:r>
            <a:r>
              <a:rPr lang="sv-SE" sz="1400" b="1" dirty="0" err="1"/>
              <a:t>does</a:t>
            </a:r>
            <a:r>
              <a:rPr lang="sv-SE" sz="1400" b="1" dirty="0"/>
              <a:t> not </a:t>
            </a:r>
            <a:r>
              <a:rPr lang="sv-SE" sz="1400" b="1" dirty="0" err="1"/>
              <a:t>happen</a:t>
            </a:r>
            <a:r>
              <a:rPr lang="sv-SE" sz="1400" b="1" dirty="0"/>
              <a:t> </a:t>
            </a:r>
            <a:r>
              <a:rPr lang="sv-SE" sz="1400" b="1" dirty="0" err="1"/>
              <a:t>automatically</a:t>
            </a:r>
            <a:endParaRPr lang="sv-SE" sz="1400" b="1" dirty="0"/>
          </a:p>
          <a:p>
            <a:endParaRPr lang="sv-SE" sz="2000" dirty="0"/>
          </a:p>
          <a:p>
            <a:pPr marL="914400" lvl="2" indent="0">
              <a:buNone/>
            </a:pPr>
            <a:endParaRPr lang="sv-SE" sz="1600" dirty="0"/>
          </a:p>
        </p:txBody>
      </p:sp>
      <p:sp>
        <p:nvSpPr>
          <p:cNvPr id="4" name="Platshållare för sidfot 3">
            <a:extLst>
              <a:ext uri="{FF2B5EF4-FFF2-40B4-BE49-F238E27FC236}">
                <a16:creationId xmlns:a16="http://schemas.microsoft.com/office/drawing/2014/main" id="{CCFF988C-E45B-4219-A80A-91C4D7735533}"/>
              </a:ext>
            </a:extLst>
          </p:cNvPr>
          <p:cNvSpPr>
            <a:spLocks noGrp="1"/>
          </p:cNvSpPr>
          <p:nvPr>
            <p:ph type="ftr" sz="quarter" idx="11"/>
          </p:nvPr>
        </p:nvSpPr>
        <p:spPr/>
        <p:txBody>
          <a:bodyPr/>
          <a:lstStyle/>
          <a:p>
            <a:r>
              <a:rPr lang="sv-SE"/>
              <a:t>732A64</a:t>
            </a:r>
            <a:endParaRPr lang="sv-SE" dirty="0"/>
          </a:p>
        </p:txBody>
      </p:sp>
      <p:graphicFrame>
        <p:nvGraphicFramePr>
          <p:cNvPr id="5" name="Table 4">
            <a:extLst>
              <a:ext uri="{FF2B5EF4-FFF2-40B4-BE49-F238E27FC236}">
                <a16:creationId xmlns:a16="http://schemas.microsoft.com/office/drawing/2014/main" id="{682A713A-0324-6F45-91F5-41192DE60454}"/>
              </a:ext>
            </a:extLst>
          </p:cNvPr>
          <p:cNvGraphicFramePr>
            <a:graphicFrameLocks noGrp="1"/>
          </p:cNvGraphicFramePr>
          <p:nvPr>
            <p:extLst>
              <p:ext uri="{D42A27DB-BD31-4B8C-83A1-F6EECF244321}">
                <p14:modId xmlns:p14="http://schemas.microsoft.com/office/powerpoint/2010/main" val="2866996252"/>
              </p:ext>
            </p:extLst>
          </p:nvPr>
        </p:nvGraphicFramePr>
        <p:xfrm>
          <a:off x="476412" y="1916832"/>
          <a:ext cx="7987952" cy="1240872"/>
        </p:xfrm>
        <a:graphic>
          <a:graphicData uri="http://schemas.openxmlformats.org/drawingml/2006/table">
            <a:tbl>
              <a:tblPr firstRow="1" firstCol="1" bandRow="1">
                <a:tableStyleId>{3B4B98B0-60AC-42C2-AFA5-B58CD77FA1E5}</a:tableStyleId>
              </a:tblPr>
              <a:tblGrid>
                <a:gridCol w="1164609">
                  <a:extLst>
                    <a:ext uri="{9D8B030D-6E8A-4147-A177-3AD203B41FA5}">
                      <a16:colId xmlns:a16="http://schemas.microsoft.com/office/drawing/2014/main" val="3138388790"/>
                    </a:ext>
                  </a:extLst>
                </a:gridCol>
                <a:gridCol w="6823343">
                  <a:extLst>
                    <a:ext uri="{9D8B030D-6E8A-4147-A177-3AD203B41FA5}">
                      <a16:colId xmlns:a16="http://schemas.microsoft.com/office/drawing/2014/main" val="1304507956"/>
                    </a:ext>
                  </a:extLst>
                </a:gridCol>
              </a:tblGrid>
              <a:tr h="255382">
                <a:tc>
                  <a:txBody>
                    <a:bodyPr/>
                    <a:lstStyle/>
                    <a:p>
                      <a:pPr>
                        <a:lnSpc>
                          <a:spcPct val="107000"/>
                        </a:lnSpc>
                        <a:spcAft>
                          <a:spcPts val="800"/>
                        </a:spcAft>
                      </a:pPr>
                      <a:r>
                        <a:rPr lang="sv-SE" sz="1000" b="1" kern="0" dirty="0">
                          <a:effectLst/>
                        </a:rPr>
                        <a:t>June 3 - June 5</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Oral </a:t>
                      </a:r>
                      <a:r>
                        <a:rPr lang="sv-SE" sz="1000" b="1" kern="0" dirty="0" err="1">
                          <a:effectLst/>
                        </a:rPr>
                        <a:t>defense</a:t>
                      </a:r>
                      <a:r>
                        <a:rPr lang="sv-SE" sz="1000" b="1" kern="0" dirty="0">
                          <a:effectLst/>
                        </a:rPr>
                        <a:t> </a:t>
                      </a:r>
                      <a:r>
                        <a:rPr lang="sv-SE" sz="1000" b="1" kern="0" dirty="0" err="1">
                          <a:effectLst/>
                        </a:rPr>
                        <a:t>seminar</a:t>
                      </a:r>
                      <a:r>
                        <a:rPr lang="sv-SE" sz="1000" b="1" kern="0" dirty="0">
                          <a:effectLst/>
                        </a:rPr>
                        <a:t> in Alan Turing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83435079"/>
                  </a:ext>
                </a:extLst>
              </a:tr>
              <a:tr h="255382">
                <a:tc>
                  <a:txBody>
                    <a:bodyPr/>
                    <a:lstStyle/>
                    <a:p>
                      <a:pPr>
                        <a:lnSpc>
                          <a:spcPct val="107000"/>
                        </a:lnSpc>
                        <a:spcAft>
                          <a:spcPts val="800"/>
                        </a:spcAft>
                      </a:pPr>
                      <a:r>
                        <a:rPr lang="sv-SE" sz="1000" kern="0" dirty="0">
                          <a:effectLst/>
                        </a:rPr>
                        <a:t>June 9</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Last </a:t>
                      </a:r>
                      <a:r>
                        <a:rPr lang="sv-SE" sz="1000" kern="0" dirty="0" err="1">
                          <a:effectLst/>
                        </a:rPr>
                        <a:t>day</a:t>
                      </a:r>
                      <a:r>
                        <a:rPr lang="sv-SE" sz="1000" kern="0" dirty="0">
                          <a:effectLst/>
                        </a:rPr>
                        <a:t> to </a:t>
                      </a:r>
                      <a:r>
                        <a:rPr lang="sv-SE" sz="1000" kern="0" dirty="0" err="1">
                          <a:effectLst/>
                        </a:rPr>
                        <a:t>submit</a:t>
                      </a:r>
                      <a:r>
                        <a:rPr lang="sv-SE" sz="1000" kern="0" dirty="0">
                          <a:effectLst/>
                        </a:rPr>
                        <a:t> final version </a:t>
                      </a:r>
                      <a:r>
                        <a:rPr lang="sv-SE" sz="1000" kern="0" dirty="0" err="1">
                          <a:effectLst/>
                        </a:rPr>
                        <a:t>of</a:t>
                      </a:r>
                      <a:r>
                        <a:rPr lang="sv-SE" sz="1000" kern="0" dirty="0">
                          <a:effectLst/>
                        </a:rPr>
                        <a:t> the </a:t>
                      </a:r>
                      <a:r>
                        <a:rPr lang="sv-SE" sz="1000" kern="0" dirty="0" err="1">
                          <a:effectLst/>
                        </a:rPr>
                        <a:t>thesis</a:t>
                      </a:r>
                      <a:r>
                        <a:rPr lang="sv-SE" sz="1000" kern="0" dirty="0">
                          <a:effectLst/>
                        </a:rPr>
                        <a:t> for it to be </a:t>
                      </a:r>
                      <a:r>
                        <a:rPr lang="sv-SE" sz="1000" kern="0" dirty="0" err="1">
                          <a:effectLst/>
                        </a:rPr>
                        <a:t>reported</a:t>
                      </a:r>
                      <a:r>
                        <a:rPr lang="sv-SE" sz="1000" kern="0" dirty="0">
                          <a:effectLst/>
                        </a:rPr>
                        <a:t> </a:t>
                      </a:r>
                      <a:r>
                        <a:rPr lang="sv-SE" sz="1000" kern="0" dirty="0" err="1">
                          <a:effectLst/>
                        </a:rPr>
                        <a:t>within</a:t>
                      </a:r>
                      <a:r>
                        <a:rPr lang="sv-SE" sz="1000" kern="0" dirty="0">
                          <a:effectLst/>
                        </a:rPr>
                        <a:t> </a:t>
                      </a:r>
                      <a:r>
                        <a:rPr lang="sv-SE" sz="1000" kern="0" dirty="0" err="1">
                          <a:effectLst/>
                        </a:rPr>
                        <a:t>this</a:t>
                      </a:r>
                      <a:r>
                        <a:rPr lang="sv-SE" sz="1000" kern="0" dirty="0">
                          <a:effectLst/>
                        </a:rPr>
                        <a:t> semester</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32758416"/>
                  </a:ext>
                </a:extLst>
              </a:tr>
              <a:tr h="152043">
                <a:tc>
                  <a:txBody>
                    <a:bodyPr/>
                    <a:lstStyle/>
                    <a:p>
                      <a:pPr>
                        <a:lnSpc>
                          <a:spcPct val="107000"/>
                        </a:lnSpc>
                        <a:spcAft>
                          <a:spcPts val="800"/>
                        </a:spcAft>
                      </a:pPr>
                      <a:r>
                        <a:rPr lang="sv-SE" sz="1000" kern="0">
                          <a:effectLst/>
                        </a:rPr>
                        <a:t>June 17</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err="1">
                          <a:effectLst/>
                        </a:rPr>
                        <a:t>Examiner's</a:t>
                      </a:r>
                      <a:r>
                        <a:rPr lang="sv-SE" sz="1000" kern="0" dirty="0">
                          <a:effectLst/>
                        </a:rPr>
                        <a:t> meeting </a:t>
                      </a:r>
                      <a:r>
                        <a:rPr lang="sv-SE" sz="1000" kern="0" dirty="0" err="1">
                          <a:effectLst/>
                        </a:rPr>
                        <a:t>where</a:t>
                      </a:r>
                      <a:r>
                        <a:rPr lang="sv-SE" sz="1000" kern="0" dirty="0">
                          <a:effectLst/>
                        </a:rPr>
                        <a:t> the </a:t>
                      </a:r>
                      <a:r>
                        <a:rPr lang="sv-SE" sz="1000" kern="0" dirty="0" err="1">
                          <a:effectLst/>
                        </a:rPr>
                        <a:t>grades</a:t>
                      </a:r>
                      <a:r>
                        <a:rPr lang="sv-SE" sz="1000" kern="0" dirty="0">
                          <a:effectLst/>
                        </a:rPr>
                        <a:t> </a:t>
                      </a:r>
                      <a:r>
                        <a:rPr lang="sv-SE" sz="1000" kern="0" dirty="0" err="1">
                          <a:effectLst/>
                        </a:rPr>
                        <a:t>are</a:t>
                      </a:r>
                      <a:r>
                        <a:rPr lang="sv-SE" sz="1000" kern="0" dirty="0">
                          <a:effectLst/>
                        </a:rPr>
                        <a:t> </a:t>
                      </a:r>
                      <a:r>
                        <a:rPr lang="sv-SE" sz="1000" kern="0" dirty="0" err="1">
                          <a:effectLst/>
                        </a:rPr>
                        <a:t>decided</a:t>
                      </a:r>
                      <a:r>
                        <a:rPr lang="sv-SE" sz="1000" kern="0" dirty="0">
                          <a:effectLst/>
                        </a:rPr>
                        <a:t> and </a:t>
                      </a:r>
                      <a:r>
                        <a:rPr lang="sv-SE" sz="1000" kern="0" dirty="0" err="1">
                          <a:effectLst/>
                        </a:rPr>
                        <a:t>then</a:t>
                      </a:r>
                      <a:r>
                        <a:rPr lang="sv-SE" sz="1000" kern="0" dirty="0">
                          <a:effectLst/>
                        </a:rPr>
                        <a:t> </a:t>
                      </a:r>
                      <a:r>
                        <a:rPr lang="sv-SE" sz="1000" kern="0" dirty="0" err="1">
                          <a:effectLst/>
                        </a:rPr>
                        <a:t>reported</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710055095"/>
                  </a:ext>
                </a:extLst>
              </a:tr>
              <a:tr h="311150">
                <a:tc>
                  <a:txBody>
                    <a:bodyPr/>
                    <a:lstStyle/>
                    <a:p>
                      <a:pPr>
                        <a:lnSpc>
                          <a:spcPct val="107000"/>
                        </a:lnSpc>
                        <a:spcAft>
                          <a:spcPts val="800"/>
                        </a:spcAft>
                      </a:pPr>
                      <a:r>
                        <a:rPr lang="sv-SE" sz="1000" kern="0">
                          <a:effectLst/>
                        </a:rPr>
                        <a:t>August, 5</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Last </a:t>
                      </a:r>
                      <a:r>
                        <a:rPr lang="sv-SE" sz="1000" kern="0" dirty="0" err="1">
                          <a:effectLst/>
                        </a:rPr>
                        <a:t>attempt</a:t>
                      </a:r>
                      <a:r>
                        <a:rPr lang="sv-SE" sz="1000" kern="0" dirty="0">
                          <a:effectLst/>
                        </a:rPr>
                        <a:t> for </a:t>
                      </a:r>
                      <a:r>
                        <a:rPr lang="sv-SE" sz="1000" kern="0" dirty="0" err="1">
                          <a:effectLst/>
                        </a:rPr>
                        <a:t>submitting</a:t>
                      </a:r>
                      <a:r>
                        <a:rPr lang="sv-SE" sz="1000" kern="0" dirty="0">
                          <a:effectLst/>
                        </a:rPr>
                        <a:t> the final version </a:t>
                      </a:r>
                      <a:r>
                        <a:rPr lang="sv-SE" sz="1000" kern="0" dirty="0" err="1">
                          <a:effectLst/>
                        </a:rPr>
                        <a:t>of</a:t>
                      </a:r>
                      <a:r>
                        <a:rPr lang="sv-SE" sz="1000" kern="0" dirty="0">
                          <a:effectLst/>
                        </a:rPr>
                        <a:t> the </a:t>
                      </a:r>
                      <a:r>
                        <a:rPr lang="sv-SE" sz="1000" kern="0" dirty="0" err="1">
                          <a:effectLst/>
                        </a:rPr>
                        <a:t>thesis</a:t>
                      </a:r>
                      <a:br>
                        <a:rPr lang="sv-SE" sz="1000" kern="0" dirty="0">
                          <a:effectLst/>
                        </a:rPr>
                      </a:br>
                      <a:r>
                        <a:rPr lang="sv-SE" sz="1000" kern="0" dirty="0">
                          <a:effectLst/>
                        </a:rPr>
                        <a:t>(for students </a:t>
                      </a:r>
                      <a:r>
                        <a:rPr lang="sv-SE" sz="1000" kern="0" dirty="0" err="1">
                          <a:effectLst/>
                        </a:rPr>
                        <a:t>who</a:t>
                      </a:r>
                      <a:r>
                        <a:rPr lang="sv-SE" sz="1000" kern="0" dirty="0">
                          <a:effectLst/>
                        </a:rPr>
                        <a:t> </a:t>
                      </a:r>
                      <a:r>
                        <a:rPr lang="sv-SE" sz="1000" kern="0" dirty="0" err="1">
                          <a:effectLst/>
                        </a:rPr>
                        <a:t>become</a:t>
                      </a:r>
                      <a:r>
                        <a:rPr lang="sv-SE" sz="1000" kern="0" dirty="0">
                          <a:effectLst/>
                        </a:rPr>
                        <a:t> </a:t>
                      </a:r>
                      <a:r>
                        <a:rPr lang="sv-SE" sz="1000" kern="0" dirty="0" err="1">
                          <a:effectLst/>
                        </a:rPr>
                        <a:t>delayed</a:t>
                      </a:r>
                      <a:r>
                        <a:rPr lang="sv-SE" sz="1000" kern="0" dirty="0">
                          <a:effectLst/>
                        </a:rPr>
                        <a:t>; the maximum </a:t>
                      </a:r>
                      <a:r>
                        <a:rPr lang="sv-SE" sz="1000" kern="0" dirty="0" err="1">
                          <a:effectLst/>
                        </a:rPr>
                        <a:t>possible</a:t>
                      </a:r>
                      <a:r>
                        <a:rPr lang="sv-SE" sz="1000" kern="0" dirty="0">
                          <a:effectLst/>
                        </a:rPr>
                        <a:t> </a:t>
                      </a:r>
                      <a:r>
                        <a:rPr lang="sv-SE" sz="1000" kern="0" dirty="0" err="1">
                          <a:effectLst/>
                        </a:rPr>
                        <a:t>grade</a:t>
                      </a:r>
                      <a:r>
                        <a:rPr lang="sv-SE" sz="1000" kern="0" dirty="0">
                          <a:effectLst/>
                        </a:rPr>
                        <a:t> is C)</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51271501"/>
                  </a:ext>
                </a:extLst>
              </a:tr>
              <a:tr h="255382">
                <a:tc>
                  <a:txBody>
                    <a:bodyPr/>
                    <a:lstStyle/>
                    <a:p>
                      <a:pPr>
                        <a:lnSpc>
                          <a:spcPct val="107000"/>
                        </a:lnSpc>
                        <a:spcAft>
                          <a:spcPts val="800"/>
                        </a:spcAft>
                      </a:pPr>
                      <a:r>
                        <a:rPr lang="sv-SE" sz="1000" kern="0">
                          <a:effectLst/>
                        </a:rPr>
                        <a:t>January, 2025</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Second </a:t>
                      </a:r>
                      <a:r>
                        <a:rPr lang="sv-SE" sz="1000" kern="0" dirty="0" err="1">
                          <a:effectLst/>
                        </a:rPr>
                        <a:t>opportunity</a:t>
                      </a:r>
                      <a:r>
                        <a:rPr lang="sv-SE" sz="1000" kern="0" dirty="0">
                          <a:effectLst/>
                        </a:rPr>
                        <a:t> for the oral </a:t>
                      </a:r>
                      <a:r>
                        <a:rPr lang="sv-SE" sz="1000" kern="0" dirty="0" err="1">
                          <a:effectLst/>
                        </a:rPr>
                        <a:t>defense</a:t>
                      </a:r>
                      <a:r>
                        <a:rPr lang="sv-SE" sz="1000" kern="0" dirty="0">
                          <a:effectLst/>
                        </a:rPr>
                        <a:t> </a:t>
                      </a:r>
                      <a:r>
                        <a:rPr lang="sv-SE" sz="1000" kern="0" dirty="0" err="1">
                          <a:effectLst/>
                        </a:rPr>
                        <a:t>seminar</a:t>
                      </a:r>
                      <a:r>
                        <a:rPr lang="sv-SE" sz="1000" kern="0" dirty="0">
                          <a:effectLst/>
                        </a:rPr>
                        <a:t> (for students </a:t>
                      </a:r>
                      <a:r>
                        <a:rPr lang="sv-SE" sz="1000" kern="0" dirty="0" err="1">
                          <a:effectLst/>
                        </a:rPr>
                        <a:t>who</a:t>
                      </a:r>
                      <a:r>
                        <a:rPr lang="sv-SE" sz="1000" kern="0" dirty="0">
                          <a:effectLst/>
                        </a:rPr>
                        <a:t> </a:t>
                      </a:r>
                      <a:r>
                        <a:rPr lang="sv-SE" sz="1000" kern="0" dirty="0" err="1">
                          <a:effectLst/>
                        </a:rPr>
                        <a:t>become</a:t>
                      </a:r>
                      <a:r>
                        <a:rPr lang="sv-SE" sz="1000" kern="0" dirty="0">
                          <a:effectLst/>
                        </a:rPr>
                        <a:t> </a:t>
                      </a:r>
                      <a:r>
                        <a:rPr lang="sv-SE" sz="1000" kern="0" dirty="0" err="1">
                          <a:effectLst/>
                        </a:rPr>
                        <a:t>delayed</a:t>
                      </a:r>
                      <a:r>
                        <a:rPr lang="sv-SE" sz="1000" kern="0" dirty="0">
                          <a:effectLst/>
                        </a:rPr>
                        <a:t>)</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42295788"/>
                  </a:ext>
                </a:extLst>
              </a:tr>
            </a:tbl>
          </a:graphicData>
        </a:graphic>
      </p:graphicFrame>
    </p:spTree>
    <p:extLst>
      <p:ext uri="{BB962C8B-B14F-4D97-AF65-F5344CB8AC3E}">
        <p14:creationId xmlns:p14="http://schemas.microsoft.com/office/powerpoint/2010/main" val="2549278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59BDE-3256-4047-A08B-0CA3377CC9B6}"/>
              </a:ext>
            </a:extLst>
          </p:cNvPr>
          <p:cNvSpPr>
            <a:spLocks noGrp="1"/>
          </p:cNvSpPr>
          <p:nvPr>
            <p:ph type="title"/>
          </p:nvPr>
        </p:nvSpPr>
        <p:spPr/>
        <p:txBody>
          <a:bodyPr/>
          <a:lstStyle/>
          <a:p>
            <a:r>
              <a:rPr lang="sv-SE" dirty="0"/>
              <a:t>Part 4: </a:t>
            </a:r>
            <a:r>
              <a:rPr lang="sv-SE" dirty="0" err="1"/>
              <a:t>Finalizing</a:t>
            </a:r>
            <a:endParaRPr lang="sv-SE" dirty="0"/>
          </a:p>
        </p:txBody>
      </p:sp>
      <p:sp>
        <p:nvSpPr>
          <p:cNvPr id="3" name="Platshållare för innehåll 2">
            <a:extLst>
              <a:ext uri="{FF2B5EF4-FFF2-40B4-BE49-F238E27FC236}">
                <a16:creationId xmlns:a16="http://schemas.microsoft.com/office/drawing/2014/main" id="{BEC9FABF-386E-4826-A19A-C4DC37216405}"/>
              </a:ext>
            </a:extLst>
          </p:cNvPr>
          <p:cNvSpPr>
            <a:spLocks noGrp="1"/>
          </p:cNvSpPr>
          <p:nvPr>
            <p:ph idx="1"/>
          </p:nvPr>
        </p:nvSpPr>
        <p:spPr>
          <a:xfrm>
            <a:off x="457200" y="1600200"/>
            <a:ext cx="8291264" cy="4756150"/>
          </a:xfrm>
        </p:spPr>
        <p:txBody>
          <a:bodyPr>
            <a:normAutofit fontScale="92500" lnSpcReduction="10000"/>
          </a:bodyPr>
          <a:lstStyle/>
          <a:p>
            <a:pPr marL="0" indent="0">
              <a:buNone/>
            </a:pPr>
            <a:r>
              <a:rPr lang="en-US" sz="2400" b="1" dirty="0"/>
              <a:t>How to finalize the work? (if the thesis has grade E or higher):</a:t>
            </a:r>
            <a:endParaRPr lang="en-US" sz="2400" dirty="0"/>
          </a:p>
          <a:p>
            <a:pPr marL="457200" indent="-457200">
              <a:buFont typeface="+mj-lt"/>
              <a:buAutoNum type="arabicPeriod"/>
            </a:pPr>
            <a:endParaRPr lang="sv-SE" sz="2000" dirty="0"/>
          </a:p>
          <a:p>
            <a:r>
              <a:rPr lang="sv-SE" sz="2000" dirty="0"/>
              <a:t>Get an ISRN </a:t>
            </a:r>
            <a:r>
              <a:rPr lang="sv-SE" sz="2000" dirty="0" err="1"/>
              <a:t>number</a:t>
            </a:r>
            <a:r>
              <a:rPr lang="sv-SE" sz="2000" dirty="0"/>
              <a:t> from </a:t>
            </a:r>
            <a:r>
              <a:rPr lang="en-US" sz="2000" dirty="0"/>
              <a:t>Oleg after the grades are published.</a:t>
            </a:r>
          </a:p>
          <a:p>
            <a:pPr marL="457200" indent="-457200">
              <a:buFont typeface="+mj-lt"/>
              <a:buAutoNum type="arabicPeriod"/>
            </a:pPr>
            <a:endParaRPr lang="en-US" sz="2000" dirty="0"/>
          </a:p>
          <a:p>
            <a:r>
              <a:rPr lang="en-US" sz="2000" dirty="0"/>
              <a:t>Use the ISRN and the template provided:</a:t>
            </a:r>
          </a:p>
          <a:p>
            <a:pPr marL="0" indent="0" algn="ctr">
              <a:buNone/>
            </a:pPr>
            <a:r>
              <a:rPr lang="sv-SE" sz="2000" dirty="0">
                <a:hlinkClick r:id="rId2"/>
              </a:rPr>
              <a:t>https://ep.liu.se/publicera-exjobb.aspx</a:t>
            </a:r>
            <a:r>
              <a:rPr lang="sv-SE" sz="2000" dirty="0"/>
              <a:t> </a:t>
            </a:r>
          </a:p>
          <a:p>
            <a:pPr marL="0" indent="0" algn="ctr">
              <a:buNone/>
            </a:pPr>
            <a:endParaRPr lang="en-US" sz="2000" dirty="0"/>
          </a:p>
          <a:p>
            <a:r>
              <a:rPr lang="en-US" sz="2000" dirty="0"/>
              <a:t>Consider publishing in E-press:</a:t>
            </a:r>
            <a:endParaRPr lang="en-US" sz="2000" dirty="0">
              <a:hlinkClick r:id="rId3"/>
            </a:endParaRPr>
          </a:p>
          <a:p>
            <a:pPr marL="0" indent="0" algn="ctr">
              <a:buNone/>
            </a:pPr>
            <a:r>
              <a:rPr lang="en-US" sz="2000" dirty="0">
                <a:hlinkClick r:id="rId2"/>
              </a:rPr>
              <a:t>https://ep.liu.se/publicera-exjobb.aspx</a:t>
            </a:r>
            <a:r>
              <a:rPr lang="en-US" sz="2000" dirty="0"/>
              <a:t> </a:t>
            </a:r>
          </a:p>
          <a:p>
            <a:pPr marL="0" indent="0" algn="ctr">
              <a:buNone/>
            </a:pPr>
            <a:endParaRPr lang="en-US" sz="2000" dirty="0"/>
          </a:p>
          <a:p>
            <a:r>
              <a:rPr lang="en-US" sz="2000" dirty="0"/>
              <a:t>Submit your pdf to the administrator Erika Larsson in order to save your PDF into the internal system </a:t>
            </a:r>
            <a:r>
              <a:rPr lang="en-US" sz="2000" dirty="0" err="1"/>
              <a:t>WexUpp</a:t>
            </a:r>
            <a:endParaRPr lang="en-US" sz="2000" dirty="0"/>
          </a:p>
          <a:p>
            <a:endParaRPr lang="en-US" sz="2000" dirty="0"/>
          </a:p>
          <a:p>
            <a:r>
              <a:rPr lang="en-US" sz="2000" dirty="0">
                <a:solidFill>
                  <a:srgbClr val="C00000"/>
                </a:solidFill>
              </a:rPr>
              <a:t>You will not get your grade in Ladok until the administrator gets the final PDF from you.</a:t>
            </a:r>
            <a:endParaRPr lang="sv-SE" sz="1800" dirty="0">
              <a:solidFill>
                <a:srgbClr val="C00000"/>
              </a:solidFill>
            </a:endParaRPr>
          </a:p>
        </p:txBody>
      </p:sp>
      <p:sp>
        <p:nvSpPr>
          <p:cNvPr id="4" name="Platshållare för sidfot 3">
            <a:extLst>
              <a:ext uri="{FF2B5EF4-FFF2-40B4-BE49-F238E27FC236}">
                <a16:creationId xmlns:a16="http://schemas.microsoft.com/office/drawing/2014/main" id="{9F0AAA36-0931-44DE-993C-B460DD5A425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96311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8ECFB8-38C3-4A4B-8F15-5D24C29B0D49}"/>
              </a:ext>
            </a:extLst>
          </p:cNvPr>
          <p:cNvSpPr>
            <a:spLocks noGrp="1"/>
          </p:cNvSpPr>
          <p:nvPr>
            <p:ph type="title"/>
          </p:nvPr>
        </p:nvSpPr>
        <p:spPr/>
        <p:txBody>
          <a:bodyPr/>
          <a:lstStyle/>
          <a:p>
            <a:r>
              <a:rPr lang="sv-SE" dirty="0" err="1"/>
              <a:t>Grading</a:t>
            </a:r>
            <a:endParaRPr lang="sv-SE" dirty="0"/>
          </a:p>
        </p:txBody>
      </p:sp>
      <p:sp>
        <p:nvSpPr>
          <p:cNvPr id="3" name="Platshållare för innehåll 2">
            <a:extLst>
              <a:ext uri="{FF2B5EF4-FFF2-40B4-BE49-F238E27FC236}">
                <a16:creationId xmlns:a16="http://schemas.microsoft.com/office/drawing/2014/main" id="{38C7830E-E7C0-49C1-9135-187493D9F08B}"/>
              </a:ext>
            </a:extLst>
          </p:cNvPr>
          <p:cNvSpPr>
            <a:spLocks noGrp="1"/>
          </p:cNvSpPr>
          <p:nvPr>
            <p:ph idx="1"/>
          </p:nvPr>
        </p:nvSpPr>
        <p:spPr>
          <a:xfrm>
            <a:off x="457200" y="1600200"/>
            <a:ext cx="8229600" cy="4709120"/>
          </a:xfrm>
        </p:spPr>
        <p:txBody>
          <a:bodyPr>
            <a:normAutofit/>
          </a:bodyPr>
          <a:lstStyle/>
          <a:p>
            <a:r>
              <a:rPr lang="sv-SE" sz="2400" dirty="0" err="1"/>
              <a:t>Grading</a:t>
            </a:r>
            <a:r>
              <a:rPr lang="sv-SE" sz="2400" dirty="0"/>
              <a:t> is </a:t>
            </a:r>
            <a:r>
              <a:rPr lang="sv-SE" sz="2400" dirty="0" err="1"/>
              <a:t>based</a:t>
            </a:r>
            <a:r>
              <a:rPr lang="sv-SE" sz="2400" dirty="0"/>
              <a:t> on:</a:t>
            </a:r>
          </a:p>
          <a:p>
            <a:pPr lvl="1"/>
            <a:r>
              <a:rPr lang="en-US" sz="1800" dirty="0"/>
              <a:t>The scientific quality of the thesis (adequacy and originality of the methods used, significance of obtained results) Note: “originality” is not equivalent to the development of new methods, rather that the methods used have been applied in a novel context.</a:t>
            </a:r>
          </a:p>
          <a:p>
            <a:pPr lvl="1"/>
            <a:endParaRPr lang="en-US" sz="1800" dirty="0"/>
          </a:p>
          <a:p>
            <a:pPr lvl="1"/>
            <a:r>
              <a:rPr lang="en-US" sz="1800" dirty="0"/>
              <a:t>Technical quality of the thesis (correctness of language and scientific terminology, implementation, quality of illustrations). This applies to the version of the manuscript submitted before the revision meeting and to the revisions made upon that.</a:t>
            </a:r>
          </a:p>
          <a:p>
            <a:pPr lvl="1"/>
            <a:endParaRPr lang="en-US" sz="1800" dirty="0"/>
          </a:p>
          <a:p>
            <a:pPr lvl="1"/>
            <a:r>
              <a:rPr lang="en-US" sz="1800" dirty="0"/>
              <a:t>The degree of independence. The supervisor gives an assessment to the examiner regarding the independence of the student during the master thesis. Listen to the supervisor’s advice, but do take own initiatives! (but always check with supervisor).</a:t>
            </a:r>
          </a:p>
        </p:txBody>
      </p:sp>
      <p:sp>
        <p:nvSpPr>
          <p:cNvPr id="4" name="Platshållare för sidfot 3">
            <a:extLst>
              <a:ext uri="{FF2B5EF4-FFF2-40B4-BE49-F238E27FC236}">
                <a16:creationId xmlns:a16="http://schemas.microsoft.com/office/drawing/2014/main" id="{4F27BA7F-3AB5-492F-AF47-551286F53CF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02830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484676-3B79-4725-A095-8BC649676409}"/>
              </a:ext>
            </a:extLst>
          </p:cNvPr>
          <p:cNvSpPr>
            <a:spLocks noGrp="1"/>
          </p:cNvSpPr>
          <p:nvPr>
            <p:ph type="title"/>
          </p:nvPr>
        </p:nvSpPr>
        <p:spPr/>
        <p:txBody>
          <a:bodyPr/>
          <a:lstStyle/>
          <a:p>
            <a:r>
              <a:rPr lang="sv-SE" dirty="0" err="1"/>
              <a:t>Grading</a:t>
            </a:r>
            <a:r>
              <a:rPr lang="sv-SE" dirty="0"/>
              <a:t>	</a:t>
            </a:r>
          </a:p>
        </p:txBody>
      </p:sp>
      <p:sp>
        <p:nvSpPr>
          <p:cNvPr id="3" name="Platshållare för innehåll 2">
            <a:extLst>
              <a:ext uri="{FF2B5EF4-FFF2-40B4-BE49-F238E27FC236}">
                <a16:creationId xmlns:a16="http://schemas.microsoft.com/office/drawing/2014/main" id="{73948CFD-C223-4FF6-A4FD-1C0D4BA4BE0C}"/>
              </a:ext>
            </a:extLst>
          </p:cNvPr>
          <p:cNvSpPr>
            <a:spLocks noGrp="1"/>
          </p:cNvSpPr>
          <p:nvPr>
            <p:ph idx="1"/>
          </p:nvPr>
        </p:nvSpPr>
        <p:spPr/>
        <p:txBody>
          <a:bodyPr/>
          <a:lstStyle/>
          <a:p>
            <a:r>
              <a:rPr lang="sv-SE" sz="2400" dirty="0" err="1"/>
              <a:t>Grading</a:t>
            </a:r>
            <a:r>
              <a:rPr lang="sv-SE" sz="2400" dirty="0"/>
              <a:t> is </a:t>
            </a:r>
            <a:r>
              <a:rPr lang="sv-SE" sz="2400" dirty="0" err="1"/>
              <a:t>based</a:t>
            </a:r>
            <a:r>
              <a:rPr lang="sv-SE" sz="2400" dirty="0"/>
              <a:t> on:</a:t>
            </a:r>
          </a:p>
          <a:p>
            <a:pPr lvl="1"/>
            <a:r>
              <a:rPr lang="en-US" sz="2000" dirty="0"/>
              <a:t>Progression (showing sufficient progression between the successive supervision sessions and between different thesis draft versions)</a:t>
            </a:r>
          </a:p>
          <a:p>
            <a:pPr lvl="1"/>
            <a:endParaRPr lang="en-US" sz="2000" dirty="0"/>
          </a:p>
          <a:p>
            <a:pPr lvl="1"/>
            <a:r>
              <a:rPr lang="en-US" sz="2000" dirty="0"/>
              <a:t>Quality of the performed opposition, both at the revision meeting and at the final defense.</a:t>
            </a:r>
          </a:p>
          <a:p>
            <a:pPr lvl="1"/>
            <a:endParaRPr lang="en-US" sz="2000" dirty="0"/>
          </a:p>
          <a:p>
            <a:pPr lvl="1"/>
            <a:r>
              <a:rPr lang="en-US" sz="2000" dirty="0"/>
              <a:t>Quality of presentation and communication (clarity of oral presentation</a:t>
            </a:r>
            <a:r>
              <a:rPr lang="en-US" sz="2000"/>
              <a:t>, ability to </a:t>
            </a:r>
            <a:r>
              <a:rPr lang="en-US" sz="2000" dirty="0"/>
              <a:t>discuss and defend the thesis, ability to collaborate and communicate with the supervisor).</a:t>
            </a:r>
            <a:endParaRPr lang="sv-SE" sz="2000" dirty="0"/>
          </a:p>
          <a:p>
            <a:pPr lvl="1"/>
            <a:endParaRPr lang="sv-SE" dirty="0"/>
          </a:p>
        </p:txBody>
      </p:sp>
      <p:sp>
        <p:nvSpPr>
          <p:cNvPr id="4" name="Platshållare för sidfot 3">
            <a:extLst>
              <a:ext uri="{FF2B5EF4-FFF2-40B4-BE49-F238E27FC236}">
                <a16:creationId xmlns:a16="http://schemas.microsoft.com/office/drawing/2014/main" id="{84EF9F7B-E0D4-4FA5-AC8D-44426D9D206A}"/>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9749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E5E2D0-0231-4B49-A900-9567674F2F3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7EE2D7D6-18A7-4572-BF04-CD524FF5C410}"/>
              </a:ext>
            </a:extLst>
          </p:cNvPr>
          <p:cNvSpPr>
            <a:spLocks noGrp="1"/>
          </p:cNvSpPr>
          <p:nvPr>
            <p:ph idx="1"/>
          </p:nvPr>
        </p:nvSpPr>
        <p:spPr/>
        <p:txBody>
          <a:bodyPr/>
          <a:lstStyle/>
          <a:p>
            <a:pPr marL="0" indent="0">
              <a:buNone/>
            </a:pPr>
            <a:endParaRPr lang="ru-RU" dirty="0"/>
          </a:p>
          <a:p>
            <a:pPr marL="0" indent="0">
              <a:buNone/>
            </a:pPr>
            <a:endParaRPr lang="ru-RU" dirty="0"/>
          </a:p>
          <a:p>
            <a:pPr marL="0" indent="0">
              <a:buNone/>
            </a:pPr>
            <a:endParaRPr lang="ru-RU" dirty="0"/>
          </a:p>
          <a:p>
            <a:pPr marL="0" indent="0" algn="ctr">
              <a:buNone/>
            </a:pPr>
            <a:r>
              <a:rPr lang="en-US" sz="6600" b="1" dirty="0">
                <a:solidFill>
                  <a:srgbClr val="0000FF"/>
                </a:solidFill>
              </a:rPr>
              <a:t>Good luck!</a:t>
            </a:r>
            <a:endParaRPr lang="sv-SE" sz="6600" b="1" dirty="0">
              <a:solidFill>
                <a:srgbClr val="0000FF"/>
              </a:solidFill>
            </a:endParaRPr>
          </a:p>
        </p:txBody>
      </p:sp>
      <p:sp>
        <p:nvSpPr>
          <p:cNvPr id="4" name="Platshållare för sidfot 3">
            <a:extLst>
              <a:ext uri="{FF2B5EF4-FFF2-40B4-BE49-F238E27FC236}">
                <a16:creationId xmlns:a16="http://schemas.microsoft.com/office/drawing/2014/main" id="{0FA79E02-1B3B-4AA9-B71E-686A89E509D7}"/>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31235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D91BEC-4981-466E-AA0B-5C4642DB0D93}"/>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45B6E930-49DD-4A35-9171-1DA7F51E0024}"/>
              </a:ext>
            </a:extLst>
          </p:cNvPr>
          <p:cNvSpPr>
            <a:spLocks noGrp="1"/>
          </p:cNvSpPr>
          <p:nvPr>
            <p:ph idx="1"/>
          </p:nvPr>
        </p:nvSpPr>
        <p:spPr/>
        <p:txBody>
          <a:bodyPr>
            <a:normAutofit/>
          </a:bodyPr>
          <a:lstStyle/>
          <a:p>
            <a:r>
              <a:rPr lang="sv-SE" sz="1800" b="1" dirty="0">
                <a:solidFill>
                  <a:srgbClr val="0000FF"/>
                </a:solidFill>
              </a:rPr>
              <a:t>… is a </a:t>
            </a:r>
            <a:r>
              <a:rPr lang="sv-SE" sz="1800" b="1" dirty="0" err="1">
                <a:solidFill>
                  <a:srgbClr val="0000FF"/>
                </a:solidFill>
              </a:rPr>
              <a:t>course</a:t>
            </a:r>
            <a:r>
              <a:rPr lang="sv-SE" sz="1800" b="1" dirty="0">
                <a:solidFill>
                  <a:srgbClr val="0000FF"/>
                </a:solidFill>
                <a:sym typeface="Wingdings" panose="05000000000000000000" pitchFamily="2" charset="2"/>
              </a:rPr>
              <a:t> has start and end dates, </a:t>
            </a:r>
            <a:r>
              <a:rPr lang="sv-SE" sz="1800" b="1" dirty="0" err="1">
                <a:solidFill>
                  <a:srgbClr val="0000FF"/>
                </a:solidFill>
                <a:sym typeface="Wingdings" panose="05000000000000000000" pitchFamily="2" charset="2"/>
              </a:rPr>
              <a:t>mandatory</a:t>
            </a:r>
            <a:r>
              <a:rPr lang="sv-SE" sz="1800" b="1" dirty="0">
                <a:solidFill>
                  <a:srgbClr val="0000FF"/>
                </a:solidFill>
                <a:sym typeface="Wingdings" panose="05000000000000000000" pitchFamily="2" charset="2"/>
              </a:rPr>
              <a:t> </a:t>
            </a:r>
            <a:r>
              <a:rPr lang="en-GB" sz="1800" b="1" dirty="0">
                <a:solidFill>
                  <a:srgbClr val="0000FF"/>
                </a:solidFill>
                <a:sym typeface="Wingdings" panose="05000000000000000000" pitchFamily="2" charset="2"/>
              </a:rPr>
              <a:t>sessions</a:t>
            </a:r>
            <a:r>
              <a:rPr lang="sv-SE" sz="1800" b="1" dirty="0">
                <a:solidFill>
                  <a:srgbClr val="0000FF"/>
                </a:solidFill>
                <a:sym typeface="Wingdings" panose="05000000000000000000" pitchFamily="2" charset="2"/>
              </a:rPr>
              <a:t> and deadlines</a:t>
            </a:r>
          </a:p>
          <a:p>
            <a:pPr marL="0" indent="0">
              <a:buNone/>
            </a:pPr>
            <a:endParaRPr lang="sv-SE" sz="1800" dirty="0"/>
          </a:p>
        </p:txBody>
      </p:sp>
      <p:sp>
        <p:nvSpPr>
          <p:cNvPr id="4" name="Platshållare för sidfot 3">
            <a:extLst>
              <a:ext uri="{FF2B5EF4-FFF2-40B4-BE49-F238E27FC236}">
                <a16:creationId xmlns:a16="http://schemas.microsoft.com/office/drawing/2014/main" id="{1E3A28B9-F38F-4CFD-9FCE-55D45749226C}"/>
              </a:ext>
            </a:extLst>
          </p:cNvPr>
          <p:cNvSpPr>
            <a:spLocks noGrp="1"/>
          </p:cNvSpPr>
          <p:nvPr>
            <p:ph type="ftr" sz="quarter" idx="11"/>
          </p:nvPr>
        </p:nvSpPr>
        <p:spPr/>
        <p:txBody>
          <a:bodyPr/>
          <a:lstStyle/>
          <a:p>
            <a:r>
              <a:rPr lang="sv-SE"/>
              <a:t>732A64</a:t>
            </a:r>
            <a:endParaRPr lang="sv-SE" dirty="0"/>
          </a:p>
        </p:txBody>
      </p:sp>
      <p:sp>
        <p:nvSpPr>
          <p:cNvPr id="11" name="Rectangle 1">
            <a:extLst>
              <a:ext uri="{FF2B5EF4-FFF2-40B4-BE49-F238E27FC236}">
                <a16:creationId xmlns:a16="http://schemas.microsoft.com/office/drawing/2014/main" id="{35DBEA75-15D2-8CC8-A7A4-08DD3A296661}"/>
              </a:ext>
            </a:extLst>
          </p:cNvPr>
          <p:cNvSpPr>
            <a:spLocks noChangeArrowheads="1"/>
          </p:cNvSpPr>
          <p:nvPr/>
        </p:nvSpPr>
        <p:spPr bwMode="auto">
          <a:xfrm>
            <a:off x="828213" y="201880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graphicFrame>
        <p:nvGraphicFramePr>
          <p:cNvPr id="9" name="Table 8">
            <a:extLst>
              <a:ext uri="{FF2B5EF4-FFF2-40B4-BE49-F238E27FC236}">
                <a16:creationId xmlns:a16="http://schemas.microsoft.com/office/drawing/2014/main" id="{40685DF8-D102-F230-A4FF-C9B51558C227}"/>
              </a:ext>
            </a:extLst>
          </p:cNvPr>
          <p:cNvGraphicFramePr>
            <a:graphicFrameLocks noGrp="1"/>
          </p:cNvGraphicFramePr>
          <p:nvPr>
            <p:extLst>
              <p:ext uri="{D42A27DB-BD31-4B8C-83A1-F6EECF244321}">
                <p14:modId xmlns:p14="http://schemas.microsoft.com/office/powerpoint/2010/main" val="2605301766"/>
              </p:ext>
            </p:extLst>
          </p:nvPr>
        </p:nvGraphicFramePr>
        <p:xfrm>
          <a:off x="544488" y="1958733"/>
          <a:ext cx="7987952" cy="4685729"/>
        </p:xfrm>
        <a:graphic>
          <a:graphicData uri="http://schemas.openxmlformats.org/drawingml/2006/table">
            <a:tbl>
              <a:tblPr firstRow="1" firstCol="1" bandRow="1">
                <a:tableStyleId>{5C22544A-7EE6-4342-B048-85BDC9FD1C3A}</a:tableStyleId>
              </a:tblPr>
              <a:tblGrid>
                <a:gridCol w="1164609">
                  <a:extLst>
                    <a:ext uri="{9D8B030D-6E8A-4147-A177-3AD203B41FA5}">
                      <a16:colId xmlns:a16="http://schemas.microsoft.com/office/drawing/2014/main" val="4263332117"/>
                    </a:ext>
                  </a:extLst>
                </a:gridCol>
                <a:gridCol w="6823343">
                  <a:extLst>
                    <a:ext uri="{9D8B030D-6E8A-4147-A177-3AD203B41FA5}">
                      <a16:colId xmlns:a16="http://schemas.microsoft.com/office/drawing/2014/main" val="3479418874"/>
                    </a:ext>
                  </a:extLst>
                </a:gridCol>
              </a:tblGrid>
              <a:tr h="152043">
                <a:tc>
                  <a:txBody>
                    <a:bodyPr/>
                    <a:lstStyle/>
                    <a:p>
                      <a:pPr>
                        <a:lnSpc>
                          <a:spcPct val="107000"/>
                        </a:lnSpc>
                        <a:spcAft>
                          <a:spcPts val="800"/>
                        </a:spcAft>
                      </a:pPr>
                      <a:r>
                        <a:rPr lang="sv-SE" sz="1000" kern="0">
                          <a:effectLst/>
                        </a:rPr>
                        <a:t>Date</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Activity</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302210471"/>
                  </a:ext>
                </a:extLst>
              </a:tr>
              <a:tr h="152043">
                <a:tc>
                  <a:txBody>
                    <a:bodyPr/>
                    <a:lstStyle/>
                    <a:p>
                      <a:pPr>
                        <a:lnSpc>
                          <a:spcPct val="107000"/>
                        </a:lnSpc>
                        <a:spcAft>
                          <a:spcPts val="800"/>
                        </a:spcAft>
                      </a:pPr>
                      <a:r>
                        <a:rPr lang="sv-SE" sz="1000" kern="0">
                          <a:effectLst/>
                        </a:rPr>
                        <a:t>October 11, 2023</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1000" kern="0">
                          <a:effectLst/>
                        </a:rPr>
                        <a:t>Preparatory meeting at 10-12 in U2, C-house</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088609603"/>
                  </a:ext>
                </a:extLst>
              </a:tr>
              <a:tr h="152043">
                <a:tc>
                  <a:txBody>
                    <a:bodyPr/>
                    <a:lstStyle/>
                    <a:p>
                      <a:pPr>
                        <a:lnSpc>
                          <a:spcPct val="107000"/>
                        </a:lnSpc>
                        <a:spcAft>
                          <a:spcPts val="800"/>
                        </a:spcAft>
                      </a:pPr>
                      <a:r>
                        <a:rPr lang="sv-SE" sz="1000" kern="0">
                          <a:effectLst/>
                        </a:rPr>
                        <a:t>December 22, 2023</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1000" kern="0">
                          <a:effectLst/>
                        </a:rPr>
                        <a:t>Deadline for sending in project descriptions to Oleg.</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03392637"/>
                  </a:ext>
                </a:extLst>
              </a:tr>
              <a:tr h="152043">
                <a:tc>
                  <a:txBody>
                    <a:bodyPr/>
                    <a:lstStyle/>
                    <a:p>
                      <a:pPr>
                        <a:lnSpc>
                          <a:spcPct val="107000"/>
                        </a:lnSpc>
                        <a:spcAft>
                          <a:spcPts val="800"/>
                        </a:spcAft>
                      </a:pPr>
                      <a:r>
                        <a:rPr lang="sv-SE" sz="1000" kern="0">
                          <a:effectLst/>
                        </a:rPr>
                        <a:t>January 8</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GB" sz="1000" kern="0">
                          <a:effectLst/>
                        </a:rPr>
                        <a:t>Approval of the thesis topic</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82813416"/>
                  </a:ext>
                </a:extLst>
              </a:tr>
              <a:tr h="152043">
                <a:tc>
                  <a:txBody>
                    <a:bodyPr/>
                    <a:lstStyle/>
                    <a:p>
                      <a:pPr>
                        <a:lnSpc>
                          <a:spcPct val="107000"/>
                        </a:lnSpc>
                        <a:spcAft>
                          <a:spcPts val="800"/>
                        </a:spcAft>
                      </a:pPr>
                      <a:r>
                        <a:rPr lang="sv-SE" sz="1000" kern="0">
                          <a:effectLst/>
                        </a:rPr>
                        <a:t>January 15</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Appointment of the supervisor</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96759415"/>
                  </a:ext>
                </a:extLst>
              </a:tr>
              <a:tr h="152043">
                <a:tc>
                  <a:txBody>
                    <a:bodyPr/>
                    <a:lstStyle/>
                    <a:p>
                      <a:pPr>
                        <a:lnSpc>
                          <a:spcPct val="107000"/>
                        </a:lnSpc>
                        <a:spcAft>
                          <a:spcPts val="800"/>
                        </a:spcAft>
                      </a:pPr>
                      <a:r>
                        <a:rPr lang="sv-SE" sz="1000" kern="0" dirty="0" err="1">
                          <a:effectLst/>
                        </a:rPr>
                        <a:t>January</a:t>
                      </a:r>
                      <a:r>
                        <a:rPr lang="sv-SE" sz="1000" kern="0" dirty="0">
                          <a:effectLst/>
                        </a:rPr>
                        <a:t> 17</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Introductory meeting. At 10-12 in John von Neumann, B-house</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136430790"/>
                  </a:ext>
                </a:extLst>
              </a:tr>
              <a:tr h="152043">
                <a:tc>
                  <a:txBody>
                    <a:bodyPr/>
                    <a:lstStyle/>
                    <a:p>
                      <a:pPr>
                        <a:lnSpc>
                          <a:spcPct val="107000"/>
                        </a:lnSpc>
                        <a:spcAft>
                          <a:spcPts val="800"/>
                        </a:spcAft>
                      </a:pPr>
                      <a:r>
                        <a:rPr lang="sv-SE" sz="1000" kern="0" dirty="0" err="1">
                          <a:effectLst/>
                        </a:rPr>
                        <a:t>January</a:t>
                      </a:r>
                      <a:r>
                        <a:rPr lang="sv-SE" sz="1000" kern="0" dirty="0">
                          <a:effectLst/>
                        </a:rPr>
                        <a:t> 31</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Submitting the thesis proposal presentation to LISAM</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65451929"/>
                  </a:ext>
                </a:extLst>
              </a:tr>
              <a:tr h="255382">
                <a:tc>
                  <a:txBody>
                    <a:bodyPr/>
                    <a:lstStyle/>
                    <a:p>
                      <a:pPr>
                        <a:lnSpc>
                          <a:spcPct val="107000"/>
                        </a:lnSpc>
                        <a:spcAft>
                          <a:spcPts val="800"/>
                        </a:spcAft>
                      </a:pPr>
                      <a:r>
                        <a:rPr lang="sv-SE" sz="1000" kern="0">
                          <a:effectLst/>
                        </a:rPr>
                        <a:t>February 5-6</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err="1">
                          <a:effectLst/>
                        </a:rPr>
                        <a:t>Thesis</a:t>
                      </a:r>
                      <a:r>
                        <a:rPr lang="sv-SE" sz="1000" b="1" kern="0" dirty="0">
                          <a:effectLst/>
                        </a:rPr>
                        <a:t> </a:t>
                      </a:r>
                      <a:r>
                        <a:rPr lang="sv-SE" sz="1000" b="1" kern="0" dirty="0" err="1">
                          <a:effectLst/>
                        </a:rPr>
                        <a:t>proposal</a:t>
                      </a:r>
                      <a:r>
                        <a:rPr lang="sv-SE" sz="1000" b="1" kern="0" dirty="0">
                          <a:effectLst/>
                        </a:rPr>
                        <a:t> </a:t>
                      </a:r>
                      <a:r>
                        <a:rPr lang="sv-SE" sz="1000" b="1" kern="0" dirty="0" err="1">
                          <a:effectLst/>
                        </a:rPr>
                        <a:t>seminar</a:t>
                      </a:r>
                      <a:r>
                        <a:rPr lang="sv-SE" sz="1000" b="1" kern="0" dirty="0">
                          <a:effectLst/>
                        </a:rPr>
                        <a:t> in John von Neumann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559223435"/>
                  </a:ext>
                </a:extLst>
              </a:tr>
              <a:tr h="255382">
                <a:tc>
                  <a:txBody>
                    <a:bodyPr/>
                    <a:lstStyle/>
                    <a:p>
                      <a:pPr>
                        <a:lnSpc>
                          <a:spcPct val="107000"/>
                        </a:lnSpc>
                        <a:spcAft>
                          <a:spcPts val="800"/>
                        </a:spcAft>
                      </a:pPr>
                      <a:r>
                        <a:rPr lang="sv-SE" sz="1000" kern="0">
                          <a:effectLst/>
                        </a:rPr>
                        <a:t>March 19</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err="1">
                          <a:effectLst/>
                        </a:rPr>
                        <a:t>Submitting</a:t>
                      </a:r>
                      <a:r>
                        <a:rPr lang="sv-SE" sz="1000" kern="0" dirty="0">
                          <a:effectLst/>
                        </a:rPr>
                        <a:t> the midterm presentation plus progress </a:t>
                      </a:r>
                      <a:r>
                        <a:rPr lang="sv-SE" sz="1000" kern="0" dirty="0" err="1">
                          <a:effectLst/>
                        </a:rPr>
                        <a:t>report</a:t>
                      </a:r>
                      <a:r>
                        <a:rPr lang="sv-SE" sz="1000" kern="0" dirty="0">
                          <a:effectLst/>
                        </a:rPr>
                        <a:t> plus </a:t>
                      </a:r>
                      <a:r>
                        <a:rPr lang="sv-SE" sz="1000" kern="0" dirty="0" err="1">
                          <a:effectLst/>
                        </a:rPr>
                        <a:t>thesis</a:t>
                      </a:r>
                      <a:r>
                        <a:rPr lang="sv-SE" sz="1000" kern="0" dirty="0">
                          <a:effectLst/>
                        </a:rPr>
                        <a:t> text </a:t>
                      </a:r>
                      <a:r>
                        <a:rPr lang="sv-SE" sz="1000" kern="0" dirty="0" err="1">
                          <a:effectLst/>
                        </a:rPr>
                        <a:t>sample</a:t>
                      </a:r>
                      <a:r>
                        <a:rPr lang="sv-SE" sz="1000" kern="0" dirty="0">
                          <a:effectLst/>
                        </a:rPr>
                        <a:t> to LISAM</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2308132"/>
                  </a:ext>
                </a:extLst>
              </a:tr>
              <a:tr h="152043">
                <a:tc>
                  <a:txBody>
                    <a:bodyPr/>
                    <a:lstStyle/>
                    <a:p>
                      <a:pPr>
                        <a:lnSpc>
                          <a:spcPct val="107000"/>
                        </a:lnSpc>
                        <a:spcAft>
                          <a:spcPts val="800"/>
                        </a:spcAft>
                      </a:pPr>
                      <a:r>
                        <a:rPr lang="sv-SE" sz="1000" kern="0">
                          <a:effectLst/>
                        </a:rPr>
                        <a:t>March 26-27</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Mid-term </a:t>
                      </a:r>
                      <a:r>
                        <a:rPr lang="sv-SE" sz="1000" b="1" kern="0" dirty="0" err="1">
                          <a:effectLst/>
                        </a:rPr>
                        <a:t>seminar</a:t>
                      </a:r>
                      <a:r>
                        <a:rPr lang="sv-SE" sz="1000" b="1" kern="0" dirty="0">
                          <a:effectLst/>
                        </a:rPr>
                        <a:t> in Alan Turing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75517972"/>
                  </a:ext>
                </a:extLst>
              </a:tr>
              <a:tr h="255382">
                <a:tc>
                  <a:txBody>
                    <a:bodyPr/>
                    <a:lstStyle/>
                    <a:p>
                      <a:pPr>
                        <a:lnSpc>
                          <a:spcPct val="107000"/>
                        </a:lnSpc>
                        <a:spcAft>
                          <a:spcPts val="800"/>
                        </a:spcAft>
                      </a:pPr>
                      <a:r>
                        <a:rPr lang="sv-SE" sz="1000" kern="0">
                          <a:effectLst/>
                        </a:rPr>
                        <a:t>April 28</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Sending a thesis draft to the supervisor unless the supervisor states otherwise.</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32080971"/>
                  </a:ext>
                </a:extLst>
              </a:tr>
              <a:tr h="470256">
                <a:tc>
                  <a:txBody>
                    <a:bodyPr/>
                    <a:lstStyle/>
                    <a:p>
                      <a:pPr>
                        <a:lnSpc>
                          <a:spcPct val="107000"/>
                        </a:lnSpc>
                        <a:spcAft>
                          <a:spcPts val="800"/>
                        </a:spcAft>
                      </a:pPr>
                      <a:r>
                        <a:rPr lang="sv-SE" sz="1000" kern="0" dirty="0">
                          <a:effectLst/>
                        </a:rPr>
                        <a:t>May 3</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Decision is made by the supervisor regarding whether the thesis has</a:t>
                      </a:r>
                      <a:br>
                        <a:rPr lang="sv-SE" sz="1000" kern="0">
                          <a:effectLst/>
                        </a:rPr>
                      </a:br>
                      <a:r>
                        <a:rPr lang="sv-SE" sz="1000" kern="0">
                          <a:effectLst/>
                        </a:rPr>
                        <a:t>good chances to be passed within the course time frames or</a:t>
                      </a:r>
                      <a:br>
                        <a:rPr lang="sv-SE" sz="1000" kern="0">
                          <a:effectLst/>
                        </a:rPr>
                      </a:br>
                      <a:r>
                        <a:rPr lang="sv-SE" sz="1000" kern="0">
                          <a:effectLst/>
                        </a:rPr>
                        <a:t>the thesis work needs to be stopped and grade F given.</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57229453"/>
                  </a:ext>
                </a:extLst>
              </a:tr>
              <a:tr h="152043">
                <a:tc>
                  <a:txBody>
                    <a:bodyPr/>
                    <a:lstStyle/>
                    <a:p>
                      <a:pPr>
                        <a:lnSpc>
                          <a:spcPct val="107000"/>
                        </a:lnSpc>
                        <a:spcAft>
                          <a:spcPts val="800"/>
                        </a:spcAft>
                      </a:pPr>
                      <a:r>
                        <a:rPr lang="sv-SE" sz="1000" kern="0">
                          <a:effectLst/>
                        </a:rPr>
                        <a:t>May 8</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err="1">
                          <a:effectLst/>
                        </a:rPr>
                        <a:t>Sending</a:t>
                      </a:r>
                      <a:r>
                        <a:rPr lang="sv-SE" sz="1000" kern="0" dirty="0">
                          <a:effectLst/>
                        </a:rPr>
                        <a:t> a </a:t>
                      </a:r>
                      <a:r>
                        <a:rPr lang="sv-SE" sz="1000" kern="0" dirty="0" err="1">
                          <a:effectLst/>
                        </a:rPr>
                        <a:t>thesis</a:t>
                      </a:r>
                      <a:r>
                        <a:rPr lang="sv-SE" sz="1000" kern="0" dirty="0">
                          <a:effectLst/>
                        </a:rPr>
                        <a:t> draft to the opponent, </a:t>
                      </a:r>
                      <a:r>
                        <a:rPr lang="sv-SE" sz="1000" kern="0" dirty="0" err="1">
                          <a:effectLst/>
                        </a:rPr>
                        <a:t>examiner</a:t>
                      </a:r>
                      <a:r>
                        <a:rPr lang="sv-SE" sz="1000" kern="0" dirty="0">
                          <a:effectLst/>
                        </a:rPr>
                        <a:t> and supervisor</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870865848"/>
                  </a:ext>
                </a:extLst>
              </a:tr>
              <a:tr h="255382">
                <a:tc>
                  <a:txBody>
                    <a:bodyPr/>
                    <a:lstStyle/>
                    <a:p>
                      <a:pPr>
                        <a:lnSpc>
                          <a:spcPct val="107000"/>
                        </a:lnSpc>
                        <a:spcAft>
                          <a:spcPts val="800"/>
                        </a:spcAft>
                      </a:pPr>
                      <a:r>
                        <a:rPr lang="sv-SE" sz="1000" kern="0">
                          <a:effectLst/>
                        </a:rPr>
                        <a:t>May 15 or 16 or 17</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Revision meeting. </a:t>
                      </a:r>
                      <a:r>
                        <a:rPr lang="sv-SE" sz="1000" b="1" kern="0" dirty="0" err="1">
                          <a:effectLst/>
                        </a:rPr>
                        <a:t>Mandatory</a:t>
                      </a:r>
                      <a:r>
                        <a:rPr lang="sv-SE" sz="1000" b="1" kern="0" dirty="0">
                          <a:effectLst/>
                        </a:rPr>
                        <a:t>, </a:t>
                      </a:r>
                      <a:r>
                        <a:rPr lang="sv-SE" sz="1000" b="1" kern="0" dirty="0" err="1">
                          <a:effectLst/>
                        </a:rPr>
                        <a:t>but</a:t>
                      </a:r>
                      <a:r>
                        <a:rPr lang="sv-SE" sz="1000" b="1" kern="0" dirty="0">
                          <a:effectLst/>
                        </a:rPr>
                        <a:t> date and </a:t>
                      </a:r>
                      <a:r>
                        <a:rPr lang="sv-SE" sz="1000" b="1" kern="0" dirty="0" err="1">
                          <a:effectLst/>
                        </a:rPr>
                        <a:t>place</a:t>
                      </a:r>
                      <a:r>
                        <a:rPr lang="sv-SE" sz="1000" b="1" kern="0" dirty="0">
                          <a:effectLst/>
                        </a:rPr>
                        <a:t> </a:t>
                      </a:r>
                      <a:r>
                        <a:rPr lang="sv-SE" sz="1000" b="1" kern="0" dirty="0" err="1">
                          <a:effectLst/>
                        </a:rPr>
                        <a:t>are</a:t>
                      </a:r>
                      <a:r>
                        <a:rPr lang="sv-SE" sz="1000" b="1" kern="0" dirty="0">
                          <a:effectLst/>
                        </a:rPr>
                        <a:t> set </a:t>
                      </a:r>
                      <a:r>
                        <a:rPr lang="sv-SE" sz="1000" b="1" kern="0" dirty="0" err="1">
                          <a:effectLst/>
                        </a:rPr>
                        <a:t>bilaterally</a:t>
                      </a:r>
                      <a:r>
                        <a:rPr lang="sv-SE" sz="1000" b="1" kern="0" dirty="0">
                          <a:effectLst/>
                        </a:rPr>
                        <a:t> </a:t>
                      </a:r>
                      <a:r>
                        <a:rPr lang="sv-SE" sz="1000" b="1" kern="0" dirty="0" err="1">
                          <a:effectLst/>
                        </a:rPr>
                        <a:t>selected</a:t>
                      </a:r>
                      <a:r>
                        <a:rPr lang="sv-SE" sz="1000" b="1" kern="0" dirty="0">
                          <a:effectLst/>
                        </a:rPr>
                        <a:t> pairs </a:t>
                      </a:r>
                      <a:r>
                        <a:rPr lang="sv-SE" sz="1000" b="1" kern="0" dirty="0" err="1">
                          <a:effectLst/>
                        </a:rPr>
                        <a:t>of</a:t>
                      </a:r>
                      <a:r>
                        <a:rPr lang="sv-SE" sz="1000" b="1" kern="0" dirty="0">
                          <a:effectLst/>
                        </a:rPr>
                        <a:t> students.</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686177693"/>
                  </a:ext>
                </a:extLst>
              </a:tr>
              <a:tr h="383074">
                <a:tc>
                  <a:txBody>
                    <a:bodyPr/>
                    <a:lstStyle/>
                    <a:p>
                      <a:pPr>
                        <a:lnSpc>
                          <a:spcPct val="107000"/>
                        </a:lnSpc>
                        <a:spcAft>
                          <a:spcPts val="800"/>
                        </a:spcAft>
                      </a:pPr>
                      <a:r>
                        <a:rPr lang="sv-SE" sz="1000" kern="0" dirty="0">
                          <a:effectLst/>
                        </a:rPr>
                        <a:t>May 27</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Submission </a:t>
                      </a:r>
                      <a:r>
                        <a:rPr lang="sv-SE" sz="1000" kern="0" dirty="0" err="1">
                          <a:effectLst/>
                        </a:rPr>
                        <a:t>of</a:t>
                      </a:r>
                      <a:r>
                        <a:rPr lang="sv-SE" sz="1000" kern="0" dirty="0">
                          <a:effectLst/>
                        </a:rPr>
                        <a:t> the </a:t>
                      </a:r>
                      <a:r>
                        <a:rPr lang="sv-SE" sz="1000" kern="0" dirty="0" err="1">
                          <a:effectLst/>
                        </a:rPr>
                        <a:t>close</a:t>
                      </a:r>
                      <a:r>
                        <a:rPr lang="sv-SE" sz="1000" kern="0" dirty="0">
                          <a:effectLst/>
                        </a:rPr>
                        <a:t>-to-final </a:t>
                      </a:r>
                      <a:r>
                        <a:rPr lang="sv-SE" sz="1000" kern="0" dirty="0" err="1">
                          <a:effectLst/>
                        </a:rPr>
                        <a:t>thesis</a:t>
                      </a:r>
                      <a:r>
                        <a:rPr lang="sv-SE" sz="1000" kern="0" dirty="0">
                          <a:effectLst/>
                        </a:rPr>
                        <a:t> to LISAM. </a:t>
                      </a:r>
                      <a:r>
                        <a:rPr lang="sv-SE" sz="1000" kern="0" dirty="0" err="1">
                          <a:effectLst/>
                        </a:rPr>
                        <a:t>This</a:t>
                      </a:r>
                      <a:r>
                        <a:rPr lang="sv-SE" sz="1000" kern="0" dirty="0">
                          <a:effectLst/>
                        </a:rPr>
                        <a:t> version </a:t>
                      </a:r>
                      <a:r>
                        <a:rPr lang="sv-SE" sz="1000" kern="0" dirty="0" err="1">
                          <a:effectLst/>
                        </a:rPr>
                        <a:t>will</a:t>
                      </a:r>
                      <a:r>
                        <a:rPr lang="sv-SE" sz="1000" kern="0" dirty="0">
                          <a:effectLst/>
                        </a:rPr>
                        <a:t> be </a:t>
                      </a:r>
                      <a:r>
                        <a:rPr lang="sv-SE" sz="1000" kern="0" dirty="0" err="1">
                          <a:effectLst/>
                        </a:rPr>
                        <a:t>controlled</a:t>
                      </a:r>
                      <a:r>
                        <a:rPr lang="sv-SE" sz="1000" kern="0" dirty="0">
                          <a:effectLst/>
                        </a:rPr>
                        <a:t> for the </a:t>
                      </a:r>
                      <a:r>
                        <a:rPr lang="sv-SE" sz="1000" kern="0" dirty="0" err="1">
                          <a:effectLst/>
                        </a:rPr>
                        <a:t>plagiarism</a:t>
                      </a:r>
                      <a:r>
                        <a:rPr lang="sv-SE" sz="1000" kern="0" dirty="0">
                          <a:effectLst/>
                        </a:rPr>
                        <a:t>. </a:t>
                      </a:r>
                      <a:r>
                        <a:rPr lang="sv-SE" sz="1000" kern="0" dirty="0" err="1">
                          <a:effectLst/>
                        </a:rPr>
                        <a:t>Send</a:t>
                      </a:r>
                      <a:r>
                        <a:rPr lang="sv-SE" sz="1000" kern="0" dirty="0">
                          <a:effectLst/>
                        </a:rPr>
                        <a:t> it </a:t>
                      </a:r>
                      <a:r>
                        <a:rPr lang="sv-SE" sz="1000" kern="0" dirty="0" err="1">
                          <a:effectLst/>
                        </a:rPr>
                        <a:t>also</a:t>
                      </a:r>
                      <a:r>
                        <a:rPr lang="sv-SE" sz="1000" kern="0" dirty="0">
                          <a:effectLst/>
                        </a:rPr>
                        <a:t> to the supervisor, </a:t>
                      </a:r>
                      <a:r>
                        <a:rPr lang="sv-SE" sz="1000" kern="0" dirty="0" err="1">
                          <a:effectLst/>
                        </a:rPr>
                        <a:t>examiner</a:t>
                      </a:r>
                      <a:r>
                        <a:rPr lang="sv-SE" sz="1000" kern="0" dirty="0">
                          <a:effectLst/>
                        </a:rPr>
                        <a:t> and opponent by email</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30077828"/>
                  </a:ext>
                </a:extLst>
              </a:tr>
              <a:tr h="152043">
                <a:tc>
                  <a:txBody>
                    <a:bodyPr/>
                    <a:lstStyle/>
                    <a:p>
                      <a:pPr>
                        <a:lnSpc>
                          <a:spcPct val="107000"/>
                        </a:lnSpc>
                        <a:spcAft>
                          <a:spcPts val="800"/>
                        </a:spcAft>
                      </a:pPr>
                      <a:r>
                        <a:rPr lang="sv-SE" sz="1000" kern="0">
                          <a:effectLst/>
                        </a:rPr>
                        <a:t>June 2</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Submission </a:t>
                      </a:r>
                      <a:r>
                        <a:rPr lang="sv-SE" sz="1000" kern="0" dirty="0" err="1">
                          <a:effectLst/>
                        </a:rPr>
                        <a:t>of</a:t>
                      </a:r>
                      <a:r>
                        <a:rPr lang="sv-SE" sz="1000" kern="0" dirty="0">
                          <a:effectLst/>
                        </a:rPr>
                        <a:t> the presentation for the oral </a:t>
                      </a:r>
                      <a:r>
                        <a:rPr lang="sv-SE" sz="1000" kern="0" dirty="0" err="1">
                          <a:effectLst/>
                        </a:rPr>
                        <a:t>defense</a:t>
                      </a:r>
                      <a:r>
                        <a:rPr lang="sv-SE" sz="1000" kern="0" dirty="0">
                          <a:effectLst/>
                        </a:rPr>
                        <a:t> to LISAM</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85901470"/>
                  </a:ext>
                </a:extLst>
              </a:tr>
              <a:tr h="255382">
                <a:tc>
                  <a:txBody>
                    <a:bodyPr/>
                    <a:lstStyle/>
                    <a:p>
                      <a:pPr>
                        <a:lnSpc>
                          <a:spcPct val="107000"/>
                        </a:lnSpc>
                        <a:spcAft>
                          <a:spcPts val="800"/>
                        </a:spcAft>
                      </a:pPr>
                      <a:r>
                        <a:rPr lang="sv-SE" sz="1000" b="1" kern="0" dirty="0">
                          <a:effectLst/>
                        </a:rPr>
                        <a:t>June 3 - June 5</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a:effectLst/>
                        </a:rPr>
                        <a:t>Oral </a:t>
                      </a:r>
                      <a:r>
                        <a:rPr lang="sv-SE" sz="1000" b="1" kern="0" dirty="0" err="1">
                          <a:effectLst/>
                        </a:rPr>
                        <a:t>defense</a:t>
                      </a:r>
                      <a:r>
                        <a:rPr lang="sv-SE" sz="1000" b="1" kern="0" dirty="0">
                          <a:effectLst/>
                        </a:rPr>
                        <a:t> </a:t>
                      </a:r>
                      <a:r>
                        <a:rPr lang="sv-SE" sz="1000" b="1" kern="0" dirty="0" err="1">
                          <a:effectLst/>
                        </a:rPr>
                        <a:t>seminar</a:t>
                      </a:r>
                      <a:r>
                        <a:rPr lang="sv-SE" sz="1000" b="1" kern="0" dirty="0">
                          <a:effectLst/>
                        </a:rPr>
                        <a:t> in Alan Turing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72927410"/>
                  </a:ext>
                </a:extLst>
              </a:tr>
              <a:tr h="255382">
                <a:tc>
                  <a:txBody>
                    <a:bodyPr/>
                    <a:lstStyle/>
                    <a:p>
                      <a:pPr>
                        <a:lnSpc>
                          <a:spcPct val="107000"/>
                        </a:lnSpc>
                        <a:spcAft>
                          <a:spcPts val="800"/>
                        </a:spcAft>
                      </a:pPr>
                      <a:r>
                        <a:rPr lang="sv-SE" sz="1000" kern="0" dirty="0">
                          <a:effectLst/>
                        </a:rPr>
                        <a:t>June 9</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Last </a:t>
                      </a:r>
                      <a:r>
                        <a:rPr lang="sv-SE" sz="1000" kern="0" dirty="0" err="1">
                          <a:effectLst/>
                        </a:rPr>
                        <a:t>day</a:t>
                      </a:r>
                      <a:r>
                        <a:rPr lang="sv-SE" sz="1000" kern="0" dirty="0">
                          <a:effectLst/>
                        </a:rPr>
                        <a:t> to </a:t>
                      </a:r>
                      <a:r>
                        <a:rPr lang="sv-SE" sz="1000" kern="0" dirty="0" err="1">
                          <a:effectLst/>
                        </a:rPr>
                        <a:t>submit</a:t>
                      </a:r>
                      <a:r>
                        <a:rPr lang="sv-SE" sz="1000" kern="0" dirty="0">
                          <a:effectLst/>
                        </a:rPr>
                        <a:t> final version </a:t>
                      </a:r>
                      <a:r>
                        <a:rPr lang="sv-SE" sz="1000" kern="0" dirty="0" err="1">
                          <a:effectLst/>
                        </a:rPr>
                        <a:t>of</a:t>
                      </a:r>
                      <a:r>
                        <a:rPr lang="sv-SE" sz="1000" kern="0" dirty="0">
                          <a:effectLst/>
                        </a:rPr>
                        <a:t> the </a:t>
                      </a:r>
                      <a:r>
                        <a:rPr lang="sv-SE" sz="1000" kern="0" dirty="0" err="1">
                          <a:effectLst/>
                        </a:rPr>
                        <a:t>thesis</a:t>
                      </a:r>
                      <a:r>
                        <a:rPr lang="sv-SE" sz="1000" kern="0" dirty="0">
                          <a:effectLst/>
                        </a:rPr>
                        <a:t> for it to be </a:t>
                      </a:r>
                      <a:r>
                        <a:rPr lang="sv-SE" sz="1000" kern="0" dirty="0" err="1">
                          <a:effectLst/>
                        </a:rPr>
                        <a:t>reported</a:t>
                      </a:r>
                      <a:r>
                        <a:rPr lang="sv-SE" sz="1000" kern="0" dirty="0">
                          <a:effectLst/>
                        </a:rPr>
                        <a:t> </a:t>
                      </a:r>
                      <a:r>
                        <a:rPr lang="sv-SE" sz="1000" kern="0" dirty="0" err="1">
                          <a:effectLst/>
                        </a:rPr>
                        <a:t>within</a:t>
                      </a:r>
                      <a:r>
                        <a:rPr lang="sv-SE" sz="1000" kern="0" dirty="0">
                          <a:effectLst/>
                        </a:rPr>
                        <a:t> </a:t>
                      </a:r>
                      <a:r>
                        <a:rPr lang="sv-SE" sz="1000" kern="0" dirty="0" err="1">
                          <a:effectLst/>
                        </a:rPr>
                        <a:t>this</a:t>
                      </a:r>
                      <a:r>
                        <a:rPr lang="sv-SE" sz="1000" kern="0" dirty="0">
                          <a:effectLst/>
                        </a:rPr>
                        <a:t> semester</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92519159"/>
                  </a:ext>
                </a:extLst>
              </a:tr>
              <a:tr h="152043">
                <a:tc>
                  <a:txBody>
                    <a:bodyPr/>
                    <a:lstStyle/>
                    <a:p>
                      <a:pPr>
                        <a:lnSpc>
                          <a:spcPct val="107000"/>
                        </a:lnSpc>
                        <a:spcAft>
                          <a:spcPts val="800"/>
                        </a:spcAft>
                      </a:pPr>
                      <a:r>
                        <a:rPr lang="sv-SE" sz="1000" kern="0">
                          <a:effectLst/>
                        </a:rPr>
                        <a:t>June 17</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err="1">
                          <a:effectLst/>
                        </a:rPr>
                        <a:t>Examiner's</a:t>
                      </a:r>
                      <a:r>
                        <a:rPr lang="sv-SE" sz="1000" kern="0" dirty="0">
                          <a:effectLst/>
                        </a:rPr>
                        <a:t> meeting </a:t>
                      </a:r>
                      <a:r>
                        <a:rPr lang="sv-SE" sz="1000" kern="0" dirty="0" err="1">
                          <a:effectLst/>
                        </a:rPr>
                        <a:t>where</a:t>
                      </a:r>
                      <a:r>
                        <a:rPr lang="sv-SE" sz="1000" kern="0" dirty="0">
                          <a:effectLst/>
                        </a:rPr>
                        <a:t> the </a:t>
                      </a:r>
                      <a:r>
                        <a:rPr lang="sv-SE" sz="1000" kern="0" dirty="0" err="1">
                          <a:effectLst/>
                        </a:rPr>
                        <a:t>grades</a:t>
                      </a:r>
                      <a:r>
                        <a:rPr lang="sv-SE" sz="1000" kern="0" dirty="0">
                          <a:effectLst/>
                        </a:rPr>
                        <a:t> </a:t>
                      </a:r>
                      <a:r>
                        <a:rPr lang="sv-SE" sz="1000" kern="0" dirty="0" err="1">
                          <a:effectLst/>
                        </a:rPr>
                        <a:t>are</a:t>
                      </a:r>
                      <a:r>
                        <a:rPr lang="sv-SE" sz="1000" kern="0" dirty="0">
                          <a:effectLst/>
                        </a:rPr>
                        <a:t> </a:t>
                      </a:r>
                      <a:r>
                        <a:rPr lang="sv-SE" sz="1000" kern="0" dirty="0" err="1">
                          <a:effectLst/>
                        </a:rPr>
                        <a:t>decided</a:t>
                      </a:r>
                      <a:r>
                        <a:rPr lang="sv-SE" sz="1000" kern="0" dirty="0">
                          <a:effectLst/>
                        </a:rPr>
                        <a:t> and </a:t>
                      </a:r>
                      <a:r>
                        <a:rPr lang="sv-SE" sz="1000" kern="0" dirty="0" err="1">
                          <a:effectLst/>
                        </a:rPr>
                        <a:t>then</a:t>
                      </a:r>
                      <a:r>
                        <a:rPr lang="sv-SE" sz="1000" kern="0" dirty="0">
                          <a:effectLst/>
                        </a:rPr>
                        <a:t> </a:t>
                      </a:r>
                      <a:r>
                        <a:rPr lang="sv-SE" sz="1000" kern="0" dirty="0" err="1">
                          <a:effectLst/>
                        </a:rPr>
                        <a:t>reported</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14341530"/>
                  </a:ext>
                </a:extLst>
              </a:tr>
              <a:tr h="311150">
                <a:tc>
                  <a:txBody>
                    <a:bodyPr/>
                    <a:lstStyle/>
                    <a:p>
                      <a:pPr>
                        <a:lnSpc>
                          <a:spcPct val="107000"/>
                        </a:lnSpc>
                        <a:spcAft>
                          <a:spcPts val="800"/>
                        </a:spcAft>
                      </a:pPr>
                      <a:r>
                        <a:rPr lang="sv-SE" sz="1000" kern="0">
                          <a:effectLst/>
                        </a:rPr>
                        <a:t>August, 5</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Last </a:t>
                      </a:r>
                      <a:r>
                        <a:rPr lang="sv-SE" sz="1000" kern="0" dirty="0" err="1">
                          <a:effectLst/>
                        </a:rPr>
                        <a:t>attempt</a:t>
                      </a:r>
                      <a:r>
                        <a:rPr lang="sv-SE" sz="1000" kern="0" dirty="0">
                          <a:effectLst/>
                        </a:rPr>
                        <a:t> for </a:t>
                      </a:r>
                      <a:r>
                        <a:rPr lang="sv-SE" sz="1000" kern="0" dirty="0" err="1">
                          <a:effectLst/>
                        </a:rPr>
                        <a:t>submitting</a:t>
                      </a:r>
                      <a:r>
                        <a:rPr lang="sv-SE" sz="1000" kern="0" dirty="0">
                          <a:effectLst/>
                        </a:rPr>
                        <a:t> the final version </a:t>
                      </a:r>
                      <a:r>
                        <a:rPr lang="sv-SE" sz="1000" kern="0" dirty="0" err="1">
                          <a:effectLst/>
                        </a:rPr>
                        <a:t>of</a:t>
                      </a:r>
                      <a:r>
                        <a:rPr lang="sv-SE" sz="1000" kern="0" dirty="0">
                          <a:effectLst/>
                        </a:rPr>
                        <a:t> the </a:t>
                      </a:r>
                      <a:r>
                        <a:rPr lang="sv-SE" sz="1000" kern="0" dirty="0" err="1">
                          <a:effectLst/>
                        </a:rPr>
                        <a:t>thesis</a:t>
                      </a:r>
                      <a:br>
                        <a:rPr lang="sv-SE" sz="1000" kern="0" dirty="0">
                          <a:effectLst/>
                        </a:rPr>
                      </a:br>
                      <a:r>
                        <a:rPr lang="sv-SE" sz="1000" kern="0" dirty="0">
                          <a:effectLst/>
                        </a:rPr>
                        <a:t>(for students </a:t>
                      </a:r>
                      <a:r>
                        <a:rPr lang="sv-SE" sz="1000" kern="0" dirty="0" err="1">
                          <a:effectLst/>
                        </a:rPr>
                        <a:t>who</a:t>
                      </a:r>
                      <a:r>
                        <a:rPr lang="sv-SE" sz="1000" kern="0" dirty="0">
                          <a:effectLst/>
                        </a:rPr>
                        <a:t> </a:t>
                      </a:r>
                      <a:r>
                        <a:rPr lang="sv-SE" sz="1000" kern="0" dirty="0" err="1">
                          <a:effectLst/>
                        </a:rPr>
                        <a:t>become</a:t>
                      </a:r>
                      <a:r>
                        <a:rPr lang="sv-SE" sz="1000" kern="0" dirty="0">
                          <a:effectLst/>
                        </a:rPr>
                        <a:t> </a:t>
                      </a:r>
                      <a:r>
                        <a:rPr lang="sv-SE" sz="1000" kern="0" dirty="0" err="1">
                          <a:effectLst/>
                        </a:rPr>
                        <a:t>delayed</a:t>
                      </a:r>
                      <a:r>
                        <a:rPr lang="sv-SE" sz="1000" kern="0" dirty="0">
                          <a:effectLst/>
                        </a:rPr>
                        <a:t>; the maximum </a:t>
                      </a:r>
                      <a:r>
                        <a:rPr lang="sv-SE" sz="1000" kern="0" dirty="0" err="1">
                          <a:effectLst/>
                        </a:rPr>
                        <a:t>possible</a:t>
                      </a:r>
                      <a:r>
                        <a:rPr lang="sv-SE" sz="1000" kern="0" dirty="0">
                          <a:effectLst/>
                        </a:rPr>
                        <a:t> </a:t>
                      </a:r>
                      <a:r>
                        <a:rPr lang="sv-SE" sz="1000" kern="0" dirty="0" err="1">
                          <a:effectLst/>
                        </a:rPr>
                        <a:t>grade</a:t>
                      </a:r>
                      <a:r>
                        <a:rPr lang="sv-SE" sz="1000" kern="0" dirty="0">
                          <a:effectLst/>
                        </a:rPr>
                        <a:t> is C)</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12448629"/>
                  </a:ext>
                </a:extLst>
              </a:tr>
              <a:tr h="255382">
                <a:tc>
                  <a:txBody>
                    <a:bodyPr/>
                    <a:lstStyle/>
                    <a:p>
                      <a:pPr>
                        <a:lnSpc>
                          <a:spcPct val="107000"/>
                        </a:lnSpc>
                        <a:spcAft>
                          <a:spcPts val="800"/>
                        </a:spcAft>
                      </a:pPr>
                      <a:r>
                        <a:rPr lang="sv-SE" sz="1000" kern="0">
                          <a:effectLst/>
                        </a:rPr>
                        <a:t>January, 2025</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dirty="0">
                          <a:effectLst/>
                        </a:rPr>
                        <a:t>Second </a:t>
                      </a:r>
                      <a:r>
                        <a:rPr lang="sv-SE" sz="1000" kern="0" dirty="0" err="1">
                          <a:effectLst/>
                        </a:rPr>
                        <a:t>opportunity</a:t>
                      </a:r>
                      <a:r>
                        <a:rPr lang="sv-SE" sz="1000" kern="0" dirty="0">
                          <a:effectLst/>
                        </a:rPr>
                        <a:t> for the oral </a:t>
                      </a:r>
                      <a:r>
                        <a:rPr lang="sv-SE" sz="1000" kern="0" dirty="0" err="1">
                          <a:effectLst/>
                        </a:rPr>
                        <a:t>defense</a:t>
                      </a:r>
                      <a:r>
                        <a:rPr lang="sv-SE" sz="1000" kern="0" dirty="0">
                          <a:effectLst/>
                        </a:rPr>
                        <a:t> </a:t>
                      </a:r>
                      <a:r>
                        <a:rPr lang="sv-SE" sz="1000" kern="0" dirty="0" err="1">
                          <a:effectLst/>
                        </a:rPr>
                        <a:t>seminar</a:t>
                      </a:r>
                      <a:r>
                        <a:rPr lang="sv-SE" sz="1000" kern="0" dirty="0">
                          <a:effectLst/>
                        </a:rPr>
                        <a:t> (for students </a:t>
                      </a:r>
                      <a:r>
                        <a:rPr lang="sv-SE" sz="1000" kern="0" dirty="0" err="1">
                          <a:effectLst/>
                        </a:rPr>
                        <a:t>who</a:t>
                      </a:r>
                      <a:r>
                        <a:rPr lang="sv-SE" sz="1000" kern="0" dirty="0">
                          <a:effectLst/>
                        </a:rPr>
                        <a:t> </a:t>
                      </a:r>
                      <a:r>
                        <a:rPr lang="sv-SE" sz="1000" kern="0" dirty="0" err="1">
                          <a:effectLst/>
                        </a:rPr>
                        <a:t>become</a:t>
                      </a:r>
                      <a:r>
                        <a:rPr lang="sv-SE" sz="1000" kern="0" dirty="0">
                          <a:effectLst/>
                        </a:rPr>
                        <a:t> </a:t>
                      </a:r>
                      <a:r>
                        <a:rPr lang="sv-SE" sz="1000" kern="0" dirty="0" err="1">
                          <a:effectLst/>
                        </a:rPr>
                        <a:t>delayed</a:t>
                      </a:r>
                      <a:r>
                        <a:rPr lang="sv-SE" sz="1000" kern="0" dirty="0">
                          <a:effectLst/>
                        </a:rPr>
                        <a:t>)</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108799388"/>
                  </a:ext>
                </a:extLst>
              </a:tr>
            </a:tbl>
          </a:graphicData>
        </a:graphic>
      </p:graphicFrame>
    </p:spTree>
    <p:extLst>
      <p:ext uri="{BB962C8B-B14F-4D97-AF65-F5344CB8AC3E}">
        <p14:creationId xmlns:p14="http://schemas.microsoft.com/office/powerpoint/2010/main" val="3147815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C7BA48-2D16-4ADA-8CE7-B0126C287FF0}"/>
              </a:ext>
            </a:extLst>
          </p:cNvPr>
          <p:cNvSpPr>
            <a:spLocks noGrp="1"/>
          </p:cNvSpPr>
          <p:nvPr>
            <p:ph type="title"/>
          </p:nvPr>
        </p:nvSpPr>
        <p:spPr/>
        <p:txBody>
          <a:bodyPr/>
          <a:lstStyle/>
          <a:p>
            <a:r>
              <a:rPr lang="sv-SE" dirty="0"/>
              <a:t>Groups	</a:t>
            </a:r>
          </a:p>
        </p:txBody>
      </p:sp>
      <p:sp>
        <p:nvSpPr>
          <p:cNvPr id="3" name="Platshållare för innehåll 2">
            <a:extLst>
              <a:ext uri="{FF2B5EF4-FFF2-40B4-BE49-F238E27FC236}">
                <a16:creationId xmlns:a16="http://schemas.microsoft.com/office/drawing/2014/main" id="{82F98408-8239-4855-AD0B-2E713894DA44}"/>
              </a:ext>
            </a:extLst>
          </p:cNvPr>
          <p:cNvSpPr>
            <a:spLocks noGrp="1"/>
          </p:cNvSpPr>
          <p:nvPr>
            <p:ph idx="1"/>
          </p:nvPr>
        </p:nvSpPr>
        <p:spPr/>
        <p:txBody>
          <a:bodyPr>
            <a:normAutofit fontScale="70000" lnSpcReduction="20000"/>
          </a:bodyPr>
          <a:lstStyle/>
          <a:p>
            <a:r>
              <a:rPr lang="sv-SE" dirty="0" err="1"/>
              <a:t>You</a:t>
            </a:r>
            <a:r>
              <a:rPr lang="sv-SE" dirty="0"/>
              <a:t> </a:t>
            </a:r>
            <a:r>
              <a:rPr lang="sv-SE" dirty="0" err="1"/>
              <a:t>will</a:t>
            </a:r>
            <a:r>
              <a:rPr lang="sv-SE" dirty="0"/>
              <a:t> </a:t>
            </a:r>
            <a:r>
              <a:rPr lang="sv-SE" dirty="0" err="1"/>
              <a:t>sometimes</a:t>
            </a:r>
            <a:r>
              <a:rPr lang="sv-SE" dirty="0"/>
              <a:t> be </a:t>
            </a:r>
            <a:r>
              <a:rPr lang="sv-SE" dirty="0" err="1"/>
              <a:t>divided</a:t>
            </a:r>
            <a:r>
              <a:rPr lang="sv-SE" dirty="0"/>
              <a:t> </a:t>
            </a:r>
            <a:r>
              <a:rPr lang="sv-SE" dirty="0" err="1"/>
              <a:t>into</a:t>
            </a:r>
            <a:r>
              <a:rPr lang="sv-SE" dirty="0"/>
              <a:t> the </a:t>
            </a:r>
            <a:r>
              <a:rPr lang="sv-SE" dirty="0" err="1"/>
              <a:t>course</a:t>
            </a:r>
            <a:r>
              <a:rPr lang="sv-SE" dirty="0"/>
              <a:t> </a:t>
            </a:r>
            <a:r>
              <a:rPr lang="sv-SE" dirty="0" err="1"/>
              <a:t>groups</a:t>
            </a:r>
            <a:endParaRPr lang="sv-SE" dirty="0"/>
          </a:p>
          <a:p>
            <a:endParaRPr lang="sv-SE" dirty="0"/>
          </a:p>
          <a:p>
            <a:r>
              <a:rPr lang="sv-SE" dirty="0"/>
              <a:t>Different </a:t>
            </a:r>
            <a:r>
              <a:rPr lang="sv-SE" dirty="0" err="1"/>
              <a:t>groups</a:t>
            </a:r>
            <a:r>
              <a:rPr lang="sv-SE" dirty="0"/>
              <a:t> </a:t>
            </a:r>
            <a:r>
              <a:rPr lang="sv-SE" dirty="0" err="1"/>
              <a:t>have</a:t>
            </a:r>
            <a:r>
              <a:rPr lang="sv-SE" dirty="0"/>
              <a:t> same </a:t>
            </a:r>
            <a:r>
              <a:rPr lang="sv-SE" dirty="0" err="1"/>
              <a:t>mandatory</a:t>
            </a:r>
            <a:r>
              <a:rPr lang="sv-SE" dirty="0"/>
              <a:t> sessions </a:t>
            </a:r>
            <a:r>
              <a:rPr lang="sv-SE" dirty="0" err="1"/>
              <a:t>but</a:t>
            </a:r>
            <a:r>
              <a:rPr lang="sv-SE" dirty="0"/>
              <a:t> </a:t>
            </a:r>
            <a:r>
              <a:rPr lang="sv-SE" dirty="0" err="1"/>
              <a:t>sometimes</a:t>
            </a:r>
            <a:r>
              <a:rPr lang="sv-SE" dirty="0"/>
              <a:t> </a:t>
            </a:r>
            <a:r>
              <a:rPr lang="sv-SE" dirty="0" err="1"/>
              <a:t>during</a:t>
            </a:r>
            <a:r>
              <a:rPr lang="sv-SE" dirty="0"/>
              <a:t> different </a:t>
            </a:r>
            <a:r>
              <a:rPr lang="sv-SE" dirty="0" err="1"/>
              <a:t>time</a:t>
            </a:r>
            <a:r>
              <a:rPr lang="sv-SE" dirty="0"/>
              <a:t> </a:t>
            </a:r>
            <a:r>
              <a:rPr lang="sv-SE" dirty="0" err="1"/>
              <a:t>slots</a:t>
            </a:r>
            <a:r>
              <a:rPr lang="sv-SE" dirty="0"/>
              <a:t>, </a:t>
            </a:r>
            <a:r>
              <a:rPr lang="sv-SE" dirty="0" err="1"/>
              <a:t>sometimes</a:t>
            </a:r>
            <a:r>
              <a:rPr lang="sv-SE" dirty="0"/>
              <a:t> in parallell</a:t>
            </a:r>
          </a:p>
          <a:p>
            <a:endParaRPr lang="sv-SE" dirty="0"/>
          </a:p>
          <a:p>
            <a:r>
              <a:rPr lang="sv-SE" dirty="0" err="1"/>
              <a:t>Mandatory</a:t>
            </a:r>
            <a:r>
              <a:rPr lang="sv-SE" dirty="0"/>
              <a:t> to </a:t>
            </a:r>
            <a:r>
              <a:rPr lang="sv-SE" dirty="0" err="1"/>
              <a:t>attend</a:t>
            </a:r>
            <a:r>
              <a:rPr lang="sv-SE" dirty="0"/>
              <a:t> </a:t>
            </a:r>
            <a:r>
              <a:rPr lang="sv-SE" b="1" dirty="0"/>
              <a:t>all sessions</a:t>
            </a:r>
            <a:r>
              <a:rPr lang="sv-SE" dirty="0"/>
              <a:t> from </a:t>
            </a:r>
            <a:r>
              <a:rPr lang="sv-SE" dirty="0" err="1"/>
              <a:t>your</a:t>
            </a:r>
            <a:r>
              <a:rPr lang="sv-SE" dirty="0"/>
              <a:t> </a:t>
            </a:r>
            <a:r>
              <a:rPr lang="sv-SE" dirty="0" err="1"/>
              <a:t>group</a:t>
            </a:r>
            <a:r>
              <a:rPr lang="sv-SE" dirty="0"/>
              <a:t>, </a:t>
            </a:r>
            <a:r>
              <a:rPr lang="sv-SE" dirty="0" err="1"/>
              <a:t>even</a:t>
            </a:r>
            <a:r>
              <a:rPr lang="sv-SE" dirty="0"/>
              <a:t> </a:t>
            </a:r>
            <a:r>
              <a:rPr lang="sv-SE" dirty="0" err="1"/>
              <a:t>if</a:t>
            </a:r>
            <a:r>
              <a:rPr lang="sv-SE" dirty="0"/>
              <a:t> </a:t>
            </a:r>
            <a:r>
              <a:rPr lang="sv-SE" dirty="0" err="1"/>
              <a:t>scheduled</a:t>
            </a:r>
            <a:r>
              <a:rPr lang="sv-SE" dirty="0"/>
              <a:t> over </a:t>
            </a:r>
            <a:r>
              <a:rPr lang="sv-SE" dirty="0" err="1"/>
              <a:t>several</a:t>
            </a:r>
            <a:r>
              <a:rPr lang="sv-SE" dirty="0"/>
              <a:t> </a:t>
            </a:r>
            <a:r>
              <a:rPr lang="sv-SE" dirty="0" err="1"/>
              <a:t>days</a:t>
            </a:r>
            <a:r>
              <a:rPr lang="sv-SE" dirty="0"/>
              <a:t>.</a:t>
            </a:r>
          </a:p>
          <a:p>
            <a:endParaRPr lang="sv-SE" dirty="0"/>
          </a:p>
          <a:p>
            <a:r>
              <a:rPr lang="sv-SE" dirty="0" err="1"/>
              <a:t>You</a:t>
            </a:r>
            <a:r>
              <a:rPr lang="sv-SE" dirty="0"/>
              <a:t> </a:t>
            </a:r>
            <a:r>
              <a:rPr lang="sv-SE" dirty="0" err="1"/>
              <a:t>can</a:t>
            </a:r>
            <a:r>
              <a:rPr lang="sv-SE" dirty="0"/>
              <a:t> </a:t>
            </a:r>
            <a:r>
              <a:rPr lang="sv-SE" dirty="0" err="1"/>
              <a:t>also</a:t>
            </a:r>
            <a:r>
              <a:rPr lang="sv-SE" dirty="0"/>
              <a:t> come to sessions </a:t>
            </a:r>
            <a:r>
              <a:rPr lang="sv-SE" dirty="0" err="1"/>
              <a:t>of</a:t>
            </a:r>
            <a:r>
              <a:rPr lang="sv-SE" dirty="0"/>
              <a:t> </a:t>
            </a:r>
            <a:r>
              <a:rPr lang="sv-SE" dirty="0" err="1"/>
              <a:t>other</a:t>
            </a:r>
            <a:r>
              <a:rPr lang="sv-SE" dirty="0"/>
              <a:t> </a:t>
            </a:r>
            <a:r>
              <a:rPr lang="sv-SE" dirty="0" err="1"/>
              <a:t>group</a:t>
            </a:r>
            <a:r>
              <a:rPr lang="sv-SE" dirty="0"/>
              <a:t>(s)</a:t>
            </a:r>
          </a:p>
          <a:p>
            <a:endParaRPr lang="sv-SE" dirty="0"/>
          </a:p>
          <a:p>
            <a:r>
              <a:rPr lang="en-US" dirty="0"/>
              <a:t>Successive deadlines and mandatory sessions:</a:t>
            </a:r>
          </a:p>
          <a:p>
            <a:pPr lvl="1"/>
            <a:r>
              <a:rPr lang="sv-SE" dirty="0" err="1"/>
              <a:t>Thesis</a:t>
            </a:r>
            <a:r>
              <a:rPr lang="sv-SE" dirty="0"/>
              <a:t> </a:t>
            </a:r>
            <a:r>
              <a:rPr lang="sv-SE" dirty="0" err="1"/>
              <a:t>proposal</a:t>
            </a:r>
            <a:r>
              <a:rPr lang="sv-SE" dirty="0"/>
              <a:t> </a:t>
            </a:r>
            <a:r>
              <a:rPr lang="sv-SE" dirty="0" err="1"/>
              <a:t>seminar</a:t>
            </a:r>
            <a:endParaRPr lang="sv-SE" dirty="0"/>
          </a:p>
          <a:p>
            <a:pPr lvl="1"/>
            <a:r>
              <a:rPr lang="sv-SE" dirty="0"/>
              <a:t>Mid-term </a:t>
            </a:r>
            <a:r>
              <a:rPr lang="sv-SE" dirty="0" err="1"/>
              <a:t>report</a:t>
            </a:r>
            <a:endParaRPr lang="sv-SE" dirty="0"/>
          </a:p>
          <a:p>
            <a:pPr lvl="1"/>
            <a:r>
              <a:rPr lang="sv-SE" dirty="0"/>
              <a:t>Revision meeting</a:t>
            </a:r>
          </a:p>
          <a:p>
            <a:pPr lvl="1"/>
            <a:r>
              <a:rPr lang="sv-SE" dirty="0" err="1"/>
              <a:t>Defence</a:t>
            </a:r>
            <a:r>
              <a:rPr lang="sv-SE" dirty="0"/>
              <a:t> </a:t>
            </a:r>
            <a:r>
              <a:rPr lang="sv-SE" dirty="0" err="1"/>
              <a:t>seminar</a:t>
            </a:r>
            <a:endParaRPr lang="sv-SE" dirty="0"/>
          </a:p>
          <a:p>
            <a:endParaRPr lang="sv-SE" dirty="0"/>
          </a:p>
        </p:txBody>
      </p:sp>
      <p:sp>
        <p:nvSpPr>
          <p:cNvPr id="4" name="Platshållare för sidfot 3">
            <a:extLst>
              <a:ext uri="{FF2B5EF4-FFF2-40B4-BE49-F238E27FC236}">
                <a16:creationId xmlns:a16="http://schemas.microsoft.com/office/drawing/2014/main" id="{1F10A489-F1A8-47E4-8D92-F5016D6C52CD}"/>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48023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7F1DE5-F9E7-442F-868C-758B5271A72A}"/>
              </a:ext>
            </a:extLst>
          </p:cNvPr>
          <p:cNvSpPr>
            <a:spLocks noGrp="1"/>
          </p:cNvSpPr>
          <p:nvPr>
            <p:ph type="title"/>
          </p:nvPr>
        </p:nvSpPr>
        <p:spPr/>
        <p:txBody>
          <a:bodyPr/>
          <a:lstStyle/>
          <a:p>
            <a:r>
              <a:rPr lang="sv-SE" dirty="0"/>
              <a:t>Master </a:t>
            </a:r>
            <a:r>
              <a:rPr lang="sv-SE" dirty="0" err="1"/>
              <a:t>thesis</a:t>
            </a:r>
            <a:endParaRPr lang="sv-SE" dirty="0"/>
          </a:p>
        </p:txBody>
      </p:sp>
      <p:sp>
        <p:nvSpPr>
          <p:cNvPr id="3" name="Platshållare för innehåll 2">
            <a:extLst>
              <a:ext uri="{FF2B5EF4-FFF2-40B4-BE49-F238E27FC236}">
                <a16:creationId xmlns:a16="http://schemas.microsoft.com/office/drawing/2014/main" id="{01BF5825-5E18-483A-9746-16663F602487}"/>
              </a:ext>
            </a:extLst>
          </p:cNvPr>
          <p:cNvSpPr>
            <a:spLocks noGrp="1"/>
          </p:cNvSpPr>
          <p:nvPr>
            <p:ph idx="1"/>
          </p:nvPr>
        </p:nvSpPr>
        <p:spPr>
          <a:xfrm>
            <a:off x="457200" y="1600200"/>
            <a:ext cx="8229600" cy="4853136"/>
          </a:xfrm>
        </p:spPr>
        <p:txBody>
          <a:bodyPr>
            <a:normAutofit fontScale="70000" lnSpcReduction="20000"/>
          </a:bodyPr>
          <a:lstStyle/>
          <a:p>
            <a:r>
              <a:rPr lang="sv-SE" dirty="0" err="1"/>
              <a:t>Thesis</a:t>
            </a:r>
            <a:r>
              <a:rPr lang="sv-SE" dirty="0"/>
              <a:t> </a:t>
            </a:r>
            <a:r>
              <a:rPr lang="sv-SE" dirty="0" err="1"/>
              <a:t>project</a:t>
            </a:r>
            <a:r>
              <a:rPr lang="sv-SE" dirty="0"/>
              <a:t> is an </a:t>
            </a:r>
            <a:r>
              <a:rPr lang="sv-SE" dirty="0" err="1"/>
              <a:t>individual</a:t>
            </a:r>
            <a:r>
              <a:rPr lang="sv-SE" dirty="0"/>
              <a:t> </a:t>
            </a:r>
            <a:r>
              <a:rPr lang="sv-SE" dirty="0" err="1"/>
              <a:t>work</a:t>
            </a:r>
            <a:endParaRPr lang="sv-SE" dirty="0"/>
          </a:p>
          <a:p>
            <a:endParaRPr lang="en-US" dirty="0"/>
          </a:p>
          <a:p>
            <a:r>
              <a:rPr lang="en-US" dirty="0"/>
              <a:t>Missing some mandatory session may lead to that the examination of your work will be postponed to next term!</a:t>
            </a:r>
          </a:p>
          <a:p>
            <a:endParaRPr lang="en-US" dirty="0"/>
          </a:p>
          <a:p>
            <a:r>
              <a:rPr lang="en-US" dirty="0"/>
              <a:t>Supervisors and examiners have been appointed to that semester in which you are supposed to complete your work</a:t>
            </a:r>
          </a:p>
          <a:p>
            <a:pPr lvl="1"/>
            <a:r>
              <a:rPr lang="en-US" dirty="0">
                <a:sym typeface="Wingdings" panose="05000000000000000000" pitchFamily="2" charset="2"/>
              </a:rPr>
              <a:t>Ex: not managing deadlines, missing mandatory sessions next semester, possibly new supervisor, possibly new project.</a:t>
            </a:r>
          </a:p>
          <a:p>
            <a:endParaRPr lang="en-US" dirty="0"/>
          </a:p>
          <a:p>
            <a:r>
              <a:rPr lang="en-US" dirty="0"/>
              <a:t>You shall act as opponent on another thesis</a:t>
            </a:r>
            <a:endParaRPr lang="sv-SE" dirty="0"/>
          </a:p>
          <a:p>
            <a:endParaRPr lang="sv-SE" dirty="0"/>
          </a:p>
          <a:p>
            <a:r>
              <a:rPr lang="sv-SE" b="1" dirty="0"/>
              <a:t>Note: total </a:t>
            </a:r>
            <a:r>
              <a:rPr lang="sv-SE" b="1" dirty="0" err="1"/>
              <a:t>thesis</a:t>
            </a:r>
            <a:r>
              <a:rPr lang="sv-SE" b="1" dirty="0"/>
              <a:t> </a:t>
            </a:r>
            <a:r>
              <a:rPr lang="sv-SE" b="1" dirty="0" err="1"/>
              <a:t>writing</a:t>
            </a:r>
            <a:r>
              <a:rPr lang="sv-SE" b="1" dirty="0"/>
              <a:t> </a:t>
            </a:r>
            <a:r>
              <a:rPr lang="sv-SE" b="1" dirty="0" err="1"/>
              <a:t>time</a:t>
            </a:r>
            <a:r>
              <a:rPr lang="sv-SE" b="1" dirty="0"/>
              <a:t> is </a:t>
            </a:r>
            <a:r>
              <a:rPr lang="sv-SE" b="1" dirty="0" err="1"/>
              <a:t>very</a:t>
            </a:r>
            <a:r>
              <a:rPr lang="sv-SE" b="1" dirty="0"/>
              <a:t> </a:t>
            </a:r>
            <a:r>
              <a:rPr lang="sv-SE" b="1" dirty="0" err="1"/>
              <a:t>limited</a:t>
            </a:r>
            <a:r>
              <a:rPr lang="sv-SE" b="1" dirty="0"/>
              <a:t> – all experiments </a:t>
            </a:r>
            <a:r>
              <a:rPr lang="sv-SE" b="1" dirty="0" err="1"/>
              <a:t>done</a:t>
            </a:r>
            <a:r>
              <a:rPr lang="sv-SE" b="1" dirty="0"/>
              <a:t>+ </a:t>
            </a:r>
            <a:r>
              <a:rPr lang="sv-SE" b="1" dirty="0" err="1"/>
              <a:t>thesis</a:t>
            </a:r>
            <a:r>
              <a:rPr lang="sv-SE" b="1" dirty="0"/>
              <a:t> </a:t>
            </a:r>
            <a:r>
              <a:rPr lang="sv-SE" b="1" dirty="0" err="1"/>
              <a:t>written</a:t>
            </a:r>
            <a:r>
              <a:rPr lang="sv-SE" b="1" dirty="0"/>
              <a:t> in </a:t>
            </a:r>
            <a:r>
              <a:rPr lang="sv-SE" b="1" dirty="0" err="1"/>
              <a:t>slightly</a:t>
            </a:r>
            <a:r>
              <a:rPr lang="sv-SE" b="1" dirty="0"/>
              <a:t> </a:t>
            </a:r>
            <a:r>
              <a:rPr lang="sv-SE" b="1" dirty="0" err="1"/>
              <a:t>more</a:t>
            </a:r>
            <a:r>
              <a:rPr lang="sv-SE" b="1" dirty="0"/>
              <a:t> </a:t>
            </a:r>
            <a:r>
              <a:rPr lang="sv-SE" b="1" dirty="0" err="1"/>
              <a:t>than</a:t>
            </a:r>
            <a:r>
              <a:rPr lang="sv-SE" b="1" dirty="0"/>
              <a:t> 3 </a:t>
            </a:r>
            <a:r>
              <a:rPr lang="sv-SE" b="1" dirty="0" err="1"/>
              <a:t>months</a:t>
            </a:r>
            <a:endParaRPr lang="sv-SE" b="1" dirty="0"/>
          </a:p>
          <a:p>
            <a:pPr lvl="1"/>
            <a:r>
              <a:rPr lang="sv-SE" dirty="0"/>
              <a:t>1-2 </a:t>
            </a:r>
            <a:r>
              <a:rPr lang="sv-SE" dirty="0" err="1"/>
              <a:t>methods</a:t>
            </a:r>
            <a:r>
              <a:rPr lang="sv-SE" dirty="0"/>
              <a:t> in </a:t>
            </a:r>
            <a:r>
              <a:rPr lang="sv-SE" dirty="0" err="1"/>
              <a:t>depth</a:t>
            </a:r>
            <a:r>
              <a:rPr lang="sv-SE" dirty="0"/>
              <a:t> </a:t>
            </a:r>
            <a:r>
              <a:rPr lang="sv-SE" dirty="0" err="1"/>
              <a:t>rather</a:t>
            </a:r>
            <a:r>
              <a:rPr lang="sv-SE" dirty="0"/>
              <a:t> </a:t>
            </a:r>
            <a:r>
              <a:rPr lang="sv-SE" dirty="0" err="1"/>
              <a:t>than</a:t>
            </a:r>
            <a:r>
              <a:rPr lang="sv-SE" dirty="0"/>
              <a:t> </a:t>
            </a:r>
            <a:r>
              <a:rPr lang="sv-SE" dirty="0" err="1"/>
              <a:t>scratching</a:t>
            </a:r>
            <a:r>
              <a:rPr lang="sv-SE" dirty="0"/>
              <a:t> </a:t>
            </a:r>
            <a:r>
              <a:rPr lang="sv-SE" dirty="0" err="1"/>
              <a:t>many</a:t>
            </a:r>
            <a:r>
              <a:rPr lang="sv-SE" dirty="0"/>
              <a:t> on the </a:t>
            </a:r>
            <a:r>
              <a:rPr lang="sv-SE" dirty="0" err="1"/>
              <a:t>surface</a:t>
            </a:r>
            <a:endParaRPr lang="sv-SE" dirty="0"/>
          </a:p>
          <a:p>
            <a:pPr lvl="1"/>
            <a:r>
              <a:rPr lang="sv-SE" dirty="0" err="1"/>
              <a:t>Grade</a:t>
            </a:r>
            <a:r>
              <a:rPr lang="sv-SE" dirty="0"/>
              <a:t> is not </a:t>
            </a:r>
            <a:r>
              <a:rPr lang="sv-SE" dirty="0" err="1"/>
              <a:t>related</a:t>
            </a:r>
            <a:r>
              <a:rPr lang="sv-SE" dirty="0"/>
              <a:t> to the </a:t>
            </a:r>
            <a:r>
              <a:rPr lang="sv-SE" dirty="0" err="1"/>
              <a:t>accuracy</a:t>
            </a:r>
            <a:r>
              <a:rPr lang="sv-SE" dirty="0"/>
              <a:t> </a:t>
            </a:r>
            <a:r>
              <a:rPr lang="sv-SE" dirty="0" err="1"/>
              <a:t>of</a:t>
            </a:r>
            <a:r>
              <a:rPr lang="sv-SE" dirty="0"/>
              <a:t> </a:t>
            </a:r>
            <a:r>
              <a:rPr lang="sv-SE" dirty="0" err="1"/>
              <a:t>your</a:t>
            </a:r>
            <a:r>
              <a:rPr lang="sv-SE" dirty="0"/>
              <a:t> </a:t>
            </a:r>
            <a:r>
              <a:rPr lang="sv-SE" dirty="0" err="1"/>
              <a:t>model</a:t>
            </a:r>
            <a:endParaRPr lang="sv-SE" dirty="0"/>
          </a:p>
        </p:txBody>
      </p:sp>
      <p:sp>
        <p:nvSpPr>
          <p:cNvPr id="4" name="Platshållare för sidfot 3">
            <a:extLst>
              <a:ext uri="{FF2B5EF4-FFF2-40B4-BE49-F238E27FC236}">
                <a16:creationId xmlns:a16="http://schemas.microsoft.com/office/drawing/2014/main" id="{3D74017D-DD05-440D-AF8B-AD3F85C57789}"/>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262594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randombar(horizontal)">
                                      <p:cBhvr>
                                        <p:cTn id="30" dur="500"/>
                                        <p:tgtEl>
                                          <p:spTgt spid="3">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35" dur="500"/>
                                        <p:tgtEl>
                                          <p:spTgt spid="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nodeType="click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4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5DE0C2-98E1-4502-863F-0185436060AF}"/>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31A8F31-258D-415D-8E29-ACE11D20F1EB}"/>
              </a:ext>
            </a:extLst>
          </p:cNvPr>
          <p:cNvSpPr>
            <a:spLocks noGrp="1"/>
          </p:cNvSpPr>
          <p:nvPr>
            <p:ph idx="1"/>
          </p:nvPr>
        </p:nvSpPr>
        <p:spPr>
          <a:xfrm>
            <a:off x="457200" y="1600200"/>
            <a:ext cx="8229600" cy="4756150"/>
          </a:xfrm>
        </p:spPr>
        <p:txBody>
          <a:bodyPr>
            <a:normAutofit fontScale="85000" lnSpcReduction="20000"/>
          </a:bodyPr>
          <a:lstStyle/>
          <a:p>
            <a:r>
              <a:rPr lang="en-US" sz="2000" dirty="0"/>
              <a:t>The normal frequency of meetings with the supervisor is every second week.</a:t>
            </a:r>
          </a:p>
          <a:p>
            <a:endParaRPr lang="en-US" sz="2000" dirty="0"/>
          </a:p>
          <a:p>
            <a:r>
              <a:rPr lang="en-US" sz="2000" dirty="0"/>
              <a:t>It is mainly the student who puts “the agenda” for the meeting, i.e. you are expected to regularly demonstrate the progress and prepare the questions.</a:t>
            </a:r>
          </a:p>
          <a:p>
            <a:endParaRPr lang="en-US" sz="2000" dirty="0"/>
          </a:p>
          <a:p>
            <a:r>
              <a:rPr lang="en-US" sz="2000" dirty="0"/>
              <a:t>At each meeting it is recommended to agree on what the next steps are.</a:t>
            </a:r>
          </a:p>
          <a:p>
            <a:endParaRPr lang="en-US" sz="2000" dirty="0"/>
          </a:p>
          <a:p>
            <a:r>
              <a:rPr lang="en-US" sz="2000" dirty="0"/>
              <a:t>You are expected to successively show progress in your thesis writing</a:t>
            </a:r>
          </a:p>
          <a:p>
            <a:pPr lvl="1"/>
            <a:r>
              <a:rPr lang="en-US" sz="1800" dirty="0"/>
              <a:t>Start writing very early!</a:t>
            </a:r>
          </a:p>
          <a:p>
            <a:pPr lvl="1"/>
            <a:r>
              <a:rPr lang="en-US" sz="1800" dirty="0"/>
              <a:t>Submit manuscript parts to the supervisor in due time before the meeting (to facilitate feedback)</a:t>
            </a:r>
          </a:p>
          <a:p>
            <a:endParaRPr lang="en-US" sz="2000" dirty="0"/>
          </a:p>
          <a:p>
            <a:r>
              <a:rPr lang="en-US" sz="2000" dirty="0"/>
              <a:t>Supervisor is doing examination as well, i.e. evaluates your </a:t>
            </a:r>
          </a:p>
          <a:p>
            <a:pPr lvl="1"/>
            <a:r>
              <a:rPr lang="en-US" sz="1800" dirty="0"/>
              <a:t>Progression</a:t>
            </a:r>
          </a:p>
          <a:p>
            <a:pPr lvl="1"/>
            <a:r>
              <a:rPr lang="en-US" sz="1800" dirty="0"/>
              <a:t>Independence</a:t>
            </a:r>
          </a:p>
          <a:p>
            <a:pPr lvl="2"/>
            <a:r>
              <a:rPr lang="en-US" sz="1400" dirty="0"/>
              <a:t>Independence does not mean that you need to plan everything yourself and then come to the supervisor with the final results of your experiments!</a:t>
            </a:r>
          </a:p>
          <a:p>
            <a:pPr lvl="2"/>
            <a:r>
              <a:rPr lang="en-US" sz="1400" dirty="0"/>
              <a:t>You should be the driving force: show your initiative, give your suggestions regarding the possible ways to solve the research problems.</a:t>
            </a:r>
          </a:p>
          <a:p>
            <a:pPr lvl="1"/>
            <a:r>
              <a:rPr lang="en-US" sz="1800" dirty="0"/>
              <a:t>Communication and collaboration skills</a:t>
            </a:r>
          </a:p>
          <a:p>
            <a:pPr lvl="1"/>
            <a:endParaRPr lang="en-US" sz="1800" dirty="0"/>
          </a:p>
          <a:p>
            <a:endParaRPr lang="en-US" sz="1600" dirty="0"/>
          </a:p>
        </p:txBody>
      </p:sp>
      <p:sp>
        <p:nvSpPr>
          <p:cNvPr id="4" name="Platshållare för sidfot 3">
            <a:extLst>
              <a:ext uri="{FF2B5EF4-FFF2-40B4-BE49-F238E27FC236}">
                <a16:creationId xmlns:a16="http://schemas.microsoft.com/office/drawing/2014/main" id="{E174FBD9-62E9-4175-9B45-F0AA25253EEC}"/>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7071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0" dur="500"/>
                                        <p:tgtEl>
                                          <p:spTgt spid="3">
                                            <p:txEl>
                                              <p:pRg st="7" end="7"/>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28" dur="500"/>
                                        <p:tgtEl>
                                          <p:spTgt spid="3">
                                            <p:txEl>
                                              <p:pRg st="10" end="10"/>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1" dur="500"/>
                                        <p:tgtEl>
                                          <p:spTgt spid="3">
                                            <p:txEl>
                                              <p:pRg st="11" end="11"/>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34" dur="500"/>
                                        <p:tgtEl>
                                          <p:spTgt spid="3">
                                            <p:txEl>
                                              <p:pRg st="12" end="12"/>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37" dur="500"/>
                                        <p:tgtEl>
                                          <p:spTgt spid="3">
                                            <p:txEl>
                                              <p:pRg st="13" end="13"/>
                                            </p:txEl>
                                          </p:spTgt>
                                        </p:tgtEl>
                                      </p:cBhvr>
                                    </p:animEffect>
                                  </p:childTnLst>
                                </p:cTn>
                              </p:par>
                              <p:par>
                                <p:cTn id="38" presetID="14" presetClass="entr" presetSubtype="10" fill="hold" nodeType="with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40" dur="500"/>
                                        <p:tgtEl>
                                          <p:spTgt spid="3">
                                            <p:txEl>
                                              <p:pRg st="14" end="14"/>
                                            </p:txEl>
                                          </p:spTgt>
                                        </p:tgtEl>
                                      </p:cBhvr>
                                    </p:animEffect>
                                  </p:childTnLst>
                                </p:cTn>
                              </p:par>
                              <p:par>
                                <p:cTn id="41" presetID="14" presetClass="entr" presetSubtype="1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4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1515AB-7BAF-49B9-AA06-E88BF1229DC5}"/>
              </a:ext>
            </a:extLst>
          </p:cNvPr>
          <p:cNvSpPr>
            <a:spLocks noGrp="1"/>
          </p:cNvSpPr>
          <p:nvPr>
            <p:ph type="title"/>
          </p:nvPr>
        </p:nvSpPr>
        <p:spPr/>
        <p:txBody>
          <a:bodyPr/>
          <a:lstStyle/>
          <a:p>
            <a:r>
              <a:rPr lang="sv-SE" dirty="0"/>
              <a:t>Supervision</a:t>
            </a:r>
          </a:p>
        </p:txBody>
      </p:sp>
      <p:sp>
        <p:nvSpPr>
          <p:cNvPr id="3" name="Platshållare för innehåll 2">
            <a:extLst>
              <a:ext uri="{FF2B5EF4-FFF2-40B4-BE49-F238E27FC236}">
                <a16:creationId xmlns:a16="http://schemas.microsoft.com/office/drawing/2014/main" id="{1CD666E7-17B1-4A05-A93A-4AC3181DB0F8}"/>
              </a:ext>
            </a:extLst>
          </p:cNvPr>
          <p:cNvSpPr>
            <a:spLocks noGrp="1"/>
          </p:cNvSpPr>
          <p:nvPr>
            <p:ph idx="1"/>
          </p:nvPr>
        </p:nvSpPr>
        <p:spPr/>
        <p:txBody>
          <a:bodyPr>
            <a:normAutofit lnSpcReduction="10000"/>
          </a:bodyPr>
          <a:lstStyle/>
          <a:p>
            <a:pPr lvl="1"/>
            <a:endParaRPr lang="en-US" sz="1800" dirty="0"/>
          </a:p>
          <a:p>
            <a:r>
              <a:rPr lang="sv-SE" sz="2000" dirty="0">
                <a:sym typeface="Wingdings" panose="05000000000000000000" pitchFamily="2" charset="2"/>
              </a:rPr>
              <a:t>The supervisor is </a:t>
            </a:r>
            <a:r>
              <a:rPr lang="sv-SE" sz="2000" dirty="0" err="1">
                <a:sym typeface="Wingdings" panose="05000000000000000000" pitchFamily="2" charset="2"/>
              </a:rPr>
              <a:t>supposed</a:t>
            </a:r>
            <a:r>
              <a:rPr lang="sv-SE" sz="2000" dirty="0">
                <a:sym typeface="Wingdings" panose="05000000000000000000" pitchFamily="2" charset="2"/>
              </a:rPr>
              <a:t> to </a:t>
            </a:r>
            <a:r>
              <a:rPr lang="sv-SE" sz="2000" dirty="0" err="1">
                <a:sym typeface="Wingdings" panose="05000000000000000000" pitchFamily="2" charset="2"/>
              </a:rPr>
              <a:t>evaluate</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progression (</a:t>
            </a:r>
            <a:r>
              <a:rPr lang="sv-SE" sz="2000" dirty="0" err="1">
                <a:sym typeface="Wingdings" panose="05000000000000000000" pitchFamily="2" charset="2"/>
              </a:rPr>
              <a:t>which</a:t>
            </a:r>
            <a:r>
              <a:rPr lang="sv-SE" sz="2000" dirty="0">
                <a:sym typeface="Wingdings" panose="05000000000000000000" pitchFamily="2" charset="2"/>
              </a:rPr>
              <a:t> is a part </a:t>
            </a:r>
            <a:r>
              <a:rPr lang="sv-SE" sz="2000" dirty="0" err="1">
                <a:sym typeface="Wingdings" panose="05000000000000000000" pitchFamily="2" charset="2"/>
              </a:rPr>
              <a:t>of</a:t>
            </a:r>
            <a:r>
              <a:rPr lang="sv-SE" sz="2000" dirty="0">
                <a:sym typeface="Wingdings" panose="05000000000000000000" pitchFamily="2" charset="2"/>
              </a:rPr>
              <a:t> the </a:t>
            </a:r>
            <a:r>
              <a:rPr lang="sv-SE" sz="2000" dirty="0" err="1">
                <a:sym typeface="Wingdings" panose="05000000000000000000" pitchFamily="2" charset="2"/>
              </a:rPr>
              <a:t>grade</a:t>
            </a:r>
            <a:r>
              <a:rPr lang="sv-SE" sz="2000" dirty="0">
                <a:sym typeface="Wingdings" panose="05000000000000000000" pitchFamily="2" charset="2"/>
              </a:rPr>
              <a:t>)  </a:t>
            </a:r>
            <a:r>
              <a:rPr lang="sv-SE" sz="2000" dirty="0">
                <a:solidFill>
                  <a:srgbClr val="0000FF"/>
                </a:solidFill>
                <a:sym typeface="Wingdings" panose="05000000000000000000" pitchFamily="2" charset="2"/>
              </a:rPr>
              <a:t>the supervisor has a right to </a:t>
            </a:r>
            <a:r>
              <a:rPr lang="sv-SE" sz="2000" dirty="0" err="1">
                <a:solidFill>
                  <a:srgbClr val="0000FF"/>
                </a:solidFill>
                <a:sym typeface="Wingdings" panose="05000000000000000000" pitchFamily="2" charset="2"/>
              </a:rPr>
              <a:t>request</a:t>
            </a:r>
            <a:r>
              <a:rPr lang="sv-SE" sz="2000" dirty="0">
                <a:solidFill>
                  <a:srgbClr val="0000FF"/>
                </a:solidFill>
                <a:sym typeface="Wingdings" panose="05000000000000000000" pitchFamily="2" charset="2"/>
              </a:rPr>
              <a:t> the texts </a:t>
            </a:r>
            <a:r>
              <a:rPr lang="sv-SE" sz="2000" dirty="0" err="1">
                <a:solidFill>
                  <a:srgbClr val="0000FF"/>
                </a:solidFill>
                <a:sym typeface="Wingdings" panose="05000000000000000000" pitchFamily="2" charset="2"/>
              </a:rPr>
              <a:t>demonstrating</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your</a:t>
            </a:r>
            <a:r>
              <a:rPr lang="sv-SE" sz="2000" dirty="0">
                <a:solidFill>
                  <a:srgbClr val="0000FF"/>
                </a:solidFill>
                <a:sym typeface="Wingdings" panose="05000000000000000000" pitchFamily="2" charset="2"/>
              </a:rPr>
              <a:t> progress at </a:t>
            </a:r>
            <a:r>
              <a:rPr lang="sv-SE" sz="2000" dirty="0" err="1">
                <a:solidFill>
                  <a:srgbClr val="0000FF"/>
                </a:solidFill>
                <a:sym typeface="Wingdings" panose="05000000000000000000" pitchFamily="2" charset="2"/>
              </a:rPr>
              <a:t>any</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time</a:t>
            </a:r>
            <a:r>
              <a:rPr lang="sv-SE" sz="2000" dirty="0">
                <a:solidFill>
                  <a:srgbClr val="0000FF"/>
                </a:solidFill>
                <a:sym typeface="Wingdings" panose="05000000000000000000" pitchFamily="2" charset="2"/>
              </a:rPr>
              <a:t> </a:t>
            </a:r>
            <a:r>
              <a:rPr lang="sv-SE" sz="2000" dirty="0" err="1">
                <a:solidFill>
                  <a:srgbClr val="0000FF"/>
                </a:solidFill>
                <a:sym typeface="Wingdings" panose="05000000000000000000" pitchFamily="2" charset="2"/>
              </a:rPr>
              <a:t>point</a:t>
            </a:r>
            <a:r>
              <a:rPr lang="sv-SE" sz="2000" dirty="0">
                <a:solidFill>
                  <a:srgbClr val="0000FF"/>
                </a:solidFill>
                <a:sym typeface="Wingdings" panose="05000000000000000000" pitchFamily="2" charset="2"/>
              </a:rPr>
              <a:t>!</a:t>
            </a:r>
          </a:p>
          <a:p>
            <a:endParaRPr lang="sv-SE" sz="2000" dirty="0">
              <a:solidFill>
                <a:srgbClr val="0000FF"/>
              </a:solidFill>
            </a:endParaRPr>
          </a:p>
          <a:p>
            <a:r>
              <a:rPr lang="en-US" sz="2000" dirty="0"/>
              <a:t>Some supervisors are experts in ML but not in statistics, some supervisors in statistics but not ML </a:t>
            </a:r>
            <a:r>
              <a:rPr lang="en-US" sz="2000" dirty="0">
                <a:sym typeface="Wingdings" panose="05000000000000000000" pitchFamily="2" charset="2"/>
              </a:rPr>
              <a:t> take more own initiatives to resolve the questions outside your supervisor competence, discuss potential solutions with your supervisor</a:t>
            </a:r>
          </a:p>
          <a:p>
            <a:endParaRPr lang="en-US" sz="2000" dirty="0">
              <a:sym typeface="Wingdings" panose="05000000000000000000" pitchFamily="2" charset="2"/>
            </a:endParaRPr>
          </a:p>
          <a:p>
            <a:r>
              <a:rPr lang="en-US" sz="2000" b="1" dirty="0">
                <a:solidFill>
                  <a:srgbClr val="0000FF"/>
                </a:solidFill>
                <a:sym typeface="Wingdings" panose="05000000000000000000" pitchFamily="2" charset="2"/>
              </a:rPr>
              <a:t>Your thesis is formally in Statistics </a:t>
            </a:r>
            <a:r>
              <a:rPr lang="en-US" sz="2000" dirty="0">
                <a:sym typeface="Wingdings" panose="05000000000000000000" pitchFamily="2" charset="2"/>
              </a:rPr>
              <a:t> Important to make sure that Statistics is clearly there</a:t>
            </a:r>
          </a:p>
          <a:p>
            <a:pPr lvl="1"/>
            <a:r>
              <a:rPr lang="en-US" sz="1600" dirty="0">
                <a:sym typeface="Wingdings" panose="05000000000000000000" pitchFamily="2" charset="2"/>
              </a:rPr>
              <a:t>Statistical methods as a comparison benchmark</a:t>
            </a:r>
          </a:p>
          <a:p>
            <a:pPr lvl="1"/>
            <a:r>
              <a:rPr lang="en-US" sz="1600" dirty="0">
                <a:sym typeface="Wingdings" panose="05000000000000000000" pitchFamily="2" charset="2"/>
              </a:rPr>
              <a:t>Statistical evaluation measures</a:t>
            </a:r>
          </a:p>
          <a:p>
            <a:pPr lvl="1"/>
            <a:r>
              <a:rPr lang="en-US" sz="1600" dirty="0">
                <a:sym typeface="Wingdings" panose="05000000000000000000" pitchFamily="2" charset="2"/>
              </a:rPr>
              <a:t>Hypothesis testing, prediction intervals, confidence intervals</a:t>
            </a:r>
            <a:endParaRPr lang="en-US" sz="1600" dirty="0"/>
          </a:p>
          <a:p>
            <a:endParaRPr lang="sv-SE" dirty="0"/>
          </a:p>
          <a:p>
            <a:pPr marL="0" indent="0">
              <a:buNone/>
            </a:pPr>
            <a:endParaRPr lang="sv-SE" dirty="0"/>
          </a:p>
        </p:txBody>
      </p:sp>
      <p:sp>
        <p:nvSpPr>
          <p:cNvPr id="4" name="Platshållare för sidfot 3">
            <a:extLst>
              <a:ext uri="{FF2B5EF4-FFF2-40B4-BE49-F238E27FC236}">
                <a16:creationId xmlns:a16="http://schemas.microsoft.com/office/drawing/2014/main" id="{2FD2AE3E-ADF5-430A-A885-AB949F929604}"/>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322429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5" dur="500"/>
                                        <p:tgtEl>
                                          <p:spTgt spid="3">
                                            <p:txEl>
                                              <p:pRg st="6" end="6"/>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8" dur="500"/>
                                        <p:tgtEl>
                                          <p:spTgt spid="3">
                                            <p:txEl>
                                              <p:pRg st="7" end="7"/>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B7F685-70D1-4E82-8F87-A0952792DF90}"/>
              </a:ext>
            </a:extLst>
          </p:cNvPr>
          <p:cNvSpPr>
            <a:spLocks noGrp="1"/>
          </p:cNvSpPr>
          <p:nvPr>
            <p:ph type="title"/>
          </p:nvPr>
        </p:nvSpPr>
        <p:spPr/>
        <p:txBody>
          <a:bodyPr/>
          <a:lstStyle/>
          <a:p>
            <a:r>
              <a:rPr lang="sv-SE" dirty="0"/>
              <a:t>Non-</a:t>
            </a:r>
            <a:r>
              <a:rPr lang="sv-SE" dirty="0" err="1"/>
              <a:t>disclosure</a:t>
            </a:r>
            <a:r>
              <a:rPr lang="sv-SE" dirty="0"/>
              <a:t> </a:t>
            </a:r>
            <a:r>
              <a:rPr lang="sv-SE" dirty="0" err="1"/>
              <a:t>agreement</a:t>
            </a:r>
            <a:endParaRPr lang="sv-SE" dirty="0"/>
          </a:p>
        </p:txBody>
      </p:sp>
      <p:sp>
        <p:nvSpPr>
          <p:cNvPr id="3" name="Platshållare för innehåll 2">
            <a:extLst>
              <a:ext uri="{FF2B5EF4-FFF2-40B4-BE49-F238E27FC236}">
                <a16:creationId xmlns:a16="http://schemas.microsoft.com/office/drawing/2014/main" id="{FF6C8094-14E2-401E-8BF7-91F2E5A5DF73}"/>
              </a:ext>
            </a:extLst>
          </p:cNvPr>
          <p:cNvSpPr>
            <a:spLocks noGrp="1"/>
          </p:cNvSpPr>
          <p:nvPr>
            <p:ph idx="1"/>
          </p:nvPr>
        </p:nvSpPr>
        <p:spPr>
          <a:xfrm>
            <a:off x="457200" y="1600200"/>
            <a:ext cx="8229600" cy="4756150"/>
          </a:xfrm>
        </p:spPr>
        <p:txBody>
          <a:bodyPr>
            <a:normAutofit fontScale="92500" lnSpcReduction="10000"/>
          </a:bodyPr>
          <a:lstStyle/>
          <a:p>
            <a:r>
              <a:rPr lang="sv-SE" sz="2400" dirty="0" err="1"/>
              <a:t>Some</a:t>
            </a:r>
            <a:r>
              <a:rPr lang="sv-SE" sz="2400" dirty="0"/>
              <a:t> </a:t>
            </a:r>
            <a:r>
              <a:rPr lang="sv-SE" sz="2400" dirty="0" err="1"/>
              <a:t>companies</a:t>
            </a:r>
            <a:r>
              <a:rPr lang="sv-SE" sz="2400" dirty="0"/>
              <a:t> ask for NDA</a:t>
            </a:r>
          </a:p>
          <a:p>
            <a:endParaRPr lang="sv-SE" sz="2400" dirty="0"/>
          </a:p>
          <a:p>
            <a:r>
              <a:rPr lang="sv-SE" sz="2400" dirty="0" err="1"/>
              <a:t>Discuss</a:t>
            </a:r>
            <a:r>
              <a:rPr lang="sv-SE" sz="2400" dirty="0"/>
              <a:t> NDA </a:t>
            </a:r>
            <a:r>
              <a:rPr lang="sv-SE" sz="2400" dirty="0" err="1"/>
              <a:t>with</a:t>
            </a:r>
            <a:r>
              <a:rPr lang="sv-SE" sz="2400" dirty="0"/>
              <a:t> the </a:t>
            </a:r>
            <a:r>
              <a:rPr lang="sv-SE" sz="2400" dirty="0" err="1"/>
              <a:t>company</a:t>
            </a:r>
            <a:r>
              <a:rPr lang="sv-SE" sz="2400" dirty="0"/>
              <a:t> in the </a:t>
            </a:r>
            <a:r>
              <a:rPr lang="sv-SE" sz="2400" dirty="0" err="1"/>
              <a:t>beginning</a:t>
            </a:r>
            <a:r>
              <a:rPr lang="sv-SE" sz="2400" dirty="0"/>
              <a:t> </a:t>
            </a:r>
            <a:r>
              <a:rPr lang="sv-SE" sz="2400" dirty="0" err="1"/>
              <a:t>of</a:t>
            </a:r>
            <a:r>
              <a:rPr lang="sv-SE" sz="2400" dirty="0"/>
              <a:t> the </a:t>
            </a:r>
            <a:r>
              <a:rPr lang="sv-SE" sz="2400" dirty="0" err="1"/>
              <a:t>project</a:t>
            </a:r>
            <a:r>
              <a:rPr lang="sv-SE" sz="2400" dirty="0"/>
              <a:t>, </a:t>
            </a:r>
            <a:r>
              <a:rPr lang="sv-SE" sz="2400" b="1" dirty="0"/>
              <a:t>not in the end</a:t>
            </a:r>
            <a:r>
              <a:rPr lang="sv-SE" sz="2400" dirty="0"/>
              <a:t>! </a:t>
            </a:r>
            <a:r>
              <a:rPr lang="sv-SE" sz="2400" b="1" dirty="0"/>
              <a:t>Read </a:t>
            </a:r>
            <a:r>
              <a:rPr lang="sv-SE" sz="2400" b="1" dirty="0" err="1"/>
              <a:t>what</a:t>
            </a:r>
            <a:r>
              <a:rPr lang="sv-SE" sz="2400" b="1" dirty="0"/>
              <a:t> </a:t>
            </a:r>
            <a:r>
              <a:rPr lang="sv-SE" sz="2400" b="1" dirty="0" err="1"/>
              <a:t>you</a:t>
            </a:r>
            <a:r>
              <a:rPr lang="sv-SE" sz="2400" b="1" dirty="0"/>
              <a:t> </a:t>
            </a:r>
            <a:r>
              <a:rPr lang="sv-SE" sz="2400" b="1" dirty="0" err="1"/>
              <a:t>are</a:t>
            </a:r>
            <a:r>
              <a:rPr lang="sv-SE" sz="2400" b="1" dirty="0"/>
              <a:t> </a:t>
            </a:r>
            <a:r>
              <a:rPr lang="sv-SE" sz="2400" b="1" dirty="0" err="1"/>
              <a:t>signing</a:t>
            </a:r>
            <a:r>
              <a:rPr lang="sv-SE" sz="2400" b="1" dirty="0"/>
              <a:t>!</a:t>
            </a:r>
            <a:endParaRPr lang="sv-SE" sz="2400" dirty="0"/>
          </a:p>
          <a:p>
            <a:endParaRPr lang="sv-SE" sz="2400" dirty="0"/>
          </a:p>
          <a:p>
            <a:r>
              <a:rPr lang="sv-SE" sz="2400" dirty="0"/>
              <a:t>A </a:t>
            </a:r>
            <a:r>
              <a:rPr lang="sv-SE" sz="2400" dirty="0" err="1"/>
              <a:t>few</a:t>
            </a:r>
            <a:r>
              <a:rPr lang="sv-SE" sz="2400" dirty="0"/>
              <a:t> </a:t>
            </a:r>
            <a:r>
              <a:rPr lang="sv-SE" sz="2400" dirty="0" err="1"/>
              <a:t>details</a:t>
            </a:r>
            <a:r>
              <a:rPr lang="sv-SE" sz="2400" dirty="0"/>
              <a:t> </a:t>
            </a:r>
            <a:r>
              <a:rPr lang="sv-SE" sz="2400" dirty="0" err="1"/>
              <a:t>can</a:t>
            </a:r>
            <a:r>
              <a:rPr lang="sv-SE" sz="2400" dirty="0"/>
              <a:t> be </a:t>
            </a:r>
            <a:r>
              <a:rPr lang="sv-SE" sz="2400" dirty="0" err="1"/>
              <a:t>masked</a:t>
            </a:r>
            <a:r>
              <a:rPr lang="sv-SE" sz="2400" dirty="0"/>
              <a:t> (ex. </a:t>
            </a:r>
            <a:r>
              <a:rPr lang="sv-SE" sz="2400" dirty="0" err="1"/>
              <a:t>name</a:t>
            </a:r>
            <a:r>
              <a:rPr lang="sv-SE" sz="2400" dirty="0"/>
              <a:t> </a:t>
            </a:r>
            <a:r>
              <a:rPr lang="sv-SE" sz="2400" dirty="0" err="1"/>
              <a:t>of</a:t>
            </a:r>
            <a:r>
              <a:rPr lang="sv-SE" sz="2400" dirty="0"/>
              <a:t> a </a:t>
            </a:r>
            <a:r>
              <a:rPr lang="sv-SE" sz="2400" dirty="0" err="1"/>
              <a:t>variable</a:t>
            </a:r>
            <a:r>
              <a:rPr lang="sv-SE" sz="2400" dirty="0"/>
              <a:t>) </a:t>
            </a:r>
            <a:r>
              <a:rPr lang="sv-SE" sz="2400" dirty="0" err="1"/>
              <a:t>but</a:t>
            </a:r>
            <a:r>
              <a:rPr lang="sv-SE" sz="2400" dirty="0"/>
              <a:t> the </a:t>
            </a:r>
            <a:r>
              <a:rPr lang="sv-SE" sz="2400" dirty="0" err="1"/>
              <a:t>main</a:t>
            </a:r>
            <a:r>
              <a:rPr lang="sv-SE" sz="2400" dirty="0"/>
              <a:t> </a:t>
            </a:r>
            <a:r>
              <a:rPr lang="sv-SE" sz="2400" dirty="0" err="1"/>
              <a:t>messages</a:t>
            </a:r>
            <a:r>
              <a:rPr lang="sv-SE" sz="2400" dirty="0"/>
              <a:t>/</a:t>
            </a:r>
            <a:r>
              <a:rPr lang="sv-SE" sz="2400" dirty="0" err="1"/>
              <a:t>models</a:t>
            </a:r>
            <a:r>
              <a:rPr lang="sv-SE" sz="2400" dirty="0"/>
              <a:t>/</a:t>
            </a:r>
            <a:r>
              <a:rPr lang="sv-SE" sz="2400" dirty="0" err="1"/>
              <a:t>results</a:t>
            </a:r>
            <a:r>
              <a:rPr lang="sv-SE" sz="2400" dirty="0"/>
              <a:t> must be </a:t>
            </a:r>
            <a:r>
              <a:rPr lang="sv-SE" sz="2400" dirty="0" err="1"/>
              <a:t>kept</a:t>
            </a:r>
            <a:endParaRPr lang="sv-SE" sz="2400" dirty="0"/>
          </a:p>
          <a:p>
            <a:pPr lvl="1"/>
            <a:r>
              <a:rPr lang="sv-SE" sz="2000" dirty="0" err="1"/>
              <a:t>Examiner</a:t>
            </a:r>
            <a:r>
              <a:rPr lang="sv-SE" sz="2000" dirty="0"/>
              <a:t> </a:t>
            </a:r>
            <a:r>
              <a:rPr lang="sv-SE" sz="2000" dirty="0" err="1"/>
              <a:t>evaluates</a:t>
            </a:r>
            <a:r>
              <a:rPr lang="sv-SE" sz="2000" dirty="0"/>
              <a:t> the </a:t>
            </a:r>
            <a:r>
              <a:rPr lang="sv-SE" sz="2000" dirty="0" err="1"/>
              <a:t>thesis</a:t>
            </a:r>
            <a:r>
              <a:rPr lang="sv-SE" sz="2000" dirty="0"/>
              <a:t> version </a:t>
            </a:r>
            <a:r>
              <a:rPr lang="sv-SE" sz="2000" b="1" dirty="0" err="1"/>
              <a:t>after</a:t>
            </a:r>
            <a:r>
              <a:rPr lang="sv-SE" sz="2000" dirty="0"/>
              <a:t> </a:t>
            </a:r>
            <a:r>
              <a:rPr lang="sv-SE" sz="2000" dirty="0" err="1"/>
              <a:t>masking</a:t>
            </a:r>
            <a:endParaRPr lang="sv-SE" sz="2000" dirty="0"/>
          </a:p>
          <a:p>
            <a:pPr lvl="1"/>
            <a:r>
              <a:rPr lang="sv-SE" sz="2000" dirty="0" err="1"/>
              <a:t>Examiners</a:t>
            </a:r>
            <a:r>
              <a:rPr lang="sv-SE" sz="2000" dirty="0"/>
              <a:t> do not </a:t>
            </a:r>
            <a:r>
              <a:rPr lang="sv-SE" sz="2000" dirty="0" err="1"/>
              <a:t>sign</a:t>
            </a:r>
            <a:r>
              <a:rPr lang="sv-SE" sz="2000" dirty="0"/>
              <a:t> NDA</a:t>
            </a:r>
          </a:p>
          <a:p>
            <a:pPr lvl="1"/>
            <a:r>
              <a:rPr lang="sv-SE" sz="2000" dirty="0"/>
              <a:t>Supervisors </a:t>
            </a:r>
            <a:r>
              <a:rPr lang="sv-SE" sz="2000" dirty="0" err="1"/>
              <a:t>may</a:t>
            </a:r>
            <a:r>
              <a:rPr lang="sv-SE" sz="2000" dirty="0"/>
              <a:t> </a:t>
            </a:r>
            <a:r>
              <a:rPr lang="sv-SE" sz="2000" dirty="0" err="1"/>
              <a:t>choose</a:t>
            </a:r>
            <a:r>
              <a:rPr lang="sv-SE" sz="2000" dirty="0"/>
              <a:t> to </a:t>
            </a:r>
            <a:r>
              <a:rPr lang="sv-SE" sz="2000" dirty="0" err="1"/>
              <a:t>sign</a:t>
            </a:r>
            <a:r>
              <a:rPr lang="sv-SE" sz="2000" dirty="0"/>
              <a:t> NDA </a:t>
            </a:r>
            <a:r>
              <a:rPr lang="sv-SE" sz="2000" dirty="0" err="1"/>
              <a:t>but</a:t>
            </a:r>
            <a:r>
              <a:rPr lang="sv-SE" sz="2000" dirty="0"/>
              <a:t> </a:t>
            </a:r>
            <a:r>
              <a:rPr lang="sv-SE" sz="2000" dirty="0" err="1"/>
              <a:t>they</a:t>
            </a:r>
            <a:r>
              <a:rPr lang="sv-SE" sz="2000" dirty="0"/>
              <a:t> </a:t>
            </a:r>
            <a:r>
              <a:rPr lang="sv-SE" sz="2000" dirty="0" err="1"/>
              <a:t>don’t</a:t>
            </a:r>
            <a:r>
              <a:rPr lang="sv-SE" sz="2000" dirty="0"/>
              <a:t> </a:t>
            </a:r>
            <a:r>
              <a:rPr lang="sv-SE" sz="2000" dirty="0" err="1"/>
              <a:t>have</a:t>
            </a:r>
            <a:r>
              <a:rPr lang="sv-SE" sz="2000" dirty="0"/>
              <a:t> to</a:t>
            </a:r>
          </a:p>
          <a:p>
            <a:pPr lvl="1"/>
            <a:r>
              <a:rPr lang="sv-SE" sz="2000" dirty="0" err="1"/>
              <a:t>Participants</a:t>
            </a:r>
            <a:r>
              <a:rPr lang="sv-SE" sz="2000" dirty="0"/>
              <a:t> </a:t>
            </a:r>
            <a:r>
              <a:rPr lang="sv-SE" sz="2000" dirty="0" err="1"/>
              <a:t>of</a:t>
            </a:r>
            <a:r>
              <a:rPr lang="sv-SE" sz="2000" dirty="0"/>
              <a:t> the </a:t>
            </a:r>
            <a:r>
              <a:rPr lang="sv-SE" sz="2000" dirty="0" err="1"/>
              <a:t>mandatory</a:t>
            </a:r>
            <a:r>
              <a:rPr lang="sv-SE" sz="2000" dirty="0"/>
              <a:t> sessions do not </a:t>
            </a:r>
            <a:r>
              <a:rPr lang="sv-SE" sz="2000" dirty="0" err="1"/>
              <a:t>sign</a:t>
            </a:r>
            <a:r>
              <a:rPr lang="sv-SE" sz="2000" dirty="0"/>
              <a:t> NDA</a:t>
            </a:r>
            <a:r>
              <a:rPr lang="sv-SE" sz="2000" dirty="0">
                <a:sym typeface="Wingdings" panose="05000000000000000000" pitchFamily="2" charset="2"/>
              </a:rPr>
              <a:t> </a:t>
            </a:r>
            <a:r>
              <a:rPr lang="sv-SE" sz="2000" dirty="0" err="1">
                <a:sym typeface="Wingdings" panose="05000000000000000000" pitchFamily="2" charset="2"/>
              </a:rPr>
              <a:t>adjust</a:t>
            </a:r>
            <a:r>
              <a:rPr lang="sv-SE" sz="2000" dirty="0">
                <a:sym typeface="Wingdings" panose="05000000000000000000" pitchFamily="2" charset="2"/>
              </a:rPr>
              <a:t> </a:t>
            </a:r>
            <a:r>
              <a:rPr lang="sv-SE" sz="2000" dirty="0" err="1">
                <a:sym typeface="Wingdings" panose="05000000000000000000" pitchFamily="2" charset="2"/>
              </a:rPr>
              <a:t>your</a:t>
            </a:r>
            <a:r>
              <a:rPr lang="sv-SE" sz="2000" dirty="0">
                <a:sym typeface="Wingdings" panose="05000000000000000000" pitchFamily="2" charset="2"/>
              </a:rPr>
              <a:t> presentations!</a:t>
            </a:r>
          </a:p>
          <a:p>
            <a:pPr lvl="1"/>
            <a:r>
              <a:rPr lang="sv-SE" sz="2000" b="1" dirty="0">
                <a:solidFill>
                  <a:srgbClr val="FF0000"/>
                </a:solidFill>
                <a:sym typeface="Wingdings" panose="05000000000000000000" pitchFamily="2" charset="2"/>
              </a:rPr>
              <a:t>For </a:t>
            </a:r>
            <a:r>
              <a:rPr lang="sv-SE" sz="2000" b="1" dirty="0" err="1">
                <a:solidFill>
                  <a:srgbClr val="FF0000"/>
                </a:solidFill>
                <a:sym typeface="Wingdings" panose="05000000000000000000" pitchFamily="2" charset="2"/>
              </a:rPr>
              <a:t>getting</a:t>
            </a:r>
            <a:r>
              <a:rPr lang="sv-SE" sz="2000" b="1" dirty="0">
                <a:solidFill>
                  <a:srgbClr val="FF0000"/>
                </a:solidFill>
                <a:sym typeface="Wingdings" panose="05000000000000000000" pitchFamily="2" charset="2"/>
              </a:rPr>
              <a:t> a </a:t>
            </a:r>
            <a:r>
              <a:rPr lang="sv-SE" sz="2000" b="1" dirty="0" err="1">
                <a:solidFill>
                  <a:srgbClr val="FF0000"/>
                </a:solidFill>
                <a:sym typeface="Wingdings" panose="05000000000000000000" pitchFamily="2" charset="2"/>
              </a:rPr>
              <a:t>grade</a:t>
            </a:r>
            <a:r>
              <a:rPr lang="sv-SE" sz="2000" b="1" dirty="0">
                <a:solidFill>
                  <a:srgbClr val="FF0000"/>
                </a:solidFill>
                <a:sym typeface="Wingdings" panose="05000000000000000000" pitchFamily="2" charset="2"/>
              </a:rPr>
              <a:t>, it is </a:t>
            </a:r>
            <a:r>
              <a:rPr lang="sv-SE" sz="2000" b="1" dirty="0" err="1">
                <a:solidFill>
                  <a:srgbClr val="FF0000"/>
                </a:solidFill>
                <a:sym typeface="Wingdings" panose="05000000000000000000" pitchFamily="2" charset="2"/>
              </a:rPr>
              <a:t>required</a:t>
            </a:r>
            <a:r>
              <a:rPr lang="sv-SE" sz="2000" b="1" dirty="0">
                <a:solidFill>
                  <a:srgbClr val="FF0000"/>
                </a:solidFill>
                <a:sym typeface="Wingdings" panose="05000000000000000000" pitchFamily="2" charset="2"/>
              </a:rPr>
              <a:t> to </a:t>
            </a:r>
            <a:r>
              <a:rPr lang="sv-SE" sz="2000" b="1" dirty="0" err="1">
                <a:solidFill>
                  <a:srgbClr val="FF0000"/>
                </a:solidFill>
                <a:sym typeface="Wingdings" panose="05000000000000000000" pitchFamily="2" charset="2"/>
              </a:rPr>
              <a:t>publish</a:t>
            </a:r>
            <a:r>
              <a:rPr lang="sv-SE" sz="2000" b="1" dirty="0">
                <a:solidFill>
                  <a:srgbClr val="FF0000"/>
                </a:solidFill>
                <a:sym typeface="Wingdings" panose="05000000000000000000" pitchFamily="2" charset="2"/>
              </a:rPr>
              <a:t> the </a:t>
            </a:r>
            <a:r>
              <a:rPr lang="sv-SE" sz="2000" b="1" dirty="0" err="1">
                <a:solidFill>
                  <a:srgbClr val="FF0000"/>
                </a:solidFill>
                <a:sym typeface="Wingdings" panose="05000000000000000000" pitchFamily="2" charset="2"/>
              </a:rPr>
              <a:t>thesis</a:t>
            </a:r>
            <a:r>
              <a:rPr lang="sv-SE" sz="2000" b="1" dirty="0">
                <a:solidFill>
                  <a:srgbClr val="FF0000"/>
                </a:solidFill>
                <a:sym typeface="Wingdings" panose="05000000000000000000" pitchFamily="2" charset="2"/>
              </a:rPr>
              <a:t> </a:t>
            </a:r>
            <a:r>
              <a:rPr lang="sv-SE" sz="2000" dirty="0">
                <a:sym typeface="Wingdings" panose="05000000000000000000" pitchFamily="2" charset="2"/>
              </a:rPr>
              <a:t>(at </a:t>
            </a:r>
            <a:r>
              <a:rPr lang="sv-SE" sz="2000" dirty="0" err="1">
                <a:sym typeface="Wingdings" panose="05000000000000000000" pitchFamily="2" charset="2"/>
              </a:rPr>
              <a:t>least</a:t>
            </a:r>
            <a:r>
              <a:rPr lang="sv-SE" sz="2000" dirty="0">
                <a:sym typeface="Wingdings" panose="05000000000000000000" pitchFamily="2" charset="2"/>
              </a:rPr>
              <a:t> in </a:t>
            </a:r>
            <a:r>
              <a:rPr lang="sv-SE" sz="2000" dirty="0" err="1">
                <a:sym typeface="Wingdings" panose="05000000000000000000" pitchFamily="2" charset="2"/>
              </a:rPr>
              <a:t>LiUs</a:t>
            </a:r>
            <a:r>
              <a:rPr lang="sv-SE" sz="2000" dirty="0">
                <a:sym typeface="Wingdings" panose="05000000000000000000" pitchFamily="2" charset="2"/>
              </a:rPr>
              <a:t> system </a:t>
            </a:r>
            <a:r>
              <a:rPr lang="sv-SE" sz="2000" dirty="0" err="1">
                <a:sym typeface="Wingdings" panose="05000000000000000000" pitchFamily="2" charset="2"/>
              </a:rPr>
              <a:t>WexUpp</a:t>
            </a:r>
            <a:r>
              <a:rPr lang="sv-SE" sz="2000" dirty="0">
                <a:sym typeface="Wingdings" panose="05000000000000000000" pitchFamily="2" charset="2"/>
              </a:rPr>
              <a:t>)</a:t>
            </a:r>
            <a:endParaRPr lang="sv-SE" sz="2000" dirty="0"/>
          </a:p>
        </p:txBody>
      </p:sp>
      <p:sp>
        <p:nvSpPr>
          <p:cNvPr id="4" name="Platshållare för sidfot 3">
            <a:extLst>
              <a:ext uri="{FF2B5EF4-FFF2-40B4-BE49-F238E27FC236}">
                <a16:creationId xmlns:a16="http://schemas.microsoft.com/office/drawing/2014/main" id="{AE0297F2-8664-4A23-84D8-664EE4D5D362}"/>
              </a:ext>
            </a:extLst>
          </p:cNvPr>
          <p:cNvSpPr>
            <a:spLocks noGrp="1"/>
          </p:cNvSpPr>
          <p:nvPr>
            <p:ph type="ftr" sz="quarter" idx="11"/>
          </p:nvPr>
        </p:nvSpPr>
        <p:spPr/>
        <p:txBody>
          <a:bodyPr/>
          <a:lstStyle/>
          <a:p>
            <a:r>
              <a:rPr lang="sv-SE"/>
              <a:t>732A64</a:t>
            </a:r>
            <a:endParaRPr lang="sv-SE" dirty="0"/>
          </a:p>
        </p:txBody>
      </p:sp>
    </p:spTree>
    <p:extLst>
      <p:ext uri="{BB962C8B-B14F-4D97-AF65-F5344CB8AC3E}">
        <p14:creationId xmlns:p14="http://schemas.microsoft.com/office/powerpoint/2010/main" val="7616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B4B486-71F5-4A10-AF64-AB623F4264F8}"/>
              </a:ext>
            </a:extLst>
          </p:cNvPr>
          <p:cNvSpPr>
            <a:spLocks noGrp="1"/>
          </p:cNvSpPr>
          <p:nvPr>
            <p:ph type="title"/>
          </p:nvPr>
        </p:nvSpPr>
        <p:spPr/>
        <p:txBody>
          <a:bodyPr>
            <a:noAutofit/>
          </a:bodyPr>
          <a:lstStyle/>
          <a:p>
            <a:r>
              <a:rPr lang="sv-SE" sz="2800" dirty="0"/>
              <a:t>Part 1: Problem </a:t>
            </a:r>
            <a:r>
              <a:rPr lang="sv-SE" sz="2800" dirty="0" err="1"/>
              <a:t>formulation</a:t>
            </a:r>
            <a:r>
              <a:rPr lang="sv-SE" sz="2800" dirty="0"/>
              <a:t> and </a:t>
            </a:r>
            <a:r>
              <a:rPr lang="sv-SE" sz="2800" dirty="0" err="1"/>
              <a:t>literature</a:t>
            </a:r>
            <a:r>
              <a:rPr lang="sv-SE" sz="2800" dirty="0"/>
              <a:t> </a:t>
            </a:r>
            <a:r>
              <a:rPr lang="sv-SE" sz="2800" dirty="0" err="1"/>
              <a:t>review</a:t>
            </a:r>
            <a:endParaRPr lang="sv-SE" sz="2800" dirty="0"/>
          </a:p>
        </p:txBody>
      </p:sp>
      <p:sp>
        <p:nvSpPr>
          <p:cNvPr id="3" name="Platshållare för innehåll 2">
            <a:extLst>
              <a:ext uri="{FF2B5EF4-FFF2-40B4-BE49-F238E27FC236}">
                <a16:creationId xmlns:a16="http://schemas.microsoft.com/office/drawing/2014/main" id="{36988455-532B-442F-8F62-9E91E3C66078}"/>
              </a:ext>
            </a:extLst>
          </p:cNvPr>
          <p:cNvSpPr>
            <a:spLocks noGrp="1"/>
          </p:cNvSpPr>
          <p:nvPr>
            <p:ph idx="1"/>
          </p:nvPr>
        </p:nvSpPr>
        <p:spPr>
          <a:xfrm>
            <a:off x="457200" y="1600200"/>
            <a:ext cx="8229600" cy="4756150"/>
          </a:xfrm>
        </p:spPr>
        <p:txBody>
          <a:bodyPr>
            <a:normAutofit fontScale="55000" lnSpcReduction="20000"/>
          </a:bodyPr>
          <a:lstStyle/>
          <a:p>
            <a:endParaRPr lang="sv-SE" sz="2000" dirty="0"/>
          </a:p>
          <a:p>
            <a:endParaRPr lang="sv-SE" sz="2000" dirty="0"/>
          </a:p>
          <a:p>
            <a:endParaRPr lang="sv-SE" sz="2000" dirty="0"/>
          </a:p>
          <a:p>
            <a:endParaRPr lang="sv-SE" sz="2000" dirty="0"/>
          </a:p>
          <a:p>
            <a:endParaRPr lang="sv-SE" sz="2000" dirty="0"/>
          </a:p>
          <a:p>
            <a:r>
              <a:rPr lang="sv-SE" sz="3200" b="1" dirty="0" err="1">
                <a:solidFill>
                  <a:srgbClr val="0000FF"/>
                </a:solidFill>
              </a:rPr>
              <a:t>Time</a:t>
            </a:r>
            <a:r>
              <a:rPr lang="sv-SE" sz="3200" b="1" dirty="0">
                <a:solidFill>
                  <a:srgbClr val="0000FF"/>
                </a:solidFill>
              </a:rPr>
              <a:t> </a:t>
            </a:r>
            <a:r>
              <a:rPr lang="sv-SE" sz="3200" b="1" dirty="0" err="1">
                <a:solidFill>
                  <a:srgbClr val="0000FF"/>
                </a:solidFill>
              </a:rPr>
              <a:t>frame</a:t>
            </a:r>
            <a:r>
              <a:rPr lang="sv-SE" sz="3200" b="1" dirty="0">
                <a:solidFill>
                  <a:srgbClr val="0000FF"/>
                </a:solidFill>
              </a:rPr>
              <a:t>: </a:t>
            </a:r>
            <a:r>
              <a:rPr lang="sv-SE" sz="3200" b="1" dirty="0" err="1">
                <a:solidFill>
                  <a:srgbClr val="0000FF"/>
                </a:solidFill>
              </a:rPr>
              <a:t>Now</a:t>
            </a:r>
            <a:r>
              <a:rPr lang="sv-SE" sz="3200" b="1" dirty="0">
                <a:solidFill>
                  <a:srgbClr val="0000FF"/>
                </a:solidFill>
              </a:rPr>
              <a:t> - </a:t>
            </a:r>
            <a:r>
              <a:rPr lang="sv-SE" sz="3200" b="1" dirty="0" err="1">
                <a:solidFill>
                  <a:srgbClr val="0000FF"/>
                </a:solidFill>
              </a:rPr>
              <a:t>thesis</a:t>
            </a:r>
            <a:r>
              <a:rPr lang="sv-SE" sz="3200" b="1" dirty="0">
                <a:solidFill>
                  <a:srgbClr val="0000FF"/>
                </a:solidFill>
              </a:rPr>
              <a:t> </a:t>
            </a:r>
            <a:r>
              <a:rPr lang="sv-SE" sz="3200" b="1" dirty="0" err="1">
                <a:solidFill>
                  <a:srgbClr val="0000FF"/>
                </a:solidFill>
              </a:rPr>
              <a:t>proposal</a:t>
            </a:r>
            <a:r>
              <a:rPr lang="sv-SE" sz="3200" b="1" dirty="0">
                <a:solidFill>
                  <a:srgbClr val="0000FF"/>
                </a:solidFill>
              </a:rPr>
              <a:t> </a:t>
            </a:r>
            <a:r>
              <a:rPr lang="sv-SE" sz="3200" b="1" dirty="0" err="1">
                <a:solidFill>
                  <a:srgbClr val="0000FF"/>
                </a:solidFill>
              </a:rPr>
              <a:t>seminar</a:t>
            </a:r>
            <a:endParaRPr lang="sv-SE" sz="3200" b="1" dirty="0">
              <a:solidFill>
                <a:srgbClr val="0000FF"/>
              </a:solidFill>
            </a:endParaRPr>
          </a:p>
          <a:p>
            <a:endParaRPr lang="en-US" dirty="0"/>
          </a:p>
          <a:p>
            <a:r>
              <a:rPr lang="en-US" sz="3300" dirty="0"/>
              <a:t>Make a careful review of the background to your problem, available data and the specific questions put by the company/internal supervisor.</a:t>
            </a:r>
          </a:p>
          <a:p>
            <a:r>
              <a:rPr lang="en-US" sz="3300" dirty="0"/>
              <a:t>Put your work in a scientific context</a:t>
            </a:r>
          </a:p>
          <a:p>
            <a:pPr lvl="1"/>
            <a:r>
              <a:rPr lang="en-US" sz="2900" dirty="0"/>
              <a:t>Has anyone studied your kind of problem previously? Which methods were used?</a:t>
            </a:r>
          </a:p>
          <a:p>
            <a:pPr lvl="1"/>
            <a:r>
              <a:rPr lang="en-US" sz="2900" dirty="0"/>
              <a:t>Are there studies of similar problems?</a:t>
            </a:r>
          </a:p>
          <a:p>
            <a:pPr lvl="1"/>
            <a:r>
              <a:rPr lang="en-US" sz="2900" dirty="0"/>
              <a:t>What lessons can be learnt?</a:t>
            </a:r>
          </a:p>
          <a:p>
            <a:pPr lvl="1"/>
            <a:r>
              <a:rPr lang="en-US" sz="2900" dirty="0"/>
              <a:t>What is new in your study?</a:t>
            </a:r>
          </a:p>
          <a:p>
            <a:pPr lvl="1"/>
            <a:r>
              <a:rPr lang="en-US" sz="2900" dirty="0"/>
              <a:t>Why did you choose a certain model/method/algorithm? Which are alternatives?</a:t>
            </a:r>
          </a:p>
          <a:p>
            <a:endParaRPr lang="en-US" sz="3300" dirty="0"/>
          </a:p>
          <a:p>
            <a:r>
              <a:rPr lang="en-US" sz="3300" dirty="0"/>
              <a:t>Put focus on the literature review</a:t>
            </a:r>
            <a:r>
              <a:rPr lang="en-US" sz="3300" dirty="0">
                <a:sym typeface="Wingdings" panose="05000000000000000000" pitchFamily="2" charset="2"/>
              </a:rPr>
              <a:t> Google, Google, Google…</a:t>
            </a:r>
            <a:endParaRPr lang="en-US" sz="3300" dirty="0"/>
          </a:p>
          <a:p>
            <a:r>
              <a:rPr lang="en-US" sz="3300" dirty="0"/>
              <a:t>Suggest potential methods to solve your research questions and discuss them with the supervisor</a:t>
            </a:r>
          </a:p>
          <a:p>
            <a:r>
              <a:rPr lang="en-US" sz="3300" dirty="0"/>
              <a:t>Prepare for your Thesis Proposal Seminar (oral with slides).</a:t>
            </a:r>
            <a:endParaRPr lang="sv-SE" sz="2500" dirty="0"/>
          </a:p>
        </p:txBody>
      </p:sp>
      <p:sp>
        <p:nvSpPr>
          <p:cNvPr id="4" name="Platshållare för sidfot 3">
            <a:extLst>
              <a:ext uri="{FF2B5EF4-FFF2-40B4-BE49-F238E27FC236}">
                <a16:creationId xmlns:a16="http://schemas.microsoft.com/office/drawing/2014/main" id="{0C0E6840-9E24-4D6F-A2E7-C31FBD87C580}"/>
              </a:ext>
            </a:extLst>
          </p:cNvPr>
          <p:cNvSpPr>
            <a:spLocks noGrp="1"/>
          </p:cNvSpPr>
          <p:nvPr>
            <p:ph type="ftr" sz="quarter" idx="11"/>
          </p:nvPr>
        </p:nvSpPr>
        <p:spPr/>
        <p:txBody>
          <a:bodyPr/>
          <a:lstStyle/>
          <a:p>
            <a:r>
              <a:rPr lang="sv-SE"/>
              <a:t>732A64</a:t>
            </a:r>
            <a:endParaRPr lang="sv-SE" dirty="0"/>
          </a:p>
        </p:txBody>
      </p:sp>
      <p:graphicFrame>
        <p:nvGraphicFramePr>
          <p:cNvPr id="8" name="Table 7">
            <a:extLst>
              <a:ext uri="{FF2B5EF4-FFF2-40B4-BE49-F238E27FC236}">
                <a16:creationId xmlns:a16="http://schemas.microsoft.com/office/drawing/2014/main" id="{1F92CE56-C9EA-65B6-6AE2-613B9F8D3B7E}"/>
              </a:ext>
            </a:extLst>
          </p:cNvPr>
          <p:cNvGraphicFramePr>
            <a:graphicFrameLocks noGrp="1"/>
          </p:cNvGraphicFramePr>
          <p:nvPr>
            <p:extLst>
              <p:ext uri="{D42A27DB-BD31-4B8C-83A1-F6EECF244321}">
                <p14:modId xmlns:p14="http://schemas.microsoft.com/office/powerpoint/2010/main" val="1469871862"/>
              </p:ext>
            </p:extLst>
          </p:nvPr>
        </p:nvGraphicFramePr>
        <p:xfrm>
          <a:off x="457200" y="1772816"/>
          <a:ext cx="7987952" cy="567040"/>
        </p:xfrm>
        <a:graphic>
          <a:graphicData uri="http://schemas.openxmlformats.org/drawingml/2006/table">
            <a:tbl>
              <a:tblPr firstRow="1" firstCol="1" bandRow="1">
                <a:tableStyleId>{3B4B98B0-60AC-42C2-AFA5-B58CD77FA1E5}</a:tableStyleId>
              </a:tblPr>
              <a:tblGrid>
                <a:gridCol w="1164609">
                  <a:extLst>
                    <a:ext uri="{9D8B030D-6E8A-4147-A177-3AD203B41FA5}">
                      <a16:colId xmlns:a16="http://schemas.microsoft.com/office/drawing/2014/main" val="3270818516"/>
                    </a:ext>
                  </a:extLst>
                </a:gridCol>
                <a:gridCol w="6823343">
                  <a:extLst>
                    <a:ext uri="{9D8B030D-6E8A-4147-A177-3AD203B41FA5}">
                      <a16:colId xmlns:a16="http://schemas.microsoft.com/office/drawing/2014/main" val="2770856293"/>
                    </a:ext>
                  </a:extLst>
                </a:gridCol>
              </a:tblGrid>
              <a:tr h="152043">
                <a:tc>
                  <a:txBody>
                    <a:bodyPr/>
                    <a:lstStyle/>
                    <a:p>
                      <a:pPr>
                        <a:lnSpc>
                          <a:spcPct val="107000"/>
                        </a:lnSpc>
                        <a:spcAft>
                          <a:spcPts val="800"/>
                        </a:spcAft>
                      </a:pPr>
                      <a:r>
                        <a:rPr lang="sv-SE" sz="1000" kern="0" dirty="0" err="1">
                          <a:effectLst/>
                        </a:rPr>
                        <a:t>January</a:t>
                      </a:r>
                      <a:r>
                        <a:rPr lang="sv-SE" sz="1000" kern="0" dirty="0">
                          <a:effectLst/>
                        </a:rPr>
                        <a:t> 17</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Introductory meeting. At 10-12 in John von Neumann, B-house</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401370422"/>
                  </a:ext>
                </a:extLst>
              </a:tr>
              <a:tr h="152043">
                <a:tc>
                  <a:txBody>
                    <a:bodyPr/>
                    <a:lstStyle/>
                    <a:p>
                      <a:pPr>
                        <a:lnSpc>
                          <a:spcPct val="107000"/>
                        </a:lnSpc>
                        <a:spcAft>
                          <a:spcPts val="800"/>
                        </a:spcAft>
                      </a:pPr>
                      <a:r>
                        <a:rPr lang="sv-SE" sz="1000" kern="0" dirty="0" err="1">
                          <a:effectLst/>
                        </a:rPr>
                        <a:t>January</a:t>
                      </a:r>
                      <a:r>
                        <a:rPr lang="sv-SE" sz="1000" kern="0" dirty="0">
                          <a:effectLst/>
                        </a:rPr>
                        <a:t> 31</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kern="0">
                          <a:effectLst/>
                        </a:rPr>
                        <a:t>Submitting the thesis proposal presentation to LISAM</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1176247"/>
                  </a:ext>
                </a:extLst>
              </a:tr>
              <a:tr h="255382">
                <a:tc>
                  <a:txBody>
                    <a:bodyPr/>
                    <a:lstStyle/>
                    <a:p>
                      <a:pPr>
                        <a:lnSpc>
                          <a:spcPct val="107000"/>
                        </a:lnSpc>
                        <a:spcAft>
                          <a:spcPts val="800"/>
                        </a:spcAft>
                      </a:pPr>
                      <a:r>
                        <a:rPr lang="sv-SE" sz="1000" kern="0">
                          <a:effectLst/>
                        </a:rPr>
                        <a:t>February 5-6</a:t>
                      </a:r>
                      <a:endParaRPr lang="sv-SE"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sv-SE" sz="1000" b="1" kern="0" dirty="0" err="1">
                          <a:effectLst/>
                        </a:rPr>
                        <a:t>Thesis</a:t>
                      </a:r>
                      <a:r>
                        <a:rPr lang="sv-SE" sz="1000" b="1" kern="0" dirty="0">
                          <a:effectLst/>
                        </a:rPr>
                        <a:t> </a:t>
                      </a:r>
                      <a:r>
                        <a:rPr lang="sv-SE" sz="1000" b="1" kern="0" dirty="0" err="1">
                          <a:effectLst/>
                        </a:rPr>
                        <a:t>proposal</a:t>
                      </a:r>
                      <a:r>
                        <a:rPr lang="sv-SE" sz="1000" b="1" kern="0" dirty="0">
                          <a:effectLst/>
                        </a:rPr>
                        <a:t> </a:t>
                      </a:r>
                      <a:r>
                        <a:rPr lang="sv-SE" sz="1000" b="1" kern="0" dirty="0" err="1">
                          <a:effectLst/>
                        </a:rPr>
                        <a:t>seminar</a:t>
                      </a:r>
                      <a:r>
                        <a:rPr lang="sv-SE" sz="1000" b="1" kern="0" dirty="0">
                          <a:effectLst/>
                        </a:rPr>
                        <a:t> in John von Neumann (</a:t>
                      </a:r>
                      <a:r>
                        <a:rPr lang="sv-SE" sz="1000" b="1" kern="0" dirty="0" err="1">
                          <a:effectLst/>
                        </a:rPr>
                        <a:t>group</a:t>
                      </a:r>
                      <a:r>
                        <a:rPr lang="sv-SE" sz="1000" b="1" kern="0" dirty="0">
                          <a:effectLst/>
                        </a:rPr>
                        <a:t> A) and John von Neumann (</a:t>
                      </a:r>
                      <a:r>
                        <a:rPr lang="sv-SE" sz="1000" b="1" kern="0" dirty="0" err="1">
                          <a:effectLst/>
                        </a:rPr>
                        <a:t>group</a:t>
                      </a:r>
                      <a:r>
                        <a:rPr lang="sv-SE" sz="1000" b="1" kern="0" dirty="0">
                          <a:effectLst/>
                        </a:rPr>
                        <a:t> B).</a:t>
                      </a:r>
                      <a:endParaRPr lang="sv-SE"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818056004"/>
                  </a:ext>
                </a:extLst>
              </a:tr>
            </a:tbl>
          </a:graphicData>
        </a:graphic>
      </p:graphicFrame>
    </p:spTree>
    <p:extLst>
      <p:ext uri="{BB962C8B-B14F-4D97-AF65-F5344CB8AC3E}">
        <p14:creationId xmlns:p14="http://schemas.microsoft.com/office/powerpoint/2010/main" val="47078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7" dur="5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2" dur="500"/>
                                        <p:tgtEl>
                                          <p:spTgt spid="3">
                                            <p:txEl>
                                              <p:pRg st="8" end="8"/>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animEffect transition="in" filter="randombar(horizontal)">
                                      <p:cBhvr>
                                        <p:cTn id="15" dur="500"/>
                                        <p:tgtEl>
                                          <p:spTgt spid="3">
                                            <p:txEl>
                                              <p:pRg st="9" end="9"/>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18" dur="500"/>
                                        <p:tgtEl>
                                          <p:spTgt spid="3">
                                            <p:txEl>
                                              <p:pRg st="10" end="10"/>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21" dur="500"/>
                                        <p:tgtEl>
                                          <p:spTgt spid="3">
                                            <p:txEl>
                                              <p:pRg st="11" end="11"/>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24" dur="500"/>
                                        <p:tgtEl>
                                          <p:spTgt spid="3">
                                            <p:txEl>
                                              <p:pRg st="12" end="12"/>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27" dur="500"/>
                                        <p:tgtEl>
                                          <p:spTgt spid="3">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32" dur="500"/>
                                        <p:tgtEl>
                                          <p:spTgt spid="3">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37" dur="500"/>
                                        <p:tgtEl>
                                          <p:spTgt spid="3">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17" end="17"/>
                                            </p:txEl>
                                          </p:spTgt>
                                        </p:tgtEl>
                                        <p:attrNameLst>
                                          <p:attrName>style.visibility</p:attrName>
                                        </p:attrNameLst>
                                      </p:cBhvr>
                                      <p:to>
                                        <p:strVal val="visible"/>
                                      </p:to>
                                    </p:set>
                                    <p:animEffect transition="in" filter="randombar(horizontal)">
                                      <p:cBhvr>
                                        <p:cTn id="42"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25494</TotalTime>
  <Words>3216</Words>
  <Application>Microsoft Office PowerPoint</Application>
  <PresentationFormat>On-screen Show (4:3)</PresentationFormat>
  <Paragraphs>383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Theme1</vt:lpstr>
      <vt:lpstr>Master thesis - introduction</vt:lpstr>
      <vt:lpstr>Admission requirements – the hard facts</vt:lpstr>
      <vt:lpstr>Master thesis</vt:lpstr>
      <vt:lpstr>Groups </vt:lpstr>
      <vt:lpstr>Master thesis</vt:lpstr>
      <vt:lpstr>Supervision</vt:lpstr>
      <vt:lpstr>Supervision</vt:lpstr>
      <vt:lpstr>Non-disclosure agreement</vt:lpstr>
      <vt:lpstr>Part 1: Problem formulation and literature review</vt:lpstr>
      <vt:lpstr>Thesis proposal seminar</vt:lpstr>
      <vt:lpstr>Thesis proposal seminar</vt:lpstr>
      <vt:lpstr>Part 2: Main work, first phase</vt:lpstr>
      <vt:lpstr>Part 2: Main work, first phase</vt:lpstr>
      <vt:lpstr>Mid-term seminar</vt:lpstr>
      <vt:lpstr>Part 3: Main work, second phase</vt:lpstr>
      <vt:lpstr>Part 3: Main work, second phase</vt:lpstr>
      <vt:lpstr>Part 3: Main work, second phase</vt:lpstr>
      <vt:lpstr>Part 3: Main work, second phase</vt:lpstr>
      <vt:lpstr>Revision meeting</vt:lpstr>
      <vt:lpstr>Part 4: Finalizing</vt:lpstr>
      <vt:lpstr>Defence seminar</vt:lpstr>
      <vt:lpstr>Part 4: Finalizing</vt:lpstr>
      <vt:lpstr>Part 4: Finalizing</vt:lpstr>
      <vt:lpstr>Grading</vt:lpstr>
      <vt:lpstr>Grading </vt:lpstr>
      <vt:lpstr>PowerPoint Presentation</vt:lpstr>
    </vt:vector>
  </TitlesOfParts>
  <Company>Linkopings universitet, 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ThesisIntro</dc:title>
  <dc:creator>Oleg Sysoev</dc:creator>
  <cp:lastModifiedBy>Oleg Sysoev</cp:lastModifiedBy>
  <cp:revision>1031</cp:revision>
  <cp:lastPrinted>2019-01-18T13:23:57Z</cp:lastPrinted>
  <dcterms:created xsi:type="dcterms:W3CDTF">2010-03-24T13:38:58Z</dcterms:created>
  <dcterms:modified xsi:type="dcterms:W3CDTF">2024-01-17T08:48:59Z</dcterms:modified>
</cp:coreProperties>
</file>