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7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5" r:id="rId9"/>
    <p:sldId id="286" r:id="rId10"/>
    <p:sldId id="287" r:id="rId11"/>
    <p:sldId id="292" r:id="rId12"/>
    <p:sldId id="290" r:id="rId13"/>
    <p:sldId id="288" r:id="rId14"/>
    <p:sldId id="291" r:id="rId15"/>
    <p:sldId id="278" r:id="rId16"/>
  </p:sldIdLst>
  <p:sldSz cx="9144000" cy="6858000" type="screen4x3"/>
  <p:notesSz cx="9931400" cy="67945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B08600"/>
    <a:srgbClr val="00CC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4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5495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F43CE-A4FA-43F5-992B-4CFE4632D628}" type="datetimeFigureOut">
              <a:rPr lang="sv-SE" smtClean="0"/>
              <a:pPr/>
              <a:t>2022-09-27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5495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D2704-2F01-48C2-BEEE-46529420DBC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785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5D4D-C8FB-4E5D-A141-C1C1AA32DF76}" type="datetime1">
              <a:rPr lang="sv-SE" smtClean="0"/>
              <a:t>2022-09-27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06F2D-FC94-4CEB-B446-CB9578B914A5}" type="datetime1">
              <a:rPr lang="sv-SE" smtClean="0"/>
              <a:t>2022-09-27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3EE4-1BDB-4F81-B61B-E7F616DFB823}" type="datetime1">
              <a:rPr lang="sv-SE" smtClean="0"/>
              <a:t>2022-09-27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96C3CD-5C0E-420B-9C5B-4C4F5A61E6C8}" type="datetime1">
              <a:rPr lang="sv-SE" smtClean="0"/>
              <a:t>2022-09-27</a:t>
            </a:fld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732A64</a:t>
            </a:r>
            <a:endParaRPr lang="sv-S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D1669-4717-4459-9B98-5278F838F5B9}" type="datetime1">
              <a:rPr lang="sv-SE" smtClean="0"/>
              <a:t>2022-09-27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732A64</a:t>
            </a:r>
            <a:endParaRPr lang="sv-S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4E13-2F0C-4A16-A3B7-AC8B5ECBFF88}" type="datetime1">
              <a:rPr lang="sv-SE" smtClean="0"/>
              <a:t>2022-09-27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6364-57D0-4694-A3D2-0E0DF123629C}" type="datetime1">
              <a:rPr lang="sv-SE" smtClean="0"/>
              <a:t>2022-09-27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9C31-B360-4CD5-B5FA-5A57A332203E}" type="datetime1">
              <a:rPr lang="sv-SE" smtClean="0"/>
              <a:t>2022-09-27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474A-9DCA-4FD8-ADC0-A6DBCDE99AF6}" type="datetime1">
              <a:rPr lang="sv-SE" smtClean="0"/>
              <a:t>2022-09-27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F81E-531C-4302-A46E-2C9BD687881A}" type="datetime1">
              <a:rPr lang="sv-SE" smtClean="0"/>
              <a:t>2022-09-27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7515-E598-44DF-A267-10160CCDB5AF}" type="datetime1">
              <a:rPr lang="sv-SE" smtClean="0"/>
              <a:t>2022-09-27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8F65-F5E1-4A4B-8BF5-02048D29935A}" type="datetime1">
              <a:rPr lang="sv-SE" smtClean="0"/>
              <a:t>2022-09-27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0A74-0FCC-4F8A-BD16-A98983C4E899}" type="datetime1">
              <a:rPr lang="sv-SE" smtClean="0"/>
              <a:t>2022-09-27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362A4-11F6-4465-98DF-333EBD596686}" type="datetime1">
              <a:rPr lang="sv-SE" smtClean="0"/>
              <a:t>2022-09-27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732A64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CE592-3684-4165-AE4A-DA05B50B799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a.liu.se/~732A64/info/courseinfo.en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.se/sv/vara-register/foretagsregistre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Master thesis</a:t>
            </a:r>
            <a:br>
              <a:rPr lang="en-US" sz="3200" dirty="0"/>
            </a:br>
            <a:r>
              <a:rPr lang="en-US" sz="3200" dirty="0"/>
              <a:t>Preparatory meeting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581250-8D6F-44E5-9E3D-7D41298237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1800" dirty="0" err="1"/>
              <a:t>Statistics</a:t>
            </a:r>
            <a:r>
              <a:rPr lang="sv-SE" sz="1800" dirty="0"/>
              <a:t> and </a:t>
            </a:r>
            <a:r>
              <a:rPr lang="sv-SE" sz="1800" dirty="0" err="1"/>
              <a:t>Machine</a:t>
            </a:r>
            <a:r>
              <a:rPr lang="sv-SE" sz="1800" dirty="0"/>
              <a:t> Learning</a:t>
            </a:r>
          </a:p>
          <a:p>
            <a:r>
              <a:rPr lang="sv-SE" sz="1800" dirty="0" err="1"/>
              <a:t>Deparment</a:t>
            </a:r>
            <a:r>
              <a:rPr lang="sv-SE" sz="1800" dirty="0"/>
              <a:t> </a:t>
            </a:r>
            <a:r>
              <a:rPr lang="sv-SE" sz="1800" dirty="0" err="1"/>
              <a:t>of</a:t>
            </a:r>
            <a:r>
              <a:rPr lang="sv-SE" sz="1800" dirty="0"/>
              <a:t> Computer and Information Science</a:t>
            </a:r>
          </a:p>
          <a:p>
            <a:r>
              <a:rPr lang="sv-SE" sz="1800" dirty="0"/>
              <a:t>Linköping University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934AA1-2170-4B7A-8AE8-9033E923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Finding</a:t>
            </a:r>
            <a:r>
              <a:rPr lang="sv-SE" dirty="0"/>
              <a:t> a </a:t>
            </a:r>
            <a:r>
              <a:rPr lang="sv-SE" dirty="0" err="1"/>
              <a:t>project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A1A838-25E3-4F93-B784-8C6760ECC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Be clear to the company about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dirty="0"/>
              <a:t>Method is decided by the student together with the </a:t>
            </a:r>
            <a:r>
              <a:rPr lang="en-US" b="1" dirty="0"/>
              <a:t>STIMA</a:t>
            </a:r>
            <a:r>
              <a:rPr lang="en-US" dirty="0"/>
              <a:t> supervisor, the company defines the applied problem</a:t>
            </a:r>
          </a:p>
          <a:p>
            <a:pPr lvl="2"/>
            <a:r>
              <a:rPr lang="en-US" dirty="0"/>
              <a:t>Exception: method development is the aim.</a:t>
            </a:r>
          </a:p>
          <a:p>
            <a:pPr lvl="2"/>
            <a:r>
              <a:rPr lang="en-US" dirty="0"/>
              <a:t>Workaround if the company insists to use some method: add some relevant statistical methods for comparison.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That there should be </a:t>
            </a:r>
            <a:r>
              <a:rPr lang="en-US" dirty="0">
                <a:solidFill>
                  <a:srgbClr val="0000FF"/>
                </a:solidFill>
              </a:rPr>
              <a:t>enough data </a:t>
            </a:r>
            <a:r>
              <a:rPr lang="en-US" dirty="0"/>
              <a:t>of  good enough quality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should be a </a:t>
            </a:r>
            <a:r>
              <a:rPr lang="en-US" dirty="0">
                <a:solidFill>
                  <a:srgbClr val="0000FF"/>
                </a:solidFill>
              </a:rPr>
              <a:t>contact person </a:t>
            </a:r>
            <a:r>
              <a:rPr lang="en-US" dirty="0"/>
              <a:t>from the company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CBF6BF7-6956-4DA4-B6E8-D09D802E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858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53F71F-0F57-4B56-B1EE-43E85E16D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Finding</a:t>
            </a:r>
            <a:r>
              <a:rPr lang="sv-SE" dirty="0"/>
              <a:t> a </a:t>
            </a:r>
            <a:r>
              <a:rPr lang="sv-SE" dirty="0" err="1"/>
              <a:t>project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42A6CC-9462-4BEC-B8EB-BA34AE99E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Be clear to the company about</a:t>
            </a:r>
            <a:r>
              <a:rPr lang="en-US" sz="2400" dirty="0">
                <a:solidFill>
                  <a:srgbClr val="0000FF"/>
                </a:solidFill>
              </a:rPr>
              <a:t>: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The  thesis is public.  </a:t>
            </a:r>
            <a:r>
              <a:rPr lang="en-US" sz="2400" dirty="0"/>
              <a:t>There  might  be  issues  of  confidentiality  attached to  the  thesis  work.  If  such  issues  are  too  restrictive,  you  may  enter  into difficulties.  Some  data/info  can  be  masked,  but  not  too  much. </a:t>
            </a:r>
          </a:p>
          <a:p>
            <a:endParaRPr lang="en-US" dirty="0"/>
          </a:p>
          <a:p>
            <a:r>
              <a:rPr lang="sv-SE" dirty="0">
                <a:solidFill>
                  <a:srgbClr val="0000FF"/>
                </a:solidFill>
              </a:rPr>
              <a:t>NDA</a:t>
            </a:r>
          </a:p>
          <a:p>
            <a:pPr lvl="1"/>
            <a:r>
              <a:rPr lang="sv-SE" dirty="0" err="1"/>
              <a:t>Discuss</a:t>
            </a:r>
            <a:r>
              <a:rPr lang="sv-SE" dirty="0"/>
              <a:t> in the </a:t>
            </a:r>
            <a:r>
              <a:rPr lang="sv-SE" b="1" dirty="0" err="1">
                <a:solidFill>
                  <a:srgbClr val="0000FF"/>
                </a:solidFill>
              </a:rPr>
              <a:t>beginning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collaboration</a:t>
            </a:r>
            <a:r>
              <a:rPr lang="sv-SE" dirty="0"/>
              <a:t>!</a:t>
            </a:r>
          </a:p>
          <a:p>
            <a:pPr lvl="1"/>
            <a:r>
              <a:rPr lang="sv-SE" dirty="0" err="1"/>
              <a:t>Neither</a:t>
            </a:r>
            <a:r>
              <a:rPr lang="sv-SE" dirty="0"/>
              <a:t> </a:t>
            </a:r>
            <a:r>
              <a:rPr lang="sv-SE" dirty="0" err="1"/>
              <a:t>examiner</a:t>
            </a:r>
            <a:r>
              <a:rPr lang="sv-SE" dirty="0"/>
              <a:t> nor supervisor is </a:t>
            </a:r>
            <a:r>
              <a:rPr lang="sv-SE" dirty="0" err="1"/>
              <a:t>expected</a:t>
            </a:r>
            <a:r>
              <a:rPr lang="sv-SE" dirty="0"/>
              <a:t> to </a:t>
            </a:r>
            <a:r>
              <a:rPr lang="sv-SE" dirty="0" err="1"/>
              <a:t>sign</a:t>
            </a:r>
            <a:r>
              <a:rPr lang="sv-SE" dirty="0"/>
              <a:t> NDA</a:t>
            </a:r>
          </a:p>
          <a:p>
            <a:pPr lvl="2"/>
            <a:r>
              <a:rPr lang="sv-SE" dirty="0"/>
              <a:t>In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cases</a:t>
            </a:r>
            <a:r>
              <a:rPr lang="sv-SE" dirty="0"/>
              <a:t>, the supervisor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to </a:t>
            </a:r>
            <a:r>
              <a:rPr lang="sv-SE" dirty="0" err="1"/>
              <a:t>sign</a:t>
            </a:r>
            <a:r>
              <a:rPr lang="sv-SE" dirty="0"/>
              <a:t> NDA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is </a:t>
            </a:r>
            <a:r>
              <a:rPr lang="sv-SE" dirty="0" err="1"/>
              <a:t>voluntary</a:t>
            </a:r>
            <a:endParaRPr lang="sv-SE" dirty="0"/>
          </a:p>
          <a:p>
            <a:pPr lvl="2"/>
            <a:endParaRPr lang="sv-SE" dirty="0"/>
          </a:p>
          <a:p>
            <a:pPr lvl="1"/>
            <a:r>
              <a:rPr lang="sv-SE" dirty="0"/>
              <a:t>The </a:t>
            </a:r>
            <a:r>
              <a:rPr lang="sv-SE" dirty="0" err="1"/>
              <a:t>examiner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evaluate</a:t>
            </a:r>
            <a:r>
              <a:rPr lang="sv-SE" dirty="0"/>
              <a:t> the </a:t>
            </a:r>
            <a:r>
              <a:rPr lang="sv-SE" dirty="0" err="1"/>
              <a:t>masked</a:t>
            </a:r>
            <a:r>
              <a:rPr lang="sv-SE" dirty="0"/>
              <a:t> </a:t>
            </a:r>
            <a:r>
              <a:rPr lang="sv-SE" dirty="0" err="1"/>
              <a:t>thesis</a:t>
            </a:r>
            <a:r>
              <a:rPr lang="sv-SE" dirty="0"/>
              <a:t> version</a:t>
            </a:r>
            <a:r>
              <a:rPr lang="sv-SE" dirty="0">
                <a:sym typeface="Wingdings" panose="05000000000000000000" pitchFamily="2" charset="2"/>
              </a:rPr>
              <a:t> it </a:t>
            </a:r>
            <a:r>
              <a:rPr lang="sv-SE" dirty="0" err="1">
                <a:sym typeface="Wingdings" panose="05000000000000000000" pitchFamily="2" charset="2"/>
              </a:rPr>
              <a:t>should</a:t>
            </a:r>
            <a:r>
              <a:rPr lang="sv-SE" dirty="0">
                <a:sym typeface="Wingdings" panose="05000000000000000000" pitchFamily="2" charset="2"/>
              </a:rPr>
              <a:t> be </a:t>
            </a:r>
            <a:r>
              <a:rPr lang="sv-SE" b="1" dirty="0" err="1">
                <a:sym typeface="Wingdings" panose="05000000000000000000" pitchFamily="2" charset="2"/>
              </a:rPr>
              <a:t>complete</a:t>
            </a:r>
            <a:r>
              <a:rPr lang="sv-SE" b="1" dirty="0">
                <a:sym typeface="Wingdings" panose="05000000000000000000" pitchFamily="2" charset="2"/>
              </a:rPr>
              <a:t> </a:t>
            </a:r>
            <a:r>
              <a:rPr lang="sv-SE" b="1" dirty="0" err="1">
                <a:sym typeface="Wingdings" panose="05000000000000000000" pitchFamily="2" charset="2"/>
              </a:rPr>
              <a:t>enough</a:t>
            </a:r>
            <a:r>
              <a:rPr lang="sv-SE" dirty="0">
                <a:sym typeface="Wingdings" panose="05000000000000000000" pitchFamily="2" charset="2"/>
              </a:rPr>
              <a:t>:</a:t>
            </a:r>
          </a:p>
          <a:p>
            <a:pPr lvl="2"/>
            <a:r>
              <a:rPr lang="sv-SE" dirty="0" err="1">
                <a:sym typeface="Wingdings" panose="05000000000000000000" pitchFamily="2" charset="2"/>
              </a:rPr>
              <a:t>One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should</a:t>
            </a:r>
            <a:r>
              <a:rPr lang="sv-SE" dirty="0">
                <a:sym typeface="Wingdings" panose="05000000000000000000" pitchFamily="2" charset="2"/>
              </a:rPr>
              <a:t> be </a:t>
            </a:r>
            <a:r>
              <a:rPr lang="sv-SE" dirty="0" err="1">
                <a:sym typeface="Wingdings" panose="05000000000000000000" pitchFamily="2" charset="2"/>
              </a:rPr>
              <a:t>able</a:t>
            </a:r>
            <a:r>
              <a:rPr lang="sv-SE" dirty="0">
                <a:sym typeface="Wingdings" panose="05000000000000000000" pitchFamily="2" charset="2"/>
              </a:rPr>
              <a:t> to understand and </a:t>
            </a:r>
            <a:r>
              <a:rPr lang="sv-SE" dirty="0" err="1">
                <a:sym typeface="Wingdings" panose="05000000000000000000" pitchFamily="2" charset="2"/>
              </a:rPr>
              <a:t>evaluate</a:t>
            </a:r>
            <a:r>
              <a:rPr lang="sv-SE" dirty="0">
                <a:sym typeface="Wingdings" panose="05000000000000000000" pitchFamily="2" charset="2"/>
              </a:rPr>
              <a:t> all </a:t>
            </a:r>
            <a:r>
              <a:rPr lang="sv-SE" dirty="0" err="1">
                <a:sym typeface="Wingdings" panose="05000000000000000000" pitchFamily="2" charset="2"/>
              </a:rPr>
              <a:t>main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messages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after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masking</a:t>
            </a:r>
            <a:endParaRPr lang="sv-SE" dirty="0">
              <a:sym typeface="Wingdings" panose="05000000000000000000" pitchFamily="2" charset="2"/>
            </a:endParaRPr>
          </a:p>
          <a:p>
            <a:pPr lvl="2"/>
            <a:r>
              <a:rPr lang="sv-SE" dirty="0">
                <a:sym typeface="Wingdings" panose="05000000000000000000" pitchFamily="2" charset="2"/>
              </a:rPr>
              <a:t>All </a:t>
            </a:r>
            <a:r>
              <a:rPr lang="sv-SE" dirty="0" err="1">
                <a:sym typeface="Wingdings" panose="05000000000000000000" pitchFamily="2" charset="2"/>
              </a:rPr>
              <a:t>main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methods</a:t>
            </a:r>
            <a:r>
              <a:rPr lang="sv-SE" dirty="0">
                <a:sym typeface="Wingdings" panose="05000000000000000000" pitchFamily="2" charset="2"/>
              </a:rPr>
              <a:t>/</a:t>
            </a:r>
            <a:r>
              <a:rPr lang="sv-SE" dirty="0" err="1">
                <a:sym typeface="Wingdings" panose="05000000000000000000" pitchFamily="2" charset="2"/>
              </a:rPr>
              <a:t>models</a:t>
            </a:r>
            <a:r>
              <a:rPr lang="sv-SE" dirty="0">
                <a:sym typeface="Wingdings" panose="05000000000000000000" pitchFamily="2" charset="2"/>
              </a:rPr>
              <a:t>/</a:t>
            </a:r>
            <a:r>
              <a:rPr lang="sv-SE" dirty="0" err="1">
                <a:sym typeface="Wingdings" panose="05000000000000000000" pitchFamily="2" charset="2"/>
              </a:rPr>
              <a:t>results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should</a:t>
            </a:r>
            <a:r>
              <a:rPr lang="sv-SE" dirty="0">
                <a:sym typeface="Wingdings" panose="05000000000000000000" pitchFamily="2" charset="2"/>
              </a:rPr>
              <a:t> be </a:t>
            </a:r>
            <a:r>
              <a:rPr lang="sv-SE" dirty="0" err="1">
                <a:sym typeface="Wingdings" panose="05000000000000000000" pitchFamily="2" charset="2"/>
              </a:rPr>
              <a:t>possible</a:t>
            </a:r>
            <a:r>
              <a:rPr lang="sv-SE" dirty="0">
                <a:sym typeface="Wingdings" panose="05000000000000000000" pitchFamily="2" charset="2"/>
              </a:rPr>
              <a:t> to understand  and </a:t>
            </a:r>
            <a:r>
              <a:rPr lang="sv-SE" dirty="0" err="1">
                <a:sym typeface="Wingdings" panose="05000000000000000000" pitchFamily="2" charset="2"/>
              </a:rPr>
              <a:t>evaluate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after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masking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891FD85-BF3B-47EE-AB83-54DAA610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732A64</a:t>
            </a:r>
          </a:p>
        </p:txBody>
      </p:sp>
    </p:spTree>
    <p:extLst>
      <p:ext uri="{BB962C8B-B14F-4D97-AF65-F5344CB8AC3E}">
        <p14:creationId xmlns:p14="http://schemas.microsoft.com/office/powerpoint/2010/main" val="3435913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E6F88F-9AD7-477A-B4C5-524D8EEE5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Applying</a:t>
            </a:r>
            <a:r>
              <a:rPr lang="sv-SE" dirty="0"/>
              <a:t> for STIMA </a:t>
            </a:r>
            <a:r>
              <a:rPr lang="sv-SE" dirty="0" err="1"/>
              <a:t>internal</a:t>
            </a:r>
            <a:r>
              <a:rPr lang="sv-SE" dirty="0"/>
              <a:t> </a:t>
            </a:r>
            <a:r>
              <a:rPr lang="sv-SE" dirty="0" err="1"/>
              <a:t>project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D1B4ED-1385-473E-8DB2-2DDBDC726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Send a request to the STIMA researcher listed as a contact and ask if project is still available.</a:t>
            </a:r>
          </a:p>
          <a:p>
            <a:pPr lvl="1"/>
            <a:r>
              <a:rPr lang="en-US" dirty="0"/>
              <a:t>Specify your name</a:t>
            </a:r>
          </a:p>
          <a:p>
            <a:pPr lvl="1"/>
            <a:r>
              <a:rPr lang="en-US" dirty="0"/>
              <a:t>Attach a short CV</a:t>
            </a:r>
          </a:p>
          <a:p>
            <a:pPr lvl="1"/>
            <a:r>
              <a:rPr lang="en-US" dirty="0"/>
              <a:t>Attach a LADOK report describing the courses taken and your grades</a:t>
            </a:r>
          </a:p>
          <a:p>
            <a:pPr lvl="1"/>
            <a:r>
              <a:rPr lang="en-US" dirty="0"/>
              <a:t>Explain why  you  want  to  work  with  the  project</a:t>
            </a:r>
          </a:p>
          <a:p>
            <a:pPr lvl="1"/>
            <a:r>
              <a:rPr lang="en-US" dirty="0"/>
              <a:t>Specify  your  competences  (courses  taken)  that are especially  suitable for  the  project</a:t>
            </a:r>
          </a:p>
          <a:p>
            <a:pPr lvl="1"/>
            <a:endParaRPr lang="en-US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9393747-5C6F-4DA9-B210-0A8E8082D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6728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12A56A-BF77-4765-AF11-2706AE1E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Application</a:t>
            </a:r>
            <a:r>
              <a:rPr lang="sv-SE" dirty="0"/>
              <a:t> for </a:t>
            </a:r>
            <a:r>
              <a:rPr lang="sv-SE" dirty="0" err="1"/>
              <a:t>thesis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2B861E-7C3A-4CEF-BCC1-8ECDCC887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err="1"/>
              <a:t>Send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project</a:t>
            </a:r>
            <a:r>
              <a:rPr lang="sv-SE" dirty="0"/>
              <a:t> </a:t>
            </a:r>
            <a:r>
              <a:rPr lang="sv-SE" dirty="0" err="1"/>
              <a:t>description</a:t>
            </a:r>
            <a:r>
              <a:rPr lang="sv-SE" dirty="0"/>
              <a:t> to the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leader</a:t>
            </a:r>
            <a:r>
              <a:rPr lang="sv-SE" dirty="0"/>
              <a:t> at </a:t>
            </a:r>
            <a:r>
              <a:rPr lang="sv-SE" dirty="0" err="1"/>
              <a:t>latest</a:t>
            </a:r>
            <a:r>
              <a:rPr lang="sv-SE" dirty="0"/>
              <a:t> on </a:t>
            </a:r>
            <a:r>
              <a:rPr lang="sv-SE" b="1" dirty="0">
                <a:solidFill>
                  <a:srgbClr val="FF0000"/>
                </a:solidFill>
              </a:rPr>
              <a:t>December 25, 2021</a:t>
            </a:r>
          </a:p>
          <a:p>
            <a:pPr marL="457200" lvl="1" indent="0">
              <a:buNone/>
            </a:pPr>
            <a:r>
              <a:rPr lang="sv-SE" dirty="0" err="1"/>
              <a:t>One</a:t>
            </a:r>
            <a:r>
              <a:rPr lang="sv-SE" dirty="0"/>
              <a:t> A4 page</a:t>
            </a:r>
          </a:p>
          <a:p>
            <a:pPr lvl="1"/>
            <a:r>
              <a:rPr lang="sv-SE" dirty="0" err="1"/>
              <a:t>Title</a:t>
            </a:r>
            <a:endParaRPr lang="sv-SE" dirty="0"/>
          </a:p>
          <a:p>
            <a:pPr lvl="1"/>
            <a:r>
              <a:rPr lang="sv-SE" dirty="0" err="1"/>
              <a:t>Background</a:t>
            </a:r>
            <a:r>
              <a:rPr lang="sv-SE" dirty="0"/>
              <a:t> to the problem</a:t>
            </a:r>
          </a:p>
          <a:p>
            <a:pPr lvl="1"/>
            <a:r>
              <a:rPr lang="sv-SE" dirty="0" err="1"/>
              <a:t>Aims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thesis</a:t>
            </a:r>
            <a:r>
              <a:rPr lang="sv-SE" dirty="0"/>
              <a:t> in a </a:t>
            </a:r>
            <a:r>
              <a:rPr lang="sv-SE" dirty="0" err="1"/>
              <a:t>bullet</a:t>
            </a:r>
            <a:r>
              <a:rPr lang="sv-SE" dirty="0"/>
              <a:t> form (as a list)</a:t>
            </a:r>
          </a:p>
          <a:p>
            <a:pPr lvl="1"/>
            <a:r>
              <a:rPr lang="sv-SE" dirty="0"/>
              <a:t>Data </a:t>
            </a:r>
            <a:r>
              <a:rPr lang="sv-SE" dirty="0" err="1"/>
              <a:t>description</a:t>
            </a:r>
            <a:endParaRPr lang="sv-SE" dirty="0"/>
          </a:p>
          <a:p>
            <a:pPr lvl="2"/>
            <a:r>
              <a:rPr lang="sv-SE" dirty="0"/>
              <a:t>#</a:t>
            </a:r>
            <a:r>
              <a:rPr lang="sv-SE" dirty="0" err="1"/>
              <a:t>observ</a:t>
            </a:r>
            <a:r>
              <a:rPr lang="sv-SE" dirty="0"/>
              <a:t>, #features - orders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magnitude</a:t>
            </a:r>
            <a:endParaRPr lang="sv-SE" dirty="0"/>
          </a:p>
          <a:p>
            <a:pPr lvl="2"/>
            <a:r>
              <a:rPr lang="sv-SE" dirty="0" err="1"/>
              <a:t>Types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features</a:t>
            </a:r>
          </a:p>
          <a:p>
            <a:pPr lvl="2"/>
            <a:r>
              <a:rPr lang="sv-SE" dirty="0" err="1"/>
              <a:t>Structure</a:t>
            </a:r>
            <a:r>
              <a:rPr lang="sv-SE" dirty="0"/>
              <a:t>: </a:t>
            </a:r>
            <a:r>
              <a:rPr lang="sv-SE" dirty="0" err="1"/>
              <a:t>transactional</a:t>
            </a:r>
            <a:r>
              <a:rPr lang="sv-SE" dirty="0"/>
              <a:t>, longitudinal, </a:t>
            </a:r>
            <a:r>
              <a:rPr lang="sv-SE" dirty="0" err="1"/>
              <a:t>hierarchical</a:t>
            </a:r>
            <a:r>
              <a:rPr lang="sv-SE" dirty="0"/>
              <a:t>,…</a:t>
            </a:r>
          </a:p>
          <a:p>
            <a:pPr lvl="1"/>
            <a:r>
              <a:rPr lang="sv-SE" dirty="0"/>
              <a:t>Company </a:t>
            </a:r>
            <a:r>
              <a:rPr lang="sv-SE" dirty="0" err="1"/>
              <a:t>contact</a:t>
            </a:r>
            <a:endParaRPr lang="sv-SE" dirty="0"/>
          </a:p>
          <a:p>
            <a:pPr lvl="1"/>
            <a:endParaRPr lang="sv-SE" dirty="0"/>
          </a:p>
          <a:p>
            <a:r>
              <a:rPr lang="sv-SE" dirty="0" err="1"/>
              <a:t>You</a:t>
            </a:r>
            <a:r>
              <a:rPr lang="sv-SE" dirty="0"/>
              <a:t> get a decision at </a:t>
            </a:r>
            <a:r>
              <a:rPr lang="sv-SE" dirty="0" err="1"/>
              <a:t>latest</a:t>
            </a:r>
            <a:r>
              <a:rPr lang="sv-SE" dirty="0"/>
              <a:t> on </a:t>
            </a:r>
            <a:r>
              <a:rPr lang="sv-SE" b="1" dirty="0" err="1">
                <a:solidFill>
                  <a:srgbClr val="FF0000"/>
                </a:solidFill>
              </a:rPr>
              <a:t>January</a:t>
            </a:r>
            <a:r>
              <a:rPr lang="sv-SE" b="1">
                <a:solidFill>
                  <a:srgbClr val="FF0000"/>
                </a:solidFill>
              </a:rPr>
              <a:t> 9th</a:t>
            </a:r>
            <a:r>
              <a:rPr lang="sv-SE" b="1" dirty="0">
                <a:solidFill>
                  <a:srgbClr val="FF0000"/>
                </a:solidFill>
              </a:rPr>
              <a:t>, 2022</a:t>
            </a:r>
          </a:p>
          <a:p>
            <a:pPr lvl="1"/>
            <a:r>
              <a:rPr lang="sv-SE" dirty="0"/>
              <a:t>If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send</a:t>
            </a:r>
            <a:r>
              <a:rPr lang="sv-SE" dirty="0"/>
              <a:t> </a:t>
            </a:r>
            <a:r>
              <a:rPr lang="sv-SE" dirty="0" err="1"/>
              <a:t>close</a:t>
            </a:r>
            <a:r>
              <a:rPr lang="sv-SE" dirty="0"/>
              <a:t> to the deadline, get ”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shot</a:t>
            </a:r>
            <a:r>
              <a:rPr lang="sv-SE" dirty="0"/>
              <a:t>”. If sent in </a:t>
            </a:r>
            <a:r>
              <a:rPr lang="sv-SE" dirty="0" err="1"/>
              <a:t>advance</a:t>
            </a:r>
            <a:r>
              <a:rPr lang="sv-SE" dirty="0"/>
              <a:t>, </a:t>
            </a:r>
            <a:r>
              <a:rPr lang="sv-SE" dirty="0" err="1"/>
              <a:t>you</a:t>
            </a:r>
            <a:r>
              <a:rPr lang="sv-SE" dirty="0"/>
              <a:t> get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”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shot</a:t>
            </a:r>
            <a:r>
              <a:rPr lang="sv-SE" dirty="0"/>
              <a:t>”</a:t>
            </a:r>
          </a:p>
          <a:p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3CDD05B-1BF6-4482-AC92-60D8A38A5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3455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D62458-FC18-4E93-A073-9D67829F4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Thesis</a:t>
            </a:r>
            <a:r>
              <a:rPr lang="sv-SE" dirty="0"/>
              <a:t> </a:t>
            </a:r>
            <a:r>
              <a:rPr lang="sv-SE" dirty="0" err="1"/>
              <a:t>work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EF4930-9C5B-4FAF-9E70-1CC0016D9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Individual work, work in pairs not allowed</a:t>
            </a:r>
          </a:p>
          <a:p>
            <a:endParaRPr lang="en-US" dirty="0"/>
          </a:p>
          <a:p>
            <a:r>
              <a:rPr lang="en-US" dirty="0"/>
              <a:t>Thesis is formally in Statistics – think about it when selecting methods and writing thesis</a:t>
            </a:r>
          </a:p>
          <a:p>
            <a:endParaRPr lang="en-US" dirty="0"/>
          </a:p>
          <a:p>
            <a:r>
              <a:rPr lang="en-US" dirty="0"/>
              <a:t>Graded on A-F scale</a:t>
            </a:r>
          </a:p>
          <a:p>
            <a:endParaRPr lang="en-US" dirty="0"/>
          </a:p>
          <a:p>
            <a:r>
              <a:rPr lang="en-US" dirty="0"/>
              <a:t>A supervisor is appointed from STIMA (and often also at the company/external organization)</a:t>
            </a:r>
          </a:p>
          <a:p>
            <a:endParaRPr lang="en-US" dirty="0"/>
          </a:p>
          <a:p>
            <a:r>
              <a:rPr lang="en-US" b="1" dirty="0"/>
              <a:t>You and your STIMA supervisor decides over the methodology – be clear about this with the company/external organization!</a:t>
            </a:r>
          </a:p>
          <a:p>
            <a:endParaRPr lang="en-US" dirty="0"/>
          </a:p>
          <a:p>
            <a:r>
              <a:rPr lang="en-US" dirty="0"/>
              <a:t>An examiner is appointed from STIMA (not the same as the supervisor)</a:t>
            </a:r>
          </a:p>
          <a:p>
            <a:endParaRPr lang="en-US" dirty="0"/>
          </a:p>
          <a:p>
            <a:r>
              <a:rPr lang="en-US" dirty="0"/>
              <a:t>Obligatory sessions and deadlines for submissions</a:t>
            </a:r>
          </a:p>
          <a:p>
            <a:endParaRPr lang="en-US" dirty="0"/>
          </a:p>
          <a:p>
            <a:r>
              <a:rPr lang="en-US" dirty="0"/>
              <a:t>Circle </a:t>
            </a:r>
            <a:r>
              <a:rPr lang="en-US"/>
              <a:t>of the opposition </a:t>
            </a:r>
            <a:r>
              <a:rPr lang="en-US" dirty="0"/>
              <a:t>(you are not the opponent on your opponent’s thesis)</a:t>
            </a:r>
          </a:p>
          <a:p>
            <a:endParaRPr lang="en-US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58A68A8-B640-43A7-AE95-12CD7F5F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738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E5E2D0-0231-4B49-A900-9567674F2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E2D7D6-18A7-4572-BF04-CD524FF5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sz="6600" b="1" dirty="0">
                <a:solidFill>
                  <a:srgbClr val="0000FF"/>
                </a:solidFill>
              </a:rPr>
              <a:t>Good luck!</a:t>
            </a:r>
            <a:endParaRPr lang="sv-SE" sz="6600" b="1" dirty="0">
              <a:solidFill>
                <a:srgbClr val="0000FF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FA79E02-1B3B-4AA9-B71E-686A89E5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35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spc="20" dirty="0"/>
              <a:t>Master thesis is a course</a:t>
            </a:r>
            <a:endParaRPr lang="sv-SE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Admission requirements – hard facts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(valid students admitted autumn 2021)</a:t>
            </a:r>
          </a:p>
          <a:p>
            <a:r>
              <a:rPr lang="en-US" sz="2400" dirty="0"/>
              <a:t>The student must have passed at least 60 ECTS credits of the </a:t>
            </a:r>
            <a:r>
              <a:rPr lang="en-US" sz="2400" dirty="0" err="1"/>
              <a:t>programme</a:t>
            </a:r>
            <a:r>
              <a:rPr lang="en-US" sz="2400" dirty="0"/>
              <a:t>, including the course Machine Learning, 9 ECTS credits, in order to get access to the fourth semester of the </a:t>
            </a:r>
            <a:r>
              <a:rPr lang="en-US" sz="2400" dirty="0" err="1"/>
              <a:t>programme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If not? Next thesis start autumn 2023</a:t>
            </a:r>
          </a:p>
          <a:p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074513-525E-417E-AE64-D2DE8F308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Master </a:t>
            </a:r>
            <a:r>
              <a:rPr lang="sv-SE" dirty="0" err="1"/>
              <a:t>thesis</a:t>
            </a:r>
            <a:r>
              <a:rPr lang="sv-SE" dirty="0"/>
              <a:t> is a </a:t>
            </a:r>
            <a:r>
              <a:rPr lang="sv-SE" dirty="0" err="1"/>
              <a:t>course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CF0A65-7E2D-4763-A79A-79E001037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2700">
              <a:lnSpc>
                <a:spcPct val="100000"/>
              </a:lnSpc>
            </a:pPr>
            <a:r>
              <a:rPr lang="en-US" spc="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2400" spc="-15" dirty="0">
                <a:cs typeface="Tahoma"/>
              </a:rPr>
              <a:t>St</a:t>
            </a:r>
            <a:r>
              <a:rPr lang="en-US" sz="2400" spc="-50" dirty="0">
                <a:cs typeface="Tahoma"/>
              </a:rPr>
              <a:t>a</a:t>
            </a:r>
            <a:r>
              <a:rPr lang="en-US" sz="2400" spc="-30" dirty="0">
                <a:cs typeface="Tahoma"/>
              </a:rPr>
              <a:t>rts</a:t>
            </a:r>
            <a:r>
              <a:rPr lang="en-US" sz="2400" spc="15" dirty="0">
                <a:cs typeface="Tahoma"/>
              </a:rPr>
              <a:t> </a:t>
            </a:r>
            <a:r>
              <a:rPr lang="en-US" sz="2400" spc="-35" dirty="0">
                <a:cs typeface="Tahoma"/>
              </a:rPr>
              <a:t>in</a:t>
            </a:r>
            <a:r>
              <a:rPr lang="en-US" sz="2400" spc="15" dirty="0">
                <a:cs typeface="Tahoma"/>
              </a:rPr>
              <a:t> </a:t>
            </a:r>
            <a:r>
              <a:rPr lang="en-US" sz="2400" spc="-40" dirty="0">
                <a:cs typeface="Tahoma"/>
              </a:rPr>
              <a:t>Janu</a:t>
            </a:r>
            <a:r>
              <a:rPr lang="en-US" sz="2400" spc="-80" dirty="0">
                <a:cs typeface="Tahoma"/>
              </a:rPr>
              <a:t>a</a:t>
            </a:r>
            <a:r>
              <a:rPr lang="en-US" sz="2400" spc="-40" dirty="0">
                <a:cs typeface="Tahoma"/>
              </a:rPr>
              <a:t>r</a:t>
            </a:r>
            <a:r>
              <a:rPr lang="en-US" sz="2400" spc="-145" dirty="0">
                <a:cs typeface="Tahoma"/>
              </a:rPr>
              <a:t>y</a:t>
            </a:r>
            <a:r>
              <a:rPr lang="en-US" sz="2400" spc="-35" dirty="0">
                <a:cs typeface="Tahoma"/>
              </a:rPr>
              <a:t>.</a:t>
            </a:r>
            <a:r>
              <a:rPr lang="en-US" sz="2400" spc="135" dirty="0">
                <a:cs typeface="Tahoma"/>
              </a:rPr>
              <a:t> </a:t>
            </a:r>
            <a:r>
              <a:rPr lang="en-US" sz="2400" spc="-45" dirty="0">
                <a:cs typeface="Tahoma"/>
              </a:rPr>
              <a:t>Ends</a:t>
            </a:r>
            <a:r>
              <a:rPr lang="en-US" sz="2400" spc="15" dirty="0">
                <a:cs typeface="Tahoma"/>
              </a:rPr>
              <a:t> </a:t>
            </a:r>
            <a:r>
              <a:rPr lang="en-US" sz="2400" spc="-35" dirty="0">
                <a:cs typeface="Tahoma"/>
              </a:rPr>
              <a:t>in</a:t>
            </a:r>
            <a:r>
              <a:rPr lang="en-US" sz="2400" spc="15" dirty="0">
                <a:cs typeface="Tahoma"/>
              </a:rPr>
              <a:t> </a:t>
            </a:r>
            <a:r>
              <a:rPr lang="en-US" sz="2400" spc="-45" dirty="0">
                <a:cs typeface="Tahoma"/>
              </a:rPr>
              <a:t>June. Currently planned to be on-campus</a:t>
            </a:r>
          </a:p>
          <a:p>
            <a:pPr marL="12700">
              <a:lnSpc>
                <a:spcPct val="100000"/>
              </a:lnSpc>
            </a:pPr>
            <a:endParaRPr lang="en-US" sz="2400" dirty="0"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lang="en-US" sz="3200" spc="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b="1" spc="-30" dirty="0">
                <a:cs typeface="Gill Sans MT"/>
              </a:rPr>
              <a:t>Successive</a:t>
            </a:r>
            <a:r>
              <a:rPr lang="en-US" b="1" spc="85" dirty="0">
                <a:cs typeface="Gill Sans MT"/>
              </a:rPr>
              <a:t> </a:t>
            </a:r>
            <a:r>
              <a:rPr lang="en-US" b="1" spc="-35" dirty="0">
                <a:cs typeface="Gill Sans MT"/>
              </a:rPr>
              <a:t>deadlines</a:t>
            </a:r>
            <a:r>
              <a:rPr lang="en-US" b="1" spc="55" dirty="0">
                <a:cs typeface="Gill Sans MT"/>
              </a:rPr>
              <a:t> </a:t>
            </a:r>
            <a:r>
              <a:rPr lang="en-US" spc="-60" dirty="0">
                <a:cs typeface="Tahoma"/>
              </a:rPr>
              <a:t>and</a:t>
            </a:r>
            <a:r>
              <a:rPr lang="en-US" spc="15" dirty="0">
                <a:cs typeface="Tahoma"/>
              </a:rPr>
              <a:t> </a:t>
            </a:r>
            <a:r>
              <a:rPr lang="en-US" b="1" spc="-45" dirty="0">
                <a:solidFill>
                  <a:srgbClr val="FF0000"/>
                </a:solidFill>
                <a:cs typeface="Gill Sans MT"/>
              </a:rPr>
              <a:t>compuls</a:t>
            </a:r>
            <a:r>
              <a:rPr lang="en-US" b="1" spc="-90" dirty="0">
                <a:solidFill>
                  <a:srgbClr val="FF0000"/>
                </a:solidFill>
                <a:cs typeface="Gill Sans MT"/>
              </a:rPr>
              <a:t>o</a:t>
            </a:r>
            <a:r>
              <a:rPr lang="en-US" b="1" spc="-55" dirty="0">
                <a:solidFill>
                  <a:srgbClr val="FF0000"/>
                </a:solidFill>
                <a:cs typeface="Gill Sans MT"/>
              </a:rPr>
              <a:t>ry</a:t>
            </a:r>
            <a:r>
              <a:rPr lang="en-US" b="1" spc="55" dirty="0">
                <a:solidFill>
                  <a:srgbClr val="FF0000"/>
                </a:solidFill>
                <a:cs typeface="Gill Sans MT"/>
              </a:rPr>
              <a:t> </a:t>
            </a:r>
            <a:r>
              <a:rPr lang="en-US" b="1" spc="-60" dirty="0">
                <a:solidFill>
                  <a:srgbClr val="FF0000"/>
                </a:solidFill>
                <a:cs typeface="Gill Sans MT"/>
              </a:rPr>
              <a:t>moments</a:t>
            </a:r>
            <a:r>
              <a:rPr lang="en-US" spc="-90" dirty="0">
                <a:cs typeface="Tahoma"/>
              </a:rPr>
              <a:t>:</a:t>
            </a:r>
            <a:endParaRPr lang="en-US" dirty="0">
              <a:cs typeface="Tahoma"/>
            </a:endParaRPr>
          </a:p>
          <a:p>
            <a:pPr marL="709930" lvl="1">
              <a:lnSpc>
                <a:spcPts val="1200"/>
              </a:lnSpc>
              <a:spcBef>
                <a:spcPts val="470"/>
              </a:spcBef>
            </a:pPr>
            <a:r>
              <a:rPr lang="en-US" sz="1600" spc="-44" baseline="13888" dirty="0">
                <a:solidFill>
                  <a:srgbClr val="B03328"/>
                </a:solidFill>
                <a:cs typeface="Lucida Sans Unicode"/>
              </a:rPr>
              <a:t>…  </a:t>
            </a:r>
            <a:r>
              <a:rPr lang="en-US" sz="1600" spc="-37" baseline="13888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1800" b="1" spc="-25" dirty="0">
                <a:cs typeface="Cambria"/>
              </a:rPr>
              <a:t>Thesis</a:t>
            </a:r>
            <a:r>
              <a:rPr lang="en-US" sz="1800" b="1" dirty="0">
                <a:cs typeface="Cambria"/>
              </a:rPr>
              <a:t> </a:t>
            </a:r>
            <a:r>
              <a:rPr lang="en-US" sz="1800" b="1" spc="-110" dirty="0">
                <a:cs typeface="Cambria"/>
              </a:rPr>
              <a:t> </a:t>
            </a:r>
            <a:r>
              <a:rPr lang="en-US" sz="1800" b="1" spc="-60" dirty="0">
                <a:cs typeface="Gill Sans MT"/>
              </a:rPr>
              <a:t>p</a:t>
            </a:r>
            <a:r>
              <a:rPr lang="en-US" sz="1800" b="1" spc="-55" dirty="0">
                <a:cs typeface="Gill Sans MT"/>
              </a:rPr>
              <a:t>ro</a:t>
            </a:r>
            <a:r>
              <a:rPr lang="en-US" sz="1800" b="1" spc="-30" dirty="0">
                <a:cs typeface="Gill Sans MT"/>
              </a:rPr>
              <a:t>p</a:t>
            </a:r>
            <a:r>
              <a:rPr lang="en-US" sz="1800" b="1" spc="-25" dirty="0">
                <a:cs typeface="Gill Sans MT"/>
              </a:rPr>
              <a:t>osal</a:t>
            </a:r>
            <a:r>
              <a:rPr lang="en-US" sz="1800" b="1" spc="85" dirty="0">
                <a:cs typeface="Gill Sans MT"/>
              </a:rPr>
              <a:t> </a:t>
            </a:r>
            <a:r>
              <a:rPr lang="en-US" sz="1800" b="1" spc="-35" dirty="0">
                <a:cs typeface="Gill Sans MT"/>
              </a:rPr>
              <a:t>semin</a:t>
            </a:r>
            <a:r>
              <a:rPr lang="en-US" sz="1800" b="1" spc="-65" dirty="0">
                <a:cs typeface="Gill Sans MT"/>
              </a:rPr>
              <a:t>a</a:t>
            </a:r>
            <a:r>
              <a:rPr lang="en-US" sz="1800" b="1" spc="-85" dirty="0">
                <a:cs typeface="Gill Sans MT"/>
              </a:rPr>
              <a:t>r</a:t>
            </a:r>
            <a:endParaRPr lang="en-US" sz="1800" b="1" dirty="0">
              <a:cs typeface="Gill Sans MT"/>
            </a:endParaRPr>
          </a:p>
          <a:p>
            <a:pPr marL="709930" lvl="1">
              <a:lnSpc>
                <a:spcPts val="1195"/>
              </a:lnSpc>
            </a:pPr>
            <a:r>
              <a:rPr lang="en-US" sz="1600" spc="-44" baseline="13888" dirty="0">
                <a:solidFill>
                  <a:srgbClr val="B03328"/>
                </a:solidFill>
                <a:cs typeface="Lucida Sans Unicode"/>
              </a:rPr>
              <a:t>…  </a:t>
            </a:r>
            <a:r>
              <a:rPr lang="en-US" sz="1600" spc="-37" baseline="13888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1800" b="1" spc="-25" dirty="0">
                <a:cs typeface="Gill Sans MT"/>
              </a:rPr>
              <a:t>Mid-term</a:t>
            </a:r>
            <a:r>
              <a:rPr lang="en-US" sz="1800" b="1" spc="85" dirty="0">
                <a:cs typeface="Gill Sans MT"/>
              </a:rPr>
              <a:t> </a:t>
            </a:r>
            <a:r>
              <a:rPr lang="en-US" sz="1800" b="1" spc="-50" dirty="0">
                <a:cs typeface="Gill Sans MT"/>
              </a:rPr>
              <a:t>seminar</a:t>
            </a:r>
            <a:endParaRPr lang="en-US" sz="1800" dirty="0">
              <a:cs typeface="Gill Sans MT"/>
            </a:endParaRPr>
          </a:p>
          <a:p>
            <a:pPr marL="709930" lvl="1">
              <a:lnSpc>
                <a:spcPts val="1195"/>
              </a:lnSpc>
            </a:pPr>
            <a:r>
              <a:rPr lang="en-US" sz="1600" spc="-44" baseline="13888" dirty="0">
                <a:solidFill>
                  <a:srgbClr val="B03328"/>
                </a:solidFill>
                <a:cs typeface="Lucida Sans Unicode"/>
              </a:rPr>
              <a:t>…  </a:t>
            </a:r>
            <a:r>
              <a:rPr lang="en-US" sz="1600" spc="-37" baseline="13888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1800" b="1" spc="-20" dirty="0">
                <a:cs typeface="Gill Sans MT"/>
              </a:rPr>
              <a:t>Revision</a:t>
            </a:r>
            <a:r>
              <a:rPr lang="en-US" sz="1800" b="1" spc="85" dirty="0">
                <a:cs typeface="Gill Sans MT"/>
              </a:rPr>
              <a:t> </a:t>
            </a:r>
            <a:r>
              <a:rPr lang="en-US" sz="1800" b="1" spc="-35" dirty="0">
                <a:cs typeface="Gill Sans MT"/>
              </a:rPr>
              <a:t>meeting</a:t>
            </a:r>
            <a:r>
              <a:rPr lang="en-US" sz="1800" b="1" spc="70" dirty="0">
                <a:cs typeface="Gill Sans MT"/>
              </a:rPr>
              <a:t> </a:t>
            </a:r>
            <a:r>
              <a:rPr lang="en-US" sz="1800" spc="-20" dirty="0">
                <a:cs typeface="Cambria"/>
              </a:rPr>
              <a:t>(</a:t>
            </a:r>
            <a:r>
              <a:rPr lang="en-US" sz="1800" spc="-55" dirty="0">
                <a:cs typeface="Cambria"/>
              </a:rPr>
              <a:t>p</a:t>
            </a:r>
            <a:r>
              <a:rPr lang="en-US" sz="1800" spc="-45" dirty="0">
                <a:cs typeface="Cambria"/>
              </a:rPr>
              <a:t>re-defense</a:t>
            </a:r>
            <a:r>
              <a:rPr lang="en-US" sz="1800" dirty="0">
                <a:cs typeface="Cambria"/>
              </a:rPr>
              <a:t> </a:t>
            </a:r>
            <a:r>
              <a:rPr lang="en-US" sz="1800" spc="-110" dirty="0">
                <a:cs typeface="Cambria"/>
              </a:rPr>
              <a:t> </a:t>
            </a:r>
            <a:r>
              <a:rPr lang="en-US" sz="1800" spc="-25" dirty="0">
                <a:cs typeface="Cambria"/>
              </a:rPr>
              <a:t>meeting)</a:t>
            </a:r>
            <a:endParaRPr lang="en-US" sz="1800" dirty="0">
              <a:cs typeface="Cambria"/>
            </a:endParaRPr>
          </a:p>
          <a:p>
            <a:pPr marL="709930" lvl="1">
              <a:lnSpc>
                <a:spcPts val="1200"/>
              </a:lnSpc>
            </a:pPr>
            <a:r>
              <a:rPr lang="en-US" sz="1600" spc="-44" baseline="13888" dirty="0">
                <a:solidFill>
                  <a:srgbClr val="B03328"/>
                </a:solidFill>
                <a:cs typeface="Lucida Sans Unicode"/>
              </a:rPr>
              <a:t>…  </a:t>
            </a:r>
            <a:r>
              <a:rPr lang="en-US" sz="1600" spc="-37" baseline="13888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1800" b="1" spc="-25" dirty="0">
                <a:cs typeface="Gill Sans MT"/>
              </a:rPr>
              <a:t>Defense</a:t>
            </a:r>
            <a:r>
              <a:rPr lang="en-US" sz="1800" b="1" spc="90" dirty="0">
                <a:cs typeface="Gill Sans MT"/>
              </a:rPr>
              <a:t> </a:t>
            </a:r>
            <a:r>
              <a:rPr lang="en-US" sz="1800" b="1" spc="-35" dirty="0">
                <a:cs typeface="Gill Sans MT"/>
              </a:rPr>
              <a:t>semin</a:t>
            </a:r>
            <a:r>
              <a:rPr lang="en-US" sz="1800" b="1" spc="-65" dirty="0">
                <a:cs typeface="Gill Sans MT"/>
              </a:rPr>
              <a:t>a</a:t>
            </a:r>
            <a:r>
              <a:rPr lang="en-US" sz="1800" b="1" spc="-85" dirty="0">
                <a:cs typeface="Gill Sans MT"/>
              </a:rPr>
              <a:t>r</a:t>
            </a:r>
          </a:p>
          <a:p>
            <a:pPr marL="709930" lvl="1">
              <a:lnSpc>
                <a:spcPts val="1200"/>
              </a:lnSpc>
            </a:pPr>
            <a:endParaRPr lang="en-US" sz="1800" dirty="0">
              <a:cs typeface="Gill Sans MT"/>
            </a:endParaRPr>
          </a:p>
          <a:p>
            <a:pPr marL="163830" marR="5080" indent="-151765">
              <a:lnSpc>
                <a:spcPct val="102600"/>
              </a:lnSpc>
              <a:spcBef>
                <a:spcPts val="515"/>
              </a:spcBef>
            </a:pPr>
            <a:r>
              <a:rPr lang="en-US" sz="3000" spc="-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3000" spc="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2600" spc="-10" dirty="0">
                <a:cs typeface="Tahoma"/>
              </a:rPr>
              <a:t>Y</a:t>
            </a:r>
            <a:r>
              <a:rPr lang="en-US" sz="2600" spc="-65" dirty="0">
                <a:cs typeface="Tahoma"/>
              </a:rPr>
              <a:t>ou</a:t>
            </a:r>
            <a:r>
              <a:rPr lang="en-US" sz="2600" spc="15" dirty="0">
                <a:cs typeface="Tahoma"/>
              </a:rPr>
              <a:t> </a:t>
            </a:r>
            <a:r>
              <a:rPr lang="en-US" sz="2600" spc="-40" dirty="0">
                <a:cs typeface="Tahoma"/>
              </a:rPr>
              <a:t>shall</a:t>
            </a:r>
            <a:r>
              <a:rPr lang="en-US" sz="2600" spc="15" dirty="0">
                <a:cs typeface="Tahoma"/>
              </a:rPr>
              <a:t> </a:t>
            </a:r>
            <a:r>
              <a:rPr lang="en-US" sz="2600" spc="-25" dirty="0">
                <a:cs typeface="Tahoma"/>
              </a:rPr>
              <a:t>act</a:t>
            </a:r>
            <a:r>
              <a:rPr lang="en-US" sz="2600" spc="15" dirty="0">
                <a:cs typeface="Tahoma"/>
              </a:rPr>
              <a:t> </a:t>
            </a:r>
            <a:r>
              <a:rPr lang="en-US" sz="2600" spc="-70" dirty="0">
                <a:cs typeface="Tahoma"/>
              </a:rPr>
              <a:t>as</a:t>
            </a:r>
            <a:r>
              <a:rPr lang="en-US" sz="2600" spc="15" dirty="0">
                <a:cs typeface="Tahoma"/>
              </a:rPr>
              <a:t> </a:t>
            </a:r>
            <a:r>
              <a:rPr lang="en-US" sz="2600" b="1" spc="-40" dirty="0">
                <a:cs typeface="Gill Sans MT"/>
              </a:rPr>
              <a:t>op</a:t>
            </a:r>
            <a:r>
              <a:rPr lang="en-US" sz="2600" b="1" spc="-10" dirty="0">
                <a:cs typeface="Gill Sans MT"/>
              </a:rPr>
              <a:t>p</a:t>
            </a:r>
            <a:r>
              <a:rPr lang="en-US" sz="2600" b="1" spc="-40" dirty="0">
                <a:cs typeface="Gill Sans MT"/>
              </a:rPr>
              <a:t>onent</a:t>
            </a:r>
            <a:r>
              <a:rPr lang="en-US" sz="2600" b="1" spc="50" dirty="0">
                <a:cs typeface="Gill Sans MT"/>
              </a:rPr>
              <a:t> </a:t>
            </a:r>
            <a:r>
              <a:rPr lang="en-US" sz="2600" spc="-65" dirty="0">
                <a:cs typeface="Tahoma"/>
              </a:rPr>
              <a:t>on</a:t>
            </a:r>
            <a:r>
              <a:rPr lang="en-US" sz="2600" spc="15" dirty="0">
                <a:cs typeface="Tahoma"/>
              </a:rPr>
              <a:t> </a:t>
            </a:r>
            <a:r>
              <a:rPr lang="en-US" sz="2600" spc="-50" dirty="0">
                <a:cs typeface="Tahoma"/>
              </a:rPr>
              <a:t>another</a:t>
            </a:r>
            <a:r>
              <a:rPr lang="en-US" sz="2600" spc="20" dirty="0">
                <a:cs typeface="Tahoma"/>
              </a:rPr>
              <a:t> </a:t>
            </a:r>
            <a:r>
              <a:rPr lang="en-US" sz="2600" spc="-55" dirty="0">
                <a:cs typeface="Tahoma"/>
              </a:rPr>
              <a:t>thesis</a:t>
            </a:r>
            <a:endParaRPr lang="en-US" sz="2600" spc="-60" dirty="0">
              <a:cs typeface="Tahoma"/>
            </a:endParaRPr>
          </a:p>
          <a:p>
            <a:pPr marL="163830" marR="5080" indent="-151765">
              <a:lnSpc>
                <a:spcPct val="102600"/>
              </a:lnSpc>
              <a:spcBef>
                <a:spcPts val="515"/>
              </a:spcBef>
            </a:pPr>
            <a:endParaRPr lang="en-US" sz="2600" dirty="0">
              <a:cs typeface="Tahoma"/>
            </a:endParaRPr>
          </a:p>
          <a:p>
            <a:r>
              <a:rPr lang="en-US" sz="3200" spc="-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z="3200" spc="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spc="-50" dirty="0">
                <a:cs typeface="Tahoma"/>
              </a:rPr>
              <a:t>Course</a:t>
            </a:r>
            <a:r>
              <a:rPr lang="en-US" spc="15" dirty="0">
                <a:cs typeface="Tahoma"/>
              </a:rPr>
              <a:t> </a:t>
            </a:r>
            <a:r>
              <a:rPr lang="en-US" spc="-114" dirty="0">
                <a:cs typeface="Tahoma"/>
              </a:rPr>
              <a:t>w</a:t>
            </a:r>
            <a:r>
              <a:rPr lang="en-US" spc="-80" dirty="0">
                <a:cs typeface="Tahoma"/>
              </a:rPr>
              <a:t>eb</a:t>
            </a:r>
            <a:r>
              <a:rPr lang="en-US" spc="15" dirty="0">
                <a:cs typeface="Tahoma"/>
              </a:rPr>
              <a:t> </a:t>
            </a:r>
            <a:r>
              <a:rPr lang="en-US" spc="-75" dirty="0">
                <a:cs typeface="Tahoma"/>
              </a:rPr>
              <a:t>page</a:t>
            </a:r>
            <a:r>
              <a:rPr lang="en-US" spc="-45" dirty="0">
                <a:cs typeface="Tahoma"/>
              </a:rPr>
              <a:t> </a:t>
            </a:r>
            <a:r>
              <a:rPr lang="en-US" spc="85" dirty="0">
                <a:cs typeface="Times New Roman"/>
                <a:hlinkClick r:id="rId2"/>
              </a:rPr>
              <a:t>https://www.</a:t>
            </a:r>
            <a:r>
              <a:rPr lang="en-US" spc="105" dirty="0">
                <a:cs typeface="Times New Roman"/>
                <a:hlinkClick r:id="rId2"/>
              </a:rPr>
              <a:t>ida.liu.se/~732A64/info/courseinfo.en.shtml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80F628F-BEB8-4154-9346-3A7100C1D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455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28AD55-6DA8-4EAF-829A-87F16706F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learn</a:t>
            </a:r>
            <a:r>
              <a:rPr lang="sv-SE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9F0219-C5BB-4477-98D7-E5FF9562E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69265" marR="506730" indent="-457200">
              <a:lnSpc>
                <a:spcPct val="102600"/>
              </a:lnSpc>
            </a:pPr>
            <a:r>
              <a:rPr lang="en-US" spc="-35" dirty="0"/>
              <a:t>Applying</a:t>
            </a:r>
            <a:r>
              <a:rPr lang="en-US" spc="15" dirty="0"/>
              <a:t> </a:t>
            </a:r>
            <a:r>
              <a:rPr lang="en-US" spc="-50" dirty="0"/>
              <a:t>kn</a:t>
            </a:r>
            <a:r>
              <a:rPr lang="en-US" spc="-80" dirty="0"/>
              <a:t>o</a:t>
            </a:r>
            <a:r>
              <a:rPr lang="en-US" spc="-70" dirty="0"/>
              <a:t>wledge</a:t>
            </a:r>
            <a:r>
              <a:rPr lang="en-US" spc="15" dirty="0"/>
              <a:t> </a:t>
            </a:r>
            <a:r>
              <a:rPr lang="en-US" spc="-50" dirty="0"/>
              <a:t>from</a:t>
            </a:r>
            <a:r>
              <a:rPr lang="en-US" spc="15" dirty="0"/>
              <a:t> </a:t>
            </a:r>
            <a:r>
              <a:rPr lang="en-US" spc="-90" dirty="0"/>
              <a:t>y</a:t>
            </a:r>
            <a:r>
              <a:rPr lang="en-US" spc="-50" dirty="0"/>
              <a:t>our</a:t>
            </a:r>
            <a:r>
              <a:rPr lang="en-US" spc="15" dirty="0"/>
              <a:t> </a:t>
            </a:r>
            <a:r>
              <a:rPr lang="en-US" spc="-65" dirty="0"/>
              <a:t>courses</a:t>
            </a:r>
            <a:r>
              <a:rPr lang="en-US" spc="15" dirty="0"/>
              <a:t> </a:t>
            </a:r>
            <a:r>
              <a:rPr lang="en-US" spc="-20" dirty="0"/>
              <a:t>to</a:t>
            </a:r>
            <a:r>
              <a:rPr lang="en-US" spc="15" dirty="0"/>
              <a:t> </a:t>
            </a:r>
            <a:r>
              <a:rPr lang="en-US" b="1" spc="-35" dirty="0">
                <a:cs typeface="Gill Sans MT"/>
              </a:rPr>
              <a:t>solve</a:t>
            </a:r>
            <a:r>
              <a:rPr lang="en-US" b="1" spc="95" dirty="0">
                <a:cs typeface="Gill Sans MT"/>
              </a:rPr>
              <a:t> </a:t>
            </a:r>
            <a:r>
              <a:rPr lang="en-US" b="1" spc="-15" dirty="0">
                <a:cs typeface="Gill Sans MT"/>
              </a:rPr>
              <a:t>a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65" dirty="0">
                <a:cs typeface="Gill Sans MT"/>
              </a:rPr>
              <a:t>p</a:t>
            </a:r>
            <a:r>
              <a:rPr lang="en-US" b="1" spc="-25" dirty="0">
                <a:cs typeface="Gill Sans MT"/>
              </a:rPr>
              <a:t>ractical</a:t>
            </a:r>
            <a:r>
              <a:rPr lang="en-US" b="1" spc="-20" dirty="0">
                <a:cs typeface="Gill Sans MT"/>
              </a:rPr>
              <a:t> </a:t>
            </a:r>
            <a:r>
              <a:rPr lang="en-US" b="1" spc="-30" dirty="0">
                <a:cs typeface="Gill Sans MT"/>
              </a:rPr>
              <a:t>real-</a:t>
            </a:r>
            <a:r>
              <a:rPr lang="en-US" b="1" spc="-90" dirty="0">
                <a:cs typeface="Gill Sans MT"/>
              </a:rPr>
              <a:t>w</a:t>
            </a:r>
            <a:r>
              <a:rPr lang="en-US" b="1" spc="-95" dirty="0">
                <a:cs typeface="Gill Sans MT"/>
              </a:rPr>
              <a:t>o</a:t>
            </a:r>
            <a:r>
              <a:rPr lang="en-US" b="1" spc="-45" dirty="0">
                <a:cs typeface="Gill Sans MT"/>
              </a:rPr>
              <a:t>rld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65" dirty="0">
                <a:cs typeface="Gill Sans MT"/>
              </a:rPr>
              <a:t>problem</a:t>
            </a:r>
            <a:r>
              <a:rPr lang="en-US" spc="-35" dirty="0"/>
              <a:t>.</a:t>
            </a:r>
          </a:p>
          <a:p>
            <a:pPr marL="755015" marR="506730" lvl="1" indent="-342900">
              <a:lnSpc>
                <a:spcPct val="102600"/>
              </a:lnSpc>
            </a:pPr>
            <a:r>
              <a:rPr lang="en-US" spc="-35" dirty="0">
                <a:cs typeface="Gill Sans MT"/>
              </a:rPr>
              <a:t> What can be used from the courses? Which courses? Are these methods sufficient?</a:t>
            </a:r>
          </a:p>
          <a:p>
            <a:pPr marL="755015" marR="506730" lvl="1" indent="-342900">
              <a:lnSpc>
                <a:spcPct val="102600"/>
              </a:lnSpc>
            </a:pPr>
            <a:endParaRPr lang="en-US" spc="-35" dirty="0">
              <a:cs typeface="Gill Sans MT"/>
            </a:endParaRPr>
          </a:p>
          <a:p>
            <a:pPr marL="469265" marR="506730" indent="-457200">
              <a:lnSpc>
                <a:spcPct val="102600"/>
              </a:lnSpc>
            </a:pPr>
            <a:r>
              <a:rPr lang="en-US" sz="3200" spc="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b="1" spc="-30" dirty="0">
                <a:cs typeface="Gill Sans MT"/>
              </a:rPr>
              <a:t>Sh</a:t>
            </a:r>
            <a:r>
              <a:rPr lang="en-US" b="1" spc="-65" dirty="0">
                <a:cs typeface="Gill Sans MT"/>
              </a:rPr>
              <a:t>o</a:t>
            </a:r>
            <a:r>
              <a:rPr lang="en-US" b="1" spc="-40" dirty="0">
                <a:cs typeface="Gill Sans MT"/>
              </a:rPr>
              <a:t>rt-time</a:t>
            </a:r>
            <a:r>
              <a:rPr lang="en-US" b="1" spc="95" dirty="0">
                <a:cs typeface="Gill Sans MT"/>
              </a:rPr>
              <a:t> </a:t>
            </a:r>
            <a:r>
              <a:rPr lang="en-US" b="1" spc="-35" dirty="0">
                <a:cs typeface="Gill Sans MT"/>
              </a:rPr>
              <a:t>c</a:t>
            </a:r>
            <a:r>
              <a:rPr lang="en-US" b="1" spc="-45" dirty="0">
                <a:cs typeface="Gill Sans MT"/>
              </a:rPr>
              <a:t>o</a:t>
            </a:r>
            <a:r>
              <a:rPr lang="en-US" b="1" spc="-85" dirty="0">
                <a:cs typeface="Gill Sans MT"/>
              </a:rPr>
              <a:t>m</a:t>
            </a:r>
            <a:r>
              <a:rPr lang="en-US" b="1" spc="-90" dirty="0">
                <a:cs typeface="Gill Sans MT"/>
              </a:rPr>
              <a:t>p</a:t>
            </a:r>
            <a:r>
              <a:rPr lang="en-US" b="1" spc="-45" dirty="0">
                <a:cs typeface="Gill Sans MT"/>
              </a:rPr>
              <a:t>rehension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10" dirty="0">
                <a:cs typeface="Gill Sans MT"/>
              </a:rPr>
              <a:t>of</a:t>
            </a:r>
            <a:r>
              <a:rPr lang="en-US" b="1" spc="95" dirty="0">
                <a:cs typeface="Gill Sans MT"/>
              </a:rPr>
              <a:t> </a:t>
            </a:r>
            <a:r>
              <a:rPr lang="en-US" b="1" spc="-15" dirty="0">
                <a:cs typeface="Gill Sans MT"/>
              </a:rPr>
              <a:t>a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65" dirty="0">
                <a:cs typeface="Gill Sans MT"/>
              </a:rPr>
              <a:t>problem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50" dirty="0">
                <a:cs typeface="Gill Sans MT"/>
              </a:rPr>
              <a:t>a</a:t>
            </a:r>
            <a:r>
              <a:rPr lang="en-US" b="1" spc="-60" dirty="0">
                <a:cs typeface="Gill Sans MT"/>
              </a:rPr>
              <a:t>rea</a:t>
            </a:r>
            <a:r>
              <a:rPr lang="en-US" spc="-35" dirty="0"/>
              <a:t>,</a:t>
            </a:r>
            <a:r>
              <a:rPr lang="en-US" spc="15" dirty="0"/>
              <a:t> </a:t>
            </a:r>
            <a:r>
              <a:rPr lang="en-US" spc="-40" dirty="0"/>
              <a:t>including</a:t>
            </a:r>
            <a:r>
              <a:rPr lang="en-US" spc="15" dirty="0"/>
              <a:t> </a:t>
            </a:r>
            <a:r>
              <a:rPr lang="en-US" spc="-85" dirty="0"/>
              <a:t>p</a:t>
            </a:r>
            <a:r>
              <a:rPr lang="en-US" spc="-55" dirty="0"/>
              <a:t>revious</a:t>
            </a:r>
            <a:r>
              <a:rPr lang="en-US" spc="-40" dirty="0"/>
              <a:t> </a:t>
            </a:r>
            <a:r>
              <a:rPr lang="en-US" spc="-120" dirty="0"/>
              <a:t>w</a:t>
            </a:r>
            <a:r>
              <a:rPr lang="en-US" spc="-90" dirty="0"/>
              <a:t>o</a:t>
            </a:r>
            <a:r>
              <a:rPr lang="en-US" spc="-30" dirty="0"/>
              <a:t>rk.</a:t>
            </a:r>
          </a:p>
          <a:p>
            <a:pPr marL="755015" marR="506730" lvl="1" indent="-342900">
              <a:lnSpc>
                <a:spcPct val="102600"/>
              </a:lnSpc>
            </a:pPr>
            <a:r>
              <a:rPr lang="en-US" spc="-35" dirty="0">
                <a:cs typeface="Gill Sans MT"/>
              </a:rPr>
              <a:t>Literature studies: both application and method</a:t>
            </a:r>
          </a:p>
          <a:p>
            <a:pPr marL="755015" marR="506730" lvl="1" indent="-342900">
              <a:lnSpc>
                <a:spcPct val="102600"/>
              </a:lnSpc>
            </a:pPr>
            <a:endParaRPr lang="en-US" dirty="0">
              <a:cs typeface="Gill Sans MT"/>
            </a:endParaRPr>
          </a:p>
          <a:p>
            <a:pPr>
              <a:spcBef>
                <a:spcPts val="330"/>
              </a:spcBef>
            </a:pPr>
            <a:r>
              <a:rPr lang="en-US" sz="3200" spc="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b="1" spc="-20" dirty="0">
                <a:cs typeface="Gill Sans MT"/>
              </a:rPr>
              <a:t>Scientific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35" dirty="0">
                <a:cs typeface="Gill Sans MT"/>
              </a:rPr>
              <a:t>reasoning</a:t>
            </a:r>
            <a:r>
              <a:rPr lang="en-US" b="1" spc="70" dirty="0">
                <a:cs typeface="Gill Sans MT"/>
              </a:rPr>
              <a:t> </a:t>
            </a:r>
            <a:r>
              <a:rPr lang="en-US" spc="-65" dirty="0"/>
              <a:t>on</a:t>
            </a:r>
            <a:r>
              <a:rPr lang="en-US" spc="15" dirty="0"/>
              <a:t> </a:t>
            </a:r>
            <a:r>
              <a:rPr lang="en-US" spc="-65" dirty="0"/>
              <a:t>a</a:t>
            </a:r>
            <a:r>
              <a:rPr lang="en-US" spc="15" dirty="0"/>
              <a:t> </a:t>
            </a:r>
            <a:r>
              <a:rPr lang="en-US" spc="-85" dirty="0"/>
              <a:t>p</a:t>
            </a:r>
            <a:r>
              <a:rPr lang="en-US" spc="-55" dirty="0"/>
              <a:t>roblem</a:t>
            </a:r>
            <a:r>
              <a:rPr lang="en-US" spc="15" dirty="0"/>
              <a:t> </a:t>
            </a:r>
            <a:r>
              <a:rPr lang="en-US" spc="-20" dirty="0"/>
              <a:t>that</a:t>
            </a:r>
            <a:r>
              <a:rPr lang="en-US" spc="15" dirty="0"/>
              <a:t> </a:t>
            </a:r>
            <a:r>
              <a:rPr lang="en-US" spc="-70" dirty="0"/>
              <a:t>has</a:t>
            </a:r>
            <a:r>
              <a:rPr lang="en-US" spc="15" dirty="0"/>
              <a:t> </a:t>
            </a:r>
            <a:r>
              <a:rPr lang="en-US" spc="-35" dirty="0"/>
              <a:t>not</a:t>
            </a:r>
            <a:r>
              <a:rPr lang="en-US" spc="15" dirty="0"/>
              <a:t> </a:t>
            </a:r>
            <a:r>
              <a:rPr lang="en-US" spc="-90" dirty="0"/>
              <a:t>y</a:t>
            </a:r>
            <a:r>
              <a:rPr lang="en-US" spc="-40" dirty="0"/>
              <a:t>et</a:t>
            </a:r>
            <a:r>
              <a:rPr lang="en-US" spc="15" dirty="0"/>
              <a:t> </a:t>
            </a:r>
            <a:r>
              <a:rPr lang="en-US" spc="-25" dirty="0"/>
              <a:t>b</a:t>
            </a:r>
            <a:r>
              <a:rPr lang="en-US" spc="-90" dirty="0"/>
              <a:t>een</a:t>
            </a:r>
            <a:r>
              <a:rPr lang="en-US" spc="15" dirty="0"/>
              <a:t> </a:t>
            </a:r>
            <a:r>
              <a:rPr lang="en-US" spc="-55" dirty="0"/>
              <a:t>solved.</a:t>
            </a:r>
          </a:p>
          <a:p>
            <a:pPr marL="469900" lvl="1" indent="-342900">
              <a:spcBef>
                <a:spcPts val="330"/>
              </a:spcBef>
            </a:pPr>
            <a:r>
              <a:rPr lang="en-US" dirty="0">
                <a:cs typeface="Gill Sans MT"/>
              </a:rPr>
              <a:t>How  to transform applied problem into ML/statistics problem? How to validate/evaluate results? Limitations? How will the method work in production?</a:t>
            </a:r>
          </a:p>
          <a:p>
            <a:pPr>
              <a:spcBef>
                <a:spcPts val="330"/>
              </a:spcBef>
            </a:pPr>
            <a:endParaRPr lang="en-US" sz="3200" spc="-60" baseline="6944" dirty="0">
              <a:solidFill>
                <a:srgbClr val="B03328"/>
              </a:solidFill>
              <a:cs typeface="Lucida Sans Unicode"/>
            </a:endParaRPr>
          </a:p>
          <a:p>
            <a:pPr>
              <a:spcBef>
                <a:spcPts val="330"/>
              </a:spcBef>
            </a:pPr>
            <a:r>
              <a:rPr lang="en-US" sz="3200" spc="60" baseline="6944" dirty="0">
                <a:solidFill>
                  <a:srgbClr val="B03328"/>
                </a:solidFill>
                <a:cs typeface="Lucida Sans Unicode"/>
              </a:rPr>
              <a:t> </a:t>
            </a:r>
            <a:r>
              <a:rPr lang="en-US" b="1" spc="-45" dirty="0">
                <a:cs typeface="Gill Sans MT"/>
              </a:rPr>
              <a:t>Communication</a:t>
            </a:r>
            <a:r>
              <a:rPr lang="en-US" b="1" spc="45" dirty="0">
                <a:cs typeface="Gill Sans MT"/>
              </a:rPr>
              <a:t> </a:t>
            </a:r>
            <a:r>
              <a:rPr lang="en-US" spc="-35" dirty="0"/>
              <a:t>with</a:t>
            </a:r>
            <a:r>
              <a:rPr lang="en-US" spc="15" dirty="0"/>
              <a:t> </a:t>
            </a:r>
            <a:r>
              <a:rPr lang="en-US" spc="-35" dirty="0"/>
              <a:t>non-statisticians (company)</a:t>
            </a:r>
            <a:r>
              <a:rPr lang="en-US" spc="-55" dirty="0"/>
              <a:t>.</a:t>
            </a:r>
            <a:endParaRPr lang="en-US" dirty="0">
              <a:cs typeface="Gill Sans MT"/>
            </a:endParaRP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B7ABD7-D972-4E79-AD3F-9374F89F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8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578D42-CFD7-4C62-B36F-46022D5B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learn</a:t>
            </a:r>
            <a:r>
              <a:rPr lang="sv-SE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D09FA8-29C3-4D48-8DAE-12CFC86DD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lang="en-US" b="1" spc="-30" dirty="0">
                <a:cs typeface="Gill Sans MT"/>
              </a:rPr>
              <a:t>Project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25" dirty="0">
                <a:cs typeface="Gill Sans MT"/>
              </a:rPr>
              <a:t>planning</a:t>
            </a:r>
            <a:r>
              <a:rPr lang="en-US" b="1" spc="70" dirty="0">
                <a:cs typeface="Gill Sans MT"/>
              </a:rPr>
              <a:t> </a:t>
            </a:r>
            <a:r>
              <a:rPr lang="en-US" spc="-35" dirty="0"/>
              <a:t>to follow </a:t>
            </a:r>
            <a:r>
              <a:rPr lang="en-US" spc="-50" dirty="0"/>
              <a:t>the</a:t>
            </a:r>
            <a:r>
              <a:rPr lang="en-US" spc="15" dirty="0"/>
              <a:t> </a:t>
            </a:r>
            <a:r>
              <a:rPr lang="en-US" spc="-60" dirty="0"/>
              <a:t>schedule.</a:t>
            </a:r>
          </a:p>
          <a:p>
            <a:pPr marL="412750" lvl="1">
              <a:spcBef>
                <a:spcPts val="330"/>
              </a:spcBef>
            </a:pPr>
            <a:r>
              <a:rPr lang="en-US" dirty="0">
                <a:cs typeface="Gill Sans MT"/>
              </a:rPr>
              <a:t>Appr. 4 month in total, working time </a:t>
            </a:r>
            <a:r>
              <a:rPr lang="en-US" b="1" dirty="0">
                <a:solidFill>
                  <a:srgbClr val="FF0000"/>
                </a:solidFill>
                <a:cs typeface="Gill Sans MT"/>
              </a:rPr>
              <a:t>appr. 3 month</a:t>
            </a:r>
          </a:p>
          <a:p>
            <a:pPr marL="412750" lvl="1">
              <a:spcBef>
                <a:spcPts val="330"/>
              </a:spcBef>
            </a:pPr>
            <a:endParaRPr lang="en-US" dirty="0">
              <a:cs typeface="Gill Sans MT"/>
            </a:endParaRPr>
          </a:p>
          <a:p>
            <a:pPr marL="412750" lvl="1">
              <a:spcBef>
                <a:spcPts val="330"/>
              </a:spcBef>
            </a:pPr>
            <a:endParaRPr lang="en-US" dirty="0">
              <a:cs typeface="Gill Sans MT"/>
            </a:endParaRPr>
          </a:p>
          <a:p>
            <a:pPr marL="469265" marR="292735" indent="-457200">
              <a:lnSpc>
                <a:spcPct val="102600"/>
              </a:lnSpc>
              <a:spcBef>
                <a:spcPts val="300"/>
              </a:spcBef>
            </a:pPr>
            <a:r>
              <a:rPr lang="en-US" b="1" spc="-45" dirty="0">
                <a:cs typeface="Gill Sans MT"/>
              </a:rPr>
              <a:t>Summarizing</a:t>
            </a:r>
            <a:r>
              <a:rPr lang="en-US" b="1" spc="65" dirty="0">
                <a:cs typeface="Gill Sans MT"/>
              </a:rPr>
              <a:t> </a:t>
            </a:r>
            <a:r>
              <a:rPr lang="en-US" spc="-55" dirty="0"/>
              <a:t>months</a:t>
            </a:r>
            <a:r>
              <a:rPr lang="en-US" spc="15" dirty="0"/>
              <a:t> </a:t>
            </a:r>
            <a:r>
              <a:rPr lang="en-US" spc="-40" dirty="0"/>
              <a:t>of</a:t>
            </a:r>
            <a:r>
              <a:rPr lang="en-US" spc="15" dirty="0"/>
              <a:t> </a:t>
            </a:r>
            <a:r>
              <a:rPr lang="en-US" spc="-105" dirty="0"/>
              <a:t>wo</a:t>
            </a:r>
            <a:r>
              <a:rPr lang="en-US" spc="-30" dirty="0"/>
              <a:t>rk</a:t>
            </a:r>
            <a:r>
              <a:rPr lang="en-US" spc="15" dirty="0"/>
              <a:t> </a:t>
            </a:r>
            <a:r>
              <a:rPr lang="en-US" spc="-65" dirty="0"/>
              <a:t>on</a:t>
            </a:r>
            <a:r>
              <a:rPr lang="en-US" spc="15" dirty="0"/>
              <a:t> </a:t>
            </a:r>
            <a:r>
              <a:rPr lang="en-US" spc="-35" dirty="0"/>
              <a:t>literature</a:t>
            </a:r>
            <a:r>
              <a:rPr lang="en-US" spc="15" dirty="0"/>
              <a:t> </a:t>
            </a:r>
            <a:r>
              <a:rPr lang="en-US" spc="-50" dirty="0"/>
              <a:t>studies,</a:t>
            </a:r>
            <a:r>
              <a:rPr lang="en-US" spc="15" dirty="0"/>
              <a:t> </a:t>
            </a:r>
            <a:r>
              <a:rPr lang="en-US" spc="-40" dirty="0"/>
              <a:t>data</a:t>
            </a:r>
            <a:r>
              <a:rPr lang="en-US" spc="15" dirty="0"/>
              <a:t> </a:t>
            </a:r>
            <a:r>
              <a:rPr lang="en-US" spc="-45" dirty="0"/>
              <a:t>cleaning,</a:t>
            </a:r>
            <a:r>
              <a:rPr lang="en-US" spc="-35" dirty="0"/>
              <a:t> </a:t>
            </a:r>
            <a:r>
              <a:rPr lang="en-US" spc="-25" dirty="0"/>
              <a:t>statistical</a:t>
            </a:r>
            <a:r>
              <a:rPr lang="en-US" spc="10" dirty="0"/>
              <a:t> </a:t>
            </a:r>
            <a:r>
              <a:rPr lang="en-US" spc="-85" dirty="0"/>
              <a:t>m</a:t>
            </a:r>
            <a:r>
              <a:rPr lang="en-US" spc="-25" dirty="0"/>
              <a:t>o</a:t>
            </a:r>
            <a:r>
              <a:rPr lang="en-US" spc="-45" dirty="0"/>
              <a:t>delling</a:t>
            </a:r>
            <a:r>
              <a:rPr lang="en-US" spc="15" dirty="0"/>
              <a:t> </a:t>
            </a:r>
            <a:r>
              <a:rPr lang="en-US" spc="-60" dirty="0"/>
              <a:t>and</a:t>
            </a:r>
            <a:r>
              <a:rPr lang="en-US" spc="15" dirty="0"/>
              <a:t> </a:t>
            </a:r>
            <a:r>
              <a:rPr lang="en-US" spc="-50" dirty="0"/>
              <a:t>computer</a:t>
            </a:r>
            <a:r>
              <a:rPr lang="en-US" spc="15" dirty="0"/>
              <a:t> </a:t>
            </a:r>
            <a:r>
              <a:rPr lang="en-US" spc="-85" dirty="0"/>
              <a:t>p</a:t>
            </a:r>
            <a:r>
              <a:rPr lang="en-US" spc="-55" dirty="0"/>
              <a:t>rogramming</a:t>
            </a:r>
            <a:r>
              <a:rPr lang="en-US" spc="20" dirty="0"/>
              <a:t> </a:t>
            </a:r>
            <a:r>
              <a:rPr lang="en-US" spc="-25" dirty="0"/>
              <a:t>into</a:t>
            </a:r>
            <a:r>
              <a:rPr lang="en-US" spc="15" dirty="0"/>
              <a:t> </a:t>
            </a:r>
            <a:r>
              <a:rPr lang="en-US" spc="-65" dirty="0"/>
              <a:t>a</a:t>
            </a:r>
            <a:r>
              <a:rPr lang="en-US" spc="-40" dirty="0"/>
              <a:t> </a:t>
            </a:r>
            <a:r>
              <a:rPr lang="en-US" b="1" spc="-55" dirty="0">
                <a:cs typeface="Gill Sans MT"/>
              </a:rPr>
              <a:t>com</a:t>
            </a:r>
            <a:r>
              <a:rPr lang="en-US" b="1" spc="-80" dirty="0">
                <a:cs typeface="Gill Sans MT"/>
              </a:rPr>
              <a:t>p</a:t>
            </a:r>
            <a:r>
              <a:rPr lang="en-US" b="1" spc="-45" dirty="0">
                <a:cs typeface="Gill Sans MT"/>
              </a:rPr>
              <a:t>rehensive</a:t>
            </a:r>
            <a:r>
              <a:rPr lang="en-US" b="1" spc="95" dirty="0">
                <a:cs typeface="Gill Sans MT"/>
              </a:rPr>
              <a:t> </a:t>
            </a:r>
            <a:r>
              <a:rPr lang="en-US" b="1" spc="-15" dirty="0">
                <a:cs typeface="Gill Sans MT"/>
              </a:rPr>
              <a:t>s</a:t>
            </a:r>
            <a:r>
              <a:rPr lang="en-US" b="1" spc="-25" dirty="0">
                <a:cs typeface="Gill Sans MT"/>
              </a:rPr>
              <a:t>c</a:t>
            </a:r>
            <a:r>
              <a:rPr lang="en-US" b="1" spc="-20" dirty="0">
                <a:cs typeface="Gill Sans MT"/>
              </a:rPr>
              <a:t>ientific</a:t>
            </a:r>
            <a:r>
              <a:rPr lang="en-US" b="1" spc="90" dirty="0">
                <a:cs typeface="Gill Sans MT"/>
              </a:rPr>
              <a:t> </a:t>
            </a:r>
            <a:r>
              <a:rPr lang="en-US" b="1" spc="-55" dirty="0">
                <a:cs typeface="Gill Sans MT"/>
              </a:rPr>
              <a:t>re</a:t>
            </a:r>
            <a:r>
              <a:rPr lang="en-US" b="1" spc="-35" dirty="0">
                <a:cs typeface="Gill Sans MT"/>
              </a:rPr>
              <a:t>p</a:t>
            </a:r>
            <a:r>
              <a:rPr lang="en-US" b="1" spc="-95" dirty="0">
                <a:cs typeface="Gill Sans MT"/>
              </a:rPr>
              <a:t>o</a:t>
            </a:r>
            <a:r>
              <a:rPr lang="en-US" b="1" spc="-55" dirty="0">
                <a:cs typeface="Gill Sans MT"/>
              </a:rPr>
              <a:t>rt</a:t>
            </a:r>
            <a:r>
              <a:rPr lang="en-US" spc="-35" dirty="0"/>
              <a:t>.</a:t>
            </a:r>
            <a:endParaRPr lang="en-US" dirty="0">
              <a:cs typeface="Gill Sans MT"/>
            </a:endParaRP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96BB722-9318-442F-9929-8585FBDC8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09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A2CF9E-F46D-4BF3-B15E-5FE99FB2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Selecting</a:t>
            </a:r>
            <a:r>
              <a:rPr lang="sv-SE" dirty="0"/>
              <a:t> </a:t>
            </a:r>
            <a:r>
              <a:rPr lang="sv-SE" dirty="0" err="1"/>
              <a:t>thesis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04C9C5-10E3-48F0-9B0B-B062419F5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 err="1">
                <a:solidFill>
                  <a:srgbClr val="0000FF"/>
                </a:solidFill>
              </a:rPr>
              <a:t>External</a:t>
            </a:r>
            <a:r>
              <a:rPr lang="sv-SE" b="1" dirty="0">
                <a:solidFill>
                  <a:srgbClr val="0000FF"/>
                </a:solidFill>
              </a:rPr>
              <a:t> </a:t>
            </a:r>
            <a:r>
              <a:rPr lang="sv-SE" b="1" dirty="0" err="1">
                <a:solidFill>
                  <a:srgbClr val="0000FF"/>
                </a:solidFill>
              </a:rPr>
              <a:t>project</a:t>
            </a:r>
            <a:r>
              <a:rPr lang="sv-SE" b="1" dirty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sv-SE" dirty="0" err="1"/>
              <a:t>Find</a:t>
            </a:r>
            <a:r>
              <a:rPr lang="sv-SE" dirty="0"/>
              <a:t> </a:t>
            </a:r>
            <a:r>
              <a:rPr lang="sv-SE" dirty="0" err="1"/>
              <a:t>yourself</a:t>
            </a:r>
            <a:r>
              <a:rPr lang="sv-SE" dirty="0"/>
              <a:t>!</a:t>
            </a:r>
          </a:p>
          <a:p>
            <a:pPr lvl="1"/>
            <a:endParaRPr lang="sv-SE" dirty="0"/>
          </a:p>
          <a:p>
            <a:r>
              <a:rPr lang="sv-SE" b="1" dirty="0">
                <a:solidFill>
                  <a:srgbClr val="0000FF"/>
                </a:solidFill>
              </a:rPr>
              <a:t>STIMA </a:t>
            </a:r>
            <a:r>
              <a:rPr lang="sv-SE" b="1" dirty="0" err="1">
                <a:solidFill>
                  <a:srgbClr val="0000FF"/>
                </a:solidFill>
              </a:rPr>
              <a:t>internal</a:t>
            </a:r>
            <a:r>
              <a:rPr lang="sv-SE" b="1" dirty="0">
                <a:solidFill>
                  <a:srgbClr val="0000FF"/>
                </a:solidFill>
              </a:rPr>
              <a:t> </a:t>
            </a:r>
            <a:r>
              <a:rPr lang="sv-SE" b="1" dirty="0" err="1">
                <a:solidFill>
                  <a:srgbClr val="0000FF"/>
                </a:solidFill>
              </a:rPr>
              <a:t>project</a:t>
            </a:r>
            <a:endParaRPr lang="sv-SE" b="1" dirty="0">
              <a:solidFill>
                <a:srgbClr val="0000FF"/>
              </a:solidFill>
            </a:endParaRPr>
          </a:p>
          <a:p>
            <a:pPr lvl="1"/>
            <a:r>
              <a:rPr lang="sv-SE" dirty="0"/>
              <a:t>List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projects</a:t>
            </a:r>
            <a:r>
              <a:rPr lang="sv-SE" dirty="0"/>
              <a:t> at the </a:t>
            </a:r>
            <a:r>
              <a:rPr lang="sv-SE" dirty="0" err="1"/>
              <a:t>course</a:t>
            </a:r>
            <a:r>
              <a:rPr lang="sv-SE" dirty="0"/>
              <a:t> page</a:t>
            </a:r>
          </a:p>
          <a:p>
            <a:pPr lvl="1"/>
            <a:r>
              <a:rPr lang="sv-SE" dirty="0" err="1"/>
              <a:t>Interested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STIMAs</a:t>
            </a:r>
            <a:r>
              <a:rPr lang="sv-SE" dirty="0"/>
              <a:t> researcher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project</a:t>
            </a:r>
            <a:r>
              <a:rPr lang="sv-SE" dirty="0"/>
              <a:t> not </a:t>
            </a:r>
            <a:r>
              <a:rPr lang="sv-SE" dirty="0" err="1"/>
              <a:t>there</a:t>
            </a:r>
            <a:r>
              <a:rPr lang="sv-SE" dirty="0"/>
              <a:t>? Contact the researcher.</a:t>
            </a:r>
          </a:p>
          <a:p>
            <a:endParaRPr lang="en-US" spc="30" dirty="0">
              <a:latin typeface="Cambria"/>
              <a:cs typeface="Cambria"/>
            </a:endParaRPr>
          </a:p>
          <a:p>
            <a:r>
              <a:rPr lang="en-US" b="1" spc="30" dirty="0">
                <a:solidFill>
                  <a:srgbClr val="0000FF"/>
                </a:solidFill>
                <a:cs typeface="Cambria"/>
              </a:rPr>
              <a:t>STIMA</a:t>
            </a:r>
            <a:r>
              <a:rPr lang="en-US" b="1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10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40" dirty="0">
                <a:solidFill>
                  <a:srgbClr val="0000FF"/>
                </a:solidFill>
                <a:cs typeface="Cambria"/>
              </a:rPr>
              <a:t>assigns</a:t>
            </a:r>
            <a:r>
              <a:rPr lang="en-US" b="1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10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5" dirty="0">
                <a:solidFill>
                  <a:srgbClr val="0000FF"/>
                </a:solidFill>
                <a:cs typeface="Cambria"/>
              </a:rPr>
              <a:t>a</a:t>
            </a:r>
            <a:r>
              <a:rPr lang="en-US" b="1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10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25" dirty="0">
                <a:solidFill>
                  <a:srgbClr val="0000FF"/>
                </a:solidFill>
                <a:cs typeface="Cambria"/>
              </a:rPr>
              <a:t>topic</a:t>
            </a:r>
            <a:r>
              <a:rPr lang="en-US" b="1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10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5" dirty="0">
                <a:solidFill>
                  <a:srgbClr val="0000FF"/>
                </a:solidFill>
                <a:cs typeface="Cambria"/>
              </a:rPr>
              <a:t>f</a:t>
            </a:r>
            <a:r>
              <a:rPr lang="en-US" b="1" spc="-55" dirty="0">
                <a:solidFill>
                  <a:srgbClr val="0000FF"/>
                </a:solidFill>
                <a:cs typeface="Cambria"/>
              </a:rPr>
              <a:t>o</a:t>
            </a:r>
            <a:r>
              <a:rPr lang="en-US" b="1" spc="-75" dirty="0">
                <a:solidFill>
                  <a:srgbClr val="0000FF"/>
                </a:solidFill>
                <a:cs typeface="Cambria"/>
              </a:rPr>
              <a:t>r</a:t>
            </a:r>
            <a:r>
              <a:rPr lang="en-US" b="1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10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80" dirty="0">
                <a:solidFill>
                  <a:srgbClr val="0000FF"/>
                </a:solidFill>
                <a:cs typeface="Cambria"/>
              </a:rPr>
              <a:t>y</a:t>
            </a:r>
            <a:r>
              <a:rPr lang="en-US" b="1" spc="-40" dirty="0">
                <a:solidFill>
                  <a:srgbClr val="0000FF"/>
                </a:solidFill>
                <a:cs typeface="Cambria"/>
              </a:rPr>
              <a:t>ou</a:t>
            </a:r>
            <a:r>
              <a:rPr lang="en-US" b="1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b="1" spc="-110" dirty="0">
                <a:solidFill>
                  <a:srgbClr val="0000FF"/>
                </a:solidFill>
                <a:cs typeface="Cambria"/>
              </a:rPr>
              <a:t> </a:t>
            </a:r>
            <a:r>
              <a:rPr lang="en-US" spc="-35" dirty="0">
                <a:cs typeface="Cambria"/>
              </a:rPr>
              <a:t>(only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35" dirty="0">
                <a:cs typeface="Cambria"/>
              </a:rPr>
              <a:t>as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20" dirty="0">
                <a:cs typeface="Cambria"/>
              </a:rPr>
              <a:t>last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50" dirty="0">
                <a:cs typeface="Cambria"/>
              </a:rPr>
              <a:t>res</a:t>
            </a:r>
            <a:r>
              <a:rPr lang="en-US" spc="-90" dirty="0">
                <a:cs typeface="Cambria"/>
              </a:rPr>
              <a:t>o</a:t>
            </a:r>
            <a:r>
              <a:rPr lang="en-US" dirty="0">
                <a:cs typeface="Cambria"/>
              </a:rPr>
              <a:t>rt, </a:t>
            </a:r>
            <a:r>
              <a:rPr lang="en-US" spc="-110" dirty="0">
                <a:cs typeface="Cambria"/>
              </a:rPr>
              <a:t> </a:t>
            </a:r>
            <a:r>
              <a:rPr lang="en-US" spc="-80" dirty="0">
                <a:cs typeface="Cambria"/>
              </a:rPr>
              <a:t>y</a:t>
            </a:r>
            <a:r>
              <a:rPr lang="en-US" spc="-40" dirty="0">
                <a:cs typeface="Cambria"/>
              </a:rPr>
              <a:t>ou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40" dirty="0">
                <a:cs typeface="Cambria"/>
              </a:rPr>
              <a:t>do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20" dirty="0">
                <a:cs typeface="Cambria"/>
              </a:rPr>
              <a:t>not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10" dirty="0">
                <a:cs typeface="Cambria"/>
              </a:rPr>
              <a:t>get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10" dirty="0">
                <a:cs typeface="Cambria"/>
              </a:rPr>
              <a:t>to</a:t>
            </a:r>
            <a:r>
              <a:rPr lang="en-US" spc="-5" dirty="0">
                <a:cs typeface="Cambria"/>
              </a:rPr>
              <a:t> </a:t>
            </a:r>
            <a:r>
              <a:rPr lang="en-US" spc="-25" dirty="0">
                <a:cs typeface="Cambria"/>
              </a:rPr>
              <a:t>ch</a:t>
            </a:r>
            <a:r>
              <a:rPr lang="en-US" spc="-5" dirty="0">
                <a:cs typeface="Cambria"/>
              </a:rPr>
              <a:t>o</a:t>
            </a:r>
            <a:r>
              <a:rPr lang="en-US" spc="-45" dirty="0">
                <a:cs typeface="Cambria"/>
              </a:rPr>
              <a:t>ose</a:t>
            </a:r>
            <a:r>
              <a:rPr lang="en-US" dirty="0">
                <a:cs typeface="Cambria"/>
              </a:rPr>
              <a:t> </a:t>
            </a:r>
            <a:r>
              <a:rPr lang="en-US" spc="-110" dirty="0">
                <a:cs typeface="Cambria"/>
              </a:rPr>
              <a:t> </a:t>
            </a:r>
            <a:r>
              <a:rPr lang="en-US" spc="-5" dirty="0">
                <a:cs typeface="Cambria"/>
              </a:rPr>
              <a:t>topic).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49B31E2-DC6C-4D3E-A763-AA3EC6C4F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747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51D575-EE33-4182-81EE-B2FE84956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Finding</a:t>
            </a:r>
            <a:r>
              <a:rPr lang="sv-SE" dirty="0"/>
              <a:t> a </a:t>
            </a:r>
            <a:r>
              <a:rPr lang="sv-SE" dirty="0" err="1"/>
              <a:t>project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12B8A5-7959-4AFA-A07E-A94370DEE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pPr marL="354965" marR="130810">
              <a:lnSpc>
                <a:spcPct val="102600"/>
              </a:lnSpc>
            </a:pPr>
            <a:r>
              <a:rPr lang="sv-SE" sz="2200" spc="-30" dirty="0" err="1">
                <a:cs typeface="Tahoma"/>
              </a:rPr>
              <a:t>Each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50" dirty="0">
                <a:cs typeface="Tahoma"/>
              </a:rPr>
              <a:t>student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40" dirty="0">
                <a:cs typeface="Tahoma"/>
              </a:rPr>
              <a:t>is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65" dirty="0" err="1">
                <a:cs typeface="Tahoma"/>
              </a:rPr>
              <a:t>res</a:t>
            </a:r>
            <a:r>
              <a:rPr lang="sv-SE" sz="2200" spc="-50" dirty="0" err="1">
                <a:cs typeface="Tahoma"/>
              </a:rPr>
              <a:t>ponsible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30" dirty="0">
                <a:cs typeface="Tahoma"/>
              </a:rPr>
              <a:t>f</a:t>
            </a:r>
            <a:r>
              <a:rPr lang="sv-SE" sz="2200" spc="-80" dirty="0">
                <a:cs typeface="Tahoma"/>
              </a:rPr>
              <a:t>o</a:t>
            </a:r>
            <a:r>
              <a:rPr lang="sv-SE" sz="2200" spc="-30" dirty="0">
                <a:cs typeface="Tahoma"/>
              </a:rPr>
              <a:t>r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40" dirty="0" err="1">
                <a:cs typeface="Tahoma"/>
              </a:rPr>
              <a:t>finding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65" dirty="0">
                <a:cs typeface="Tahoma"/>
              </a:rPr>
              <a:t>a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65" dirty="0" err="1">
                <a:cs typeface="Tahoma"/>
              </a:rPr>
              <a:t>s</a:t>
            </a:r>
            <a:r>
              <a:rPr lang="sv-SE" sz="2200" spc="-85" dirty="0" err="1">
                <a:cs typeface="Tahoma"/>
              </a:rPr>
              <a:t>u</a:t>
            </a:r>
            <a:r>
              <a:rPr lang="sv-SE" sz="2200" spc="-40" dirty="0" err="1">
                <a:cs typeface="Tahoma"/>
              </a:rPr>
              <a:t>bject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85" dirty="0" err="1">
                <a:cs typeface="Tahoma"/>
              </a:rPr>
              <a:t>p</a:t>
            </a:r>
            <a:r>
              <a:rPr lang="sv-SE" sz="2200" spc="-45" dirty="0" err="1">
                <a:cs typeface="Tahoma"/>
              </a:rPr>
              <a:t>ro</a:t>
            </a:r>
            <a:r>
              <a:rPr lang="sv-SE" sz="2200" spc="-25" dirty="0" err="1">
                <a:cs typeface="Tahoma"/>
              </a:rPr>
              <a:t>p</a:t>
            </a:r>
            <a:r>
              <a:rPr lang="sv-SE" sz="2200" spc="-50" dirty="0" err="1">
                <a:cs typeface="Tahoma"/>
              </a:rPr>
              <a:t>osal</a:t>
            </a:r>
            <a:r>
              <a:rPr lang="sv-SE" sz="2200" spc="-35" dirty="0">
                <a:cs typeface="Tahoma"/>
              </a:rPr>
              <a:t> </a:t>
            </a:r>
            <a:r>
              <a:rPr lang="sv-SE" sz="2200" spc="-85" dirty="0">
                <a:cs typeface="Tahoma"/>
              </a:rPr>
              <a:t>b</a:t>
            </a:r>
            <a:r>
              <a:rPr lang="sv-SE" sz="2200" spc="-55" dirty="0">
                <a:cs typeface="Tahoma"/>
              </a:rPr>
              <a:t>y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30" dirty="0" err="1">
                <a:cs typeface="Tahoma"/>
              </a:rPr>
              <a:t>contacting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25" dirty="0" err="1">
                <a:cs typeface="Tahoma"/>
              </a:rPr>
              <a:t>organizations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35" dirty="0">
                <a:cs typeface="Tahoma"/>
              </a:rPr>
              <a:t>in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45" dirty="0">
                <a:cs typeface="Tahoma"/>
              </a:rPr>
              <a:t>S</a:t>
            </a:r>
            <a:r>
              <a:rPr lang="sv-SE" sz="2200" spc="-95" dirty="0">
                <a:cs typeface="Tahoma"/>
              </a:rPr>
              <a:t>w</a:t>
            </a:r>
            <a:r>
              <a:rPr lang="sv-SE" sz="2200" spc="-80" dirty="0">
                <a:cs typeface="Tahoma"/>
              </a:rPr>
              <a:t>eden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90" dirty="0">
                <a:cs typeface="Tahoma"/>
              </a:rPr>
              <a:t>o</a:t>
            </a:r>
            <a:r>
              <a:rPr lang="sv-SE" sz="2200" spc="-30" dirty="0">
                <a:cs typeface="Tahoma"/>
              </a:rPr>
              <a:t>r</a:t>
            </a:r>
            <a:r>
              <a:rPr lang="sv-SE" sz="2200" spc="15" dirty="0">
                <a:cs typeface="Tahoma"/>
              </a:rPr>
              <a:t> </a:t>
            </a:r>
            <a:r>
              <a:rPr lang="sv-SE" sz="2200" spc="-60" dirty="0" err="1">
                <a:cs typeface="Tahoma"/>
              </a:rPr>
              <a:t>a</a:t>
            </a:r>
            <a:r>
              <a:rPr lang="sv-SE" sz="2200" spc="-95" dirty="0" err="1">
                <a:cs typeface="Tahoma"/>
              </a:rPr>
              <a:t>b</a:t>
            </a:r>
            <a:r>
              <a:rPr lang="sv-SE" sz="2200" spc="-50" dirty="0" err="1">
                <a:cs typeface="Tahoma"/>
              </a:rPr>
              <a:t>road</a:t>
            </a:r>
            <a:r>
              <a:rPr lang="sv-SE" sz="2200" spc="-50" dirty="0">
                <a:cs typeface="Tahoma"/>
              </a:rPr>
              <a:t>.</a:t>
            </a:r>
          </a:p>
          <a:p>
            <a:pPr marL="563880" marR="130810" lvl="1" indent="-151765">
              <a:lnSpc>
                <a:spcPct val="102600"/>
              </a:lnSpc>
            </a:pPr>
            <a:endParaRPr lang="sv-SE" sz="1800" spc="-50" dirty="0">
              <a:cs typeface="Tahoma"/>
            </a:endParaRPr>
          </a:p>
          <a:p>
            <a:pPr marL="354965" marR="130810">
              <a:lnSpc>
                <a:spcPct val="102600"/>
              </a:lnSpc>
            </a:pPr>
            <a:r>
              <a:rPr lang="sv-SE" sz="2200" spc="-50" dirty="0" err="1">
                <a:solidFill>
                  <a:srgbClr val="0000FF"/>
                </a:solidFill>
                <a:cs typeface="Tahoma"/>
              </a:rPr>
              <a:t>How</a:t>
            </a:r>
            <a:r>
              <a:rPr lang="sv-SE" sz="2200" spc="-50" dirty="0">
                <a:solidFill>
                  <a:srgbClr val="0000FF"/>
                </a:solidFill>
                <a:cs typeface="Tahoma"/>
              </a:rPr>
              <a:t> to </a:t>
            </a:r>
            <a:r>
              <a:rPr lang="sv-SE" sz="2200" spc="-50" dirty="0" err="1">
                <a:solidFill>
                  <a:srgbClr val="0000FF"/>
                </a:solidFill>
                <a:cs typeface="Tahoma"/>
              </a:rPr>
              <a:t>find</a:t>
            </a:r>
            <a:r>
              <a:rPr lang="sv-SE" sz="2200" spc="-50" dirty="0">
                <a:solidFill>
                  <a:srgbClr val="0000FF"/>
                </a:solidFill>
                <a:cs typeface="Tahoma"/>
              </a:rPr>
              <a:t> </a:t>
            </a:r>
            <a:r>
              <a:rPr lang="sv-SE" sz="2200" spc="-50" dirty="0" err="1">
                <a:solidFill>
                  <a:srgbClr val="0000FF"/>
                </a:solidFill>
                <a:cs typeface="Tahoma"/>
              </a:rPr>
              <a:t>external</a:t>
            </a:r>
            <a:r>
              <a:rPr lang="sv-SE" sz="2200" spc="-50" dirty="0">
                <a:solidFill>
                  <a:srgbClr val="0000FF"/>
                </a:solidFill>
                <a:cs typeface="Tahoma"/>
              </a:rPr>
              <a:t> </a:t>
            </a:r>
            <a:r>
              <a:rPr lang="sv-SE" sz="2200" spc="-50" dirty="0" err="1">
                <a:solidFill>
                  <a:srgbClr val="0000FF"/>
                </a:solidFill>
                <a:cs typeface="Tahoma"/>
              </a:rPr>
              <a:t>thesis</a:t>
            </a:r>
            <a:r>
              <a:rPr lang="sv-SE" sz="2200" spc="-50" dirty="0">
                <a:solidFill>
                  <a:srgbClr val="0000FF"/>
                </a:solidFill>
                <a:cs typeface="Tahoma"/>
              </a:rPr>
              <a:t>?</a:t>
            </a:r>
          </a:p>
          <a:p>
            <a:pPr marL="755015" marR="130810" lvl="1">
              <a:lnSpc>
                <a:spcPct val="102600"/>
              </a:lnSpc>
            </a:pPr>
            <a:r>
              <a:rPr lang="sv-SE" sz="1800" spc="-50" dirty="0" err="1">
                <a:cs typeface="Tahoma"/>
              </a:rPr>
              <a:t>Some</a:t>
            </a:r>
            <a:r>
              <a:rPr lang="sv-SE" sz="1800" spc="-50" dirty="0">
                <a:cs typeface="Tahoma"/>
              </a:rPr>
              <a:t> </a:t>
            </a:r>
            <a:r>
              <a:rPr lang="sv-SE" sz="1800" spc="-50" dirty="0" err="1">
                <a:cs typeface="Tahoma"/>
              </a:rPr>
              <a:t>companies</a:t>
            </a:r>
            <a:r>
              <a:rPr lang="sv-SE" sz="1800" spc="-50" dirty="0">
                <a:cs typeface="Tahoma"/>
              </a:rPr>
              <a:t> </a:t>
            </a:r>
            <a:r>
              <a:rPr lang="sv-SE" sz="1800" spc="-50" dirty="0" err="1">
                <a:cs typeface="Tahoma"/>
              </a:rPr>
              <a:t>anounce</a:t>
            </a:r>
            <a:r>
              <a:rPr lang="sv-SE" sz="1800" spc="-50" dirty="0">
                <a:cs typeface="Tahoma"/>
              </a:rPr>
              <a:t> master </a:t>
            </a:r>
            <a:r>
              <a:rPr lang="sv-SE" sz="1800" spc="-50" dirty="0" err="1">
                <a:cs typeface="Tahoma"/>
              </a:rPr>
              <a:t>projects</a:t>
            </a:r>
            <a:r>
              <a:rPr lang="sv-SE" sz="1800" spc="-50" dirty="0">
                <a:cs typeface="Tahoma"/>
              </a:rPr>
              <a:t> in </a:t>
            </a:r>
            <a:r>
              <a:rPr lang="sv-SE" sz="1800" spc="-50" dirty="0" err="1">
                <a:cs typeface="Tahoma"/>
              </a:rPr>
              <a:t>Statistics</a:t>
            </a:r>
            <a:r>
              <a:rPr lang="sv-SE" sz="1800" spc="-50" dirty="0">
                <a:cs typeface="Tahoma"/>
              </a:rPr>
              <a:t>/Data Science/</a:t>
            </a:r>
            <a:r>
              <a:rPr lang="sv-SE" sz="1800" spc="-50" dirty="0" err="1">
                <a:cs typeface="Tahoma"/>
              </a:rPr>
              <a:t>Machine</a:t>
            </a:r>
            <a:r>
              <a:rPr lang="sv-SE" sz="1800" spc="-50" dirty="0">
                <a:cs typeface="Tahoma"/>
              </a:rPr>
              <a:t> </a:t>
            </a:r>
            <a:r>
              <a:rPr lang="sv-SE" sz="1800" spc="-50" dirty="0" err="1">
                <a:cs typeface="Tahoma"/>
              </a:rPr>
              <a:t>learning</a:t>
            </a:r>
            <a:r>
              <a:rPr lang="sv-SE" sz="1800" spc="-50" dirty="0">
                <a:cs typeface="Tahoma"/>
              </a:rPr>
              <a:t> (</a:t>
            </a:r>
            <a:r>
              <a:rPr lang="sv-SE" sz="1800" spc="-50" dirty="0" err="1">
                <a:cs typeface="Tahoma"/>
              </a:rPr>
              <a:t>also</a:t>
            </a:r>
            <a:r>
              <a:rPr lang="sv-SE" sz="1800" spc="-50" dirty="0">
                <a:cs typeface="Tahoma"/>
              </a:rPr>
              <a:t> ”exjobb”) – Google!</a:t>
            </a:r>
          </a:p>
          <a:p>
            <a:pPr marL="755015" marR="130810" lvl="1">
              <a:lnSpc>
                <a:spcPct val="102600"/>
              </a:lnSpc>
            </a:pPr>
            <a:endParaRPr lang="en-US" sz="1800" spc="-65" dirty="0">
              <a:cs typeface="Tahoma"/>
            </a:endParaRPr>
          </a:p>
          <a:p>
            <a:pPr marL="755015" marR="130810" lvl="1">
              <a:lnSpc>
                <a:spcPct val="102600"/>
              </a:lnSpc>
            </a:pPr>
            <a:r>
              <a:rPr lang="en-US" sz="1800" spc="-65" dirty="0">
                <a:cs typeface="Tahoma"/>
              </a:rPr>
              <a:t>Check different companies, see </a:t>
            </a:r>
            <a:r>
              <a:rPr lang="en-US" sz="1800" b="1" spc="-65" dirty="0">
                <a:cs typeface="Tahoma"/>
              </a:rPr>
              <a:t>Companies Data Base (will be sent to you by email)</a:t>
            </a:r>
            <a:r>
              <a:rPr lang="en-US" sz="1800" spc="-65" dirty="0">
                <a:cs typeface="Tahoma"/>
              </a:rPr>
              <a:t>. Send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50" dirty="0">
                <a:cs typeface="Tahoma"/>
              </a:rPr>
              <a:t>e-mails,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25" dirty="0">
                <a:cs typeface="Tahoma"/>
              </a:rPr>
              <a:t>try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20" dirty="0">
                <a:cs typeface="Tahoma"/>
              </a:rPr>
              <a:t>to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35" dirty="0">
                <a:cs typeface="Tahoma"/>
              </a:rPr>
              <a:t>contact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85" dirty="0">
                <a:cs typeface="Tahoma"/>
              </a:rPr>
              <a:t>b</a:t>
            </a:r>
            <a:r>
              <a:rPr lang="en-US" sz="1800" spc="-55" dirty="0">
                <a:cs typeface="Tahoma"/>
              </a:rPr>
              <a:t>y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65" dirty="0">
                <a:cs typeface="Tahoma"/>
              </a:rPr>
              <a:t>phone.</a:t>
            </a:r>
            <a:r>
              <a:rPr lang="en-US" sz="1800" spc="135" dirty="0">
                <a:cs typeface="Tahoma"/>
              </a:rPr>
              <a:t> </a:t>
            </a:r>
            <a:r>
              <a:rPr lang="en-US" sz="1800" spc="5" dirty="0">
                <a:cs typeface="Tahoma"/>
              </a:rPr>
              <a:t>T</a:t>
            </a:r>
            <a:r>
              <a:rPr lang="en-US" sz="1800" spc="-45" dirty="0">
                <a:cs typeface="Tahoma"/>
              </a:rPr>
              <a:t>ry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20" dirty="0">
                <a:cs typeface="Tahoma"/>
              </a:rPr>
              <a:t>to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50" dirty="0">
                <a:cs typeface="Tahoma"/>
              </a:rPr>
              <a:t>avoid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25" dirty="0">
                <a:cs typeface="Tahoma"/>
              </a:rPr>
              <a:t>p</a:t>
            </a:r>
            <a:r>
              <a:rPr lang="en-US" sz="1800" spc="-65" dirty="0">
                <a:cs typeface="Tahoma"/>
              </a:rPr>
              <a:t>ersonnel</a:t>
            </a:r>
            <a:r>
              <a:rPr lang="en-US" sz="1800" spc="-45" dirty="0">
                <a:cs typeface="Tahoma"/>
              </a:rPr>
              <a:t> </a:t>
            </a:r>
            <a:r>
              <a:rPr lang="en-US" sz="1800" spc="-70" dirty="0">
                <a:cs typeface="Tahoma"/>
              </a:rPr>
              <a:t>dep</a:t>
            </a:r>
            <a:r>
              <a:rPr lang="en-US" sz="1800" spc="-100" dirty="0">
                <a:cs typeface="Tahoma"/>
              </a:rPr>
              <a:t>a</a:t>
            </a:r>
            <a:r>
              <a:rPr lang="en-US" sz="1800" spc="-45" dirty="0">
                <a:cs typeface="Tahoma"/>
              </a:rPr>
              <a:t>rtments,</a:t>
            </a:r>
            <a:r>
              <a:rPr lang="en-US" sz="1800" spc="20" dirty="0">
                <a:cs typeface="Tahoma"/>
              </a:rPr>
              <a:t> </a:t>
            </a:r>
            <a:r>
              <a:rPr lang="en-US" sz="1800" spc="-25" dirty="0">
                <a:cs typeface="Tahoma"/>
              </a:rPr>
              <a:t>try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20" dirty="0">
                <a:cs typeface="Tahoma"/>
              </a:rPr>
              <a:t>to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40" dirty="0">
                <a:cs typeface="Tahoma"/>
              </a:rPr>
              <a:t>find</a:t>
            </a:r>
            <a:r>
              <a:rPr lang="en-US" sz="1800" spc="15" dirty="0">
                <a:cs typeface="Tahoma"/>
              </a:rPr>
              <a:t> </a:t>
            </a:r>
            <a:r>
              <a:rPr lang="en-US" sz="1800" spc="-60" dirty="0">
                <a:cs typeface="Tahoma"/>
              </a:rPr>
              <a:t>s</a:t>
            </a:r>
            <a:r>
              <a:rPr lang="en-US" sz="1800" spc="-45" dirty="0">
                <a:cs typeface="Tahoma"/>
              </a:rPr>
              <a:t>p</a:t>
            </a:r>
            <a:r>
              <a:rPr lang="en-US" sz="1800" spc="-40" dirty="0">
                <a:cs typeface="Tahoma"/>
              </a:rPr>
              <a:t>ecialists (analytics people, IT people, application people).</a:t>
            </a:r>
            <a:endParaRPr lang="en-US" sz="1800" dirty="0">
              <a:cs typeface="Tahoma"/>
            </a:endParaRPr>
          </a:p>
          <a:p>
            <a:pPr marL="469265" marR="130810" lvl="1" indent="0">
              <a:lnSpc>
                <a:spcPct val="102600"/>
              </a:lnSpc>
              <a:buNone/>
            </a:pPr>
            <a:endParaRPr lang="en-US" sz="1800" spc="-65" dirty="0">
              <a:cs typeface="Tahoma"/>
            </a:endParaRPr>
          </a:p>
          <a:p>
            <a:pPr marL="755015" marR="130810" lvl="1">
              <a:lnSpc>
                <a:spcPct val="102600"/>
              </a:lnSpc>
            </a:pPr>
            <a:r>
              <a:rPr lang="en-US" sz="1800" spc="-65" dirty="0">
                <a:cs typeface="Tahoma"/>
              </a:rPr>
              <a:t>Note that </a:t>
            </a:r>
            <a:r>
              <a:rPr lang="en-US" sz="1800" b="1" spc="-65" dirty="0">
                <a:cs typeface="Tahoma"/>
              </a:rPr>
              <a:t>Companies Data Base</a:t>
            </a:r>
            <a:r>
              <a:rPr lang="en-US" sz="1800" spc="-65" dirty="0">
                <a:cs typeface="Tahoma"/>
              </a:rPr>
              <a:t> is updated irregularly </a:t>
            </a:r>
            <a:r>
              <a:rPr lang="en-US" sz="1800" spc="-65" dirty="0">
                <a:cs typeface="Tahoma"/>
                <a:sym typeface="Wingdings" panose="05000000000000000000" pitchFamily="2" charset="2"/>
              </a:rPr>
              <a:t>some contacts are not relevant.</a:t>
            </a:r>
          </a:p>
          <a:p>
            <a:pPr marL="755015" marR="130810" lvl="1">
              <a:lnSpc>
                <a:spcPct val="102600"/>
              </a:lnSpc>
            </a:pPr>
            <a:endParaRPr lang="en-US" sz="1800" spc="-65" dirty="0">
              <a:cs typeface="Tahoma"/>
              <a:sym typeface="Wingdings" panose="05000000000000000000" pitchFamily="2" charset="2"/>
            </a:endParaRPr>
          </a:p>
          <a:p>
            <a:pPr marL="755015" marR="130810" lvl="1">
              <a:lnSpc>
                <a:spcPct val="102600"/>
              </a:lnSpc>
            </a:pPr>
            <a:r>
              <a:rPr lang="en-US" sz="1800" spc="-65" dirty="0">
                <a:cs typeface="Tahoma"/>
                <a:sym typeface="Wingdings" panose="05000000000000000000" pitchFamily="2" charset="2"/>
              </a:rPr>
              <a:t>Check previous STIMA thesis works: contact alumni (can they give you a thesis project?) or contact the company associated with the thesis.</a:t>
            </a:r>
          </a:p>
          <a:p>
            <a:pPr marL="755015" marR="130810" lvl="1">
              <a:lnSpc>
                <a:spcPct val="102600"/>
              </a:lnSpc>
            </a:pPr>
            <a:endParaRPr lang="en-US" sz="1800" spc="-65" dirty="0">
              <a:cs typeface="Tahoma"/>
              <a:sym typeface="Wingdings" panose="05000000000000000000" pitchFamily="2" charset="2"/>
            </a:endParaRPr>
          </a:p>
          <a:p>
            <a:pPr marL="755015" marR="130810" lvl="1">
              <a:lnSpc>
                <a:spcPct val="102600"/>
              </a:lnSpc>
            </a:pPr>
            <a:r>
              <a:rPr lang="en-US" sz="1800" spc="-65" dirty="0">
                <a:cs typeface="Tahoma"/>
                <a:sym typeface="Wingdings" panose="05000000000000000000" pitchFamily="2" charset="2"/>
              </a:rPr>
              <a:t>Try </a:t>
            </a:r>
            <a:r>
              <a:rPr lang="sv-SE" sz="1800" dirty="0">
                <a:hlinkClick r:id="rId2"/>
              </a:rPr>
              <a:t>https://www.fi.se/sv/vara-register/foretagsregistret/</a:t>
            </a:r>
            <a:r>
              <a:rPr lang="sv-SE" sz="1800" dirty="0"/>
              <a:t>, </a:t>
            </a:r>
            <a:r>
              <a:rPr lang="sv-SE" sz="1800" dirty="0" err="1"/>
              <a:t>choose</a:t>
            </a:r>
            <a:r>
              <a:rPr lang="sv-SE" sz="1800" dirty="0"/>
              <a:t> the </a:t>
            </a:r>
            <a:r>
              <a:rPr lang="sv-SE" sz="1800" dirty="0" err="1"/>
              <a:t>type</a:t>
            </a:r>
            <a:r>
              <a:rPr lang="sv-SE" sz="1800" dirty="0"/>
              <a:t> </a:t>
            </a:r>
            <a:r>
              <a:rPr lang="sv-SE" sz="1800" dirty="0" err="1"/>
              <a:t>of</a:t>
            </a:r>
            <a:r>
              <a:rPr lang="sv-SE" sz="1800" dirty="0"/>
              <a:t> </a:t>
            </a:r>
            <a:r>
              <a:rPr lang="sv-SE" sz="1800" dirty="0" err="1"/>
              <a:t>branch</a:t>
            </a:r>
            <a:r>
              <a:rPr lang="sv-SE" sz="1800" dirty="0"/>
              <a:t> </a:t>
            </a:r>
            <a:r>
              <a:rPr lang="sv-SE" sz="1800" dirty="0" err="1"/>
              <a:t>you</a:t>
            </a:r>
            <a:r>
              <a:rPr lang="sv-SE" sz="1800" dirty="0"/>
              <a:t> </a:t>
            </a:r>
            <a:r>
              <a:rPr lang="sv-SE" sz="1800" dirty="0" err="1"/>
              <a:t>are</a:t>
            </a:r>
            <a:r>
              <a:rPr lang="sv-SE" sz="1800" dirty="0"/>
              <a:t> </a:t>
            </a:r>
            <a:r>
              <a:rPr lang="sv-SE" sz="1800" dirty="0" err="1"/>
              <a:t>interested</a:t>
            </a:r>
            <a:r>
              <a:rPr lang="sv-SE" sz="1800" dirty="0"/>
              <a:t> in, look </a:t>
            </a:r>
            <a:r>
              <a:rPr lang="sv-SE" sz="1800" dirty="0" err="1"/>
              <a:t>further</a:t>
            </a:r>
            <a:r>
              <a:rPr lang="sv-SE" sz="1800" dirty="0"/>
              <a:t>…</a:t>
            </a:r>
          </a:p>
          <a:p>
            <a:pPr marL="755015" marR="130810" lvl="1">
              <a:lnSpc>
                <a:spcPct val="102600"/>
              </a:lnSpc>
            </a:pPr>
            <a:endParaRPr lang="sv-SE" sz="1800" spc="-65" dirty="0">
              <a:latin typeface="Tahoma"/>
              <a:cs typeface="Tahoma"/>
            </a:endParaRPr>
          </a:p>
          <a:p>
            <a:pPr marL="755015" marR="130810" lvl="1">
              <a:lnSpc>
                <a:spcPct val="102600"/>
              </a:lnSpc>
            </a:pPr>
            <a:endParaRPr lang="en-US" sz="1800" spc="-65" dirty="0">
              <a:latin typeface="Tahoma"/>
              <a:cs typeface="Tahoma"/>
            </a:endParaRPr>
          </a:p>
          <a:p>
            <a:pPr marL="755015" marR="130810" lvl="1">
              <a:lnSpc>
                <a:spcPct val="102600"/>
              </a:lnSpc>
            </a:pPr>
            <a:endParaRPr lang="sv-SE" sz="1800" spc="-50" dirty="0">
              <a:latin typeface="Tahoma"/>
              <a:cs typeface="Tahoma"/>
            </a:endParaRP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26244D-E49A-4EDB-A6BE-00E16156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696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9233B1-8C6D-40F6-8793-9ACD02E4A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Finding</a:t>
            </a:r>
            <a:r>
              <a:rPr lang="sv-SE" dirty="0"/>
              <a:t> a </a:t>
            </a:r>
            <a:r>
              <a:rPr lang="sv-SE" dirty="0" err="1"/>
              <a:t>project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1B83F0-CA32-480F-A70E-C61AFBF09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b="1" dirty="0" err="1">
                <a:solidFill>
                  <a:srgbClr val="0000FF"/>
                </a:solidFill>
              </a:rPr>
              <a:t>What</a:t>
            </a:r>
            <a:r>
              <a:rPr lang="sv-SE" b="1" dirty="0">
                <a:solidFill>
                  <a:srgbClr val="0000FF"/>
                </a:solidFill>
              </a:rPr>
              <a:t> to </a:t>
            </a:r>
            <a:r>
              <a:rPr lang="sv-SE" b="1" dirty="0" err="1">
                <a:solidFill>
                  <a:srgbClr val="0000FF"/>
                </a:solidFill>
              </a:rPr>
              <a:t>say</a:t>
            </a:r>
            <a:r>
              <a:rPr lang="sv-SE" b="1" dirty="0">
                <a:solidFill>
                  <a:srgbClr val="0000FF"/>
                </a:solidFill>
              </a:rPr>
              <a:t> </a:t>
            </a:r>
            <a:r>
              <a:rPr lang="sv-SE" b="1" dirty="0" err="1">
                <a:solidFill>
                  <a:srgbClr val="0000FF"/>
                </a:solidFill>
              </a:rPr>
              <a:t>when</a:t>
            </a:r>
            <a:r>
              <a:rPr lang="sv-SE" b="1" dirty="0">
                <a:solidFill>
                  <a:srgbClr val="0000FF"/>
                </a:solidFill>
              </a:rPr>
              <a:t> </a:t>
            </a:r>
            <a:r>
              <a:rPr lang="sv-SE" b="1" dirty="0" err="1">
                <a:solidFill>
                  <a:srgbClr val="0000FF"/>
                </a:solidFill>
              </a:rPr>
              <a:t>contacting</a:t>
            </a:r>
            <a:r>
              <a:rPr lang="sv-SE" b="1" dirty="0">
                <a:solidFill>
                  <a:srgbClr val="0000FF"/>
                </a:solidFill>
              </a:rPr>
              <a:t> </a:t>
            </a:r>
            <a:r>
              <a:rPr lang="sv-SE" b="1" dirty="0" err="1">
                <a:solidFill>
                  <a:srgbClr val="0000FF"/>
                </a:solidFill>
              </a:rPr>
              <a:t>companies</a:t>
            </a:r>
            <a:r>
              <a:rPr lang="sv-SE" b="1" dirty="0">
                <a:solidFill>
                  <a:srgbClr val="0000FF"/>
                </a:solidFill>
              </a:rPr>
              <a:t>?</a:t>
            </a:r>
          </a:p>
          <a:p>
            <a:endParaRPr lang="en-US" dirty="0"/>
          </a:p>
          <a:p>
            <a:r>
              <a:rPr lang="en-US" dirty="0"/>
              <a:t>Describe yourself as a Master’s student in Statistics and Machine Learning.</a:t>
            </a:r>
          </a:p>
          <a:p>
            <a:endParaRPr lang="en-US" dirty="0"/>
          </a:p>
          <a:p>
            <a:r>
              <a:rPr lang="en-US" dirty="0"/>
              <a:t>Emphasize your:</a:t>
            </a:r>
          </a:p>
          <a:p>
            <a:pPr lvl="1"/>
            <a:r>
              <a:rPr lang="en-US" dirty="0"/>
              <a:t>deep  knowledge  in  Statistics  and  Machine  Learning</a:t>
            </a:r>
          </a:p>
          <a:p>
            <a:pPr lvl="1"/>
            <a:r>
              <a:rPr lang="en-US" dirty="0"/>
              <a:t>ability  to  work  with  large  and complex datasets</a:t>
            </a:r>
          </a:p>
          <a:p>
            <a:pPr lvl="1"/>
            <a:r>
              <a:rPr lang="en-US" dirty="0"/>
              <a:t>programming  skills</a:t>
            </a:r>
          </a:p>
          <a:p>
            <a:pPr lvl="1"/>
            <a:endParaRPr lang="en-US" dirty="0"/>
          </a:p>
          <a:p>
            <a:r>
              <a:rPr lang="en-US" dirty="0"/>
              <a:t>Contact several companies at a time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b="1" dirty="0"/>
              <a:t>Letter to Industry</a:t>
            </a:r>
            <a:r>
              <a:rPr lang="en-US" dirty="0"/>
              <a:t> when communicating with commissioners.</a:t>
            </a:r>
            <a:endParaRPr lang="en-US" b="1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C123CFB-7923-4AC9-B54F-ED134EC5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732A64</a:t>
            </a:r>
          </a:p>
        </p:txBody>
      </p:sp>
    </p:spTree>
    <p:extLst>
      <p:ext uri="{BB962C8B-B14F-4D97-AF65-F5344CB8AC3E}">
        <p14:creationId xmlns:p14="http://schemas.microsoft.com/office/powerpoint/2010/main" val="233430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10E474-5749-47E3-8006-3CD9C598B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Finding</a:t>
            </a:r>
            <a:r>
              <a:rPr lang="sv-SE" dirty="0"/>
              <a:t> a </a:t>
            </a:r>
            <a:r>
              <a:rPr lang="sv-SE" dirty="0" err="1"/>
              <a:t>project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2287C1-1C03-4D4B-A6CF-E92A10049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Be clear to the company about:</a:t>
            </a:r>
          </a:p>
          <a:p>
            <a:pPr lvl="1"/>
            <a:r>
              <a:rPr lang="en-US" dirty="0"/>
              <a:t>The  thesis  is  </a:t>
            </a:r>
            <a:r>
              <a:rPr lang="en-US" dirty="0">
                <a:solidFill>
                  <a:srgbClr val="0000FF"/>
                </a:solidFill>
              </a:rPr>
              <a:t>30  credits  from January to June</a:t>
            </a:r>
            <a:r>
              <a:rPr lang="en-US" dirty="0"/>
              <a:t>. Further activities are based on individual agreements between the company and the student.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Students work individually</a:t>
            </a:r>
            <a:r>
              <a:rPr lang="en-US" dirty="0"/>
              <a:t>; one project per student.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 </a:t>
            </a:r>
            <a:r>
              <a:rPr lang="en-US" dirty="0">
                <a:solidFill>
                  <a:srgbClr val="0000FF"/>
                </a:solidFill>
              </a:rPr>
              <a:t>level  should  be  advanced</a:t>
            </a:r>
            <a:r>
              <a:rPr lang="en-US" dirty="0"/>
              <a:t>. Method selection is a part of the job.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Scientific thesis</a:t>
            </a:r>
            <a:r>
              <a:rPr lang="en-US" dirty="0"/>
              <a:t>.  University (STIMA) supervisors control the scientific level of the thesis. Thesis does not lead to a product ready to be put in production.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Thesis is in Statistics</a:t>
            </a:r>
            <a:r>
              <a:rPr lang="en-US" dirty="0"/>
              <a:t>. Statistically oriented methods are in focus. Warning: deep learning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2C0CCF1-F891-495D-8E53-695A8759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732A64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247693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19781</TotalTime>
  <Words>1164</Words>
  <Application>Microsoft Office PowerPoint</Application>
  <PresentationFormat>On-screen Show (4:3)</PresentationFormat>
  <Paragraphs>168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Tahoma</vt:lpstr>
      <vt:lpstr>Theme1</vt:lpstr>
      <vt:lpstr>Master thesis Preparatory meeting</vt:lpstr>
      <vt:lpstr>Master thesis is a course</vt:lpstr>
      <vt:lpstr>Master thesis is a course</vt:lpstr>
      <vt:lpstr>What will you learn?</vt:lpstr>
      <vt:lpstr>What will you learn?</vt:lpstr>
      <vt:lpstr>Selecting thesis</vt:lpstr>
      <vt:lpstr>Finding a project</vt:lpstr>
      <vt:lpstr>Finding a project</vt:lpstr>
      <vt:lpstr>Finding a project</vt:lpstr>
      <vt:lpstr>Finding a project</vt:lpstr>
      <vt:lpstr>Finding a project</vt:lpstr>
      <vt:lpstr>Applying for STIMA internal project</vt:lpstr>
      <vt:lpstr>Application for thesis</vt:lpstr>
      <vt:lpstr>Thesis work</vt:lpstr>
      <vt:lpstr>PowerPoint Presentation</vt:lpstr>
    </vt:vector>
  </TitlesOfParts>
  <Company>Linkopings universitet, 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ThesisIntro</dc:title>
  <dc:creator>Oleg Sysoev</dc:creator>
  <cp:lastModifiedBy>Oleg Sysoev</cp:lastModifiedBy>
  <cp:revision>981</cp:revision>
  <cp:lastPrinted>2019-01-18T13:23:57Z</cp:lastPrinted>
  <dcterms:created xsi:type="dcterms:W3CDTF">2010-03-24T13:38:58Z</dcterms:created>
  <dcterms:modified xsi:type="dcterms:W3CDTF">2022-09-27T12:33:08Z</dcterms:modified>
</cp:coreProperties>
</file>