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72" r:id="rId3"/>
    <p:sldId id="354" r:id="rId4"/>
    <p:sldId id="296" r:id="rId5"/>
    <p:sldId id="295" r:id="rId6"/>
    <p:sldId id="355" r:id="rId7"/>
    <p:sldId id="300" r:id="rId8"/>
    <p:sldId id="301" r:id="rId9"/>
    <p:sldId id="302" r:id="rId10"/>
    <p:sldId id="356" r:id="rId11"/>
    <p:sldId id="303" r:id="rId12"/>
    <p:sldId id="305" r:id="rId13"/>
    <p:sldId id="304" r:id="rId14"/>
    <p:sldId id="306" r:id="rId15"/>
    <p:sldId id="337" r:id="rId16"/>
    <p:sldId id="311" r:id="rId17"/>
    <p:sldId id="357" r:id="rId18"/>
    <p:sldId id="312" r:id="rId19"/>
    <p:sldId id="346" r:id="rId20"/>
    <p:sldId id="347" r:id="rId21"/>
    <p:sldId id="313" r:id="rId22"/>
    <p:sldId id="348" r:id="rId23"/>
    <p:sldId id="335" r:id="rId24"/>
    <p:sldId id="314" r:id="rId25"/>
    <p:sldId id="360" r:id="rId26"/>
    <p:sldId id="349" r:id="rId27"/>
    <p:sldId id="361" r:id="rId28"/>
    <p:sldId id="315" r:id="rId29"/>
    <p:sldId id="359" r:id="rId30"/>
    <p:sldId id="327" r:id="rId31"/>
    <p:sldId id="325" r:id="rId32"/>
    <p:sldId id="293" r:id="rId33"/>
    <p:sldId id="353" r:id="rId34"/>
    <p:sldId id="294" r:id="rId3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5" autoAdjust="0"/>
  </p:normalViewPr>
  <p:slideViewPr>
    <p:cSldViewPr>
      <p:cViewPr varScale="1">
        <p:scale>
          <a:sx n="124" d="100"/>
          <a:sy n="124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EDDA4-F745-4006-BFE6-649695E2F3E5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63E25-B5D6-479C-822D-1E9D4B137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13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and B characteristic</a:t>
            </a:r>
            <a:r>
              <a:rPr lang="en-US" baseline="0" dirty="0" smtClean="0"/>
              <a:t> matrices</a:t>
            </a:r>
          </a:p>
          <a:p>
            <a:r>
              <a:rPr lang="en-US" dirty="0" smtClean="0"/>
              <a:t>Theta is temperatures</a:t>
            </a:r>
          </a:p>
          <a:p>
            <a:r>
              <a:rPr lang="en-US" dirty="0" smtClean="0"/>
              <a:t>P is powers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3E25-B5D6-479C-822D-1E9D4B1373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2"/>
          <p:cNvSpPr>
            <a:spLocks noChangeArrowheads="1"/>
          </p:cNvSpPr>
          <p:nvPr userDrawn="1"/>
        </p:nvSpPr>
        <p:spPr bwMode="auto">
          <a:xfrm>
            <a:off x="368846" y="188640"/>
            <a:ext cx="3265214" cy="3312368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hidden">
          <a:xfrm>
            <a:off x="0" y="1052736"/>
            <a:ext cx="2555776" cy="165618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hidden">
          <a:xfrm>
            <a:off x="2555776" y="1052736"/>
            <a:ext cx="6336844" cy="1656184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Temperature-Gradient Based Burn-In for 3D Stacked 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73E5AD6-3E39-4005-AEA2-B28FEF6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Temperature-Gradient Based Burn-In for 3D Stacked 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73E5AD6-3E39-4005-AEA2-B28FEF6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356350"/>
            <a:ext cx="5904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73E5AD6-3E39-4005-AEA2-B28FEF638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hidden">
          <a:xfrm>
            <a:off x="0" y="1412776"/>
            <a:ext cx="2555776" cy="144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hidden">
          <a:xfrm>
            <a:off x="2555776" y="1412776"/>
            <a:ext cx="6336844" cy="144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887"/>
            <a:ext cx="828092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Temperature-Gradient Based Burn-In for 3D Stacked ICs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 fontScale="85000"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Nima Aghaee, Zebo Peng, and Petru Eles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Embedded Systems Laboratory (ESLAB)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Linkoping University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638132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B050"/>
                </a:solidFill>
              </a:rPr>
              <a:t>12th Swedish System-on-Chip Conference – May 2013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600" cy="11620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1760" y="1628800"/>
            <a:ext cx="6275040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Early life failures</a:t>
            </a:r>
          </a:p>
          <a:p>
            <a:pPr lvl="2"/>
            <a:r>
              <a:rPr lang="en-US" dirty="0" smtClean="0"/>
              <a:t>Temperature gradient effects</a:t>
            </a:r>
          </a:p>
          <a:p>
            <a:pPr lvl="2"/>
            <a:r>
              <a:rPr lang="en-US" b="1" u="sng" dirty="0" smtClean="0"/>
              <a:t>Thermal maps</a:t>
            </a:r>
          </a:p>
          <a:p>
            <a:r>
              <a:rPr lang="en-US" dirty="0" smtClean="0"/>
              <a:t>Proposed methods</a:t>
            </a:r>
          </a:p>
          <a:p>
            <a:pPr lvl="2"/>
            <a:r>
              <a:rPr lang="en-US" dirty="0" smtClean="0"/>
              <a:t>Steady state solution</a:t>
            </a:r>
          </a:p>
          <a:p>
            <a:pPr lvl="2"/>
            <a:r>
              <a:rPr lang="en-US" dirty="0" smtClean="0"/>
              <a:t>Transient based heuristic</a:t>
            </a:r>
          </a:p>
          <a:p>
            <a:r>
              <a:rPr lang="en-US" dirty="0" smtClean="0"/>
              <a:t>Experimental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314599" cy="4691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Stacked IC and Burn-In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147248" cy="4137323"/>
          </a:xfrm>
        </p:spPr>
        <p:txBody>
          <a:bodyPr/>
          <a:lstStyle/>
          <a:p>
            <a:r>
              <a:rPr lang="en-US" dirty="0" smtClean="0"/>
              <a:t>Thermal gradients for 3D-SIC </a:t>
            </a:r>
            <a:r>
              <a:rPr lang="en-US" sz="4000" b="1" dirty="0" smtClean="0"/>
              <a:t>3</a:t>
            </a:r>
            <a:r>
              <a:rPr lang="en-US" dirty="0" smtClean="0"/>
              <a:t> times larger than normal 2D ICs</a:t>
            </a:r>
          </a:p>
          <a:p>
            <a:pPr lvl="1"/>
            <a:r>
              <a:rPr lang="en-US" dirty="0" smtClean="0"/>
              <a:t>Very important to pay attention to temperature gradients for 3D ICs</a:t>
            </a:r>
          </a:p>
          <a:p>
            <a:r>
              <a:rPr lang="en-US" dirty="0" smtClean="0"/>
              <a:t>Multiple thermal maps to improve effectiveness of burn-in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209"/>
            <a:ext cx="8229600" cy="35569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different benchmarks for a microprocessor</a:t>
            </a:r>
          </a:p>
          <a:p>
            <a:r>
              <a:rPr lang="en-US" dirty="0" smtClean="0"/>
              <a:t>For different functional modes of an IC</a:t>
            </a:r>
          </a:p>
          <a:p>
            <a:r>
              <a:rPr lang="en-US" dirty="0" smtClean="0"/>
              <a:t>Synthetic maps to target certain defects</a:t>
            </a:r>
          </a:p>
          <a:p>
            <a:pPr lvl="1"/>
            <a:r>
              <a:rPr lang="en-US" dirty="0" smtClean="0"/>
              <a:t>Knowledge from yield learning process</a:t>
            </a:r>
          </a:p>
          <a:p>
            <a:pPr lvl="1"/>
            <a:r>
              <a:rPr lang="en-US" dirty="0" smtClean="0"/>
              <a:t>Based on experience and empirical approaches</a:t>
            </a:r>
          </a:p>
          <a:p>
            <a:pPr lvl="1"/>
            <a:r>
              <a:rPr lang="en-US" dirty="0" smtClean="0"/>
              <a:t>Based on analysis and computer simulation</a:t>
            </a:r>
          </a:p>
          <a:p>
            <a:r>
              <a:rPr lang="en-US" dirty="0" smtClean="0"/>
              <a:t>Specifies high and low temperature limits for each core or each thermal node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5" y="5229200"/>
            <a:ext cx="876721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Burn-In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490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Wafer-Level Burn-In (WLBI)</a:t>
            </a:r>
          </a:p>
          <a:p>
            <a:pPr lvl="1"/>
            <a:r>
              <a:rPr lang="en-US" dirty="0" smtClean="0"/>
              <a:t>Similar to bare-die test in 2D</a:t>
            </a:r>
          </a:p>
          <a:p>
            <a:r>
              <a:rPr lang="en-US" dirty="0" smtClean="0"/>
              <a:t>Die-Level Burn-In (DLBI)</a:t>
            </a:r>
          </a:p>
          <a:p>
            <a:pPr lvl="1"/>
            <a:r>
              <a:rPr lang="en-US" dirty="0" smtClean="0"/>
              <a:t>Similar to final test in 2D</a:t>
            </a:r>
          </a:p>
          <a:p>
            <a:pPr lvl="1"/>
            <a:r>
              <a:rPr lang="en-US" dirty="0" smtClean="0"/>
              <a:t>Usually done after packaging</a:t>
            </a:r>
          </a:p>
          <a:p>
            <a:r>
              <a:rPr lang="en-US" dirty="0" smtClean="0"/>
              <a:t>Possibilities for 3D</a:t>
            </a:r>
          </a:p>
          <a:p>
            <a:pPr lvl="1"/>
            <a:r>
              <a:rPr lang="en-US" dirty="0" smtClean="0"/>
              <a:t>Pre-bond </a:t>
            </a:r>
          </a:p>
          <a:p>
            <a:pPr lvl="1"/>
            <a:r>
              <a:rPr lang="en-US" dirty="0" smtClean="0"/>
              <a:t>Mid-bond</a:t>
            </a:r>
          </a:p>
          <a:p>
            <a:pPr lvl="1"/>
            <a:r>
              <a:rPr lang="en-US" dirty="0" smtClean="0"/>
              <a:t>Post-bond</a:t>
            </a:r>
          </a:p>
          <a:p>
            <a:pPr lvl="1"/>
            <a:r>
              <a:rPr lang="en-US" dirty="0" smtClean="0"/>
              <a:t>Final (after packaging)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Alternatives for Creating a Thermal Map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Especially for different benchmarks for a microprocessor or functional modes of an IC</a:t>
            </a:r>
          </a:p>
          <a:p>
            <a:r>
              <a:rPr lang="en-US" dirty="0" smtClean="0"/>
              <a:t>Might be </a:t>
            </a:r>
            <a:r>
              <a:rPr lang="en-US" dirty="0" smtClean="0"/>
              <a:t>slow</a:t>
            </a:r>
          </a:p>
          <a:p>
            <a:r>
              <a:rPr lang="en-US" dirty="0" smtClean="0"/>
              <a:t>Might be impossible to create large gradients</a:t>
            </a:r>
            <a:endParaRPr lang="en-US" dirty="0" smtClean="0"/>
          </a:p>
          <a:p>
            <a:r>
              <a:rPr lang="en-US" dirty="0" smtClean="0"/>
              <a:t>Might not be possible before final bond in 3D</a:t>
            </a:r>
          </a:p>
          <a:p>
            <a:pPr lvl="1"/>
            <a:r>
              <a:rPr lang="en-US" dirty="0" smtClean="0"/>
              <a:t>Some inputs are from TSVs</a:t>
            </a:r>
          </a:p>
          <a:p>
            <a:pPr lvl="1"/>
            <a:r>
              <a:rPr lang="en-US" dirty="0" smtClean="0"/>
              <a:t>Intermediate data usually has high volume and high speed</a:t>
            </a:r>
          </a:p>
          <a:p>
            <a:pPr lvl="1"/>
            <a:r>
              <a:rPr lang="en-US" dirty="0" smtClean="0"/>
              <a:t>TSVs could not be properly accessed using test equipment</a:t>
            </a:r>
          </a:p>
          <a:p>
            <a:pPr lvl="1"/>
            <a:r>
              <a:rPr lang="en-US" dirty="0" smtClean="0"/>
              <a:t>There will be a test access mechanism that has access to cores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5616" y="1393612"/>
            <a:ext cx="590465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Using real inputs/input 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Alternatives for Creating a Thermal Map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40360"/>
            <a:ext cx="8352928" cy="29089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Might not be achievable using real inputs</a:t>
            </a:r>
          </a:p>
          <a:p>
            <a:r>
              <a:rPr lang="en-US" dirty="0" smtClean="0"/>
              <a:t>Might be achievable using test access mechanism</a:t>
            </a:r>
          </a:p>
          <a:p>
            <a:pPr lvl="1"/>
            <a:r>
              <a:rPr lang="en-US" dirty="0" smtClean="0"/>
              <a:t>Direct access to cores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15616" y="2132856"/>
            <a:ext cx="612068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Synthetic thermal maps in order to target certain defects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7525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Multiple thermal maps are to be applied</a:t>
            </a:r>
          </a:p>
          <a:p>
            <a:r>
              <a:rPr lang="en-US" dirty="0" smtClean="0"/>
              <a:t>A maps is created by selectively applying heating sequences (dummy tests)</a:t>
            </a:r>
          </a:p>
          <a:p>
            <a:r>
              <a:rPr lang="en-US" dirty="0" smtClean="0"/>
              <a:t>Heating sequences are applied via Test Access Mechanism (TAM)</a:t>
            </a:r>
          </a:p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Thermal maps</a:t>
            </a:r>
          </a:p>
          <a:p>
            <a:pPr lvl="1"/>
            <a:r>
              <a:rPr lang="en-US" dirty="0" smtClean="0"/>
              <a:t>TAM width </a:t>
            </a:r>
          </a:p>
          <a:p>
            <a:pPr lvl="1"/>
            <a:r>
              <a:rPr lang="en-US" dirty="0" smtClean="0"/>
              <a:t>Other IC specifications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Schedules indicating proper times for heating sequence application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600" cy="11620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1760" y="1628800"/>
            <a:ext cx="6275040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Early life failures</a:t>
            </a:r>
          </a:p>
          <a:p>
            <a:pPr lvl="2"/>
            <a:r>
              <a:rPr lang="en-US" dirty="0" smtClean="0"/>
              <a:t>Temperature gradient effects</a:t>
            </a:r>
          </a:p>
          <a:p>
            <a:pPr lvl="2"/>
            <a:r>
              <a:rPr lang="en-US" dirty="0" smtClean="0"/>
              <a:t>Thermal maps</a:t>
            </a:r>
          </a:p>
          <a:p>
            <a:r>
              <a:rPr lang="en-US" dirty="0" smtClean="0"/>
              <a:t>Proposed methods</a:t>
            </a:r>
          </a:p>
          <a:p>
            <a:pPr lvl="2"/>
            <a:r>
              <a:rPr lang="en-US" b="1" u="sng" dirty="0" smtClean="0"/>
              <a:t>Steady state solution</a:t>
            </a:r>
          </a:p>
          <a:p>
            <a:pPr lvl="2"/>
            <a:r>
              <a:rPr lang="en-US" dirty="0" smtClean="0"/>
              <a:t>Transient based heuristic</a:t>
            </a:r>
          </a:p>
          <a:p>
            <a:r>
              <a:rPr lang="en-US" dirty="0" smtClean="0"/>
              <a:t>Experimental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314599" cy="4691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Thermal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060848"/>
            <a:ext cx="429316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9108504" cy="197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Steady-State Solution for Burn-In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39" y="2113692"/>
            <a:ext cx="429316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239" y="4837420"/>
            <a:ext cx="2928471" cy="4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39957" y="2382560"/>
            <a:ext cx="291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Thermal model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9073" y="4797152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Steady-state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1239" y="3645024"/>
            <a:ext cx="39651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95536" y="364502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Target temperatures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600" cy="11620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1760" y="1628800"/>
            <a:ext cx="6275040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Early life failures</a:t>
            </a:r>
          </a:p>
          <a:p>
            <a:pPr lvl="2"/>
            <a:r>
              <a:rPr lang="en-US" dirty="0" smtClean="0"/>
              <a:t>Temperature gradient effects</a:t>
            </a:r>
          </a:p>
          <a:p>
            <a:pPr lvl="2"/>
            <a:r>
              <a:rPr lang="en-US" dirty="0" smtClean="0"/>
              <a:t>Thermal maps</a:t>
            </a:r>
          </a:p>
          <a:p>
            <a:r>
              <a:rPr lang="en-US" dirty="0" smtClean="0"/>
              <a:t>Proposed methods</a:t>
            </a:r>
          </a:p>
          <a:p>
            <a:pPr lvl="2"/>
            <a:r>
              <a:rPr lang="en-US" dirty="0" smtClean="0"/>
              <a:t>Steady state solution</a:t>
            </a:r>
          </a:p>
          <a:p>
            <a:pPr lvl="2"/>
            <a:r>
              <a:rPr lang="en-US" dirty="0" smtClean="0"/>
              <a:t>Transient based heuristic</a:t>
            </a:r>
          </a:p>
          <a:p>
            <a:pPr lvl="3"/>
            <a:r>
              <a:rPr lang="en-US" dirty="0" smtClean="0"/>
              <a:t>only in paper</a:t>
            </a:r>
          </a:p>
          <a:p>
            <a:r>
              <a:rPr lang="en-US" dirty="0" smtClean="0"/>
              <a:t>Experimental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314599" cy="4691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Necessary </a:t>
            </a:r>
            <a:r>
              <a:rPr lang="en-US" dirty="0" err="1" smtClean="0"/>
              <a:t>Reachability</a:t>
            </a:r>
            <a:r>
              <a:rPr lang="en-US" dirty="0" smtClean="0"/>
              <a:t>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4365104"/>
            <a:ext cx="4572000" cy="1440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Stray power</a:t>
            </a:r>
          </a:p>
          <a:p>
            <a:pPr lvl="1"/>
            <a:r>
              <a:rPr lang="en-US" dirty="0" smtClean="0"/>
              <a:t>Static power (Leakage)</a:t>
            </a:r>
          </a:p>
          <a:p>
            <a:pPr lvl="1"/>
            <a:r>
              <a:rPr lang="en-US" dirty="0" smtClean="0"/>
              <a:t>Clock network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03028"/>
            <a:ext cx="6500297" cy="62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V="1">
            <a:off x="1547664" y="2996952"/>
            <a:ext cx="792049" cy="1368152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4572000" y="4293096"/>
            <a:ext cx="4464496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Heating sequence power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Large (largest) power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Achieved in test mode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H="1" flipV="1">
            <a:off x="5652120" y="2996952"/>
            <a:ext cx="1152128" cy="1296144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Width Modulation -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16" y="1600201"/>
            <a:ext cx="8229600" cy="17567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Creating arbitrary power values</a:t>
            </a:r>
          </a:p>
          <a:p>
            <a:pPr lvl="1"/>
            <a:r>
              <a:rPr lang="en-US" dirty="0" smtClean="0"/>
              <a:t>Duty cycle</a:t>
            </a:r>
          </a:p>
          <a:p>
            <a:pPr lvl="1"/>
            <a:r>
              <a:rPr lang="en-US" dirty="0" smtClean="0"/>
              <a:t>Period</a:t>
            </a:r>
          </a:p>
          <a:p>
            <a:r>
              <a:rPr lang="en-US" dirty="0" smtClean="0"/>
              <a:t>Test access mechanism limited bandwidth (W)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45718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975752"/>
            <a:ext cx="5040560" cy="121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5036983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Schedulability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condition: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12" y="1556792"/>
            <a:ext cx="843682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On-off changes in power create ripples in temperature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Ripple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8" y="1844824"/>
            <a:ext cx="9094330" cy="460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Ripples and the Period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16225"/>
            <a:ext cx="8928992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Ripples should not drive the temperature higher than or lower than limits specified in the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48543"/>
            <a:ext cx="3528392" cy="82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3409836"/>
            <a:ext cx="281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Thermal model: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4263" y="4293096"/>
            <a:ext cx="727223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450912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Power on: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3732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Power off: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Ripple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8" y="1844824"/>
            <a:ext cx="9094330" cy="460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Ripples and the Period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795" y="1772816"/>
            <a:ext cx="452969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7504" y="191683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Estimation of the derivative in a short time interval: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410" y="3923903"/>
            <a:ext cx="7624062" cy="116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07504" y="321297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Period that temperature touches the max in an power-on period: 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5478323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Smallest period (High/Low period for a core, for all cores) is the period to go with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Ripple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8" y="1844824"/>
            <a:ext cx="9094330" cy="460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Steady-State Solution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17032"/>
          </a:xfrm>
        </p:spPr>
        <p:txBody>
          <a:bodyPr/>
          <a:lstStyle/>
          <a:p>
            <a:r>
              <a:rPr lang="en-US" dirty="0" smtClean="0"/>
              <a:t>The schedule is repeated periodically</a:t>
            </a:r>
          </a:p>
          <a:p>
            <a:r>
              <a:rPr lang="en-US" dirty="0" smtClean="0"/>
              <a:t>Transition to a new thermal map is slow</a:t>
            </a:r>
          </a:p>
          <a:p>
            <a:pPr lvl="1"/>
            <a:r>
              <a:rPr lang="en-US" dirty="0" smtClean="0"/>
              <a:t>Initial temperatures to fade away</a:t>
            </a:r>
          </a:p>
          <a:p>
            <a:pPr lvl="1"/>
            <a:r>
              <a:rPr lang="en-US" dirty="0" smtClean="0"/>
              <a:t>New temperatures to build up</a:t>
            </a:r>
          </a:p>
          <a:p>
            <a:r>
              <a:rPr lang="en-US" dirty="0" smtClean="0"/>
              <a:t>Schedule generation is fast</a:t>
            </a:r>
          </a:p>
          <a:p>
            <a:r>
              <a:rPr lang="en-US" dirty="0" smtClean="0"/>
              <a:t>To be faster, the transient response should be taken into account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600" cy="11620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1760" y="1628800"/>
            <a:ext cx="6275040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Early life failures</a:t>
            </a:r>
          </a:p>
          <a:p>
            <a:pPr lvl="2"/>
            <a:r>
              <a:rPr lang="en-US" dirty="0" smtClean="0"/>
              <a:t>Temperature gradient effects</a:t>
            </a:r>
          </a:p>
          <a:p>
            <a:pPr lvl="2"/>
            <a:r>
              <a:rPr lang="en-US" dirty="0" smtClean="0"/>
              <a:t>Thermal maps</a:t>
            </a:r>
          </a:p>
          <a:p>
            <a:r>
              <a:rPr lang="en-US" dirty="0" smtClean="0"/>
              <a:t>Proposed methods</a:t>
            </a:r>
          </a:p>
          <a:p>
            <a:pPr lvl="2"/>
            <a:r>
              <a:rPr lang="en-US" dirty="0" smtClean="0"/>
              <a:t>Steady state solution</a:t>
            </a:r>
          </a:p>
          <a:p>
            <a:pPr lvl="2"/>
            <a:r>
              <a:rPr lang="en-US" dirty="0" smtClean="0"/>
              <a:t>Transient based heuristic</a:t>
            </a:r>
          </a:p>
          <a:p>
            <a:r>
              <a:rPr lang="en-US" b="1" u="sng" dirty="0" smtClean="0"/>
              <a:t>Experimental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314599" cy="4691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600" cy="11620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1760" y="1628800"/>
            <a:ext cx="6275040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2"/>
            <a:r>
              <a:rPr lang="en-US" b="1" u="sng" dirty="0" smtClean="0"/>
              <a:t>Early life failures</a:t>
            </a:r>
          </a:p>
          <a:p>
            <a:pPr lvl="2"/>
            <a:r>
              <a:rPr lang="en-US" dirty="0" smtClean="0"/>
              <a:t>Temperature gradient effects</a:t>
            </a:r>
          </a:p>
          <a:p>
            <a:pPr lvl="2"/>
            <a:r>
              <a:rPr lang="en-US" dirty="0" smtClean="0"/>
              <a:t>Thermal maps</a:t>
            </a:r>
          </a:p>
          <a:p>
            <a:r>
              <a:rPr lang="en-US" dirty="0" smtClean="0"/>
              <a:t>Proposed methods</a:t>
            </a:r>
          </a:p>
          <a:p>
            <a:pPr lvl="2"/>
            <a:r>
              <a:rPr lang="en-US" dirty="0" smtClean="0"/>
              <a:t>Steady state solution</a:t>
            </a:r>
          </a:p>
          <a:p>
            <a:pPr lvl="2"/>
            <a:r>
              <a:rPr lang="en-US" dirty="0" smtClean="0"/>
              <a:t>Transient based heuristic</a:t>
            </a:r>
          </a:p>
          <a:p>
            <a:r>
              <a:rPr lang="en-US" dirty="0" smtClean="0"/>
              <a:t>Experimental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314599" cy="4691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2204864"/>
            <a:ext cx="4330824" cy="37444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12 ICs</a:t>
            </a:r>
          </a:p>
          <a:p>
            <a:r>
              <a:rPr lang="en-US" dirty="0" smtClean="0"/>
              <a:t>1, 2, and 3 layers</a:t>
            </a:r>
          </a:p>
          <a:p>
            <a:r>
              <a:rPr lang="en-US" dirty="0" smtClean="0"/>
              <a:t>2 to 48 modules</a:t>
            </a:r>
          </a:p>
          <a:p>
            <a:r>
              <a:rPr lang="en-US" dirty="0" smtClean="0"/>
              <a:t>Min/max in thermal maps</a:t>
            </a:r>
          </a:p>
          <a:p>
            <a:pPr lvl="1"/>
            <a:r>
              <a:rPr lang="en-US" dirty="0" smtClean="0"/>
              <a:t>35/45</a:t>
            </a:r>
          </a:p>
          <a:p>
            <a:pPr lvl="1"/>
            <a:r>
              <a:rPr lang="en-US" dirty="0" smtClean="0"/>
              <a:t>45/55</a:t>
            </a:r>
          </a:p>
          <a:p>
            <a:pPr lvl="1"/>
            <a:r>
              <a:rPr lang="en-US" dirty="0" smtClean="0"/>
              <a:t>55/65</a:t>
            </a:r>
          </a:p>
          <a:p>
            <a:pPr lvl="1"/>
            <a:r>
              <a:rPr lang="en-US" dirty="0" smtClean="0"/>
              <a:t>65/75</a:t>
            </a:r>
          </a:p>
          <a:p>
            <a:pPr lvl="1"/>
            <a:r>
              <a:rPr lang="en-US" dirty="0" smtClean="0"/>
              <a:t>75/85</a:t>
            </a:r>
          </a:p>
          <a:p>
            <a:pPr lvl="1"/>
            <a:r>
              <a:rPr lang="en-US" dirty="0" smtClean="0"/>
              <a:t>85/95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361653"/>
            <a:ext cx="360045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2420889"/>
            <a:ext cx="8579296" cy="30963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CPU time</a:t>
            </a:r>
          </a:p>
          <a:p>
            <a:pPr lvl="1"/>
            <a:r>
              <a:rPr lang="en-US" dirty="0" smtClean="0"/>
              <a:t>Steady-state solution : 2 sec</a:t>
            </a:r>
          </a:p>
          <a:p>
            <a:pPr lvl="1"/>
            <a:r>
              <a:rPr lang="en-US" dirty="0" smtClean="0"/>
              <a:t>Transient-based heuristic : 12 min</a:t>
            </a:r>
          </a:p>
          <a:p>
            <a:r>
              <a:rPr lang="en-US" dirty="0" smtClean="0"/>
              <a:t>Test time percentage change</a:t>
            </a:r>
          </a:p>
          <a:p>
            <a:pPr lvl="1"/>
            <a:r>
              <a:rPr lang="en-US" dirty="0" smtClean="0"/>
              <a:t>Transient-based heuristic compared with steady-state solution -78%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501008"/>
            <a:ext cx="8579296" cy="15841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Proper temperature gradients and thermal maps should be in place during burn-in</a:t>
            </a:r>
          </a:p>
          <a:p>
            <a:pPr lvl="1"/>
            <a:r>
              <a:rPr lang="en-US" dirty="0" smtClean="0"/>
              <a:t>Cannot be achieved using ordinary ovens</a:t>
            </a:r>
          </a:p>
          <a:p>
            <a:pPr lvl="1"/>
            <a:r>
              <a:rPr lang="en-US" dirty="0" smtClean="0"/>
              <a:t>Using test access mechanism is unavoidable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5616" y="2132856"/>
            <a:ext cx="612068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Early life failures dependency on temperature gradients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512" y="1687907"/>
          <a:ext cx="8856984" cy="4534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8632"/>
                <a:gridCol w="1584176"/>
                <a:gridCol w="1584176"/>
              </a:tblGrid>
              <a:tr h="1309359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Steady-state solution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Transient-based heuristic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053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Simple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0534"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Fast to generate the schedules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053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Fast to achieve a new thermal map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0534"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Supports high resolution thermal maps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10059"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Supports different TAM widths for different modules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Conclusion (2)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>
            <a:noAutofit/>
          </a:bodyPr>
          <a:lstStyle/>
          <a:p>
            <a:r>
              <a:rPr lang="en-US" sz="14000" dirty="0" smtClean="0"/>
              <a:t>?</a:t>
            </a:r>
            <a:endParaRPr lang="en-US" sz="140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5400" dirty="0" smtClean="0"/>
              <a:t>Questions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Life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 descr="Bathtub curv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589832"/>
            <a:ext cx="4823626" cy="2487240"/>
          </a:xfrm>
          <a:prstGeom prst="rect">
            <a:avLst/>
          </a:prstGeom>
        </p:spPr>
      </p:pic>
      <p:pic>
        <p:nvPicPr>
          <p:cNvPr id="11" name="Picture 10" descr="survival curv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4878" y="3966096"/>
            <a:ext cx="4823626" cy="2487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3808" y="1763524"/>
            <a:ext cx="150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Bathtub curve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6011996"/>
            <a:ext cx="148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Survival curve</a:t>
            </a:r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241176" y="2248273"/>
            <a:ext cx="3538736" cy="3845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Also known as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Infant mortality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Failure rate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Large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Decreasing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Failure mechanism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Birth defects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Warranty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Manufacturers warranty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3068960"/>
            <a:ext cx="583264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00"/>
                </a:solidFill>
              </a:rPr>
              <a:t>Burn-in process tries to cover this area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Burn-In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Burn-in is an effort to speed up the life</a:t>
            </a:r>
          </a:p>
          <a:p>
            <a:pPr lvl="1"/>
            <a:r>
              <a:rPr lang="en-US" dirty="0" smtClean="0"/>
              <a:t>Elevated temperature and voltage</a:t>
            </a:r>
          </a:p>
          <a:p>
            <a:r>
              <a:rPr lang="en-US" dirty="0" smtClean="0"/>
              <a:t>Wear mechanisms include</a:t>
            </a:r>
          </a:p>
          <a:p>
            <a:pPr lvl="1"/>
            <a:r>
              <a:rPr lang="en-US" dirty="0" smtClean="0"/>
              <a:t>Metal stress voiding and electromigration</a:t>
            </a:r>
          </a:p>
          <a:p>
            <a:pPr lvl="1"/>
            <a:r>
              <a:rPr lang="en-US" dirty="0" smtClean="0"/>
              <a:t>Metal sliver bridging shorts</a:t>
            </a:r>
          </a:p>
          <a:p>
            <a:pPr lvl="1"/>
            <a:r>
              <a:rPr lang="en-US" dirty="0" smtClean="0"/>
              <a:t>Gate-oxide wearout and breakdown</a:t>
            </a:r>
          </a:p>
          <a:p>
            <a:r>
              <a:rPr lang="en-US" dirty="0" smtClean="0"/>
              <a:t>Some wear mechanisms strongly dependent on temperature gradients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600" cy="11620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1760" y="1628800"/>
            <a:ext cx="6275040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Early life failures</a:t>
            </a:r>
          </a:p>
          <a:p>
            <a:pPr lvl="2"/>
            <a:r>
              <a:rPr lang="en-US" b="1" u="sng" dirty="0" smtClean="0"/>
              <a:t>Temperature gradient effects</a:t>
            </a:r>
          </a:p>
          <a:p>
            <a:pPr lvl="2"/>
            <a:r>
              <a:rPr lang="en-US" dirty="0" smtClean="0"/>
              <a:t>Thermal maps</a:t>
            </a:r>
          </a:p>
          <a:p>
            <a:r>
              <a:rPr lang="en-US" dirty="0" smtClean="0"/>
              <a:t>Proposed methods</a:t>
            </a:r>
          </a:p>
          <a:p>
            <a:pPr lvl="2"/>
            <a:r>
              <a:rPr lang="en-US" dirty="0" smtClean="0"/>
              <a:t>Steady state solution</a:t>
            </a:r>
          </a:p>
          <a:p>
            <a:pPr lvl="2"/>
            <a:r>
              <a:rPr lang="en-US" dirty="0" smtClean="0"/>
              <a:t>Transient based heuristic</a:t>
            </a:r>
          </a:p>
          <a:p>
            <a:r>
              <a:rPr lang="en-US" dirty="0" smtClean="0"/>
              <a:t>Experimental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314599" cy="4691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Metal Layer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4536504" cy="100811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Source: T. </a:t>
            </a:r>
            <a:r>
              <a:rPr lang="en-US" dirty="0" err="1" smtClean="0"/>
              <a:t>Smorodin</a:t>
            </a:r>
            <a:r>
              <a:rPr lang="en-US" dirty="0" smtClean="0"/>
              <a:t>, J. Wilde, P. </a:t>
            </a:r>
            <a:r>
              <a:rPr lang="en-US" dirty="0" err="1" smtClean="0"/>
              <a:t>Alpern</a:t>
            </a:r>
            <a:r>
              <a:rPr lang="en-US" dirty="0" smtClean="0"/>
              <a:t>, and M. </a:t>
            </a:r>
            <a:r>
              <a:rPr lang="en-US" dirty="0" err="1" smtClean="0"/>
              <a:t>Stecher</a:t>
            </a:r>
            <a:r>
              <a:rPr lang="en-US" dirty="0" smtClean="0"/>
              <a:t>, “A temperature-gradient-induced failure mechanism in metallization under fast thermal cycling,” IEEE Transactions on Device and Materials Reliability, 2008, vol. 8, no. 3, pp. 590–599.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364801" cy="518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229073"/>
            <a:ext cx="4392487" cy="315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9552" y="1124744"/>
            <a:ext cx="417646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Temperature-Gradient Induced Wear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Electromigration (Atomic Flux)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3212976"/>
            <a:ext cx="2592288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Migration depends on temperature gradients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42" y="2924944"/>
            <a:ext cx="5573326" cy="57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9557" y="4653136"/>
            <a:ext cx="302920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1844824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J. Pak, M.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Pathak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S. K. Lim, and D. Z. Pan, “Modeling of electromigration in through-silicon-via based 3D IC,” Electronic Components and Technology Conference (ECTC), 2011, pp. 1420–1427.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5355213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Chakrabarty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S. Deutsch, H.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Thapliyal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F. Ye, “TSV defects and TSV-induced circuit failures: The third dimension in test and design-for-test,” International Reliability Physics Symposium (IRPS), 2012, pp. 5F.1.1–5F.1.12.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608" y="4767535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stress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2049011" y="4998368"/>
            <a:ext cx="434757" cy="1480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</p:cNvCxnSpPr>
          <p:nvPr/>
        </p:nvCxnSpPr>
        <p:spPr>
          <a:xfrm flipV="1">
            <a:off x="2049011" y="3356992"/>
            <a:ext cx="2739013" cy="1641376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4399" y="3995772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>
            <a:stCxn id="18" idx="3"/>
            <a:endCxn id="2050" idx="2"/>
          </p:cNvCxnSpPr>
          <p:nvPr/>
        </p:nvCxnSpPr>
        <p:spPr>
          <a:xfrm flipV="1">
            <a:off x="2669776" y="3499552"/>
            <a:ext cx="627729" cy="727053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3"/>
          </p:cNvCxnSpPr>
          <p:nvPr/>
        </p:nvCxnSpPr>
        <p:spPr>
          <a:xfrm>
            <a:off x="2669776" y="4226605"/>
            <a:ext cx="1758208" cy="426531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544" y="1196752"/>
            <a:ext cx="61206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Temperature-Gradient Induced Wear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Temperature-Gradient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56384"/>
          </a:xfrm>
        </p:spPr>
        <p:txBody>
          <a:bodyPr>
            <a:normAutofit/>
          </a:bodyPr>
          <a:lstStyle/>
          <a:p>
            <a:r>
              <a:rPr lang="en-US" dirty="0" smtClean="0"/>
              <a:t>Creating temperature gradients during burn-in speeds up the early life more effectively than uniform heating</a:t>
            </a:r>
          </a:p>
          <a:p>
            <a:pPr lvl="1"/>
            <a:r>
              <a:rPr lang="en-US" dirty="0" smtClean="0"/>
              <a:t>Potential defects are speeded up faster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May-2013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Temperature-Gradient Based Burn-In for 3D Stacked 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5AD6-3E39-4005-AEA2-B28FEF638C2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1600" y="1610797"/>
            <a:ext cx="676875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Some wear mechanisms depend on temperature gradients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Template 12">
  <a:themeElements>
    <a:clrScheme name="Custom 4">
      <a:dk1>
        <a:srgbClr val="002060"/>
      </a:dk1>
      <a:lt1>
        <a:srgbClr val="FFFFFF"/>
      </a:lt1>
      <a:dk2>
        <a:srgbClr val="312318"/>
      </a:dk2>
      <a:lt2>
        <a:srgbClr val="FFFFFF"/>
      </a:lt2>
      <a:accent1>
        <a:srgbClr val="002060"/>
      </a:accent1>
      <a:accent2>
        <a:srgbClr val="FFFF00"/>
      </a:accent2>
      <a:accent3>
        <a:srgbClr val="C0000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MyTemplate 12</Template>
  <TotalTime>3708</TotalTime>
  <Words>1402</Words>
  <Application>Microsoft Office PowerPoint</Application>
  <PresentationFormat>On-screen Show (4:3)</PresentationFormat>
  <Paragraphs>358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MyTemplate 12</vt:lpstr>
      <vt:lpstr>Temperature-Gradient Based Burn-In for 3D Stacked ICs</vt:lpstr>
      <vt:lpstr>Outline</vt:lpstr>
      <vt:lpstr>Outline</vt:lpstr>
      <vt:lpstr>Early Life</vt:lpstr>
      <vt:lpstr>Burn-In</vt:lpstr>
      <vt:lpstr>Outline</vt:lpstr>
      <vt:lpstr>Metal Layer Elevation</vt:lpstr>
      <vt:lpstr>Electromigration (Atomic Flux)</vt:lpstr>
      <vt:lpstr>Temperature-Gradient Dependence</vt:lpstr>
      <vt:lpstr>Outline</vt:lpstr>
      <vt:lpstr>3D Stacked IC and Burn-In</vt:lpstr>
      <vt:lpstr>Thermal Map</vt:lpstr>
      <vt:lpstr>Burn-In Moments</vt:lpstr>
      <vt:lpstr>Alternatives for Creating a Thermal Map (1)</vt:lpstr>
      <vt:lpstr>Alternatives for Creating a Thermal Map (2)</vt:lpstr>
      <vt:lpstr>Description of the Problem</vt:lpstr>
      <vt:lpstr>Outline</vt:lpstr>
      <vt:lpstr>Thermal Model</vt:lpstr>
      <vt:lpstr>Steady-State Solution for Burn-In</vt:lpstr>
      <vt:lpstr>Necessary Reachability Condition</vt:lpstr>
      <vt:lpstr>Pulse Width Modulation - PWM</vt:lpstr>
      <vt:lpstr>Scheduling</vt:lpstr>
      <vt:lpstr>Ripples</vt:lpstr>
      <vt:lpstr>Ripples and the Period (1)</vt:lpstr>
      <vt:lpstr>Ripples</vt:lpstr>
      <vt:lpstr>Ripples and the Period (2)</vt:lpstr>
      <vt:lpstr>Ripples</vt:lpstr>
      <vt:lpstr>Steady-State Solution - Summary</vt:lpstr>
      <vt:lpstr>Outline</vt:lpstr>
      <vt:lpstr>Experimental Setup</vt:lpstr>
      <vt:lpstr>Experimental Results</vt:lpstr>
      <vt:lpstr>Conclusion (1)</vt:lpstr>
      <vt:lpstr>Conclusion (2)</vt:lpstr>
      <vt:lpstr>Questions</vt:lpstr>
    </vt:vector>
  </TitlesOfParts>
  <Company>Linkopings universitet, 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Gradient Based 3D test</dc:title>
  <dc:creator>Nima Aghaee</dc:creator>
  <cp:lastModifiedBy>Nima Aghaee</cp:lastModifiedBy>
  <cp:revision>515</cp:revision>
  <dcterms:created xsi:type="dcterms:W3CDTF">2012-09-17T16:07:20Z</dcterms:created>
  <dcterms:modified xsi:type="dcterms:W3CDTF">2013-05-10T15:35:44Z</dcterms:modified>
</cp:coreProperties>
</file>