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38" r:id="rId4"/>
    <p:sldId id="339" r:id="rId5"/>
    <p:sldId id="326" r:id="rId6"/>
    <p:sldId id="297" r:id="rId7"/>
    <p:sldId id="298" r:id="rId8"/>
    <p:sldId id="346" r:id="rId9"/>
    <p:sldId id="345" r:id="rId10"/>
    <p:sldId id="301" r:id="rId11"/>
    <p:sldId id="312" r:id="rId12"/>
    <p:sldId id="313" r:id="rId13"/>
    <p:sldId id="314" r:id="rId14"/>
    <p:sldId id="315" r:id="rId15"/>
    <p:sldId id="323" r:id="rId16"/>
    <p:sldId id="337" r:id="rId17"/>
    <p:sldId id="325" r:id="rId18"/>
    <p:sldId id="276" r:id="rId19"/>
    <p:sldId id="327" r:id="rId20"/>
    <p:sldId id="328" r:id="rId21"/>
    <p:sldId id="344" r:id="rId22"/>
    <p:sldId id="329" r:id="rId23"/>
    <p:sldId id="330" r:id="rId24"/>
    <p:sldId id="340" r:id="rId25"/>
    <p:sldId id="341" r:id="rId26"/>
    <p:sldId id="342" r:id="rId27"/>
    <p:sldId id="331" r:id="rId28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2323" autoAdjust="0"/>
  </p:normalViewPr>
  <p:slideViewPr>
    <p:cSldViewPr>
      <p:cViewPr>
        <p:scale>
          <a:sx n="100" d="100"/>
          <a:sy n="100" d="100"/>
        </p:scale>
        <p:origin x="-1176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796" y="-10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05C691-E0AD-4B2F-86CC-D8EA608056EC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2D8B09-CCD7-4659-BAED-4726DB3E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1972A-3F2F-495D-975D-D23AAC67E2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(b) X overheats, if no action is taken</a:t>
            </a:r>
          </a:p>
          <a:p>
            <a:r>
              <a:rPr lang="en-US" dirty="0" smtClean="0"/>
              <a:t>(c) Excessively long Test Application Time is Safe action is taken to guarantee </a:t>
            </a:r>
            <a:r>
              <a:rPr lang="en-US" baseline="0" dirty="0" smtClean="0"/>
              <a:t>safety for</a:t>
            </a:r>
            <a:r>
              <a:rPr lang="en-US" dirty="0" smtClean="0"/>
              <a:t> worst</a:t>
            </a:r>
            <a:r>
              <a:rPr lang="en-US" baseline="0" dirty="0" smtClean="0"/>
              <a:t>-case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96EF64-CEC5-49EC-9CCC-05925DA31B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curve is discrete, just for the sake of the presentation is illustrated as continuous.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1F8AA6-AA80-47C1-8442-851B534BD6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curve is discrete, just for the sake of the presentation is illustrated as continuous.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Introduce </a:t>
            </a:r>
            <a:r>
              <a:rPr lang="en-US" dirty="0" smtClean="0">
                <a:solidFill>
                  <a:srgbClr val="FF0000"/>
                </a:solidFill>
              </a:rPr>
              <a:t>cooling</a:t>
            </a:r>
            <a:r>
              <a:rPr lang="en-US" dirty="0" smtClean="0"/>
              <a:t> cycles to avoid overheating using an offline thermal simulation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3554FF-8358-4BA2-A064-10671904CD38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B85B-46DA-4F18-BC2D-084BC10A4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4011DE-E38E-466F-A0B4-C5E89C5A1DF8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A17B-C302-4133-AAA5-B83985176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B1FAB8-C14B-4032-BBAA-31372E296031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C6C2-C25D-4041-9016-07CDF0A9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2pPr marL="900113" indent="-442913">
              <a:defRPr/>
            </a:lvl2pPr>
            <a:lvl3pPr marL="1258888" indent="-344488">
              <a:defRPr/>
            </a:lvl3pPr>
            <a:lvl4pPr marL="1701800" indent="-330200">
              <a:defRPr/>
            </a:lvl4pPr>
            <a:lvl5pPr marL="2152650" indent="-3238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smtClean="0"/>
              <a:t>May-2011	        </a:t>
            </a:r>
            <a:r>
              <a:rPr lang="en-US" dirty="0" smtClean="0"/>
              <a:t>Heuristics for Adaptive Temperature-Aware SoC Test Scheduling Considering Process Variation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43204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D00E-3BB2-4EA8-B087-B363150BC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50DA4C-9972-4B80-9855-5600EF971242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D1A2-C798-4BC1-B41D-DF775C2AE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BE072A-B5A4-4E94-AC2D-115B61549AC1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65BA-3FE0-4D24-8D95-72CE04031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A60DF9-DCCA-4179-9690-6B594AD4C2CB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952B-E70F-47C9-B592-2A83A751B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CC52E1-D828-422E-8FAA-2183CE0536A1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58D1-23E4-462F-B4EE-B42F27C1B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2F9A67-352A-49EB-8C04-2B727DB3C438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32D7-D05C-45F8-974D-10D757D8E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37CA23-7F9C-45D0-960C-4ED4785B5520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34D-7144-401C-8B44-A79A5268C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E062F5-8299-4FA7-8EF7-D43853D97AEE}" type="datetime1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B67D-3C0B-4691-9777-E6593CD66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" y="1"/>
            <a:ext cx="9144000" cy="1052735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20" y="1124744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1" y="6356350"/>
            <a:ext cx="799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dirty="0" smtClean="0"/>
              <a:t>May-2011	        </a:t>
            </a:r>
            <a:r>
              <a:rPr lang="en-US" dirty="0" smtClean="0"/>
              <a:t>Heuristics for Adaptive Temperature-Aware SoC Test Scheduling Considering Process Variation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732BAA-CF88-460F-AA9E-ED90CCF69F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800" kern="1200" baseline="0">
          <a:solidFill>
            <a:srgbClr val="FFC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400" kern="1200" baseline="0">
          <a:solidFill>
            <a:srgbClr val="002060"/>
          </a:solidFill>
          <a:latin typeface="+mn-lt"/>
          <a:ea typeface="+mn-ea"/>
          <a:cs typeface="+mn-cs"/>
        </a:defRPr>
      </a:lvl1pPr>
      <a:lvl2pPr marL="900113" indent="-4429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4000" kern="1200" baseline="0">
          <a:solidFill>
            <a:srgbClr val="002060"/>
          </a:solidFill>
          <a:latin typeface="+mn-lt"/>
          <a:ea typeface="+mn-ea"/>
          <a:cs typeface="+mn-cs"/>
        </a:defRPr>
      </a:lvl2pPr>
      <a:lvl3pPr marL="1258888" indent="-34448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 baseline="0">
          <a:solidFill>
            <a:srgbClr val="002060"/>
          </a:solidFill>
          <a:latin typeface="+mn-lt"/>
          <a:ea typeface="+mn-ea"/>
          <a:cs typeface="+mn-cs"/>
        </a:defRPr>
      </a:lvl3pPr>
      <a:lvl4pPr marL="1701800" indent="-3302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 baseline="0">
          <a:solidFill>
            <a:srgbClr val="002060"/>
          </a:solidFill>
          <a:latin typeface="+mn-lt"/>
          <a:ea typeface="+mn-ea"/>
          <a:cs typeface="+mn-cs"/>
        </a:defRPr>
      </a:lvl4pPr>
      <a:lvl5pPr marL="2152650" indent="-3238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 baseline="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18" Type="http://schemas.openxmlformats.org/officeDocument/2006/relationships/image" Target="../media/image62.jpeg"/><Relationship Id="rId3" Type="http://schemas.openxmlformats.org/officeDocument/2006/relationships/image" Target="../media/image47.jpeg"/><Relationship Id="rId21" Type="http://schemas.openxmlformats.org/officeDocument/2006/relationships/image" Target="../media/image65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0.jpe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19" Type="http://schemas.openxmlformats.org/officeDocument/2006/relationships/image" Target="../media/image63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Relationship Id="rId22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slide" Target="slide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1557040"/>
            <a:ext cx="9144000" cy="3312120"/>
          </a:xfrm>
        </p:spPr>
        <p:txBody>
          <a:bodyPr>
            <a:normAutofit/>
          </a:bodyPr>
          <a:lstStyle/>
          <a:p>
            <a:r>
              <a:rPr lang="en-US" dirty="0" smtClean="0"/>
              <a:t>Heuristics for Adaptive Temperature-Aware SoC Test Scheduling Considering Process Variation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7056437" cy="72008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Nima Aghaee, Zebo Peng, and Petru Eles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Embedded Systems Laboratory (ESLAB), Linkoping University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611560" y="6300788"/>
            <a:ext cx="7632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 11th Swedish System-on-Chip Conference (</a:t>
            </a:r>
            <a:r>
              <a:rPr lang="en-US" dirty="0" smtClean="0">
                <a:latin typeface="Calibri" pitchFamily="34" charset="0"/>
              </a:rPr>
              <a:t>SSoCC’11)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 descr="Linkoping_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288032"/>
            <a:ext cx="1196752" cy="1196752"/>
          </a:xfrm>
          <a:prstGeom prst="rect">
            <a:avLst/>
          </a:prstGeom>
        </p:spPr>
      </p:pic>
      <p:pic>
        <p:nvPicPr>
          <p:cNvPr id="8" name="Picture 7" descr="eslab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265584"/>
            <a:ext cx="838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20162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Temperature Error (TE)  = </a:t>
            </a:r>
            <a:br>
              <a:rPr lang="en-US" dirty="0" smtClean="0"/>
            </a:br>
            <a:r>
              <a:rPr lang="en-US" sz="3200" dirty="0" err="1" smtClean="0"/>
              <a:t>Actual_Temperature</a:t>
            </a:r>
            <a:r>
              <a:rPr lang="en-US" sz="3200" dirty="0" smtClean="0"/>
              <a:t> – </a:t>
            </a:r>
            <a:r>
              <a:rPr lang="en-US" sz="3200" dirty="0" err="1" smtClean="0"/>
              <a:t>Expected_Temperature</a:t>
            </a:r>
            <a:endParaRPr lang="en-US" sz="3200" dirty="0" smtClean="0"/>
          </a:p>
          <a:p>
            <a:r>
              <a:rPr lang="en-US" dirty="0" smtClean="0"/>
              <a:t>Each core is characterized by its 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3789040"/>
            <a:ext cx="86409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 distribution</a:t>
            </a:r>
          </a:p>
          <a:p>
            <a:pPr marL="900113" lvl="1" indent="-44291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Gives the probability that a chip has a certain temperature error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more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Schedule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Content Placeholder 5" descr="Fig_1_3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98726" y="1124745"/>
            <a:ext cx="5193754" cy="518457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504" y="1124744"/>
            <a:ext cx="3600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447675" marR="0" lvl="0" indent="-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dirty="0" smtClean="0">
                <a:solidFill>
                  <a:srgbClr val="002060"/>
                </a:solidFill>
                <a:latin typeface="+mn-lt"/>
              </a:rPr>
              <a:t>(a) No TE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4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(b) Time-invariant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 (not taken care of)</a:t>
            </a:r>
          </a:p>
          <a:p>
            <a:pPr marL="447675" lvl="0" indent="-444500">
              <a:spcBef>
                <a:spcPct val="20000"/>
              </a:spcBef>
              <a:defRPr/>
            </a:pPr>
            <a:r>
              <a:rPr lang="en-US" sz="4400" baseline="0" dirty="0" smtClean="0">
                <a:solidFill>
                  <a:srgbClr val="002060"/>
                </a:solidFill>
                <a:latin typeface="+mn-lt"/>
              </a:rPr>
              <a:t>(c)</a:t>
            </a:r>
            <a:r>
              <a:rPr lang="en-US" sz="4400" dirty="0" smtClean="0">
                <a:solidFill>
                  <a:srgbClr val="002060"/>
                </a:solidFill>
                <a:latin typeface="+mn-lt"/>
              </a:rPr>
              <a:t> Time-invariant TE (Statically taken care of)</a:t>
            </a:r>
          </a:p>
          <a:p>
            <a:pPr marL="447675" lvl="0" indent="-444500">
              <a:spcBef>
                <a:spcPct val="2000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(d) Time-variant TE </a:t>
            </a:r>
            <a:r>
              <a:rPr lang="en-US" sz="4400" dirty="0" smtClean="0">
                <a:solidFill>
                  <a:srgbClr val="002060"/>
                </a:solidFill>
                <a:latin typeface="+mn-lt"/>
              </a:rPr>
              <a:t>(not taken care of)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4365104"/>
            <a:ext cx="33843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variant TE</a:t>
            </a:r>
          </a:p>
        </p:txBody>
      </p:sp>
      <p:sp>
        <p:nvSpPr>
          <p:cNvPr id="9" name="Down Arrow 8"/>
          <p:cNvSpPr/>
          <p:nvPr/>
        </p:nvSpPr>
        <p:spPr>
          <a:xfrm>
            <a:off x="1475656" y="4941168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512" y="5517232"/>
            <a:ext cx="33843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 schedule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4032448" cy="2448272"/>
          </a:xfrm>
        </p:spPr>
        <p:txBody>
          <a:bodyPr>
            <a:normAutofit fontScale="62500" lnSpcReduction="20000"/>
          </a:bodyPr>
          <a:lstStyle/>
          <a:p>
            <a:pPr marL="542925" indent="-542925">
              <a:buNone/>
            </a:pPr>
            <a:r>
              <a:rPr lang="en-US" dirty="0" smtClean="0"/>
              <a:t>(a) Time variant TE (not taken care of X)</a:t>
            </a:r>
          </a:p>
          <a:p>
            <a:pPr marL="542925" indent="-542925">
              <a:buNone/>
            </a:pPr>
            <a:r>
              <a:rPr lang="en-US" dirty="0" smtClean="0"/>
              <a:t>(b) Dynamically taken care of </a:t>
            </a:r>
            <a:r>
              <a:rPr lang="en-US" dirty="0" smtClean="0"/>
              <a:t>X</a:t>
            </a:r>
          </a:p>
          <a:p>
            <a:pPr marL="542925" indent="-542925">
              <a:buNone/>
            </a:pPr>
            <a:r>
              <a:rPr lang="en-US" dirty="0" smtClean="0"/>
              <a:t>Linear schedules </a:t>
            </a:r>
            <a:r>
              <a:rPr lang="en-US" dirty="0" smtClean="0"/>
              <a:t>and a Branching table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 descr="Fig_2_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961" y="1052736"/>
            <a:ext cx="4742527" cy="532859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536" y="3645024"/>
            <a:ext cx="38884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87313" marR="0" lvl="0" indent="15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Placement of the linear schedule tables and Branching tables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19672" y="4941168"/>
            <a:ext cx="115212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5661248"/>
            <a:ext cx="38884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87313" marR="0" lvl="0" indent="15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tree structure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499991" cy="1052735"/>
          </a:xfrm>
        </p:spPr>
        <p:txBody>
          <a:bodyPr/>
          <a:lstStyle/>
          <a:p>
            <a:r>
              <a:rPr lang="en-US" dirty="0" smtClean="0"/>
              <a:t>Schedule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4248472" cy="45365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Online </a:t>
            </a:r>
            <a:r>
              <a:rPr lang="en-US" dirty="0" smtClean="0"/>
              <a:t>Phase</a:t>
            </a:r>
          </a:p>
          <a:p>
            <a:pPr marL="623888" lvl="1"/>
            <a:r>
              <a:rPr lang="en-US" dirty="0" smtClean="0"/>
              <a:t>When to read</a:t>
            </a:r>
          </a:p>
          <a:p>
            <a:pPr marL="623888" lvl="1"/>
            <a:r>
              <a:rPr lang="en-US" dirty="0" smtClean="0"/>
              <a:t>Which cores</a:t>
            </a:r>
          </a:p>
          <a:p>
            <a:pPr marL="623888" lvl="1"/>
            <a:r>
              <a:rPr lang="en-US" dirty="0" smtClean="0"/>
              <a:t>How to </a:t>
            </a:r>
            <a:r>
              <a:rPr lang="en-US" dirty="0" smtClean="0"/>
              <a:t>react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Offline Phase</a:t>
            </a:r>
          </a:p>
          <a:p>
            <a:pPr marL="623888" lvl="1" defTabSz="628650"/>
            <a:r>
              <a:rPr lang="en-US" dirty="0" smtClean="0"/>
              <a:t>Find the optimum tree</a:t>
            </a:r>
          </a:p>
          <a:p>
            <a:pPr marL="811213" lvl="2"/>
            <a:r>
              <a:rPr lang="en-US" dirty="0" smtClean="0"/>
              <a:t>Minimize TAT</a:t>
            </a:r>
          </a:p>
          <a:p>
            <a:pPr marL="811213" lvl="2"/>
            <a:r>
              <a:rPr lang="en-US" dirty="0" smtClean="0"/>
              <a:t>Minimize Overheating</a:t>
            </a:r>
          </a:p>
          <a:p>
            <a:pPr marL="811213" lvl="2"/>
            <a:r>
              <a:rPr lang="en-US" dirty="0" smtClean="0"/>
              <a:t>Keep required ATE memory within limits</a:t>
            </a:r>
          </a:p>
        </p:txBody>
      </p:sp>
      <p:pic>
        <p:nvPicPr>
          <p:cNvPr id="7" name="Picture 6" descr="fi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4624"/>
            <a:ext cx="4463935" cy="6813376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448251"/>
            <a:ext cx="864095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76456" y="6520259"/>
            <a:ext cx="432048" cy="293117"/>
          </a:xfrm>
        </p:spPr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Heuristics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Fig_3_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0624" y="1124744"/>
            <a:ext cx="4997880" cy="5184576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4536504" cy="54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dirty="0" smtClean="0"/>
              <a:t>Tree construction</a:t>
            </a:r>
          </a:p>
          <a:p>
            <a:pPr marL="538163" lvl="1" defTabSz="542925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Optimize sub-tree topologies for each active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leaf </a:t>
            </a:r>
            <a:r>
              <a:rPr lang="en-US" dirty="0" smtClean="0"/>
              <a:t>(</a:t>
            </a:r>
            <a:r>
              <a:rPr lang="en-US" dirty="0" smtClean="0">
                <a:hlinkClick r:id="rId4" action="ppaction://hlinksldjump"/>
              </a:rPr>
              <a:t>more</a:t>
            </a:r>
            <a:r>
              <a:rPr lang="en-US" dirty="0" smtClean="0"/>
              <a:t>):</a:t>
            </a:r>
          </a:p>
          <a:p>
            <a:pPr marL="896938" lvl="2" defTabSz="542925"/>
            <a:r>
              <a:rPr lang="en-US" sz="3800" dirty="0" smtClean="0"/>
              <a:t>Genetic Algorithm</a:t>
            </a:r>
          </a:p>
          <a:p>
            <a:pPr marL="896938" lvl="2" defTabSz="542925"/>
            <a:r>
              <a:rPr lang="en-US" sz="3800" dirty="0" smtClean="0"/>
              <a:t>Particle Swarm Optimization</a:t>
            </a:r>
            <a:endParaRPr lang="en-US" sz="3800" dirty="0" smtClean="0"/>
          </a:p>
          <a:p>
            <a:pPr marL="538163" lvl="1" defTabSz="542925"/>
            <a:r>
              <a:rPr lang="en-US" sz="4500" dirty="0" smtClean="0"/>
              <a:t>Add sub-tree combinations to leaves</a:t>
            </a:r>
          </a:p>
          <a:p>
            <a:pPr marL="538163" lvl="1" defTabSz="542925"/>
            <a:r>
              <a:rPr lang="en-US" sz="4500" dirty="0" smtClean="0"/>
              <a:t>Drop trees exceeding ATE memory</a:t>
            </a:r>
          </a:p>
          <a:p>
            <a:pPr marL="538163" lvl="1" defTabSz="542925"/>
            <a:r>
              <a:rPr lang="en-US" sz="4500" dirty="0" smtClean="0"/>
              <a:t>Select new reproducing trees</a:t>
            </a:r>
          </a:p>
          <a:p>
            <a:pPr marL="538163" lvl="1" defTabSz="542925"/>
            <a:r>
              <a:rPr lang="en-US" sz="4500" dirty="0" smtClean="0"/>
              <a:t>Exit, when no active leaf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836711"/>
          </a:xfrm>
        </p:spPr>
        <p:txBody>
          <a:bodyPr/>
          <a:lstStyle/>
          <a:p>
            <a:r>
              <a:rPr lang="en-US" dirty="0" smtClean="0"/>
              <a:t>Experimental Results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3302"/>
            <a:ext cx="9144000" cy="17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47" y="3268282"/>
            <a:ext cx="9069757" cy="275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08719"/>
          </a:xfrm>
        </p:spPr>
        <p:txBody>
          <a:bodyPr/>
          <a:lstStyle/>
          <a:p>
            <a:r>
              <a:rPr lang="en-US" dirty="0" smtClean="0"/>
              <a:t>Experimental Results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7" y="1124744"/>
            <a:ext cx="8964489" cy="242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3789040"/>
            <a:ext cx="8640960" cy="16561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Particle Swarm Optimization (PSO) finds </a:t>
            </a:r>
            <a:r>
              <a:rPr lang="en-US" dirty="0" smtClean="0"/>
              <a:t>the typical solution in shorter time </a:t>
            </a:r>
            <a:r>
              <a:rPr lang="en-US" dirty="0" smtClean="0"/>
              <a:t>(~45%) compared to Genetic Algorithm (GA)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1844824"/>
            <a:ext cx="8784976" cy="288032"/>
          </a:xfrm>
          <a:prstGeom prst="roundRect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9512" y="3212976"/>
            <a:ext cx="8784976" cy="288032"/>
          </a:xfrm>
          <a:prstGeom prst="roundRect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9512" y="2204864"/>
            <a:ext cx="8784976" cy="288032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1520" y="5589240"/>
            <a:ext cx="86409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PSO finds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best ever-found solution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adaptive temperature–aware SoC test scheduling method is required for large process variation condition</a:t>
            </a:r>
          </a:p>
          <a:p>
            <a:pPr lvl="1"/>
            <a:r>
              <a:rPr lang="en-US" dirty="0" smtClean="0"/>
              <a:t>On-chip sensors have to be used during test</a:t>
            </a:r>
          </a:p>
          <a:p>
            <a:r>
              <a:rPr lang="en-US" dirty="0" smtClean="0"/>
              <a:t>PSO outperforms GA in sub-tree clustering problem</a:t>
            </a:r>
          </a:p>
          <a:p>
            <a:r>
              <a:rPr lang="en-US" dirty="0" smtClean="0"/>
              <a:t>PSO is faster to develop</a:t>
            </a:r>
          </a:p>
          <a:p>
            <a:pPr lvl="1"/>
            <a:r>
              <a:rPr lang="en-US" dirty="0" smtClean="0"/>
              <a:t>At least, the code size is 370 lines compared to 730 lines for GA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381328"/>
          </a:xfrm>
        </p:spPr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sz="9600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7266F7-0CCB-42D6-A21E-21A8264EBEC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Error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20882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Probability of TE = 0 is 0.015</a:t>
            </a:r>
          </a:p>
          <a:p>
            <a:r>
              <a:rPr lang="en-US" dirty="0" smtClean="0"/>
              <a:t>Probability of TE = +3 is 0.010</a:t>
            </a:r>
          </a:p>
          <a:p>
            <a:r>
              <a:rPr lang="en-US" dirty="0" smtClean="0"/>
              <a:t>Probability of TE = -9 is 0.004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 descr="Fig17_a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9144000" cy="323193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</a:t>
            </a:r>
            <a:r>
              <a:rPr lang="en-US" dirty="0" err="1" smtClean="0"/>
              <a:t>Variatio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US" dirty="0" smtClean="0"/>
              <a:t>Content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25658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</a:p>
          <a:p>
            <a:r>
              <a:rPr lang="en-US" dirty="0" smtClean="0"/>
              <a:t>Effects of process variation</a:t>
            </a:r>
          </a:p>
          <a:p>
            <a:r>
              <a:rPr lang="en-US" sz="4400" dirty="0" smtClean="0"/>
              <a:t>Schedule tree</a:t>
            </a:r>
          </a:p>
          <a:p>
            <a:r>
              <a:rPr lang="en-US" sz="4400" dirty="0" smtClean="0"/>
              <a:t>Optimization heuristics</a:t>
            </a:r>
            <a:endParaRPr lang="en-US" sz="4400" dirty="0" smtClean="0"/>
          </a:p>
          <a:p>
            <a:r>
              <a:rPr lang="en-US" sz="4400" dirty="0" smtClean="0"/>
              <a:t>Experimental </a:t>
            </a:r>
            <a:r>
              <a:rPr lang="en-US" sz="4400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sz="4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E1D450-FA5F-4FBC-A62E-8DAD08000C8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144016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Chip cluster</a:t>
            </a:r>
          </a:p>
          <a:p>
            <a:pPr lvl="1"/>
            <a:r>
              <a:rPr lang="en-US" dirty="0" smtClean="0"/>
              <a:t>Chips with cores within certain TE ranges</a:t>
            </a:r>
          </a:p>
          <a:p>
            <a:pPr lvl="1"/>
            <a:r>
              <a:rPr lang="en-US" dirty="0" smtClean="0"/>
              <a:t>Test of each cluster is scheduled base on a Representative Error</a:t>
            </a:r>
          </a:p>
          <a:p>
            <a:pPr lvl="2"/>
            <a:r>
              <a:rPr lang="en-US" dirty="0" smtClean="0"/>
              <a:t>Example: Worst-Case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2996952"/>
            <a:ext cx="22322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cluster 1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test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4400" dirty="0" smtClean="0">
              <a:solidFill>
                <a:srgbClr val="002060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cluster 2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Warm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Slow test</a:t>
            </a:r>
          </a:p>
        </p:txBody>
      </p:sp>
      <p:pic>
        <p:nvPicPr>
          <p:cNvPr id="9" name="Picture 8" descr="Fig25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6222" y="2636912"/>
            <a:ext cx="6797777" cy="3816424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5336" y="2348880"/>
            <a:ext cx="6604188" cy="389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Sub-tree Optimization -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4680520" cy="43924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Branching node </a:t>
            </a:r>
          </a:p>
          <a:p>
            <a:pPr marL="538163" lvl="1" defTabSz="542925"/>
            <a:r>
              <a:rPr lang="en-US" dirty="0" smtClean="0"/>
              <a:t>Number of Branches = Number of Chip Clusters</a:t>
            </a:r>
          </a:p>
          <a:p>
            <a:pPr marL="538163" lvl="1" defTabSz="542925"/>
            <a:r>
              <a:rPr lang="en-US" dirty="0" smtClean="0">
                <a:solidFill>
                  <a:srgbClr val="0070C0"/>
                </a:solidFill>
              </a:rPr>
              <a:t>Example, one node:</a:t>
            </a:r>
          </a:p>
          <a:p>
            <a:pPr marL="709613" lvl="2" indent="-442913" defTabSz="714375"/>
            <a:r>
              <a:rPr lang="en-US" dirty="0" smtClean="0">
                <a:solidFill>
                  <a:srgbClr val="0070C0"/>
                </a:solidFill>
              </a:rPr>
              <a:t>2 chip clusters</a:t>
            </a:r>
          </a:p>
          <a:p>
            <a:pPr marL="709613" lvl="2" indent="-442913" defTabSz="714375"/>
            <a:r>
              <a:rPr lang="en-US" dirty="0" smtClean="0">
                <a:solidFill>
                  <a:srgbClr val="0070C0"/>
                </a:solidFill>
              </a:rPr>
              <a:t>2 cores </a:t>
            </a:r>
          </a:p>
          <a:p>
            <a:pPr marL="709613" lvl="2" indent="-442913" defTabSz="714375"/>
            <a:r>
              <a:rPr lang="en-US" dirty="0" smtClean="0">
                <a:solidFill>
                  <a:srgbClr val="0070C0"/>
                </a:solidFill>
              </a:rPr>
              <a:t>3 error cells per core</a:t>
            </a:r>
          </a:p>
          <a:p>
            <a:pPr marL="709613" lvl="2" indent="-442913" defTabSz="714375"/>
            <a:r>
              <a:rPr lang="en-US" dirty="0" smtClean="0">
                <a:solidFill>
                  <a:srgbClr val="0070C0"/>
                </a:solidFill>
              </a:rPr>
              <a:t>Cell is labeled with cluster ID</a:t>
            </a:r>
          </a:p>
          <a:p>
            <a:pPr marL="709613" lvl="2" indent="-442913" defTabSz="714375"/>
            <a:r>
              <a:rPr lang="en-US" dirty="0" smtClean="0">
                <a:solidFill>
                  <a:srgbClr val="0070C0"/>
                </a:solidFill>
              </a:rPr>
              <a:t>9 cells to be labeled with 0 and1</a:t>
            </a:r>
          </a:p>
          <a:p>
            <a:pPr marL="538163" lvl="1" defTabSz="542925"/>
            <a:r>
              <a:rPr lang="en-US" dirty="0" smtClean="0"/>
              <a:t>Nodes are placed serially in the solution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88024" y="1124744"/>
            <a:ext cx="4283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Heuristics: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Genetic Algorithm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Swarm Optimization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 – cross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3888432" cy="381642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Generate scrambled list of elites</a:t>
            </a:r>
          </a:p>
          <a:p>
            <a:r>
              <a:rPr lang="en-US" dirty="0" smtClean="0"/>
              <a:t>Traverse scrambled list</a:t>
            </a:r>
          </a:p>
          <a:p>
            <a:pPr lvl="1"/>
            <a:r>
              <a:rPr lang="en-US" dirty="0" smtClean="0"/>
              <a:t>For each node</a:t>
            </a:r>
          </a:p>
          <a:p>
            <a:pPr lvl="2"/>
            <a:r>
              <a:rPr lang="en-US" dirty="0" smtClean="0"/>
              <a:t>Generate a random cross over point</a:t>
            </a:r>
          </a:p>
          <a:p>
            <a:pPr lvl="2"/>
            <a:r>
              <a:rPr lang="en-US" dirty="0" smtClean="0"/>
              <a:t>Mix the chromosome with its next neighbor</a:t>
            </a:r>
          </a:p>
          <a:p>
            <a:pPr lvl="2"/>
            <a:r>
              <a:rPr lang="en-US" dirty="0" smtClean="0"/>
              <a:t>Assure all clusters are present</a:t>
            </a:r>
          </a:p>
          <a:p>
            <a:pPr lvl="1"/>
            <a:endParaRPr lang="en-US" dirty="0"/>
          </a:p>
        </p:txBody>
      </p:sp>
      <p:pic>
        <p:nvPicPr>
          <p:cNvPr id="6" name="Picture 5" descr="fi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2421" y="1124744"/>
            <a:ext cx="4866083" cy="4840957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 -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16561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Traverse elite list</a:t>
            </a:r>
          </a:p>
          <a:p>
            <a:pPr lvl="1"/>
            <a:r>
              <a:rPr lang="en-US" dirty="0" smtClean="0"/>
              <a:t>For each generate random integer (numberOfClusters-1)/</a:t>
            </a:r>
            <a:r>
              <a:rPr lang="en-US" dirty="0" err="1" smtClean="0"/>
              <a:t>MutationProbability</a:t>
            </a:r>
            <a:endParaRPr lang="en-US" dirty="0" smtClean="0"/>
          </a:p>
          <a:p>
            <a:pPr lvl="1"/>
            <a:r>
              <a:rPr lang="en-US" dirty="0" smtClean="0"/>
              <a:t>If smaller than </a:t>
            </a:r>
            <a:r>
              <a:rPr lang="en-US" dirty="0" err="1" smtClean="0"/>
              <a:t>numberOfClusters</a:t>
            </a:r>
            <a:r>
              <a:rPr lang="en-US" dirty="0" smtClean="0"/>
              <a:t>, copy the random integer, otherwise from the parent</a:t>
            </a:r>
            <a:endParaRPr lang="en-US" dirty="0"/>
          </a:p>
        </p:txBody>
      </p:sp>
      <p:pic>
        <p:nvPicPr>
          <p:cNvPr id="7" name="Picture 6" descr="fig8-0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8" name="Picture 7" descr="fig8-0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9" name="Picture 8" descr="fig8-0-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10" name="Picture 9" descr="fig8-0-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11" name="Picture 10" descr="fig8-1-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12" name="Picture 11" descr="fig8-1-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13" name="Picture 12" descr="fig8-1-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14" name="Picture 13" descr="fig8-1-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15" name="Picture 14" descr="fig8-2-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16" name="Picture 15" descr="fig8-2-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17" name="Picture 16" descr="fig8-2-c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18" name="Picture 17" descr="fig8-2-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19" name="Picture 18" descr="fig8-3-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20" name="Picture 19" descr="fig8-3-b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21" name="Picture 20" descr="fig8-3-c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22" name="Picture 21" descr="fig8-3-d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23" name="Picture 22" descr="fig8-4-a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24" name="Picture 23" descr="fig8-4-b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25" name="Picture 24" descr="fig8-4-c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pic>
        <p:nvPicPr>
          <p:cNvPr id="26" name="Picture 25" descr="fig8-4-d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131840" y="2636912"/>
            <a:ext cx="5905500" cy="40957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Swarm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Mimics the social behavior</a:t>
            </a:r>
          </a:p>
          <a:p>
            <a:pPr lvl="1"/>
            <a:r>
              <a:rPr lang="en-US" dirty="0" smtClean="0"/>
              <a:t>School of fish searching for food,</a:t>
            </a:r>
          </a:p>
          <a:p>
            <a:pPr lvl="1"/>
            <a:r>
              <a:rPr lang="en-US" dirty="0" smtClean="0"/>
              <a:t>Flock of birds in a cornfield</a:t>
            </a:r>
          </a:p>
          <a:p>
            <a:r>
              <a:rPr lang="en-US" dirty="0" smtClean="0"/>
              <a:t>Swarm of particles (population)</a:t>
            </a:r>
          </a:p>
          <a:p>
            <a:r>
              <a:rPr lang="en-US" dirty="0" smtClean="0"/>
              <a:t>Particles explore search space by semi random moves</a:t>
            </a:r>
          </a:p>
          <a:p>
            <a:r>
              <a:rPr lang="en-US" dirty="0" smtClean="0"/>
              <a:t>Each particle remembers the previous best location it has visited</a:t>
            </a:r>
          </a:p>
          <a:p>
            <a:r>
              <a:rPr lang="en-US" dirty="0" smtClean="0"/>
              <a:t>The global best location is also kept</a:t>
            </a:r>
          </a:p>
          <a:p>
            <a:r>
              <a:rPr lang="en-US" dirty="0" smtClean="0"/>
              <a:t>The previous best and global best, give the search a direction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PSO – 1-D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648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 canonic form: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 descr="fig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451820"/>
            <a:ext cx="7620000" cy="2857500"/>
          </a:xfrm>
          <a:prstGeom prst="rect">
            <a:avLst/>
          </a:prstGeom>
        </p:spPr>
      </p:pic>
      <p:pic>
        <p:nvPicPr>
          <p:cNvPr id="9" name="Picture 8" descr="fig9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0" name="Picture 9" descr="fig9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1" name="Picture 10" descr="fig9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2" name="Picture 11" descr="fig9-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3" name="Picture 12" descr="fig9-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4" name="Picture 13" descr="fig9-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5" name="Picture 14" descr="fig9-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3429000"/>
            <a:ext cx="7620000" cy="2857500"/>
          </a:xfrm>
          <a:prstGeom prst="rect">
            <a:avLst/>
          </a:prstGeom>
        </p:spPr>
      </p:pic>
      <p:pic>
        <p:nvPicPr>
          <p:cNvPr id="16" name="Picture 15" descr="fig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504" y="1916832"/>
            <a:ext cx="8928992" cy="1311241"/>
          </a:xfrm>
          <a:prstGeom prst="rect">
            <a:avLst/>
          </a:prstGeom>
        </p:spPr>
      </p:pic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63093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12" action="ppaction://hlinksldjump"/>
              </a:rPr>
              <a:t>skip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PSO – Sub-tree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245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Differences with canonical form:</a:t>
            </a:r>
          </a:p>
          <a:p>
            <a:pPr lvl="1"/>
            <a:r>
              <a:rPr lang="en-US" dirty="0" smtClean="0"/>
              <a:t>Location is integer</a:t>
            </a:r>
          </a:p>
          <a:p>
            <a:pPr lvl="1"/>
            <a:r>
              <a:rPr lang="en-US" dirty="0" smtClean="0"/>
              <a:t>Velocity is real</a:t>
            </a:r>
          </a:p>
          <a:p>
            <a:pPr lvl="1"/>
            <a:r>
              <a:rPr lang="en-US" dirty="0" smtClean="0"/>
              <a:t>If a chip cluster is absent</a:t>
            </a:r>
          </a:p>
          <a:p>
            <a:pPr lvl="2"/>
            <a:r>
              <a:rPr lang="en-US" dirty="0" smtClean="0"/>
              <a:t>Reset the particle to its previous best</a:t>
            </a:r>
          </a:p>
          <a:p>
            <a:pPr lvl="1"/>
            <a:r>
              <a:rPr lang="en-US" dirty="0" smtClean="0"/>
              <a:t>If out of range particle</a:t>
            </a:r>
          </a:p>
          <a:p>
            <a:pPr lvl="2"/>
            <a:r>
              <a:rPr lang="en-US" dirty="0" smtClean="0"/>
              <a:t>Saturate to nearest border point</a:t>
            </a:r>
          </a:p>
          <a:p>
            <a:pPr lvl="2"/>
            <a:r>
              <a:rPr lang="en-US" dirty="0" smtClean="0"/>
              <a:t>Set the corresponding velocity component to 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 descr="fig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36" y="2424883"/>
            <a:ext cx="4762430" cy="572069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 for GA and PSO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244827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If the improve in the cost is smaller than </a:t>
            </a:r>
            <a:r>
              <a:rPr lang="en-US" dirty="0" err="1" smtClean="0">
                <a:solidFill>
                  <a:srgbClr val="92D050"/>
                </a:solidFill>
              </a:rPr>
              <a:t>MinimumAcceptableImprovement</a:t>
            </a:r>
            <a:r>
              <a:rPr lang="en-US" dirty="0" smtClean="0"/>
              <a:t> increment </a:t>
            </a:r>
            <a:r>
              <a:rPr lang="en-US" dirty="0" err="1" smtClean="0">
                <a:solidFill>
                  <a:srgbClr val="FF0000"/>
                </a:solidFill>
              </a:rPr>
              <a:t>iterationsWithoutImprove</a:t>
            </a:r>
            <a:r>
              <a:rPr lang="en-US" dirty="0" smtClean="0"/>
              <a:t>, otherwise, clear </a:t>
            </a:r>
            <a:r>
              <a:rPr lang="en-US" dirty="0" err="1" smtClean="0">
                <a:solidFill>
                  <a:srgbClr val="FF0000"/>
                </a:solidFill>
              </a:rPr>
              <a:t>iterationsWithoutImprove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If </a:t>
            </a:r>
            <a:r>
              <a:rPr lang="en-US" dirty="0" err="1" smtClean="0">
                <a:solidFill>
                  <a:srgbClr val="FF0000"/>
                </a:solidFill>
              </a:rPr>
              <a:t>iterationsWithoutImprove</a:t>
            </a:r>
            <a:r>
              <a:rPr lang="en-US" dirty="0" smtClean="0"/>
              <a:t> is larger than </a:t>
            </a:r>
            <a:r>
              <a:rPr lang="en-US" dirty="0" err="1" smtClean="0">
                <a:solidFill>
                  <a:srgbClr val="7030A0"/>
                </a:solidFill>
              </a:rPr>
              <a:t>MaximumNumberOfNonImprovingIterations</a:t>
            </a:r>
            <a:r>
              <a:rPr lang="en-US" dirty="0" smtClean="0"/>
              <a:t> exit with global best as final solution.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 descr="fig9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07804"/>
            <a:ext cx="7620000" cy="28575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63093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 action="ppaction://hlinksldjump"/>
              </a:rPr>
              <a:t>back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Test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6480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High test power density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504" y="3573016"/>
            <a:ext cx="8928992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Overheating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504" y="2276872"/>
            <a:ext cx="89289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temperature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4008" y="5013176"/>
            <a:ext cx="4320480" cy="11521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Damage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devices under test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995936" y="1772816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512" y="5013176"/>
            <a:ext cx="4392488" cy="11521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Yield loss (Overkill):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dies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test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995936" y="2996952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619672" y="4437112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156176" y="4437112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Temperature-Aware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3888432" cy="5256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Introduce </a:t>
            </a:r>
            <a:r>
              <a:rPr lang="en-US" dirty="0" smtClean="0">
                <a:solidFill>
                  <a:srgbClr val="FF0000"/>
                </a:solidFill>
              </a:rPr>
              <a:t>cooling</a:t>
            </a:r>
            <a:r>
              <a:rPr lang="en-US" dirty="0" smtClean="0"/>
              <a:t> cycles to avoid overheating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Partition</a:t>
            </a:r>
            <a:r>
              <a:rPr lang="en-US" dirty="0" smtClean="0"/>
              <a:t> </a:t>
            </a:r>
            <a:r>
              <a:rPr lang="en-US" dirty="0" smtClean="0"/>
              <a:t>the test to reduce Test Application Time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3" name="Picture 12" descr="Fig4_a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052736"/>
            <a:ext cx="4770442" cy="5328592"/>
          </a:xfrm>
          <a:prstGeom prst="rect">
            <a:avLst/>
          </a:prstGeom>
        </p:spPr>
      </p:pic>
      <p:pic>
        <p:nvPicPr>
          <p:cNvPr id="14" name="Picture 13" descr="Fig4_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0682" y="1052736"/>
            <a:ext cx="4823382" cy="5387727"/>
          </a:xfrm>
          <a:prstGeom prst="rect">
            <a:avLst/>
          </a:prstGeom>
        </p:spPr>
      </p:pic>
      <p:pic>
        <p:nvPicPr>
          <p:cNvPr id="15" name="Picture 14" descr="Fig4_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0679" y="1052736"/>
            <a:ext cx="4823383" cy="5387727"/>
          </a:xfrm>
          <a:prstGeom prst="rect">
            <a:avLst/>
          </a:prstGeom>
        </p:spPr>
      </p:pic>
      <p:pic>
        <p:nvPicPr>
          <p:cNvPr id="16" name="Picture 15" descr="Fig4_a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0679" y="1052736"/>
            <a:ext cx="4823383" cy="5387727"/>
          </a:xfrm>
          <a:prstGeom prst="rect">
            <a:avLst/>
          </a:prstGeom>
        </p:spPr>
      </p:pic>
      <p:pic>
        <p:nvPicPr>
          <p:cNvPr id="17" name="Picture 16" descr="Fig4_a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0679" y="1052736"/>
            <a:ext cx="4823383" cy="5387727"/>
          </a:xfrm>
          <a:prstGeom prst="rect">
            <a:avLst/>
          </a:prstGeom>
        </p:spPr>
      </p:pic>
      <p:pic>
        <p:nvPicPr>
          <p:cNvPr id="18" name="Picture 17" descr="Fig4_a_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0679" y="1052736"/>
            <a:ext cx="4823383" cy="5387727"/>
          </a:xfrm>
          <a:prstGeom prst="rect">
            <a:avLst/>
          </a:prstGeom>
        </p:spPr>
      </p:pic>
      <p:pic>
        <p:nvPicPr>
          <p:cNvPr id="19" name="Picture 18" descr="Fig4_a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0681" y="1052736"/>
            <a:ext cx="4823382" cy="53877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 Test Scheduling (in our framework)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" name="Picture 10" descr="Fig1-3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12" name="Picture 11" descr="Fig1-3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13" name="Picture 12" descr="Fig1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14" name="Picture 13" descr="Fig1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15" name="Picture 14" descr="Fig1-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16" name="Picture 15" descr="Fig1-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17" name="Picture 16" descr="Fig1-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18" name="Picture 17" descr="Fig1-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19" name="Picture 18" descr="Fig1-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20" name="Picture 19" descr="Fig1-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21" name="Picture 20" descr="Fig1-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22" name="Picture 21" descr="Fig1-1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23" name="Picture 22" descr="Fig1-1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24" name="Picture 23" descr="Fig1-1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25" name="Picture 24" descr="Fig1-16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26" name="Picture 25" descr="Fig1-17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  <p:pic>
        <p:nvPicPr>
          <p:cNvPr id="27" name="Picture 26" descr="Fig1-18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5250" y="1124744"/>
            <a:ext cx="904875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 -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Variation in geometries and material properties</a:t>
            </a:r>
          </a:p>
          <a:p>
            <a:pPr lvl="1"/>
            <a:r>
              <a:rPr lang="en-US" dirty="0" smtClean="0"/>
              <a:t>Variation in electrical parameters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Example: electrical resistances and capacitances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Result: variation in power profile</a:t>
            </a:r>
          </a:p>
          <a:p>
            <a:pPr lvl="1"/>
            <a:r>
              <a:rPr lang="en-US" dirty="0" smtClean="0"/>
              <a:t>Variation in thermal parameters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Example: heat capacity and thermal conductivity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Result: variation in thermal behavior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 -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792088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smtClean="0"/>
              <a:t>Identical switching activity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3861048"/>
            <a:ext cx="86409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258888" marR="0" lvl="2" indent="-344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Down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164511"/>
            <a:ext cx="4032448" cy="112047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59832" y="3356992"/>
            <a:ext cx="5832648" cy="7920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400" dirty="0" smtClean="0">
                <a:solidFill>
                  <a:srgbClr val="002060"/>
                </a:solidFill>
                <a:latin typeface="+mn-lt"/>
              </a:rPr>
              <a:t>Different power profiles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1520" y="5373216"/>
            <a:ext cx="8640960" cy="7920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400" dirty="0" smtClean="0">
                <a:solidFill>
                  <a:srgbClr val="002060"/>
                </a:solidFill>
                <a:latin typeface="+mn-lt"/>
              </a:rPr>
              <a:t>Different temperature profiles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Down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180735"/>
            <a:ext cx="4032448" cy="1120473"/>
          </a:xfrm>
          <a:prstGeom prst="rect">
            <a:avLst/>
          </a:prstGeom>
        </p:spPr>
      </p:pic>
      <p:pic>
        <p:nvPicPr>
          <p:cNvPr id="11" name="Picture 10" descr="Down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2304256" cy="3096344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Schedule for Worst-case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12776"/>
            <a:ext cx="4032448" cy="1440160"/>
          </a:xfrm>
        </p:spPr>
        <p:txBody>
          <a:bodyPr>
            <a:normAutofit/>
          </a:bodyPr>
          <a:lstStyle/>
          <a:p>
            <a:pPr marL="180975" indent="0">
              <a:buNone/>
            </a:pPr>
            <a:r>
              <a:rPr lang="en-US" dirty="0" smtClean="0"/>
              <a:t>Scheduling </a:t>
            </a:r>
            <a:r>
              <a:rPr lang="en-US" dirty="0" smtClean="0"/>
              <a:t>for worst-case chip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Right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412776"/>
            <a:ext cx="1080120" cy="139670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64088" y="1052736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Application Time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Fig18_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0" y="3140968"/>
            <a:ext cx="8971126" cy="324036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79512" y="3789040"/>
            <a:ext cx="4392488" cy="259228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57150"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 for Typical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4716016" cy="648072"/>
          </a:xfrm>
        </p:spPr>
        <p:txBody>
          <a:bodyPr>
            <a:noAutofit/>
          </a:bodyPr>
          <a:lstStyle/>
          <a:p>
            <a:pPr marL="180975" indent="0">
              <a:buNone/>
            </a:pPr>
            <a:r>
              <a:rPr lang="en-US" sz="3200" dirty="0" smtClean="0"/>
              <a:t>Scheduling for </a:t>
            </a:r>
            <a:r>
              <a:rPr lang="en-US" sz="3200" dirty="0" smtClean="0"/>
              <a:t>typical </a:t>
            </a:r>
            <a:r>
              <a:rPr lang="en-US" sz="3200" dirty="0" smtClean="0"/>
              <a:t>chip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" name="Picture 9" descr="Fig16_c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8550" y="1052736"/>
            <a:ext cx="4154166" cy="5328592"/>
          </a:xfrm>
          <a:prstGeom prst="rect">
            <a:avLst/>
          </a:prstGeom>
        </p:spPr>
      </p:pic>
      <p:pic>
        <p:nvPicPr>
          <p:cNvPr id="11" name="Picture 10" descr="Fig16_c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8550" y="1052736"/>
            <a:ext cx="4154166" cy="5328592"/>
          </a:xfrm>
          <a:prstGeom prst="rect">
            <a:avLst/>
          </a:prstGeom>
        </p:spPr>
      </p:pic>
      <p:pic>
        <p:nvPicPr>
          <p:cNvPr id="12" name="Picture 11" descr="Fig16_c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7" y="1052736"/>
            <a:ext cx="4188975" cy="5373241"/>
          </a:xfrm>
          <a:prstGeom prst="rect">
            <a:avLst/>
          </a:prstGeom>
        </p:spPr>
      </p:pic>
      <p:pic>
        <p:nvPicPr>
          <p:cNvPr id="13" name="Picture 12" descr="Fig16_c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7" y="1052736"/>
            <a:ext cx="4188975" cy="537324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2420888"/>
            <a:ext cx="4572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85725"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Warmer chips will Overheat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1" y="6356350"/>
            <a:ext cx="806489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May-2011		</a:t>
            </a:r>
            <a:r>
              <a:rPr lang="en-US" dirty="0" smtClean="0"/>
              <a:t> Heuristics for Adaptive Temperature-Aware SoC Test Scheduling Considering Process Variation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51520" y="3861048"/>
            <a:ext cx="4320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85725" lvl="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Minimize </a:t>
            </a: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the test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cost. 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Trade-offs</a:t>
            </a: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 are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2925" marR="0" lvl="0" indent="-2762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baseline="0" dirty="0" smtClean="0">
                <a:solidFill>
                  <a:srgbClr val="002060"/>
                </a:solidFill>
                <a:latin typeface="+mn-lt"/>
              </a:rPr>
              <a:t>Overheated chips</a:t>
            </a:r>
          </a:p>
          <a:p>
            <a:pPr marL="542925" marR="0" lvl="0" indent="-2762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Application Time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9" descr="Down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1732463"/>
            <a:ext cx="1127524" cy="616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9474</TotalTime>
  <Words>908</Words>
  <Application>Microsoft Office PowerPoint</Application>
  <PresentationFormat>On-screen Show (4:3)</PresentationFormat>
  <Paragraphs>242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Heuristics for Adaptive Temperature-Aware SoC Test Scheduling Considering Process Variation</vt:lpstr>
      <vt:lpstr>Content</vt:lpstr>
      <vt:lpstr>High Test Temperature</vt:lpstr>
      <vt:lpstr>Temperature-Aware Scheduling</vt:lpstr>
      <vt:lpstr>SoC Test Scheduling (in our framework)</vt:lpstr>
      <vt:lpstr>Process Variation - Causes</vt:lpstr>
      <vt:lpstr>Process Variation - Consequences</vt:lpstr>
      <vt:lpstr>Schedule for Worst-case</vt:lpstr>
      <vt:lpstr>Schedule for Typical</vt:lpstr>
      <vt:lpstr>Temperature Error</vt:lpstr>
      <vt:lpstr>Linear Schedule</vt:lpstr>
      <vt:lpstr>Branching Table</vt:lpstr>
      <vt:lpstr>Schedule Tree</vt:lpstr>
      <vt:lpstr>Optimization Heuristics</vt:lpstr>
      <vt:lpstr>Experimental Results 1</vt:lpstr>
      <vt:lpstr>Experimental Results 2</vt:lpstr>
      <vt:lpstr>Conclusion</vt:lpstr>
      <vt:lpstr>Questions ?</vt:lpstr>
      <vt:lpstr>Temperature Error – Example</vt:lpstr>
      <vt:lpstr>Chip Clustering</vt:lpstr>
      <vt:lpstr>Sub-tree Optimization - Coding</vt:lpstr>
      <vt:lpstr>Genetic Algorithm – cross over</vt:lpstr>
      <vt:lpstr>Genetic Algorithm - mutation</vt:lpstr>
      <vt:lpstr>Particle Swarm Optimization</vt:lpstr>
      <vt:lpstr>PSO – 1-D example</vt:lpstr>
      <vt:lpstr>PSO – Sub-tree Optimization</vt:lpstr>
      <vt:lpstr>Termination for GA and PSO</vt:lpstr>
    </vt:vector>
  </TitlesOfParts>
  <Company>Linkopings universitet, 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Nima Aghaee</dc:creator>
  <cp:lastModifiedBy>Nima Aghaee</cp:lastModifiedBy>
  <cp:revision>971</cp:revision>
  <dcterms:created xsi:type="dcterms:W3CDTF">2010-11-03T11:28:29Z</dcterms:created>
  <dcterms:modified xsi:type="dcterms:W3CDTF">2011-04-27T16:38:01Z</dcterms:modified>
</cp:coreProperties>
</file>