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5"/>
  </p:sldMasterIdLst>
  <p:notesMasterIdLst>
    <p:notesMasterId r:id="rId41"/>
  </p:notesMasterIdLst>
  <p:handoutMasterIdLst>
    <p:handoutMasterId r:id="rId42"/>
  </p:handoutMasterIdLst>
  <p:sldIdLst>
    <p:sldId id="256" r:id="rId6"/>
    <p:sldId id="282" r:id="rId7"/>
    <p:sldId id="283" r:id="rId8"/>
    <p:sldId id="258" r:id="rId9"/>
    <p:sldId id="259" r:id="rId10"/>
    <p:sldId id="303" r:id="rId11"/>
    <p:sldId id="308" r:id="rId12"/>
    <p:sldId id="257" r:id="rId13"/>
    <p:sldId id="262" r:id="rId14"/>
    <p:sldId id="263" r:id="rId15"/>
    <p:sldId id="264" r:id="rId16"/>
    <p:sldId id="265" r:id="rId17"/>
    <p:sldId id="285" r:id="rId18"/>
    <p:sldId id="267" r:id="rId19"/>
    <p:sldId id="305" r:id="rId20"/>
    <p:sldId id="268" r:id="rId21"/>
    <p:sldId id="272" r:id="rId22"/>
    <p:sldId id="273" r:id="rId23"/>
    <p:sldId id="270" r:id="rId24"/>
    <p:sldId id="274" r:id="rId25"/>
    <p:sldId id="281" r:id="rId26"/>
    <p:sldId id="279" r:id="rId27"/>
    <p:sldId id="278" r:id="rId28"/>
    <p:sldId id="280" r:id="rId29"/>
    <p:sldId id="292" r:id="rId30"/>
    <p:sldId id="298" r:id="rId31"/>
    <p:sldId id="293" r:id="rId32"/>
    <p:sldId id="294" r:id="rId33"/>
    <p:sldId id="295" r:id="rId34"/>
    <p:sldId id="297" r:id="rId35"/>
    <p:sldId id="301" r:id="rId36"/>
    <p:sldId id="302" r:id="rId37"/>
    <p:sldId id="300" r:id="rId38"/>
    <p:sldId id="277" r:id="rId39"/>
    <p:sldId id="275" r:id="rId40"/>
  </p:sldIdLst>
  <p:sldSz cx="9144000" cy="6858000" type="screen4x3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800080"/>
    <a:srgbClr val="339966"/>
    <a:srgbClr val="6666FF"/>
    <a:srgbClr val="CC3300"/>
    <a:srgbClr val="99CC00"/>
    <a:srgbClr val="009900"/>
    <a:srgbClr val="CCCC00"/>
    <a:srgbClr val="33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0" autoAdjust="0"/>
    <p:restoredTop sz="94655" autoAdjust="0"/>
  </p:normalViewPr>
  <p:slideViewPr>
    <p:cSldViewPr>
      <p:cViewPr varScale="1">
        <p:scale>
          <a:sx n="60" d="100"/>
          <a:sy n="60" d="100"/>
        </p:scale>
        <p:origin x="-6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460" y="-108"/>
      </p:cViewPr>
      <p:guideLst>
        <p:guide orient="horz" pos="3128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C8FEF-35EF-435E-B032-1DC03264F3FE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19160-2739-4C84-9714-6B4BEF167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66231-BED7-4B35-83DA-18C1FCA5CF9E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7F433-BDA0-4467-9E46-24A0D74C5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7F433-BDA0-4467-9E46-24A0D74C596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7F433-BDA0-4467-9E46-24A0D74C596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7F433-BDA0-4467-9E46-24A0D74C596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7F433-BDA0-4467-9E46-24A0D74C596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7F433-BDA0-4467-9E46-24A0D74C596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7F433-BDA0-4467-9E46-24A0D74C596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7F433-BDA0-4467-9E46-24A0D74C596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7F433-BDA0-4467-9E46-24A0D74C596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7F433-BDA0-4467-9E46-24A0D74C596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7F433-BDA0-4467-9E46-24A0D74C596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7F433-BDA0-4467-9E46-24A0D74C596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7F433-BDA0-4467-9E46-24A0D74C596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7F433-BDA0-4467-9E46-24A0D74C596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7F433-BDA0-4467-9E46-24A0D74C596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7F433-BDA0-4467-9E46-24A0D74C596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7F433-BDA0-4467-9E46-24A0D74C596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7F433-BDA0-4467-9E46-24A0D74C596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D8B09-CCD7-4659-BAED-4726DB3E30B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D8B09-CCD7-4659-BAED-4726DB3E30B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D8B09-CCD7-4659-BAED-4726DB3E30B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D8B09-CCD7-4659-BAED-4726DB3E30B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D8B09-CCD7-4659-BAED-4726DB3E30B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7F433-BDA0-4467-9E46-24A0D74C596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7F433-BDA0-4467-9E46-24A0D74C596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7F433-BDA0-4467-9E46-24A0D74C596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7F433-BDA0-4467-9E46-24A0D74C596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7F433-BDA0-4467-9E46-24A0D74C596F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7F433-BDA0-4467-9E46-24A0D74C596F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7F433-BDA0-4467-9E46-24A0D74C596F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7F433-BDA0-4467-9E46-24A0D74C596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7F433-BDA0-4467-9E46-24A0D74C596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7F433-BDA0-4467-9E46-24A0D74C596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7F433-BDA0-4467-9E46-24A0D74C596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7F433-BDA0-4467-9E46-24A0D74C596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7F433-BDA0-4467-9E46-24A0D74C596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293096"/>
            <a:ext cx="5638800" cy="16478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Sep-2011 </a:t>
            </a:r>
            <a:endParaRPr lang="en-US" dirty="0"/>
          </a:p>
        </p:txBody>
      </p:sp>
      <p:sp>
        <p:nvSpPr>
          <p:cNvPr id="88072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Adaptive Temperature-Aware SoC Test Scheduling Considering Process Variation </a:t>
            </a:r>
            <a:endParaRPr lang="en-US"/>
          </a:p>
        </p:txBody>
      </p:sp>
      <p:sp>
        <p:nvSpPr>
          <p:cNvPr id="88073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AE40141-0E11-4A08-88EA-4286ADDD5B3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8066" name="Oval 2"/>
          <p:cNvSpPr>
            <a:spLocks noChangeArrowheads="1"/>
          </p:cNvSpPr>
          <p:nvPr/>
        </p:nvSpPr>
        <p:spPr bwMode="auto">
          <a:xfrm>
            <a:off x="368846" y="332656"/>
            <a:ext cx="3265214" cy="3312368"/>
          </a:xfrm>
          <a:prstGeom prst="ellips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hidden">
          <a:xfrm>
            <a:off x="0" y="1131524"/>
            <a:ext cx="2555776" cy="1656184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hidden">
          <a:xfrm>
            <a:off x="2555776" y="1131524"/>
            <a:ext cx="6336844" cy="1656184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38199" y="1052736"/>
            <a:ext cx="6830145" cy="1795347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Sep-2011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Adaptive Temperature-Aware SoC Test Scheduling Considering Process Variation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BF8DD-AFB9-4402-978D-3938DBBF0E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Sep-2011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Adaptive Temperature-Aware SoC Test Scheduling Considering Process Variation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A924E-5678-4D04-8123-3CC4B88052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332656"/>
            <a:ext cx="7158037" cy="72008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74553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Dec-2011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688" y="6248400"/>
            <a:ext cx="604867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Process-Variation and Temperature Aware SoC Test Scheduling Using Particle Swarm Optimization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248400"/>
            <a:ext cx="726232" cy="457200"/>
          </a:xfrm>
        </p:spPr>
        <p:txBody>
          <a:bodyPr/>
          <a:lstStyle>
            <a:lvl1pPr>
              <a:defRPr/>
            </a:lvl1pPr>
          </a:lstStyle>
          <a:p>
            <a:fld id="{980148F6-CFE7-4FF0-B78A-F686DA960B1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Sep-2011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Adaptive Temperature-Aware SoC Test Scheduling Considering Process Variation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6C24A-923C-40F8-A3BF-E9DD8C0C5D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Sep-2011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Adaptive Temperature-Aware SoC Test Scheduling Considering Process Variation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AFA1C-60DB-43D3-88D1-D1027E3D74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Sep-2011 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Adaptive Temperature-Aware SoC Test Scheduling Considering Process Variation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03E94-9825-4D1D-8D80-CC9A2915DE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188640"/>
            <a:ext cx="7384553" cy="8368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Sep-2011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Adaptive Temperature-Aware SoC Test Scheduling Considering Process Variation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BBA75-4B1A-41D0-B58B-B9265B1FA3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Sep-2011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Adaptive Temperature-Aware SoC Test Scheduling Considering Process Variation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93AD2-3C0C-47E6-BAEC-53F2FB996D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Sep-2011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Adaptive Temperature-Aware SoC Test Scheduling Considering Process Variation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05FCC-ED56-4A52-ACB8-B69F7AC94B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Sep-2011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Adaptive Temperature-Aware SoC Test Scheduling Considering Process Variation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D7C20-9E05-4040-B655-BFFF2BD759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1010965"/>
            <a:ext cx="2133600" cy="101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1447800" y="1010965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305917"/>
            <a:ext cx="7158037" cy="83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74553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r>
              <a:rPr lang="en-US" dirty="0" smtClean="0"/>
              <a:t>Sep-2011 </a:t>
            </a:r>
            <a:endParaRPr lang="en-US" dirty="0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688" y="6248400"/>
            <a:ext cx="604867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r>
              <a:rPr lang="en-US" dirty="0" smtClean="0"/>
              <a:t>Process-Variation and Temperature Aware SoC Test Scheduling Using Particle Swarm Optimization</a:t>
            </a:r>
            <a:endParaRPr lang="en-US" dirty="0"/>
          </a:p>
        </p:txBody>
      </p:sp>
      <p:sp>
        <p:nvSpPr>
          <p:cNvPr id="870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4368" y="6248400"/>
            <a:ext cx="72623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22D354B9-A02D-4148-B10D-D50FB9D39C7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6.jpe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17" Type="http://schemas.openxmlformats.org/officeDocument/2006/relationships/image" Target="../media/image46.jpe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5" Type="http://schemas.openxmlformats.org/officeDocument/2006/relationships/image" Target="../media/image4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jpeg"/><Relationship Id="rId18" Type="http://schemas.openxmlformats.org/officeDocument/2006/relationships/image" Target="../media/image6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17" Type="http://schemas.openxmlformats.org/officeDocument/2006/relationships/image" Target="../media/image65.jpe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5" Type="http://schemas.openxmlformats.org/officeDocument/2006/relationships/image" Target="../media/image6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Relationship Id="rId14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11" Type="http://schemas.openxmlformats.org/officeDocument/2006/relationships/image" Target="../media/image85.jpeg"/><Relationship Id="rId5" Type="http://schemas.openxmlformats.org/officeDocument/2006/relationships/image" Target="../media/image79.jpeg"/><Relationship Id="rId10" Type="http://schemas.openxmlformats.org/officeDocument/2006/relationships/image" Target="../media/image84.jpeg"/><Relationship Id="rId4" Type="http://schemas.openxmlformats.org/officeDocument/2006/relationships/image" Target="../media/image78.jpeg"/><Relationship Id="rId9" Type="http://schemas.openxmlformats.org/officeDocument/2006/relationships/image" Target="../media/image8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907704" y="4013448"/>
            <a:ext cx="5544616" cy="1143744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Nima Aghaee, Zebo Peng, and Petru Eles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Embedded Systems Laboratory (ESLAB)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Linkoping University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560840" cy="17953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Process-Variation and Temperature Aware SoC Test Scheduling Using Particle Swarm Optimization</a:t>
            </a:r>
            <a:endParaRPr lang="en-US" dirty="0"/>
          </a:p>
        </p:txBody>
      </p:sp>
      <p:pic>
        <p:nvPicPr>
          <p:cNvPr id="4" name="Picture 3" descr="Linkoping_1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912" y="3861048"/>
            <a:ext cx="1295400" cy="1295400"/>
          </a:xfrm>
          <a:prstGeom prst="rect">
            <a:avLst/>
          </a:prstGeom>
        </p:spPr>
      </p:pic>
      <p:pic>
        <p:nvPicPr>
          <p:cNvPr id="5" name="Picture 4" descr="eslab_sm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7964" y="3861048"/>
            <a:ext cx="888492" cy="12923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6165304"/>
            <a:ext cx="6336704" cy="4303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dirty="0" smtClean="0">
                <a:solidFill>
                  <a:srgbClr val="339966"/>
                </a:solidFill>
              </a:rPr>
              <a:t>6</a:t>
            </a:r>
            <a:r>
              <a:rPr lang="en-US" baseline="30000" dirty="0" smtClean="0">
                <a:solidFill>
                  <a:srgbClr val="339966"/>
                </a:solidFill>
              </a:rPr>
              <a:t>th</a:t>
            </a:r>
            <a:r>
              <a:rPr lang="en-US" dirty="0" smtClean="0">
                <a:solidFill>
                  <a:srgbClr val="339966"/>
                </a:solidFill>
              </a:rPr>
              <a:t> IEEE International Design and Test Workshop (IDT'11)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Process Variation - Consequences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1520" y="1340768"/>
            <a:ext cx="8640960" cy="792088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/>
          <a:p>
            <a:pPr marL="447675" marR="0" lvl="0" indent="-4476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Identical switching activity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699792" y="3356992"/>
            <a:ext cx="6192688" cy="7920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4400" dirty="0" smtClean="0">
                <a:latin typeface="+mn-lt"/>
              </a:rPr>
              <a:t>Different power profiles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51520" y="5373216"/>
            <a:ext cx="8640960" cy="7920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4400" dirty="0" smtClean="0">
                <a:latin typeface="+mn-lt"/>
              </a:rPr>
              <a:t>Different temperature profiles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251520" y="2276872"/>
            <a:ext cx="2232248" cy="2952328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4644008" y="2204864"/>
            <a:ext cx="2232248" cy="1080120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4644008" y="4221088"/>
            <a:ext cx="2232248" cy="1080120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946150" y="6381328"/>
            <a:ext cx="745530" cy="324272"/>
          </a:xfrm>
        </p:spPr>
        <p:txBody>
          <a:bodyPr/>
          <a:lstStyle/>
          <a:p>
            <a:r>
              <a:rPr lang="en-US" dirty="0" smtClean="0"/>
              <a:t>Dec-2011 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688" y="6381328"/>
            <a:ext cx="6048672" cy="324272"/>
          </a:xfrm>
        </p:spPr>
        <p:txBody>
          <a:bodyPr/>
          <a:lstStyle/>
          <a:p>
            <a:r>
              <a:rPr lang="en-US" dirty="0" smtClean="0"/>
              <a:t>Process-Variation and Temperature Aware SoC Test Scheduling Using Particle Swarm Optimization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381328"/>
            <a:ext cx="726232" cy="324272"/>
          </a:xfrm>
        </p:spPr>
        <p:txBody>
          <a:bodyPr/>
          <a:lstStyle/>
          <a:p>
            <a:fld id="{980148F6-CFE7-4FF0-B78A-F686DA960B16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55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1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for Worst-Case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496" y="1412776"/>
            <a:ext cx="3600400" cy="12241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0975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Scheduling for worst-case chip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788024" y="1412776"/>
            <a:ext cx="396044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85725"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Long Test Application Time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Fig18_a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70" y="2996952"/>
            <a:ext cx="8971126" cy="324036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 bwMode="auto">
          <a:xfrm>
            <a:off x="3779912" y="1124744"/>
            <a:ext cx="936104" cy="1800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946150" y="6381328"/>
            <a:ext cx="745530" cy="324272"/>
          </a:xfrm>
        </p:spPr>
        <p:txBody>
          <a:bodyPr/>
          <a:lstStyle/>
          <a:p>
            <a:r>
              <a:rPr lang="en-US" dirty="0" smtClean="0"/>
              <a:t>Dec-2011 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688" y="6381328"/>
            <a:ext cx="6048672" cy="324272"/>
          </a:xfrm>
        </p:spPr>
        <p:txBody>
          <a:bodyPr/>
          <a:lstStyle/>
          <a:p>
            <a:r>
              <a:rPr lang="en-US" dirty="0" smtClean="0"/>
              <a:t>Process-Variation and Temperature Aware SoC Test Scheduling Using Particle Swarm Optimization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381328"/>
            <a:ext cx="726232" cy="324272"/>
          </a:xfrm>
        </p:spPr>
        <p:txBody>
          <a:bodyPr/>
          <a:lstStyle/>
          <a:p>
            <a:fld id="{980148F6-CFE7-4FF0-B78A-F686DA960B16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for Typical Case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9512" y="1268760"/>
            <a:ext cx="4824536" cy="648072"/>
          </a:xfrm>
          <a:prstGeom prst="rect">
            <a:avLst/>
          </a:prstGeom>
        </p:spPr>
        <p:txBody>
          <a:bodyPr lIns="36000" rIns="36000">
            <a:noAutofit/>
          </a:bodyPr>
          <a:lstStyle/>
          <a:p>
            <a:pPr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Scheduling for typical chip</a:t>
            </a:r>
          </a:p>
        </p:txBody>
      </p:sp>
      <p:pic>
        <p:nvPicPr>
          <p:cNvPr id="8" name="Picture 7" descr="Fig16_c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249582"/>
            <a:ext cx="3888431" cy="4987730"/>
          </a:xfrm>
          <a:prstGeom prst="rect">
            <a:avLst/>
          </a:prstGeom>
        </p:spPr>
      </p:pic>
      <p:pic>
        <p:nvPicPr>
          <p:cNvPr id="9" name="Picture 8" descr="Fig16_c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249580"/>
            <a:ext cx="3888432" cy="4987732"/>
          </a:xfrm>
          <a:prstGeom prst="rect">
            <a:avLst/>
          </a:prstGeom>
        </p:spPr>
      </p:pic>
      <p:pic>
        <p:nvPicPr>
          <p:cNvPr id="13" name="Picture 12" descr="Fig16_c_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1249581"/>
            <a:ext cx="3888432" cy="4987731"/>
          </a:xfrm>
          <a:prstGeom prst="rect">
            <a:avLst/>
          </a:prstGeom>
        </p:spPr>
      </p:pic>
      <p:pic>
        <p:nvPicPr>
          <p:cNvPr id="14" name="Picture 13" descr="Fig16_c_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1249580"/>
            <a:ext cx="3888432" cy="4987732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827584" y="2636912"/>
            <a:ext cx="352839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45720" rIns="3600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85725"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Warmer chips will Overheat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51520" y="3861048"/>
            <a:ext cx="432048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85725" lvl="0">
              <a:spcBef>
                <a:spcPct val="20000"/>
              </a:spcBef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1979712" y="1988840"/>
            <a:ext cx="1224136" cy="57606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3645024"/>
            <a:ext cx="4464496" cy="225908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85725" lvl="0">
              <a:spcBef>
                <a:spcPct val="20000"/>
              </a:spcBef>
              <a:defRPr/>
            </a:pPr>
            <a:r>
              <a:rPr lang="en-US" sz="3200" dirty="0" smtClean="0">
                <a:solidFill>
                  <a:srgbClr val="002060"/>
                </a:solidFill>
              </a:rPr>
              <a:t>Minimize the test </a:t>
            </a:r>
            <a:r>
              <a:rPr lang="en-US" sz="3200" dirty="0" smtClean="0">
                <a:solidFill>
                  <a:srgbClr val="FF0000"/>
                </a:solidFill>
              </a:rPr>
              <a:t>cost. Trade-offs</a:t>
            </a:r>
            <a:r>
              <a:rPr lang="en-US" sz="3200" dirty="0" smtClean="0">
                <a:solidFill>
                  <a:srgbClr val="002060"/>
                </a:solidFill>
              </a:rPr>
              <a:t> are</a:t>
            </a:r>
          </a:p>
          <a:p>
            <a:pPr marL="450850" lvl="0" indent="-276225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002060"/>
                </a:solidFill>
              </a:rPr>
              <a:t>Overheated chips</a:t>
            </a:r>
          </a:p>
          <a:p>
            <a:pPr marL="450850" lvl="0" indent="-276225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002060"/>
                </a:solidFill>
              </a:rPr>
              <a:t>Test Application Time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946150" y="6381328"/>
            <a:ext cx="745530" cy="324272"/>
          </a:xfrm>
        </p:spPr>
        <p:txBody>
          <a:bodyPr/>
          <a:lstStyle/>
          <a:p>
            <a:r>
              <a:rPr lang="en-US" dirty="0" smtClean="0"/>
              <a:t>Dec-2011 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688" y="6381328"/>
            <a:ext cx="6048672" cy="324272"/>
          </a:xfrm>
        </p:spPr>
        <p:txBody>
          <a:bodyPr/>
          <a:lstStyle/>
          <a:p>
            <a:r>
              <a:rPr lang="en-US" dirty="0" smtClean="0"/>
              <a:t>Process-Variation and Temperature Aware SoC Test Scheduling Using Particle Swarm Optimization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381328"/>
            <a:ext cx="726232" cy="324272"/>
          </a:xfrm>
        </p:spPr>
        <p:txBody>
          <a:bodyPr/>
          <a:lstStyle/>
          <a:p>
            <a:fld id="{980148F6-CFE7-4FF0-B78A-F686DA960B16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" presetClass="entr" presetSubtype="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Error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Temperature Error (TE) is</a:t>
            </a:r>
            <a:br>
              <a:rPr lang="en-US" dirty="0" smtClean="0"/>
            </a:br>
            <a:r>
              <a:rPr lang="en-US" sz="2400" i="1" dirty="0" smtClean="0"/>
              <a:t>Actual Temperature – Expected Temperature</a:t>
            </a:r>
          </a:p>
          <a:p>
            <a:endParaRPr lang="en-US" dirty="0" smtClean="0"/>
          </a:p>
          <a:p>
            <a:r>
              <a:rPr lang="en-US" dirty="0" smtClean="0"/>
              <a:t>TE distribution gives the temperature error probabilities</a:t>
            </a:r>
          </a:p>
          <a:p>
            <a:pPr lvl="1"/>
            <a:r>
              <a:rPr lang="en-US" dirty="0" smtClean="0"/>
              <a:t>For cores</a:t>
            </a:r>
          </a:p>
          <a:p>
            <a:pPr lvl="1"/>
            <a:r>
              <a:rPr lang="en-US" dirty="0" smtClean="0"/>
              <a:t>For time instances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46150" y="6381328"/>
            <a:ext cx="745530" cy="324272"/>
          </a:xfrm>
        </p:spPr>
        <p:txBody>
          <a:bodyPr/>
          <a:lstStyle/>
          <a:p>
            <a:r>
              <a:rPr lang="en-US" dirty="0" smtClean="0"/>
              <a:t>Dec-2011 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688" y="6381328"/>
            <a:ext cx="6048672" cy="324272"/>
          </a:xfrm>
        </p:spPr>
        <p:txBody>
          <a:bodyPr/>
          <a:lstStyle/>
          <a:p>
            <a:r>
              <a:rPr lang="en-US" dirty="0" smtClean="0"/>
              <a:t>Process-Variation and Temperature Aware SoC Test Scheduling Using Particle Swarm Optimization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381328"/>
            <a:ext cx="726232" cy="324272"/>
          </a:xfrm>
        </p:spPr>
        <p:txBody>
          <a:bodyPr/>
          <a:lstStyle/>
          <a:p>
            <a:fld id="{980148F6-CFE7-4FF0-B78A-F686DA960B16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Linear Schedule: Four Scenarios</a:t>
            </a:r>
            <a:endParaRPr lang="en-US" dirty="0"/>
          </a:p>
        </p:txBody>
      </p:sp>
      <p:pic>
        <p:nvPicPr>
          <p:cNvPr id="6" name="Content Placeholder 5" descr="Fig_1_3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1124745"/>
            <a:ext cx="5193754" cy="518457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5496" y="1124744"/>
            <a:ext cx="3816424" cy="30963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447675" marR="0" lvl="0" indent="-444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dirty="0" smtClean="0">
                <a:latin typeface="+mn-lt"/>
              </a:rPr>
              <a:t>a. No TE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7675" marR="0" lvl="0" indent="-444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b. Time-invariant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TE</a:t>
            </a:r>
          </a:p>
          <a:p>
            <a:pPr marL="447675" marR="0" lvl="0" indent="-444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dirty="0" smtClean="0">
                <a:latin typeface="+mn-lt"/>
              </a:rPr>
              <a:t>	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(not taken care of)</a:t>
            </a:r>
          </a:p>
          <a:p>
            <a:pPr marL="447675" lvl="0" indent="-444500">
              <a:spcBef>
                <a:spcPct val="20000"/>
              </a:spcBef>
              <a:defRPr/>
            </a:pPr>
            <a:r>
              <a:rPr lang="en-US" sz="4400" baseline="0" dirty="0" smtClean="0">
                <a:latin typeface="+mn-lt"/>
              </a:rPr>
              <a:t>c.</a:t>
            </a:r>
            <a:r>
              <a:rPr lang="en-US" sz="4400" dirty="0" smtClean="0">
                <a:latin typeface="+mn-lt"/>
              </a:rPr>
              <a:t> Time-invariant TE</a:t>
            </a:r>
          </a:p>
          <a:p>
            <a:pPr marL="447675" lvl="0" indent="-444500">
              <a:spcBef>
                <a:spcPct val="20000"/>
              </a:spcBef>
              <a:defRPr/>
            </a:pPr>
            <a:r>
              <a:rPr lang="en-US" sz="4400" dirty="0" smtClean="0">
                <a:latin typeface="+mn-lt"/>
              </a:rPr>
              <a:t>	</a:t>
            </a:r>
            <a:r>
              <a:rPr lang="en-US" sz="3800" dirty="0" smtClean="0">
                <a:latin typeface="+mn-lt"/>
              </a:rPr>
              <a:t>(Statically taken care of)</a:t>
            </a:r>
          </a:p>
          <a:p>
            <a:pPr marL="447675" lvl="0" indent="-444500">
              <a:spcBef>
                <a:spcPct val="20000"/>
              </a:spcBef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d.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Time-variant TE</a:t>
            </a:r>
          </a:p>
          <a:p>
            <a:pPr marL="447675" lvl="0" indent="-444500">
              <a:spcBef>
                <a:spcPct val="20000"/>
              </a:spcBef>
              <a:defRPr/>
            </a:pPr>
            <a:r>
              <a:rPr lang="en-US" sz="4400" dirty="0" smtClean="0">
                <a:latin typeface="+mn-lt"/>
              </a:rPr>
              <a:t>	</a:t>
            </a:r>
            <a:r>
              <a:rPr lang="en-US" sz="3800" dirty="0" smtClean="0">
                <a:latin typeface="+mn-lt"/>
              </a:rPr>
              <a:t>(not taken care of)</a:t>
            </a:r>
            <a:endParaRPr kumimoji="0" lang="en-US" sz="3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5928" y="1282115"/>
            <a:ext cx="3231976" cy="1138773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Consider 2 chips called </a:t>
            </a:r>
            <a:r>
              <a:rPr lang="en-US" sz="3600" b="1" dirty="0" smtClean="0"/>
              <a:t>O</a:t>
            </a:r>
            <a:r>
              <a:rPr lang="en-US" sz="3200" dirty="0" smtClean="0"/>
              <a:t> and </a:t>
            </a:r>
            <a:r>
              <a:rPr lang="en-US" sz="3600" b="1" dirty="0" smtClean="0"/>
              <a:t>X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87524" y="4365104"/>
            <a:ext cx="338437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 variant TE</a:t>
            </a:r>
          </a:p>
        </p:txBody>
      </p:sp>
      <p:sp>
        <p:nvSpPr>
          <p:cNvPr id="9" name="Down Arrow 8"/>
          <p:cNvSpPr/>
          <p:nvPr/>
        </p:nvSpPr>
        <p:spPr>
          <a:xfrm>
            <a:off x="1583668" y="4941168"/>
            <a:ext cx="792088" cy="504056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07504" y="5517232"/>
            <a:ext cx="37444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45720" rIns="3600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Dynamic schedule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779912" y="1124744"/>
            <a:ext cx="5184576" cy="5184576"/>
            <a:chOff x="3779912" y="1124744"/>
            <a:chExt cx="5184576" cy="5184576"/>
          </a:xfrm>
        </p:grpSpPr>
        <p:sp>
          <p:nvSpPr>
            <p:cNvPr id="11" name="Rectangle 10"/>
            <p:cNvSpPr/>
            <p:nvPr/>
          </p:nvSpPr>
          <p:spPr bwMode="auto">
            <a:xfrm>
              <a:off x="3779912" y="2420888"/>
              <a:ext cx="3312368" cy="38884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7092280" y="3284984"/>
              <a:ext cx="1584176" cy="30243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8028384" y="1124744"/>
              <a:ext cx="936104" cy="165618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779912" y="1124744"/>
            <a:ext cx="5184576" cy="5184576"/>
            <a:chOff x="3779912" y="1124744"/>
            <a:chExt cx="5184576" cy="5184576"/>
          </a:xfrm>
        </p:grpSpPr>
        <p:sp>
          <p:nvSpPr>
            <p:cNvPr id="15" name="Rectangle 14"/>
            <p:cNvSpPr/>
            <p:nvPr/>
          </p:nvSpPr>
          <p:spPr bwMode="auto">
            <a:xfrm>
              <a:off x="3779912" y="3789040"/>
              <a:ext cx="4824536" cy="25202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932312" y="3645024"/>
              <a:ext cx="423664" cy="4956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8028384" y="1124744"/>
              <a:ext cx="936104" cy="165618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635896" y="4869160"/>
            <a:ext cx="5040560" cy="1440160"/>
            <a:chOff x="3635896" y="4869160"/>
            <a:chExt cx="5040560" cy="144016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3635896" y="4941168"/>
              <a:ext cx="5040560" cy="13681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5076056" y="4869160"/>
              <a:ext cx="2880320" cy="57606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67544" y="2715304"/>
            <a:ext cx="3888432" cy="236988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One linear schedule table is perfect</a:t>
            </a:r>
          </a:p>
          <a:p>
            <a:pPr indent="26352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/>
              <a:t>When to test</a:t>
            </a:r>
          </a:p>
          <a:p>
            <a:pPr indent="26352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/>
              <a:t>When to cool</a:t>
            </a:r>
            <a:endParaRPr lang="en-US" sz="3600" b="1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539552" y="1268761"/>
            <a:ext cx="8064896" cy="36625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indent="26352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/>
              <a:t>Traditional methods</a:t>
            </a:r>
          </a:p>
          <a:p>
            <a:pPr lvl="1" indent="26352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/>
              <a:t>Not dynamic</a:t>
            </a:r>
          </a:p>
          <a:p>
            <a:pPr lvl="1" indent="26352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/>
              <a:t>Not process variation aware</a:t>
            </a:r>
          </a:p>
          <a:p>
            <a:pPr indent="26352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/>
              <a:t>Adaptive method used here</a:t>
            </a:r>
          </a:p>
          <a:p>
            <a:pPr marL="720725" lvl="1" indent="-2746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/>
              <a:t>Dynamic schedule (based on  sensor readouts)</a:t>
            </a: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>
          <a:xfrm>
            <a:off x="946150" y="6381328"/>
            <a:ext cx="745530" cy="324272"/>
          </a:xfrm>
        </p:spPr>
        <p:txBody>
          <a:bodyPr/>
          <a:lstStyle/>
          <a:p>
            <a:r>
              <a:rPr lang="en-US" dirty="0" smtClean="0"/>
              <a:t>Dec-2011 </a:t>
            </a:r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688" y="6381328"/>
            <a:ext cx="6048672" cy="324272"/>
          </a:xfrm>
        </p:spPr>
        <p:txBody>
          <a:bodyPr/>
          <a:lstStyle/>
          <a:p>
            <a:r>
              <a:rPr lang="en-US" dirty="0" smtClean="0"/>
              <a:t>Process-Variation and Temperature Aware SoC Test Scheduling Using Particle Swarm Optimization</a:t>
            </a:r>
            <a:endParaRPr lang="en-US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381328"/>
            <a:ext cx="726232" cy="324272"/>
          </a:xfrm>
        </p:spPr>
        <p:txBody>
          <a:bodyPr/>
          <a:lstStyle/>
          <a:p>
            <a:fld id="{980148F6-CFE7-4FF0-B78A-F686DA960B16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8" grpId="0"/>
      <p:bldP spid="9" grpId="0" animBg="1"/>
      <p:bldP spid="10" grpId="0"/>
      <p:bldP spid="27" grpId="0" animBg="1"/>
      <p:bldP spid="27" grpId="1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Proposed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1268760"/>
            <a:ext cx="8143056" cy="511256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number of schedules generated in </a:t>
            </a:r>
            <a:r>
              <a:rPr lang="en-US" dirty="0" smtClean="0">
                <a:solidFill>
                  <a:schemeClr val="accent3"/>
                </a:solidFill>
              </a:rPr>
              <a:t>offline</a:t>
            </a:r>
            <a:r>
              <a:rPr lang="en-US" dirty="0" smtClean="0"/>
              <a:t> phase (Design)</a:t>
            </a:r>
          </a:p>
          <a:p>
            <a:pPr lvl="1"/>
            <a:r>
              <a:rPr lang="en-US" dirty="0" smtClean="0"/>
              <a:t>Find the near optimal schedule</a:t>
            </a:r>
          </a:p>
          <a:p>
            <a:pPr lvl="2"/>
            <a:r>
              <a:rPr lang="en-US" dirty="0" smtClean="0"/>
              <a:t>Minimize expected TAT</a:t>
            </a:r>
          </a:p>
          <a:p>
            <a:pPr lvl="2"/>
            <a:r>
              <a:rPr lang="en-US" dirty="0" smtClean="0"/>
              <a:t>Minimize expected Overheating</a:t>
            </a:r>
          </a:p>
          <a:p>
            <a:pPr lvl="2"/>
            <a:r>
              <a:rPr lang="en-US" dirty="0" smtClean="0"/>
              <a:t>Respect ATE memory limit</a:t>
            </a:r>
          </a:p>
          <a:p>
            <a:pPr lvl="1"/>
            <a:r>
              <a:rPr lang="en-US" dirty="0" smtClean="0"/>
              <a:t>The computationally expensive part is done using Particle Swarm Optimization</a:t>
            </a:r>
          </a:p>
          <a:p>
            <a:r>
              <a:rPr lang="en-US" dirty="0" smtClean="0"/>
              <a:t>In </a:t>
            </a:r>
            <a:r>
              <a:rPr lang="en-US" dirty="0" smtClean="0">
                <a:solidFill>
                  <a:schemeClr val="accent3"/>
                </a:solidFill>
              </a:rPr>
              <a:t>online</a:t>
            </a:r>
            <a:r>
              <a:rPr lang="en-US" dirty="0" smtClean="0"/>
              <a:t> phase (Testing), the proper schedules are selected based on temperature sensor readouts</a:t>
            </a:r>
          </a:p>
          <a:p>
            <a:pPr lvl="1"/>
            <a:r>
              <a:rPr lang="en-US" dirty="0" smtClean="0"/>
              <a:t>No computation in Online phase, we know from the schedule:</a:t>
            </a:r>
          </a:p>
          <a:p>
            <a:pPr lvl="2"/>
            <a:r>
              <a:rPr lang="en-US" dirty="0" smtClean="0"/>
              <a:t>When to read the sensors</a:t>
            </a:r>
          </a:p>
          <a:p>
            <a:pPr lvl="2"/>
            <a:r>
              <a:rPr lang="en-US" dirty="0" smtClean="0"/>
              <a:t>For which cores</a:t>
            </a:r>
          </a:p>
          <a:p>
            <a:pPr lvl="2"/>
            <a:r>
              <a:rPr lang="en-US" dirty="0" smtClean="0"/>
              <a:t>How to react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Dec-2011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Process-Variation and Temperature Aware SoC Test Scheduling Using Particle Swarm Optimization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48F6-CFE7-4FF0-B78A-F686DA960B16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Branching Table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7504" y="1196752"/>
            <a:ext cx="4176464" cy="2160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lIns="36000" rIns="36000">
            <a:normAutofit fontScale="77500" lnSpcReduction="20000"/>
          </a:bodyPr>
          <a:lstStyle/>
          <a:p>
            <a:pPr marL="542925" marR="0" lvl="0" indent="-5429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Time variant TE:</a:t>
            </a:r>
          </a:p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a.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Not taken care of X</a:t>
            </a:r>
          </a:p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Only linear schedule</a:t>
            </a:r>
          </a:p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800" kern="0" dirty="0" smtClean="0">
                <a:latin typeface="+mn-lt"/>
              </a:rPr>
              <a:t>	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(static/offline schedule)</a:t>
            </a:r>
          </a:p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b. Dynamically taken care of X</a:t>
            </a:r>
          </a:p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29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Linear schedules </a:t>
            </a:r>
            <a:r>
              <a:rPr kumimoji="0" lang="en-US" sz="33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en-US" sz="29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Branching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51520" y="3717032"/>
            <a:ext cx="388843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87313" marR="0" lvl="0" indent="15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Placement of the linear schedule tables 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branching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tables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1619672" y="4869160"/>
            <a:ext cx="1152128" cy="504056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23528" y="5373216"/>
            <a:ext cx="388843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87313" marR="0" lvl="0" indent="15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tree structure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Picture 17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5765" y="980728"/>
            <a:ext cx="4718724" cy="547260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211960" y="2276872"/>
            <a:ext cx="4752528" cy="4176464"/>
            <a:chOff x="4283968" y="2132856"/>
            <a:chExt cx="4752528" cy="4176464"/>
          </a:xfrm>
        </p:grpSpPr>
        <p:sp>
          <p:nvSpPr>
            <p:cNvPr id="11" name="Rectangle 10"/>
            <p:cNvSpPr/>
            <p:nvPr/>
          </p:nvSpPr>
          <p:spPr bwMode="auto">
            <a:xfrm>
              <a:off x="7596336" y="2348880"/>
              <a:ext cx="1440160" cy="352839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156176" y="2276872"/>
              <a:ext cx="1584176" cy="40324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4283968" y="2132856"/>
              <a:ext cx="4752528" cy="86409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572000" y="2924944"/>
              <a:ext cx="2007840" cy="5040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946150" y="6381328"/>
            <a:ext cx="745530" cy="324272"/>
          </a:xfrm>
        </p:spPr>
        <p:txBody>
          <a:bodyPr/>
          <a:lstStyle/>
          <a:p>
            <a:r>
              <a:rPr lang="en-US" dirty="0" smtClean="0"/>
              <a:t>Dec-2011 </a:t>
            </a:r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688" y="6381328"/>
            <a:ext cx="6048672" cy="324272"/>
          </a:xfrm>
        </p:spPr>
        <p:txBody>
          <a:bodyPr/>
          <a:lstStyle/>
          <a:p>
            <a:r>
              <a:rPr lang="en-US" dirty="0" smtClean="0"/>
              <a:t>Process-Variation and Temperature Aware SoC Test Scheduling Using Particle Swarm Optimization</a:t>
            </a: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381328"/>
            <a:ext cx="726232" cy="324272"/>
          </a:xfrm>
        </p:spPr>
        <p:txBody>
          <a:bodyPr/>
          <a:lstStyle/>
          <a:p>
            <a:fld id="{980148F6-CFE7-4FF0-B78A-F686DA960B16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Tree - Example</a:t>
            </a:r>
            <a:endParaRPr lang="en-US" dirty="0"/>
          </a:p>
        </p:txBody>
      </p:sp>
      <p:pic>
        <p:nvPicPr>
          <p:cNvPr id="6" name="Picture 5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250" y="1379562"/>
            <a:ext cx="8953500" cy="485775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979712" y="1340768"/>
            <a:ext cx="6984776" cy="4968552"/>
            <a:chOff x="1979712" y="1340768"/>
            <a:chExt cx="6984776" cy="4968552"/>
          </a:xfrm>
        </p:grpSpPr>
        <p:sp>
          <p:nvSpPr>
            <p:cNvPr id="7" name="Rectangle 6"/>
            <p:cNvSpPr/>
            <p:nvPr/>
          </p:nvSpPr>
          <p:spPr bwMode="auto">
            <a:xfrm>
              <a:off x="4860032" y="2708920"/>
              <a:ext cx="3384376" cy="3600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979712" y="3789040"/>
              <a:ext cx="3384376" cy="24482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804248" y="1484784"/>
              <a:ext cx="2160240" cy="38164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123728" y="1340768"/>
              <a:ext cx="2808312" cy="38164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123728" y="1340768"/>
            <a:ext cx="6840760" cy="4968552"/>
            <a:chOff x="2123728" y="1340768"/>
            <a:chExt cx="6840760" cy="4968552"/>
          </a:xfrm>
        </p:grpSpPr>
        <p:sp>
          <p:nvSpPr>
            <p:cNvPr id="12" name="Rectangle 11"/>
            <p:cNvSpPr/>
            <p:nvPr/>
          </p:nvSpPr>
          <p:spPr bwMode="auto">
            <a:xfrm>
              <a:off x="4860032" y="2708920"/>
              <a:ext cx="3384376" cy="3600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7020272" y="1484784"/>
              <a:ext cx="1944216" cy="38164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2123728" y="1340768"/>
              <a:ext cx="2808312" cy="25922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95736" y="2132856"/>
            <a:ext cx="6912768" cy="4176464"/>
            <a:chOff x="2195736" y="2132856"/>
            <a:chExt cx="6912768" cy="4176464"/>
          </a:xfrm>
        </p:grpSpPr>
        <p:sp>
          <p:nvSpPr>
            <p:cNvPr id="17" name="Rectangle 16"/>
            <p:cNvSpPr/>
            <p:nvPr/>
          </p:nvSpPr>
          <p:spPr bwMode="auto">
            <a:xfrm>
              <a:off x="5012432" y="4221088"/>
              <a:ext cx="3384376" cy="20882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7011888" y="2132856"/>
              <a:ext cx="209661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195736" y="2636912"/>
              <a:ext cx="2808312" cy="14401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7812360" y="2420888"/>
              <a:ext cx="1259632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79512" y="2204864"/>
            <a:ext cx="4968552" cy="2304256"/>
            <a:chOff x="179512" y="2204864"/>
            <a:chExt cx="4968552" cy="2304256"/>
          </a:xfrm>
        </p:grpSpPr>
        <p:sp>
          <p:nvSpPr>
            <p:cNvPr id="22" name="Rectangle 21"/>
            <p:cNvSpPr/>
            <p:nvPr/>
          </p:nvSpPr>
          <p:spPr bwMode="auto">
            <a:xfrm>
              <a:off x="4932040" y="2204864"/>
              <a:ext cx="216024" cy="3600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79512" y="4149080"/>
              <a:ext cx="288032" cy="3600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946150" y="6381328"/>
            <a:ext cx="745530" cy="324272"/>
          </a:xfrm>
        </p:spPr>
        <p:txBody>
          <a:bodyPr/>
          <a:lstStyle/>
          <a:p>
            <a:r>
              <a:rPr lang="en-US" dirty="0" smtClean="0"/>
              <a:t>Dec-2011 </a:t>
            </a:r>
            <a:endParaRPr lang="en-US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688" y="6381328"/>
            <a:ext cx="6048672" cy="324272"/>
          </a:xfrm>
        </p:spPr>
        <p:txBody>
          <a:bodyPr/>
          <a:lstStyle/>
          <a:p>
            <a:r>
              <a:rPr lang="en-US" dirty="0" smtClean="0"/>
              <a:t>Process-Variation and Temperature Aware SoC Test Scheduling Using Particle Swarm Optimization</a:t>
            </a:r>
            <a:endParaRPr lang="en-US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381328"/>
            <a:ext cx="726232" cy="324272"/>
          </a:xfrm>
        </p:spPr>
        <p:txBody>
          <a:bodyPr/>
          <a:lstStyle/>
          <a:p>
            <a:fld id="{980148F6-CFE7-4FF0-B78A-F686DA960B16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260648"/>
            <a:ext cx="7384553" cy="764803"/>
          </a:xfrm>
        </p:spPr>
        <p:txBody>
          <a:bodyPr/>
          <a:lstStyle/>
          <a:p>
            <a:r>
              <a:rPr lang="en-US" dirty="0" smtClean="0"/>
              <a:t>Schedule Tree – Online Phase</a:t>
            </a:r>
            <a:endParaRPr lang="en-US" dirty="0"/>
          </a:p>
        </p:txBody>
      </p:sp>
      <p:pic>
        <p:nvPicPr>
          <p:cNvPr id="6" name="Picture 5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250" y="1379562"/>
            <a:ext cx="8953500" cy="4857750"/>
          </a:xfrm>
          <a:prstGeom prst="rect">
            <a:avLst/>
          </a:prstGeom>
        </p:spPr>
      </p:pic>
      <p:pic>
        <p:nvPicPr>
          <p:cNvPr id="7" name="Picture 6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250" y="1379562"/>
            <a:ext cx="8953500" cy="4857750"/>
          </a:xfrm>
          <a:prstGeom prst="rect">
            <a:avLst/>
          </a:prstGeom>
        </p:spPr>
      </p:pic>
      <p:pic>
        <p:nvPicPr>
          <p:cNvPr id="25" name="Picture 24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250" y="1379562"/>
            <a:ext cx="8953500" cy="4857750"/>
          </a:xfrm>
          <a:prstGeom prst="rect">
            <a:avLst/>
          </a:prstGeom>
        </p:spPr>
      </p:pic>
      <p:pic>
        <p:nvPicPr>
          <p:cNvPr id="26" name="Picture 25" descr="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5250" y="1379562"/>
            <a:ext cx="8953500" cy="4857750"/>
          </a:xfrm>
          <a:prstGeom prst="rect">
            <a:avLst/>
          </a:prstGeom>
        </p:spPr>
      </p:pic>
      <p:pic>
        <p:nvPicPr>
          <p:cNvPr id="27" name="Picture 26" descr="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5250" y="1379562"/>
            <a:ext cx="8953500" cy="4857750"/>
          </a:xfrm>
          <a:prstGeom prst="rect">
            <a:avLst/>
          </a:prstGeom>
        </p:spPr>
      </p:pic>
      <p:pic>
        <p:nvPicPr>
          <p:cNvPr id="29" name="Picture 28" descr="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5250" y="1379562"/>
            <a:ext cx="8953500" cy="4857750"/>
          </a:xfrm>
          <a:prstGeom prst="rect">
            <a:avLst/>
          </a:prstGeom>
        </p:spPr>
      </p:pic>
      <p:pic>
        <p:nvPicPr>
          <p:cNvPr id="30" name="Picture 29" descr="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250" y="1379562"/>
            <a:ext cx="8953500" cy="4857750"/>
          </a:xfrm>
          <a:prstGeom prst="rect">
            <a:avLst/>
          </a:prstGeom>
        </p:spPr>
      </p:pic>
      <p:pic>
        <p:nvPicPr>
          <p:cNvPr id="31" name="Picture 30" descr="1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5250" y="1379562"/>
            <a:ext cx="8953500" cy="4857750"/>
          </a:xfrm>
          <a:prstGeom prst="rect">
            <a:avLst/>
          </a:prstGeom>
        </p:spPr>
      </p:pic>
      <p:pic>
        <p:nvPicPr>
          <p:cNvPr id="32" name="Picture 31" descr="1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5250" y="1379562"/>
            <a:ext cx="8953500" cy="4857750"/>
          </a:xfrm>
          <a:prstGeom prst="rect">
            <a:avLst/>
          </a:prstGeom>
        </p:spPr>
      </p:pic>
      <p:pic>
        <p:nvPicPr>
          <p:cNvPr id="33" name="Picture 32" descr="1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5250" y="1379562"/>
            <a:ext cx="8953500" cy="4857750"/>
          </a:xfrm>
          <a:prstGeom prst="rect">
            <a:avLst/>
          </a:prstGeom>
        </p:spPr>
      </p:pic>
      <p:pic>
        <p:nvPicPr>
          <p:cNvPr id="34" name="Picture 33" descr="1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5250" y="1379562"/>
            <a:ext cx="8953500" cy="4857750"/>
          </a:xfrm>
          <a:prstGeom prst="rect">
            <a:avLst/>
          </a:prstGeom>
        </p:spPr>
      </p:pic>
      <p:pic>
        <p:nvPicPr>
          <p:cNvPr id="35" name="Picture 34" descr="14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5250" y="1379562"/>
            <a:ext cx="8953500" cy="4857750"/>
          </a:xfrm>
          <a:prstGeom prst="rect">
            <a:avLst/>
          </a:prstGeom>
        </p:spPr>
      </p:pic>
      <p:pic>
        <p:nvPicPr>
          <p:cNvPr id="36" name="Picture 35" descr="15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5250" y="1379562"/>
            <a:ext cx="8953500" cy="4857750"/>
          </a:xfrm>
          <a:prstGeom prst="rect">
            <a:avLst/>
          </a:prstGeom>
        </p:spPr>
      </p:pic>
      <p:pic>
        <p:nvPicPr>
          <p:cNvPr id="37" name="Picture 36" descr="16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5250" y="1379562"/>
            <a:ext cx="8953500" cy="4857750"/>
          </a:xfrm>
          <a:prstGeom prst="rect">
            <a:avLst/>
          </a:prstGeom>
        </p:spPr>
      </p:pic>
      <p:pic>
        <p:nvPicPr>
          <p:cNvPr id="38" name="Picture 37" descr="17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5250" y="1379562"/>
            <a:ext cx="8953500" cy="4857750"/>
          </a:xfrm>
          <a:prstGeom prst="rect">
            <a:avLst/>
          </a:prstGeom>
        </p:spPr>
      </p:pic>
      <p:pic>
        <p:nvPicPr>
          <p:cNvPr id="39" name="Picture 38" descr="18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95250" y="1379562"/>
            <a:ext cx="8953500" cy="4857750"/>
          </a:xfrm>
          <a:prstGeom prst="rect">
            <a:avLst/>
          </a:prstGeom>
        </p:spPr>
      </p:pic>
      <p:pic>
        <p:nvPicPr>
          <p:cNvPr id="40" name="Picture 39" descr="19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95250" y="1379562"/>
            <a:ext cx="8953500" cy="4857750"/>
          </a:xfrm>
          <a:prstGeom prst="rect">
            <a:avLst/>
          </a:prstGeom>
        </p:spPr>
      </p:pic>
      <p:pic>
        <p:nvPicPr>
          <p:cNvPr id="41" name="Picture 40" descr="20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95250" y="1379562"/>
            <a:ext cx="8953500" cy="485775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67544" y="5343599"/>
            <a:ext cx="4752528" cy="46166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Both</a:t>
            </a:r>
            <a:r>
              <a:rPr lang="en-US" sz="2400" b="1" dirty="0" smtClean="0"/>
              <a:t> O</a:t>
            </a:r>
            <a:r>
              <a:rPr lang="en-US" sz="2400" dirty="0" smtClean="0"/>
              <a:t> and </a:t>
            </a:r>
            <a:r>
              <a:rPr lang="en-US" sz="2400" b="1" dirty="0" smtClean="0"/>
              <a:t>X </a:t>
            </a:r>
            <a:r>
              <a:rPr lang="en-US" sz="2400" dirty="0" smtClean="0"/>
              <a:t>initially follow </a:t>
            </a:r>
            <a:r>
              <a:rPr lang="en-US" sz="2400" b="1" dirty="0" smtClean="0"/>
              <a:t>S1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467544" y="5373216"/>
            <a:ext cx="4752528" cy="83099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At </a:t>
            </a:r>
            <a:r>
              <a:rPr lang="en-US" sz="2400" b="1" i="1" dirty="0" smtClean="0"/>
              <a:t>t4</a:t>
            </a:r>
            <a:r>
              <a:rPr lang="en-US" sz="2400" dirty="0" smtClean="0"/>
              <a:t> ATE reads the temperature sensor and refers to </a:t>
            </a:r>
            <a:r>
              <a:rPr lang="en-US" sz="2400" b="1" dirty="0" smtClean="0"/>
              <a:t>B1</a:t>
            </a:r>
            <a:endParaRPr lang="en-US" sz="2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467544" y="5157192"/>
            <a:ext cx="4752528" cy="120032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Depending on the temperature, ATE branches to </a:t>
            </a:r>
            <a:r>
              <a:rPr lang="en-US" sz="2400" b="1" dirty="0" smtClean="0"/>
              <a:t>S2</a:t>
            </a:r>
            <a:r>
              <a:rPr lang="en-US" sz="2400" dirty="0" smtClean="0"/>
              <a:t> or </a:t>
            </a:r>
            <a:r>
              <a:rPr lang="en-US" sz="2400" b="1" dirty="0" smtClean="0"/>
              <a:t>S3</a:t>
            </a:r>
            <a:r>
              <a:rPr lang="en-US" sz="2400" dirty="0" smtClean="0"/>
              <a:t> in order to test chip </a:t>
            </a:r>
            <a:r>
              <a:rPr lang="en-US" sz="2400" b="1" dirty="0" smtClean="0"/>
              <a:t>O</a:t>
            </a:r>
            <a:r>
              <a:rPr lang="en-US" sz="2400" dirty="0" smtClean="0"/>
              <a:t> or </a:t>
            </a:r>
            <a:r>
              <a:rPr lang="en-US" sz="2400" b="1" dirty="0" smtClean="0"/>
              <a:t>X</a:t>
            </a:r>
            <a:endParaRPr lang="en-US" sz="2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467544" y="5157192"/>
            <a:ext cx="4752528" cy="120032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Test of </a:t>
            </a:r>
            <a:r>
              <a:rPr lang="en-US" sz="2400" b="1" dirty="0" smtClean="0"/>
              <a:t>O</a:t>
            </a:r>
            <a:r>
              <a:rPr lang="en-US" sz="2400" dirty="0" smtClean="0"/>
              <a:t> is over, but </a:t>
            </a:r>
            <a:r>
              <a:rPr lang="en-US" sz="2400" b="1" dirty="0" smtClean="0"/>
              <a:t>X</a:t>
            </a:r>
            <a:r>
              <a:rPr lang="en-US" sz="2400" dirty="0" smtClean="0"/>
              <a:t> needs more time since it works warmer and needs more cooling</a:t>
            </a:r>
            <a:endParaRPr lang="en-US" sz="2400" b="1" dirty="0"/>
          </a:p>
        </p:txBody>
      </p:sp>
      <p:sp>
        <p:nvSpPr>
          <p:cNvPr id="44" name="Date Placeholder 3"/>
          <p:cNvSpPr>
            <a:spLocks noGrp="1"/>
          </p:cNvSpPr>
          <p:nvPr>
            <p:ph type="dt" sz="half" idx="10"/>
          </p:nvPr>
        </p:nvSpPr>
        <p:spPr>
          <a:xfrm>
            <a:off x="946150" y="6381328"/>
            <a:ext cx="745530" cy="324272"/>
          </a:xfrm>
        </p:spPr>
        <p:txBody>
          <a:bodyPr/>
          <a:lstStyle/>
          <a:p>
            <a:r>
              <a:rPr lang="en-US" dirty="0" smtClean="0"/>
              <a:t>Dec-2011 </a:t>
            </a:r>
            <a:endParaRPr lang="en-US" dirty="0"/>
          </a:p>
        </p:txBody>
      </p:sp>
      <p:sp>
        <p:nvSpPr>
          <p:cNvPr id="4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688" y="6381328"/>
            <a:ext cx="6048672" cy="324272"/>
          </a:xfrm>
        </p:spPr>
        <p:txBody>
          <a:bodyPr/>
          <a:lstStyle/>
          <a:p>
            <a:r>
              <a:rPr lang="en-US" dirty="0" smtClean="0"/>
              <a:t>Process-Variation and Temperature Aware SoC Test Scheduling Using Particle Swarm Optimization</a:t>
            </a:r>
            <a:endParaRPr lang="en-US" dirty="0"/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381328"/>
            <a:ext cx="726232" cy="324272"/>
          </a:xfrm>
        </p:spPr>
        <p:txBody>
          <a:bodyPr/>
          <a:lstStyle/>
          <a:p>
            <a:fld id="{980148F6-CFE7-4FF0-B78A-F686DA960B16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8" grpId="0" animBg="1"/>
      <p:bldP spid="28" grpId="1" animBg="1"/>
      <p:bldP spid="42" grpId="0" animBg="1"/>
      <p:bldP spid="42" grpId="1" animBg="1"/>
      <p:bldP spid="43" grpId="0" animBg="1"/>
      <p:bldP spid="4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Tree – Offline Phase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55576" y="1628800"/>
            <a:ext cx="7992887" cy="4467200"/>
          </a:xfrm>
        </p:spPr>
        <p:txBody>
          <a:bodyPr/>
          <a:lstStyle/>
          <a:p>
            <a:r>
              <a:rPr lang="en-US" dirty="0" smtClean="0"/>
              <a:t>Finding the optimal tree</a:t>
            </a:r>
          </a:p>
          <a:p>
            <a:pPr lvl="1"/>
            <a:r>
              <a:rPr lang="en-US" dirty="0" smtClean="0"/>
              <a:t>Tree topology</a:t>
            </a:r>
          </a:p>
          <a:p>
            <a:pPr lvl="2"/>
            <a:r>
              <a:rPr lang="en-US" dirty="0" smtClean="0"/>
              <a:t>Number and order of linear and branching table</a:t>
            </a:r>
          </a:p>
          <a:p>
            <a:pPr lvl="1"/>
            <a:r>
              <a:rPr lang="en-US" dirty="0" smtClean="0"/>
              <a:t>Content of the tables</a:t>
            </a:r>
          </a:p>
          <a:p>
            <a:pPr lvl="2"/>
            <a:r>
              <a:rPr lang="en-US" dirty="0" smtClean="0"/>
              <a:t>Time instances and actions in linear tables</a:t>
            </a:r>
          </a:p>
          <a:p>
            <a:pPr lvl="2"/>
            <a:r>
              <a:rPr lang="en-US" dirty="0" smtClean="0"/>
              <a:t>Conditions and actions in branching tables</a:t>
            </a:r>
          </a:p>
          <a:p>
            <a:r>
              <a:rPr lang="en-US" dirty="0" smtClean="0"/>
              <a:t>Constructive approach for tree</a:t>
            </a:r>
          </a:p>
          <a:p>
            <a:pPr lvl="1"/>
            <a:r>
              <a:rPr lang="en-US" dirty="0" smtClean="0"/>
              <a:t>Sub-trees are building blocks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46150" y="6381328"/>
            <a:ext cx="745530" cy="324272"/>
          </a:xfrm>
        </p:spPr>
        <p:txBody>
          <a:bodyPr/>
          <a:lstStyle/>
          <a:p>
            <a:r>
              <a:rPr lang="en-US" dirty="0" smtClean="0"/>
              <a:t>Dec-2011 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688" y="6381328"/>
            <a:ext cx="6048672" cy="324272"/>
          </a:xfrm>
        </p:spPr>
        <p:txBody>
          <a:bodyPr/>
          <a:lstStyle/>
          <a:p>
            <a:r>
              <a:rPr lang="en-US" dirty="0" smtClean="0"/>
              <a:t>Process-Variation and Temperature Aware SoC Test Scheduling Using Particle Swarm Optimization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381328"/>
            <a:ext cx="726232" cy="324272"/>
          </a:xfrm>
        </p:spPr>
        <p:txBody>
          <a:bodyPr/>
          <a:lstStyle/>
          <a:p>
            <a:fld id="{980148F6-CFE7-4FF0-B78A-F686DA960B16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Power Density</a:t>
            </a:r>
            <a:endParaRPr lang="en-US" dirty="0"/>
          </a:p>
        </p:txBody>
      </p:sp>
      <p:pic>
        <p:nvPicPr>
          <p:cNvPr id="7" name="Picture 6" descr="power_dens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916832"/>
            <a:ext cx="9047683" cy="446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4248" y="5085184"/>
            <a:ext cx="2304256" cy="1224136"/>
          </a:xfrm>
        </p:spPr>
        <p:txBody>
          <a:bodyPr lIns="36000" tIns="36000" rIns="36000" bIns="36000"/>
          <a:lstStyle/>
          <a:p>
            <a:pPr marL="0" indent="0" algn="ctr">
              <a:buNone/>
            </a:pPr>
            <a:r>
              <a:rPr lang="en-US" sz="1800" dirty="0" smtClean="0">
                <a:solidFill>
                  <a:schemeClr val="accent2"/>
                </a:solidFill>
              </a:rPr>
              <a:t>Source: </a:t>
            </a:r>
          </a:p>
          <a:p>
            <a:pPr marL="0" indent="0" algn="ctr">
              <a:buNone/>
            </a:pPr>
            <a:r>
              <a:rPr lang="en-US" sz="1800" dirty="0" smtClean="0">
                <a:solidFill>
                  <a:schemeClr val="accent2"/>
                </a:solidFill>
              </a:rPr>
              <a:t>F. Pollack, Int. </a:t>
            </a:r>
            <a:r>
              <a:rPr lang="en-US" sz="1800" dirty="0" err="1" smtClean="0">
                <a:solidFill>
                  <a:schemeClr val="accent2"/>
                </a:solidFill>
              </a:rPr>
              <a:t>Symp</a:t>
            </a:r>
            <a:r>
              <a:rPr lang="en-US" sz="1800" dirty="0" smtClean="0">
                <a:solidFill>
                  <a:schemeClr val="accent2"/>
                </a:solidFill>
              </a:rPr>
              <a:t>. </a:t>
            </a:r>
            <a:r>
              <a:rPr lang="en-US" sz="1800" dirty="0" err="1" smtClean="0">
                <a:solidFill>
                  <a:schemeClr val="accent2"/>
                </a:solidFill>
              </a:rPr>
              <a:t>Microarchitecture</a:t>
            </a:r>
            <a:r>
              <a:rPr lang="en-US" sz="1800" dirty="0" smtClean="0">
                <a:solidFill>
                  <a:schemeClr val="accent2"/>
                </a:solidFill>
              </a:rPr>
              <a:t>, 1999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1248091"/>
            <a:ext cx="5904656" cy="956773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08000" tIns="108000" rIns="108000" bIns="108000" rtlCol="0">
            <a:spAutoFit/>
          </a:bodyPr>
          <a:lstStyle/>
          <a:p>
            <a:pPr algn="ctr">
              <a:buNone/>
            </a:pPr>
            <a:r>
              <a:rPr lang="en-US" sz="2400" b="1" dirty="0" smtClean="0"/>
              <a:t>Power density increases exponentially with technology scaling!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946150" y="6381328"/>
            <a:ext cx="745530" cy="324272"/>
          </a:xfrm>
        </p:spPr>
        <p:txBody>
          <a:bodyPr/>
          <a:lstStyle/>
          <a:p>
            <a:r>
              <a:rPr lang="en-US" dirty="0" smtClean="0"/>
              <a:t>Dec-2011 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688" y="6381328"/>
            <a:ext cx="6048672" cy="324272"/>
          </a:xfrm>
        </p:spPr>
        <p:txBody>
          <a:bodyPr/>
          <a:lstStyle/>
          <a:p>
            <a:r>
              <a:rPr lang="en-US" dirty="0" smtClean="0"/>
              <a:t>Process-Variation and Temperature Aware SoC Test Scheduling Using Particle Swarm Optimization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381328"/>
            <a:ext cx="726232" cy="324272"/>
          </a:xfrm>
        </p:spPr>
        <p:txBody>
          <a:bodyPr/>
          <a:lstStyle/>
          <a:p>
            <a:fld id="{980148F6-CFE7-4FF0-B78A-F686DA960B1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Construction</a:t>
            </a:r>
            <a:endParaRPr lang="en-US" dirty="0"/>
          </a:p>
        </p:txBody>
      </p:sp>
      <p:pic>
        <p:nvPicPr>
          <p:cNvPr id="19" name="Picture 18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30920"/>
            <a:ext cx="9144000" cy="4978400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 bwMode="auto">
          <a:xfrm>
            <a:off x="72008" y="5661248"/>
            <a:ext cx="1259632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699792" y="2530639"/>
            <a:ext cx="6120680" cy="255454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Schedule tree is constructed by adding the sub-trees to a reproducing candidate tree</a:t>
            </a:r>
            <a:endParaRPr lang="en-US" sz="4000" dirty="0"/>
          </a:p>
        </p:txBody>
      </p:sp>
      <p:sp>
        <p:nvSpPr>
          <p:cNvPr id="65" name="TextBox 64"/>
          <p:cNvSpPr txBox="1"/>
          <p:nvPr/>
        </p:nvSpPr>
        <p:spPr>
          <a:xfrm>
            <a:off x="72008" y="3068960"/>
            <a:ext cx="190770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Sub-tree Topologies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946150" y="6381328"/>
            <a:ext cx="745530" cy="324272"/>
          </a:xfrm>
        </p:spPr>
        <p:txBody>
          <a:bodyPr/>
          <a:lstStyle/>
          <a:p>
            <a:r>
              <a:rPr lang="en-US" dirty="0" smtClean="0"/>
              <a:t>Dec-2011 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688" y="6381328"/>
            <a:ext cx="6048672" cy="324272"/>
          </a:xfrm>
        </p:spPr>
        <p:txBody>
          <a:bodyPr/>
          <a:lstStyle/>
          <a:p>
            <a:r>
              <a:rPr lang="en-US" dirty="0" smtClean="0"/>
              <a:t>Process-Variation and Temperature Aware SoC Test Scheduling Using Particle Swarm Optimization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381328"/>
            <a:ext cx="726232" cy="324272"/>
          </a:xfrm>
        </p:spPr>
        <p:txBody>
          <a:bodyPr/>
          <a:lstStyle/>
          <a:p>
            <a:fld id="{980148F6-CFE7-4FF0-B78A-F686DA960B16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Construction</a:t>
            </a:r>
            <a:endParaRPr lang="en-US" dirty="0"/>
          </a:p>
        </p:txBody>
      </p:sp>
      <p:pic>
        <p:nvPicPr>
          <p:cNvPr id="20" name="Picture 19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30920"/>
            <a:ext cx="9144000" cy="4978400"/>
          </a:xfrm>
          <a:prstGeom prst="rect">
            <a:avLst/>
          </a:prstGeom>
        </p:spPr>
      </p:pic>
      <p:pic>
        <p:nvPicPr>
          <p:cNvPr id="21" name="Picture 20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30920"/>
            <a:ext cx="9144000" cy="4978400"/>
          </a:xfrm>
          <a:prstGeom prst="rect">
            <a:avLst/>
          </a:prstGeom>
        </p:spPr>
      </p:pic>
      <p:pic>
        <p:nvPicPr>
          <p:cNvPr id="22" name="Picture 21" descr="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330920"/>
            <a:ext cx="9144000" cy="4978400"/>
          </a:xfrm>
          <a:prstGeom prst="rect">
            <a:avLst/>
          </a:prstGeom>
        </p:spPr>
      </p:pic>
      <p:pic>
        <p:nvPicPr>
          <p:cNvPr id="23" name="Picture 22" descr="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330920"/>
            <a:ext cx="9144000" cy="4978400"/>
          </a:xfrm>
          <a:prstGeom prst="rect">
            <a:avLst/>
          </a:prstGeom>
        </p:spPr>
      </p:pic>
      <p:pic>
        <p:nvPicPr>
          <p:cNvPr id="24" name="Picture 23" descr="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330920"/>
            <a:ext cx="9144000" cy="4978400"/>
          </a:xfrm>
          <a:prstGeom prst="rect">
            <a:avLst/>
          </a:prstGeom>
        </p:spPr>
      </p:pic>
      <p:pic>
        <p:nvPicPr>
          <p:cNvPr id="25" name="Picture 24" descr="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330920"/>
            <a:ext cx="9144000" cy="4978400"/>
          </a:xfrm>
          <a:prstGeom prst="rect">
            <a:avLst/>
          </a:prstGeom>
        </p:spPr>
      </p:pic>
      <p:pic>
        <p:nvPicPr>
          <p:cNvPr id="26" name="Picture 25" descr="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1330920"/>
            <a:ext cx="9144000" cy="4978400"/>
          </a:xfrm>
          <a:prstGeom prst="rect">
            <a:avLst/>
          </a:prstGeom>
        </p:spPr>
      </p:pic>
      <p:pic>
        <p:nvPicPr>
          <p:cNvPr id="27" name="Picture 26" descr="1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1330920"/>
            <a:ext cx="9144000" cy="4978400"/>
          </a:xfrm>
          <a:prstGeom prst="rect">
            <a:avLst/>
          </a:prstGeom>
        </p:spPr>
      </p:pic>
      <p:pic>
        <p:nvPicPr>
          <p:cNvPr id="28" name="Picture 27" descr="1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1330920"/>
            <a:ext cx="9144000" cy="4978400"/>
          </a:xfrm>
          <a:prstGeom prst="rect">
            <a:avLst/>
          </a:prstGeom>
        </p:spPr>
      </p:pic>
      <p:pic>
        <p:nvPicPr>
          <p:cNvPr id="29" name="Picture 28" descr="1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1330920"/>
            <a:ext cx="9144000" cy="4978400"/>
          </a:xfrm>
          <a:prstGeom prst="rect">
            <a:avLst/>
          </a:prstGeom>
        </p:spPr>
      </p:pic>
      <p:pic>
        <p:nvPicPr>
          <p:cNvPr id="30" name="Picture 29" descr="1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1330920"/>
            <a:ext cx="9144000" cy="4978400"/>
          </a:xfrm>
          <a:prstGeom prst="rect">
            <a:avLst/>
          </a:prstGeom>
        </p:spPr>
      </p:pic>
      <p:pic>
        <p:nvPicPr>
          <p:cNvPr id="31" name="Picture 30" descr="14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1330920"/>
            <a:ext cx="9144000" cy="4978400"/>
          </a:xfrm>
          <a:prstGeom prst="rect">
            <a:avLst/>
          </a:prstGeom>
        </p:spPr>
      </p:pic>
      <p:pic>
        <p:nvPicPr>
          <p:cNvPr id="32" name="Picture 31" descr="15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1330920"/>
            <a:ext cx="9144000" cy="4978400"/>
          </a:xfrm>
          <a:prstGeom prst="rect">
            <a:avLst/>
          </a:prstGeom>
        </p:spPr>
      </p:pic>
      <p:pic>
        <p:nvPicPr>
          <p:cNvPr id="33" name="Picture 32" descr="16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1330920"/>
            <a:ext cx="9144000" cy="4978400"/>
          </a:xfrm>
          <a:prstGeom prst="rect">
            <a:avLst/>
          </a:prstGeom>
        </p:spPr>
      </p:pic>
      <p:pic>
        <p:nvPicPr>
          <p:cNvPr id="34" name="Picture 33" descr="17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1330920"/>
            <a:ext cx="9144000" cy="4978400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 bwMode="auto">
          <a:xfrm>
            <a:off x="72008" y="5661248"/>
            <a:ext cx="1259632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2008" y="3068960"/>
            <a:ext cx="190770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Sub-tree Topologies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55576" y="3356992"/>
            <a:ext cx="7632848" cy="230832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442913" indent="-442913">
              <a:buFont typeface="Arial" pitchFamily="34" charset="0"/>
              <a:buChar char="•"/>
            </a:pPr>
            <a:r>
              <a:rPr lang="en-US" sz="3600" dirty="0" smtClean="0"/>
              <a:t>Sub-tree optimization includes </a:t>
            </a:r>
            <a:r>
              <a:rPr lang="en-US" sz="3600" b="1" dirty="0" smtClean="0">
                <a:solidFill>
                  <a:schemeClr val="accent3"/>
                </a:solidFill>
              </a:rPr>
              <a:t>thermal simulation</a:t>
            </a:r>
            <a:r>
              <a:rPr lang="en-US" sz="3600" dirty="0" smtClean="0"/>
              <a:t> of the chip</a:t>
            </a:r>
          </a:p>
          <a:p>
            <a:pPr marL="442913" indent="-442913">
              <a:buFont typeface="Arial" pitchFamily="34" charset="0"/>
              <a:buChar char="•"/>
            </a:pPr>
            <a:r>
              <a:rPr lang="en-US" sz="3600" dirty="0" smtClean="0"/>
              <a:t>It is the most </a:t>
            </a:r>
            <a:r>
              <a:rPr lang="en-US" sz="3600" dirty="0" smtClean="0">
                <a:solidFill>
                  <a:schemeClr val="accent3"/>
                </a:solidFill>
              </a:rPr>
              <a:t>computationally intensive</a:t>
            </a:r>
            <a:r>
              <a:rPr lang="en-US" sz="3600" dirty="0" smtClean="0"/>
              <a:t> part of the algorithm</a:t>
            </a:r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10"/>
          </p:nvPr>
        </p:nvSpPr>
        <p:spPr>
          <a:xfrm>
            <a:off x="946150" y="6381328"/>
            <a:ext cx="745530" cy="324272"/>
          </a:xfrm>
        </p:spPr>
        <p:txBody>
          <a:bodyPr/>
          <a:lstStyle/>
          <a:p>
            <a:r>
              <a:rPr lang="en-US" dirty="0" smtClean="0"/>
              <a:t>Dec-2011 </a:t>
            </a:r>
            <a:endParaRPr lang="en-US" dirty="0"/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688" y="6381328"/>
            <a:ext cx="6048672" cy="324272"/>
          </a:xfrm>
        </p:spPr>
        <p:txBody>
          <a:bodyPr/>
          <a:lstStyle/>
          <a:p>
            <a:r>
              <a:rPr lang="en-US" dirty="0" smtClean="0"/>
              <a:t>Process-Variation and Temperature Aware SoC Test Scheduling Using Particle Swarm Optimization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381328"/>
            <a:ext cx="726232" cy="324272"/>
          </a:xfrm>
        </p:spPr>
        <p:txBody>
          <a:bodyPr/>
          <a:lstStyle/>
          <a:p>
            <a:fld id="{980148F6-CFE7-4FF0-B78A-F686DA960B16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Construction</a:t>
            </a:r>
            <a:endParaRPr lang="en-US" dirty="0"/>
          </a:p>
        </p:txBody>
      </p:sp>
      <p:pic>
        <p:nvPicPr>
          <p:cNvPr id="35" name="Picture 34" descr="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30920"/>
            <a:ext cx="9144000" cy="4978400"/>
          </a:xfrm>
          <a:prstGeom prst="rect">
            <a:avLst/>
          </a:prstGeom>
        </p:spPr>
      </p:pic>
      <p:pic>
        <p:nvPicPr>
          <p:cNvPr id="36" name="Picture 35" descr="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30920"/>
            <a:ext cx="9144000" cy="4978400"/>
          </a:xfrm>
          <a:prstGeom prst="rect">
            <a:avLst/>
          </a:prstGeom>
        </p:spPr>
      </p:pic>
      <p:pic>
        <p:nvPicPr>
          <p:cNvPr id="37" name="Picture 36" descr="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330920"/>
            <a:ext cx="9144000" cy="4978400"/>
          </a:xfrm>
          <a:prstGeom prst="rect">
            <a:avLst/>
          </a:prstGeom>
        </p:spPr>
      </p:pic>
      <p:pic>
        <p:nvPicPr>
          <p:cNvPr id="38" name="Picture 37" descr="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330920"/>
            <a:ext cx="9144000" cy="4978400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 bwMode="auto">
          <a:xfrm>
            <a:off x="72008" y="5661248"/>
            <a:ext cx="1259632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2008" y="3068960"/>
            <a:ext cx="190770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Sub-tree Topologies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59632" y="3356992"/>
            <a:ext cx="7569224" cy="255454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Other candidate offspring trees are constructed in a similar way.</a:t>
            </a:r>
          </a:p>
          <a:p>
            <a:pPr algn="ctr"/>
            <a:r>
              <a:rPr lang="en-US" sz="4000" dirty="0" smtClean="0"/>
              <a:t>Candidates exceeding memory limit are dropped.</a:t>
            </a:r>
            <a:endParaRPr lang="en-US" sz="4000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946150" y="6381328"/>
            <a:ext cx="745530" cy="324272"/>
          </a:xfrm>
        </p:spPr>
        <p:txBody>
          <a:bodyPr/>
          <a:lstStyle/>
          <a:p>
            <a:r>
              <a:rPr lang="en-US" dirty="0" smtClean="0"/>
              <a:t>Dec-2011 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688" y="6381328"/>
            <a:ext cx="6048672" cy="324272"/>
          </a:xfrm>
        </p:spPr>
        <p:txBody>
          <a:bodyPr/>
          <a:lstStyle/>
          <a:p>
            <a:r>
              <a:rPr lang="en-US" dirty="0" smtClean="0"/>
              <a:t>Process-Variation and Temperature Aware SoC Test Scheduling Using Particle Swarm Optimization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381328"/>
            <a:ext cx="726232" cy="324272"/>
          </a:xfrm>
        </p:spPr>
        <p:txBody>
          <a:bodyPr/>
          <a:lstStyle/>
          <a:p>
            <a:fld id="{980148F6-CFE7-4FF0-B78A-F686DA960B16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Construction</a:t>
            </a:r>
            <a:endParaRPr lang="en-US" dirty="0"/>
          </a:p>
        </p:txBody>
      </p:sp>
      <p:pic>
        <p:nvPicPr>
          <p:cNvPr id="39" name="Picture 38" descr="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30920"/>
            <a:ext cx="9144000" cy="4978400"/>
          </a:xfrm>
          <a:prstGeom prst="rect">
            <a:avLst/>
          </a:prstGeom>
        </p:spPr>
      </p:pic>
      <p:pic>
        <p:nvPicPr>
          <p:cNvPr id="40" name="Picture 39" descr="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30920"/>
            <a:ext cx="9144000" cy="4978400"/>
          </a:xfrm>
          <a:prstGeom prst="rect">
            <a:avLst/>
          </a:prstGeom>
        </p:spPr>
      </p:pic>
      <p:pic>
        <p:nvPicPr>
          <p:cNvPr id="41" name="Picture 40" descr="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330920"/>
            <a:ext cx="9144000" cy="4978400"/>
          </a:xfrm>
          <a:prstGeom prst="rect">
            <a:avLst/>
          </a:prstGeom>
        </p:spPr>
      </p:pic>
      <p:pic>
        <p:nvPicPr>
          <p:cNvPr id="42" name="Picture 41" descr="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330920"/>
            <a:ext cx="9144000" cy="4978400"/>
          </a:xfrm>
          <a:prstGeom prst="rect">
            <a:avLst/>
          </a:prstGeom>
        </p:spPr>
      </p:pic>
      <p:pic>
        <p:nvPicPr>
          <p:cNvPr id="43" name="Picture 42" descr="2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330920"/>
            <a:ext cx="9144000" cy="4978400"/>
          </a:xfrm>
          <a:prstGeom prst="rect">
            <a:avLst/>
          </a:prstGeom>
        </p:spPr>
      </p:pic>
      <p:pic>
        <p:nvPicPr>
          <p:cNvPr id="44" name="Picture 43" descr="2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330920"/>
            <a:ext cx="9144000" cy="4978400"/>
          </a:xfrm>
          <a:prstGeom prst="rect">
            <a:avLst/>
          </a:prstGeom>
        </p:spPr>
      </p:pic>
      <p:pic>
        <p:nvPicPr>
          <p:cNvPr id="46" name="Picture 45" descr="2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1330920"/>
            <a:ext cx="9144000" cy="4978400"/>
          </a:xfrm>
          <a:prstGeom prst="rect">
            <a:avLst/>
          </a:prstGeom>
        </p:spPr>
      </p:pic>
      <p:pic>
        <p:nvPicPr>
          <p:cNvPr id="45" name="Picture 44" descr="2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1330920"/>
            <a:ext cx="9144000" cy="4978400"/>
          </a:xfrm>
          <a:prstGeom prst="rect">
            <a:avLst/>
          </a:prstGeom>
        </p:spPr>
      </p:pic>
      <p:pic>
        <p:nvPicPr>
          <p:cNvPr id="47" name="Picture 46" descr="3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1330920"/>
            <a:ext cx="9144000" cy="4978400"/>
          </a:xfrm>
          <a:prstGeom prst="rect">
            <a:avLst/>
          </a:prstGeom>
        </p:spPr>
      </p:pic>
      <p:pic>
        <p:nvPicPr>
          <p:cNvPr id="48" name="Picture 47" descr="3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1330920"/>
            <a:ext cx="9144000" cy="4978400"/>
          </a:xfrm>
          <a:prstGeom prst="rect">
            <a:avLst/>
          </a:prstGeom>
        </p:spPr>
      </p:pic>
      <p:pic>
        <p:nvPicPr>
          <p:cNvPr id="49" name="Picture 48" descr="32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1330920"/>
            <a:ext cx="9144000" cy="4978400"/>
          </a:xfrm>
          <a:prstGeom prst="rect">
            <a:avLst/>
          </a:prstGeom>
        </p:spPr>
      </p:pic>
      <p:pic>
        <p:nvPicPr>
          <p:cNvPr id="50" name="Picture 49" descr="33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1330920"/>
            <a:ext cx="9144000" cy="4978400"/>
          </a:xfrm>
          <a:prstGeom prst="rect">
            <a:avLst/>
          </a:prstGeom>
        </p:spPr>
      </p:pic>
      <p:pic>
        <p:nvPicPr>
          <p:cNvPr id="63" name="Picture 62" descr="33-b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1330920"/>
            <a:ext cx="9144000" cy="4978400"/>
          </a:xfrm>
          <a:prstGeom prst="rect">
            <a:avLst/>
          </a:prstGeom>
        </p:spPr>
      </p:pic>
      <p:pic>
        <p:nvPicPr>
          <p:cNvPr id="51" name="Picture 50" descr="34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1330920"/>
            <a:ext cx="9144000" cy="4978400"/>
          </a:xfrm>
          <a:prstGeom prst="rect">
            <a:avLst/>
          </a:prstGeom>
        </p:spPr>
      </p:pic>
      <p:pic>
        <p:nvPicPr>
          <p:cNvPr id="52" name="Picture 51" descr="35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1330920"/>
            <a:ext cx="9144000" cy="4978400"/>
          </a:xfrm>
          <a:prstGeom prst="rect">
            <a:avLst/>
          </a:prstGeom>
        </p:spPr>
      </p:pic>
      <p:pic>
        <p:nvPicPr>
          <p:cNvPr id="53" name="Picture 52" descr="36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0" y="1330920"/>
            <a:ext cx="9144000" cy="4978400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 bwMode="auto">
          <a:xfrm>
            <a:off x="72008" y="5661248"/>
            <a:ext cx="1259632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2008" y="3068960"/>
            <a:ext cx="190770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Sub-tree Topologies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259632" y="5385410"/>
            <a:ext cx="7569224" cy="70788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Search for the best candidate</a:t>
            </a:r>
            <a:endParaRPr lang="en-US" sz="4000" dirty="0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946150" y="6381328"/>
            <a:ext cx="745530" cy="324272"/>
          </a:xfrm>
        </p:spPr>
        <p:txBody>
          <a:bodyPr/>
          <a:lstStyle/>
          <a:p>
            <a:r>
              <a:rPr lang="en-US" dirty="0" smtClean="0"/>
              <a:t>Dec-2011 </a:t>
            </a:r>
            <a:endParaRPr lang="en-US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688" y="6381328"/>
            <a:ext cx="6048672" cy="324272"/>
          </a:xfrm>
        </p:spPr>
        <p:txBody>
          <a:bodyPr/>
          <a:lstStyle/>
          <a:p>
            <a:r>
              <a:rPr lang="en-US" dirty="0" smtClean="0"/>
              <a:t>Process-Variation and Temperature Aware SoC Test Scheduling Using Particle Swarm Optimization</a:t>
            </a:r>
            <a:endParaRPr lang="en-US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381328"/>
            <a:ext cx="726232" cy="324272"/>
          </a:xfrm>
        </p:spPr>
        <p:txBody>
          <a:bodyPr/>
          <a:lstStyle/>
          <a:p>
            <a:fld id="{980148F6-CFE7-4FF0-B78A-F686DA960B16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Construction</a:t>
            </a:r>
            <a:endParaRPr lang="en-US" dirty="0"/>
          </a:p>
        </p:txBody>
      </p:sp>
      <p:pic>
        <p:nvPicPr>
          <p:cNvPr id="54" name="Picture 53" descr="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30920"/>
            <a:ext cx="9144000" cy="4978400"/>
          </a:xfrm>
          <a:prstGeom prst="rect">
            <a:avLst/>
          </a:prstGeom>
        </p:spPr>
      </p:pic>
      <p:pic>
        <p:nvPicPr>
          <p:cNvPr id="55" name="Picture 54" descr="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30920"/>
            <a:ext cx="9144000" cy="4978400"/>
          </a:xfrm>
          <a:prstGeom prst="rect">
            <a:avLst/>
          </a:prstGeom>
        </p:spPr>
      </p:pic>
      <p:pic>
        <p:nvPicPr>
          <p:cNvPr id="56" name="Picture 55" descr="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330920"/>
            <a:ext cx="9144000" cy="4978400"/>
          </a:xfrm>
          <a:prstGeom prst="rect">
            <a:avLst/>
          </a:prstGeom>
        </p:spPr>
      </p:pic>
      <p:pic>
        <p:nvPicPr>
          <p:cNvPr id="57" name="Picture 56" descr="4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330920"/>
            <a:ext cx="9144000" cy="4978400"/>
          </a:xfrm>
          <a:prstGeom prst="rect">
            <a:avLst/>
          </a:prstGeom>
        </p:spPr>
      </p:pic>
      <p:pic>
        <p:nvPicPr>
          <p:cNvPr id="60" name="Picture 59" descr="4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330920"/>
            <a:ext cx="9144000" cy="4978400"/>
          </a:xfrm>
          <a:prstGeom prst="rect">
            <a:avLst/>
          </a:prstGeom>
        </p:spPr>
      </p:pic>
      <p:pic>
        <p:nvPicPr>
          <p:cNvPr id="61" name="Picture 60" descr="4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330920"/>
            <a:ext cx="9144000" cy="4978400"/>
          </a:xfrm>
          <a:prstGeom prst="rect">
            <a:avLst/>
          </a:prstGeom>
        </p:spPr>
      </p:pic>
      <p:pic>
        <p:nvPicPr>
          <p:cNvPr id="62" name="Picture 61" descr="4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1330920"/>
            <a:ext cx="9144000" cy="4978400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 bwMode="auto">
          <a:xfrm>
            <a:off x="72008" y="5661248"/>
            <a:ext cx="1259632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2008" y="3068960"/>
            <a:ext cx="190770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Sub-tree Topologies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699792" y="3473713"/>
            <a:ext cx="5760640" cy="193899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This is the next reproducing candidate tree</a:t>
            </a:r>
            <a:endParaRPr lang="en-US" sz="4000" dirty="0"/>
          </a:p>
        </p:txBody>
      </p:sp>
      <p:sp>
        <p:nvSpPr>
          <p:cNvPr id="69" name="TextBox 68"/>
          <p:cNvSpPr txBox="1"/>
          <p:nvPr/>
        </p:nvSpPr>
        <p:spPr>
          <a:xfrm>
            <a:off x="2699792" y="3429000"/>
            <a:ext cx="5688632" cy="193899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360000" indent="-263525" algn="ctr"/>
            <a:r>
              <a:rPr lang="en-US" sz="4000" dirty="0" smtClean="0"/>
              <a:t>This procedure is repeated until all the tests are scheduled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946150" y="6381328"/>
            <a:ext cx="745530" cy="324272"/>
          </a:xfrm>
        </p:spPr>
        <p:txBody>
          <a:bodyPr/>
          <a:lstStyle/>
          <a:p>
            <a:r>
              <a:rPr lang="en-US" dirty="0" smtClean="0"/>
              <a:t>Dec-2011 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688" y="6381328"/>
            <a:ext cx="6048672" cy="324272"/>
          </a:xfrm>
        </p:spPr>
        <p:txBody>
          <a:bodyPr/>
          <a:lstStyle/>
          <a:p>
            <a:r>
              <a:rPr lang="en-US" dirty="0" smtClean="0"/>
              <a:t>Process-Variation and Temperature Aware SoC Test Scheduling Using Particle Swarm Optimization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381328"/>
            <a:ext cx="726232" cy="324272"/>
          </a:xfrm>
        </p:spPr>
        <p:txBody>
          <a:bodyPr/>
          <a:lstStyle/>
          <a:p>
            <a:fld id="{980148F6-CFE7-4FF0-B78A-F686DA960B16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3" grpId="1" animBg="1"/>
      <p:bldP spid="6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3" y="332656"/>
            <a:ext cx="7550348" cy="720080"/>
          </a:xfrm>
        </p:spPr>
        <p:txBody>
          <a:bodyPr/>
          <a:lstStyle/>
          <a:p>
            <a:r>
              <a:rPr lang="en-US" dirty="0" smtClean="0"/>
              <a:t>Sub-tree Optimization - Nodes </a:t>
            </a:r>
            <a:endParaRPr lang="en-US" dirty="0"/>
          </a:p>
        </p:txBody>
      </p:sp>
      <p:pic>
        <p:nvPicPr>
          <p:cNvPr id="10" name="Picture 9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5969" y="1196752"/>
            <a:ext cx="4914010" cy="2088232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51520" y="5805264"/>
            <a:ext cx="792088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179388" marR="0" lvl="1" algn="l" defTabSz="5429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Number of Branches = Number of Chip Clusters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39552" y="3356992"/>
            <a:ext cx="79208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1" indent="0" algn="l" defTabSz="5429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Nodes are placed serially in the solution vector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4" name="Picture 13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5299" y="4293096"/>
            <a:ext cx="8590583" cy="1421681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46150" y="6381328"/>
            <a:ext cx="745530" cy="324272"/>
          </a:xfrm>
        </p:spPr>
        <p:txBody>
          <a:bodyPr/>
          <a:lstStyle/>
          <a:p>
            <a:r>
              <a:rPr lang="en-US" dirty="0" smtClean="0"/>
              <a:t>Dec-2011 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688" y="6381328"/>
            <a:ext cx="6048672" cy="324272"/>
          </a:xfrm>
        </p:spPr>
        <p:txBody>
          <a:bodyPr/>
          <a:lstStyle/>
          <a:p>
            <a:r>
              <a:rPr lang="en-US" dirty="0" smtClean="0"/>
              <a:t>Process-Variation and Temperature Aware SoC Test Scheduling Using Particle Swarm Optimization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381328"/>
            <a:ext cx="726232" cy="324272"/>
          </a:xfrm>
        </p:spPr>
        <p:txBody>
          <a:bodyPr/>
          <a:lstStyle/>
          <a:p>
            <a:fld id="{980148F6-CFE7-4FF0-B78A-F686DA960B16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252" y="1124744"/>
            <a:ext cx="6604188" cy="3891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3" y="332656"/>
            <a:ext cx="7550348" cy="720080"/>
          </a:xfrm>
        </p:spPr>
        <p:txBody>
          <a:bodyPr/>
          <a:lstStyle/>
          <a:p>
            <a:r>
              <a:rPr lang="en-US" dirty="0" smtClean="0"/>
              <a:t>Sub-tree Optimization - Coding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4752528" cy="2808312"/>
          </a:xfrm>
        </p:spPr>
        <p:txBody>
          <a:bodyPr>
            <a:normAutofit/>
          </a:bodyPr>
          <a:lstStyle/>
          <a:p>
            <a:pPr marL="538163" lvl="1" defTabSz="542925"/>
            <a:r>
              <a:rPr lang="en-US" dirty="0" smtClean="0"/>
              <a:t>Example</a:t>
            </a:r>
          </a:p>
          <a:p>
            <a:pPr marL="709613" lvl="2" indent="-442913" defTabSz="714375"/>
            <a:r>
              <a:rPr lang="en-US" sz="2000" dirty="0" smtClean="0"/>
              <a:t>1 node</a:t>
            </a:r>
          </a:p>
          <a:p>
            <a:pPr marL="709613" lvl="2" indent="-442913" defTabSz="714375"/>
            <a:r>
              <a:rPr lang="en-US" sz="2000" dirty="0" smtClean="0"/>
              <a:t>2 chip clusters</a:t>
            </a:r>
          </a:p>
          <a:p>
            <a:pPr marL="709613" lvl="2" indent="-442913" defTabSz="714375"/>
            <a:r>
              <a:rPr lang="en-US" sz="2000" dirty="0" smtClean="0"/>
              <a:t>2 cores </a:t>
            </a:r>
          </a:p>
          <a:p>
            <a:pPr marL="709613" lvl="2" indent="-442913" defTabSz="714375"/>
            <a:r>
              <a:rPr lang="en-US" sz="2000" dirty="0" smtClean="0"/>
              <a:t>3 </a:t>
            </a:r>
            <a:r>
              <a:rPr lang="en-US" sz="2000" smtClean="0"/>
              <a:t>error </a:t>
            </a:r>
            <a:r>
              <a:rPr lang="en-US" sz="2000" smtClean="0"/>
              <a:t>clusters </a:t>
            </a:r>
            <a:r>
              <a:rPr lang="en-US" sz="2000" dirty="0" smtClean="0"/>
              <a:t>per core</a:t>
            </a:r>
          </a:p>
          <a:p>
            <a:pPr marL="709613" lvl="2" indent="-442913" defTabSz="714375"/>
            <a:r>
              <a:rPr lang="en-US" sz="2000" dirty="0" smtClean="0"/>
              <a:t>Cells are labeled with cluster IDs</a:t>
            </a:r>
          </a:p>
          <a:p>
            <a:pPr marL="709613" lvl="2" indent="-442913" defTabSz="714375"/>
            <a:r>
              <a:rPr lang="en-US" sz="2000" dirty="0" smtClean="0"/>
              <a:t>9 cells to be labeled with 0 and1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5013176"/>
            <a:ext cx="7416824" cy="95410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Particle Swarm Optimization is then used in order to find a Sub-tree with minimal cost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946150" y="6381328"/>
            <a:ext cx="745530" cy="324272"/>
          </a:xfrm>
        </p:spPr>
        <p:txBody>
          <a:bodyPr/>
          <a:lstStyle/>
          <a:p>
            <a:r>
              <a:rPr lang="en-US" dirty="0" smtClean="0"/>
              <a:t>Dec-2011 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688" y="6381328"/>
            <a:ext cx="6048672" cy="324272"/>
          </a:xfrm>
        </p:spPr>
        <p:txBody>
          <a:bodyPr/>
          <a:lstStyle/>
          <a:p>
            <a:r>
              <a:rPr lang="en-US" dirty="0" smtClean="0"/>
              <a:t>Process-Variation and Temperature Aware SoC Test Scheduling Using Particle Swarm Optimization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381328"/>
            <a:ext cx="726232" cy="324272"/>
          </a:xfrm>
        </p:spPr>
        <p:txBody>
          <a:bodyPr/>
          <a:lstStyle/>
          <a:p>
            <a:fld id="{980148F6-CFE7-4FF0-B78A-F686DA960B16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Swarm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325" y="1556792"/>
            <a:ext cx="7661275" cy="453920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Mimics the social behavior</a:t>
            </a:r>
          </a:p>
          <a:p>
            <a:pPr lvl="1"/>
            <a:r>
              <a:rPr lang="en-US" dirty="0" smtClean="0"/>
              <a:t>School of fish searching for food,</a:t>
            </a:r>
          </a:p>
          <a:p>
            <a:pPr lvl="1"/>
            <a:r>
              <a:rPr lang="en-US" dirty="0" smtClean="0"/>
              <a:t>Flock of birds in a cornfield</a:t>
            </a:r>
          </a:p>
          <a:p>
            <a:r>
              <a:rPr lang="en-US" dirty="0" smtClean="0"/>
              <a:t>The population is a swarm of </a:t>
            </a:r>
            <a:r>
              <a:rPr lang="en-US" dirty="0" smtClean="0">
                <a:solidFill>
                  <a:schemeClr val="accent3"/>
                </a:solidFill>
              </a:rPr>
              <a:t>particles</a:t>
            </a:r>
          </a:p>
          <a:p>
            <a:r>
              <a:rPr lang="en-US" dirty="0" smtClean="0"/>
              <a:t>Particles explore search space by semi random moves</a:t>
            </a:r>
          </a:p>
          <a:p>
            <a:r>
              <a:rPr lang="en-US" dirty="0" smtClean="0"/>
              <a:t>Each particle remembers the </a:t>
            </a:r>
            <a:r>
              <a:rPr lang="en-US" dirty="0" smtClean="0">
                <a:solidFill>
                  <a:schemeClr val="accent3"/>
                </a:solidFill>
              </a:rPr>
              <a:t>previous best </a:t>
            </a:r>
            <a:r>
              <a:rPr lang="en-US" dirty="0" smtClean="0"/>
              <a:t>location it has visited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3"/>
                </a:solidFill>
              </a:rPr>
              <a:t>global best </a:t>
            </a:r>
            <a:r>
              <a:rPr lang="en-US" dirty="0" smtClean="0"/>
              <a:t>location is also recorded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3"/>
                </a:solidFill>
              </a:rPr>
              <a:t>previous best </a:t>
            </a:r>
            <a:r>
              <a:rPr lang="en-US" dirty="0" smtClean="0"/>
              <a:t>and the </a:t>
            </a:r>
            <a:r>
              <a:rPr lang="en-US" dirty="0" smtClean="0">
                <a:solidFill>
                  <a:schemeClr val="accent3"/>
                </a:solidFill>
              </a:rPr>
              <a:t>global best </a:t>
            </a:r>
            <a:r>
              <a:rPr lang="en-US" dirty="0" smtClean="0"/>
              <a:t>guide the search (therefore </a:t>
            </a:r>
            <a:r>
              <a:rPr lang="en-US" dirty="0" smtClean="0">
                <a:solidFill>
                  <a:schemeClr val="accent3"/>
                </a:solidFill>
              </a:rPr>
              <a:t>semi-random</a:t>
            </a:r>
            <a:r>
              <a:rPr lang="en-US" dirty="0" smtClean="0"/>
              <a:t> search)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6150" y="6381328"/>
            <a:ext cx="745530" cy="324272"/>
          </a:xfrm>
        </p:spPr>
        <p:txBody>
          <a:bodyPr/>
          <a:lstStyle/>
          <a:p>
            <a:r>
              <a:rPr lang="en-US" dirty="0" smtClean="0"/>
              <a:t>Dec-2011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688" y="6381328"/>
            <a:ext cx="6048672" cy="324272"/>
          </a:xfrm>
        </p:spPr>
        <p:txBody>
          <a:bodyPr/>
          <a:lstStyle/>
          <a:p>
            <a:r>
              <a:rPr lang="en-US" dirty="0" smtClean="0"/>
              <a:t>Process-Variation and Temperature Aware SoC Test Scheduling Using Particle Swarm Optimization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381328"/>
            <a:ext cx="726232" cy="324272"/>
          </a:xfrm>
        </p:spPr>
        <p:txBody>
          <a:bodyPr/>
          <a:lstStyle/>
          <a:p>
            <a:fld id="{980148F6-CFE7-4FF0-B78A-F686DA960B16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PSO – 1-D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6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 canonic form:</a:t>
            </a:r>
            <a:endParaRPr lang="en-US" dirty="0"/>
          </a:p>
        </p:txBody>
      </p:sp>
      <p:pic>
        <p:nvPicPr>
          <p:cNvPr id="8" name="Picture 7" descr="fig9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451820"/>
            <a:ext cx="7620000" cy="2857500"/>
          </a:xfrm>
          <a:prstGeom prst="rect">
            <a:avLst/>
          </a:prstGeom>
        </p:spPr>
      </p:pic>
      <p:pic>
        <p:nvPicPr>
          <p:cNvPr id="9" name="Picture 8" descr="fig9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429000"/>
            <a:ext cx="7620000" cy="2857500"/>
          </a:xfrm>
          <a:prstGeom prst="rect">
            <a:avLst/>
          </a:prstGeom>
        </p:spPr>
      </p:pic>
      <p:pic>
        <p:nvPicPr>
          <p:cNvPr id="10" name="Picture 9" descr="fig9-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3429000"/>
            <a:ext cx="7620000" cy="2857500"/>
          </a:xfrm>
          <a:prstGeom prst="rect">
            <a:avLst/>
          </a:prstGeom>
        </p:spPr>
      </p:pic>
      <p:pic>
        <p:nvPicPr>
          <p:cNvPr id="11" name="Picture 10" descr="fig9-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576" y="3429000"/>
            <a:ext cx="7620000" cy="2857500"/>
          </a:xfrm>
          <a:prstGeom prst="rect">
            <a:avLst/>
          </a:prstGeom>
        </p:spPr>
      </p:pic>
      <p:pic>
        <p:nvPicPr>
          <p:cNvPr id="12" name="Picture 11" descr="fig9-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5576" y="3429000"/>
            <a:ext cx="7620000" cy="2857500"/>
          </a:xfrm>
          <a:prstGeom prst="rect">
            <a:avLst/>
          </a:prstGeom>
        </p:spPr>
      </p:pic>
      <p:pic>
        <p:nvPicPr>
          <p:cNvPr id="13" name="Picture 12" descr="fig9-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5576" y="3429000"/>
            <a:ext cx="7620000" cy="2857500"/>
          </a:xfrm>
          <a:prstGeom prst="rect">
            <a:avLst/>
          </a:prstGeom>
        </p:spPr>
      </p:pic>
      <p:pic>
        <p:nvPicPr>
          <p:cNvPr id="14" name="Picture 13" descr="fig9-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5576" y="3429000"/>
            <a:ext cx="7620000" cy="2857500"/>
          </a:xfrm>
          <a:prstGeom prst="rect">
            <a:avLst/>
          </a:prstGeom>
        </p:spPr>
      </p:pic>
      <p:pic>
        <p:nvPicPr>
          <p:cNvPr id="15" name="Picture 14" descr="fig9-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5576" y="3429000"/>
            <a:ext cx="7620000" cy="2857500"/>
          </a:xfrm>
          <a:prstGeom prst="rect">
            <a:avLst/>
          </a:prstGeom>
        </p:spPr>
      </p:pic>
      <p:pic>
        <p:nvPicPr>
          <p:cNvPr id="16" name="Picture 15" descr="fig1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7504" y="1916832"/>
            <a:ext cx="8928992" cy="1311241"/>
          </a:xfrm>
          <a:prstGeom prst="rect">
            <a:avLst/>
          </a:prstGeom>
        </p:spPr>
      </p:pic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946150" y="6381328"/>
            <a:ext cx="745530" cy="324272"/>
          </a:xfrm>
        </p:spPr>
        <p:txBody>
          <a:bodyPr/>
          <a:lstStyle/>
          <a:p>
            <a:r>
              <a:rPr lang="en-US" dirty="0" smtClean="0"/>
              <a:t>Dec-2011 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688" y="6381328"/>
            <a:ext cx="6048672" cy="324272"/>
          </a:xfrm>
        </p:spPr>
        <p:txBody>
          <a:bodyPr/>
          <a:lstStyle/>
          <a:p>
            <a:r>
              <a:rPr lang="en-US" dirty="0" smtClean="0"/>
              <a:t>Process-Variation and Temperature Aware SoC Test Scheduling Using Particle Swarm Optimization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381328"/>
            <a:ext cx="726232" cy="324272"/>
          </a:xfrm>
        </p:spPr>
        <p:txBody>
          <a:bodyPr/>
          <a:lstStyle/>
          <a:p>
            <a:fld id="{980148F6-CFE7-4FF0-B78A-F686DA960B16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PSO – Sub-tree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136904" cy="4104456"/>
          </a:xfrm>
        </p:spPr>
        <p:txBody>
          <a:bodyPr>
            <a:normAutofit/>
          </a:bodyPr>
          <a:lstStyle/>
          <a:p>
            <a:r>
              <a:rPr lang="en-US" dirty="0" smtClean="0"/>
              <a:t>Differences with canonical form:</a:t>
            </a:r>
          </a:p>
          <a:p>
            <a:pPr lvl="1"/>
            <a:r>
              <a:rPr lang="en-US" dirty="0" smtClean="0"/>
              <a:t>Location is integer</a:t>
            </a:r>
          </a:p>
          <a:p>
            <a:pPr lvl="1"/>
            <a:r>
              <a:rPr lang="en-US" dirty="0" smtClean="0"/>
              <a:t>Velocity is real</a:t>
            </a:r>
          </a:p>
          <a:p>
            <a:pPr lvl="1"/>
            <a:r>
              <a:rPr lang="en-US" dirty="0" smtClean="0"/>
              <a:t>If a chip cluster is absent</a:t>
            </a:r>
          </a:p>
          <a:p>
            <a:pPr lvl="2"/>
            <a:r>
              <a:rPr lang="en-US" dirty="0" smtClean="0"/>
              <a:t>Reset the particle to its previous best</a:t>
            </a:r>
          </a:p>
          <a:p>
            <a:pPr lvl="1"/>
            <a:r>
              <a:rPr lang="en-US" dirty="0" smtClean="0"/>
              <a:t>If out of range particle</a:t>
            </a:r>
          </a:p>
          <a:p>
            <a:pPr lvl="2"/>
            <a:r>
              <a:rPr lang="en-US" dirty="0" smtClean="0"/>
              <a:t>Saturate to nearest border point</a:t>
            </a:r>
          </a:p>
          <a:p>
            <a:pPr lvl="2"/>
            <a:r>
              <a:rPr lang="en-US" dirty="0" smtClean="0"/>
              <a:t>Set the corresponding velocity component to 0</a:t>
            </a:r>
            <a:endParaRPr lang="en-US" dirty="0"/>
          </a:p>
        </p:txBody>
      </p:sp>
      <p:pic>
        <p:nvPicPr>
          <p:cNvPr id="6" name="Picture 5" descr="fig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51920" y="2712915"/>
            <a:ext cx="4762430" cy="572069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946150" y="6381328"/>
            <a:ext cx="745530" cy="324272"/>
          </a:xfrm>
        </p:spPr>
        <p:txBody>
          <a:bodyPr/>
          <a:lstStyle/>
          <a:p>
            <a:r>
              <a:rPr lang="en-US" dirty="0" smtClean="0"/>
              <a:t>Dec-2011 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688" y="6381328"/>
            <a:ext cx="6048672" cy="324272"/>
          </a:xfrm>
        </p:spPr>
        <p:txBody>
          <a:bodyPr/>
          <a:lstStyle/>
          <a:p>
            <a:r>
              <a:rPr lang="en-US" dirty="0" smtClean="0"/>
              <a:t>Process-Variation and Temperature Aware SoC Test Scheduling Using Particle Swarm Optimization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381328"/>
            <a:ext cx="726232" cy="324272"/>
          </a:xfrm>
        </p:spPr>
        <p:txBody>
          <a:bodyPr/>
          <a:lstStyle/>
          <a:p>
            <a:fld id="{980148F6-CFE7-4FF0-B78A-F686DA960B16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Test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325" y="2132856"/>
            <a:ext cx="7661275" cy="3963144"/>
          </a:xfrm>
        </p:spPr>
        <p:txBody>
          <a:bodyPr/>
          <a:lstStyle/>
          <a:p>
            <a:r>
              <a:rPr lang="en-US" dirty="0" smtClean="0"/>
              <a:t>Power consumption during SoC test is much higher than that in normal mode </a:t>
            </a:r>
            <a:r>
              <a:rPr lang="en-US" sz="2000" dirty="0" smtClean="0"/>
              <a:t>[</a:t>
            </a:r>
            <a:r>
              <a:rPr lang="en-US" sz="2000" dirty="0" err="1" smtClean="0"/>
              <a:t>Zorian</a:t>
            </a:r>
            <a:r>
              <a:rPr lang="en-US" sz="2000" dirty="0" smtClean="0"/>
              <a:t>, 93 &amp; Wang, 98]</a:t>
            </a:r>
          </a:p>
          <a:p>
            <a:pPr lvl="1"/>
            <a:r>
              <a:rPr lang="en-US" dirty="0" smtClean="0"/>
              <a:t>Test patterns with high </a:t>
            </a:r>
            <a:r>
              <a:rPr lang="en-US" dirty="0" smtClean="0">
                <a:solidFill>
                  <a:schemeClr val="accent3"/>
                </a:solidFill>
              </a:rPr>
              <a:t>toggle rate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Parallel</a:t>
            </a:r>
            <a:r>
              <a:rPr lang="en-US" dirty="0" smtClean="0"/>
              <a:t> testing </a:t>
            </a:r>
          </a:p>
          <a:p>
            <a:pPr lvl="1"/>
            <a:r>
              <a:rPr lang="en-US" dirty="0" smtClean="0"/>
              <a:t>High </a:t>
            </a:r>
            <a:r>
              <a:rPr lang="en-US" dirty="0" smtClean="0">
                <a:solidFill>
                  <a:schemeClr val="accent3"/>
                </a:solidFill>
              </a:rPr>
              <a:t>speed scan-based</a:t>
            </a:r>
            <a:r>
              <a:rPr lang="en-US" dirty="0" smtClean="0"/>
              <a:t> testing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46150" y="6381328"/>
            <a:ext cx="745530" cy="324272"/>
          </a:xfrm>
        </p:spPr>
        <p:txBody>
          <a:bodyPr/>
          <a:lstStyle/>
          <a:p>
            <a:r>
              <a:rPr lang="en-US" dirty="0" smtClean="0"/>
              <a:t>Dec-2011 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688" y="6381328"/>
            <a:ext cx="6048672" cy="324272"/>
          </a:xfrm>
        </p:spPr>
        <p:txBody>
          <a:bodyPr/>
          <a:lstStyle/>
          <a:p>
            <a:r>
              <a:rPr lang="en-US" dirty="0" smtClean="0"/>
              <a:t>Process-Variation and Temperature Aware SoC Test Scheduling Using Particle Swarm Optimization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381328"/>
            <a:ext cx="726232" cy="324272"/>
          </a:xfrm>
        </p:spPr>
        <p:txBody>
          <a:bodyPr/>
          <a:lstStyle/>
          <a:p>
            <a:fld id="{980148F6-CFE7-4FF0-B78A-F686DA960B1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848871" cy="720080"/>
          </a:xfrm>
        </p:spPr>
        <p:txBody>
          <a:bodyPr/>
          <a:lstStyle/>
          <a:p>
            <a:r>
              <a:rPr lang="en-US" dirty="0" smtClean="0"/>
              <a:t>Overview of the Adaptive Method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4755232"/>
          </a:xfrm>
        </p:spPr>
        <p:txBody>
          <a:bodyPr/>
          <a:lstStyle/>
          <a:p>
            <a:r>
              <a:rPr lang="en-US" dirty="0" smtClean="0"/>
              <a:t>Temperature Error distribution data</a:t>
            </a:r>
          </a:p>
          <a:p>
            <a:pPr lvl="1"/>
            <a:r>
              <a:rPr lang="en-US" dirty="0" smtClean="0"/>
              <a:t>Analytical methods</a:t>
            </a:r>
          </a:p>
          <a:p>
            <a:pPr lvl="1"/>
            <a:r>
              <a:rPr lang="en-US" dirty="0" smtClean="0"/>
              <a:t>Experimental methods</a:t>
            </a:r>
          </a:p>
          <a:p>
            <a:r>
              <a:rPr lang="en-US" dirty="0" smtClean="0"/>
              <a:t>Near optimal </a:t>
            </a:r>
            <a:r>
              <a:rPr lang="en-US" dirty="0" smtClean="0">
                <a:solidFill>
                  <a:schemeClr val="accent3"/>
                </a:solidFill>
              </a:rPr>
              <a:t>adaptive schedule tree</a:t>
            </a:r>
          </a:p>
          <a:p>
            <a:pPr lvl="1"/>
            <a:r>
              <a:rPr lang="en-US" dirty="0" smtClean="0"/>
              <a:t>Constructed using Particle Swarm Optimization</a:t>
            </a:r>
          </a:p>
          <a:p>
            <a:r>
              <a:rPr lang="en-US" dirty="0" smtClean="0"/>
              <a:t>Test</a:t>
            </a:r>
          </a:p>
          <a:p>
            <a:pPr lvl="1"/>
            <a:r>
              <a:rPr lang="en-US" dirty="0" smtClean="0"/>
              <a:t>Load the test sets into the ATE</a:t>
            </a:r>
          </a:p>
          <a:p>
            <a:pPr lvl="1"/>
            <a:r>
              <a:rPr lang="en-US" dirty="0" smtClean="0"/>
              <a:t>Load the schedule tree into the ATE</a:t>
            </a:r>
          </a:p>
          <a:p>
            <a:pPr lvl="1"/>
            <a:r>
              <a:rPr lang="en-US" dirty="0" smtClean="0"/>
              <a:t>Test as described earlier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46150" y="6381328"/>
            <a:ext cx="745530" cy="324272"/>
          </a:xfrm>
        </p:spPr>
        <p:txBody>
          <a:bodyPr/>
          <a:lstStyle/>
          <a:p>
            <a:r>
              <a:rPr lang="en-US" dirty="0" smtClean="0"/>
              <a:t>Dec-2011 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688" y="6381328"/>
            <a:ext cx="6048672" cy="324272"/>
          </a:xfrm>
        </p:spPr>
        <p:txBody>
          <a:bodyPr/>
          <a:lstStyle/>
          <a:p>
            <a:r>
              <a:rPr lang="en-US" dirty="0" smtClean="0"/>
              <a:t>Process-Variation and Temperature Aware SoC Test Scheduling Using Particle Swarm Optimization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381328"/>
            <a:ext cx="726232" cy="324272"/>
          </a:xfrm>
        </p:spPr>
        <p:txBody>
          <a:bodyPr/>
          <a:lstStyle/>
          <a:p>
            <a:fld id="{980148F6-CFE7-4FF0-B78A-F686DA960B16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 -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9" y="1268760"/>
            <a:ext cx="7927032" cy="482724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Problem size</a:t>
            </a:r>
            <a:r>
              <a:rPr lang="en-US" dirty="0" smtClean="0"/>
              <a:t> is the product of </a:t>
            </a:r>
          </a:p>
          <a:p>
            <a:pPr lvl="1"/>
            <a:r>
              <a:rPr lang="en-US" dirty="0" smtClean="0"/>
              <a:t>Number of the error clusters and</a:t>
            </a:r>
          </a:p>
          <a:p>
            <a:pPr lvl="1"/>
            <a:r>
              <a:rPr lang="en-US" dirty="0" smtClean="0"/>
              <a:t>ATE’s memory limit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Cost of test</a:t>
            </a:r>
            <a:r>
              <a:rPr lang="en-US" dirty="0" smtClean="0"/>
              <a:t> is combination of</a:t>
            </a:r>
          </a:p>
          <a:p>
            <a:pPr lvl="1"/>
            <a:r>
              <a:rPr lang="en-US" dirty="0" smtClean="0"/>
              <a:t>Cost of the overheated chips and</a:t>
            </a:r>
          </a:p>
          <a:p>
            <a:pPr lvl="1"/>
            <a:r>
              <a:rPr lang="en-US" dirty="0" smtClean="0"/>
              <a:t>Cost of the test facility operation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Utilized memory</a:t>
            </a:r>
            <a:r>
              <a:rPr lang="en-US" dirty="0" smtClean="0"/>
              <a:t> consists of</a:t>
            </a:r>
          </a:p>
          <a:p>
            <a:pPr lvl="1"/>
            <a:r>
              <a:rPr lang="en-US" dirty="0" smtClean="0"/>
              <a:t>Memory occupied by linear tables and</a:t>
            </a:r>
          </a:p>
          <a:p>
            <a:pPr lvl="1"/>
            <a:r>
              <a:rPr lang="en-US" dirty="0" smtClean="0"/>
              <a:t>Memory occupied by branching tables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CPU time</a:t>
            </a:r>
            <a:r>
              <a:rPr lang="en-US" dirty="0" smtClean="0"/>
              <a:t> is overall time to obtain the schedule tree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46150" y="6381328"/>
            <a:ext cx="745530" cy="324272"/>
          </a:xfrm>
        </p:spPr>
        <p:txBody>
          <a:bodyPr/>
          <a:lstStyle/>
          <a:p>
            <a:r>
              <a:rPr lang="en-US" dirty="0" smtClean="0"/>
              <a:t>Dec-2011 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688" y="6381328"/>
            <a:ext cx="6048672" cy="324272"/>
          </a:xfrm>
        </p:spPr>
        <p:txBody>
          <a:bodyPr/>
          <a:lstStyle/>
          <a:p>
            <a:r>
              <a:rPr lang="en-US" dirty="0" smtClean="0"/>
              <a:t>Process-Variation and Temperature Aware SoC Test Scheduling Using Particle Swarm Optimization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381328"/>
            <a:ext cx="726232" cy="324272"/>
          </a:xfrm>
        </p:spPr>
        <p:txBody>
          <a:bodyPr/>
          <a:lstStyle/>
          <a:p>
            <a:fld id="{980148F6-CFE7-4FF0-B78A-F686DA960B16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332656"/>
            <a:ext cx="8064896" cy="720080"/>
          </a:xfrm>
        </p:spPr>
        <p:txBody>
          <a:bodyPr>
            <a:normAutofit/>
          </a:bodyPr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4941168"/>
            <a:ext cx="7661275" cy="6507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Adaptive method reduces the cost about two times the hybrid method.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/>
        </p:nvGraphicFramePr>
        <p:xfrm>
          <a:off x="539552" y="1901577"/>
          <a:ext cx="7920880" cy="2463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584176"/>
                <a:gridCol w="1584176"/>
                <a:gridCol w="1584176"/>
                <a:gridCol w="1584176"/>
              </a:tblGrid>
              <a:tr h="504056">
                <a:tc rowSpan="2"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Experimental scenario 1</a:t>
                      </a:r>
                      <a:endParaRPr lang="en-US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Experimental scenario 2</a:t>
                      </a:r>
                      <a:endParaRPr lang="en-US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947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accent3"/>
                          </a:solidFill>
                        </a:rPr>
                        <a:t>Cost of test</a:t>
                      </a:r>
                      <a:endParaRPr lang="en-US" sz="2000" b="0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accent3"/>
                          </a:solidFill>
                        </a:rPr>
                        <a:t>Utilized memory</a:t>
                      </a:r>
                      <a:endParaRPr lang="en-US" sz="2000" b="0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accent3"/>
                          </a:solidFill>
                        </a:rPr>
                        <a:t>Cost of test</a:t>
                      </a:r>
                      <a:endParaRPr lang="en-US" sz="2000" b="0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accent3"/>
                          </a:solidFill>
                        </a:rPr>
                        <a:t>Utilized memory</a:t>
                      </a:r>
                      <a:endParaRPr lang="en-US" sz="2000" b="0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</a:tr>
              <a:tr h="419477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chemeClr val="accent3"/>
                          </a:solidFill>
                        </a:rPr>
                        <a:t>Offline</a:t>
                      </a:r>
                      <a:endParaRPr lang="en-US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SimSun"/>
                        </a:rPr>
                        <a:t>5.96 (100%)</a:t>
                      </a:r>
                      <a:endParaRPr lang="en-US" sz="2000" dirty="0">
                        <a:latin typeface="+mn-lt"/>
                        <a:ea typeface="SimSu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SimSun"/>
                        </a:rPr>
                        <a:t>460 (100%)</a:t>
                      </a:r>
                      <a:endParaRPr lang="en-US" sz="2000" dirty="0">
                        <a:latin typeface="+mn-lt"/>
                        <a:ea typeface="SimSu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SimSun"/>
                        </a:rPr>
                        <a:t>5.97 (100%)</a:t>
                      </a:r>
                      <a:endParaRPr lang="en-US" sz="2000" dirty="0">
                        <a:latin typeface="+mn-lt"/>
                        <a:ea typeface="SimSu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SimSun"/>
                        </a:rPr>
                        <a:t>460 (100%)</a:t>
                      </a:r>
                      <a:endParaRPr lang="en-US" sz="2000" dirty="0">
                        <a:latin typeface="+mn-lt"/>
                        <a:ea typeface="SimSun"/>
                      </a:endParaRPr>
                    </a:p>
                  </a:txBody>
                  <a:tcPr marL="53975" marR="53975" marT="0" marB="0" anchor="ctr"/>
                </a:tc>
              </a:tr>
              <a:tr h="419477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chemeClr val="accent3"/>
                          </a:solidFill>
                        </a:rPr>
                        <a:t>Hybrid</a:t>
                      </a:r>
                      <a:endParaRPr lang="en-US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SimSun"/>
                        </a:rPr>
                        <a:t>5.58 (94%)</a:t>
                      </a:r>
                      <a:endParaRPr lang="en-US" sz="2000" dirty="0">
                        <a:latin typeface="+mn-lt"/>
                        <a:ea typeface="SimSu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SimSun"/>
                        </a:rPr>
                        <a:t>920 (200%)</a:t>
                      </a:r>
                      <a:endParaRPr lang="en-US" sz="2000" dirty="0">
                        <a:latin typeface="+mn-lt"/>
                        <a:ea typeface="SimSu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SimSun"/>
                        </a:rPr>
                        <a:t>5.82 (97%)</a:t>
                      </a:r>
                      <a:endParaRPr lang="en-US" sz="2000" dirty="0">
                        <a:latin typeface="+mn-lt"/>
                        <a:ea typeface="SimSu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SimSun"/>
                        </a:rPr>
                        <a:t>980 (213%)</a:t>
                      </a:r>
                      <a:endParaRPr lang="en-US" sz="2000" dirty="0">
                        <a:latin typeface="+mn-lt"/>
                        <a:ea typeface="SimSun"/>
                      </a:endParaRPr>
                    </a:p>
                  </a:txBody>
                  <a:tcPr marL="53975" marR="53975" marT="0" marB="0" anchor="ctr"/>
                </a:tc>
              </a:tr>
              <a:tr h="419477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chemeClr val="accent3"/>
                          </a:solidFill>
                        </a:rPr>
                        <a:t>Adaptive</a:t>
                      </a:r>
                      <a:endParaRPr lang="en-US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SimSun"/>
                        </a:rPr>
                        <a:t>5.30 (89%)</a:t>
                      </a:r>
                      <a:endParaRPr lang="en-US" sz="2000" dirty="0">
                        <a:latin typeface="+mn-lt"/>
                        <a:ea typeface="SimSu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SimSun"/>
                        </a:rPr>
                        <a:t>1540 (335%)</a:t>
                      </a:r>
                      <a:endParaRPr lang="en-US" sz="2000" dirty="0">
                        <a:latin typeface="+mn-lt"/>
                        <a:ea typeface="SimSu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SimSun"/>
                        </a:rPr>
                        <a:t>5.50 (92%)</a:t>
                      </a:r>
                      <a:endParaRPr lang="en-US" sz="2000" dirty="0">
                        <a:latin typeface="+mn-lt"/>
                        <a:ea typeface="SimSu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SimSun"/>
                        </a:rPr>
                        <a:t>1800 (391%)</a:t>
                      </a:r>
                      <a:endParaRPr lang="en-US" sz="2000" dirty="0">
                        <a:latin typeface="+mn-lt"/>
                        <a:ea typeface="SimSun"/>
                      </a:endParaRPr>
                    </a:p>
                  </a:txBody>
                  <a:tcPr marL="53975" marR="53975" marT="0" marB="0" anchor="ctr"/>
                </a:tc>
              </a:tr>
            </a:tbl>
          </a:graphicData>
        </a:graphic>
      </p:graphicFrame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946150" y="6381328"/>
            <a:ext cx="745530" cy="324272"/>
          </a:xfrm>
        </p:spPr>
        <p:txBody>
          <a:bodyPr/>
          <a:lstStyle/>
          <a:p>
            <a:r>
              <a:rPr lang="en-US" dirty="0" smtClean="0"/>
              <a:t>Dec-2011 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688" y="6381328"/>
            <a:ext cx="6048672" cy="324272"/>
          </a:xfrm>
        </p:spPr>
        <p:txBody>
          <a:bodyPr/>
          <a:lstStyle/>
          <a:p>
            <a:r>
              <a:rPr lang="en-US" dirty="0" smtClean="0"/>
              <a:t>Process-Variation and Temperature Aware SoC Test Scheduling Using Particle Swarm Optimization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381328"/>
            <a:ext cx="726232" cy="324272"/>
          </a:xfrm>
        </p:spPr>
        <p:txBody>
          <a:bodyPr/>
          <a:lstStyle/>
          <a:p>
            <a:fld id="{980148F6-CFE7-4FF0-B78A-F686DA960B16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1" cy="720080"/>
          </a:xfrm>
        </p:spPr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39552" y="1412776"/>
          <a:ext cx="8071049" cy="3703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3007"/>
                <a:gridCol w="1153007"/>
                <a:gridCol w="1153007"/>
                <a:gridCol w="1153007"/>
                <a:gridCol w="1153007"/>
                <a:gridCol w="1153007"/>
                <a:gridCol w="1153007"/>
              </a:tblGrid>
              <a:tr h="485547">
                <a:tc rowSpan="2"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Problem Size</a:t>
                      </a:r>
                      <a:endParaRPr lang="en-US" dirty="0"/>
                    </a:p>
                  </a:txBody>
                  <a:tcPr anchor="b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Genetic Algorithm</a:t>
                      </a:r>
                      <a:endParaRPr lang="en-US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Particle Swarm</a:t>
                      </a:r>
                      <a:r>
                        <a:rPr lang="en-US" baseline="0" dirty="0" smtClean="0"/>
                        <a:t> Optimization</a:t>
                      </a:r>
                      <a:endParaRPr lang="en-US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947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accent3"/>
                          </a:solidFill>
                        </a:rPr>
                        <a:t>Cost of test</a:t>
                      </a:r>
                      <a:endParaRPr lang="en-US" sz="2000" b="0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accent3"/>
                          </a:solidFill>
                        </a:rPr>
                        <a:t>Utilized memory</a:t>
                      </a:r>
                      <a:endParaRPr lang="en-US" sz="2000" b="0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accent3"/>
                          </a:solidFill>
                        </a:rPr>
                        <a:t>CPU time</a:t>
                      </a:r>
                      <a:endParaRPr lang="en-US" sz="2000" b="0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accent3"/>
                          </a:solidFill>
                        </a:rPr>
                        <a:t>Cost of test</a:t>
                      </a:r>
                      <a:endParaRPr lang="en-US" sz="2000" b="0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accent3"/>
                          </a:solidFill>
                        </a:rPr>
                        <a:t>Utilized memory</a:t>
                      </a:r>
                      <a:endParaRPr lang="en-US" sz="2000" b="0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accent3"/>
                          </a:solidFill>
                        </a:rPr>
                        <a:t>CPU time</a:t>
                      </a:r>
                      <a:endParaRPr lang="en-US" sz="2000" b="0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</a:tr>
              <a:tr h="41947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3"/>
                          </a:solidFill>
                        </a:rPr>
                        <a:t>1800</a:t>
                      </a:r>
                      <a:endParaRPr lang="en-US" sz="2000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SimSun"/>
                        </a:rPr>
                        <a:t>5.96</a:t>
                      </a: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SimSun"/>
                        </a:rPr>
                        <a:t>460</a:t>
                      </a: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  <a:ea typeface="SimSun"/>
                        </a:rPr>
                        <a:t>2 : 33</a:t>
                      </a: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  <a:ea typeface="SimSun"/>
                        </a:rPr>
                        <a:t>5.96</a:t>
                      </a: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  <a:ea typeface="SimSun"/>
                        </a:rPr>
                        <a:t>460</a:t>
                      </a: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  <a:ea typeface="SimSun"/>
                        </a:rPr>
                        <a:t>2 : 21</a:t>
                      </a:r>
                    </a:p>
                  </a:txBody>
                  <a:tcPr marL="53975" marR="53975" marT="0" marB="0" anchor="ctr"/>
                </a:tc>
              </a:tr>
              <a:tr h="41947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3"/>
                          </a:solidFill>
                        </a:rPr>
                        <a:t>3000 (a)</a:t>
                      </a:r>
                      <a:endParaRPr lang="en-US" sz="2000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SimSun"/>
                        </a:rPr>
                        <a:t>5.58</a:t>
                      </a: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SimSun"/>
                        </a:rPr>
                        <a:t>920</a:t>
                      </a: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SimSun"/>
                        </a:rPr>
                        <a:t>3 : 58</a:t>
                      </a: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SimSun"/>
                        </a:rPr>
                        <a:t>5.58</a:t>
                      </a: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SimSun"/>
                        </a:rPr>
                        <a:t>920</a:t>
                      </a: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  <a:ea typeface="SimSun"/>
                        </a:rPr>
                        <a:t>3 : 26</a:t>
                      </a:r>
                    </a:p>
                  </a:txBody>
                  <a:tcPr marL="53975" marR="53975" marT="0" marB="0" anchor="ctr"/>
                </a:tc>
              </a:tr>
              <a:tr h="41947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3"/>
                          </a:solidFill>
                        </a:rPr>
                        <a:t>3000 (b)</a:t>
                      </a:r>
                      <a:endParaRPr lang="en-US" sz="2000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  <a:ea typeface="SimSun"/>
                        </a:rPr>
                        <a:t>5.97</a:t>
                      </a: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SimSun"/>
                        </a:rPr>
                        <a:t>460</a:t>
                      </a: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SimSun"/>
                        </a:rPr>
                        <a:t>5 : 21</a:t>
                      </a: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SimSun"/>
                        </a:rPr>
                        <a:t>5.97</a:t>
                      </a: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SimSun"/>
                        </a:rPr>
                        <a:t>460</a:t>
                      </a: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SimSun"/>
                        </a:rPr>
                        <a:t>2 : 57</a:t>
                      </a:r>
                    </a:p>
                  </a:txBody>
                  <a:tcPr marL="53975" marR="53975" marT="0" marB="0" anchor="ctr"/>
                </a:tc>
              </a:tr>
              <a:tr h="41947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3"/>
                          </a:solidFill>
                        </a:rPr>
                        <a:t>5000</a:t>
                      </a:r>
                      <a:endParaRPr lang="en-US" sz="2000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  <a:ea typeface="SimSun"/>
                        </a:rPr>
                        <a:t>5.82</a:t>
                      </a: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  <a:ea typeface="SimSun"/>
                        </a:rPr>
                        <a:t>980</a:t>
                      </a: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SimSun"/>
                        </a:rPr>
                        <a:t>5 : 55</a:t>
                      </a: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SimSun"/>
                        </a:rPr>
                        <a:t>5.82</a:t>
                      </a: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SimSun"/>
                        </a:rPr>
                        <a:t>980</a:t>
                      </a: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SimSun"/>
                        </a:rPr>
                        <a:t>5 : 03</a:t>
                      </a:r>
                    </a:p>
                  </a:txBody>
                  <a:tcPr marL="53975" marR="53975" marT="0" marB="0" anchor="ctr"/>
                </a:tc>
              </a:tr>
              <a:tr h="41947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3"/>
                          </a:solidFill>
                        </a:rPr>
                        <a:t>6000</a:t>
                      </a:r>
                      <a:endParaRPr lang="en-US" sz="2000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  <a:ea typeface="SimSun"/>
                        </a:rPr>
                        <a:t>5.30</a:t>
                      </a: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  <a:ea typeface="SimSun"/>
                        </a:rPr>
                        <a:t>1540</a:t>
                      </a: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  <a:ea typeface="SimSun"/>
                        </a:rPr>
                        <a:t>4 : 15</a:t>
                      </a: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SimSun"/>
                        </a:rPr>
                        <a:t>5.30</a:t>
                      </a: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SimSun"/>
                        </a:rPr>
                        <a:t>1540</a:t>
                      </a: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SimSun"/>
                        </a:rPr>
                        <a:t>4 : 48</a:t>
                      </a:r>
                    </a:p>
                  </a:txBody>
                  <a:tcPr marL="53975" marR="53975" marT="0" marB="0" anchor="ctr"/>
                </a:tc>
              </a:tr>
              <a:tr h="41947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3"/>
                          </a:solidFill>
                        </a:rPr>
                        <a:t>10000</a:t>
                      </a:r>
                      <a:endParaRPr lang="en-US" sz="2000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  <a:ea typeface="SimSun"/>
                        </a:rPr>
                        <a:t>5.50</a:t>
                      </a: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  <a:ea typeface="SimSun"/>
                        </a:rPr>
                        <a:t>1800</a:t>
                      </a: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  <a:ea typeface="SimSun"/>
                        </a:rPr>
                        <a:t>10 : 51</a:t>
                      </a: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  <a:ea typeface="SimSun"/>
                        </a:rPr>
                        <a:t>5.41</a:t>
                      </a: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SimSun"/>
                        </a:rPr>
                        <a:t>1880</a:t>
                      </a: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SimSun"/>
                        </a:rPr>
                        <a:t>11 : 20</a:t>
                      </a:r>
                    </a:p>
                  </a:txBody>
                  <a:tcPr marL="53975" marR="53975" marT="0" marB="0" anchor="ctr"/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67544" y="5445224"/>
            <a:ext cx="8143057" cy="8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lvl="0"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Utilized memory is only </a:t>
            </a:r>
            <a:r>
              <a:rPr lang="en-US" sz="3200" kern="0" dirty="0" smtClean="0">
                <a:latin typeface="+mn-lt"/>
              </a:rPr>
              <a:t>for schedule, excluding the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test data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946150" y="6381328"/>
            <a:ext cx="745530" cy="324272"/>
          </a:xfrm>
        </p:spPr>
        <p:txBody>
          <a:bodyPr/>
          <a:lstStyle/>
          <a:p>
            <a:r>
              <a:rPr lang="en-US" dirty="0" smtClean="0"/>
              <a:t>Dec-2011 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688" y="6381328"/>
            <a:ext cx="6048672" cy="324272"/>
          </a:xfrm>
        </p:spPr>
        <p:txBody>
          <a:bodyPr/>
          <a:lstStyle/>
          <a:p>
            <a:r>
              <a:rPr lang="en-US" dirty="0" smtClean="0"/>
              <a:t>Process-Variation and Temperature Aware SoC Test Scheduling Using Particle Swarm Optimization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381328"/>
            <a:ext cx="726232" cy="324272"/>
          </a:xfrm>
        </p:spPr>
        <p:txBody>
          <a:bodyPr/>
          <a:lstStyle/>
          <a:p>
            <a:fld id="{980148F6-CFE7-4FF0-B78A-F686DA960B16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7585" y="1628800"/>
            <a:ext cx="7783016" cy="446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SoC test should be thermal aware</a:t>
            </a:r>
          </a:p>
          <a:p>
            <a:r>
              <a:rPr lang="en-US" dirty="0" smtClean="0"/>
              <a:t>Process variation should be considered</a:t>
            </a:r>
          </a:p>
          <a:p>
            <a:r>
              <a:rPr lang="en-US" dirty="0" smtClean="0"/>
              <a:t>Adaptive methods are required</a:t>
            </a:r>
          </a:p>
          <a:p>
            <a:pPr lvl="1"/>
            <a:r>
              <a:rPr lang="en-US" dirty="0" smtClean="0"/>
              <a:t>On-chip temperature sensors are utilized</a:t>
            </a:r>
          </a:p>
          <a:p>
            <a:pPr lvl="1"/>
            <a:r>
              <a:rPr lang="en-US" dirty="0" smtClean="0"/>
              <a:t>No online computation</a:t>
            </a:r>
          </a:p>
          <a:p>
            <a:pPr lvl="2"/>
            <a:r>
              <a:rPr lang="en-US" dirty="0" smtClean="0"/>
              <a:t>Minimized ATE effort </a:t>
            </a:r>
          </a:p>
          <a:p>
            <a:pPr lvl="2"/>
            <a:r>
              <a:rPr lang="en-US" dirty="0" smtClean="0"/>
              <a:t>Shortened test application time</a:t>
            </a:r>
          </a:p>
          <a:p>
            <a:r>
              <a:rPr lang="en-US" dirty="0" smtClean="0"/>
              <a:t>Particle Swarm Optimization is the most promising heuristic for schedule tree construction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46150" y="6381328"/>
            <a:ext cx="745530" cy="324272"/>
          </a:xfrm>
        </p:spPr>
        <p:txBody>
          <a:bodyPr/>
          <a:lstStyle/>
          <a:p>
            <a:r>
              <a:rPr lang="en-US" dirty="0" smtClean="0"/>
              <a:t>Dec-2011 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688" y="6381328"/>
            <a:ext cx="6048672" cy="324272"/>
          </a:xfrm>
        </p:spPr>
        <p:txBody>
          <a:bodyPr/>
          <a:lstStyle/>
          <a:p>
            <a:r>
              <a:rPr lang="en-US" dirty="0" smtClean="0"/>
              <a:t>Process-Variation and Temperature Aware SoC Test Scheduling Using Particle Swarm Optimization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381328"/>
            <a:ext cx="726232" cy="324272"/>
          </a:xfrm>
        </p:spPr>
        <p:txBody>
          <a:bodyPr/>
          <a:lstStyle/>
          <a:p>
            <a:fld id="{980148F6-CFE7-4FF0-B78A-F686DA960B16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2286000" y="2924944"/>
            <a:ext cx="4878288" cy="3015952"/>
          </a:xfrm>
        </p:spPr>
        <p:txBody>
          <a:bodyPr/>
          <a:lstStyle/>
          <a:p>
            <a:pPr algn="ctr"/>
            <a:r>
              <a:rPr lang="en-US" sz="2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395536" y="6021288"/>
            <a:ext cx="1296144" cy="64807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Dec-2011 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763688" y="6021288"/>
            <a:ext cx="6048672" cy="64807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/>
              <a:t>Process-Variation and Temperature Aware SoC Test Scheduling Using Particle Swarm Optimization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884368" y="6021288"/>
            <a:ext cx="726232" cy="648072"/>
          </a:xfrm>
          <a:prstGeom prst="rect">
            <a:avLst/>
          </a:prstGeom>
        </p:spPr>
        <p:txBody>
          <a:bodyPr/>
          <a:lstStyle/>
          <a:p>
            <a:fld id="{980148F6-CFE7-4FF0-B78A-F686DA960B16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Test Temperature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6480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/>
              <a:t>High test power density</a:t>
            </a:r>
            <a:endParaRPr lang="en-US" sz="4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07504" y="3645024"/>
            <a:ext cx="8928992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Overheating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07504" y="2348880"/>
            <a:ext cx="892899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High test temperature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932040" y="5013176"/>
            <a:ext cx="4104456" cy="11521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Damage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to the</a:t>
            </a:r>
            <a:r>
              <a:rPr kumimoji="0" lang="en-US" sz="35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devices under test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3995936" y="1916832"/>
            <a:ext cx="108012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07504" y="5013176"/>
            <a:ext cx="4608512" cy="11521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Yield loss (Overkill):</a:t>
            </a:r>
            <a:b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good chips 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fail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the test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3995936" y="3068960"/>
            <a:ext cx="108012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1619672" y="4437112"/>
            <a:ext cx="108012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6156176" y="4437112"/>
            <a:ext cx="108012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946150" y="6381328"/>
            <a:ext cx="745530" cy="324272"/>
          </a:xfrm>
        </p:spPr>
        <p:txBody>
          <a:bodyPr/>
          <a:lstStyle/>
          <a:p>
            <a:r>
              <a:rPr lang="en-US" dirty="0" smtClean="0"/>
              <a:t>Dec-2011 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688" y="6381328"/>
            <a:ext cx="6048672" cy="324272"/>
          </a:xfrm>
        </p:spPr>
        <p:txBody>
          <a:bodyPr/>
          <a:lstStyle/>
          <a:p>
            <a:r>
              <a:rPr lang="en-US" dirty="0" smtClean="0"/>
              <a:t>Process-Variation and Temperature Aware SoC Test Scheduling Using Particle Swarm Optimization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381328"/>
            <a:ext cx="726232" cy="324272"/>
          </a:xfrm>
        </p:spPr>
        <p:txBody>
          <a:bodyPr/>
          <a:lstStyle/>
          <a:p>
            <a:fld id="{980148F6-CFE7-4FF0-B78A-F686DA960B1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6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332656"/>
            <a:ext cx="7694364" cy="720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Temperature-Aware Test Scheduling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3888432" cy="1728192"/>
          </a:xfrm>
        </p:spPr>
        <p:txBody>
          <a:bodyPr>
            <a:normAutofit/>
          </a:bodyPr>
          <a:lstStyle/>
          <a:p>
            <a:r>
              <a:rPr lang="en-US" dirty="0" smtClean="0"/>
              <a:t>Introduce </a:t>
            </a:r>
            <a:r>
              <a:rPr lang="en-US" dirty="0" smtClean="0">
                <a:solidFill>
                  <a:schemeClr val="accent3"/>
                </a:solidFill>
              </a:rPr>
              <a:t>cooling</a:t>
            </a:r>
            <a:r>
              <a:rPr lang="en-US" dirty="0" smtClean="0"/>
              <a:t> cycles to avoid overheating</a:t>
            </a:r>
          </a:p>
        </p:txBody>
      </p:sp>
      <p:pic>
        <p:nvPicPr>
          <p:cNvPr id="17" name="Picture 16" descr="Fig4_a_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3194" y="1196752"/>
            <a:ext cx="4970869" cy="5096103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107504" y="3645024"/>
            <a:ext cx="3888432" cy="202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47675" marR="0" lvl="0" indent="-4476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Partitioning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interleaving</a:t>
            </a:r>
          </a:p>
          <a:p>
            <a:pPr marL="889000" marR="0" lvl="1" indent="-4397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Reduced Test Application Time</a:t>
            </a:r>
          </a:p>
        </p:txBody>
      </p:sp>
      <p:pic>
        <p:nvPicPr>
          <p:cNvPr id="20" name="Picture 19" descr="Fig4_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1196752"/>
            <a:ext cx="4896544" cy="5097679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946150" y="6381328"/>
            <a:ext cx="745530" cy="324272"/>
          </a:xfrm>
        </p:spPr>
        <p:txBody>
          <a:bodyPr/>
          <a:lstStyle/>
          <a:p>
            <a:r>
              <a:rPr lang="en-US" dirty="0" smtClean="0"/>
              <a:t>Dec-2011 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688" y="6381328"/>
            <a:ext cx="6048672" cy="324272"/>
          </a:xfrm>
        </p:spPr>
        <p:txBody>
          <a:bodyPr/>
          <a:lstStyle/>
          <a:p>
            <a:r>
              <a:rPr lang="en-US" dirty="0" smtClean="0"/>
              <a:t>Process-Variation and Temperature Aware SoC Test Scheduling Using Particle Swarm Optimization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381328"/>
            <a:ext cx="726232" cy="324272"/>
          </a:xfrm>
        </p:spPr>
        <p:txBody>
          <a:bodyPr/>
          <a:lstStyle/>
          <a:p>
            <a:fld id="{980148F6-CFE7-4FF0-B78A-F686DA960B16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352928" cy="46805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Z. He, Z. Peng, P. Eles, P. </a:t>
            </a:r>
            <a:r>
              <a:rPr lang="en-US" dirty="0" err="1" smtClean="0"/>
              <a:t>Rosinger</a:t>
            </a:r>
            <a:r>
              <a:rPr lang="en-US" dirty="0" smtClean="0"/>
              <a:t> and B. M. Al-</a:t>
            </a:r>
            <a:r>
              <a:rPr lang="en-US" dirty="0" err="1" smtClean="0"/>
              <a:t>Hashimi</a:t>
            </a:r>
            <a:r>
              <a:rPr lang="en-US" dirty="0" smtClean="0"/>
              <a:t>. “Thermal-aware SoC test scheduling with test set partitioning and interleaving.” J. Electronic Testing, 2008.</a:t>
            </a:r>
          </a:p>
          <a:p>
            <a:pPr lvl="1"/>
            <a:r>
              <a:rPr lang="en-US" dirty="0" smtClean="0"/>
              <a:t>Thermal-safe schedule</a:t>
            </a:r>
          </a:p>
          <a:p>
            <a:pPr lvl="1"/>
            <a:r>
              <a:rPr lang="en-US" dirty="0" smtClean="0"/>
              <a:t>Partitioning and interleaving</a:t>
            </a:r>
          </a:p>
          <a:p>
            <a:r>
              <a:rPr lang="en-US" dirty="0" smtClean="0"/>
              <a:t>D.R. </a:t>
            </a:r>
            <a:r>
              <a:rPr lang="en-US" dirty="0" err="1" smtClean="0"/>
              <a:t>Bild</a:t>
            </a:r>
            <a:r>
              <a:rPr lang="en-US" dirty="0" smtClean="0"/>
              <a:t> et Al. “Temperature-aware test scheduling for multiprocessor systems-on-chip.” ICCAD 2008.</a:t>
            </a:r>
          </a:p>
          <a:p>
            <a:pPr lvl="1"/>
            <a:r>
              <a:rPr lang="en-US" dirty="0" smtClean="0"/>
              <a:t>Test power analysis</a:t>
            </a:r>
          </a:p>
          <a:p>
            <a:pPr lvl="1"/>
            <a:r>
              <a:rPr lang="en-US" dirty="0" smtClean="0"/>
              <a:t>Phased steady state thermal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Dec-2011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Process-Variation and Temperature Aware SoC Test Scheduling Using Particle Swarm Optimization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48F6-CFE7-4FF0-B78A-F686DA960B16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496855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N. Aghaee, Z. He, Z. Peng, and P. Eles. “Temperature-aware SoC test scheduling considering inter-chip process variation.” ATS 2010.</a:t>
            </a:r>
          </a:p>
          <a:p>
            <a:pPr lvl="1"/>
            <a:r>
              <a:rPr lang="en-US" dirty="0" smtClean="0"/>
              <a:t>Thermal consequences of the process variation</a:t>
            </a:r>
          </a:p>
          <a:p>
            <a:pPr lvl="1"/>
            <a:r>
              <a:rPr lang="en-US" dirty="0" smtClean="0"/>
              <a:t> Inter-chip time-invariant deviations</a:t>
            </a:r>
          </a:p>
          <a:p>
            <a:pPr lvl="0"/>
            <a:r>
              <a:rPr lang="en-US" dirty="0" smtClean="0"/>
              <a:t>C. Yao, K. K. </a:t>
            </a:r>
            <a:r>
              <a:rPr lang="en-US" dirty="0" err="1" smtClean="0"/>
              <a:t>Saluja</a:t>
            </a:r>
            <a:r>
              <a:rPr lang="en-US" dirty="0" smtClean="0"/>
              <a:t>, P. </a:t>
            </a:r>
            <a:r>
              <a:rPr lang="en-US" dirty="0" err="1" smtClean="0"/>
              <a:t>Ramanathan</a:t>
            </a:r>
            <a:r>
              <a:rPr lang="en-US" dirty="0" smtClean="0"/>
              <a:t>. “Thermal-aware test scheduling using on-chip temperature sensors.” VLSI Design 2011.</a:t>
            </a:r>
          </a:p>
          <a:p>
            <a:pPr lvl="1"/>
            <a:r>
              <a:rPr lang="en-US" dirty="0" smtClean="0"/>
              <a:t>Simulation inaccuracies</a:t>
            </a:r>
          </a:p>
          <a:p>
            <a:pPr lvl="1"/>
            <a:r>
              <a:rPr lang="en-US" dirty="0" smtClean="0"/>
              <a:t>Tests run to the end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Dec-2011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Process-Variation and Temperature Aware SoC Test Scheduling Using Particle Swarm Optimization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48F6-CFE7-4FF0-B78A-F686DA960B16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325" y="2058144"/>
            <a:ext cx="7661275" cy="3891136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Effects of process variation</a:t>
            </a:r>
          </a:p>
          <a:p>
            <a:r>
              <a:rPr lang="en-US" dirty="0" smtClean="0"/>
              <a:t>Test scheduling technique</a:t>
            </a:r>
          </a:p>
          <a:p>
            <a:r>
              <a:rPr lang="en-US" dirty="0" smtClean="0"/>
              <a:t>Particle Swarm Optimization</a:t>
            </a:r>
          </a:p>
          <a:p>
            <a:r>
              <a:rPr lang="en-US" dirty="0" smtClean="0"/>
              <a:t>Experimental results</a:t>
            </a:r>
          </a:p>
          <a:p>
            <a:r>
              <a:rPr lang="en-US" dirty="0" smtClean="0"/>
              <a:t>Conclusion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46150" y="6381328"/>
            <a:ext cx="745530" cy="324272"/>
          </a:xfrm>
        </p:spPr>
        <p:txBody>
          <a:bodyPr/>
          <a:lstStyle/>
          <a:p>
            <a:r>
              <a:rPr lang="en-US" dirty="0" smtClean="0"/>
              <a:t>Dec-2011 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688" y="6381328"/>
            <a:ext cx="6048672" cy="324272"/>
          </a:xfrm>
        </p:spPr>
        <p:txBody>
          <a:bodyPr/>
          <a:lstStyle/>
          <a:p>
            <a:r>
              <a:rPr lang="en-US" dirty="0" smtClean="0"/>
              <a:t>Process-Variation and Temperature Aware SoC Test Scheduling Using Particle Swarm Optimization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381328"/>
            <a:ext cx="726232" cy="324272"/>
          </a:xfrm>
        </p:spPr>
        <p:txBody>
          <a:bodyPr/>
          <a:lstStyle/>
          <a:p>
            <a:fld id="{980148F6-CFE7-4FF0-B78A-F686DA960B1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Variation -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5" y="1412776"/>
            <a:ext cx="7783016" cy="4683224"/>
          </a:xfrm>
        </p:spPr>
        <p:txBody>
          <a:bodyPr/>
          <a:lstStyle/>
          <a:p>
            <a:r>
              <a:rPr lang="en-US" dirty="0" smtClean="0"/>
              <a:t>Variation in geometries and material properties</a:t>
            </a:r>
          </a:p>
          <a:p>
            <a:pPr lvl="1"/>
            <a:r>
              <a:rPr lang="en-US" dirty="0" smtClean="0"/>
              <a:t>Variation in </a:t>
            </a:r>
            <a:r>
              <a:rPr lang="en-US" dirty="0" smtClean="0">
                <a:solidFill>
                  <a:schemeClr val="accent3"/>
                </a:solidFill>
              </a:rPr>
              <a:t>electrical</a:t>
            </a:r>
            <a:r>
              <a:rPr lang="en-US" dirty="0" smtClean="0"/>
              <a:t> parameters</a:t>
            </a:r>
          </a:p>
          <a:p>
            <a:pPr lvl="2"/>
            <a:r>
              <a:rPr lang="en-US" dirty="0" smtClean="0"/>
              <a:t>Example: electrical resistances and capacitances</a:t>
            </a:r>
          </a:p>
          <a:p>
            <a:pPr lvl="2"/>
            <a:r>
              <a:rPr lang="en-US" dirty="0" smtClean="0"/>
              <a:t>Result: variation in power profile</a:t>
            </a:r>
          </a:p>
          <a:p>
            <a:pPr lvl="1"/>
            <a:r>
              <a:rPr lang="en-US" dirty="0" smtClean="0"/>
              <a:t>Variation in </a:t>
            </a:r>
            <a:r>
              <a:rPr lang="en-US" dirty="0" smtClean="0">
                <a:solidFill>
                  <a:schemeClr val="accent3"/>
                </a:solidFill>
              </a:rPr>
              <a:t>thermal</a:t>
            </a:r>
            <a:r>
              <a:rPr lang="en-US" dirty="0" smtClean="0"/>
              <a:t> parameters</a:t>
            </a:r>
          </a:p>
          <a:p>
            <a:pPr lvl="2"/>
            <a:r>
              <a:rPr lang="en-US" dirty="0" smtClean="0"/>
              <a:t>Example: heat capacity and thermal conductivity</a:t>
            </a:r>
          </a:p>
          <a:p>
            <a:pPr lvl="2"/>
            <a:r>
              <a:rPr lang="en-US" dirty="0" smtClean="0"/>
              <a:t>Result: variation in thermal behavior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46150" y="6381328"/>
            <a:ext cx="745530" cy="324272"/>
          </a:xfrm>
        </p:spPr>
        <p:txBody>
          <a:bodyPr/>
          <a:lstStyle/>
          <a:p>
            <a:r>
              <a:rPr lang="en-US" dirty="0" smtClean="0"/>
              <a:t>Dec-2011 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688" y="6381328"/>
            <a:ext cx="6048672" cy="324272"/>
          </a:xfrm>
        </p:spPr>
        <p:txBody>
          <a:bodyPr/>
          <a:lstStyle/>
          <a:p>
            <a:r>
              <a:rPr lang="en-US" dirty="0" smtClean="0"/>
              <a:t>Process-Variation and Temperature Aware SoC Test Scheduling Using Particle Swarm Optimization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381328"/>
            <a:ext cx="726232" cy="324272"/>
          </a:xfrm>
        </p:spPr>
        <p:txBody>
          <a:bodyPr/>
          <a:lstStyle/>
          <a:p>
            <a:fld id="{980148F6-CFE7-4FF0-B78A-F686DA960B16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203755 (1)">
  <a:themeElements>
    <a:clrScheme name="Custom 4">
      <a:dk1>
        <a:srgbClr val="002060"/>
      </a:dk1>
      <a:lt1>
        <a:srgbClr val="FFFFFF"/>
      </a:lt1>
      <a:dk2>
        <a:srgbClr val="312318"/>
      </a:dk2>
      <a:lt2>
        <a:srgbClr val="FFFFFF"/>
      </a:lt2>
      <a:accent1>
        <a:srgbClr val="002060"/>
      </a:accent1>
      <a:accent2>
        <a:srgbClr val="FFFF00"/>
      </a:accent2>
      <a:accent3>
        <a:srgbClr val="C00000"/>
      </a:accent3>
      <a:accent4>
        <a:srgbClr val="002060"/>
      </a:accent4>
      <a:accent5>
        <a:srgbClr val="002060"/>
      </a:accent5>
      <a:accent6>
        <a:srgbClr val="002060"/>
      </a:accent6>
      <a:hlink>
        <a:srgbClr val="002060"/>
      </a:hlink>
      <a:folHlink>
        <a:srgbClr val="00206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C3831ACA17D8814887A164412888521E" ma:contentTypeVersion="7" ma:contentTypeDescription="Create a new document." ma:contentTypeScope="" ma:versionID="9b5c243964b2cdc621200f6db12c6bf6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5c2db6c5baa0ac3fc502334ce7d6a781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>
    <NumericAssetId xmlns="145c5697-5eb5-440b-b2f1-a8273fb59250" xsi:nil="true"/>
    <AssetType xmlns="145c5697-5eb5-440b-b2f1-a8273fb59250">TP</AssetType>
    <Markets xmlns="145c5697-5eb5-440b-b2f1-a8273fb59250" xsi:nil="true"/>
    <AppVer xmlns="145c5697-5eb5-440b-b2f1-a8273fb59250" xsi:nil="true"/>
    <AuthoringAssetId xmlns="145c5697-5eb5-440b-b2f1-a8273fb59250">TP010203755</AuthoringAssetId>
    <AssetId xmlns="145c5697-5eb5-440b-b2f1-a8273fb59250">TS010203755</AssetId>
  </documentManagement>
</p:properties>
</file>

<file path=customXml/itemProps1.xml><?xml version="1.0" encoding="utf-8"?>
<ds:datastoreItem xmlns:ds="http://schemas.openxmlformats.org/officeDocument/2006/customXml" ds:itemID="{AC49B00C-0B7A-4650-A16F-086D84AA12BF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002EDF2E-2948-4139-9F3C-932C1A2859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19F26E85-4150-4C5B-8468-8F71DC32041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3AEDC9C-6260-4A55-981E-6B7D6F6EA2C0}">
  <ds:schemaRefs>
    <ds:schemaRef ds:uri="http://schemas.microsoft.com/office/2006/metadata/properties"/>
    <ds:schemaRef ds:uri="145c5697-5eb5-440b-b2f1-a8273fb5925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TS010203755 (1)</Template>
  <TotalTime>9527</TotalTime>
  <Words>1761</Words>
  <Application>Microsoft Office PowerPoint</Application>
  <PresentationFormat>On-screen Show (4:3)</PresentationFormat>
  <Paragraphs>423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TS010203755 (1)</vt:lpstr>
      <vt:lpstr>Process-Variation and Temperature Aware SoC Test Scheduling Using Particle Swarm Optimization</vt:lpstr>
      <vt:lpstr>Increasing Power Density</vt:lpstr>
      <vt:lpstr>High Test Power</vt:lpstr>
      <vt:lpstr>High Test Temperature</vt:lpstr>
      <vt:lpstr>Temperature-Aware Test Scheduling</vt:lpstr>
      <vt:lpstr>Related Works</vt:lpstr>
      <vt:lpstr>Related Works</vt:lpstr>
      <vt:lpstr>Outline</vt:lpstr>
      <vt:lpstr>Process Variation - Causes</vt:lpstr>
      <vt:lpstr>Process Variation - Consequences</vt:lpstr>
      <vt:lpstr>Schedule for Worst-Case</vt:lpstr>
      <vt:lpstr>Schedule for Typical Case</vt:lpstr>
      <vt:lpstr>Temperature Error Model</vt:lpstr>
      <vt:lpstr>Linear Schedule: Four Scenarios</vt:lpstr>
      <vt:lpstr>The Proposed Method</vt:lpstr>
      <vt:lpstr>Branching Table</vt:lpstr>
      <vt:lpstr>Schedule Tree - Example</vt:lpstr>
      <vt:lpstr>Schedule Tree – Online Phase</vt:lpstr>
      <vt:lpstr>Schedule Tree – Offline Phase</vt:lpstr>
      <vt:lpstr>Tree Construction</vt:lpstr>
      <vt:lpstr>Tree Construction</vt:lpstr>
      <vt:lpstr>Tree Construction</vt:lpstr>
      <vt:lpstr>Tree Construction</vt:lpstr>
      <vt:lpstr>Tree Construction</vt:lpstr>
      <vt:lpstr>Sub-tree Optimization - Nodes </vt:lpstr>
      <vt:lpstr>Sub-tree Optimization - Coding</vt:lpstr>
      <vt:lpstr>Particle Swarm Optimization</vt:lpstr>
      <vt:lpstr>PSO – 1-D Example</vt:lpstr>
      <vt:lpstr>PSO – Sub-tree Optimization</vt:lpstr>
      <vt:lpstr>Overview of the Adaptive Method</vt:lpstr>
      <vt:lpstr>Experimental Results - Metrics</vt:lpstr>
      <vt:lpstr>Experimental Results</vt:lpstr>
      <vt:lpstr>Experimental Results</vt:lpstr>
      <vt:lpstr>Conclusions</vt:lpstr>
      <vt:lpstr>Questions</vt:lpstr>
    </vt:vector>
  </TitlesOfParts>
  <Company>Linkopings universitet, IDA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</dc:title>
  <dc:creator>Nima Aghaee</dc:creator>
  <cp:lastModifiedBy>Nima Aghaee</cp:lastModifiedBy>
  <cp:revision>694</cp:revision>
  <cp:lastPrinted>1601-01-01T00:00:00Z</cp:lastPrinted>
  <dcterms:created xsi:type="dcterms:W3CDTF">2011-08-08T13:25:04Z</dcterms:created>
  <dcterms:modified xsi:type="dcterms:W3CDTF">2011-12-11T21:18:26Z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  <property fmtid="{D5CDD505-2E9C-101B-9397-08002B2CF9AE}" pid="3" name="Markets">
    <vt:lpwstr/>
  </property>
  <property fmtid="{D5CDD505-2E9C-101B-9397-08002B2CF9AE}" pid="4" name="TPInstallLocation">
    <vt:lpwstr>{My Templates}</vt:lpwstr>
  </property>
  <property fmtid="{D5CDD505-2E9C-101B-9397-08002B2CF9AE}" pid="5" name="PrimaryImageGen">
    <vt:lpwstr>true</vt:lpwstr>
  </property>
  <property fmtid="{D5CDD505-2E9C-101B-9397-08002B2CF9AE}" pid="6" name="AssetType">
    <vt:lpwstr>TP</vt:lpwstr>
  </property>
  <property fmtid="{D5CDD505-2E9C-101B-9397-08002B2CF9AE}" pid="7" name="BugNumber">
    <vt:lpwstr>743074</vt:lpwstr>
  </property>
  <property fmtid="{D5CDD505-2E9C-101B-9397-08002B2CF9AE}" pid="8" name="TPCommandLine">
    <vt:lpwstr>{PP} /n {FilePath}</vt:lpwstr>
  </property>
  <property fmtid="{D5CDD505-2E9C-101B-9397-08002B2CF9AE}" pid="9" name="TPAppVersion">
    <vt:lpwstr>11</vt:lpwstr>
  </property>
  <property fmtid="{D5CDD505-2E9C-101B-9397-08002B2CF9AE}" pid="10" name="Milestone">
    <vt:lpwstr>Continuous</vt:lpwstr>
  </property>
  <property fmtid="{D5CDD505-2E9C-101B-9397-08002B2CF9AE}" pid="11" name="APAuthor">
    <vt:lpwstr>191</vt:lpwstr>
  </property>
  <property fmtid="{D5CDD505-2E9C-101B-9397-08002B2CF9AE}" pid="12" name="TemplateStatus">
    <vt:lpwstr>Complete</vt:lpwstr>
  </property>
  <property fmtid="{D5CDD505-2E9C-101B-9397-08002B2CF9AE}" pid="13" name="ContentTypeId">
    <vt:lpwstr>0x0101006025706CF4CD034688BEBAE97A2E701D020200C3831ACA17D8814887A164412888521E</vt:lpwstr>
  </property>
  <property fmtid="{D5CDD505-2E9C-101B-9397-08002B2CF9AE}" pid="14" name="IsDeleted">
    <vt:lpwstr>false</vt:lpwstr>
  </property>
  <property fmtid="{D5CDD505-2E9C-101B-9397-08002B2CF9AE}" pid="15" name="UANotes">
    <vt:lpwstr>These are templates which shipped in the box with PPT 2003.</vt:lpwstr>
  </property>
  <property fmtid="{D5CDD505-2E9C-101B-9397-08002B2CF9AE}" pid="16" name="TrustLevel">
    <vt:lpwstr>Microsoft Managed Content</vt:lpwstr>
  </property>
  <property fmtid="{D5CDD505-2E9C-101B-9397-08002B2CF9AE}" pid="17" name="TPFriendlyName">
    <vt:lpwstr>PowerPoint Presentation</vt:lpwstr>
  </property>
  <property fmtid="{D5CDD505-2E9C-101B-9397-08002B2CF9AE}" pid="18" name="IsSearchable">
    <vt:lpwstr>false</vt:lpwstr>
  </property>
  <property fmtid="{D5CDD505-2E9C-101B-9397-08002B2CF9AE}" pid="19" name="NumericId">
    <vt:lpwstr>-1</vt:lpwstr>
  </property>
  <property fmtid="{D5CDD505-2E9C-101B-9397-08002B2CF9AE}" pid="20" name="PublishTargets">
    <vt:lpwstr>OfficeOnline</vt:lpwstr>
  </property>
  <property fmtid="{D5CDD505-2E9C-101B-9397-08002B2CF9AE}" pid="21" name="AssetId">
    <vt:lpwstr>TS010203755</vt:lpwstr>
  </property>
  <property fmtid="{D5CDD505-2E9C-101B-9397-08002B2CF9AE}" pid="22" name="TPLaunchHelpLinkType">
    <vt:lpwstr>Template</vt:lpwstr>
  </property>
  <property fmtid="{D5CDD505-2E9C-101B-9397-08002B2CF9AE}" pid="23" name="SourceTitle">
    <vt:lpwstr>Axis design template</vt:lpwstr>
  </property>
  <property fmtid="{D5CDD505-2E9C-101B-9397-08002B2CF9AE}" pid="24" name="TPLaunchHelpLink">
    <vt:lpwstr/>
  </property>
  <property fmtid="{D5CDD505-2E9C-101B-9397-08002B2CF9AE}" pid="25" name="APEditor">
    <vt:lpwstr>92</vt:lpwstr>
  </property>
  <property fmtid="{D5CDD505-2E9C-101B-9397-08002B2CF9AE}" pid="26" name="TPApplication">
    <vt:lpwstr>PowerPoint</vt:lpwstr>
  </property>
  <property fmtid="{D5CDD505-2E9C-101B-9397-08002B2CF9AE}" pid="27" name="Provider">
    <vt:lpwstr>EY006220130</vt:lpwstr>
  </property>
  <property fmtid="{D5CDD505-2E9C-101B-9397-08002B2CF9AE}" pid="28" name="OpenTemplate">
    <vt:lpwstr>true</vt:lpwstr>
  </property>
  <property fmtid="{D5CDD505-2E9C-101B-9397-08002B2CF9AE}" pid="29" name="UACurrentWords">
    <vt:lpwstr>0</vt:lpwstr>
  </property>
  <property fmtid="{D5CDD505-2E9C-101B-9397-08002B2CF9AE}" pid="30" name="Applications">
    <vt:lpwstr>79;#Template 12;#65;#Microsoft Office PowerPoint 2007;#64;#PowerPoint 2003</vt:lpwstr>
  </property>
  <property fmtid="{D5CDD505-2E9C-101B-9397-08002B2CF9AE}" pid="31" name="UALocRecommendation">
    <vt:lpwstr>Localize</vt:lpwstr>
  </property>
  <property fmtid="{D5CDD505-2E9C-101B-9397-08002B2CF9AE}" pid="32" name="Title">
    <vt:lpwstr>Axis design template</vt:lpwstr>
  </property>
  <property fmtid="{D5CDD505-2E9C-101B-9397-08002B2CF9AE}" pid="33" name="PublishStatusLookup">
    <vt:lpwstr>270360</vt:lpwstr>
  </property>
  <property fmtid="{D5CDD505-2E9C-101B-9397-08002B2CF9AE}" pid="34" name="APTrustLevel">
    <vt:lpwstr>1.00000000000000</vt:lpwstr>
  </property>
  <property fmtid="{D5CDD505-2E9C-101B-9397-08002B2CF9AE}" pid="35" name="TPClientViewer">
    <vt:lpwstr>Microsoft Office PowerPoint</vt:lpwstr>
  </property>
  <property fmtid="{D5CDD505-2E9C-101B-9397-08002B2CF9AE}" pid="36" name="TPComponent">
    <vt:lpwstr>PPTFiles</vt:lpwstr>
  </property>
  <property fmtid="{D5CDD505-2E9C-101B-9397-08002B2CF9AE}" pid="37" name="TPNamespace">
    <vt:lpwstr>POWERPNT</vt:lpwstr>
  </property>
  <property fmtid="{D5CDD505-2E9C-101B-9397-08002B2CF9AE}" pid="38" name="Content Type">
    <vt:lpwstr>OOFile</vt:lpwstr>
  </property>
  <property fmtid="{D5CDD505-2E9C-101B-9397-08002B2CF9AE}" pid="39" name="AuthoringAssetId">
    <vt:lpwstr>TP010203755</vt:lpwstr>
  </property>
  <property fmtid="{D5CDD505-2E9C-101B-9397-08002B2CF9AE}" pid="40" name="NumericAssetId">
    <vt:lpwstr/>
  </property>
  <property fmtid="{D5CDD505-2E9C-101B-9397-08002B2CF9AE}" pid="41" name="AppVer">
    <vt:lpwstr/>
  </property>
</Properties>
</file>