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1" r:id="rId4"/>
    <p:sldId id="293" r:id="rId5"/>
    <p:sldId id="308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9" r:id="rId14"/>
    <p:sldId id="303" r:id="rId15"/>
    <p:sldId id="304" r:id="rId16"/>
    <p:sldId id="305" r:id="rId17"/>
    <p:sldId id="306" r:id="rId18"/>
    <p:sldId id="310" r:id="rId19"/>
    <p:sldId id="307" r:id="rId20"/>
    <p:sldId id="276" r:id="rId2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9018" autoAdjust="0"/>
  </p:normalViewPr>
  <p:slideViewPr>
    <p:cSldViewPr>
      <p:cViewPr varScale="1">
        <p:scale>
          <a:sx n="119" d="100"/>
          <a:sy n="119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796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05C691-E0AD-4B2F-86CC-D8EA608056EC}" type="datetimeFigureOut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2D8B09-CCD7-4659-BAED-4726DB3E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1972A-3F2F-495D-975D-D23AAC67E2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curve is discrete, just for the sake of the presentation is illustrated as continuous.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curve is discrete, just for the sake of the presentation is illustrated as continuous.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Obtain the temperature error of chip under test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Read the actual temperature</a:t>
            </a:r>
          </a:p>
          <a:p>
            <a:pPr marL="1200150" lvl="3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Temperature sensor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Classify the chip under test into one of the clusters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Comparison against cluster borders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Load the corresponding test schedule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 the test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Warm Up Time is very short (the time scale</a:t>
            </a:r>
            <a:r>
              <a:rPr lang="en-US" baseline="0" dirty="0" smtClean="0"/>
              <a:t> on the image is illustrative</a:t>
            </a:r>
            <a:r>
              <a:rPr lang="en-US" dirty="0" smtClean="0"/>
              <a:t>) it is</a:t>
            </a:r>
            <a:r>
              <a:rPr lang="en-US" baseline="0" dirty="0" smtClean="0"/>
              <a:t> a special test sequence</a:t>
            </a:r>
            <a:endParaRPr lang="en-US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“Testing</a:t>
            </a:r>
            <a:r>
              <a:rPr lang="en-US" baseline="0" dirty="0" smtClean="0"/>
              <a:t> with Dedicated Schedule” is the optimized (“Warm Up Time” is negligible)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clusters</a:t>
            </a:r>
          </a:p>
          <a:p>
            <a:pPr marL="228600" indent="-228600">
              <a:buAutoNum type="arabicPeriod"/>
            </a:pPr>
            <a:r>
              <a:rPr lang="en-US" dirty="0" smtClean="0"/>
              <a:t>small: bad schedule</a:t>
            </a:r>
          </a:p>
          <a:p>
            <a:pPr marL="228600" indent="-228600">
              <a:buAutoNum type="arabicPeriod"/>
            </a:pPr>
            <a:r>
              <a:rPr lang="en-US" dirty="0" smtClean="0"/>
              <a:t>Large: high ATE memory</a:t>
            </a:r>
          </a:p>
          <a:p>
            <a:pPr marL="228600" indent="-228600">
              <a:buNone/>
            </a:pPr>
            <a:r>
              <a:rPr lang="en-US" dirty="0" smtClean="0"/>
              <a:t>ATE</a:t>
            </a:r>
            <a:r>
              <a:rPr lang="en-US" baseline="0" dirty="0" smtClean="0"/>
              <a:t> memory =&gt; number of clusters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 </a:t>
            </a:r>
            <a:r>
              <a:rPr lang="en-US" dirty="0" smtClean="0"/>
              <a:t>curve is discrete, just for the sake of the presentation is illustrated as continuous.</a:t>
            </a:r>
            <a:endParaRPr lang="en-US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TT here is normalized to ATE machine parameters. In order to have</a:t>
            </a:r>
            <a:r>
              <a:rPr lang="en-US" baseline="0" dirty="0" smtClean="0"/>
              <a:t> the chip/hour, the ATE machines specifications should be given.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Message: Low</a:t>
            </a:r>
            <a:r>
              <a:rPr lang="en-US" baseline="0" dirty="0" smtClean="0"/>
              <a:t> numb of clusters gives a large portion of possible improvement in a short time</a:t>
            </a:r>
          </a:p>
          <a:p>
            <a:r>
              <a:rPr lang="en-US" baseline="0" dirty="0" smtClean="0"/>
              <a:t>Example: here 4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F8AA6-AA80-47C1-8442-851B534BD6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6EF64-CEC5-49EC-9CCC-05925DA31B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D8B09-CCD7-4659-BAED-4726DB3E30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3554FF-8358-4BA2-A064-10671904CD38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B85B-46DA-4F18-BC2D-084BC10A4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4011DE-E38E-466F-A0B4-C5E89C5A1DF8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A17B-C302-4133-AAA5-B8398517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B1FAB8-C14B-4032-BBAA-31372E296031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C6C2-C25D-4041-9016-07CDF0A9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 marL="900113" indent="-442913">
              <a:defRPr/>
            </a:lvl2pPr>
            <a:lvl3pPr marL="1258888" indent="-344488">
              <a:defRPr/>
            </a:lvl3pPr>
            <a:lvl4pPr marL="1701800" indent="-330200">
              <a:defRPr/>
            </a:lvl4pPr>
            <a:lvl5pPr marL="2152650" indent="-3238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10-Nov-2010		</a:t>
            </a: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D00E-3BB2-4EA8-B087-B363150B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50DA4C-9972-4B80-9855-5600EF971242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D1A2-C798-4BC1-B41D-DF775C2A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BE072A-B5A4-4E94-AC2D-115B61549AC1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65BA-3FE0-4D24-8D95-72CE04031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A60DF9-DCCA-4179-9690-6B594AD4C2CB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952B-E70F-47C9-B592-2A83A751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CC52E1-D828-422E-8FAA-2183CE0536A1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58D1-23E4-462F-B4EE-B42F27C1B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2F9A67-352A-49EB-8C04-2B727DB3C438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32D7-D05C-45F8-974D-10D757D8E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37CA23-7F9C-45D0-960C-4ED4785B5520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34D-7144-401C-8B44-A79A5268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E062F5-8299-4FA7-8EF7-D43853D97AEE}" type="datetime1">
              <a:rPr lang="en-US"/>
              <a:pPr>
                <a:defRPr/>
              </a:pPr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B67D-3C0B-4691-9777-E6593CD6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" y="1"/>
            <a:ext cx="9144000" cy="1052735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20" y="1124744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7559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10-Nov-2010		</a:t>
            </a: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32BAA-CF88-460F-AA9E-ED90CCF69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800" kern="1200" baseline="0">
          <a:solidFill>
            <a:srgbClr val="FFC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4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900113" indent="-4429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4000" kern="1200" baseline="0">
          <a:solidFill>
            <a:srgbClr val="002060"/>
          </a:solidFill>
          <a:latin typeface="+mn-lt"/>
          <a:ea typeface="+mn-ea"/>
          <a:cs typeface="+mn-cs"/>
        </a:defRPr>
      </a:lvl2pPr>
      <a:lvl3pPr marL="1258888" indent="-34448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 baseline="0">
          <a:solidFill>
            <a:srgbClr val="002060"/>
          </a:solidFill>
          <a:latin typeface="+mn-lt"/>
          <a:ea typeface="+mn-ea"/>
          <a:cs typeface="+mn-cs"/>
        </a:defRPr>
      </a:lvl3pPr>
      <a:lvl4pPr marL="1701800" indent="-3302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 baseline="0">
          <a:solidFill>
            <a:srgbClr val="002060"/>
          </a:solidFill>
          <a:latin typeface="+mn-lt"/>
          <a:ea typeface="+mn-ea"/>
          <a:cs typeface="+mn-cs"/>
        </a:defRPr>
      </a:lvl4pPr>
      <a:lvl5pPr marL="2152650" indent="-3238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557040"/>
            <a:ext cx="9144000" cy="2376016"/>
          </a:xfrm>
        </p:spPr>
        <p:txBody>
          <a:bodyPr/>
          <a:lstStyle/>
          <a:p>
            <a:r>
              <a:rPr lang="en-US" dirty="0" smtClean="0"/>
              <a:t>Temperature-Aware SoC Test Scheduling Considering Inter-Chip Process Variation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4221063"/>
            <a:ext cx="7056437" cy="1800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Nima Aghaee, </a:t>
            </a:r>
            <a:r>
              <a:rPr lang="en-US" sz="2400" dirty="0" err="1">
                <a:solidFill>
                  <a:schemeClr val="tx1"/>
                </a:solidFill>
              </a:rPr>
              <a:t>Zhiyuan</a:t>
            </a:r>
            <a:r>
              <a:rPr lang="en-US" sz="2400" dirty="0">
                <a:solidFill>
                  <a:schemeClr val="tx1"/>
                </a:solidFill>
              </a:rPr>
              <a:t> He, </a:t>
            </a:r>
            <a:r>
              <a:rPr lang="en-US" sz="2400" dirty="0" err="1">
                <a:solidFill>
                  <a:schemeClr val="tx1"/>
                </a:solidFill>
              </a:rPr>
              <a:t>Zebo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 err="1">
                <a:solidFill>
                  <a:schemeClr val="tx1"/>
                </a:solidFill>
              </a:rPr>
              <a:t>Petru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Eles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Embedded Systems Laboratory (ESLAB), Linkoping University, Sweden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{g-</a:t>
            </a:r>
            <a:r>
              <a:rPr lang="en-US" sz="2400" dirty="0" err="1">
                <a:solidFill>
                  <a:schemeClr val="tx1"/>
                </a:solidFill>
              </a:rPr>
              <a:t>nimgh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zhihe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zebpe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petel</a:t>
            </a:r>
            <a:r>
              <a:rPr lang="en-US" sz="2400" dirty="0">
                <a:solidFill>
                  <a:schemeClr val="tx1"/>
                </a:solidFill>
              </a:rPr>
              <a:t>}@</a:t>
            </a:r>
            <a:r>
              <a:rPr lang="en-US" sz="2400" dirty="0" err="1">
                <a:solidFill>
                  <a:schemeClr val="tx1"/>
                </a:solidFill>
              </a:rPr>
              <a:t>ida.liu.se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1187450" y="6300788"/>
            <a:ext cx="684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IEEE 19th Asian Test Symposium (ATS2010)</a:t>
            </a:r>
          </a:p>
        </p:txBody>
      </p:sp>
      <p:pic>
        <p:nvPicPr>
          <p:cNvPr id="7" name="Picture 6" descr="Linkoping_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904" y="288032"/>
            <a:ext cx="1196752" cy="1196752"/>
          </a:xfrm>
          <a:prstGeom prst="rect">
            <a:avLst/>
          </a:prstGeom>
        </p:spPr>
      </p:pic>
      <p:pic>
        <p:nvPicPr>
          <p:cNvPr id="8" name="Picture 7" descr="eslab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265584"/>
            <a:ext cx="838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Inter-Chip 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4320480" cy="864096"/>
          </a:xfrm>
        </p:spPr>
        <p:txBody>
          <a:bodyPr/>
          <a:lstStyle/>
          <a:p>
            <a:pPr algn="ctr"/>
            <a:r>
              <a:rPr lang="en-US" dirty="0" smtClean="0"/>
              <a:t>If no 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 descr="Fig16_c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550" y="1052736"/>
            <a:ext cx="4154166" cy="5328592"/>
          </a:xfrm>
          <a:prstGeom prst="rect">
            <a:avLst/>
          </a:prstGeom>
        </p:spPr>
      </p:pic>
      <p:pic>
        <p:nvPicPr>
          <p:cNvPr id="11" name="Picture 10" descr="Fig16_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8550" y="1052736"/>
            <a:ext cx="4154166" cy="5328592"/>
          </a:xfrm>
          <a:prstGeom prst="rect">
            <a:avLst/>
          </a:prstGeom>
        </p:spPr>
      </p:pic>
      <p:pic>
        <p:nvPicPr>
          <p:cNvPr id="12" name="Picture 11" descr="Fig16_c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1052736"/>
            <a:ext cx="4188975" cy="5373241"/>
          </a:xfrm>
          <a:prstGeom prst="rect">
            <a:avLst/>
          </a:prstGeom>
        </p:spPr>
      </p:pic>
      <p:pic>
        <p:nvPicPr>
          <p:cNvPr id="13" name="Picture 12" descr="Fig16_c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7" y="1052736"/>
            <a:ext cx="4188975" cy="537324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1520" y="4293096"/>
            <a:ext cx="43204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Warmer chips will Overheat</a:t>
            </a:r>
          </a:p>
        </p:txBody>
      </p:sp>
      <p:pic>
        <p:nvPicPr>
          <p:cNvPr id="15" name="Picture 14" descr="Down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2708920"/>
            <a:ext cx="2088232" cy="160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Inter-Chip 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392488" cy="23042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Safe action is to use worst case temperature limit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Right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84221"/>
            <a:ext cx="1080120" cy="139670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52120" y="1124744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test application time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Fig18_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0" y="3140968"/>
            <a:ext cx="897112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2016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Temperature Error (TE)  = </a:t>
            </a:r>
          </a:p>
          <a:p>
            <a:r>
              <a:rPr lang="en-US" sz="3200" dirty="0" err="1" smtClean="0"/>
              <a:t>Actual_Temperature</a:t>
            </a:r>
            <a:r>
              <a:rPr lang="en-US" sz="3200" dirty="0" smtClean="0"/>
              <a:t> – </a:t>
            </a:r>
            <a:r>
              <a:rPr lang="en-US" sz="3200" dirty="0" err="1" smtClean="0"/>
              <a:t>Expected_Temperature</a:t>
            </a:r>
            <a:endParaRPr lang="en-US" sz="3200" dirty="0" smtClean="0"/>
          </a:p>
          <a:p>
            <a:r>
              <a:rPr lang="en-US" dirty="0" smtClean="0"/>
              <a:t>Each chip is characterized by its 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3501008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distribution</a:t>
            </a:r>
          </a:p>
          <a:p>
            <a:pPr marL="900113" marR="0" lvl="1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discrete</a:t>
            </a:r>
          </a:p>
          <a:p>
            <a:pPr marL="900113" lvl="1" indent="-442913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Gives the probability 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that a chip has a certain temperature error</a:t>
            </a:r>
          </a:p>
          <a:p>
            <a:pPr marL="900113" marR="0" lvl="1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Error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2088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Probability of TE = 0 is 0.015</a:t>
            </a:r>
          </a:p>
          <a:p>
            <a:r>
              <a:rPr lang="en-US" dirty="0" smtClean="0"/>
              <a:t>Probability of TE = +3 is 0.010</a:t>
            </a:r>
          </a:p>
          <a:p>
            <a:r>
              <a:rPr lang="en-US" dirty="0" smtClean="0"/>
              <a:t>Probability of TE = -9 is 0.004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Fig17_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9144000" cy="323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Method - 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1440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Chip cluster</a:t>
            </a:r>
          </a:p>
          <a:p>
            <a:pPr lvl="1"/>
            <a:r>
              <a:rPr lang="en-US" dirty="0" smtClean="0"/>
              <a:t>Chips within a certain TE range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2996952"/>
            <a:ext cx="2232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cluster 1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test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4400" dirty="0" smtClean="0">
              <a:solidFill>
                <a:srgbClr val="002060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cluster 2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 test</a:t>
            </a:r>
          </a:p>
        </p:txBody>
      </p:sp>
      <p:pic>
        <p:nvPicPr>
          <p:cNvPr id="9" name="Picture 8" descr="Fig25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6222" y="2636912"/>
            <a:ext cx="679777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Method - Test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" name="Picture 10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12" name="Picture 11" descr="Frame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3" name="Picture 12" descr="Frame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4" name="Picture 13" descr="Frame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5" name="Picture 14" descr="Frame_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6" name="Picture 15" descr="Frame_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7" name="Picture 16" descr="Frame_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8" name="Picture 17" descr="Frame_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19" name="Picture 18" descr="Frame_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20" name="Picture 19" descr="Frame_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21" name="Picture 20" descr="Frame_1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4017" y="1046787"/>
            <a:ext cx="8575966" cy="4764426"/>
          </a:xfrm>
          <a:prstGeom prst="rect">
            <a:avLst/>
          </a:prstGeom>
        </p:spPr>
      </p:pic>
      <p:pic>
        <p:nvPicPr>
          <p:cNvPr id="22" name="Picture 21" descr="Frame_15_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3" name="Picture 22" descr="Frame_16_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4" name="Picture 23" descr="Frame_1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5" name="Picture 24" descr="Frame_1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6" name="Picture 25" descr="Frame_1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7" name="Picture 26" descr="Frame_20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8" name="Picture 27" descr="Frame_2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29" name="Picture 28" descr="Frame_2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0" name="Picture 29" descr="Frame_23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1" name="Picture 30" descr="Frame_24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2" name="Picture 31" descr="Frame_25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3" name="Picture 32" descr="Frame_26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4" name="Picture 33" descr="Frame_26_2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5" name="Picture 34" descr="Frame_27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6" name="Picture 35" descr="Frame_28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7" name="Picture 36" descr="Frame_28_2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8" name="Picture 37" descr="Frame_29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39" name="Picture 38" descr="Frame_30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0" name="Picture 39" descr="Frame_31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1" name="Picture 40" descr="Frame_32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2" name="Picture 41" descr="Frame_33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3" name="Picture 42" descr="Frame_34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4" name="Picture 43" descr="Frame_35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5" name="Picture 44" descr="Frame_36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6" name="Picture 45" descr="Frame_37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7" name="Picture 46" descr="Frame_38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8" name="Picture 47" descr="Frame_39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49" name="Picture 48" descr="Frame_40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50" name="Picture 49" descr="Frame_41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51" name="Picture 50" descr="Frame_42.pn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52" name="Picture 51" descr="Frame_43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53" name="Picture 52" descr="Frame_44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86285" y="1048047"/>
            <a:ext cx="8571429" cy="4761905"/>
          </a:xfrm>
          <a:prstGeom prst="rect">
            <a:avLst/>
          </a:prstGeom>
        </p:spPr>
      </p:pic>
      <p:pic>
        <p:nvPicPr>
          <p:cNvPr id="55" name="Picture 54" descr="Frame_45_correction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323528" y="5147415"/>
            <a:ext cx="8571429" cy="116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1288"/>
            <a:ext cx="3851920" cy="288032"/>
          </a:xfrm>
        </p:spPr>
        <p:txBody>
          <a:bodyPr>
            <a:normAutofit fontScale="32500" lnSpcReduction="20000"/>
          </a:bodyPr>
          <a:lstStyle/>
          <a:p>
            <a:pPr indent="-163513"/>
            <a:r>
              <a:rPr lang="en-US" dirty="0" smtClean="0"/>
              <a:t>Two group of chips, and two schedules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Method – Scheduling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5832648" cy="19442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Find the optimum cluster border</a:t>
            </a:r>
          </a:p>
          <a:p>
            <a:pPr lvl="1"/>
            <a:r>
              <a:rPr lang="en-US" dirty="0" smtClean="0"/>
              <a:t>Tradeoff</a:t>
            </a:r>
          </a:p>
          <a:p>
            <a:pPr lvl="2"/>
            <a:r>
              <a:rPr lang="en-US" dirty="0" smtClean="0"/>
              <a:t>Faster test for cluster</a:t>
            </a:r>
          </a:p>
          <a:p>
            <a:pPr lvl="2"/>
            <a:r>
              <a:rPr lang="en-US" dirty="0" smtClean="0"/>
              <a:t>More chips </a:t>
            </a:r>
            <a:r>
              <a:rPr lang="en-US" dirty="0" smtClean="0"/>
              <a:t>covered in faster clusters</a:t>
            </a:r>
            <a:endParaRPr lang="en-US" dirty="0" smtClean="0"/>
          </a:p>
          <a:p>
            <a:pPr lvl="1"/>
            <a:r>
              <a:rPr lang="en-US" dirty="0" smtClean="0"/>
              <a:t>Exact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96136" y="1052736"/>
            <a:ext cx="33123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schedules for clusters</a:t>
            </a:r>
          </a:p>
          <a:p>
            <a:pPr marL="900113" marR="0" lvl="1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Heuristic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ig24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9144000" cy="328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149080"/>
            <a:ext cx="8640960" cy="2304256"/>
          </a:xfrm>
        </p:spPr>
        <p:txBody>
          <a:bodyPr>
            <a:normAutofit/>
          </a:bodyPr>
          <a:lstStyle/>
          <a:p>
            <a:r>
              <a:rPr lang="en-US" dirty="0" smtClean="0"/>
              <a:t>Test Throughput (TT)</a:t>
            </a:r>
          </a:p>
          <a:p>
            <a:pPr lvl="1"/>
            <a:r>
              <a:rPr lang="en-US" dirty="0" smtClean="0"/>
              <a:t>Number of chips tested safely per time unit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Fig12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8928992" cy="29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 descr="Fig13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" y="1268760"/>
            <a:ext cx="8727686" cy="509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24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SoC test scheduling should be thermal aware</a:t>
            </a:r>
          </a:p>
          <a:p>
            <a:r>
              <a:rPr lang="en-US" dirty="0" smtClean="0"/>
              <a:t>Process variation should be considered</a:t>
            </a:r>
          </a:p>
          <a:p>
            <a:r>
              <a:rPr lang="en-US" dirty="0" smtClean="0"/>
              <a:t>Best way to handle </a:t>
            </a:r>
            <a:r>
              <a:rPr lang="en-US" dirty="0" smtClean="0">
                <a:solidFill>
                  <a:srgbClr val="FF0000"/>
                </a:solidFill>
              </a:rPr>
              <a:t>thermal</a:t>
            </a:r>
            <a:r>
              <a:rPr lang="en-US" dirty="0" smtClean="0"/>
              <a:t> issues when affected by </a:t>
            </a:r>
            <a:r>
              <a:rPr lang="en-US" dirty="0" smtClean="0">
                <a:solidFill>
                  <a:srgbClr val="FF0000"/>
                </a:solidFill>
              </a:rPr>
              <a:t>process variation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adaptive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Temperature sensing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Content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6085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Temperature-Aware Scheduling </a:t>
            </a:r>
          </a:p>
          <a:p>
            <a:r>
              <a:rPr lang="en-US" sz="4400" dirty="0" smtClean="0"/>
              <a:t>Inter-Chip Process Variation</a:t>
            </a:r>
          </a:p>
          <a:p>
            <a:r>
              <a:rPr lang="en-US" sz="4400" dirty="0" smtClean="0"/>
              <a:t>Temperature Error</a:t>
            </a:r>
          </a:p>
          <a:p>
            <a:r>
              <a:rPr lang="en-US" sz="4400" dirty="0" smtClean="0"/>
              <a:t>Hybrid Method</a:t>
            </a:r>
          </a:p>
          <a:p>
            <a:r>
              <a:rPr lang="en-US" sz="4400" dirty="0" smtClean="0"/>
              <a:t>Experimental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10-Nov-2010		</a:t>
            </a:r>
            <a:r>
              <a:rPr lang="en-US" dirty="0" smtClean="0"/>
              <a:t>Temperature-Aware SoC Test Scheduling Considering Inter-Chip Process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E1D450-FA5F-4FBC-A62E-8DAD08000C8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381328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sz="9600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10-Nov-2010		</a:t>
            </a:r>
            <a:r>
              <a:rPr lang="en-US"/>
              <a:t>Temperature-Aware SoC Test Scheduling Considering Inter-Chip Process Variation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7266F7-0CCB-42D6-A21E-21A8264EBEC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Power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373216"/>
            <a:ext cx="8928992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Source: F. Pollack, Int. </a:t>
            </a:r>
            <a:r>
              <a:rPr lang="en-US" sz="2000" dirty="0" err="1" smtClean="0"/>
              <a:t>Symp</a:t>
            </a:r>
            <a:r>
              <a:rPr lang="en-US" sz="2000" dirty="0" smtClean="0"/>
              <a:t>. </a:t>
            </a:r>
            <a:r>
              <a:rPr lang="en-US" sz="2000" dirty="0" err="1" smtClean="0"/>
              <a:t>Microarchitecture</a:t>
            </a:r>
            <a:r>
              <a:rPr lang="en-US" sz="2000" dirty="0" smtClean="0"/>
              <a:t>, 1999</a:t>
            </a:r>
          </a:p>
          <a:p>
            <a:pPr>
              <a:buNone/>
            </a:pPr>
            <a:r>
              <a:rPr lang="en-US" sz="2400" b="1" dirty="0" smtClean="0"/>
              <a:t>Power density increases exponentially with technology scaling!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power_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Test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Power consumption during </a:t>
            </a:r>
            <a:r>
              <a:rPr lang="en-US" b="1" dirty="0" smtClean="0"/>
              <a:t>SoC test </a:t>
            </a:r>
            <a:r>
              <a:rPr lang="en-US" dirty="0" smtClean="0"/>
              <a:t>is much higher than that in normal [</a:t>
            </a:r>
            <a:r>
              <a:rPr lang="en-US" dirty="0" err="1" smtClean="0"/>
              <a:t>Zorian</a:t>
            </a:r>
            <a:r>
              <a:rPr lang="en-US" dirty="0" smtClean="0"/>
              <a:t>, 93 &amp; Wang, 98]</a:t>
            </a:r>
          </a:p>
          <a:p>
            <a:pPr lvl="1"/>
            <a:r>
              <a:rPr lang="en-US" dirty="0" smtClean="0"/>
              <a:t>Test patterns with higher toggle rate</a:t>
            </a:r>
          </a:p>
          <a:p>
            <a:pPr lvl="1"/>
            <a:r>
              <a:rPr lang="en-US" dirty="0" smtClean="0"/>
              <a:t>Parallel testing </a:t>
            </a:r>
          </a:p>
          <a:p>
            <a:pPr lvl="1"/>
            <a:r>
              <a:rPr lang="en-US" dirty="0" smtClean="0"/>
              <a:t>High speed scan-based testing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Test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3816424"/>
          </a:xfrm>
        </p:spPr>
        <p:txBody>
          <a:bodyPr/>
          <a:lstStyle/>
          <a:p>
            <a:r>
              <a:rPr lang="en-US" dirty="0" smtClean="0"/>
              <a:t>High test power density leads to high test temperature</a:t>
            </a:r>
          </a:p>
          <a:p>
            <a:r>
              <a:rPr lang="en-US" dirty="0" smtClean="0"/>
              <a:t>Overheating leads to:</a:t>
            </a:r>
          </a:p>
          <a:p>
            <a:pPr lvl="2"/>
            <a:r>
              <a:rPr lang="en-US" dirty="0" smtClean="0"/>
              <a:t> Yield loss (good dies </a:t>
            </a:r>
            <a:r>
              <a:rPr lang="en-US" dirty="0" smtClean="0">
                <a:solidFill>
                  <a:srgbClr val="FF0000"/>
                </a:solidFill>
              </a:rPr>
              <a:t>fail</a:t>
            </a:r>
            <a:r>
              <a:rPr lang="en-US" dirty="0" smtClean="0"/>
              <a:t> the test)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Damage</a:t>
            </a:r>
            <a:r>
              <a:rPr lang="en-US" dirty="0" smtClean="0"/>
              <a:t> to the devices under test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Temperature-Aware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Temperature-aware SoC test scheduling techniques are required to prevent overheating</a:t>
            </a:r>
          </a:p>
          <a:p>
            <a:pPr lvl="1"/>
            <a:r>
              <a:rPr lang="en-US" dirty="0" smtClean="0"/>
              <a:t>[Z. He et al., J. Electron Test, 2008] </a:t>
            </a:r>
          </a:p>
          <a:p>
            <a:pPr lvl="1"/>
            <a:r>
              <a:rPr lang="en-US" dirty="0" smtClean="0"/>
              <a:t>[C. Yao et al., ATS 2009]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Temperature-Aware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3384376" cy="3600400"/>
          </a:xfrm>
        </p:spPr>
        <p:txBody>
          <a:bodyPr/>
          <a:lstStyle/>
          <a:p>
            <a:r>
              <a:rPr lang="en-US" dirty="0" smtClean="0"/>
              <a:t>Introduce </a:t>
            </a:r>
            <a:r>
              <a:rPr lang="en-US" dirty="0" smtClean="0">
                <a:solidFill>
                  <a:srgbClr val="FF0000"/>
                </a:solidFill>
              </a:rPr>
              <a:t>cooling</a:t>
            </a:r>
            <a:r>
              <a:rPr lang="en-US" dirty="0" smtClean="0"/>
              <a:t> cycles to avoid overheating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12" descr="Fig4_a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052736"/>
            <a:ext cx="4770442" cy="5328592"/>
          </a:xfrm>
          <a:prstGeom prst="rect">
            <a:avLst/>
          </a:prstGeom>
        </p:spPr>
      </p:pic>
      <p:pic>
        <p:nvPicPr>
          <p:cNvPr id="14" name="Picture 13" descr="Fig4_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0682" y="1052736"/>
            <a:ext cx="4823382" cy="5387727"/>
          </a:xfrm>
          <a:prstGeom prst="rect">
            <a:avLst/>
          </a:prstGeom>
        </p:spPr>
      </p:pic>
      <p:pic>
        <p:nvPicPr>
          <p:cNvPr id="15" name="Picture 14" descr="Fig4_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6" name="Picture 15" descr="Fig4_a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7" name="Picture 16" descr="Fig4_a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8" name="Picture 17" descr="Fig4_a_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0679" y="1052736"/>
            <a:ext cx="4823383" cy="5387727"/>
          </a:xfrm>
          <a:prstGeom prst="rect">
            <a:avLst/>
          </a:prstGeom>
        </p:spPr>
      </p:pic>
      <p:pic>
        <p:nvPicPr>
          <p:cNvPr id="19" name="Picture 18" descr="Fig4_a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0681" y="1052736"/>
            <a:ext cx="4823382" cy="53877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Variation in geometries and material properties</a:t>
            </a:r>
          </a:p>
          <a:p>
            <a:pPr lvl="1"/>
            <a:r>
              <a:rPr lang="en-US" dirty="0" smtClean="0"/>
              <a:t>Variation in electrical parameters</a:t>
            </a:r>
          </a:p>
          <a:p>
            <a:pPr lvl="2"/>
            <a:r>
              <a:rPr lang="en-US" dirty="0" smtClean="0"/>
              <a:t>Example: electrical resistances and capacitances</a:t>
            </a:r>
          </a:p>
          <a:p>
            <a:pPr lvl="2"/>
            <a:r>
              <a:rPr lang="en-US" dirty="0" smtClean="0"/>
              <a:t>Result: variation </a:t>
            </a:r>
            <a:r>
              <a:rPr lang="en-US" dirty="0" smtClean="0"/>
              <a:t>in power profile</a:t>
            </a:r>
          </a:p>
          <a:p>
            <a:pPr lvl="1"/>
            <a:r>
              <a:rPr lang="en-US" dirty="0" smtClean="0"/>
              <a:t>Variation in thermal parameters</a:t>
            </a:r>
          </a:p>
          <a:p>
            <a:pPr lvl="2"/>
            <a:r>
              <a:rPr lang="en-US" dirty="0" smtClean="0"/>
              <a:t>Example: heat capacity and thermal conductivity</a:t>
            </a:r>
          </a:p>
          <a:p>
            <a:pPr lvl="2"/>
            <a:r>
              <a:rPr lang="en-US" dirty="0" smtClean="0"/>
              <a:t>Result: </a:t>
            </a:r>
            <a:r>
              <a:rPr lang="en-US" dirty="0" smtClean="0"/>
              <a:t>variation </a:t>
            </a:r>
            <a:r>
              <a:rPr lang="en-US" dirty="0" smtClean="0"/>
              <a:t>in thermal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79208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Identical switching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10-Nov-2010		</a:t>
            </a:r>
            <a:r>
              <a:rPr lang="en-US" smtClean="0"/>
              <a:t>Temperature-Aware SoC Test Scheduling Considering Inter-Chip Process Variation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D00E-3BB2-4EA8-B087-B363150BC6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3861048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258888" marR="0" lvl="2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own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64511"/>
            <a:ext cx="4032448" cy="112047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59832" y="3356992"/>
            <a:ext cx="5832648" cy="7920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Different power profiles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5373216"/>
            <a:ext cx="8640960" cy="7920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Different temperature profiles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Down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180735"/>
            <a:ext cx="4032448" cy="1120473"/>
          </a:xfrm>
          <a:prstGeom prst="rect">
            <a:avLst/>
          </a:prstGeom>
        </p:spPr>
      </p:pic>
      <p:pic>
        <p:nvPicPr>
          <p:cNvPr id="11" name="Picture 10" descr="Down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30425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699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Temperature-Aware SoC Test Scheduling Considering Inter-Chip Process Variation</vt:lpstr>
      <vt:lpstr>Content</vt:lpstr>
      <vt:lpstr>Increasing Power Density</vt:lpstr>
      <vt:lpstr>High Test Power</vt:lpstr>
      <vt:lpstr>High Test Temperature</vt:lpstr>
      <vt:lpstr>Temperature-Aware Scheduling</vt:lpstr>
      <vt:lpstr>Temperature-Aware Scheduling</vt:lpstr>
      <vt:lpstr>Process Variation</vt:lpstr>
      <vt:lpstr>Process Variation</vt:lpstr>
      <vt:lpstr>Inter-Chip Process Variation</vt:lpstr>
      <vt:lpstr>Inter-Chip Process Variation</vt:lpstr>
      <vt:lpstr>Temperature Error</vt:lpstr>
      <vt:lpstr>Temperature Error – Example</vt:lpstr>
      <vt:lpstr>Hybrid Method - Basic Concept</vt:lpstr>
      <vt:lpstr>Hybrid Method - Test Process</vt:lpstr>
      <vt:lpstr>Hybrid Method – Scheduling Process</vt:lpstr>
      <vt:lpstr>Experimental Results</vt:lpstr>
      <vt:lpstr>Slide 18</vt:lpstr>
      <vt:lpstr>Conclusion</vt:lpstr>
      <vt:lpstr>Questions ?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Nima Aghaee</dc:creator>
  <cp:lastModifiedBy>Nima Aghaee</cp:lastModifiedBy>
  <cp:revision>699</cp:revision>
  <dcterms:created xsi:type="dcterms:W3CDTF">2010-11-03T11:28:29Z</dcterms:created>
  <dcterms:modified xsi:type="dcterms:W3CDTF">2010-11-28T12:46:42Z</dcterms:modified>
</cp:coreProperties>
</file>