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83" r:id="rId3"/>
    <p:sldId id="282" r:id="rId4"/>
    <p:sldId id="279" r:id="rId5"/>
    <p:sldId id="281" r:id="rId6"/>
    <p:sldId id="258" r:id="rId7"/>
    <p:sldId id="259" r:id="rId8"/>
    <p:sldId id="260" r:id="rId9"/>
    <p:sldId id="263" r:id="rId10"/>
    <p:sldId id="288" r:id="rId11"/>
    <p:sldId id="287" r:id="rId12"/>
    <p:sldId id="261" r:id="rId13"/>
    <p:sldId id="289" r:id="rId14"/>
    <p:sldId id="284" r:id="rId15"/>
    <p:sldId id="264" r:id="rId16"/>
    <p:sldId id="274" r:id="rId17"/>
    <p:sldId id="268" r:id="rId18"/>
    <p:sldId id="267" r:id="rId19"/>
    <p:sldId id="291" r:id="rId20"/>
    <p:sldId id="266" r:id="rId21"/>
    <p:sldId id="270" r:id="rId22"/>
    <p:sldId id="272" r:id="rId23"/>
    <p:sldId id="290" r:id="rId24"/>
    <p:sldId id="278" r:id="rId25"/>
    <p:sldId id="285" r:id="rId26"/>
    <p:sldId id="286" r:id="rId27"/>
    <p:sldId id="276" r:id="rId28"/>
    <p:sldId id="277" r:id="rId29"/>
    <p:sldId id="269" r:id="rId30"/>
    <p:sldId id="265" r:id="rId31"/>
    <p:sldId id="27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71" autoAdjust="0"/>
    <p:restoredTop sz="95225" autoAdjust="0"/>
  </p:normalViewPr>
  <p:slideViewPr>
    <p:cSldViewPr>
      <p:cViewPr>
        <p:scale>
          <a:sx n="60" d="100"/>
          <a:sy n="60" d="100"/>
        </p:scale>
        <p:origin x="-56" y="-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35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189B1-8785-4A8D-8394-E75F24B79644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63278-FD83-4E4B-AA84-BA39C288A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1C9EF-F1A8-408C-89C4-A74442793801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2A1CE-6656-44DA-BD5A-C82A493A5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2A1CE-6656-44DA-BD5A-C82A493A508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2A1CE-6656-44DA-BD5A-C82A493A508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2A1CE-6656-44DA-BD5A-C82A493A508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2A1CE-6656-44DA-BD5A-C82A493A508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A2DDBB4-2B04-43CB-B876-F3CE3F0748D5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CE2D08F-5F80-4469-9E62-CE1751FBA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1377AE-9A51-4343-8072-72A522F4958E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E2D08F-5F80-4469-9E62-CE1751FBA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22E7C6-20CB-4ADF-B29F-7CFF7112FF21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E2D08F-5F80-4469-9E62-CE1751FBA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E0E8EE-8349-446E-8E87-8E0D8B60C7EF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E2D08F-5F80-4469-9E62-CE1751FBA0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58FD76-2E92-40C9-92DD-102A69E22D85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E2D08F-5F80-4469-9E62-CE1751FBA0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BBE06-EDDC-43D7-A068-0937203251C0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E2D08F-5F80-4469-9E62-CE1751FBA0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7EB9AD-2EC8-40F1-8651-2CD111958F7F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E2D08F-5F80-4469-9E62-CE1751FBA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B393C0-5B9E-4169-889E-FB41E44380E6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E2D08F-5F80-4469-9E62-CE1751FBA0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AB4710-E9A1-46C4-A158-FAE753E32630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E2D08F-5F80-4469-9E62-CE1751FBA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1896D8D-A494-4E0B-B243-0FACA28476F8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E2D08F-5F80-4469-9E62-CE1751FBA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2BF4CF5-BEBA-404D-82FD-B279D83B8FFE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CE2D08F-5F80-4469-9E62-CE1751FBA0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C13B982-497B-43C9-BED8-A363A45970FC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CE2D08F-5F80-4469-9E62-CE1751FBA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0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76064"/>
            <a:ext cx="9144000" cy="234888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Scheduling for Fault-Tolerant Communication on the Static Segment of </a:t>
            </a:r>
            <a:r>
              <a:rPr lang="en-US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FlexRay</a:t>
            </a:r>
            <a:endParaRPr lang="en-US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12976"/>
            <a:ext cx="9144000" cy="276984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Bogdan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Tanasa</a:t>
            </a:r>
            <a:r>
              <a:rPr lang="en-US" sz="2800" dirty="0" smtClean="0">
                <a:solidFill>
                  <a:schemeClr val="tx1"/>
                </a:solidFill>
              </a:rPr>
              <a:t>, Unmesh D. Bordoloi,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Petru Eles, Zebo Peng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sz="1900" b="1" dirty="0" smtClean="0">
                <a:solidFill>
                  <a:schemeClr val="tx1"/>
                </a:solidFill>
              </a:rPr>
              <a:t>Department of Computer and Information Science,</a:t>
            </a:r>
          </a:p>
          <a:p>
            <a:pPr algn="ctr"/>
            <a:r>
              <a:rPr lang="en-US" sz="1900" b="1" dirty="0" smtClean="0">
                <a:solidFill>
                  <a:schemeClr val="tx1"/>
                </a:solidFill>
              </a:rPr>
              <a:t>Linkoping University, Sweden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December 3, 2010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D08F-5F80-4469-9E62-CE1751FBA0F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00200"/>
            <a:ext cx="8208912" cy="4525963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D08F-5F80-4469-9E62-CE1751FBA0F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Analysis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23528" y="1484784"/>
            <a:ext cx="8496944" cy="432048"/>
          </a:xfrm>
          <a:prstGeom prst="roundRect">
            <a:avLst>
              <a:gd name="adj" fmla="val 50000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The general case of more then  one message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95536" y="2132856"/>
            <a:ext cx="8352928" cy="41044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endParaRPr lang="en-US" b="1" dirty="0" smtClean="0"/>
          </a:p>
          <a:p>
            <a:pPr marL="342900" indent="-342900" algn="ctr"/>
            <a:r>
              <a:rPr lang="en-US" sz="2000" b="1" dirty="0" smtClean="0"/>
              <a:t>Preliminaries :</a:t>
            </a:r>
            <a:endParaRPr lang="en-US" b="1" dirty="0" smtClean="0"/>
          </a:p>
          <a:p>
            <a:pPr marL="342900" indent="-342900" algn="ctr"/>
            <a:endParaRPr lang="en-US" sz="1600" b="1" dirty="0" smtClean="0"/>
          </a:p>
          <a:p>
            <a:pPr marL="342900" indent="-342900">
              <a:buAutoNum type="arabicPeriod"/>
            </a:pPr>
            <a:r>
              <a:rPr lang="en-US" dirty="0" smtClean="0"/>
              <a:t>Different messages can be retransmitted for different number of times</a:t>
            </a:r>
          </a:p>
          <a:p>
            <a:pPr marL="342900" indent="-342900">
              <a:buAutoNum type="arabicPeriod"/>
            </a:pPr>
            <a:r>
              <a:rPr lang="en-US" dirty="0" smtClean="0"/>
              <a:t>Faults in messages are independent events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 algn="ctr"/>
            <a:endParaRPr lang="en-US" dirty="0" smtClean="0"/>
          </a:p>
          <a:p>
            <a:pPr marL="342900" indent="-342900" algn="ctr"/>
            <a:r>
              <a:rPr lang="en-US" sz="2000" b="1" dirty="0" smtClean="0"/>
              <a:t>The probability to have at least one successful transmission for  all instances of all messages:</a:t>
            </a:r>
            <a:endParaRPr lang="en-US" b="1" dirty="0" smtClean="0"/>
          </a:p>
          <a:p>
            <a:pPr marL="342900" indent="-342900" algn="ctr"/>
            <a:endParaRPr lang="en-US" b="1" dirty="0" smtClean="0"/>
          </a:p>
          <a:p>
            <a:pPr marL="342900" indent="-342900" algn="ctr"/>
            <a:endParaRPr lang="en-US" b="1" dirty="0" smtClean="0"/>
          </a:p>
          <a:p>
            <a:pPr marL="342900" indent="-342900" algn="ctr"/>
            <a:endParaRPr lang="en-US" b="1" dirty="0" smtClean="0"/>
          </a:p>
          <a:p>
            <a:pPr algn="ctr"/>
            <a:endParaRPr lang="en-US" sz="1600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3436938" y="5157812"/>
          <a:ext cx="2520950" cy="1079500"/>
        </p:xfrm>
        <a:graphic>
          <a:graphicData uri="http://schemas.openxmlformats.org/presentationml/2006/ole">
            <p:oleObj spid="_x0000_s61446" name="Equation" r:id="rId3" imgW="914400" imgH="469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00200"/>
            <a:ext cx="8208912" cy="4525963"/>
          </a:xfrm>
        </p:spPr>
        <p:txBody>
          <a:bodyPr/>
          <a:lstStyle/>
          <a:p>
            <a:pPr algn="ctr">
              <a:buNone/>
            </a:pPr>
            <a:r>
              <a:rPr lang="en-US" b="1" u="sng" dirty="0" smtClean="0"/>
              <a:t>Problem:</a:t>
            </a:r>
            <a:r>
              <a:rPr lang="en-US" b="1" dirty="0" smtClean="0"/>
              <a:t> </a:t>
            </a:r>
            <a:r>
              <a:rPr lang="en-US" dirty="0" smtClean="0"/>
              <a:t>What are the minimum number of retransmissions which have to be performed for each message in part such that the reliability goal is achieved? </a:t>
            </a:r>
            <a:endParaRPr lang="en-US" b="1" u="sng" dirty="0" smtClean="0"/>
          </a:p>
          <a:p>
            <a:pPr algn="ctr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D08F-5F80-4469-9E62-CE1751FBA0F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Analysis</a:t>
            </a:r>
            <a:endParaRPr lang="en-US" dirty="0"/>
          </a:p>
        </p:txBody>
      </p:sp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2594223" y="4149080"/>
          <a:ext cx="3777977" cy="1265015"/>
        </p:xfrm>
        <a:graphic>
          <a:graphicData uri="http://schemas.openxmlformats.org/presentationml/2006/ole">
            <p:oleObj spid="_x0000_s60419" name="Equation" r:id="rId3" imgW="121896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ntagon 43"/>
          <p:cNvSpPr/>
          <p:nvPr/>
        </p:nvSpPr>
        <p:spPr>
          <a:xfrm>
            <a:off x="267562" y="2060848"/>
            <a:ext cx="7976846" cy="144016"/>
          </a:xfrm>
          <a:prstGeom prst="homePlat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D08F-5F80-4469-9E62-CE1751FBA0F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Motivational Example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195736" y="1938604"/>
            <a:ext cx="360040" cy="36004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27247" y="3573016"/>
          <a:ext cx="8449220" cy="3708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22461"/>
                <a:gridCol w="422461"/>
                <a:gridCol w="422461"/>
                <a:gridCol w="422461"/>
                <a:gridCol w="422461"/>
                <a:gridCol w="422461"/>
                <a:gridCol w="422461"/>
                <a:gridCol w="422461"/>
                <a:gridCol w="422461"/>
                <a:gridCol w="422461"/>
                <a:gridCol w="422461"/>
                <a:gridCol w="422461"/>
                <a:gridCol w="422461"/>
                <a:gridCol w="422461"/>
                <a:gridCol w="422461"/>
                <a:gridCol w="422461"/>
                <a:gridCol w="422461"/>
                <a:gridCol w="422461"/>
                <a:gridCol w="422461"/>
                <a:gridCol w="42246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Down Arrow 25"/>
          <p:cNvSpPr/>
          <p:nvPr/>
        </p:nvSpPr>
        <p:spPr>
          <a:xfrm>
            <a:off x="3307800" y="2345601"/>
            <a:ext cx="205138" cy="1116972"/>
          </a:xfrm>
          <a:prstGeom prst="down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50800" h="508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233232" y="2348880"/>
            <a:ext cx="205138" cy="1116972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2273634" y="2348880"/>
            <a:ext cx="205138" cy="111697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4351001" y="2348880"/>
            <a:ext cx="205138" cy="111697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6444208" y="2348880"/>
            <a:ext cx="205138" cy="1116972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Minus 45"/>
          <p:cNvSpPr/>
          <p:nvPr/>
        </p:nvSpPr>
        <p:spPr>
          <a:xfrm>
            <a:off x="192271" y="1852844"/>
            <a:ext cx="2312277" cy="552002"/>
          </a:xfrm>
          <a:prstGeom prst="mathMin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2402769" y="1833550"/>
            <a:ext cx="1000091" cy="587338"/>
          </a:xfrm>
          <a:prstGeom prst="mathMin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Minus 47"/>
          <p:cNvSpPr/>
          <p:nvPr/>
        </p:nvSpPr>
        <p:spPr>
          <a:xfrm>
            <a:off x="3419872" y="1836804"/>
            <a:ext cx="992070" cy="584084"/>
          </a:xfrm>
          <a:prstGeom prst="mathMin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Minus 48"/>
          <p:cNvSpPr/>
          <p:nvPr/>
        </p:nvSpPr>
        <p:spPr>
          <a:xfrm>
            <a:off x="4279715" y="1852845"/>
            <a:ext cx="2435513" cy="552002"/>
          </a:xfrm>
          <a:prstGeom prst="mathMin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>
            <a:off x="6708291" y="1956870"/>
            <a:ext cx="2008204" cy="35201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 (ms)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62736" y="1938604"/>
            <a:ext cx="360040" cy="36004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235932" y="1940895"/>
            <a:ext cx="360040" cy="36004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187715" y="1937331"/>
            <a:ext cx="360040" cy="36004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264658" y="1932794"/>
            <a:ext cx="360040" cy="36004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365664" y="1938583"/>
            <a:ext cx="360040" cy="36004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214944" y="3580331"/>
            <a:ext cx="432048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hessmasterX" pitchFamily="34" charset="0"/>
              </a:rPr>
              <a:t>2</a:t>
            </a:r>
            <a:endParaRPr lang="en-US" sz="1600" dirty="0">
              <a:latin typeface="ChessmasterX" pitchFamily="34" charset="0"/>
            </a:endParaRPr>
          </a:p>
        </p:txBody>
      </p:sp>
      <p:sp>
        <p:nvSpPr>
          <p:cNvPr id="59" name="Right Brace 58"/>
          <p:cNvSpPr/>
          <p:nvPr/>
        </p:nvSpPr>
        <p:spPr>
          <a:xfrm rot="5400000">
            <a:off x="1115616" y="3057846"/>
            <a:ext cx="288032" cy="2160240"/>
          </a:xfrm>
          <a:prstGeom prst="rightBrace">
            <a:avLst>
              <a:gd name="adj1" fmla="val 120223"/>
              <a:gd name="adj2" fmla="val 50000"/>
            </a:avLst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ight Brace 59"/>
          <p:cNvSpPr/>
          <p:nvPr/>
        </p:nvSpPr>
        <p:spPr>
          <a:xfrm rot="5400000">
            <a:off x="3256674" y="3068961"/>
            <a:ext cx="288032" cy="2160240"/>
          </a:xfrm>
          <a:prstGeom prst="rightBrace">
            <a:avLst>
              <a:gd name="adj1" fmla="val 120223"/>
              <a:gd name="adj2" fmla="val 50000"/>
            </a:avLst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Brace 60"/>
          <p:cNvSpPr/>
          <p:nvPr/>
        </p:nvSpPr>
        <p:spPr>
          <a:xfrm rot="5400000">
            <a:off x="5396058" y="3068960"/>
            <a:ext cx="288032" cy="2160240"/>
          </a:xfrm>
          <a:prstGeom prst="rightBrace">
            <a:avLst>
              <a:gd name="adj1" fmla="val 120223"/>
              <a:gd name="adj2" fmla="val 50000"/>
            </a:avLst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573196" y="4365104"/>
            <a:ext cx="1368152" cy="21602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Cycle 1</a:t>
            </a:r>
            <a:endParaRPr lang="en-US" dirty="0"/>
          </a:p>
        </p:txBody>
      </p:sp>
      <p:sp>
        <p:nvSpPr>
          <p:cNvPr id="63" name="Rounded Rectangle 62"/>
          <p:cNvSpPr/>
          <p:nvPr/>
        </p:nvSpPr>
        <p:spPr>
          <a:xfrm>
            <a:off x="2712580" y="4365104"/>
            <a:ext cx="1368152" cy="21602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Cycle 2</a:t>
            </a:r>
            <a:endParaRPr lang="en-US" dirty="0"/>
          </a:p>
        </p:txBody>
      </p:sp>
      <p:sp>
        <p:nvSpPr>
          <p:cNvPr id="64" name="Rounded Rectangle 63"/>
          <p:cNvSpPr/>
          <p:nvPr/>
        </p:nvSpPr>
        <p:spPr>
          <a:xfrm>
            <a:off x="4851964" y="4365104"/>
            <a:ext cx="1368152" cy="21602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Cycle 3</a:t>
            </a:r>
            <a:endParaRPr lang="en-US" dirty="0"/>
          </a:p>
        </p:txBody>
      </p:sp>
      <p:sp>
        <p:nvSpPr>
          <p:cNvPr id="69" name="Rounded Rectangle 68"/>
          <p:cNvSpPr/>
          <p:nvPr/>
        </p:nvSpPr>
        <p:spPr>
          <a:xfrm>
            <a:off x="367344" y="5517232"/>
            <a:ext cx="3340560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M2:</a:t>
            </a:r>
            <a:r>
              <a:rPr lang="en-US" dirty="0" smtClean="0"/>
              <a:t> T = 2, D = 0.4, p = 0.4</a:t>
            </a:r>
            <a:endParaRPr lang="en-US" dirty="0"/>
          </a:p>
        </p:txBody>
      </p:sp>
      <p:sp>
        <p:nvSpPr>
          <p:cNvPr id="70" name="Rounded Rectangle 69"/>
          <p:cNvSpPr/>
          <p:nvPr/>
        </p:nvSpPr>
        <p:spPr>
          <a:xfrm>
            <a:off x="368104" y="5085184"/>
            <a:ext cx="3339800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M1:</a:t>
            </a:r>
            <a:r>
              <a:rPr lang="en-US" dirty="0" smtClean="0"/>
              <a:t> T = 3, D = 2.5, p = 0.6</a:t>
            </a:r>
            <a:endParaRPr lang="en-US" dirty="0"/>
          </a:p>
        </p:txBody>
      </p:sp>
      <p:sp>
        <p:nvSpPr>
          <p:cNvPr id="71" name="Rounded Rectangle 70"/>
          <p:cNvSpPr/>
          <p:nvPr/>
        </p:nvSpPr>
        <p:spPr>
          <a:xfrm>
            <a:off x="368104" y="5949280"/>
            <a:ext cx="3339800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FC = 2, ST = 2, NS = 5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= 6,     = 0.09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211960" y="4941168"/>
            <a:ext cx="4392488" cy="158417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 utilized slots</a:t>
            </a:r>
          </a:p>
          <a:p>
            <a:pPr algn="ctr"/>
            <a:r>
              <a:rPr lang="en-US" b="1" dirty="0" smtClean="0"/>
              <a:t>(1-p</a:t>
            </a:r>
            <a:r>
              <a:rPr lang="en-US" b="1" baseline="-25000" dirty="0" smtClean="0"/>
              <a:t>1</a:t>
            </a:r>
            <a:r>
              <a:rPr lang="en-US" b="1" dirty="0" smtClean="0"/>
              <a:t>)</a:t>
            </a:r>
            <a:r>
              <a:rPr lang="en-US" b="1" baseline="30000" dirty="0" smtClean="0"/>
              <a:t>2</a:t>
            </a:r>
            <a:r>
              <a:rPr lang="en-US" b="1" dirty="0" smtClean="0"/>
              <a:t> x (1-p</a:t>
            </a:r>
            <a:r>
              <a:rPr lang="en-US" b="1" baseline="-25000" dirty="0" smtClean="0"/>
              <a:t>2</a:t>
            </a:r>
            <a:r>
              <a:rPr lang="en-US" b="1" dirty="0" smtClean="0"/>
              <a:t>)</a:t>
            </a:r>
            <a:r>
              <a:rPr lang="en-US" b="1" baseline="30000" dirty="0" smtClean="0"/>
              <a:t>3</a:t>
            </a:r>
            <a:r>
              <a:rPr lang="en-US" b="1" dirty="0" smtClean="0"/>
              <a:t> = 0.034 &lt; 0.09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211960" y="4941168"/>
            <a:ext cx="4392488" cy="158417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4 utilized slots</a:t>
            </a:r>
          </a:p>
          <a:p>
            <a:pPr algn="ctr"/>
            <a:r>
              <a:rPr lang="en-US" b="1" dirty="0" smtClean="0"/>
              <a:t>(1 – p</a:t>
            </a:r>
            <a:r>
              <a:rPr lang="en-US" b="1" baseline="30000" dirty="0" smtClean="0"/>
              <a:t>3</a:t>
            </a:r>
            <a:r>
              <a:rPr lang="en-US" b="1" baseline="-25000" dirty="0" smtClean="0"/>
              <a:t>1</a:t>
            </a:r>
            <a:r>
              <a:rPr lang="en-US" b="1" dirty="0" smtClean="0"/>
              <a:t>)</a:t>
            </a:r>
            <a:r>
              <a:rPr lang="en-US" b="1" baseline="30000" dirty="0" smtClean="0"/>
              <a:t>2</a:t>
            </a:r>
            <a:r>
              <a:rPr lang="en-US" b="1" dirty="0" smtClean="0"/>
              <a:t> x (1 – p</a:t>
            </a:r>
            <a:r>
              <a:rPr lang="en-US" b="1" baseline="-25000" dirty="0" smtClean="0"/>
              <a:t>2</a:t>
            </a:r>
            <a:r>
              <a:rPr lang="en-US" b="1" dirty="0" smtClean="0"/>
              <a:t>)</a:t>
            </a:r>
            <a:r>
              <a:rPr lang="en-US" b="1" baseline="30000" dirty="0" smtClean="0"/>
              <a:t>3</a:t>
            </a:r>
            <a:r>
              <a:rPr lang="en-US" b="1" dirty="0" smtClean="0"/>
              <a:t> = 0.131 &gt; 0.09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11560" y="3582160"/>
            <a:ext cx="432048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hessmasterX" pitchFamily="34" charset="0"/>
              </a:rPr>
              <a:t>2</a:t>
            </a:r>
            <a:r>
              <a:rPr lang="en-US" sz="1600" baseline="30000" dirty="0" smtClean="0">
                <a:latin typeface="ChessmasterX" pitchFamily="34" charset="0"/>
              </a:rPr>
              <a:t>1</a:t>
            </a:r>
            <a:endParaRPr lang="en-US" sz="1600" baseline="30000" dirty="0">
              <a:latin typeface="ChessmasterX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1048924" y="3583648"/>
            <a:ext cx="432048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hessmasterX" pitchFamily="34" charset="0"/>
              </a:rPr>
              <a:t>1</a:t>
            </a:r>
            <a:endParaRPr lang="en-US" sz="1600" baseline="30000" dirty="0">
              <a:latin typeface="ChessmasterX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438958" y="3580806"/>
            <a:ext cx="432048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hessmasterX" pitchFamily="34" charset="0"/>
              </a:rPr>
              <a:t>2</a:t>
            </a:r>
            <a:endParaRPr lang="en-US" sz="1600" dirty="0">
              <a:latin typeface="ChessmasterX" pitchFamily="34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4860032" y="3582160"/>
            <a:ext cx="432048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hessmasterX" pitchFamily="34" charset="0"/>
              </a:rPr>
              <a:t>2</a:t>
            </a:r>
            <a:r>
              <a:rPr lang="en-US" sz="1600" baseline="30000" dirty="0" smtClean="0">
                <a:latin typeface="ChessmasterX" pitchFamily="34" charset="0"/>
              </a:rPr>
              <a:t>1</a:t>
            </a:r>
            <a:endParaRPr lang="en-US" sz="1600" baseline="30000" dirty="0">
              <a:latin typeface="ChessmasterX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5292080" y="3582756"/>
            <a:ext cx="432048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hessmasterX" pitchFamily="34" charset="0"/>
              </a:rPr>
              <a:t>1</a:t>
            </a:r>
            <a:endParaRPr lang="en-US" sz="1600" baseline="30000" dirty="0">
              <a:latin typeface="ChessmasterX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5724128" y="3583082"/>
            <a:ext cx="432048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hessmasterX" pitchFamily="34" charset="0"/>
              </a:rPr>
              <a:t>1</a:t>
            </a:r>
            <a:r>
              <a:rPr lang="en-US" sz="1600" baseline="30000" dirty="0" smtClean="0">
                <a:latin typeface="ChessmasterX" pitchFamily="34" charset="0"/>
              </a:rPr>
              <a:t>1</a:t>
            </a:r>
            <a:endParaRPr lang="en-US" sz="1600" baseline="30000" dirty="0">
              <a:latin typeface="ChessmasterX" pitchFamily="34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6156176" y="3582756"/>
            <a:ext cx="432048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hessmasterX" pitchFamily="34" charset="0"/>
              </a:rPr>
              <a:t>1</a:t>
            </a:r>
            <a:r>
              <a:rPr lang="en-US" sz="1600" baseline="30000" dirty="0" smtClean="0">
                <a:latin typeface="ChessmasterX" pitchFamily="34" charset="0"/>
              </a:rPr>
              <a:t>2</a:t>
            </a:r>
            <a:endParaRPr lang="en-US" sz="1600" baseline="30000" dirty="0">
              <a:latin typeface="ChessmasterX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475656" y="3582160"/>
            <a:ext cx="432048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hessmasterX" pitchFamily="34" charset="0"/>
              </a:rPr>
              <a:t>1</a:t>
            </a:r>
            <a:r>
              <a:rPr lang="en-US" sz="1600" baseline="30000" dirty="0" smtClean="0">
                <a:latin typeface="ChessmasterX" pitchFamily="34" charset="0"/>
              </a:rPr>
              <a:t>1</a:t>
            </a:r>
            <a:endParaRPr lang="en-US" sz="1600" baseline="30000" dirty="0">
              <a:latin typeface="ChessmasterX" pitchFamily="34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1907704" y="3583989"/>
            <a:ext cx="432048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hessmasterX" pitchFamily="34" charset="0"/>
              </a:rPr>
              <a:t>1</a:t>
            </a:r>
            <a:r>
              <a:rPr lang="en-US" sz="1600" baseline="30000" dirty="0" smtClean="0">
                <a:latin typeface="ChessmasterX" pitchFamily="34" charset="0"/>
              </a:rPr>
              <a:t>2</a:t>
            </a:r>
            <a:endParaRPr lang="en-US" sz="1600" baseline="30000" dirty="0">
              <a:latin typeface="ChessmasterX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2339752" y="3583988"/>
            <a:ext cx="432048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hessmasterX" pitchFamily="34" charset="0"/>
              </a:rPr>
              <a:t>2</a:t>
            </a:r>
            <a:endParaRPr lang="en-US" sz="1600" dirty="0">
              <a:latin typeface="ChessmasterX" pitchFamily="34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2764484" y="3586413"/>
            <a:ext cx="432048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hessmasterX" pitchFamily="34" charset="0"/>
              </a:rPr>
              <a:t>2</a:t>
            </a:r>
            <a:r>
              <a:rPr lang="en-US" sz="1600" baseline="30000" dirty="0" smtClean="0">
                <a:latin typeface="ChessmasterX" pitchFamily="34" charset="0"/>
              </a:rPr>
              <a:t>1</a:t>
            </a:r>
            <a:endParaRPr lang="en-US" sz="1600" baseline="30000" dirty="0">
              <a:latin typeface="ChessmasterX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211960" y="4941168"/>
            <a:ext cx="4392488" cy="158417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 utilized slots</a:t>
            </a:r>
          </a:p>
          <a:p>
            <a:pPr algn="ctr"/>
            <a:r>
              <a:rPr lang="en-US" b="1" dirty="0" smtClean="0"/>
              <a:t>(1 – p</a:t>
            </a:r>
            <a:r>
              <a:rPr lang="en-US" b="1" baseline="-25000" dirty="0" smtClean="0"/>
              <a:t>1</a:t>
            </a:r>
            <a:r>
              <a:rPr lang="en-US" b="1" dirty="0" smtClean="0"/>
              <a:t>)</a:t>
            </a:r>
            <a:r>
              <a:rPr lang="en-US" b="1" baseline="30000" dirty="0" smtClean="0"/>
              <a:t>2</a:t>
            </a:r>
            <a:r>
              <a:rPr lang="en-US" b="1" dirty="0" smtClean="0"/>
              <a:t> x (1 – p</a:t>
            </a:r>
            <a:r>
              <a:rPr lang="en-US" b="1" baseline="30000" dirty="0" smtClean="0"/>
              <a:t>2</a:t>
            </a:r>
            <a:r>
              <a:rPr lang="en-US" b="1" baseline="-25000" dirty="0" smtClean="0"/>
              <a:t>2</a:t>
            </a:r>
            <a:r>
              <a:rPr lang="en-US" b="1" dirty="0" smtClean="0"/>
              <a:t>)</a:t>
            </a:r>
            <a:r>
              <a:rPr lang="en-US" b="1" baseline="30000" dirty="0" smtClean="0"/>
              <a:t>3</a:t>
            </a:r>
            <a:r>
              <a:rPr lang="en-US" b="1" dirty="0" smtClean="0"/>
              <a:t> = 0.094 &gt; 0.09</a:t>
            </a:r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/>
        </p:nvGraphicFramePr>
        <p:xfrm>
          <a:off x="864160" y="6237312"/>
          <a:ext cx="288032" cy="352039"/>
        </p:xfrm>
        <a:graphic>
          <a:graphicData uri="http://schemas.openxmlformats.org/presentationml/2006/ole">
            <p:oleObj spid="_x0000_s41985" name="Equation" r:id="rId4" imgW="114120" imgH="139680" progId="Equation.DSMT4">
              <p:embed/>
            </p:oleObj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/>
        </p:nvGraphicFramePr>
        <p:xfrm>
          <a:off x="1791383" y="6209880"/>
          <a:ext cx="332345" cy="360040"/>
        </p:xfrm>
        <a:graphic>
          <a:graphicData uri="http://schemas.openxmlformats.org/presentationml/2006/ole">
            <p:oleObj spid="_x0000_s41986" name="Equation" r:id="rId5" imgW="152280" imgH="164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C7D44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2759E-6 L 0.19392 0.000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007 L 0.08976 0.00093 " pathEditMode="fixed" rAng="0" ptsTypes="AA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1B6BF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024 L 0.08455 0.00093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7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C7D44"/>
                                      </p:to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0" grpId="0" animBg="1"/>
      <p:bldP spid="31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1" grpId="0" animBg="1"/>
      <p:bldP spid="40" grpId="0" build="allAtOnce" animBg="1"/>
      <p:bldP spid="42" grpId="0" build="allAtOnce" animBg="1"/>
      <p:bldP spid="45" grpId="0" build="allAtOnce" animBg="1"/>
      <p:bldP spid="54" grpId="0" build="allAtOnce" animBg="1"/>
      <p:bldP spid="55" grpId="0" animBg="1"/>
      <p:bldP spid="67" grpId="0" build="allAtOnce" animBg="1"/>
      <p:bldP spid="68" grpId="0" build="allAtOnce" animBg="1"/>
      <p:bldP spid="56" grpId="0" build="allAtOnce" animBg="1"/>
      <p:bldP spid="56" grpId="1" build="allAtOnce" animBg="1"/>
      <p:bldP spid="77" grpId="0" build="allAtOnce" animBg="1"/>
      <p:bldP spid="77" grpId="1" uiExpand="1" build="allAtOnce" animBg="1"/>
      <p:bldP spid="52" grpId="0" build="allAtOnce" animBg="1"/>
      <p:bldP spid="52" grpId="1" build="allAtOnce" animBg="1"/>
      <p:bldP spid="76" grpId="0" build="allAtOnce" animBg="1"/>
      <p:bldP spid="76" grpId="1" build="allAtOnce" animBg="1"/>
      <p:bldP spid="53" grpId="0" animBg="1"/>
      <p:bldP spid="65" grpId="0" animBg="1"/>
      <p:bldP spid="43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ntagon 43"/>
          <p:cNvSpPr/>
          <p:nvPr/>
        </p:nvSpPr>
        <p:spPr>
          <a:xfrm>
            <a:off x="267562" y="2060848"/>
            <a:ext cx="7976846" cy="144016"/>
          </a:xfrm>
          <a:prstGeom prst="homePlat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D08F-5F80-4469-9E62-CE1751FBA0F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Motivational Example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195736" y="1938604"/>
            <a:ext cx="360040" cy="36004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27247" y="3573016"/>
          <a:ext cx="8449220" cy="3708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22461"/>
                <a:gridCol w="422461"/>
                <a:gridCol w="422461"/>
                <a:gridCol w="422461"/>
                <a:gridCol w="422461"/>
                <a:gridCol w="422461"/>
                <a:gridCol w="422461"/>
                <a:gridCol w="422461"/>
                <a:gridCol w="422461"/>
                <a:gridCol w="422461"/>
                <a:gridCol w="422461"/>
                <a:gridCol w="422461"/>
                <a:gridCol w="422461"/>
                <a:gridCol w="422461"/>
                <a:gridCol w="422461"/>
                <a:gridCol w="422461"/>
                <a:gridCol w="422461"/>
                <a:gridCol w="422461"/>
                <a:gridCol w="422461"/>
                <a:gridCol w="42246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Down Arrow 25"/>
          <p:cNvSpPr/>
          <p:nvPr/>
        </p:nvSpPr>
        <p:spPr>
          <a:xfrm>
            <a:off x="3307800" y="2345601"/>
            <a:ext cx="205138" cy="1116972"/>
          </a:xfrm>
          <a:prstGeom prst="down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50800" h="508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233232" y="2348880"/>
            <a:ext cx="205138" cy="1116972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2273634" y="2348880"/>
            <a:ext cx="205138" cy="111697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4351001" y="2348880"/>
            <a:ext cx="205138" cy="111697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6444208" y="2348880"/>
            <a:ext cx="205138" cy="1116972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>
            <a:off x="6708291" y="1956870"/>
            <a:ext cx="2008204" cy="35201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 (ms)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62736" y="1938604"/>
            <a:ext cx="360040" cy="36004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235932" y="1940895"/>
            <a:ext cx="360040" cy="36004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187715" y="1937331"/>
            <a:ext cx="360040" cy="36004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264658" y="1932794"/>
            <a:ext cx="360040" cy="36004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365664" y="1938583"/>
            <a:ext cx="360040" cy="36004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214944" y="3580331"/>
            <a:ext cx="432048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hessmasterX" pitchFamily="34" charset="0"/>
              </a:rPr>
              <a:t>2</a:t>
            </a:r>
            <a:endParaRPr lang="en-US" sz="1600" dirty="0">
              <a:latin typeface="ChessmasterX" pitchFamily="34" charset="0"/>
            </a:endParaRPr>
          </a:p>
        </p:txBody>
      </p:sp>
      <p:sp>
        <p:nvSpPr>
          <p:cNvPr id="59" name="Right Brace 58"/>
          <p:cNvSpPr/>
          <p:nvPr/>
        </p:nvSpPr>
        <p:spPr>
          <a:xfrm rot="5400000">
            <a:off x="1115616" y="3057846"/>
            <a:ext cx="288032" cy="2160240"/>
          </a:xfrm>
          <a:prstGeom prst="rightBrace">
            <a:avLst>
              <a:gd name="adj1" fmla="val 120223"/>
              <a:gd name="adj2" fmla="val 50000"/>
            </a:avLst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ight Brace 59"/>
          <p:cNvSpPr/>
          <p:nvPr/>
        </p:nvSpPr>
        <p:spPr>
          <a:xfrm rot="5400000">
            <a:off x="3256674" y="3068961"/>
            <a:ext cx="288032" cy="2160240"/>
          </a:xfrm>
          <a:prstGeom prst="rightBrace">
            <a:avLst>
              <a:gd name="adj1" fmla="val 120223"/>
              <a:gd name="adj2" fmla="val 50000"/>
            </a:avLst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Brace 60"/>
          <p:cNvSpPr/>
          <p:nvPr/>
        </p:nvSpPr>
        <p:spPr>
          <a:xfrm rot="5400000">
            <a:off x="5396058" y="3068960"/>
            <a:ext cx="288032" cy="2160240"/>
          </a:xfrm>
          <a:prstGeom prst="rightBrace">
            <a:avLst>
              <a:gd name="adj1" fmla="val 120223"/>
              <a:gd name="adj2" fmla="val 50000"/>
            </a:avLst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573196" y="4365104"/>
            <a:ext cx="1368152" cy="21602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Cycle 1</a:t>
            </a:r>
            <a:endParaRPr lang="en-US" dirty="0"/>
          </a:p>
        </p:txBody>
      </p:sp>
      <p:sp>
        <p:nvSpPr>
          <p:cNvPr id="63" name="Rounded Rectangle 62"/>
          <p:cNvSpPr/>
          <p:nvPr/>
        </p:nvSpPr>
        <p:spPr>
          <a:xfrm>
            <a:off x="2712580" y="4365104"/>
            <a:ext cx="1368152" cy="21602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Cycle 2</a:t>
            </a:r>
            <a:endParaRPr lang="en-US" dirty="0"/>
          </a:p>
        </p:txBody>
      </p:sp>
      <p:sp>
        <p:nvSpPr>
          <p:cNvPr id="64" name="Rounded Rectangle 63"/>
          <p:cNvSpPr/>
          <p:nvPr/>
        </p:nvSpPr>
        <p:spPr>
          <a:xfrm>
            <a:off x="4851964" y="4365104"/>
            <a:ext cx="1368152" cy="21602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Cycle 3</a:t>
            </a:r>
            <a:endParaRPr lang="en-US" dirty="0"/>
          </a:p>
        </p:txBody>
      </p:sp>
      <p:sp>
        <p:nvSpPr>
          <p:cNvPr id="69" name="Rounded Rectangle 68"/>
          <p:cNvSpPr/>
          <p:nvPr/>
        </p:nvSpPr>
        <p:spPr>
          <a:xfrm>
            <a:off x="367344" y="5517232"/>
            <a:ext cx="3340560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M2:</a:t>
            </a:r>
            <a:r>
              <a:rPr lang="en-US" dirty="0" smtClean="0"/>
              <a:t> T = 2, D = 0.4, p = 0.4</a:t>
            </a:r>
            <a:endParaRPr lang="en-US" dirty="0"/>
          </a:p>
        </p:txBody>
      </p:sp>
      <p:sp>
        <p:nvSpPr>
          <p:cNvPr id="70" name="Rounded Rectangle 69"/>
          <p:cNvSpPr/>
          <p:nvPr/>
        </p:nvSpPr>
        <p:spPr>
          <a:xfrm>
            <a:off x="368104" y="5085184"/>
            <a:ext cx="3339800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M1:</a:t>
            </a:r>
            <a:r>
              <a:rPr lang="en-US" dirty="0" smtClean="0"/>
              <a:t> T = 3, D = 2.5, p = 0.6</a:t>
            </a:r>
            <a:endParaRPr lang="en-US" dirty="0"/>
          </a:p>
        </p:txBody>
      </p:sp>
      <p:sp>
        <p:nvSpPr>
          <p:cNvPr id="71" name="Rounded Rectangle 70"/>
          <p:cNvSpPr/>
          <p:nvPr/>
        </p:nvSpPr>
        <p:spPr>
          <a:xfrm>
            <a:off x="368104" y="5949280"/>
            <a:ext cx="3339800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FC = 2, ST = 2, NS = 5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= 6,     = 0.09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22849" y="3582160"/>
            <a:ext cx="432048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hessmasterX" pitchFamily="34" charset="0"/>
              </a:rPr>
              <a:t>2</a:t>
            </a:r>
            <a:r>
              <a:rPr lang="en-US" sz="1600" baseline="30000" dirty="0" smtClean="0">
                <a:latin typeface="ChessmasterX" pitchFamily="34" charset="0"/>
              </a:rPr>
              <a:t>1</a:t>
            </a:r>
            <a:endParaRPr lang="en-US" sz="1600" baseline="30000" dirty="0">
              <a:latin typeface="ChessmasterX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438958" y="3580806"/>
            <a:ext cx="432048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hessmasterX" pitchFamily="34" charset="0"/>
              </a:rPr>
              <a:t>2</a:t>
            </a:r>
            <a:endParaRPr lang="en-US" sz="1600" dirty="0">
              <a:latin typeface="ChessmasterX" pitchFamily="34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4860032" y="3582160"/>
            <a:ext cx="432048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hessmasterX" pitchFamily="34" charset="0"/>
              </a:rPr>
              <a:t>2</a:t>
            </a:r>
            <a:r>
              <a:rPr lang="en-US" sz="1600" baseline="30000" dirty="0" smtClean="0">
                <a:latin typeface="ChessmasterX" pitchFamily="34" charset="0"/>
              </a:rPr>
              <a:t>1</a:t>
            </a:r>
            <a:endParaRPr lang="en-US" sz="1600" baseline="30000" dirty="0">
              <a:latin typeface="ChessmasterX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2339752" y="3583988"/>
            <a:ext cx="432048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hessmasterX" pitchFamily="34" charset="0"/>
              </a:rPr>
              <a:t>2</a:t>
            </a:r>
            <a:endParaRPr lang="en-US" sz="1600" dirty="0">
              <a:latin typeface="ChessmasterX" pitchFamily="34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2764484" y="3582650"/>
            <a:ext cx="432048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hessmasterX" pitchFamily="34" charset="0"/>
              </a:rPr>
              <a:t>2</a:t>
            </a:r>
            <a:r>
              <a:rPr lang="en-US" sz="1600" baseline="30000" dirty="0" smtClean="0">
                <a:latin typeface="ChessmasterX" pitchFamily="34" charset="0"/>
              </a:rPr>
              <a:t>1</a:t>
            </a:r>
            <a:endParaRPr lang="en-US" sz="1600" baseline="30000" dirty="0">
              <a:latin typeface="ChessmasterX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211960" y="4941168"/>
            <a:ext cx="4392488" cy="158417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 utilized slots</a:t>
            </a:r>
          </a:p>
          <a:p>
            <a:pPr algn="ctr"/>
            <a:r>
              <a:rPr lang="en-US" b="1" dirty="0" smtClean="0"/>
              <a:t>(1 – p</a:t>
            </a:r>
            <a:r>
              <a:rPr lang="en-US" b="1" baseline="-25000" dirty="0" smtClean="0"/>
              <a:t>1</a:t>
            </a:r>
            <a:r>
              <a:rPr lang="en-US" b="1" dirty="0" smtClean="0"/>
              <a:t>)</a:t>
            </a:r>
            <a:r>
              <a:rPr lang="en-US" b="1" baseline="30000" dirty="0" smtClean="0"/>
              <a:t>2</a:t>
            </a:r>
            <a:r>
              <a:rPr lang="en-US" b="1" dirty="0" smtClean="0"/>
              <a:t> x (1 – p</a:t>
            </a:r>
            <a:r>
              <a:rPr lang="en-US" b="1" baseline="30000" dirty="0" smtClean="0"/>
              <a:t>2</a:t>
            </a:r>
            <a:r>
              <a:rPr lang="en-US" b="1" baseline="-25000" dirty="0" smtClean="0"/>
              <a:t>2</a:t>
            </a:r>
            <a:r>
              <a:rPr lang="en-US" b="1" dirty="0" smtClean="0"/>
              <a:t>)</a:t>
            </a:r>
            <a:r>
              <a:rPr lang="en-US" b="1" baseline="30000" dirty="0" smtClean="0"/>
              <a:t>3</a:t>
            </a:r>
            <a:r>
              <a:rPr lang="en-US" b="1" dirty="0" smtClean="0"/>
              <a:t> = 0.094 &gt; 0.09</a:t>
            </a:r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/>
        </p:nvGraphicFramePr>
        <p:xfrm>
          <a:off x="1003499" y="6224047"/>
          <a:ext cx="288032" cy="352039"/>
        </p:xfrm>
        <a:graphic>
          <a:graphicData uri="http://schemas.openxmlformats.org/presentationml/2006/ole">
            <p:oleObj spid="_x0000_s62466" name="Equation" r:id="rId4" imgW="114120" imgH="139680" progId="Equation.DSMT4">
              <p:embed/>
            </p:oleObj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/>
        </p:nvGraphicFramePr>
        <p:xfrm>
          <a:off x="1791383" y="6209880"/>
          <a:ext cx="332345" cy="360040"/>
        </p:xfrm>
        <a:graphic>
          <a:graphicData uri="http://schemas.openxmlformats.org/presentationml/2006/ole">
            <p:oleObj spid="_x0000_s62467" name="Equation" r:id="rId5" imgW="152280" imgH="164880" progId="Equation.DSMT4">
              <p:embed/>
            </p:oleObj>
          </a:graphicData>
        </a:graphic>
      </p:graphicFrame>
      <p:sp>
        <p:nvSpPr>
          <p:cNvPr id="66" name="Left-Right Arrow 65"/>
          <p:cNvSpPr/>
          <p:nvPr/>
        </p:nvSpPr>
        <p:spPr>
          <a:xfrm>
            <a:off x="277808" y="2924944"/>
            <a:ext cx="477768" cy="288032"/>
          </a:xfrm>
          <a:prstGeom prst="leftRightArrow">
            <a:avLst>
              <a:gd name="adj1" fmla="val 62698"/>
              <a:gd name="adj2" fmla="val 16932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0.4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Left-Right Arrow 74"/>
          <p:cNvSpPr/>
          <p:nvPr/>
        </p:nvSpPr>
        <p:spPr>
          <a:xfrm>
            <a:off x="2330608" y="2924944"/>
            <a:ext cx="477768" cy="288032"/>
          </a:xfrm>
          <a:prstGeom prst="leftRightArrow">
            <a:avLst>
              <a:gd name="adj1" fmla="val 62698"/>
              <a:gd name="adj2" fmla="val 16932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0.4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Left-Right Arrow 77"/>
          <p:cNvSpPr/>
          <p:nvPr/>
        </p:nvSpPr>
        <p:spPr>
          <a:xfrm>
            <a:off x="4409696" y="2924944"/>
            <a:ext cx="477768" cy="288032"/>
          </a:xfrm>
          <a:prstGeom prst="leftRightArrow">
            <a:avLst>
              <a:gd name="adj1" fmla="val 62698"/>
              <a:gd name="adj2" fmla="val 16932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0.4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5292080" y="3582756"/>
            <a:ext cx="432048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hessmasterX" pitchFamily="34" charset="0"/>
              </a:rPr>
              <a:t>1</a:t>
            </a:r>
            <a:endParaRPr lang="en-US" sz="1600" baseline="30000" dirty="0">
              <a:latin typeface="ChessmasterX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1054897" y="3576779"/>
            <a:ext cx="432048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hessmasterX" pitchFamily="34" charset="0"/>
              </a:rPr>
              <a:t>1</a:t>
            </a:r>
            <a:endParaRPr lang="en-US" sz="1600" baseline="30000" dirty="0">
              <a:latin typeface="ChessmasterX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535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535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535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535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75" grpId="0" animBg="1"/>
      <p:bldP spid="7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Manual Operation 20"/>
          <p:cNvSpPr/>
          <p:nvPr/>
        </p:nvSpPr>
        <p:spPr>
          <a:xfrm rot="10800000">
            <a:off x="3076255" y="4437112"/>
            <a:ext cx="3007912" cy="1656189"/>
          </a:xfrm>
          <a:prstGeom prst="flowChartManualOperat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D08F-5F80-4469-9E62-CE1751FBA0F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CLP-based Formulation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37572" y="3573016"/>
            <a:ext cx="2520280" cy="18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Message </a:t>
            </a:r>
            <a:r>
              <a:rPr lang="en-US" dirty="0" err="1" smtClean="0"/>
              <a:t>params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err="1" smtClean="0"/>
              <a:t>FlexRay</a:t>
            </a:r>
            <a:r>
              <a:rPr lang="en-US" dirty="0" smtClean="0"/>
              <a:t> </a:t>
            </a:r>
            <a:r>
              <a:rPr lang="en-US" dirty="0" err="1" smtClean="0"/>
              <a:t>params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Reliability goal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37572" y="3573016"/>
            <a:ext cx="2520280" cy="432048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292103" y="3573016"/>
            <a:ext cx="2520280" cy="18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algn="ctr"/>
            <a:r>
              <a:rPr lang="en-US" dirty="0" smtClean="0"/>
              <a:t>Fault tolerant schedule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292103" y="3573016"/>
            <a:ext cx="2520280" cy="432048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683190" y="4149080"/>
            <a:ext cx="1800200" cy="648072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Solver</a:t>
            </a:r>
          </a:p>
          <a:p>
            <a:pPr algn="ctr"/>
            <a:r>
              <a:rPr lang="en-US" dirty="0" smtClean="0"/>
              <a:t>(CLP based)</a:t>
            </a:r>
            <a:endParaRPr lang="en-US" dirty="0"/>
          </a:p>
        </p:txBody>
      </p:sp>
      <p:sp>
        <p:nvSpPr>
          <p:cNvPr id="12" name="Notched Right Arrow 11"/>
          <p:cNvSpPr/>
          <p:nvPr/>
        </p:nvSpPr>
        <p:spPr>
          <a:xfrm>
            <a:off x="2987824" y="4293096"/>
            <a:ext cx="576064" cy="360040"/>
          </a:xfrm>
          <a:prstGeom prst="notch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Notched Right Arrow 12"/>
          <p:cNvSpPr/>
          <p:nvPr/>
        </p:nvSpPr>
        <p:spPr>
          <a:xfrm>
            <a:off x="5580112" y="4293096"/>
            <a:ext cx="576064" cy="360040"/>
          </a:xfrm>
          <a:prstGeom prst="notch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17518" y="1628800"/>
            <a:ext cx="8136904" cy="15841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423476" y="1628800"/>
            <a:ext cx="8324988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Optimization objective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3579221" y="2184702"/>
          <a:ext cx="2016224" cy="1028274"/>
        </p:xfrm>
        <a:graphic>
          <a:graphicData uri="http://schemas.openxmlformats.org/presentationml/2006/ole">
            <p:oleObj spid="_x0000_s39938" name="Equation" r:id="rId3" imgW="634680" imgH="431640" progId="Equation.DSMT4">
              <p:embed/>
            </p:oleObj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511612" y="2132856"/>
            <a:ext cx="2692236" cy="10801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Minimize the total number of used slots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627784" y="5445224"/>
            <a:ext cx="1800200" cy="648072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Reliability constraints 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4716016" y="5445224"/>
            <a:ext cx="1800200" cy="648072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Scheduling constraints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 schedule represents an assignment of messages to slots</a:t>
            </a:r>
          </a:p>
          <a:p>
            <a:endParaRPr lang="en-US" dirty="0" smtClean="0"/>
          </a:p>
          <a:p>
            <a:r>
              <a:rPr lang="en-US" dirty="0" smtClean="0"/>
              <a:t>Scheduling constraints</a:t>
            </a:r>
          </a:p>
          <a:p>
            <a:pPr lvl="1"/>
            <a:r>
              <a:rPr lang="en-US" dirty="0" smtClean="0"/>
              <a:t>All instances of a given message have to accommodate k retransmissions until the deadline</a:t>
            </a:r>
          </a:p>
          <a:p>
            <a:pPr lvl="1"/>
            <a:r>
              <a:rPr lang="en-US" dirty="0" smtClean="0"/>
              <a:t>Sharing slots between messages is not allowed </a:t>
            </a:r>
          </a:p>
          <a:p>
            <a:pPr lvl="1"/>
            <a:r>
              <a:rPr lang="en-US" dirty="0" smtClean="0"/>
              <a:t>Ensuring the temporal order of retransmissions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D08F-5F80-4469-9E62-CE1751FBA0F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CLP-based Formulation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ent-Up Arrow 11"/>
          <p:cNvSpPr/>
          <p:nvPr/>
        </p:nvSpPr>
        <p:spPr>
          <a:xfrm rot="16200000">
            <a:off x="4742876" y="1012644"/>
            <a:ext cx="1512168" cy="3456384"/>
          </a:xfrm>
          <a:prstGeom prst="bentUpArrow">
            <a:avLst>
              <a:gd name="adj1" fmla="val 25000"/>
              <a:gd name="adj2" fmla="val 25000"/>
              <a:gd name="adj3" fmla="val 29458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D08F-5F80-4469-9E62-CE1751FBA0F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Heuristic Solution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49618" y="1844824"/>
            <a:ext cx="2808312" cy="1067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Get the required number of retransmissions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878208" y="4022696"/>
            <a:ext cx="1584176" cy="576064"/>
          </a:xfrm>
          <a:prstGeom prst="rightArrow">
            <a:avLst>
              <a:gd name="adj1" fmla="val 60199"/>
              <a:gd name="adj2" fmla="val 36400"/>
            </a:avLst>
          </a:prstGeom>
          <a:solidFill>
            <a:srgbClr val="FF0000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Failure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648584" y="2191632"/>
            <a:ext cx="187220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Feedback Loop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5400000">
            <a:off x="1943708" y="3032956"/>
            <a:ext cx="648072" cy="576064"/>
          </a:xfrm>
          <a:prstGeom prst="rightArrow">
            <a:avLst>
              <a:gd name="adj1" fmla="val 60199"/>
              <a:gd name="adj2" fmla="val 36400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 rot="5400000">
            <a:off x="1952852" y="4977172"/>
            <a:ext cx="648072" cy="576064"/>
          </a:xfrm>
          <a:prstGeom prst="rightArrow">
            <a:avLst>
              <a:gd name="adj1" fmla="val 60199"/>
              <a:gd name="adj2" fmla="val 36400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1241344" y="5726400"/>
            <a:ext cx="2088232" cy="57606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Final output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861112" y="3749520"/>
            <a:ext cx="2808312" cy="1067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Get the schedule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18782" y="3727994"/>
            <a:ext cx="2880320" cy="36004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Stage II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5606400" y="3748846"/>
            <a:ext cx="2808312" cy="1067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Identify critical messages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572091" y="3727320"/>
            <a:ext cx="2880320" cy="36004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Stage III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849618" y="1857880"/>
            <a:ext cx="2808312" cy="1067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Get the required number of retransmissions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9317" y="1836354"/>
            <a:ext cx="2880320" cy="36004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Stage 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pPr marL="420624" lvl="1" indent="-384048">
              <a:buSzPct val="80000"/>
              <a:buFont typeface="Wingdings 2"/>
              <a:buChar char=""/>
            </a:pPr>
            <a:r>
              <a:rPr lang="en-US" dirty="0" smtClean="0"/>
              <a:t>Lower bound </a:t>
            </a:r>
          </a:p>
          <a:p>
            <a:pPr lvl="1"/>
            <a:r>
              <a:rPr lang="en-US" dirty="0" smtClean="0"/>
              <a:t>The minimum number of retransmissions is defined as the smallest </a:t>
            </a:r>
            <a:r>
              <a:rPr lang="en-US" b="1" dirty="0" smtClean="0"/>
              <a:t>k</a:t>
            </a:r>
            <a:r>
              <a:rPr lang="en-US" dirty="0" smtClean="0"/>
              <a:t> for which: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Particular case: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D08F-5F80-4469-9E62-CE1751FBA0F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Heuristic Solution</a:t>
            </a:r>
            <a:br>
              <a:rPr lang="en-US" dirty="0" smtClean="0"/>
            </a:br>
            <a:r>
              <a:rPr lang="en-US" dirty="0" smtClean="0"/>
              <a:t>Stage I</a:t>
            </a:r>
            <a:endParaRPr lang="en-US" dirty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2853697" y="2796579"/>
          <a:ext cx="3451225" cy="920453"/>
        </p:xfrm>
        <a:graphic>
          <a:graphicData uri="http://schemas.openxmlformats.org/presentationml/2006/ole">
            <p:oleObj spid="_x0000_s28674" name="Equation" r:id="rId3" imgW="977760" imgH="279360" progId="Equation.DSMT4">
              <p:embed/>
            </p:oleObj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2627784" y="4437112"/>
          <a:ext cx="3778250" cy="1265237"/>
        </p:xfrm>
        <a:graphic>
          <a:graphicData uri="http://schemas.openxmlformats.org/presentationml/2006/ole">
            <p:oleObj spid="_x0000_s28675" name="Equation" r:id="rId4" imgW="1218960" imgH="431640" progId="Equation.DSMT4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843808" y="1598390"/>
          <a:ext cx="468624" cy="456051"/>
        </p:xfrm>
        <a:graphic>
          <a:graphicData uri="http://schemas.openxmlformats.org/presentationml/2006/ole">
            <p:oleObj spid="_x0000_s28676" name="Equation" r:id="rId5" imgW="19044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352928" cy="4525963"/>
          </a:xfrm>
        </p:spPr>
        <p:txBody>
          <a:bodyPr/>
          <a:lstStyle/>
          <a:p>
            <a:pPr>
              <a:buNone/>
            </a:pPr>
            <a:r>
              <a:rPr lang="en-US" b="1" u="sng" dirty="0" smtClean="0"/>
              <a:t>Definition:</a:t>
            </a:r>
            <a:r>
              <a:rPr lang="en-US" b="1" dirty="0" smtClean="0"/>
              <a:t>  A group is a set of messages which can satisfy the reliability goal using the lower bounds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dirty="0" smtClean="0"/>
              <a:t>Greedily build groups of messages which satisfy the reliability goal</a:t>
            </a:r>
          </a:p>
          <a:p>
            <a:r>
              <a:rPr lang="en-US" dirty="0" smtClean="0"/>
              <a:t>Combine the groups to reach the global 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D08F-5F80-4469-9E62-CE1751FBA0F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Heuristic Solution</a:t>
            </a:r>
            <a:br>
              <a:rPr lang="en-US" dirty="0" smtClean="0"/>
            </a:br>
            <a:r>
              <a:rPr lang="en-US" dirty="0" smtClean="0"/>
              <a:t>Stage 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D08F-5F80-4469-9E62-CE1751FBA0F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Heuristic Solution</a:t>
            </a:r>
            <a:br>
              <a:rPr lang="en-US" dirty="0" smtClean="0"/>
            </a:br>
            <a:r>
              <a:rPr lang="en-US" dirty="0" smtClean="0"/>
              <a:t>Stage I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08248" y="2060848"/>
          <a:ext cx="7608168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8028"/>
                <a:gridCol w="1268028"/>
                <a:gridCol w="1268028"/>
                <a:gridCol w="1268028"/>
                <a:gridCol w="1268028"/>
                <a:gridCol w="12680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Message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Period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Deadline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Length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Lower bound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Reliability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15465" y="4991576"/>
          <a:ext cx="760095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3650"/>
                <a:gridCol w="2533650"/>
                <a:gridCol w="25336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 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 3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M1 M3 M6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M2 M5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M4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US" dirty="0" smtClean="0"/>
                        <a:t>Reliability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endParaRPr lang="en-US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endParaRPr lang="en-US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51845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Today’s cars are a complex distributed embedded system with multiple electronic components</a:t>
            </a:r>
          </a:p>
          <a:p>
            <a:pPr algn="ctr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D08F-5F80-4469-9E62-CE1751FBA0F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12" name="Picture 11" descr="actel-cut-l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348880"/>
            <a:ext cx="8784976" cy="432048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51520" y="3933056"/>
            <a:ext cx="8640960" cy="165618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tint val="1000"/>
                </a:schemeClr>
              </a:gs>
              <a:gs pos="68000">
                <a:schemeClr val="accent6">
                  <a:tint val="77000"/>
                </a:schemeClr>
              </a:gs>
              <a:gs pos="81000">
                <a:schemeClr val="accent6">
                  <a:tint val="79000"/>
                </a:schemeClr>
              </a:gs>
              <a:gs pos="86000">
                <a:schemeClr val="accent6">
                  <a:tint val="73000"/>
                </a:schemeClr>
              </a:gs>
              <a:gs pos="100000">
                <a:schemeClr val="accent6">
                  <a:tint val="35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Automotive electronics are also affected by faults</a:t>
            </a:r>
          </a:p>
          <a:p>
            <a:pPr algn="ctr"/>
            <a:r>
              <a:rPr lang="it-IT" dirty="0" smtClean="0"/>
              <a:t>[Corno et. al. 2004, Zanoni et. al. 1993]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837208" y="3730088"/>
            <a:ext cx="2808312" cy="1067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Get the schedule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32625" y="3730088"/>
            <a:ext cx="2808312" cy="1067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Get the schedule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Bent-Up Arrow 11"/>
          <p:cNvSpPr/>
          <p:nvPr/>
        </p:nvSpPr>
        <p:spPr>
          <a:xfrm rot="16200000">
            <a:off x="4742876" y="1012644"/>
            <a:ext cx="1512168" cy="3456384"/>
          </a:xfrm>
          <a:prstGeom prst="bentUpArrow">
            <a:avLst>
              <a:gd name="adj1" fmla="val 25000"/>
              <a:gd name="adj2" fmla="val 25000"/>
              <a:gd name="adj3" fmla="val 29458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D08F-5F80-4469-9E62-CE1751FBA0F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Heuristic Solution</a:t>
            </a:r>
            <a:br>
              <a:rPr lang="en-US" dirty="0" smtClean="0"/>
            </a:br>
            <a:r>
              <a:rPr lang="en-US" dirty="0" smtClean="0"/>
              <a:t>Stage II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21608" y="1857880"/>
            <a:ext cx="2808312" cy="1067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Get the required number of retransmissions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5576" y="1836354"/>
            <a:ext cx="2926040" cy="36004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Stage I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3878208" y="4022696"/>
            <a:ext cx="1584176" cy="576064"/>
          </a:xfrm>
          <a:prstGeom prst="rightArrow">
            <a:avLst>
              <a:gd name="adj1" fmla="val 60199"/>
              <a:gd name="adj2" fmla="val 36400"/>
            </a:avLst>
          </a:prstGeom>
          <a:solidFill>
            <a:srgbClr val="FF0000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Failure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648584" y="2191632"/>
            <a:ext cx="187220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Feedback Loop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5400000">
            <a:off x="1943708" y="3032956"/>
            <a:ext cx="648072" cy="576064"/>
          </a:xfrm>
          <a:prstGeom prst="rightArrow">
            <a:avLst>
              <a:gd name="adj1" fmla="val 60199"/>
              <a:gd name="adj2" fmla="val 36400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 rot="5400000">
            <a:off x="1952852" y="4977172"/>
            <a:ext cx="648072" cy="576064"/>
          </a:xfrm>
          <a:prstGeom prst="rightArrow">
            <a:avLst>
              <a:gd name="adj1" fmla="val 60199"/>
              <a:gd name="adj2" fmla="val 36400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1241344" y="5726400"/>
            <a:ext cx="2088232" cy="57606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Final output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606400" y="3748846"/>
            <a:ext cx="2808312" cy="1067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Identify critical messages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613163" y="3802096"/>
            <a:ext cx="2808312" cy="1067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Identify critical messages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580112" y="3727320"/>
            <a:ext cx="2880320" cy="36004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Stage III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755576" y="3717032"/>
            <a:ext cx="2923124" cy="36004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Stage II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/>
          <a:lstStyle/>
          <a:p>
            <a:r>
              <a:rPr lang="en-US" dirty="0" smtClean="0"/>
              <a:t>Once the values of k are computed the scheduler is invoked (Stage II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Identify messages which might have created bottlenecks</a:t>
            </a:r>
          </a:p>
          <a:p>
            <a:pPr lvl="1"/>
            <a:r>
              <a:rPr lang="en-US" dirty="0" smtClean="0"/>
              <a:t>Based on the scheduling </a:t>
            </a:r>
            <a:r>
              <a:rPr lang="en-US" dirty="0" smtClean="0"/>
              <a:t>constraints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Formulated as a CLP problem</a:t>
            </a:r>
          </a:p>
          <a:p>
            <a:pPr lvl="1"/>
            <a:r>
              <a:rPr lang="en-US" dirty="0" smtClean="0"/>
              <a:t>Heuristic search based on the </a:t>
            </a:r>
            <a:r>
              <a:rPr lang="en-US" i="1" dirty="0" smtClean="0"/>
              <a:t>limited discrepancy search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D08F-5F80-4469-9E62-CE1751FBA0F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Heuristic Solution</a:t>
            </a:r>
            <a:br>
              <a:rPr lang="en-US" dirty="0" smtClean="0"/>
            </a:br>
            <a:r>
              <a:rPr lang="en-US" dirty="0" smtClean="0"/>
              <a:t>Stage III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Down Arrow 49"/>
          <p:cNvSpPr/>
          <p:nvPr/>
        </p:nvSpPr>
        <p:spPr>
          <a:xfrm>
            <a:off x="4798657" y="2996952"/>
            <a:ext cx="504056" cy="182967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own Arrow 50"/>
          <p:cNvSpPr/>
          <p:nvPr/>
        </p:nvSpPr>
        <p:spPr>
          <a:xfrm>
            <a:off x="5796136" y="2996952"/>
            <a:ext cx="504056" cy="182967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Down Arrow 51"/>
          <p:cNvSpPr/>
          <p:nvPr/>
        </p:nvSpPr>
        <p:spPr>
          <a:xfrm>
            <a:off x="6804248" y="2996952"/>
            <a:ext cx="504056" cy="182967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3737380" y="2348880"/>
            <a:ext cx="4680520" cy="302433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1000"/>
                  <a:alpha val="0"/>
                </a:schemeClr>
              </a:gs>
              <a:gs pos="68000">
                <a:schemeClr val="accent6">
                  <a:tint val="77000"/>
                </a:schemeClr>
              </a:gs>
              <a:gs pos="81000">
                <a:schemeClr val="accent6">
                  <a:tint val="79000"/>
                </a:schemeClr>
              </a:gs>
              <a:gs pos="86000">
                <a:schemeClr val="accent6">
                  <a:tint val="73000"/>
                </a:schemeClr>
              </a:gs>
              <a:gs pos="100000">
                <a:schemeClr val="accent6">
                  <a:tint val="3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Search space for Stage III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D08F-5F80-4469-9E62-CE1751FBA0F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Heuristic Solution</a:t>
            </a:r>
            <a:br>
              <a:rPr lang="en-US" dirty="0" smtClean="0"/>
            </a:br>
            <a:r>
              <a:rPr lang="en-US" dirty="0" smtClean="0"/>
              <a:t>Stage III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5085184"/>
            <a:ext cx="835292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odecagon 7"/>
          <p:cNvSpPr/>
          <p:nvPr/>
        </p:nvSpPr>
        <p:spPr>
          <a:xfrm>
            <a:off x="899592" y="4951801"/>
            <a:ext cx="288032" cy="288032"/>
          </a:xfrm>
          <a:prstGeom prst="dodec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23528" y="2685038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odecagon 9"/>
          <p:cNvSpPr/>
          <p:nvPr/>
        </p:nvSpPr>
        <p:spPr>
          <a:xfrm>
            <a:off x="1907704" y="4951801"/>
            <a:ext cx="288032" cy="288032"/>
          </a:xfrm>
          <a:prstGeom prst="dodec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2" name="Dodecagon 11"/>
          <p:cNvSpPr/>
          <p:nvPr/>
        </p:nvSpPr>
        <p:spPr>
          <a:xfrm>
            <a:off x="2915816" y="4951801"/>
            <a:ext cx="288032" cy="288032"/>
          </a:xfrm>
          <a:prstGeom prst="dodec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Dodecagon 13"/>
          <p:cNvSpPr/>
          <p:nvPr/>
        </p:nvSpPr>
        <p:spPr>
          <a:xfrm>
            <a:off x="3923928" y="4951801"/>
            <a:ext cx="288032" cy="288032"/>
          </a:xfrm>
          <a:prstGeom prst="dodec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Dodecagon 14"/>
          <p:cNvSpPr/>
          <p:nvPr/>
        </p:nvSpPr>
        <p:spPr>
          <a:xfrm>
            <a:off x="4932040" y="4951801"/>
            <a:ext cx="288032" cy="288032"/>
          </a:xfrm>
          <a:prstGeom prst="dodec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" name="Dodecagon 17"/>
          <p:cNvSpPr/>
          <p:nvPr/>
        </p:nvSpPr>
        <p:spPr>
          <a:xfrm>
            <a:off x="5940152" y="4951801"/>
            <a:ext cx="288032" cy="288032"/>
          </a:xfrm>
          <a:prstGeom prst="dodec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9" name="Dodecagon 18"/>
          <p:cNvSpPr/>
          <p:nvPr/>
        </p:nvSpPr>
        <p:spPr>
          <a:xfrm>
            <a:off x="6948264" y="4951801"/>
            <a:ext cx="288032" cy="288032"/>
          </a:xfrm>
          <a:prstGeom prst="dodec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0" name="Dodecagon 19"/>
          <p:cNvSpPr/>
          <p:nvPr/>
        </p:nvSpPr>
        <p:spPr>
          <a:xfrm>
            <a:off x="7956376" y="4951801"/>
            <a:ext cx="288032" cy="288032"/>
          </a:xfrm>
          <a:prstGeom prst="dodec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9" name="Dodecagon 28"/>
          <p:cNvSpPr/>
          <p:nvPr/>
        </p:nvSpPr>
        <p:spPr>
          <a:xfrm>
            <a:off x="3923928" y="2564904"/>
            <a:ext cx="288032" cy="288032"/>
          </a:xfrm>
          <a:prstGeom prst="dodec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0" name="Dodecagon 29"/>
          <p:cNvSpPr/>
          <p:nvPr/>
        </p:nvSpPr>
        <p:spPr>
          <a:xfrm>
            <a:off x="4932040" y="2564904"/>
            <a:ext cx="288032" cy="288032"/>
          </a:xfrm>
          <a:prstGeom prst="dodec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1" name="Dodecagon 30"/>
          <p:cNvSpPr/>
          <p:nvPr/>
        </p:nvSpPr>
        <p:spPr>
          <a:xfrm>
            <a:off x="5940152" y="2564904"/>
            <a:ext cx="288032" cy="288032"/>
          </a:xfrm>
          <a:prstGeom prst="dodec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2" name="Dodecagon 31"/>
          <p:cNvSpPr/>
          <p:nvPr/>
        </p:nvSpPr>
        <p:spPr>
          <a:xfrm>
            <a:off x="6948264" y="2564904"/>
            <a:ext cx="288032" cy="288032"/>
          </a:xfrm>
          <a:prstGeom prst="dodec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3" name="Dodecagon 32"/>
          <p:cNvSpPr/>
          <p:nvPr/>
        </p:nvSpPr>
        <p:spPr>
          <a:xfrm>
            <a:off x="7956376" y="2564904"/>
            <a:ext cx="288032" cy="288032"/>
          </a:xfrm>
          <a:prstGeom prst="dodec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4572000" y="1762183"/>
            <a:ext cx="3024336" cy="36004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Values given by Stage I</a:t>
            </a:r>
            <a:endParaRPr lang="en-US" b="1" dirty="0"/>
          </a:p>
        </p:txBody>
      </p:sp>
      <p:sp>
        <p:nvSpPr>
          <p:cNvPr id="36" name="Right Brace 35"/>
          <p:cNvSpPr/>
          <p:nvPr/>
        </p:nvSpPr>
        <p:spPr>
          <a:xfrm rot="5400000">
            <a:off x="4427984" y="1556791"/>
            <a:ext cx="360040" cy="7848872"/>
          </a:xfrm>
          <a:prstGeom prst="rightBrace">
            <a:avLst>
              <a:gd name="adj1" fmla="val 144178"/>
              <a:gd name="adj2" fmla="val 50000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3689061" y="5805264"/>
            <a:ext cx="1872208" cy="36004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Lower bounds</a:t>
            </a:r>
            <a:endParaRPr lang="en-US" b="1" dirty="0"/>
          </a:p>
        </p:txBody>
      </p:sp>
      <p:sp>
        <p:nvSpPr>
          <p:cNvPr id="38" name="Right Brace 37"/>
          <p:cNvSpPr/>
          <p:nvPr/>
        </p:nvSpPr>
        <p:spPr>
          <a:xfrm rot="16200000">
            <a:off x="5906571" y="110104"/>
            <a:ext cx="360040" cy="4464496"/>
          </a:xfrm>
          <a:prstGeom prst="rightBrace">
            <a:avLst>
              <a:gd name="adj1" fmla="val 144178"/>
              <a:gd name="adj2" fmla="val 50000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wn Arrow 48"/>
          <p:cNvSpPr/>
          <p:nvPr/>
        </p:nvSpPr>
        <p:spPr>
          <a:xfrm>
            <a:off x="3811811" y="2996952"/>
            <a:ext cx="504056" cy="182967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3614630" y="3674500"/>
            <a:ext cx="936104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k*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53" name="Down Arrow 52"/>
          <p:cNvSpPr/>
          <p:nvPr/>
        </p:nvSpPr>
        <p:spPr>
          <a:xfrm>
            <a:off x="7812360" y="2996952"/>
            <a:ext cx="504056" cy="182967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7617602" y="3687556"/>
            <a:ext cx="936104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k</a:t>
            </a:r>
            <a:r>
              <a:rPr lang="en-US" baseline="30000" dirty="0" smtClean="0">
                <a:solidFill>
                  <a:schemeClr val="tx1"/>
                </a:solidFill>
              </a:rPr>
              <a:t>*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107504" y="3573016"/>
            <a:ext cx="1440160" cy="36004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Minimize:</a:t>
            </a:r>
            <a:endParaRPr lang="en-US" dirty="0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1521233" y="3396745"/>
          <a:ext cx="1368152" cy="720080"/>
        </p:xfrm>
        <a:graphic>
          <a:graphicData uri="http://schemas.openxmlformats.org/presentationml/2006/ole">
            <p:oleObj spid="_x0000_s30723" name="Equation" r:id="rId3" imgW="7365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D08F-5F80-4469-9E62-CE1751FBA0F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Heuristic Solution</a:t>
            </a:r>
            <a:br>
              <a:rPr lang="en-US" dirty="0" smtClean="0"/>
            </a:br>
            <a:r>
              <a:rPr lang="en-US" dirty="0" smtClean="0"/>
              <a:t>Stage III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10792" y="2276872"/>
          <a:ext cx="4221248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482"/>
                <a:gridCol w="889307"/>
                <a:gridCol w="1221317"/>
                <a:gridCol w="9461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Message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Period</a:t>
                      </a:r>
                    </a:p>
                    <a:p>
                      <a:pPr algn="ctr"/>
                      <a:r>
                        <a:rPr lang="en-US" dirty="0" smtClean="0"/>
                        <a:t>(ms)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Deadline</a:t>
                      </a:r>
                    </a:p>
                    <a:p>
                      <a:pPr algn="ctr"/>
                      <a:r>
                        <a:rPr lang="en-US" dirty="0" smtClean="0"/>
                        <a:t>(ms)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Length</a:t>
                      </a:r>
                    </a:p>
                    <a:p>
                      <a:pPr algn="ctr"/>
                      <a:r>
                        <a:rPr lang="en-US" dirty="0" smtClean="0"/>
                        <a:t>(bits)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932040" y="2276872"/>
          <a:ext cx="1872208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7200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Lower bounds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Reliable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4992" y="2276872"/>
          <a:ext cx="1749456" cy="2131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9456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Schedulable?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4932040" y="1916832"/>
            <a:ext cx="1872208" cy="288032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Stage I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876256" y="1916832"/>
            <a:ext cx="1656184" cy="288032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Stage II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932040" y="2274520"/>
          <a:ext cx="1872208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7200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Lower bounds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Reliable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4932040" y="1916832"/>
            <a:ext cx="3600400" cy="288032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Stage III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862080" y="2276872"/>
          <a:ext cx="1742368" cy="2131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368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Schedulable ?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97744" y="2276872"/>
          <a:ext cx="423429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082"/>
                <a:gridCol w="892056"/>
                <a:gridCol w="1225092"/>
                <a:gridCol w="9490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Message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Period</a:t>
                      </a:r>
                    </a:p>
                    <a:p>
                      <a:pPr algn="ctr"/>
                      <a:r>
                        <a:rPr lang="en-US" dirty="0" smtClean="0"/>
                        <a:t>(ms)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Deadline</a:t>
                      </a:r>
                    </a:p>
                    <a:p>
                      <a:pPr algn="ctr"/>
                      <a:r>
                        <a:rPr lang="en-US" dirty="0" smtClean="0"/>
                        <a:t>(ms)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Length</a:t>
                      </a:r>
                    </a:p>
                    <a:p>
                      <a:pPr algn="ctr"/>
                      <a:r>
                        <a:rPr lang="en-US" dirty="0" smtClean="0"/>
                        <a:t>(bits)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M2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128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932040" y="2276872"/>
          <a:ext cx="1872208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7200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Lower bound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Reliable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4932040" y="1916832"/>
            <a:ext cx="3600400" cy="288032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Recall Stage I for M1, M3, M4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755576" y="5157192"/>
            <a:ext cx="7776864" cy="648072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Who is responsible for the fact that M2 and M4 are NOT schedulable?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755576" y="5157192"/>
            <a:ext cx="7776864" cy="648072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M2 is responsible !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6" grpId="0" animBg="1"/>
      <p:bldP spid="17" grpId="0" build="allAtOnce" animBg="1"/>
      <p:bldP spid="19" grpId="0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3 methods are compared:</a:t>
            </a:r>
          </a:p>
          <a:p>
            <a:pPr lvl="1"/>
            <a:r>
              <a:rPr lang="en-US" b="1" dirty="0" smtClean="0"/>
              <a:t>Optimal-CLP</a:t>
            </a:r>
          </a:p>
          <a:p>
            <a:pPr lvl="2"/>
            <a:r>
              <a:rPr lang="en-US" dirty="0" smtClean="0"/>
              <a:t>The CLP-based formulation</a:t>
            </a:r>
          </a:p>
          <a:p>
            <a:pPr lvl="1"/>
            <a:r>
              <a:rPr lang="en-US" b="1" dirty="0" smtClean="0"/>
              <a:t>H-CLP</a:t>
            </a:r>
          </a:p>
          <a:p>
            <a:pPr lvl="2"/>
            <a:r>
              <a:rPr lang="en-US" dirty="0" smtClean="0"/>
              <a:t>Heuristic approach for computing the required number of retransmissions</a:t>
            </a:r>
          </a:p>
          <a:p>
            <a:pPr lvl="2"/>
            <a:r>
              <a:rPr lang="en-US" dirty="0" smtClean="0"/>
              <a:t>Optimal implementation of message scheduling (Stage II)</a:t>
            </a:r>
          </a:p>
          <a:p>
            <a:pPr lvl="1"/>
            <a:r>
              <a:rPr lang="en-US" b="1" dirty="0" smtClean="0"/>
              <a:t>H-H</a:t>
            </a:r>
          </a:p>
          <a:p>
            <a:pPr lvl="2"/>
            <a:r>
              <a:rPr lang="en-US" dirty="0" smtClean="0"/>
              <a:t>Heuristic approach for computing the required number of retransmissions</a:t>
            </a:r>
          </a:p>
          <a:p>
            <a:pPr lvl="2"/>
            <a:r>
              <a:rPr lang="en-US" dirty="0" smtClean="0"/>
              <a:t>Heuristic approach for obtaining the schedule</a:t>
            </a:r>
            <a:endParaRPr lang="en-US" b="1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D08F-5F80-4469-9E62-CE1751FBA0F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test cases</a:t>
            </a:r>
          </a:p>
          <a:p>
            <a:pPr lvl="1"/>
            <a:r>
              <a:rPr lang="en-US" dirty="0" smtClean="0"/>
              <a:t>The CLP formulation runs in reasonable amount of time and the optimal solution is provided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D08F-5F80-4469-9E62-CE1751FBA0F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Experimental Results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212976"/>
            <a:ext cx="5184576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251520" y="4077072"/>
            <a:ext cx="2664296" cy="1368152"/>
          </a:xfrm>
          <a:prstGeom prst="roundRect">
            <a:avLst>
              <a:gd name="adj" fmla="val 31371"/>
            </a:avLst>
          </a:prstGeom>
          <a:gradFill flip="none" rotWithShape="1">
            <a:gsLst>
              <a:gs pos="0">
                <a:schemeClr val="accent1">
                  <a:tint val="1000"/>
                  <a:alpha val="50000"/>
                </a:schemeClr>
              </a:gs>
              <a:gs pos="68000">
                <a:schemeClr val="accent1">
                  <a:tint val="77000"/>
                </a:schemeClr>
              </a:gs>
              <a:gs pos="81000">
                <a:schemeClr val="accent1">
                  <a:tint val="79000"/>
                </a:schemeClr>
              </a:gs>
              <a:gs pos="86000">
                <a:schemeClr val="accent1">
                  <a:tint val="73000"/>
                </a:schemeClr>
              </a:gs>
              <a:gs pos="100000">
                <a:schemeClr val="accent1">
                  <a:tint val="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93%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test cases</a:t>
            </a:r>
          </a:p>
          <a:p>
            <a:pPr lvl="1"/>
            <a:r>
              <a:rPr lang="en-US" dirty="0" smtClean="0"/>
              <a:t>The CLP formulation is </a:t>
            </a:r>
            <a:r>
              <a:rPr lang="en-US" b="1" dirty="0" smtClean="0"/>
              <a:t>NOT</a:t>
            </a:r>
            <a:r>
              <a:rPr lang="en-US" dirty="0" smtClean="0"/>
              <a:t> </a:t>
            </a:r>
            <a:r>
              <a:rPr lang="en-US" dirty="0" smtClean="0"/>
              <a:t>able to run and the optimal solution is </a:t>
            </a:r>
            <a:r>
              <a:rPr lang="en-US" b="1" dirty="0" smtClean="0"/>
              <a:t>NOT</a:t>
            </a:r>
            <a:r>
              <a:rPr lang="en-US" dirty="0" smtClean="0"/>
              <a:t> </a:t>
            </a:r>
            <a:r>
              <a:rPr lang="en-US" dirty="0" smtClean="0"/>
              <a:t>provided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D08F-5F80-4469-9E62-CE1751FBA0F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Experimental Results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4077072"/>
            <a:ext cx="2664296" cy="1368152"/>
          </a:xfrm>
          <a:prstGeom prst="roundRect">
            <a:avLst>
              <a:gd name="adj" fmla="val 31371"/>
            </a:avLst>
          </a:prstGeom>
          <a:gradFill flip="none" rotWithShape="1">
            <a:gsLst>
              <a:gs pos="0">
                <a:schemeClr val="accent1">
                  <a:tint val="1000"/>
                  <a:alpha val="50000"/>
                </a:schemeClr>
              </a:gs>
              <a:gs pos="68000">
                <a:schemeClr val="accent1">
                  <a:tint val="77000"/>
                </a:schemeClr>
              </a:gs>
              <a:gs pos="81000">
                <a:schemeClr val="accent1">
                  <a:tint val="79000"/>
                </a:schemeClr>
              </a:gs>
              <a:gs pos="86000">
                <a:schemeClr val="accent1">
                  <a:tint val="73000"/>
                </a:schemeClr>
              </a:gs>
              <a:gs pos="100000">
                <a:schemeClr val="accent1">
                  <a:tint val="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95%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7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212976"/>
            <a:ext cx="51840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 method for synthesizing reliable schedules on the </a:t>
            </a:r>
            <a:r>
              <a:rPr lang="en-US" dirty="0" err="1" smtClean="0"/>
              <a:t>FlexRay</a:t>
            </a:r>
            <a:r>
              <a:rPr lang="en-US" dirty="0" smtClean="0"/>
              <a:t> bus has been presented:</a:t>
            </a:r>
          </a:p>
          <a:p>
            <a:pPr lvl="1"/>
            <a:r>
              <a:rPr lang="en-US" dirty="0" smtClean="0"/>
              <a:t>Number of needed retransmissions is determined</a:t>
            </a:r>
          </a:p>
          <a:p>
            <a:pPr lvl="1"/>
            <a:r>
              <a:rPr lang="en-US" dirty="0" smtClean="0"/>
              <a:t>For each message and retransmission a slot is assigned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Easy to generalize the proposed method to classes of messages with different reliability constraints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D08F-5F80-4469-9E62-CE1751FBA0F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question-mark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5510" y="2017629"/>
            <a:ext cx="3452979" cy="345297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D08F-5F80-4469-9E62-CE1751FBA0F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D08F-5F80-4469-9E62-CE1751FBA0F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Heuristic Solution</a:t>
            </a:r>
            <a:br>
              <a:rPr lang="en-US" dirty="0" smtClean="0"/>
            </a:br>
            <a:r>
              <a:rPr lang="en-US" dirty="0" smtClean="0"/>
              <a:t>Stage I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55576" y="2348880"/>
            <a:ext cx="3024336" cy="936104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Compute the lower bounds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55576" y="3573016"/>
            <a:ext cx="3024336" cy="936104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Sort the messages in </a:t>
            </a:r>
          </a:p>
          <a:p>
            <a:pPr algn="ctr"/>
            <a:r>
              <a:rPr lang="en-US" dirty="0" smtClean="0"/>
              <a:t>the decreasing order </a:t>
            </a:r>
          </a:p>
          <a:p>
            <a:pPr algn="ctr"/>
            <a:r>
              <a:rPr lang="en-US" dirty="0" smtClean="0"/>
              <a:t>of the </a:t>
            </a:r>
            <a:r>
              <a:rPr lang="en-US" dirty="0" err="1" smtClean="0"/>
              <a:t>PS</a:t>
            </a:r>
            <a:r>
              <a:rPr lang="en-US" baseline="-25000" dirty="0" err="1" smtClean="0"/>
              <a:t>i</a:t>
            </a:r>
            <a:r>
              <a:rPr lang="en-US" dirty="0" smtClean="0"/>
              <a:t> values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55576" y="4797152"/>
            <a:ext cx="3024336" cy="936104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Identify the biggest group for which: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499992" y="2348880"/>
            <a:ext cx="3024336" cy="936104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Update the reliability goal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499992" y="3573016"/>
            <a:ext cx="3024336" cy="936104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Recursively call  the algorithm for the </a:t>
            </a:r>
          </a:p>
          <a:p>
            <a:pPr algn="ctr"/>
            <a:r>
              <a:rPr lang="en-US" dirty="0" smtClean="0"/>
              <a:t>remaining messages</a:t>
            </a:r>
            <a:endParaRPr lang="en-US" dirty="0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3833713" y="4754620"/>
          <a:ext cx="3330575" cy="1080120"/>
        </p:xfrm>
        <a:graphic>
          <a:graphicData uri="http://schemas.openxmlformats.org/presentationml/2006/ole">
            <p:oleObj spid="_x0000_s29698" name="Equation" r:id="rId3" imgW="1523880" imgH="431640" progId="Equation.DSMT4">
              <p:embed/>
            </p:oleObj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7585703" y="2359513"/>
          <a:ext cx="1193800" cy="865188"/>
        </p:xfrm>
        <a:graphic>
          <a:graphicData uri="http://schemas.openxmlformats.org/presentationml/2006/ole">
            <p:oleObj spid="_x0000_s29699" name="Equation" r:id="rId4" imgW="545760" imgH="431640" progId="Equation.DSMT4">
              <p:embed/>
            </p:oleObj>
          </a:graphicData>
        </a:graphic>
      </p:graphicFrame>
      <p:sp>
        <p:nvSpPr>
          <p:cNvPr id="12" name="Dodecagon 11"/>
          <p:cNvSpPr/>
          <p:nvPr/>
        </p:nvSpPr>
        <p:spPr>
          <a:xfrm>
            <a:off x="753153" y="2357090"/>
            <a:ext cx="216024" cy="216024"/>
          </a:xfrm>
          <a:prstGeom prst="dodec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3" name="Dodecagon 12"/>
          <p:cNvSpPr/>
          <p:nvPr/>
        </p:nvSpPr>
        <p:spPr>
          <a:xfrm>
            <a:off x="755576" y="3573016"/>
            <a:ext cx="216024" cy="216024"/>
          </a:xfrm>
          <a:prstGeom prst="dodec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4" name="Dodecagon 13"/>
          <p:cNvSpPr/>
          <p:nvPr/>
        </p:nvSpPr>
        <p:spPr>
          <a:xfrm>
            <a:off x="755576" y="4797152"/>
            <a:ext cx="216024" cy="216024"/>
          </a:xfrm>
          <a:prstGeom prst="dodec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5" name="Dodecagon 14"/>
          <p:cNvSpPr/>
          <p:nvPr/>
        </p:nvSpPr>
        <p:spPr>
          <a:xfrm>
            <a:off x="4499992" y="2348880"/>
            <a:ext cx="216024" cy="216024"/>
          </a:xfrm>
          <a:prstGeom prst="dodec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6" name="Dodecagon 15"/>
          <p:cNvSpPr/>
          <p:nvPr/>
        </p:nvSpPr>
        <p:spPr>
          <a:xfrm>
            <a:off x="4499992" y="3573016"/>
            <a:ext cx="216024" cy="216024"/>
          </a:xfrm>
          <a:prstGeom prst="dodec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2555776" y="2924944"/>
            <a:ext cx="4104456" cy="22322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The worst case time complexity:</a:t>
            </a:r>
          </a:p>
          <a:p>
            <a:pPr algn="ctr"/>
            <a:r>
              <a:rPr lang="en-US" sz="2400" dirty="0" smtClean="0"/>
              <a:t>O(N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log N)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525963"/>
          </a:xfrm>
        </p:spPr>
        <p:txBody>
          <a:bodyPr/>
          <a:lstStyle/>
          <a:p>
            <a:r>
              <a:rPr lang="en-US" dirty="0" smtClean="0"/>
              <a:t>Automotive applications are safety-critical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Guaranteeing reliability is mandatory</a:t>
            </a:r>
          </a:p>
          <a:p>
            <a:pPr lvl="2"/>
            <a:r>
              <a:rPr lang="en-US" dirty="0" smtClean="0"/>
              <a:t>No room for errors whatever may be the cause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Hard real-time </a:t>
            </a:r>
            <a:r>
              <a:rPr lang="en-US" dirty="0" smtClean="0"/>
              <a:t>constraints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D08F-5F80-4469-9E62-CE1751FBA0F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the other hand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addressed problem is NP-complete</a:t>
            </a:r>
          </a:p>
          <a:p>
            <a:pPr lvl="1"/>
            <a:r>
              <a:rPr lang="en-US" dirty="0" smtClean="0"/>
              <a:t>Efficient heuristic is needed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 3 stage approach</a:t>
            </a:r>
          </a:p>
          <a:p>
            <a:pPr lvl="1"/>
            <a:r>
              <a:rPr lang="en-US" dirty="0" smtClean="0"/>
              <a:t>Identify the required number of retransmissions</a:t>
            </a:r>
          </a:p>
          <a:p>
            <a:pPr lvl="2"/>
            <a:r>
              <a:rPr lang="en-US" dirty="0" smtClean="0"/>
              <a:t>Reliability analysis</a:t>
            </a:r>
          </a:p>
          <a:p>
            <a:pPr lvl="1"/>
            <a:r>
              <a:rPr lang="en-US" dirty="0" smtClean="0"/>
              <a:t>Test the scheduling constraints</a:t>
            </a:r>
          </a:p>
          <a:p>
            <a:pPr lvl="1"/>
            <a:r>
              <a:rPr lang="en-US" dirty="0" smtClean="0"/>
              <a:t>Feedback loop</a:t>
            </a:r>
          </a:p>
          <a:p>
            <a:pPr lvl="2"/>
            <a:r>
              <a:rPr lang="en-US" dirty="0" smtClean="0"/>
              <a:t>Identify critical messages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D08F-5F80-4469-9E62-CE1751FBA0F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Heuristic Solution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Messages for which           are declared to be critical </a:t>
            </a:r>
          </a:p>
          <a:p>
            <a:pPr lvl="1"/>
            <a:r>
              <a:rPr lang="en-US" dirty="0" smtClean="0"/>
              <a:t>The lower bound will be used for them</a:t>
            </a:r>
          </a:p>
          <a:p>
            <a:pPr lvl="1"/>
            <a:r>
              <a:rPr lang="en-US" dirty="0" smtClean="0"/>
              <a:t>Recall Stage I for the remaining messages</a:t>
            </a:r>
          </a:p>
          <a:p>
            <a:r>
              <a:rPr lang="en-US" dirty="0" smtClean="0"/>
              <a:t>Stops when:</a:t>
            </a:r>
          </a:p>
          <a:p>
            <a:pPr lvl="1"/>
            <a:r>
              <a:rPr lang="en-US" dirty="0" smtClean="0"/>
              <a:t>the schedule is build, or</a:t>
            </a:r>
          </a:p>
          <a:p>
            <a:pPr lvl="1"/>
            <a:r>
              <a:rPr lang="en-US" dirty="0" smtClean="0"/>
              <a:t>the method cannot identify any other critical messages</a:t>
            </a:r>
          </a:p>
          <a:p>
            <a:pPr lvl="2"/>
            <a:r>
              <a:rPr lang="en-US" dirty="0" smtClean="0"/>
              <a:t>Critical messages cannot form a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D08F-5F80-4469-9E62-CE1751FBA0F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Heuristic Solution</a:t>
            </a:r>
            <a:br>
              <a:rPr lang="en-US" dirty="0" smtClean="0"/>
            </a:br>
            <a:r>
              <a:rPr lang="en-US" dirty="0" smtClean="0"/>
              <a:t>Stage III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228002" y="1588503"/>
          <a:ext cx="1152128" cy="560214"/>
        </p:xfrm>
        <a:graphic>
          <a:graphicData uri="http://schemas.openxmlformats.org/presentationml/2006/ole">
            <p:oleObj spid="_x0000_s54273" name="Equation" r:id="rId3" imgW="44424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/>
          <a:lstStyle/>
          <a:p>
            <a:r>
              <a:rPr lang="en-US" dirty="0" smtClean="0"/>
              <a:t>We focus on in-vehicle communication</a:t>
            </a:r>
          </a:p>
          <a:p>
            <a:endParaRPr lang="en-US" dirty="0" smtClean="0"/>
          </a:p>
          <a:p>
            <a:r>
              <a:rPr lang="en-US" dirty="0" smtClean="0"/>
              <a:t>Reliable message scheduling over </a:t>
            </a:r>
            <a:r>
              <a:rPr lang="en-US" dirty="0" err="1" smtClean="0"/>
              <a:t>FlexRay</a:t>
            </a:r>
            <a:r>
              <a:rPr lang="en-US" dirty="0" smtClean="0"/>
              <a:t> based automotive networks</a:t>
            </a:r>
          </a:p>
          <a:p>
            <a:pPr lvl="1"/>
            <a:r>
              <a:rPr lang="en-US" dirty="0" smtClean="0"/>
              <a:t>Via temporal fault-tolerance</a:t>
            </a:r>
          </a:p>
          <a:p>
            <a:pPr lvl="2"/>
            <a:r>
              <a:rPr lang="en-US" dirty="0" smtClean="0"/>
              <a:t>Retransmissions</a:t>
            </a:r>
          </a:p>
          <a:p>
            <a:pPr lvl="1"/>
            <a:r>
              <a:rPr lang="en-US" dirty="0" smtClean="0"/>
              <a:t>At a minimum bandwidth utilization cost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D08F-5F80-4469-9E62-CE1751FBA0F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6371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Supported by a large consortium</a:t>
            </a:r>
          </a:p>
          <a:p>
            <a:pPr lvl="1"/>
            <a:r>
              <a:rPr lang="en-US" dirty="0" smtClean="0"/>
              <a:t>Car manufacturers</a:t>
            </a:r>
          </a:p>
          <a:p>
            <a:pPr lvl="1"/>
            <a:r>
              <a:rPr lang="en-US" dirty="0" smtClean="0"/>
              <a:t>Automotive suppliers </a:t>
            </a:r>
          </a:p>
          <a:p>
            <a:endParaRPr lang="en-US" dirty="0" smtClean="0"/>
          </a:p>
          <a:p>
            <a:r>
              <a:rPr lang="en-US" dirty="0" smtClean="0"/>
              <a:t>Expected to become </a:t>
            </a:r>
            <a:r>
              <a:rPr lang="en-US" dirty="0" smtClean="0"/>
              <a:t>the </a:t>
            </a:r>
            <a:r>
              <a:rPr lang="en-US" b="1" i="1" dirty="0" smtClean="0"/>
              <a:t>de facto</a:t>
            </a:r>
            <a:r>
              <a:rPr lang="en-US" dirty="0" smtClean="0"/>
              <a:t> </a:t>
            </a:r>
            <a:r>
              <a:rPr lang="en-US" dirty="0" smtClean="0"/>
              <a:t>standard </a:t>
            </a:r>
            <a:r>
              <a:rPr lang="en-US" dirty="0" smtClean="0"/>
              <a:t>in automotive communication</a:t>
            </a:r>
          </a:p>
          <a:p>
            <a:endParaRPr lang="en-US" dirty="0" smtClean="0"/>
          </a:p>
          <a:p>
            <a:r>
              <a:rPr lang="en-US" dirty="0" smtClean="0"/>
              <a:t>Hybrid protocol</a:t>
            </a:r>
          </a:p>
          <a:p>
            <a:pPr lvl="1"/>
            <a:r>
              <a:rPr lang="en-US" dirty="0" err="1" smtClean="0"/>
              <a:t>FlexRay</a:t>
            </a:r>
            <a:r>
              <a:rPr lang="en-US" dirty="0" smtClean="0"/>
              <a:t> combines features of time-triggered and event-triggered </a:t>
            </a:r>
            <a:r>
              <a:rPr lang="en-US" dirty="0" smtClean="0"/>
              <a:t>protocols</a:t>
            </a:r>
          </a:p>
          <a:p>
            <a:pPr lvl="2"/>
            <a:r>
              <a:rPr lang="en-US" dirty="0" smtClean="0"/>
              <a:t>We </a:t>
            </a:r>
            <a:r>
              <a:rPr lang="en-US" dirty="0" smtClean="0"/>
              <a:t>focus on the Static Segment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D08F-5F80-4469-9E62-CE1751FBA0F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FlexRay</a:t>
            </a:r>
            <a:r>
              <a:rPr lang="en-US" dirty="0" smtClean="0"/>
              <a:t>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Model</a:t>
            </a:r>
          </a:p>
          <a:p>
            <a:r>
              <a:rPr lang="en-US" dirty="0" smtClean="0"/>
              <a:t>Reliability Analysis</a:t>
            </a:r>
          </a:p>
          <a:p>
            <a:r>
              <a:rPr lang="en-US" dirty="0" smtClean="0"/>
              <a:t>Motivational Example</a:t>
            </a:r>
          </a:p>
          <a:p>
            <a:r>
              <a:rPr lang="en-US" dirty="0" smtClean="0"/>
              <a:t>CLP-based Formulation</a:t>
            </a:r>
          </a:p>
          <a:p>
            <a:r>
              <a:rPr lang="en-US" dirty="0" smtClean="0"/>
              <a:t>Heuristic Solution </a:t>
            </a:r>
          </a:p>
          <a:p>
            <a:r>
              <a:rPr lang="en-US" dirty="0" smtClean="0"/>
              <a:t>Experimental Results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D08F-5F80-4469-9E62-CE1751FBA0F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 of the talk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 algn="ctr">
              <a:buNone/>
            </a:pPr>
            <a:endParaRPr lang="en-US" dirty="0" smtClean="0"/>
          </a:p>
        </p:txBody>
      </p:sp>
      <p:sp>
        <p:nvSpPr>
          <p:cNvPr id="75" name="Slide Number Placeholder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D08F-5F80-4469-9E62-CE1751FBA0F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409"/>
            <a:ext cx="8229600" cy="1143000"/>
          </a:xfrm>
        </p:spPr>
        <p:txBody>
          <a:bodyPr/>
          <a:lstStyle/>
          <a:p>
            <a:r>
              <a:rPr lang="en-US" dirty="0" smtClean="0"/>
              <a:t>System Model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9552" y="1469305"/>
          <a:ext cx="8136903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3888432"/>
                <a:gridCol w="2448271"/>
              </a:tblGrid>
              <a:tr h="1922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Messages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 </a:t>
                      </a:r>
                      <a:r>
                        <a:rPr lang="en-US" dirty="0" err="1" smtClean="0"/>
                        <a:t>FlexRay</a:t>
                      </a:r>
                      <a:r>
                        <a:rPr lang="en-US" dirty="0" smtClean="0"/>
                        <a:t> Protocol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 Fault Model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Offset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Length of the </a:t>
                      </a:r>
                      <a:r>
                        <a:rPr lang="en-US" dirty="0" err="1" smtClean="0"/>
                        <a:t>FlexRay</a:t>
                      </a:r>
                      <a:r>
                        <a:rPr lang="en-US" baseline="0" dirty="0" smtClean="0"/>
                        <a:t> cycle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 unit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Period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Length of the Static Segment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Reliability goal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Deadline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available slots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Bit Error Rate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Length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Probability of failure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251520" y="4838499"/>
          <a:ext cx="8640972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0027"/>
                <a:gridCol w="240027"/>
                <a:gridCol w="240027"/>
                <a:gridCol w="240027"/>
                <a:gridCol w="480054"/>
                <a:gridCol w="240027"/>
                <a:gridCol w="240027"/>
                <a:gridCol w="240027"/>
                <a:gridCol w="240027"/>
                <a:gridCol w="480054"/>
                <a:gridCol w="240027"/>
                <a:gridCol w="240027"/>
                <a:gridCol w="240027"/>
                <a:gridCol w="240027"/>
                <a:gridCol w="480054"/>
                <a:gridCol w="240027"/>
                <a:gridCol w="240027"/>
                <a:gridCol w="240027"/>
                <a:gridCol w="240027"/>
                <a:gridCol w="480054"/>
                <a:gridCol w="240027"/>
                <a:gridCol w="240027"/>
                <a:gridCol w="240027"/>
                <a:gridCol w="240027"/>
                <a:gridCol w="480054"/>
                <a:gridCol w="240027"/>
                <a:gridCol w="240027"/>
                <a:gridCol w="240027"/>
                <a:gridCol w="240027"/>
                <a:gridCol w="48005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6" name="Rounded Rectangle 35"/>
          <p:cNvSpPr/>
          <p:nvPr/>
        </p:nvSpPr>
        <p:spPr>
          <a:xfrm>
            <a:off x="4387875" y="5567639"/>
            <a:ext cx="1811351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Length of the </a:t>
            </a:r>
            <a:r>
              <a:rPr lang="en-US" dirty="0" err="1" smtClean="0"/>
              <a:t>FlexRay</a:t>
            </a:r>
            <a:r>
              <a:rPr lang="en-US" dirty="0" smtClean="0"/>
              <a:t> Cycle</a:t>
            </a:r>
            <a:endParaRPr lang="en-US" dirty="0"/>
          </a:p>
        </p:txBody>
      </p:sp>
      <p:sp>
        <p:nvSpPr>
          <p:cNvPr id="38" name="Right Brace 37"/>
          <p:cNvSpPr/>
          <p:nvPr/>
        </p:nvSpPr>
        <p:spPr>
          <a:xfrm rot="5400000">
            <a:off x="5189457" y="4653922"/>
            <a:ext cx="217765" cy="1469136"/>
          </a:xfrm>
          <a:prstGeom prst="rightBrace">
            <a:avLst>
              <a:gd name="adj1" fmla="val 39868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Brace 38"/>
          <p:cNvSpPr/>
          <p:nvPr/>
        </p:nvSpPr>
        <p:spPr>
          <a:xfrm rot="16200000">
            <a:off x="2074892" y="4200357"/>
            <a:ext cx="214283" cy="936104"/>
          </a:xfrm>
          <a:prstGeom prst="rightBrace">
            <a:avLst>
              <a:gd name="adj1" fmla="val 62534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1187624" y="3906352"/>
            <a:ext cx="2016224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Length of the Static Segment</a:t>
            </a:r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7380312" y="3911455"/>
            <a:ext cx="864096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Static Slots</a:t>
            </a:r>
            <a:endParaRPr lang="en-US" dirty="0"/>
          </a:p>
        </p:txBody>
      </p:sp>
      <p:cxnSp>
        <p:nvCxnSpPr>
          <p:cNvPr id="42" name="Straight Arrow Connector 41"/>
          <p:cNvCxnSpPr>
            <a:stCxn id="41" idx="2"/>
          </p:cNvCxnSpPr>
          <p:nvPr/>
        </p:nvCxnSpPr>
        <p:spPr>
          <a:xfrm rot="5400000">
            <a:off x="7452320" y="4487519"/>
            <a:ext cx="36004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41" idx="2"/>
          </p:cNvCxnSpPr>
          <p:nvPr/>
        </p:nvCxnSpPr>
        <p:spPr>
          <a:xfrm rot="16200000" flipH="1">
            <a:off x="7848364" y="4451515"/>
            <a:ext cx="360040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1" idx="2"/>
          </p:cNvCxnSpPr>
          <p:nvPr/>
        </p:nvCxnSpPr>
        <p:spPr>
          <a:xfrm rot="5400000">
            <a:off x="7596336" y="4631535"/>
            <a:ext cx="360040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1" idx="2"/>
          </p:cNvCxnSpPr>
          <p:nvPr/>
        </p:nvCxnSpPr>
        <p:spPr>
          <a:xfrm rot="16200000" flipH="1">
            <a:off x="7704348" y="4595531"/>
            <a:ext cx="360040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ight Brace 30"/>
          <p:cNvSpPr/>
          <p:nvPr/>
        </p:nvSpPr>
        <p:spPr>
          <a:xfrm rot="16200000">
            <a:off x="5664142" y="4449132"/>
            <a:ext cx="214283" cy="481756"/>
          </a:xfrm>
          <a:prstGeom prst="rightBrace">
            <a:avLst>
              <a:gd name="adj1" fmla="val 62534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4622742" y="3927953"/>
            <a:ext cx="2304256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Length of the Dynamic Segment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lide Number Placeholder 1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D08F-5F80-4469-9E62-CE1751FBA0F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Model</a:t>
            </a:r>
            <a:endParaRPr lang="en-US" dirty="0"/>
          </a:p>
        </p:txBody>
      </p:sp>
      <p:pic>
        <p:nvPicPr>
          <p:cNvPr id="105" name="Picture 3" descr="C:\Documents and Settings\g-bogta\Desktop\Untitle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73016"/>
            <a:ext cx="7920880" cy="3312368"/>
          </a:xfrm>
          <a:prstGeom prst="rect">
            <a:avLst/>
          </a:prstGeom>
          <a:noFill/>
        </p:spPr>
      </p:pic>
      <p:sp>
        <p:nvSpPr>
          <p:cNvPr id="106" name="Left-Right Arrow 105"/>
          <p:cNvSpPr/>
          <p:nvPr/>
        </p:nvSpPr>
        <p:spPr>
          <a:xfrm>
            <a:off x="179512" y="5085184"/>
            <a:ext cx="8784976" cy="648072"/>
          </a:xfrm>
          <a:prstGeom prst="leftRightArrow">
            <a:avLst/>
          </a:prstGeom>
          <a:gradFill flip="none" rotWithShape="1">
            <a:gsLst>
              <a:gs pos="100000">
                <a:schemeClr val="accent3">
                  <a:shade val="58000"/>
                  <a:satMod val="150000"/>
                  <a:alpha val="0"/>
                </a:schemeClr>
              </a:gs>
              <a:gs pos="100000">
                <a:schemeClr val="accent3">
                  <a:tint val="90000"/>
                  <a:satMod val="135000"/>
                </a:schemeClr>
              </a:gs>
              <a:gs pos="19000">
                <a:schemeClr val="accent3">
                  <a:tint val="80000"/>
                  <a:satMod val="15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softRound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FlexRay</a:t>
            </a:r>
            <a:r>
              <a:rPr lang="en-US" b="1" dirty="0" smtClean="0">
                <a:solidFill>
                  <a:schemeClr val="tx1"/>
                </a:solidFill>
              </a:rPr>
              <a:t> Bus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965624" y="3789040"/>
            <a:ext cx="864096" cy="86409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tint val="70000"/>
                  <a:satMod val="180000"/>
                  <a:alpha val="0"/>
                </a:schemeClr>
              </a:gs>
              <a:gs pos="62000">
                <a:schemeClr val="accent3">
                  <a:tint val="30000"/>
                  <a:satMod val="180000"/>
                </a:schemeClr>
              </a:gs>
              <a:gs pos="100000">
                <a:schemeClr val="accent3">
                  <a:tint val="22000"/>
                  <a:satMod val="1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ECU</a:t>
            </a:r>
            <a:r>
              <a:rPr lang="en-US" sz="1600" baseline="-25000" dirty="0" smtClean="0"/>
              <a:t>1</a:t>
            </a:r>
            <a:endParaRPr lang="en-US" sz="1600" baseline="-25000" dirty="0"/>
          </a:p>
        </p:txBody>
      </p:sp>
      <p:sp>
        <p:nvSpPr>
          <p:cNvPr id="108" name="Rounded Rectangle 107"/>
          <p:cNvSpPr/>
          <p:nvPr/>
        </p:nvSpPr>
        <p:spPr>
          <a:xfrm>
            <a:off x="2268938" y="3789040"/>
            <a:ext cx="864096" cy="86409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tint val="70000"/>
                  <a:satMod val="180000"/>
                  <a:alpha val="0"/>
                </a:schemeClr>
              </a:gs>
              <a:gs pos="62000">
                <a:schemeClr val="accent3">
                  <a:tint val="30000"/>
                  <a:satMod val="180000"/>
                </a:schemeClr>
              </a:gs>
              <a:gs pos="100000">
                <a:schemeClr val="accent3">
                  <a:tint val="22000"/>
                  <a:satMod val="1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ECU</a:t>
            </a:r>
            <a:r>
              <a:rPr lang="en-US" sz="1600" baseline="-25000" dirty="0" smtClean="0"/>
              <a:t>2</a:t>
            </a:r>
            <a:endParaRPr lang="en-US" sz="1600" baseline="-25000" dirty="0"/>
          </a:p>
        </p:txBody>
      </p:sp>
      <p:sp>
        <p:nvSpPr>
          <p:cNvPr id="109" name="Rounded Rectangle 108"/>
          <p:cNvSpPr/>
          <p:nvPr/>
        </p:nvSpPr>
        <p:spPr>
          <a:xfrm>
            <a:off x="7445233" y="3789040"/>
            <a:ext cx="864096" cy="86409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tint val="70000"/>
                  <a:satMod val="180000"/>
                  <a:alpha val="0"/>
                </a:schemeClr>
              </a:gs>
              <a:gs pos="62000">
                <a:schemeClr val="accent3">
                  <a:tint val="30000"/>
                  <a:satMod val="180000"/>
                </a:schemeClr>
              </a:gs>
              <a:gs pos="100000">
                <a:schemeClr val="accent3">
                  <a:tint val="22000"/>
                  <a:satMod val="1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ECU</a:t>
            </a:r>
            <a:r>
              <a:rPr lang="en-US" sz="1600" baseline="-25000" dirty="0" smtClean="0"/>
              <a:t>M</a:t>
            </a:r>
            <a:endParaRPr lang="en-US" sz="1600" baseline="-25000" dirty="0"/>
          </a:p>
        </p:txBody>
      </p:sp>
      <p:sp>
        <p:nvSpPr>
          <p:cNvPr id="110" name="Up-Down Arrow 109"/>
          <p:cNvSpPr/>
          <p:nvPr/>
        </p:nvSpPr>
        <p:spPr>
          <a:xfrm>
            <a:off x="1253054" y="4614657"/>
            <a:ext cx="288031" cy="814122"/>
          </a:xfrm>
          <a:prstGeom prst="upDownArrow">
            <a:avLst/>
          </a:prstGeom>
          <a:gradFill flip="none" rotWithShape="1">
            <a:gsLst>
              <a:gs pos="0">
                <a:schemeClr val="accent3">
                  <a:shade val="58000"/>
                  <a:satMod val="150000"/>
                  <a:alpha val="53000"/>
                </a:schemeClr>
              </a:gs>
              <a:gs pos="72000">
                <a:schemeClr val="accent3">
                  <a:tint val="90000"/>
                  <a:satMod val="135000"/>
                </a:schemeClr>
              </a:gs>
              <a:gs pos="100000">
                <a:schemeClr val="accent3">
                  <a:tint val="80000"/>
                  <a:satMod val="15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Up-Down Arrow 110"/>
          <p:cNvSpPr/>
          <p:nvPr/>
        </p:nvSpPr>
        <p:spPr>
          <a:xfrm>
            <a:off x="2559416" y="4614657"/>
            <a:ext cx="288031" cy="814122"/>
          </a:xfrm>
          <a:prstGeom prst="upDownArrow">
            <a:avLst/>
          </a:prstGeom>
          <a:gradFill flip="none" rotWithShape="1">
            <a:gsLst>
              <a:gs pos="0">
                <a:schemeClr val="accent3">
                  <a:shade val="58000"/>
                  <a:satMod val="150000"/>
                  <a:alpha val="53000"/>
                </a:schemeClr>
              </a:gs>
              <a:gs pos="72000">
                <a:schemeClr val="accent3">
                  <a:tint val="90000"/>
                  <a:satMod val="135000"/>
                </a:schemeClr>
              </a:gs>
              <a:gs pos="100000">
                <a:schemeClr val="accent3">
                  <a:tint val="80000"/>
                  <a:satMod val="15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Up-Down Arrow 111"/>
          <p:cNvSpPr/>
          <p:nvPr/>
        </p:nvSpPr>
        <p:spPr>
          <a:xfrm>
            <a:off x="7737064" y="4611368"/>
            <a:ext cx="288031" cy="814122"/>
          </a:xfrm>
          <a:prstGeom prst="upDownArrow">
            <a:avLst/>
          </a:prstGeom>
          <a:gradFill flip="none" rotWithShape="1">
            <a:gsLst>
              <a:gs pos="0">
                <a:schemeClr val="accent3">
                  <a:shade val="58000"/>
                  <a:satMod val="150000"/>
                  <a:alpha val="53000"/>
                </a:schemeClr>
              </a:gs>
              <a:gs pos="72000">
                <a:schemeClr val="accent3">
                  <a:tint val="90000"/>
                  <a:satMod val="135000"/>
                </a:schemeClr>
              </a:gs>
              <a:gs pos="100000">
                <a:schemeClr val="accent3">
                  <a:tint val="80000"/>
                  <a:satMod val="15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1303858" y="4444572"/>
            <a:ext cx="183750" cy="208564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/>
          </a:gradFill>
          <a:ln/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/>
          <p:cNvSpPr/>
          <p:nvPr/>
        </p:nvSpPr>
        <p:spPr>
          <a:xfrm>
            <a:off x="2610280" y="4437112"/>
            <a:ext cx="183750" cy="208564"/>
          </a:xfrm>
          <a:prstGeom prst="ellipse">
            <a:avLst/>
          </a:prstGeom>
          <a:solidFill>
            <a:srgbClr val="FFFF00"/>
          </a:solidFill>
          <a:ln/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/>
          <p:cNvSpPr/>
          <p:nvPr/>
        </p:nvSpPr>
        <p:spPr>
          <a:xfrm>
            <a:off x="7784578" y="4444572"/>
            <a:ext cx="183750" cy="208564"/>
          </a:xfrm>
          <a:prstGeom prst="ellipse">
            <a:avLst/>
          </a:prstGeom>
          <a:solidFill>
            <a:srgbClr val="00B0F0"/>
          </a:solidFill>
          <a:ln/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ounded Rectangle 115"/>
          <p:cNvSpPr/>
          <p:nvPr/>
        </p:nvSpPr>
        <p:spPr>
          <a:xfrm>
            <a:off x="3923928" y="1628800"/>
            <a:ext cx="4896544" cy="1800200"/>
          </a:xfrm>
          <a:prstGeom prst="roundRect">
            <a:avLst/>
          </a:prstGeom>
          <a:gradFill flip="none" rotWithShape="1">
            <a:path path="circle">
              <a:fillToRect l="50000" t="50000" r="50000" b="5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     The case of transient faults</a:t>
            </a:r>
          </a:p>
          <a:p>
            <a:pPr algn="ctr"/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Temperature variation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Electromagnetic interferences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Radiations</a:t>
            </a:r>
          </a:p>
        </p:txBody>
      </p:sp>
      <p:sp>
        <p:nvSpPr>
          <p:cNvPr id="117" name="Oval 116"/>
          <p:cNvSpPr/>
          <p:nvPr/>
        </p:nvSpPr>
        <p:spPr>
          <a:xfrm>
            <a:off x="1301833" y="4444572"/>
            <a:ext cx="183750" cy="208564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/>
          </a:gradFill>
          <a:ln/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Oval 117"/>
          <p:cNvSpPr/>
          <p:nvPr/>
        </p:nvSpPr>
        <p:spPr>
          <a:xfrm>
            <a:off x="2608255" y="4437112"/>
            <a:ext cx="183750" cy="208564"/>
          </a:xfrm>
          <a:prstGeom prst="ellipse">
            <a:avLst/>
          </a:prstGeom>
          <a:solidFill>
            <a:srgbClr val="FFFF00"/>
          </a:solidFill>
          <a:ln/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/>
          <p:cNvSpPr/>
          <p:nvPr/>
        </p:nvSpPr>
        <p:spPr>
          <a:xfrm>
            <a:off x="7782553" y="4444572"/>
            <a:ext cx="183750" cy="208564"/>
          </a:xfrm>
          <a:prstGeom prst="ellipse">
            <a:avLst/>
          </a:prstGeom>
          <a:solidFill>
            <a:srgbClr val="00B0F0"/>
          </a:solidFill>
          <a:ln/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0" name="Picture 119" descr="Thund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5132478"/>
            <a:ext cx="576064" cy="576064"/>
          </a:xfrm>
          <a:prstGeom prst="rect">
            <a:avLst/>
          </a:prstGeom>
        </p:spPr>
      </p:pic>
      <p:pic>
        <p:nvPicPr>
          <p:cNvPr id="121" name="Picture 120" descr="Thund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5132478"/>
            <a:ext cx="576064" cy="576064"/>
          </a:xfrm>
          <a:prstGeom prst="rect">
            <a:avLst/>
          </a:prstGeom>
        </p:spPr>
      </p:pic>
      <p:pic>
        <p:nvPicPr>
          <p:cNvPr id="122" name="Picture 121" descr="Thund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7998" y="5136594"/>
            <a:ext cx="576064" cy="576064"/>
          </a:xfrm>
          <a:prstGeom prst="rect">
            <a:avLst/>
          </a:prstGeom>
        </p:spPr>
      </p:pic>
      <p:pic>
        <p:nvPicPr>
          <p:cNvPr id="123" name="Picture 122" descr="Thund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3702" y="5136594"/>
            <a:ext cx="576064" cy="576064"/>
          </a:xfrm>
          <a:prstGeom prst="rect">
            <a:avLst/>
          </a:prstGeom>
        </p:spPr>
      </p:pic>
      <p:pic>
        <p:nvPicPr>
          <p:cNvPr id="124" name="Picture 123" descr="Thund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882" y="5140716"/>
            <a:ext cx="576064" cy="576064"/>
          </a:xfrm>
          <a:prstGeom prst="rect">
            <a:avLst/>
          </a:prstGeom>
        </p:spPr>
      </p:pic>
      <p:pic>
        <p:nvPicPr>
          <p:cNvPr id="125" name="Picture 124" descr="Thund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9586" y="5140716"/>
            <a:ext cx="576064" cy="576064"/>
          </a:xfrm>
          <a:prstGeom prst="rect">
            <a:avLst/>
          </a:prstGeom>
        </p:spPr>
      </p:pic>
      <p:graphicFrame>
        <p:nvGraphicFramePr>
          <p:cNvPr id="126" name="Table 125"/>
          <p:cNvGraphicFramePr>
            <a:graphicFrameLocks noGrp="1"/>
          </p:cNvGraphicFramePr>
          <p:nvPr/>
        </p:nvGraphicFramePr>
        <p:xfrm>
          <a:off x="539552" y="1628800"/>
          <a:ext cx="3096344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</a:tblGrid>
              <a:tr h="1922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 Fault Model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 unit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Reliability goal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Bit Error Rate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Probability of failure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7" name="Picture 126" descr="Thund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1700808"/>
            <a:ext cx="576064" cy="576064"/>
          </a:xfrm>
          <a:prstGeom prst="rect">
            <a:avLst/>
          </a:prstGeom>
        </p:spPr>
      </p:pic>
      <p:graphicFrame>
        <p:nvGraphicFramePr>
          <p:cNvPr id="129" name="Object 128"/>
          <p:cNvGraphicFramePr>
            <a:graphicFrameLocks noChangeAspect="1"/>
          </p:cNvGraphicFramePr>
          <p:nvPr/>
        </p:nvGraphicFramePr>
        <p:xfrm>
          <a:off x="3249729" y="1916832"/>
          <a:ext cx="635009" cy="544293"/>
        </p:xfrm>
        <a:graphic>
          <a:graphicData uri="http://schemas.openxmlformats.org/presentationml/2006/ole">
            <p:oleObj spid="_x0000_s3074" name="Ekvation" r:id="rId6" imgW="114120" imgH="139680" progId="Equation.3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204946" y="2330286"/>
          <a:ext cx="673100" cy="509587"/>
        </p:xfrm>
        <a:graphic>
          <a:graphicData uri="http://schemas.openxmlformats.org/presentationml/2006/ole">
            <p:oleObj spid="_x0000_s3075" name="Ekvation" r:id="rId7" imgW="152280" imgH="164880" progId="Equation.3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3195193" y="3057058"/>
          <a:ext cx="617538" cy="509588"/>
        </p:xfrm>
        <a:graphic>
          <a:graphicData uri="http://schemas.openxmlformats.org/presentationml/2006/ole">
            <p:oleObj spid="_x0000_s3077" name="Ekvation" r:id="rId8" imgW="139680" imgH="164880" progId="Equation.3">
              <p:embed/>
            </p:oleObj>
          </a:graphicData>
        </a:graphic>
      </p:graphicFrame>
      <p:sp>
        <p:nvSpPr>
          <p:cNvPr id="30" name="Rounded Rectangle 29"/>
          <p:cNvSpPr/>
          <p:nvPr/>
        </p:nvSpPr>
        <p:spPr>
          <a:xfrm>
            <a:off x="3024400" y="2780928"/>
            <a:ext cx="720080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BER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9.43571E-7 L 0.00087 0.12026 " pathEditMode="fixed" rAng="0" ptsTypes="AA">
                                      <p:cBhvr>
                                        <p:cTn id="9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12026 L 0.70973 0.12026 " pathEditMode="fixed" rAng="0" ptsTypes="AA">
                                      <p:cBhvr>
                                        <p:cTn id="12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834 0.12037 L 0.70938 -0.00578 " pathEditMode="fixed" rAng="0" ptsTypes="AA">
                                      <p:cBhvr>
                                        <p:cTn id="2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582 L -0.00035 0.12133 " pathEditMode="fixed" rAng="0" ptsTypes="AA">
                                      <p:cBhvr>
                                        <p:cTn id="33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2 0.12038 L -0.566 0.12038 " pathEditMode="fixed" rAng="0" ptsTypes="AA">
                                      <p:cBhvr>
                                        <p:cTn id="3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64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546 0.12179 L -0.56546 -0.00434 " pathEditMode="fixed" rAng="0" ptsTypes="AA">
                                      <p:cBhvr>
                                        <p:cTn id="3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3915E-6 L -0.00052 0.12471 " pathEditMode="fixed" rAng="0" ptsTypes="AA">
                                      <p:cBhvr>
                                        <p:cTn id="48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12147 L -0.14219 0.12147 " pathEditMode="fixed" rAng="0" ptsTypes="AA">
                                      <p:cBhvr>
                                        <p:cTn id="51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0"/>
                            </p:stCondLst>
                            <p:childTnLst>
                              <p:par>
                                <p:cTn id="62" presetID="64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202 0.12147 L -0.14202 -0.00162 " pathEditMode="fixed" rAng="0" ptsTypes="AA">
                                      <p:cBhvr>
                                        <p:cTn id="63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3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500"/>
                            </p:stCondLst>
                            <p:childTnLst>
                              <p:par>
                                <p:cTn id="7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0.00104 0.12037 " pathEditMode="fixed" rAng="0" ptsTypes="AA">
                                      <p:cBhvr>
                                        <p:cTn id="71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500"/>
                            </p:stCondLst>
                            <p:childTnLst>
                              <p:par>
                                <p:cTn id="7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12037 L 0.7099 0.12037 " pathEditMode="fixed" rAng="0" ptsTypes="AA">
                                      <p:cBhvr>
                                        <p:cTn id="74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3500"/>
                            </p:stCondLst>
                            <p:childTnLst>
                              <p:par>
                                <p:cTn id="76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851 0.12084 L 0.70955 -0.00532 " pathEditMode="fixed" rAng="0" ptsTypes="AA">
                                      <p:cBhvr>
                                        <p:cTn id="77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500"/>
                            </p:stCondLst>
                            <p:childTnLst>
                              <p:par>
                                <p:cTn id="79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500"/>
                            </p:stCondLst>
                            <p:childTnLst>
                              <p:par>
                                <p:cTn id="8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625 L 0.00087 0.12176 " pathEditMode="fixed" rAng="0" ptsTypes="AA">
                                      <p:cBhvr>
                                        <p:cTn id="86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7500"/>
                            </p:stCondLst>
                            <p:childTnLst>
                              <p:par>
                                <p:cTn id="88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12037 L -0.5658 0.12037 " pathEditMode="fixed" rAng="0" ptsTypes="AA">
                                      <p:cBhvr>
                                        <p:cTn id="89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" y="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5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9500"/>
                            </p:stCondLst>
                            <p:childTnLst>
                              <p:par>
                                <p:cTn id="100" presetID="64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51 0.12269 L -0.5651 -0.00347 " pathEditMode="fixed" rAng="0" ptsTypes="AA">
                                      <p:cBhvr>
                                        <p:cTn id="101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3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324 L -2.5E-6 0.12152 " pathEditMode="fixed" rAng="0" ptsTypes="AA">
                                      <p:cBhvr>
                                        <p:cTn id="110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3500"/>
                            </p:stCondLst>
                            <p:childTnLst>
                              <p:par>
                                <p:cTn id="112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12152 L -0.14184 0.12152 " pathEditMode="fixed" rAng="0" ptsTypes="AA">
                                      <p:cBhvr>
                                        <p:cTn id="113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5" presetID="64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84 0.12197 L -0.14184 -0.00115 " pathEditMode="fixed" rAng="0" ptsTypes="AA">
                                      <p:cBhvr>
                                        <p:cTn id="116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7500"/>
                            </p:stCondLst>
                            <p:childTnLst>
                              <p:par>
                                <p:cTn id="118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3" grpId="1" animBg="1"/>
      <p:bldP spid="113" grpId="2" animBg="1"/>
      <p:bldP spid="113" grpId="3" animBg="1"/>
      <p:bldP spid="113" grpId="4" animBg="1"/>
      <p:bldP spid="114" grpId="0" animBg="1"/>
      <p:bldP spid="114" grpId="1" animBg="1"/>
      <p:bldP spid="114" grpId="2" animBg="1"/>
      <p:bldP spid="114" grpId="3" animBg="1"/>
      <p:bldP spid="114" grpId="4" animBg="1"/>
      <p:bldP spid="115" grpId="0" animBg="1"/>
      <p:bldP spid="115" grpId="1" animBg="1"/>
      <p:bldP spid="115" grpId="2" animBg="1"/>
      <p:bldP spid="115" grpId="3" animBg="1"/>
      <p:bldP spid="115" grpId="4" animBg="1"/>
      <p:bldP spid="117" grpId="0" animBg="1"/>
      <p:bldP spid="117" grpId="1" animBg="1"/>
      <p:bldP spid="117" grpId="2" animBg="1"/>
      <p:bldP spid="117" grpId="3" animBg="1"/>
      <p:bldP spid="117" grpId="4" animBg="1"/>
      <p:bldP spid="118" grpId="0" animBg="1"/>
      <p:bldP spid="118" grpId="1" animBg="1"/>
      <p:bldP spid="118" grpId="2" animBg="1"/>
      <p:bldP spid="118" grpId="3" animBg="1"/>
      <p:bldP spid="118" grpId="4" animBg="1"/>
      <p:bldP spid="119" grpId="0" animBg="1"/>
      <p:bldP spid="119" grpId="1" animBg="1"/>
      <p:bldP spid="119" grpId="2" animBg="1"/>
      <p:bldP spid="119" grpId="3" animBg="1"/>
      <p:bldP spid="119" grpId="4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00200"/>
            <a:ext cx="8208912" cy="4525963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D08F-5F80-4469-9E62-CE1751FBA0F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Analysis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23528" y="1484784"/>
            <a:ext cx="8496944" cy="432048"/>
          </a:xfrm>
          <a:prstGeom prst="roundRect">
            <a:avLst>
              <a:gd name="adj" fmla="val 50000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The particular case of one message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95536" y="2132856"/>
            <a:ext cx="4032448" cy="136815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hessmasterX" pitchFamily="34" charset="0"/>
              </a:rPr>
              <a:t>Probability to have the initial transmission faulty:</a:t>
            </a:r>
          </a:p>
          <a:p>
            <a:pPr algn="ctr"/>
            <a:endParaRPr lang="en-US" sz="2000" dirty="0" smtClean="0">
              <a:latin typeface="ChessmasterX" pitchFamily="34" charset="0"/>
            </a:endParaRPr>
          </a:p>
          <a:p>
            <a:pPr algn="ctr"/>
            <a:endParaRPr lang="en-US" dirty="0">
              <a:latin typeface="ChessmasterX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88024" y="2132856"/>
            <a:ext cx="4032448" cy="136815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hessmasterX" pitchFamily="34" charset="0"/>
              </a:rPr>
              <a:t>Probability to have </a:t>
            </a:r>
            <a:r>
              <a:rPr lang="en-US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k</a:t>
            </a:r>
            <a:r>
              <a:rPr lang="en-US" dirty="0" smtClean="0">
                <a:solidFill>
                  <a:schemeClr val="tx1"/>
                </a:solidFill>
                <a:latin typeface="ChessmasterX" pitchFamily="34" charset="0"/>
              </a:rPr>
              <a:t> </a:t>
            </a:r>
            <a:r>
              <a:rPr lang="en-US" dirty="0" smtClean="0">
                <a:latin typeface="ChessmasterX" pitchFamily="34" charset="0"/>
              </a:rPr>
              <a:t>consecutive retransmissions</a:t>
            </a:r>
            <a:r>
              <a:rPr lang="en-US" sz="2000" dirty="0" smtClean="0">
                <a:latin typeface="ChessmasterX" pitchFamily="34" charset="0"/>
              </a:rPr>
              <a:t> </a:t>
            </a:r>
            <a:r>
              <a:rPr lang="en-US" dirty="0" smtClean="0">
                <a:latin typeface="ChessmasterX" pitchFamily="34" charset="0"/>
              </a:rPr>
              <a:t>faulty</a:t>
            </a:r>
            <a:r>
              <a:rPr lang="en-US" sz="2000" dirty="0" smtClean="0">
                <a:latin typeface="ChessmasterX" pitchFamily="34" charset="0"/>
              </a:rPr>
              <a:t>:</a:t>
            </a:r>
          </a:p>
          <a:p>
            <a:pPr algn="ctr"/>
            <a:endParaRPr lang="en-US" sz="2000" dirty="0" smtClean="0">
              <a:latin typeface="ChessmasterX" pitchFamily="34" charset="0"/>
            </a:endParaRPr>
          </a:p>
          <a:p>
            <a:pPr algn="ctr"/>
            <a:endParaRPr lang="en-US" sz="2000" baseline="30000" dirty="0">
              <a:latin typeface="ChessmasterX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95536" y="3933056"/>
            <a:ext cx="4032448" cy="25202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hessmasterX" pitchFamily="34" charset="0"/>
              </a:rPr>
              <a:t>Probability to have at least one successful transmission in the case </a:t>
            </a:r>
            <a:r>
              <a:rPr lang="en-US" dirty="0" smtClean="0">
                <a:solidFill>
                  <a:schemeClr val="tx1"/>
                </a:solidFill>
                <a:latin typeface="ChessmasterX" pitchFamily="34" charset="0"/>
              </a:rPr>
              <a:t>of </a:t>
            </a:r>
            <a:r>
              <a:rPr lang="en-US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k</a:t>
            </a:r>
            <a:r>
              <a:rPr lang="en-US" dirty="0" smtClean="0">
                <a:solidFill>
                  <a:schemeClr val="tx1"/>
                </a:solidFill>
                <a:latin typeface="ChessmasterX" pitchFamily="34" charset="0"/>
              </a:rPr>
              <a:t> consecutive </a:t>
            </a:r>
            <a:r>
              <a:rPr lang="en-US" dirty="0" smtClean="0">
                <a:latin typeface="ChessmasterX" pitchFamily="34" charset="0"/>
              </a:rPr>
              <a:t>retransmissions for one instance:</a:t>
            </a:r>
            <a:endParaRPr lang="en-US" sz="2000" dirty="0" smtClean="0">
              <a:latin typeface="ChessmasterX" pitchFamily="34" charset="0"/>
            </a:endParaRPr>
          </a:p>
          <a:p>
            <a:pPr algn="ctr"/>
            <a:endParaRPr lang="en-US" sz="2000" dirty="0" smtClean="0">
              <a:latin typeface="ChessmasterX" pitchFamily="34" charset="0"/>
            </a:endParaRPr>
          </a:p>
          <a:p>
            <a:pPr algn="ctr"/>
            <a:endParaRPr lang="en-US" sz="2000" dirty="0" smtClean="0">
              <a:latin typeface="ChessmasterX" pitchFamily="34" charset="0"/>
            </a:endParaRPr>
          </a:p>
          <a:p>
            <a:pPr algn="ctr"/>
            <a:endParaRPr lang="en-US" dirty="0" smtClean="0">
              <a:latin typeface="ChessmasterX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788024" y="3933056"/>
            <a:ext cx="4032448" cy="25202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hessmasterX" pitchFamily="34" charset="0"/>
              </a:rPr>
              <a:t>Probability to have at least one successful transmission in the case </a:t>
            </a:r>
            <a:r>
              <a:rPr lang="en-US" dirty="0" smtClean="0">
                <a:solidFill>
                  <a:schemeClr val="tx1"/>
                </a:solidFill>
                <a:latin typeface="ChessmasterX" pitchFamily="34" charset="0"/>
              </a:rPr>
              <a:t>of </a:t>
            </a:r>
            <a:r>
              <a:rPr lang="en-US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k</a:t>
            </a:r>
            <a:r>
              <a:rPr lang="en-US" dirty="0" smtClean="0">
                <a:solidFill>
                  <a:schemeClr val="tx1"/>
                </a:solidFill>
                <a:latin typeface="ChessmasterX" pitchFamily="34" charset="0"/>
              </a:rPr>
              <a:t> consecutive </a:t>
            </a:r>
            <a:r>
              <a:rPr lang="en-US" dirty="0" smtClean="0">
                <a:latin typeface="ChessmasterX" pitchFamily="34" charset="0"/>
              </a:rPr>
              <a:t>retransmissions for all instances over a time unit:</a:t>
            </a:r>
            <a:endParaRPr lang="en-US" sz="2000" dirty="0" smtClean="0">
              <a:latin typeface="ChessmasterX" pitchFamily="34" charset="0"/>
            </a:endParaRPr>
          </a:p>
          <a:p>
            <a:pPr algn="ctr"/>
            <a:endParaRPr lang="en-US" sz="2000" dirty="0" smtClean="0"/>
          </a:p>
          <a:p>
            <a:pPr algn="ctr"/>
            <a:endParaRPr lang="en-US" sz="2000" baseline="30000" dirty="0" smtClean="0"/>
          </a:p>
          <a:p>
            <a:pPr algn="ctr"/>
            <a:endParaRPr lang="en-US" baseline="300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217100" y="2863569"/>
          <a:ext cx="2448272" cy="648072"/>
        </p:xfrm>
        <a:graphic>
          <a:graphicData uri="http://schemas.openxmlformats.org/presentationml/2006/ole">
            <p:oleObj spid="_x0000_s19463" name="Equation" r:id="rId3" imgW="1155600" imgH="228600" progId="Equation.DSMT4">
              <p:embed/>
            </p:oleObj>
          </a:graphicData>
        </a:graphic>
      </p:graphicFrame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6392863" y="2852738"/>
          <a:ext cx="592137" cy="647700"/>
        </p:xfrm>
        <a:graphic>
          <a:graphicData uri="http://schemas.openxmlformats.org/presentationml/2006/ole">
            <p:oleObj spid="_x0000_s19464" name="Equation" r:id="rId4" imgW="279360" imgH="228600" progId="Equation.DSMT4">
              <p:embed/>
            </p:oleObj>
          </a:graphicData>
        </a:graphic>
      </p:graphicFrame>
      <p:graphicFrame>
        <p:nvGraphicFramePr>
          <p:cNvPr id="19465" name="Object 9"/>
          <p:cNvGraphicFramePr>
            <a:graphicFrameLocks noChangeAspect="1"/>
          </p:cNvGraphicFramePr>
          <p:nvPr/>
        </p:nvGraphicFramePr>
        <p:xfrm>
          <a:off x="1825625" y="5875338"/>
          <a:ext cx="996950" cy="649287"/>
        </p:xfrm>
        <a:graphic>
          <a:graphicData uri="http://schemas.openxmlformats.org/presentationml/2006/ole">
            <p:oleObj spid="_x0000_s19465" name="Equation" r:id="rId5" imgW="469800" imgH="228600" progId="Equation.DSMT4">
              <p:embed/>
            </p:oleObj>
          </a:graphicData>
        </a:graphic>
      </p:graphicFrame>
      <p:graphicFrame>
        <p:nvGraphicFramePr>
          <p:cNvPr id="19466" name="Object 10"/>
          <p:cNvGraphicFramePr>
            <a:graphicFrameLocks noChangeAspect="1"/>
          </p:cNvGraphicFramePr>
          <p:nvPr/>
        </p:nvGraphicFramePr>
        <p:xfrm>
          <a:off x="6126163" y="5589588"/>
          <a:ext cx="1428750" cy="938212"/>
        </p:xfrm>
        <a:graphic>
          <a:graphicData uri="http://schemas.openxmlformats.org/presentationml/2006/ole">
            <p:oleObj spid="_x0000_s19466" name="Equation" r:id="rId6" imgW="672840" imgH="330120" progId="Equation.DSMT4">
              <p:embed/>
            </p:oleObj>
          </a:graphicData>
        </a:graphic>
      </p:graphicFrame>
      <p:sp>
        <p:nvSpPr>
          <p:cNvPr id="17" name="Dodecagon 16"/>
          <p:cNvSpPr/>
          <p:nvPr/>
        </p:nvSpPr>
        <p:spPr>
          <a:xfrm>
            <a:off x="349816" y="3212976"/>
            <a:ext cx="288032" cy="288032"/>
          </a:xfrm>
          <a:prstGeom prst="dodec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Dodecagon 17"/>
          <p:cNvSpPr/>
          <p:nvPr/>
        </p:nvSpPr>
        <p:spPr>
          <a:xfrm>
            <a:off x="4743448" y="3203832"/>
            <a:ext cx="288032" cy="288032"/>
          </a:xfrm>
          <a:prstGeom prst="dodec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9" name="Dodecagon 18"/>
          <p:cNvSpPr/>
          <p:nvPr/>
        </p:nvSpPr>
        <p:spPr>
          <a:xfrm>
            <a:off x="4742304" y="6156160"/>
            <a:ext cx="288032" cy="288032"/>
          </a:xfrm>
          <a:prstGeom prst="dodec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0" name="Dodecagon 19"/>
          <p:cNvSpPr/>
          <p:nvPr/>
        </p:nvSpPr>
        <p:spPr>
          <a:xfrm>
            <a:off x="323528" y="6165304"/>
            <a:ext cx="288032" cy="288032"/>
          </a:xfrm>
          <a:prstGeom prst="dodec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8094</TotalTime>
  <Words>1418</Words>
  <Application>Microsoft Office PowerPoint</Application>
  <PresentationFormat>On-screen Show (4:3)</PresentationFormat>
  <Paragraphs>530</Paragraphs>
  <Slides>31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Concourse</vt:lpstr>
      <vt:lpstr>Ekvation</vt:lpstr>
      <vt:lpstr>Equation</vt:lpstr>
      <vt:lpstr>Scheduling for Fault-Tolerant Communication on the Static Segment of FlexRay</vt:lpstr>
      <vt:lpstr>Introduction</vt:lpstr>
      <vt:lpstr>On the other hand …</vt:lpstr>
      <vt:lpstr>Our contribution</vt:lpstr>
      <vt:lpstr>Why FlexRay ?</vt:lpstr>
      <vt:lpstr>Rest of the talk …</vt:lpstr>
      <vt:lpstr>System Model</vt:lpstr>
      <vt:lpstr>System Model</vt:lpstr>
      <vt:lpstr>Reliability Analysis</vt:lpstr>
      <vt:lpstr>Reliability Analysis</vt:lpstr>
      <vt:lpstr>Reliability Analysis</vt:lpstr>
      <vt:lpstr>Motivational Example</vt:lpstr>
      <vt:lpstr>Motivational Example</vt:lpstr>
      <vt:lpstr>CLP-based Formulation</vt:lpstr>
      <vt:lpstr>CLP-based Formulation</vt:lpstr>
      <vt:lpstr>Heuristic Solution</vt:lpstr>
      <vt:lpstr>Heuristic Solution Stage I</vt:lpstr>
      <vt:lpstr>Heuristic Solution Stage I</vt:lpstr>
      <vt:lpstr>Heuristic Solution Stage I</vt:lpstr>
      <vt:lpstr>Heuristic Solution Stage II</vt:lpstr>
      <vt:lpstr>Heuristic Solution Stage III</vt:lpstr>
      <vt:lpstr>Heuristic Solution Stage III</vt:lpstr>
      <vt:lpstr>Heuristic Solution Stage III</vt:lpstr>
      <vt:lpstr>Experimental Results</vt:lpstr>
      <vt:lpstr>Experimental Results</vt:lpstr>
      <vt:lpstr>Experimental Results</vt:lpstr>
      <vt:lpstr>Conclusions</vt:lpstr>
      <vt:lpstr>Thank you!</vt:lpstr>
      <vt:lpstr>Heuristic Solution Stage I</vt:lpstr>
      <vt:lpstr>Heuristic Solution</vt:lpstr>
      <vt:lpstr>Heuristic Solution Stage III</vt:lpstr>
    </vt:vector>
  </TitlesOfParts>
  <Company>Linkopings universitet, IDA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Scheduling for fault tolerant communication on the static segment of flexray</dc:title>
  <dc:creator>g-bogta</dc:creator>
  <cp:lastModifiedBy>Bogdan</cp:lastModifiedBy>
  <cp:revision>475</cp:revision>
  <dcterms:created xsi:type="dcterms:W3CDTF">2010-11-17T15:25:28Z</dcterms:created>
  <dcterms:modified xsi:type="dcterms:W3CDTF">2010-12-03T21:30:16Z</dcterms:modified>
</cp:coreProperties>
</file>