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6" r:id="rId10"/>
    <p:sldId id="265" r:id="rId11"/>
    <p:sldId id="266" r:id="rId12"/>
    <p:sldId id="267" r:id="rId13"/>
    <p:sldId id="268" r:id="rId14"/>
    <p:sldId id="269" r:id="rId15"/>
    <p:sldId id="292" r:id="rId16"/>
    <p:sldId id="293" r:id="rId17"/>
    <p:sldId id="270" r:id="rId18"/>
    <p:sldId id="294" r:id="rId19"/>
    <p:sldId id="295" r:id="rId20"/>
    <p:sldId id="271" r:id="rId21"/>
    <p:sldId id="296" r:id="rId22"/>
    <p:sldId id="297" r:id="rId23"/>
    <p:sldId id="272" r:id="rId24"/>
    <p:sldId id="274" r:id="rId25"/>
    <p:sldId id="275" r:id="rId26"/>
    <p:sldId id="276" r:id="rId27"/>
    <p:sldId id="290" r:id="rId28"/>
    <p:sldId id="279" r:id="rId29"/>
    <p:sldId id="280" r:id="rId30"/>
    <p:sldId id="281" r:id="rId31"/>
    <p:sldId id="282" r:id="rId32"/>
    <p:sldId id="283" r:id="rId33"/>
    <p:sldId id="291" r:id="rId34"/>
    <p:sldId id="284" r:id="rId35"/>
    <p:sldId id="285" r:id="rId36"/>
    <p:sldId id="28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2" y="4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nmbo.CARAFE\Documents\MyPapers\Drafts\ecrts2011\EX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style val="26"/>
  <c:chart>
    <c:autoTitleDeleted val="1"/>
    <c:plotArea>
      <c:layout>
        <c:manualLayout>
          <c:layoutTarget val="inner"/>
          <c:xMode val="edge"/>
          <c:yMode val="edge"/>
          <c:x val="0.12706969897401577"/>
          <c:y val="4.1313504695022769E-2"/>
          <c:w val="0.83706687629023135"/>
          <c:h val="0.77258764874661923"/>
        </c:manualLayout>
      </c:layout>
      <c:barChart>
        <c:barDir val="col"/>
        <c:grouping val="clustered"/>
        <c:ser>
          <c:idx val="0"/>
          <c:order val="0"/>
          <c:tx>
            <c:strRef>
              <c:f>Sheet1!$B$2</c:f>
              <c:strCache>
                <c:ptCount val="1"/>
                <c:pt idx="0">
                  <c:v>RAFP</c:v>
                </c:pt>
              </c:strCache>
            </c:strRef>
          </c:tx>
          <c:cat>
            <c:numRef>
              <c:f>Sheet1!$A$3:$A$6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</c:numCache>
            </c:numRef>
          </c:cat>
          <c:val>
            <c:numRef>
              <c:f>Sheet1!$B$3:$B$6</c:f>
              <c:numCache>
                <c:formatCode>General</c:formatCode>
                <c:ptCount val="4"/>
                <c:pt idx="0">
                  <c:v>50</c:v>
                </c:pt>
                <c:pt idx="1">
                  <c:v>107</c:v>
                </c:pt>
                <c:pt idx="2">
                  <c:v>163</c:v>
                </c:pt>
                <c:pt idx="3">
                  <c:v>278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3 Step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cat>
            <c:numRef>
              <c:f>Sheet1!$A$3:$A$6</c:f>
              <c:numCache>
                <c:formatCode>General</c:formatCode>
                <c:ptCount val="4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</c:numCache>
            </c:numRef>
          </c:cat>
          <c:val>
            <c:numRef>
              <c:f>Sheet1!$C$3:$C$6</c:f>
              <c:numCache>
                <c:formatCode>General</c:formatCode>
                <c:ptCount val="4"/>
                <c:pt idx="0">
                  <c:v>75</c:v>
                </c:pt>
                <c:pt idx="1">
                  <c:v>143</c:v>
                </c:pt>
                <c:pt idx="2">
                  <c:v>226</c:v>
                </c:pt>
                <c:pt idx="3">
                  <c:v>350</c:v>
                </c:pt>
              </c:numCache>
            </c:numRef>
          </c:val>
        </c:ser>
        <c:axId val="69485312"/>
        <c:axId val="69487232"/>
      </c:barChart>
      <c:catAx>
        <c:axId val="694853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000" dirty="0"/>
                  <a:t>Number of ECUs</a:t>
                </a:r>
              </a:p>
            </c:rich>
          </c:tx>
          <c:layout>
            <c:manualLayout>
              <c:xMode val="edge"/>
              <c:yMode val="edge"/>
              <c:x val="0.3843226075655678"/>
              <c:y val="0.90592533329442515"/>
            </c:manualLayout>
          </c:layout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600" baseline="0"/>
            </a:pPr>
            <a:endParaRPr lang="sv-SE"/>
          </a:p>
        </c:txPr>
        <c:crossAx val="69487232"/>
        <c:crosses val="autoZero"/>
        <c:auto val="1"/>
        <c:lblAlgn val="ctr"/>
        <c:lblOffset val="100"/>
      </c:catAx>
      <c:valAx>
        <c:axId val="694872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 dirty="0"/>
                  <a:t>Number of Slots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sv-SE"/>
          </a:p>
        </c:txPr>
        <c:crossAx val="69485312"/>
        <c:crosses val="autoZero"/>
        <c:crossBetween val="between"/>
      </c:valAx>
      <c:spPr>
        <a:solidFill>
          <a:schemeClr val="bg1">
            <a:lumMod val="85000"/>
          </a:schemeClr>
        </a:solidFill>
      </c:spPr>
    </c:plotArea>
    <c:legend>
      <c:legendPos val="r"/>
      <c:legendEntry>
        <c:idx val="0"/>
        <c:txPr>
          <a:bodyPr/>
          <a:lstStyle/>
          <a:p>
            <a:pPr>
              <a:defRPr sz="1800" baseline="0"/>
            </a:pPr>
            <a:endParaRPr lang="sv-SE"/>
          </a:p>
        </c:txPr>
      </c:legendEntry>
      <c:legendEntry>
        <c:idx val="1"/>
        <c:txPr>
          <a:bodyPr/>
          <a:lstStyle/>
          <a:p>
            <a:pPr>
              <a:defRPr sz="1800" baseline="0"/>
            </a:pPr>
            <a:endParaRPr lang="sv-SE"/>
          </a:p>
        </c:txPr>
      </c:legendEntry>
      <c:layout>
        <c:manualLayout>
          <c:xMode val="edge"/>
          <c:yMode val="edge"/>
          <c:x val="0.20907625250941111"/>
          <c:y val="5.4153032426832191E-2"/>
          <c:w val="0.17135466860271337"/>
          <c:h val="0.23291608262114943"/>
        </c:manualLayout>
      </c:layout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B23FF-1739-4EF9-8924-4EBBA055D4B2}" type="datetimeFigureOut">
              <a:rPr lang="en-US" smtClean="0"/>
              <a:pPr/>
              <a:t>10/10/2011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4FBA1-8411-4D7D-AB77-2F912AD9D7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3A3-D826-425F-B4D9-5AC8E75D8E97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600C-2A7A-4530-8C32-34418AB11D72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74FFF-59D2-4976-AFB5-B7A5D1E5B44E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53CD1-746F-4B75-B764-F3C8626210BE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4A43A-7967-4166-BE81-63439898D25D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FD0E8-3A0B-49A2-9F95-5526CC603042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D2EF6-BC8F-4681-A397-E4BA78E1E904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FD263-613A-4A1E-931E-AD33BD00EA3B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0BF13-9636-4588-AAC7-96B3EF6A47AA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6365E-B0E8-444A-8A77-11DF50156760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3489-43D4-4C5B-A29B-13301085F7E3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700EA-EDCF-4A08-9FFF-5F9BB7A8C715}" type="datetime1">
              <a:rPr lang="en-US" smtClean="0"/>
              <a:pPr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FlexRay Signal Packing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1647ED-1127-417E-914F-F3738CEC5F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484784"/>
            <a:ext cx="8784976" cy="2592289"/>
          </a:xfrm>
        </p:spPr>
        <p:txBody>
          <a:bodyPr>
            <a:normAutofit/>
          </a:bodyPr>
          <a:lstStyle/>
          <a:p>
            <a:r>
              <a:rPr lang="en-US" dirty="0" smtClean="0"/>
              <a:t>Reliability-Aware Frame Packing for the Static Segment of </a:t>
            </a:r>
            <a:r>
              <a:rPr lang="en-US" dirty="0" err="1" smtClean="0"/>
              <a:t>FlexRay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6864" cy="180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Bogdan Tanasa, Unmesh Bordoloi, </a:t>
            </a:r>
            <a:endParaRPr lang="en-US" dirty="0" smtClean="0"/>
          </a:p>
          <a:p>
            <a:r>
              <a:rPr lang="en-US" dirty="0" smtClean="0"/>
              <a:t>Petru </a:t>
            </a:r>
            <a:r>
              <a:rPr lang="en-US" dirty="0" smtClean="0"/>
              <a:t>Eles, Zebo </a:t>
            </a:r>
            <a:r>
              <a:rPr lang="en-US" dirty="0" smtClean="0"/>
              <a:t>Peng</a:t>
            </a:r>
          </a:p>
          <a:p>
            <a:endParaRPr lang="en-US" dirty="0" smtClean="0"/>
          </a:p>
          <a:p>
            <a:r>
              <a:rPr lang="en-US" dirty="0" smtClean="0"/>
              <a:t>Linkoping University, Sweden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Fault Model - </a:t>
            </a:r>
            <a:r>
              <a:rPr lang="en-US" b="1" dirty="0" smtClean="0"/>
              <a:t>The case of transient faults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Time unit - </a:t>
            </a:r>
            <a:r>
              <a:rPr lang="el-GR" dirty="0" smtClean="0"/>
              <a:t>τ</a:t>
            </a:r>
            <a:endParaRPr lang="en-US" dirty="0" smtClean="0"/>
          </a:p>
          <a:p>
            <a:pPr lvl="2"/>
            <a:r>
              <a:rPr lang="en-US" dirty="0" smtClean="0"/>
              <a:t>Used to define the reliability goal </a:t>
            </a:r>
          </a:p>
          <a:p>
            <a:pPr lvl="2"/>
            <a:r>
              <a:rPr lang="en-US" dirty="0" smtClean="0"/>
              <a:t>Ex: one hour of functionality </a:t>
            </a:r>
          </a:p>
          <a:p>
            <a:pPr lvl="1"/>
            <a:r>
              <a:rPr lang="en-US" dirty="0" smtClean="0"/>
              <a:t>Reliability Goal - </a:t>
            </a:r>
            <a:r>
              <a:rPr lang="el-GR" dirty="0" smtClean="0"/>
              <a:t>ρ</a:t>
            </a:r>
            <a:endParaRPr lang="en-US" dirty="0" smtClean="0"/>
          </a:p>
          <a:p>
            <a:pPr lvl="2"/>
            <a:r>
              <a:rPr lang="en-US" dirty="0" smtClean="0"/>
              <a:t>Imposed by the designer: Ex. </a:t>
            </a:r>
            <a:r>
              <a:rPr lang="el-GR" dirty="0" smtClean="0"/>
              <a:t>ρ</a:t>
            </a:r>
            <a:r>
              <a:rPr lang="sv-SE" dirty="0" smtClean="0"/>
              <a:t> = 0.99999</a:t>
            </a:r>
          </a:p>
          <a:p>
            <a:pPr lvl="2"/>
            <a:r>
              <a:rPr lang="sv-SE" dirty="0" smtClean="0"/>
              <a:t>Maximum number of tolerated faults over a time unit</a:t>
            </a:r>
            <a:endParaRPr lang="en-US" dirty="0" smtClean="0"/>
          </a:p>
          <a:p>
            <a:pPr lvl="1"/>
            <a:r>
              <a:rPr lang="en-US" dirty="0" smtClean="0"/>
              <a:t>Bit Error Rate - BER</a:t>
            </a:r>
          </a:p>
          <a:p>
            <a:pPr lvl="2"/>
            <a:r>
              <a:rPr lang="en-US" dirty="0" smtClean="0"/>
              <a:t>Represents the “quality” of the environment </a:t>
            </a:r>
          </a:p>
          <a:p>
            <a:pPr lvl="2"/>
            <a:r>
              <a:rPr lang="en-US" dirty="0" smtClean="0"/>
              <a:t>Used to compute the probabilities of failures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Packing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u="sng" dirty="0" smtClean="0"/>
              <a:t>Definition: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Having a set of signals S = {s</a:t>
            </a:r>
            <a:r>
              <a:rPr lang="en-US" sz="2800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/>
              <a:t>2</a:t>
            </a:r>
            <a:r>
              <a:rPr lang="en-US" dirty="0" smtClean="0"/>
              <a:t>, …, s</a:t>
            </a:r>
            <a:r>
              <a:rPr lang="en-US" baseline="-25000" dirty="0"/>
              <a:t>N</a:t>
            </a:r>
            <a:r>
              <a:rPr lang="en-US" dirty="0" smtClean="0"/>
              <a:t>} build a set of frames F = {f</a:t>
            </a:r>
            <a:r>
              <a:rPr lang="en-US" baseline="-25000" dirty="0" smtClean="0"/>
              <a:t>1</a:t>
            </a:r>
            <a:r>
              <a:rPr lang="en-US" dirty="0" smtClean="0"/>
              <a:t>, f</a:t>
            </a:r>
            <a:r>
              <a:rPr lang="en-US" baseline="-25000" dirty="0" smtClean="0"/>
              <a:t>2</a:t>
            </a:r>
            <a:r>
              <a:rPr lang="en-US" dirty="0" smtClean="0"/>
              <a:t>, …, f</a:t>
            </a:r>
            <a:r>
              <a:rPr lang="en-US" baseline="-25000" dirty="0" smtClean="0"/>
              <a:t>M</a:t>
            </a:r>
            <a:r>
              <a:rPr lang="en-US" dirty="0" smtClean="0"/>
              <a:t>} such that: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each signal belongs to </a:t>
            </a:r>
            <a:r>
              <a:rPr lang="en-US" b="1" dirty="0" smtClean="0"/>
              <a:t>only</a:t>
            </a:r>
            <a:r>
              <a:rPr lang="en-US" dirty="0" smtClean="0"/>
              <a:t> one frame</a:t>
            </a:r>
          </a:p>
          <a:p>
            <a:pPr>
              <a:buNone/>
            </a:pPr>
            <a:r>
              <a:rPr lang="en-US" dirty="0"/>
              <a:t> 	</a:t>
            </a:r>
            <a:r>
              <a:rPr lang="en-US" dirty="0" smtClean="0"/>
              <a:t>- signals will </a:t>
            </a:r>
            <a:r>
              <a:rPr lang="en-US" b="1" dirty="0" smtClean="0"/>
              <a:t>not</a:t>
            </a:r>
            <a:r>
              <a:rPr lang="en-US" dirty="0" smtClean="0"/>
              <a:t> violate their deadlines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frames do </a:t>
            </a:r>
            <a:r>
              <a:rPr lang="en-US" b="1" dirty="0" smtClean="0"/>
              <a:t>not</a:t>
            </a:r>
            <a:r>
              <a:rPr lang="en-US" dirty="0" smtClean="0"/>
              <a:t> exceed the slot capacity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</a:t>
            </a:r>
            <a:r>
              <a:rPr lang="en-US" b="1" dirty="0" smtClean="0"/>
              <a:t>the bandwidth used by the set F is minimum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Packing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43608" y="1484784"/>
          <a:ext cx="676875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495"/>
                <a:gridCol w="1186276"/>
                <a:gridCol w="1186276"/>
                <a:gridCol w="1325838"/>
                <a:gridCol w="19538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Signal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Offset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Deadline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sz="1800" baseline="-25000" dirty="0" smtClean="0"/>
                        <a:t>1 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</a:t>
                      </a:r>
                      <a:r>
                        <a:rPr lang="en-US" sz="1800" baseline="-25000" dirty="0" smtClean="0"/>
                        <a:t>2</a:t>
                      </a:r>
                      <a:endParaRPr lang="en-US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</a:t>
                      </a:r>
                      <a:r>
                        <a:rPr lang="en-US" sz="1800" baseline="-25000" dirty="0" smtClean="0"/>
                        <a:t>3</a:t>
                      </a:r>
                      <a:endParaRPr lang="en-US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</a:p>
                  </a:txBody>
                  <a:tcPr vert="vert27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</a:t>
                      </a:r>
                      <a:r>
                        <a:rPr lang="en-US" sz="1800" baseline="-25000" dirty="0" smtClean="0"/>
                        <a:t>N</a:t>
                      </a:r>
                      <a:endParaRPr lang="en-US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4769857"/>
            <a:ext cx="8784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The signal with the minimum period </a:t>
            </a:r>
            <a:r>
              <a:rPr lang="en-US" sz="2400" b="1" dirty="0" smtClean="0"/>
              <a:t>imposes </a:t>
            </a:r>
            <a:r>
              <a:rPr lang="en-US" sz="2400" b="1" dirty="0" smtClean="0"/>
              <a:t>the period of the resulting frame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The deadline of the resulting frame must be computed such that the </a:t>
            </a:r>
            <a:r>
              <a:rPr lang="en-US" sz="2400" b="1" dirty="0" smtClean="0"/>
              <a:t>deadlines </a:t>
            </a:r>
            <a:r>
              <a:rPr lang="en-US" sz="2400" b="1" dirty="0" smtClean="0"/>
              <a:t>of the initial signals will not be violated</a:t>
            </a: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urved Right Arrow 7"/>
          <p:cNvSpPr/>
          <p:nvPr/>
        </p:nvSpPr>
        <p:spPr>
          <a:xfrm>
            <a:off x="251520" y="2276872"/>
            <a:ext cx="432048" cy="1728192"/>
          </a:xfrm>
          <a:prstGeom prst="curv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43608" y="3933056"/>
          <a:ext cx="6768752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495"/>
                <a:gridCol w="1186276"/>
                <a:gridCol w="1186276"/>
                <a:gridCol w="1325838"/>
                <a:gridCol w="1953867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F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112</a:t>
                      </a:r>
                      <a:endParaRPr lang="en-US" sz="2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Left Brace 9"/>
          <p:cNvSpPr/>
          <p:nvPr/>
        </p:nvSpPr>
        <p:spPr>
          <a:xfrm>
            <a:off x="755576" y="1785516"/>
            <a:ext cx="216024" cy="1224136"/>
          </a:xfrm>
          <a:prstGeom prst="leftBrac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Packing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707904" y="1628800"/>
          <a:ext cx="4968552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953126"/>
                <a:gridCol w="869485"/>
                <a:gridCol w="1057709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Signal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Offset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Deadline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Length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r>
                        <a:rPr lang="en-US" sz="1800" baseline="-25000" dirty="0" smtClean="0"/>
                        <a:t>1 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3.00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</a:t>
                      </a:r>
                      <a:r>
                        <a:rPr lang="en-US" sz="1800" baseline="-25000" dirty="0" smtClean="0"/>
                        <a:t>2</a:t>
                      </a:r>
                      <a:endParaRPr lang="en-US" dirty="0" smtClean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1.50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2.00</a:t>
                      </a:r>
                      <a:endParaRPr lang="en-US" sz="2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?</a:t>
                      </a:r>
                      <a:endParaRPr lang="en-US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40</a:t>
                      </a:r>
                      <a:endParaRPr lang="en-US" sz="24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67544" y="3789040"/>
          <a:ext cx="828091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94"/>
                <a:gridCol w="591494"/>
                <a:gridCol w="591494"/>
                <a:gridCol w="1182988"/>
                <a:gridCol w="498914"/>
                <a:gridCol w="684074"/>
                <a:gridCol w="468054"/>
                <a:gridCol w="714934"/>
                <a:gridCol w="591494"/>
                <a:gridCol w="591494"/>
                <a:gridCol w="478342"/>
                <a:gridCol w="704646"/>
                <a:gridCol w="591494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     1.5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5.5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39552" y="4725144"/>
          <a:ext cx="82809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  <a:gridCol w="591494"/>
              </a:tblGrid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sv-SE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T w="381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-25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5796136" y="3212976"/>
            <a:ext cx="2088232" cy="432048"/>
          </a:xfrm>
          <a:prstGeom prst="roundRect">
            <a:avLst>
              <a:gd name="adj" fmla="val 42166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2.00 – 1.00 = 1.00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1115616" y="4365104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Down Arrow 10"/>
          <p:cNvSpPr/>
          <p:nvPr/>
        </p:nvSpPr>
        <p:spPr>
          <a:xfrm>
            <a:off x="3491880" y="4293096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Down Arrow 11"/>
          <p:cNvSpPr/>
          <p:nvPr/>
        </p:nvSpPr>
        <p:spPr>
          <a:xfrm>
            <a:off x="5868144" y="4293096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Down Arrow 12"/>
          <p:cNvSpPr/>
          <p:nvPr/>
        </p:nvSpPr>
        <p:spPr>
          <a:xfrm>
            <a:off x="8244408" y="4293096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Up Arrow 16"/>
          <p:cNvSpPr/>
          <p:nvPr/>
        </p:nvSpPr>
        <p:spPr>
          <a:xfrm>
            <a:off x="2771800" y="4293096"/>
            <a:ext cx="144016" cy="504056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Up Arrow 17"/>
          <p:cNvSpPr/>
          <p:nvPr/>
        </p:nvSpPr>
        <p:spPr>
          <a:xfrm>
            <a:off x="5220072" y="4293096"/>
            <a:ext cx="144016" cy="504056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Up Arrow 18"/>
          <p:cNvSpPr/>
          <p:nvPr/>
        </p:nvSpPr>
        <p:spPr>
          <a:xfrm>
            <a:off x="7596336" y="4293096"/>
            <a:ext cx="144016" cy="504056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Down Arrow 19"/>
          <p:cNvSpPr/>
          <p:nvPr/>
        </p:nvSpPr>
        <p:spPr>
          <a:xfrm>
            <a:off x="1115616" y="5373216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Down Arrow 21"/>
          <p:cNvSpPr/>
          <p:nvPr/>
        </p:nvSpPr>
        <p:spPr>
          <a:xfrm>
            <a:off x="4572000" y="5301208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Down Arrow 22"/>
          <p:cNvSpPr/>
          <p:nvPr/>
        </p:nvSpPr>
        <p:spPr>
          <a:xfrm>
            <a:off x="8244408" y="5229200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Up Arrow 23"/>
          <p:cNvSpPr/>
          <p:nvPr/>
        </p:nvSpPr>
        <p:spPr>
          <a:xfrm>
            <a:off x="3491880" y="5301208"/>
            <a:ext cx="144016" cy="504056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Up Arrow 24"/>
          <p:cNvSpPr/>
          <p:nvPr/>
        </p:nvSpPr>
        <p:spPr>
          <a:xfrm>
            <a:off x="7020272" y="5229200"/>
            <a:ext cx="144016" cy="504056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Left-Right Arrow 25"/>
          <p:cNvSpPr/>
          <p:nvPr/>
        </p:nvSpPr>
        <p:spPr>
          <a:xfrm>
            <a:off x="4644008" y="4941168"/>
            <a:ext cx="1368152" cy="216024"/>
          </a:xfrm>
          <a:prstGeom prst="left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ounded Rectangle 26"/>
          <p:cNvSpPr/>
          <p:nvPr/>
        </p:nvSpPr>
        <p:spPr>
          <a:xfrm>
            <a:off x="4716016" y="5157192"/>
            <a:ext cx="1296144" cy="576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dirty="0" smtClean="0"/>
              <a:t>Waiting time</a:t>
            </a:r>
            <a:endParaRPr lang="sv-SE" sz="20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467544" y="4293096"/>
            <a:ext cx="576064" cy="2304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t"/>
            <a:r>
              <a:rPr lang="en-US" b="1" dirty="0" smtClean="0">
                <a:solidFill>
                  <a:schemeClr val="tx1"/>
                </a:solidFill>
              </a:rPr>
              <a:t>S2</a:t>
            </a:r>
            <a:r>
              <a:rPr lang="en-US" b="1" baseline="-25000" dirty="0" smtClean="0">
                <a:solidFill>
                  <a:schemeClr val="tx1"/>
                </a:solidFill>
              </a:rPr>
              <a:t> </a:t>
            </a:r>
            <a:endParaRPr lang="en-US" b="1" dirty="0" smtClean="0">
              <a:solidFill>
                <a:schemeClr val="tx1"/>
              </a:solidFill>
            </a:endParaRPr>
          </a:p>
          <a:p>
            <a:pPr fontAlgn="t"/>
            <a:endParaRPr lang="en-US" b="1" dirty="0" smtClean="0">
              <a:solidFill>
                <a:schemeClr val="tx1"/>
              </a:solidFill>
            </a:endParaRPr>
          </a:p>
          <a:p>
            <a:pPr fontAlgn="t"/>
            <a:endParaRPr lang="en-US" b="1" dirty="0" smtClean="0">
              <a:solidFill>
                <a:schemeClr val="tx1"/>
              </a:solidFill>
            </a:endParaRPr>
          </a:p>
          <a:p>
            <a:pPr fontAlgn="t"/>
            <a:endParaRPr lang="en-US" b="1" dirty="0" smtClean="0">
              <a:solidFill>
                <a:schemeClr val="tx1"/>
              </a:solidFill>
            </a:endParaRPr>
          </a:p>
          <a:p>
            <a:pPr fontAlgn="t"/>
            <a:r>
              <a:rPr lang="en-US" b="1" dirty="0" smtClean="0">
                <a:solidFill>
                  <a:schemeClr val="tx1"/>
                </a:solidFill>
              </a:rPr>
              <a:t>S1</a:t>
            </a:r>
            <a:endParaRPr lang="en-US" b="1" baseline="-25000" dirty="0" smtClean="0">
              <a:solidFill>
                <a:schemeClr val="tx1"/>
              </a:solidFill>
            </a:endParaRPr>
          </a:p>
          <a:p>
            <a:pPr fontAlgn="t"/>
            <a:endParaRPr lang="en-US" b="1" baseline="-25000" dirty="0" smtClean="0">
              <a:solidFill>
                <a:schemeClr val="tx1"/>
              </a:solidFill>
            </a:endParaRPr>
          </a:p>
          <a:p>
            <a:pPr fontAlgn="t"/>
            <a:endParaRPr lang="sv-SE" b="1" dirty="0" smtClean="0">
              <a:solidFill>
                <a:schemeClr val="tx1"/>
              </a:solidFill>
            </a:endParaRPr>
          </a:p>
          <a:p>
            <a:pPr fontAlgn="t"/>
            <a:r>
              <a:rPr lang="sv-SE" b="1" dirty="0" smtClean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980108" y="6237312"/>
            <a:ext cx="72008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S1S2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339480" y="6237312"/>
            <a:ext cx="504056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S2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5796136" y="6237312"/>
            <a:ext cx="720080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 smtClean="0">
                <a:solidFill>
                  <a:schemeClr val="tx1"/>
                </a:solidFill>
              </a:rPr>
              <a:t>S1S2</a:t>
            </a:r>
            <a:endParaRPr lang="sv-SE" b="1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012160" y="4221088"/>
            <a:ext cx="1008112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sv-SE" sz="2000" b="1" dirty="0" smtClean="0"/>
              <a:t>Remaining time</a:t>
            </a:r>
            <a:endParaRPr lang="sv-SE" sz="2000" b="1" dirty="0"/>
          </a:p>
        </p:txBody>
      </p:sp>
      <p:sp>
        <p:nvSpPr>
          <p:cNvPr id="33" name="Rounded Rectangle 32"/>
          <p:cNvSpPr/>
          <p:nvPr/>
        </p:nvSpPr>
        <p:spPr>
          <a:xfrm>
            <a:off x="7020272" y="4221088"/>
            <a:ext cx="576064" cy="576064"/>
          </a:xfrm>
          <a:prstGeom prst="roundRect">
            <a:avLst/>
          </a:prstGeom>
          <a:gradFill flip="none" rotWithShape="1">
            <a:path path="circle">
              <a:fillToRect l="50000" t="50000" r="50000" b="50000"/>
            </a:path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b="1" dirty="0" smtClean="0">
                <a:solidFill>
                  <a:srgbClr val="FF0000"/>
                </a:solidFill>
              </a:rPr>
              <a:t>Slack</a:t>
            </a:r>
            <a:endParaRPr lang="sv-SE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build="allAtOnce"/>
      <p:bldP spid="30" grpId="0" build="allAtOnce"/>
      <p:bldP spid="31" grpId="0" build="allAtOnce"/>
      <p:bldP spid="32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Packing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General Case: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r>
              <a:rPr lang="en-US" b="1" dirty="0" smtClean="0"/>
              <a:t>gcd – Greatest Common Divisor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82625" y="2239963"/>
          <a:ext cx="7923213" cy="2809875"/>
        </p:xfrm>
        <a:graphic>
          <a:graphicData uri="http://schemas.openxmlformats.org/presentationml/2006/ole">
            <p:oleObj spid="_x0000_s1026" name="Equation" r:id="rId3" imgW="2590560" imgH="965160" progId="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How packing signals affects the schedulability?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322712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9852"/>
                <a:gridCol w="17228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b="1" dirty="0" smtClean="0"/>
                        <a:t>Period</a:t>
                      </a:r>
                      <a:endParaRPr lang="sv-S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1" dirty="0" smtClean="0"/>
                        <a:t>Deadline</a:t>
                      </a:r>
                      <a:endParaRPr lang="sv-SE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6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6</a:t>
                      </a:r>
                      <a:endParaRPr lang="sv-S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7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7</a:t>
                      </a:r>
                      <a:endParaRPr lang="sv-S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12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12</a:t>
                      </a:r>
                      <a:endParaRPr lang="sv-SE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>
            <a:endCxn id="14" idx="1"/>
          </p:cNvCxnSpPr>
          <p:nvPr/>
        </p:nvCxnSpPr>
        <p:spPr>
          <a:xfrm flipV="1">
            <a:off x="3779912" y="2312876"/>
            <a:ext cx="1728192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14" idx="1"/>
          </p:cNvCxnSpPr>
          <p:nvPr/>
        </p:nvCxnSpPr>
        <p:spPr>
          <a:xfrm flipV="1">
            <a:off x="3779912" y="2312876"/>
            <a:ext cx="1728192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508104" y="1700808"/>
            <a:ext cx="2952328" cy="12241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b="1" dirty="0" smtClean="0"/>
              <a:t>Frame:</a:t>
            </a:r>
          </a:p>
          <a:p>
            <a:pPr algn="ctr"/>
            <a:r>
              <a:rPr lang="sv-SE" sz="2800" b="1" dirty="0" smtClean="0"/>
              <a:t>Period:      T = 6</a:t>
            </a:r>
          </a:p>
          <a:p>
            <a:pPr algn="ctr"/>
            <a:r>
              <a:rPr lang="sv-SE" sz="2800" b="1" dirty="0" smtClean="0"/>
              <a:t>Deadline:  D = 2</a:t>
            </a:r>
            <a:endParaRPr lang="sv-SE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5508104" y="3068960"/>
            <a:ext cx="2952328" cy="122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b="1" dirty="0" smtClean="0"/>
              <a:t>Frame:</a:t>
            </a:r>
          </a:p>
          <a:p>
            <a:pPr algn="ctr"/>
            <a:r>
              <a:rPr lang="sv-SE" sz="2800" b="1" dirty="0" smtClean="0"/>
              <a:t>Period:      T = 6</a:t>
            </a:r>
          </a:p>
          <a:p>
            <a:pPr algn="ctr"/>
            <a:r>
              <a:rPr lang="sv-SE" sz="2800" b="1" dirty="0" smtClean="0"/>
              <a:t>Deadline:  D = 6</a:t>
            </a:r>
            <a:endParaRPr lang="sv-SE" b="1" dirty="0"/>
          </a:p>
        </p:txBody>
      </p:sp>
      <p:cxnSp>
        <p:nvCxnSpPr>
          <p:cNvPr id="25" name="Straight Arrow Connector 24"/>
          <p:cNvCxnSpPr>
            <a:endCxn id="23" idx="1"/>
          </p:cNvCxnSpPr>
          <p:nvPr/>
        </p:nvCxnSpPr>
        <p:spPr>
          <a:xfrm>
            <a:off x="3779912" y="2420888"/>
            <a:ext cx="1728192" cy="1260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27" name="Straight Arrow Connector 26"/>
          <p:cNvCxnSpPr>
            <a:endCxn id="23" idx="1"/>
          </p:cNvCxnSpPr>
          <p:nvPr/>
        </p:nvCxnSpPr>
        <p:spPr>
          <a:xfrm>
            <a:off x="3779912" y="3429000"/>
            <a:ext cx="1728192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11560" y="5589240"/>
          <a:ext cx="6096000" cy="828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400"/>
                <a:gridCol w="406400"/>
                <a:gridCol w="1219200"/>
                <a:gridCol w="406400"/>
                <a:gridCol w="406400"/>
                <a:gridCol w="1219200"/>
                <a:gridCol w="406400"/>
                <a:gridCol w="406400"/>
                <a:gridCol w="1219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FC =</a:t>
                      </a:r>
                      <a:r>
                        <a:rPr lang="sv-SE" sz="2400" baseline="0" dirty="0" smtClean="0"/>
                        <a:t> 5 ms</a:t>
                      </a:r>
                      <a:endParaRPr lang="sv-S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ST = 2 ms</a:t>
                      </a:r>
                      <a:endParaRPr lang="sv-S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NS =</a:t>
                      </a:r>
                      <a:r>
                        <a:rPr lang="sv-SE" sz="2400" baseline="0" dirty="0" smtClean="0"/>
                        <a:t> 2 slots</a:t>
                      </a:r>
                      <a:endParaRPr lang="sv-S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2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DYN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2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DYN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2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DYN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Down Arrow 43"/>
          <p:cNvSpPr/>
          <p:nvPr/>
        </p:nvSpPr>
        <p:spPr>
          <a:xfrm>
            <a:off x="539552" y="4509120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Up Arrow 44"/>
          <p:cNvSpPr/>
          <p:nvPr/>
        </p:nvSpPr>
        <p:spPr>
          <a:xfrm>
            <a:off x="1331640" y="4509120"/>
            <a:ext cx="144016" cy="504056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Down Arrow 45"/>
          <p:cNvSpPr/>
          <p:nvPr/>
        </p:nvSpPr>
        <p:spPr>
          <a:xfrm>
            <a:off x="2987824" y="4509120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Up Arrow 46"/>
          <p:cNvSpPr/>
          <p:nvPr/>
        </p:nvSpPr>
        <p:spPr>
          <a:xfrm>
            <a:off x="3779912" y="4509120"/>
            <a:ext cx="144016" cy="504056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Down Arrow 47"/>
          <p:cNvSpPr/>
          <p:nvPr/>
        </p:nvSpPr>
        <p:spPr>
          <a:xfrm>
            <a:off x="5436096" y="4509120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Up Arrow 48"/>
          <p:cNvSpPr/>
          <p:nvPr/>
        </p:nvSpPr>
        <p:spPr>
          <a:xfrm>
            <a:off x="6228184" y="4509120"/>
            <a:ext cx="144016" cy="504056"/>
          </a:xfrm>
          <a:prstGeom prst="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459160" y="5074384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380752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0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2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5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6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8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10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12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14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3" name="Rounded Rectangle 52"/>
          <p:cNvSpPr/>
          <p:nvPr/>
        </p:nvSpPr>
        <p:spPr>
          <a:xfrm>
            <a:off x="1081708" y="6093296"/>
            <a:ext cx="288032" cy="2880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Rounded Rectangle 53"/>
          <p:cNvSpPr/>
          <p:nvPr/>
        </p:nvSpPr>
        <p:spPr>
          <a:xfrm>
            <a:off x="3106440" y="6093296"/>
            <a:ext cx="288032" cy="2880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Rounded Rectangle 55"/>
          <p:cNvSpPr/>
          <p:nvPr/>
        </p:nvSpPr>
        <p:spPr>
          <a:xfrm>
            <a:off x="7020272" y="4725144"/>
            <a:ext cx="1728192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b="1" dirty="0" smtClean="0"/>
              <a:t>Deadline violation!</a:t>
            </a:r>
            <a:endParaRPr lang="sv-S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3" grpId="0" animBg="1"/>
      <p:bldP spid="23" grpId="1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3" grpId="0" animBg="1"/>
      <p:bldP spid="54" grpId="0" animBg="1"/>
      <p:bldP spid="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How packing signals affects the schedulability?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322712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9852"/>
                <a:gridCol w="17228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b="1" dirty="0" smtClean="0"/>
                        <a:t>Period</a:t>
                      </a:r>
                      <a:endParaRPr lang="sv-SE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b="1" dirty="0" smtClean="0"/>
                        <a:t>Deadline</a:t>
                      </a:r>
                      <a:endParaRPr lang="sv-SE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6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6</a:t>
                      </a:r>
                      <a:endParaRPr lang="sv-S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7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7</a:t>
                      </a:r>
                      <a:endParaRPr lang="sv-SE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12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12</a:t>
                      </a:r>
                      <a:endParaRPr lang="sv-SE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5580112" y="1700808"/>
            <a:ext cx="2952328" cy="12241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b="1" dirty="0" smtClean="0"/>
              <a:t>Frame:</a:t>
            </a:r>
          </a:p>
          <a:p>
            <a:pPr algn="ctr"/>
            <a:r>
              <a:rPr lang="sv-SE" sz="2800" b="1" dirty="0" smtClean="0"/>
              <a:t>Period:      T = 6</a:t>
            </a:r>
          </a:p>
          <a:p>
            <a:pPr algn="ctr"/>
            <a:r>
              <a:rPr lang="sv-SE" sz="2800" b="1" dirty="0" smtClean="0"/>
              <a:t>Deadline:  D = 6</a:t>
            </a:r>
            <a:endParaRPr lang="sv-SE" b="1" dirty="0"/>
          </a:p>
        </p:txBody>
      </p:sp>
      <p:cxnSp>
        <p:nvCxnSpPr>
          <p:cNvPr id="25" name="Straight Arrow Connector 24"/>
          <p:cNvCxnSpPr>
            <a:endCxn id="23" idx="1"/>
          </p:cNvCxnSpPr>
          <p:nvPr/>
        </p:nvCxnSpPr>
        <p:spPr>
          <a:xfrm flipV="1">
            <a:off x="3779912" y="2312876"/>
            <a:ext cx="1800200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27" name="Straight Arrow Connector 26"/>
          <p:cNvCxnSpPr>
            <a:endCxn id="23" idx="1"/>
          </p:cNvCxnSpPr>
          <p:nvPr/>
        </p:nvCxnSpPr>
        <p:spPr>
          <a:xfrm flipV="1">
            <a:off x="3779912" y="2312876"/>
            <a:ext cx="1800200" cy="1044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11560" y="5589240"/>
          <a:ext cx="6096000" cy="828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400"/>
                <a:gridCol w="406400"/>
                <a:gridCol w="1219200"/>
                <a:gridCol w="406400"/>
                <a:gridCol w="406400"/>
                <a:gridCol w="1219200"/>
                <a:gridCol w="406400"/>
                <a:gridCol w="406400"/>
                <a:gridCol w="1219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FC =</a:t>
                      </a:r>
                      <a:r>
                        <a:rPr lang="sv-SE" sz="2400" baseline="0" dirty="0" smtClean="0"/>
                        <a:t> 5 ms</a:t>
                      </a:r>
                      <a:endParaRPr lang="sv-S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ST = 2 ms</a:t>
                      </a:r>
                      <a:endParaRPr lang="sv-S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v-SE" sz="2400" dirty="0" smtClean="0"/>
                        <a:t>NS =</a:t>
                      </a:r>
                      <a:r>
                        <a:rPr lang="sv-SE" sz="2400" baseline="0" dirty="0" smtClean="0"/>
                        <a:t> 2 slots</a:t>
                      </a:r>
                      <a:endParaRPr lang="sv-S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2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DYN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2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DYN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2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DYN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Down Arrow 43"/>
          <p:cNvSpPr/>
          <p:nvPr/>
        </p:nvSpPr>
        <p:spPr>
          <a:xfrm>
            <a:off x="539552" y="4509120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Down Arrow 45"/>
          <p:cNvSpPr/>
          <p:nvPr/>
        </p:nvSpPr>
        <p:spPr>
          <a:xfrm>
            <a:off x="2987824" y="4509120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Down Arrow 47"/>
          <p:cNvSpPr/>
          <p:nvPr/>
        </p:nvSpPr>
        <p:spPr>
          <a:xfrm>
            <a:off x="5436096" y="4509120"/>
            <a:ext cx="144016" cy="5040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459160" y="5074384"/>
          <a:ext cx="60960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380752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0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5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6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10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12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3" name="Rounded Rectangle 52"/>
          <p:cNvSpPr/>
          <p:nvPr/>
        </p:nvSpPr>
        <p:spPr>
          <a:xfrm>
            <a:off x="1081708" y="6093296"/>
            <a:ext cx="288032" cy="2880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6698332" y="5589240"/>
          <a:ext cx="2032000" cy="8280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400"/>
                <a:gridCol w="406400"/>
                <a:gridCol w="1219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endParaRPr lang="sv-SE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1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/>
                        <a:t>2</a:t>
                      </a:r>
                      <a:endParaRPr lang="sv-SE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DYN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9" name="Rounded Rectangle 28"/>
          <p:cNvSpPr/>
          <p:nvPr/>
        </p:nvSpPr>
        <p:spPr>
          <a:xfrm>
            <a:off x="7164288" y="6093296"/>
            <a:ext cx="288032" cy="2880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6516216" y="5072484"/>
          <a:ext cx="28448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380752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15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dirty="0" smtClean="0"/>
                        <a:t>18</a:t>
                      </a:r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v-SE" sz="1600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7" name="Rounded Rectangle 36"/>
          <p:cNvSpPr/>
          <p:nvPr/>
        </p:nvSpPr>
        <p:spPr>
          <a:xfrm>
            <a:off x="5580112" y="2996952"/>
            <a:ext cx="295232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800" b="1" dirty="0" smtClean="0"/>
              <a:t>Schedulable using the second slot!</a:t>
            </a:r>
            <a:endParaRPr lang="sv-SE" sz="2800" b="1" dirty="0"/>
          </a:p>
        </p:txBody>
      </p:sp>
      <p:sp>
        <p:nvSpPr>
          <p:cNvPr id="22" name="Rounded Rectangle 21"/>
          <p:cNvSpPr/>
          <p:nvPr/>
        </p:nvSpPr>
        <p:spPr>
          <a:xfrm>
            <a:off x="3110632" y="6093296"/>
            <a:ext cx="288032" cy="2880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dirty="0" smtClean="0"/>
              <a:t>For a given packing of signals into frames the required number of retransmissions has to be </a:t>
            </a:r>
            <a:r>
              <a:rPr lang="en-US" sz="2800" dirty="0" smtClean="0"/>
              <a:t>computed</a:t>
            </a:r>
          </a:p>
          <a:p>
            <a:pPr algn="ctr">
              <a:buNone/>
            </a:pPr>
            <a:endParaRPr lang="en-US" dirty="0" smtClean="0"/>
          </a:p>
          <a:p>
            <a:r>
              <a:rPr lang="en-US" b="1" dirty="0" smtClean="0"/>
              <a:t>Based on: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period of frames</a:t>
            </a:r>
          </a:p>
          <a:p>
            <a:pPr lvl="1"/>
            <a:r>
              <a:rPr lang="en-US" dirty="0" smtClean="0"/>
              <a:t>probabilities of failure of each frame in part</a:t>
            </a:r>
          </a:p>
          <a:p>
            <a:pPr lvl="1"/>
            <a:r>
              <a:rPr lang="en-US" dirty="0" smtClean="0"/>
              <a:t>time unit</a:t>
            </a:r>
          </a:p>
          <a:p>
            <a:pPr lvl="1"/>
            <a:r>
              <a:rPr lang="en-US" dirty="0" smtClean="0"/>
              <a:t>reliability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5259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Analysis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23528" y="1484784"/>
            <a:ext cx="8496944" cy="432048"/>
          </a:xfrm>
          <a:prstGeom prst="roundRect">
            <a:avLst>
              <a:gd name="adj" fmla="val 50000"/>
            </a:avLst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The particular case of one </a:t>
            </a:r>
            <a:r>
              <a:rPr lang="en-US" sz="2400" b="1" dirty="0" smtClean="0"/>
              <a:t>frame</a:t>
            </a:r>
            <a:endParaRPr lang="en-US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95536" y="2132856"/>
            <a:ext cx="4032448" cy="13681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hessmasterX" pitchFamily="34" charset="0"/>
              </a:rPr>
              <a:t>Probability to have the initial transmission faulty:</a:t>
            </a:r>
          </a:p>
          <a:p>
            <a:pPr algn="ctr"/>
            <a:endParaRPr lang="en-US" sz="2000" dirty="0" smtClean="0">
              <a:latin typeface="ChessmasterX" pitchFamily="34" charset="0"/>
            </a:endParaRPr>
          </a:p>
          <a:p>
            <a:pPr algn="ctr"/>
            <a:endParaRPr lang="en-US" dirty="0">
              <a:latin typeface="ChessmasterX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788024" y="2132856"/>
            <a:ext cx="4032448" cy="136815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hessmasterX" pitchFamily="34" charset="0"/>
              </a:rPr>
              <a:t>Probability to have </a:t>
            </a: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hessmasterX" pitchFamily="34" charset="0"/>
              </a:rPr>
              <a:t> </a:t>
            </a:r>
            <a:r>
              <a:rPr lang="en-US" dirty="0" smtClean="0">
                <a:latin typeface="ChessmasterX" pitchFamily="34" charset="0"/>
              </a:rPr>
              <a:t>consecutive retransmissions</a:t>
            </a:r>
            <a:r>
              <a:rPr lang="en-US" sz="2000" dirty="0" smtClean="0">
                <a:latin typeface="ChessmasterX" pitchFamily="34" charset="0"/>
              </a:rPr>
              <a:t> </a:t>
            </a:r>
            <a:r>
              <a:rPr lang="en-US" dirty="0" smtClean="0">
                <a:latin typeface="ChessmasterX" pitchFamily="34" charset="0"/>
              </a:rPr>
              <a:t>faulty</a:t>
            </a:r>
            <a:r>
              <a:rPr lang="en-US" sz="2000" dirty="0" smtClean="0">
                <a:latin typeface="ChessmasterX" pitchFamily="34" charset="0"/>
              </a:rPr>
              <a:t>:</a:t>
            </a:r>
          </a:p>
          <a:p>
            <a:pPr algn="ctr"/>
            <a:endParaRPr lang="en-US" sz="2000" dirty="0" smtClean="0">
              <a:latin typeface="ChessmasterX" pitchFamily="34" charset="0"/>
            </a:endParaRPr>
          </a:p>
          <a:p>
            <a:pPr algn="ctr"/>
            <a:endParaRPr lang="en-US" sz="2000" baseline="30000" dirty="0">
              <a:latin typeface="ChessmasterX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95536" y="3933056"/>
            <a:ext cx="4032448" cy="25202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hessmasterX" pitchFamily="34" charset="0"/>
              </a:rPr>
              <a:t>Probability to have at least one successful transmission in the case </a:t>
            </a:r>
            <a:r>
              <a:rPr lang="en-US" dirty="0" smtClean="0">
                <a:solidFill>
                  <a:schemeClr val="tx1"/>
                </a:solidFill>
                <a:latin typeface="ChessmasterX" pitchFamily="34" charset="0"/>
              </a:rPr>
              <a:t>of </a:t>
            </a: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hessmasterX" pitchFamily="34" charset="0"/>
              </a:rPr>
              <a:t> consecutive </a:t>
            </a:r>
            <a:r>
              <a:rPr lang="en-US" dirty="0" smtClean="0">
                <a:latin typeface="ChessmasterX" pitchFamily="34" charset="0"/>
              </a:rPr>
              <a:t>retransmissions for one instance:</a:t>
            </a:r>
            <a:endParaRPr lang="en-US" sz="2000" dirty="0" smtClean="0">
              <a:latin typeface="ChessmasterX" pitchFamily="34" charset="0"/>
            </a:endParaRPr>
          </a:p>
          <a:p>
            <a:pPr algn="ctr"/>
            <a:endParaRPr lang="en-US" sz="2000" dirty="0" smtClean="0">
              <a:latin typeface="ChessmasterX" pitchFamily="34" charset="0"/>
            </a:endParaRPr>
          </a:p>
          <a:p>
            <a:pPr algn="ctr"/>
            <a:endParaRPr lang="en-US" sz="2000" dirty="0" smtClean="0">
              <a:latin typeface="ChessmasterX" pitchFamily="34" charset="0"/>
            </a:endParaRPr>
          </a:p>
          <a:p>
            <a:pPr algn="ctr"/>
            <a:endParaRPr lang="en-US" dirty="0" smtClean="0">
              <a:latin typeface="ChessmasterX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88024" y="3933056"/>
            <a:ext cx="4032448" cy="25202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hessmasterX" pitchFamily="34" charset="0"/>
              </a:rPr>
              <a:t>Probability to have at least one successful transmission in the case </a:t>
            </a:r>
            <a:r>
              <a:rPr lang="en-US" dirty="0" smtClean="0">
                <a:solidFill>
                  <a:schemeClr val="tx1"/>
                </a:solidFill>
                <a:latin typeface="ChessmasterX" pitchFamily="34" charset="0"/>
              </a:rPr>
              <a:t>of </a:t>
            </a:r>
            <a:r>
              <a:rPr lang="en-US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hessmasterX" pitchFamily="34" charset="0"/>
              </a:rPr>
              <a:t> consecutive </a:t>
            </a:r>
            <a:r>
              <a:rPr lang="en-US" dirty="0" smtClean="0">
                <a:latin typeface="ChessmasterX" pitchFamily="34" charset="0"/>
              </a:rPr>
              <a:t>retransmissions for all instances over a time unit:</a:t>
            </a:r>
            <a:endParaRPr lang="en-US" sz="2000" dirty="0" smtClean="0">
              <a:latin typeface="ChessmasterX" pitchFamily="34" charset="0"/>
            </a:endParaRPr>
          </a:p>
          <a:p>
            <a:pPr algn="ctr"/>
            <a:endParaRPr lang="en-US" sz="2000" dirty="0" smtClean="0"/>
          </a:p>
          <a:p>
            <a:pPr algn="ctr"/>
            <a:endParaRPr lang="en-US" sz="2000" baseline="30000" dirty="0" smtClean="0"/>
          </a:p>
          <a:p>
            <a:pPr algn="ctr"/>
            <a:endParaRPr lang="en-US" baseline="30000" dirty="0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217100" y="2863569"/>
          <a:ext cx="2448272" cy="648072"/>
        </p:xfrm>
        <a:graphic>
          <a:graphicData uri="http://schemas.openxmlformats.org/presentationml/2006/ole">
            <p:oleObj spid="_x0000_s39938" name="Equation" r:id="rId3" imgW="1155600" imgH="228600" progId="">
              <p:embed/>
            </p:oleObj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6392863" y="2852738"/>
          <a:ext cx="592137" cy="647700"/>
        </p:xfrm>
        <a:graphic>
          <a:graphicData uri="http://schemas.openxmlformats.org/presentationml/2006/ole">
            <p:oleObj spid="_x0000_s39939" name="Equation" r:id="rId4" imgW="279360" imgH="228600" progId="">
              <p:embed/>
            </p:oleObj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1825625" y="5875338"/>
          <a:ext cx="996950" cy="649287"/>
        </p:xfrm>
        <a:graphic>
          <a:graphicData uri="http://schemas.openxmlformats.org/presentationml/2006/ole">
            <p:oleObj spid="_x0000_s39940" name="Equation" r:id="rId5" imgW="469800" imgH="228600" progId="">
              <p:embed/>
            </p:oleObj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6126163" y="5589588"/>
          <a:ext cx="1428750" cy="938212"/>
        </p:xfrm>
        <a:graphic>
          <a:graphicData uri="http://schemas.openxmlformats.org/presentationml/2006/ole">
            <p:oleObj spid="_x0000_s39941" name="Equation" r:id="rId6" imgW="672840" imgH="330120" progId="">
              <p:embed/>
            </p:oleObj>
          </a:graphicData>
        </a:graphic>
      </p:graphicFrame>
      <p:sp>
        <p:nvSpPr>
          <p:cNvPr id="17" name="Dodecagon 16"/>
          <p:cNvSpPr/>
          <p:nvPr/>
        </p:nvSpPr>
        <p:spPr>
          <a:xfrm>
            <a:off x="349816" y="3212976"/>
            <a:ext cx="288032" cy="288032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Dodecagon 17"/>
          <p:cNvSpPr/>
          <p:nvPr/>
        </p:nvSpPr>
        <p:spPr>
          <a:xfrm>
            <a:off x="4743448" y="3203832"/>
            <a:ext cx="288032" cy="288032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Dodecagon 18"/>
          <p:cNvSpPr/>
          <p:nvPr/>
        </p:nvSpPr>
        <p:spPr>
          <a:xfrm>
            <a:off x="4742304" y="6156160"/>
            <a:ext cx="288032" cy="288032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0" name="Dodecagon 19"/>
          <p:cNvSpPr/>
          <p:nvPr/>
        </p:nvSpPr>
        <p:spPr>
          <a:xfrm>
            <a:off x="323528" y="6165304"/>
            <a:ext cx="288032" cy="288032"/>
          </a:xfrm>
          <a:prstGeom prst="dodecagon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525963"/>
          </a:xfrm>
        </p:spPr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Analysis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23528" y="1484784"/>
            <a:ext cx="8496944" cy="432048"/>
          </a:xfrm>
          <a:prstGeom prst="roundRect">
            <a:avLst>
              <a:gd name="adj" fmla="val 50000"/>
            </a:avLst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The general case of more then  one </a:t>
            </a:r>
            <a:r>
              <a:rPr lang="en-US" sz="2400" b="1" dirty="0" smtClean="0"/>
              <a:t>frame</a:t>
            </a:r>
            <a:endParaRPr lang="en-US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395536" y="2132856"/>
            <a:ext cx="8352928" cy="410445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endParaRPr lang="en-US" b="1" dirty="0" smtClean="0"/>
          </a:p>
          <a:p>
            <a:pPr marL="342900" indent="-342900" algn="ctr"/>
            <a:r>
              <a:rPr lang="en-US" sz="2800" b="1" dirty="0" smtClean="0"/>
              <a:t>Assumptions</a:t>
            </a:r>
            <a:r>
              <a:rPr lang="en-US" sz="2000" b="1" dirty="0" smtClean="0"/>
              <a:t> </a:t>
            </a:r>
            <a:r>
              <a:rPr lang="en-US" sz="2000" b="1" dirty="0" smtClean="0"/>
              <a:t>:</a:t>
            </a:r>
            <a:endParaRPr lang="en-US" b="1" dirty="0" smtClean="0"/>
          </a:p>
          <a:p>
            <a:pPr marL="342900" indent="-342900" algn="ctr"/>
            <a:endParaRPr lang="en-US" sz="1600" b="1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Different messages can be retransmitted for different number of times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Faults in messages are independent events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 algn="ctr"/>
            <a:endParaRPr lang="en-US" dirty="0" smtClean="0"/>
          </a:p>
          <a:p>
            <a:pPr marL="342900" indent="-342900" algn="ctr"/>
            <a:r>
              <a:rPr lang="en-US" sz="2800" b="1" dirty="0" smtClean="0"/>
              <a:t>The probability to have at least one successful transmission </a:t>
            </a:r>
            <a:r>
              <a:rPr lang="en-US" sz="2800" b="1" dirty="0" smtClean="0"/>
              <a:t>for </a:t>
            </a:r>
            <a:r>
              <a:rPr lang="en-US" sz="2800" b="1" dirty="0" smtClean="0"/>
              <a:t>all instances of all messages:</a:t>
            </a:r>
            <a:endParaRPr lang="en-US" sz="2400" b="1" dirty="0" smtClean="0"/>
          </a:p>
          <a:p>
            <a:pPr marL="342900" indent="-342900" algn="ctr"/>
            <a:endParaRPr lang="en-US" b="1" dirty="0" smtClean="0"/>
          </a:p>
          <a:p>
            <a:pPr marL="342900" indent="-342900" algn="ctr"/>
            <a:endParaRPr lang="en-US" b="1" dirty="0" smtClean="0"/>
          </a:p>
          <a:p>
            <a:pPr marL="342900" indent="-342900" algn="ctr"/>
            <a:endParaRPr lang="en-US" b="1" dirty="0" smtClean="0"/>
          </a:p>
          <a:p>
            <a:pPr algn="ctr"/>
            <a:endParaRPr lang="en-US" sz="1600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3436938" y="5183212"/>
          <a:ext cx="2520950" cy="1079500"/>
        </p:xfrm>
        <a:graphic>
          <a:graphicData uri="http://schemas.openxmlformats.org/presentationml/2006/ole">
            <p:oleObj spid="_x0000_s40962" name="Equation" r:id="rId3" imgW="914400" imgH="46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51845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Today’s cars are a complex distributed embedded system with multiple electronic components</a:t>
            </a:r>
          </a:p>
          <a:p>
            <a:pPr algn="ct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12" name="Picture 11" descr="actel-cut-l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348880"/>
            <a:ext cx="8784976" cy="4320480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251520" y="3933056"/>
            <a:ext cx="8640960" cy="165618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tint val="1000"/>
                </a:schemeClr>
              </a:gs>
              <a:gs pos="68000">
                <a:schemeClr val="accent6">
                  <a:tint val="77000"/>
                </a:schemeClr>
              </a:gs>
              <a:gs pos="81000">
                <a:schemeClr val="accent6">
                  <a:tint val="79000"/>
                </a:schemeClr>
              </a:gs>
              <a:gs pos="86000">
                <a:schemeClr val="accent6">
                  <a:tint val="73000"/>
                </a:schemeClr>
              </a:gs>
              <a:gs pos="100000">
                <a:schemeClr val="accent6">
                  <a:tint val="35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Automotive electronics are also affected by faults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Solve: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= probability of failure of frame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2"/>
            <a:r>
              <a:rPr lang="en-US" dirty="0" smtClean="0"/>
              <a:t>Based on Bit Error Rate - BER and length -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i</a:t>
            </a:r>
            <a:r>
              <a:rPr lang="en-US" dirty="0" smtClean="0"/>
              <a:t> = period of frame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pPr lvl="1"/>
            <a:r>
              <a:rPr lang="en-US" dirty="0" err="1" smtClean="0"/>
              <a:t>k</a:t>
            </a:r>
            <a:r>
              <a:rPr lang="en-US" baseline="-25000" dirty="0" err="1" smtClean="0"/>
              <a:t>i</a:t>
            </a:r>
            <a:r>
              <a:rPr lang="en-US" dirty="0" smtClean="0"/>
              <a:t> = the required number of retransmissions of frame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2"/>
            <a:r>
              <a:rPr lang="en-US" b="1" dirty="0" smtClean="0"/>
              <a:t>Directly impacts the bandwidth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l-GR" dirty="0" smtClean="0"/>
              <a:t>τ</a:t>
            </a:r>
            <a:r>
              <a:rPr lang="en-US" dirty="0" smtClean="0"/>
              <a:t>  = time unit</a:t>
            </a:r>
          </a:p>
          <a:p>
            <a:pPr lvl="1"/>
            <a:r>
              <a:rPr lang="el-GR" dirty="0" smtClean="0"/>
              <a:t>ρ</a:t>
            </a:r>
            <a:r>
              <a:rPr lang="en-US" dirty="0" smtClean="0"/>
              <a:t> = reliability goal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56048" y="1201490"/>
          <a:ext cx="3048000" cy="1795462"/>
        </p:xfrm>
        <a:graphic>
          <a:graphicData uri="http://schemas.openxmlformats.org/presentationml/2006/ole">
            <p:oleObj spid="_x0000_s2050" name="Equation" r:id="rId3" imgW="1206360" imgH="711000" progId="">
              <p:embed/>
            </p:oleObj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83568" y="2402045"/>
            <a:ext cx="7704856" cy="1944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The reliability goal must be satisfied with a minimum cost in terms of bandwidth utilization:</a:t>
            </a:r>
          </a:p>
          <a:p>
            <a:pPr algn="ctr"/>
            <a:endParaRPr lang="en-US" sz="2400" b="1" dirty="0" smtClean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334594" y="3284538"/>
          <a:ext cx="2533550" cy="863600"/>
        </p:xfrm>
        <a:graphic>
          <a:graphicData uri="http://schemas.openxmlformats.org/presentationml/2006/ole">
            <p:oleObj spid="_x0000_s2052" name="Equation" r:id="rId4" imgW="1231560" imgH="431640" progId="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Why it is important to consider fault tolerance requirments while packing?</a:t>
            </a:r>
            <a:endParaRPr lang="sv-S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26692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792088"/>
                <a:gridCol w="1008112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Signals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Offset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Period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Deadline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Length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14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940152" y="1700808"/>
            <a:ext cx="2952328" cy="2376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 smtClean="0">
                <a:solidFill>
                  <a:srgbClr val="FF0000"/>
                </a:solidFill>
              </a:rPr>
              <a:t>Method 1:</a:t>
            </a:r>
          </a:p>
          <a:p>
            <a:pPr algn="ctr"/>
            <a:endParaRPr lang="sv-SE" dirty="0" smtClean="0"/>
          </a:p>
          <a:p>
            <a:pPr algn="ctr"/>
            <a:r>
              <a:rPr lang="sv-SE" sz="2400" b="1" dirty="0" smtClean="0"/>
              <a:t>Pack signals first and after that apply fault tolerance technique</a:t>
            </a:r>
            <a:endParaRPr lang="sv-SE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11560" y="4869160"/>
            <a:ext cx="7992888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Output:</a:t>
            </a:r>
          </a:p>
          <a:p>
            <a:pPr algn="ctr"/>
            <a:endParaRPr lang="sv-SE" sz="2400" b="1" dirty="0" smtClean="0"/>
          </a:p>
          <a:p>
            <a:pPr algn="ctr"/>
            <a:r>
              <a:rPr lang="sv-SE" sz="2400" b="1" dirty="0" smtClean="0"/>
              <a:t>Only one frame which requires 10 </a:t>
            </a:r>
            <a:r>
              <a:rPr lang="sv-SE" sz="2400" b="1" dirty="0" smtClean="0"/>
              <a:t>slots</a:t>
            </a:r>
            <a:endParaRPr lang="sv-SE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7544" y="4365104"/>
          <a:ext cx="526692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792088"/>
                <a:gridCol w="1018456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(S1</a:t>
                      </a:r>
                      <a:r>
                        <a:rPr lang="sv-SE" b="1" baseline="0" dirty="0" smtClean="0">
                          <a:solidFill>
                            <a:schemeClr val="tx1"/>
                          </a:solidFill>
                        </a:rPr>
                        <a:t> ... S6</a:t>
                      </a:r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sv-SE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114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Why it is important to consider fault tolerance requirments while packing?</a:t>
            </a:r>
            <a:endParaRPr lang="sv-S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526692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72"/>
                <a:gridCol w="792088"/>
                <a:gridCol w="1008112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Signals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Offset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Period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Deadline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Length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14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940152" y="1700808"/>
            <a:ext cx="2952328" cy="2376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 smtClean="0">
                <a:solidFill>
                  <a:srgbClr val="FF0000"/>
                </a:solidFill>
              </a:rPr>
              <a:t>Method 2:</a:t>
            </a:r>
          </a:p>
          <a:p>
            <a:pPr algn="ctr"/>
            <a:endParaRPr lang="sv-SE" dirty="0" smtClean="0"/>
          </a:p>
          <a:p>
            <a:pPr algn="ctr"/>
            <a:r>
              <a:rPr lang="sv-SE" sz="2400" b="1" dirty="0" smtClean="0"/>
              <a:t>Consider fault tolerance requirments while packing</a:t>
            </a:r>
            <a:endParaRPr lang="sv-SE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11560" y="5301208"/>
            <a:ext cx="7992888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Output:</a:t>
            </a:r>
          </a:p>
          <a:p>
            <a:pPr algn="ctr"/>
            <a:endParaRPr lang="sv-SE" sz="2400" b="1" dirty="0" smtClean="0"/>
          </a:p>
          <a:p>
            <a:pPr algn="ctr"/>
            <a:r>
              <a:rPr lang="sv-SE" sz="2400" b="1" dirty="0" smtClean="0"/>
              <a:t>Two frames which requires 9 </a:t>
            </a:r>
            <a:r>
              <a:rPr lang="sv-SE" sz="2400" b="1" dirty="0" smtClean="0"/>
              <a:t>slots </a:t>
            </a:r>
            <a:r>
              <a:rPr lang="sv-SE" sz="2400" b="1" dirty="0" smtClean="0"/>
              <a:t>in total</a:t>
            </a:r>
            <a:endParaRPr lang="sv-SE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7544" y="4365104"/>
          <a:ext cx="52669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792088"/>
                <a:gridCol w="1018456"/>
                <a:gridCol w="1152128"/>
                <a:gridCol w="1152128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(S1</a:t>
                      </a:r>
                      <a:r>
                        <a:rPr lang="sv-SE" b="1" baseline="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sv-SE" b="1" baseline="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3)</a:t>
                      </a:r>
                      <a:r>
                        <a:rPr lang="sv-SE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(S4</a:t>
                      </a:r>
                      <a:r>
                        <a:rPr lang="sv-SE" b="1" baseline="0" dirty="0" smtClean="0">
                          <a:solidFill>
                            <a:schemeClr val="tx1"/>
                          </a:solidFill>
                        </a:rPr>
                        <a:t> S5 S6</a:t>
                      </a:r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sv-SE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59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7" grpId="0" build="allAtOnce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ECU generates a set of signals</a:t>
            </a:r>
          </a:p>
          <a:p>
            <a:r>
              <a:rPr lang="en-US" dirty="0" smtClean="0"/>
              <a:t>For all sets of signals find a set of frames such that:</a:t>
            </a:r>
          </a:p>
          <a:p>
            <a:pPr lvl="1"/>
            <a:r>
              <a:rPr lang="en-US" dirty="0" smtClean="0"/>
              <a:t>The reliability goal is satisfied</a:t>
            </a:r>
          </a:p>
          <a:p>
            <a:pPr lvl="1"/>
            <a:r>
              <a:rPr lang="en-US" dirty="0" smtClean="0"/>
              <a:t>Slots can be assigned to frames such that the deadlines are satisfied</a:t>
            </a:r>
          </a:p>
          <a:p>
            <a:pPr lvl="2"/>
            <a:r>
              <a:rPr lang="en-US" dirty="0" smtClean="0"/>
              <a:t>Signals don’t miss their deadlines</a:t>
            </a:r>
          </a:p>
          <a:p>
            <a:pPr lvl="1"/>
            <a:r>
              <a:rPr lang="en-US" dirty="0" smtClean="0"/>
              <a:t>Bandwidth utilization is minimum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lowchart: Manual Operation 20"/>
          <p:cNvSpPr/>
          <p:nvPr/>
        </p:nvSpPr>
        <p:spPr>
          <a:xfrm rot="10800000">
            <a:off x="3076255" y="4437112"/>
            <a:ext cx="3007912" cy="1656189"/>
          </a:xfrm>
          <a:prstGeom prst="flowChartManualOperati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CLP-based Formulation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37572" y="3573016"/>
            <a:ext cx="2520280" cy="20162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Signal </a:t>
            </a:r>
            <a:r>
              <a:rPr lang="en-US" dirty="0" err="1" smtClean="0"/>
              <a:t>params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Packing rules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FlexRay</a:t>
            </a:r>
            <a:r>
              <a:rPr lang="en-US" dirty="0" smtClean="0"/>
              <a:t> </a:t>
            </a:r>
            <a:r>
              <a:rPr lang="en-US" dirty="0" err="1" smtClean="0"/>
              <a:t>params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Reliability goal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7572" y="3573016"/>
            <a:ext cx="2520280" cy="432048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292103" y="3573016"/>
            <a:ext cx="2520280" cy="20882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algn="ctr"/>
            <a:r>
              <a:rPr lang="en-US" dirty="0" smtClean="0"/>
              <a:t>A set of </a:t>
            </a:r>
            <a:r>
              <a:rPr lang="en-US" b="1" dirty="0" smtClean="0"/>
              <a:t>packed</a:t>
            </a:r>
            <a:r>
              <a:rPr lang="en-US" dirty="0" smtClean="0"/>
              <a:t> frames that are fault tolerant and </a:t>
            </a:r>
            <a:r>
              <a:rPr lang="en-US" b="1" dirty="0" smtClean="0"/>
              <a:t>schedulable</a:t>
            </a:r>
            <a:r>
              <a:rPr lang="en-US" dirty="0" smtClean="0"/>
              <a:t>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292103" y="3573016"/>
            <a:ext cx="2520280" cy="432048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683190" y="4149080"/>
            <a:ext cx="1800200" cy="648072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Solver</a:t>
            </a:r>
          </a:p>
          <a:p>
            <a:pPr algn="ctr"/>
            <a:r>
              <a:rPr lang="en-US" dirty="0" smtClean="0"/>
              <a:t>(CLP based)</a:t>
            </a:r>
            <a:endParaRPr lang="en-US" dirty="0"/>
          </a:p>
        </p:txBody>
      </p:sp>
      <p:sp>
        <p:nvSpPr>
          <p:cNvPr id="12" name="Notched Right Arrow 11"/>
          <p:cNvSpPr/>
          <p:nvPr/>
        </p:nvSpPr>
        <p:spPr>
          <a:xfrm>
            <a:off x="2987824" y="4293096"/>
            <a:ext cx="576064" cy="360040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Notched Right Arrow 12"/>
          <p:cNvSpPr/>
          <p:nvPr/>
        </p:nvSpPr>
        <p:spPr>
          <a:xfrm>
            <a:off x="5580112" y="4293096"/>
            <a:ext cx="576064" cy="360040"/>
          </a:xfrm>
          <a:prstGeom prst="notch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17518" y="1628800"/>
            <a:ext cx="8136904" cy="158417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23476" y="1628800"/>
            <a:ext cx="8324988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Optimization objective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259138" y="2154238"/>
          <a:ext cx="2660650" cy="1090612"/>
        </p:xfrm>
        <a:graphic>
          <a:graphicData uri="http://schemas.openxmlformats.org/presentationml/2006/ole">
            <p:oleObj spid="_x0000_s3074" name="Equation" r:id="rId3" imgW="838080" imgH="457200" progId="">
              <p:embed/>
            </p:oleObj>
          </a:graphicData>
        </a:graphic>
      </p:graphicFrame>
      <p:sp>
        <p:nvSpPr>
          <p:cNvPr id="17" name="Rounded Rectangle 16"/>
          <p:cNvSpPr/>
          <p:nvPr/>
        </p:nvSpPr>
        <p:spPr>
          <a:xfrm>
            <a:off x="511612" y="2132856"/>
            <a:ext cx="2692236" cy="10801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Minimize the total number of used slots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627784" y="5445224"/>
            <a:ext cx="1800200" cy="648072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Reliability constraints 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716016" y="5445224"/>
            <a:ext cx="1800200" cy="648072"/>
          </a:xfrm>
          <a:prstGeom prst="roundRect">
            <a:avLst>
              <a:gd name="adj" fmla="val 50000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Scheduling constraints</a:t>
            </a:r>
            <a:endParaRPr lang="en-US" dirty="0"/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2819400" y="1676400"/>
          <a:ext cx="914400" cy="177800"/>
        </p:xfrm>
        <a:graphic>
          <a:graphicData uri="http://schemas.openxmlformats.org/presentationml/2006/ole">
            <p:oleObj spid="_x0000_s3075" name="Equation" r:id="rId4" imgW="914400" imgH="177480" progId="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819400" y="1676400"/>
          <a:ext cx="914400" cy="177800"/>
        </p:xfrm>
        <a:graphic>
          <a:graphicData uri="http://schemas.openxmlformats.org/presentationml/2006/ole">
            <p:oleObj spid="_x0000_s3076" name="Equation" r:id="rId5" imgW="91440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8" grpId="0" animBg="1"/>
      <p:bldP spid="1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schedule represents an assignment of final frames to slots</a:t>
            </a:r>
          </a:p>
          <a:p>
            <a:endParaRPr lang="en-US" dirty="0" smtClean="0"/>
          </a:p>
          <a:p>
            <a:r>
              <a:rPr lang="en-US" dirty="0" smtClean="0"/>
              <a:t>Scheduling constraints</a:t>
            </a:r>
          </a:p>
          <a:p>
            <a:pPr lvl="1"/>
            <a:r>
              <a:rPr lang="en-US" dirty="0" smtClean="0"/>
              <a:t>All instances of a given frame have to accommodate k retransmissions before the deadline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CLP-based Formulation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Solution</a:t>
            </a:r>
            <a:endParaRPr lang="en-US" dirty="0"/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1381746" y="2888922"/>
            <a:ext cx="3181350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9" name="AutoShape 53"/>
          <p:cNvSpPr>
            <a:spLocks noChangeArrowheads="1"/>
          </p:cNvSpPr>
          <p:nvPr/>
        </p:nvSpPr>
        <p:spPr bwMode="auto">
          <a:xfrm>
            <a:off x="1043608" y="1484784"/>
            <a:ext cx="8842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8" name="AutoShape 52"/>
          <p:cNvSpPr>
            <a:spLocks noChangeArrowheads="1"/>
          </p:cNvSpPr>
          <p:nvPr/>
        </p:nvSpPr>
        <p:spPr bwMode="auto">
          <a:xfrm>
            <a:off x="2521571" y="1484784"/>
            <a:ext cx="884237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7" name="AutoShape 51"/>
          <p:cNvSpPr>
            <a:spLocks noChangeArrowheads="1"/>
          </p:cNvSpPr>
          <p:nvPr/>
        </p:nvSpPr>
        <p:spPr bwMode="auto">
          <a:xfrm>
            <a:off x="3528046" y="1484784"/>
            <a:ext cx="3683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...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6" name="AutoShape 50"/>
          <p:cNvSpPr>
            <a:spLocks noChangeArrowheads="1"/>
          </p:cNvSpPr>
          <p:nvPr/>
        </p:nvSpPr>
        <p:spPr bwMode="auto">
          <a:xfrm>
            <a:off x="4031283" y="1484784"/>
            <a:ext cx="8842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5" name="AutoShape 49"/>
          <p:cNvSpPr>
            <a:spLocks noChangeArrowheads="1"/>
          </p:cNvSpPr>
          <p:nvPr/>
        </p:nvSpPr>
        <p:spPr bwMode="auto">
          <a:xfrm>
            <a:off x="2034208" y="1484784"/>
            <a:ext cx="3683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...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4" name="AutoShape 48"/>
          <p:cNvSpPr>
            <a:spLocks noChangeArrowheads="1"/>
          </p:cNvSpPr>
          <p:nvPr/>
        </p:nvSpPr>
        <p:spPr bwMode="auto">
          <a:xfrm>
            <a:off x="1043608" y="2508077"/>
            <a:ext cx="3873500" cy="57780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Compute the required number of retransmissions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0800000" flipV="1">
            <a:off x="4932040" y="2780928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utoShape 50"/>
          <p:cNvSpPr>
            <a:spLocks noChangeArrowheads="1"/>
          </p:cNvSpPr>
          <p:nvPr/>
        </p:nvSpPr>
        <p:spPr bwMode="auto">
          <a:xfrm>
            <a:off x="5436096" y="2492896"/>
            <a:ext cx="2232248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Reliability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Analysis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1" name="AutoShape 39"/>
          <p:cNvSpPr>
            <a:spLocks noChangeArrowheads="1"/>
          </p:cNvSpPr>
          <p:nvPr/>
        </p:nvSpPr>
        <p:spPr bwMode="auto">
          <a:xfrm>
            <a:off x="1043608" y="1844824"/>
            <a:ext cx="3873500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Initial: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Each signal is a frame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71600" y="3573016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dirty="0" smtClean="0"/>
              <a:t>Solve:</a:t>
            </a:r>
          </a:p>
          <a:p>
            <a:pPr lvl="1"/>
            <a:endParaRPr lang="en-US" sz="2400" b="1" dirty="0" smtClean="0"/>
          </a:p>
          <a:p>
            <a:pPr lvl="1"/>
            <a:r>
              <a:rPr lang="en-US" sz="2400" dirty="0" smtClean="0"/>
              <a:t>Relax the integrality constraint</a:t>
            </a:r>
            <a:endParaRPr lang="en-US" sz="2400" baseline="-25000" dirty="0" smtClean="0"/>
          </a:p>
          <a:p>
            <a:pPr lvl="1"/>
            <a:r>
              <a:rPr lang="en-US" sz="2400" dirty="0" smtClean="0"/>
              <a:t>Impose </a:t>
            </a:r>
            <a:r>
              <a:rPr lang="en-US" sz="2400" dirty="0" smtClean="0">
                <a:latin typeface="Cambria Math"/>
                <a:ea typeface="Cambria Math"/>
                <a:cs typeface="Arial" pitchFamily="34" charset="0"/>
              </a:rPr>
              <a:t>∇</a:t>
            </a:r>
            <a:r>
              <a:rPr lang="en-US" sz="2400" dirty="0" smtClean="0"/>
              <a:t>F = 0 (first order optimality condition)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Obtain in general </a:t>
            </a:r>
            <a:r>
              <a:rPr lang="en-US" sz="2400" b="1" dirty="0" smtClean="0"/>
              <a:t>non-integer</a:t>
            </a:r>
            <a:r>
              <a:rPr lang="en-US" sz="2400" dirty="0" smtClean="0"/>
              <a:t> values of k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</a:t>
            </a:r>
            <a:endParaRPr lang="sv-SE" sz="2400" dirty="0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555776" y="3172321"/>
          <a:ext cx="2982913" cy="1120775"/>
        </p:xfrm>
        <a:graphic>
          <a:graphicData uri="http://schemas.openxmlformats.org/presentationml/2006/ole">
            <p:oleObj spid="_x0000_s31745" name="Equation" r:id="rId3" imgW="1180800" imgH="444240" progId="">
              <p:embed/>
            </p:oleObj>
          </a:graphicData>
        </a:graphic>
      </p:graphicFrame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5692676" y="3339009"/>
          <a:ext cx="2559050" cy="863600"/>
        </p:xfrm>
        <a:graphic>
          <a:graphicData uri="http://schemas.openxmlformats.org/presentationml/2006/ole">
            <p:oleObj spid="_x0000_s31746" name="Equation" r:id="rId4" imgW="124452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4" grpId="0" animBg="1"/>
      <p:bldP spid="53" grpId="0" animBg="1"/>
      <p:bldP spid="3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Solution</a:t>
            </a:r>
            <a:endParaRPr lang="en-US" dirty="0"/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1381746" y="2888922"/>
            <a:ext cx="3181350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9" name="AutoShape 53"/>
          <p:cNvSpPr>
            <a:spLocks noChangeArrowheads="1"/>
          </p:cNvSpPr>
          <p:nvPr/>
        </p:nvSpPr>
        <p:spPr bwMode="auto">
          <a:xfrm>
            <a:off x="1043608" y="1484784"/>
            <a:ext cx="8842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8" name="AutoShape 52"/>
          <p:cNvSpPr>
            <a:spLocks noChangeArrowheads="1"/>
          </p:cNvSpPr>
          <p:nvPr/>
        </p:nvSpPr>
        <p:spPr bwMode="auto">
          <a:xfrm>
            <a:off x="2521571" y="1484784"/>
            <a:ext cx="884237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7" name="AutoShape 51"/>
          <p:cNvSpPr>
            <a:spLocks noChangeArrowheads="1"/>
          </p:cNvSpPr>
          <p:nvPr/>
        </p:nvSpPr>
        <p:spPr bwMode="auto">
          <a:xfrm>
            <a:off x="3528046" y="1484784"/>
            <a:ext cx="3683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...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6" name="AutoShape 50"/>
          <p:cNvSpPr>
            <a:spLocks noChangeArrowheads="1"/>
          </p:cNvSpPr>
          <p:nvPr/>
        </p:nvSpPr>
        <p:spPr bwMode="auto">
          <a:xfrm>
            <a:off x="4031283" y="1484784"/>
            <a:ext cx="8842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5" name="AutoShape 49"/>
          <p:cNvSpPr>
            <a:spLocks noChangeArrowheads="1"/>
          </p:cNvSpPr>
          <p:nvPr/>
        </p:nvSpPr>
        <p:spPr bwMode="auto">
          <a:xfrm>
            <a:off x="2034208" y="1484784"/>
            <a:ext cx="3683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...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4" name="AutoShape 48"/>
          <p:cNvSpPr>
            <a:spLocks noChangeArrowheads="1"/>
          </p:cNvSpPr>
          <p:nvPr/>
        </p:nvSpPr>
        <p:spPr bwMode="auto">
          <a:xfrm>
            <a:off x="1043608" y="2508077"/>
            <a:ext cx="3873500" cy="57780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Compute the required number of retransmissions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0800000" flipV="1">
            <a:off x="4932040" y="2780928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utoShape 50"/>
          <p:cNvSpPr>
            <a:spLocks noChangeArrowheads="1"/>
          </p:cNvSpPr>
          <p:nvPr/>
        </p:nvSpPr>
        <p:spPr bwMode="auto">
          <a:xfrm>
            <a:off x="5436096" y="2492896"/>
            <a:ext cx="2232248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Reliability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Analysis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31" name="AutoShape 39"/>
          <p:cNvSpPr>
            <a:spLocks noChangeArrowheads="1"/>
          </p:cNvSpPr>
          <p:nvPr/>
        </p:nvSpPr>
        <p:spPr bwMode="auto">
          <a:xfrm>
            <a:off x="1043608" y="1844824"/>
            <a:ext cx="3873500" cy="5760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Initial: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Each signal is a frame</a:t>
            </a:r>
          </a:p>
        </p:txBody>
      </p:sp>
      <p:sp>
        <p:nvSpPr>
          <p:cNvPr id="18" name="AutoShape 55"/>
          <p:cNvSpPr>
            <a:spLocks noChangeArrowheads="1"/>
          </p:cNvSpPr>
          <p:nvPr/>
        </p:nvSpPr>
        <p:spPr bwMode="auto">
          <a:xfrm>
            <a:off x="1043608" y="3212976"/>
            <a:ext cx="3873500" cy="223224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each ECU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Input: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kumimoji="0" lang="en-US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Set of frames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baseline="0" dirty="0" smtClean="0">
                <a:latin typeface="Arial" pitchFamily="34" charset="0"/>
                <a:cs typeface="Arial" pitchFamily="34" charset="0"/>
              </a:rPr>
              <a:t>Goal: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Find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best pair of frames based on the packing metric</a:t>
            </a:r>
            <a:endParaRPr kumimoji="0" lang="en-US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baseline="0" dirty="0" smtClean="0">
                <a:latin typeface="Arial" pitchFamily="34" charset="0"/>
                <a:cs typeface="Arial" pitchFamily="34" charset="0"/>
              </a:rPr>
              <a:t>Output:</a:t>
            </a:r>
            <a:r>
              <a:rPr lang="en-US" baseline="0" dirty="0" smtClean="0">
                <a:latin typeface="Arial" pitchFamily="34" charset="0"/>
                <a:cs typeface="Arial" pitchFamily="34" charset="0"/>
              </a:rPr>
              <a:t>	A new set of frames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2:</a:t>
            </a:r>
            <a:r>
              <a:rPr lang="en-US" dirty="0" smtClean="0"/>
              <a:t> Packing Metric</a:t>
            </a:r>
          </a:p>
          <a:p>
            <a:pPr lvl="1"/>
            <a:r>
              <a:rPr lang="en-US" b="1" dirty="0" smtClean="0">
                <a:cs typeface="Arial" pitchFamily="34" charset="0"/>
              </a:rPr>
              <a:t>Input:</a:t>
            </a:r>
            <a:r>
              <a:rPr lang="en-US" dirty="0" smtClean="0">
                <a:cs typeface="Arial" pitchFamily="34" charset="0"/>
              </a:rPr>
              <a:t>	F = {f</a:t>
            </a:r>
            <a:r>
              <a:rPr lang="en-US" baseline="-25000" dirty="0" smtClean="0">
                <a:cs typeface="Arial" pitchFamily="34" charset="0"/>
              </a:rPr>
              <a:t>1</a:t>
            </a:r>
            <a:r>
              <a:rPr lang="en-US" dirty="0" smtClean="0">
                <a:cs typeface="Arial" pitchFamily="34" charset="0"/>
              </a:rPr>
              <a:t>, f</a:t>
            </a:r>
            <a:r>
              <a:rPr lang="en-US" baseline="-25000" dirty="0" smtClean="0">
                <a:cs typeface="Arial" pitchFamily="34" charset="0"/>
              </a:rPr>
              <a:t>2</a:t>
            </a:r>
            <a:r>
              <a:rPr lang="en-US" dirty="0" smtClean="0">
                <a:cs typeface="Arial" pitchFamily="34" charset="0"/>
              </a:rPr>
              <a:t>, …, </a:t>
            </a:r>
            <a:r>
              <a:rPr lang="en-US" dirty="0" err="1" smtClean="0">
                <a:cs typeface="Arial" pitchFamily="34" charset="0"/>
              </a:rPr>
              <a:t>f</a:t>
            </a:r>
            <a:r>
              <a:rPr lang="en-US" baseline="-25000" dirty="0" err="1" smtClean="0">
                <a:cs typeface="Arial" pitchFamily="34" charset="0"/>
              </a:rPr>
              <a:t>L</a:t>
            </a:r>
            <a:r>
              <a:rPr lang="en-US" dirty="0" smtClean="0">
                <a:cs typeface="Arial" pitchFamily="34" charset="0"/>
              </a:rPr>
              <a:t>} – set of frames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cs typeface="Arial" pitchFamily="34" charset="0"/>
              </a:rPr>
              <a:t>Find: 	</a:t>
            </a:r>
            <a:r>
              <a:rPr lang="en-US" dirty="0" smtClean="0">
                <a:cs typeface="Arial" pitchFamily="34" charset="0"/>
              </a:rPr>
              <a:t>f</a:t>
            </a:r>
            <a:r>
              <a:rPr lang="en-US" baseline="-25000" dirty="0" smtClean="0">
                <a:cs typeface="Arial" pitchFamily="34" charset="0"/>
              </a:rPr>
              <a:t>u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smtClean="0"/>
              <a:t>●</a:t>
            </a:r>
            <a:r>
              <a:rPr lang="en-US" dirty="0" smtClean="0">
                <a:cs typeface="Arial" pitchFamily="34" charset="0"/>
              </a:rPr>
              <a:t> f</a:t>
            </a:r>
            <a:r>
              <a:rPr lang="en-US" baseline="-25000" dirty="0" smtClean="0">
                <a:cs typeface="Arial" pitchFamily="34" charset="0"/>
              </a:rPr>
              <a:t>v</a:t>
            </a:r>
            <a:r>
              <a:rPr lang="en-US" dirty="0" smtClean="0">
                <a:cs typeface="Arial" pitchFamily="34" charset="0"/>
              </a:rPr>
              <a:t>, u ≠ v – the best pair of frames which minimize the bandwidth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err="1" smtClean="0">
                <a:cs typeface="Arial" pitchFamily="34" charset="0"/>
              </a:rPr>
              <a:t>T</a:t>
            </a:r>
            <a:r>
              <a:rPr lang="en-US" baseline="-25000" dirty="0" err="1" smtClean="0">
                <a:cs typeface="Arial" pitchFamily="34" charset="0"/>
              </a:rPr>
              <a:t>uv</a:t>
            </a:r>
            <a:r>
              <a:rPr lang="en-US" dirty="0" smtClean="0">
                <a:cs typeface="Arial" pitchFamily="34" charset="0"/>
              </a:rPr>
              <a:t>    = min{T</a:t>
            </a:r>
            <a:r>
              <a:rPr lang="en-US" baseline="-25000" dirty="0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}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err="1" smtClean="0">
                <a:cs typeface="Arial" pitchFamily="34" charset="0"/>
              </a:rPr>
              <a:t>D</a:t>
            </a:r>
            <a:r>
              <a:rPr lang="en-US" baseline="-25000" dirty="0" err="1" smtClean="0">
                <a:cs typeface="Arial" pitchFamily="34" charset="0"/>
              </a:rPr>
              <a:t>uv</a:t>
            </a:r>
            <a:r>
              <a:rPr lang="en-US" dirty="0" smtClean="0">
                <a:cs typeface="Arial" pitchFamily="34" charset="0"/>
              </a:rPr>
              <a:t>   = min{D</a:t>
            </a:r>
            <a:r>
              <a:rPr lang="en-US" baseline="-25000" dirty="0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 – </a:t>
            </a:r>
            <a:r>
              <a:rPr lang="en-US" dirty="0" err="1" smtClean="0">
                <a:cs typeface="Arial" pitchFamily="34" charset="0"/>
              </a:rPr>
              <a:t>T</a:t>
            </a:r>
            <a:r>
              <a:rPr lang="en-US" baseline="-25000" dirty="0" err="1" smtClean="0">
                <a:cs typeface="Arial" pitchFamily="34" charset="0"/>
              </a:rPr>
              <a:t>uv</a:t>
            </a:r>
            <a:r>
              <a:rPr lang="en-US" dirty="0" smtClean="0">
                <a:cs typeface="Arial" pitchFamily="34" charset="0"/>
              </a:rPr>
              <a:t> + </a:t>
            </a:r>
            <a:r>
              <a:rPr lang="en-US" dirty="0" err="1" smtClean="0">
                <a:cs typeface="Arial" pitchFamily="34" charset="0"/>
              </a:rPr>
              <a:t>gcd</a:t>
            </a:r>
            <a:r>
              <a:rPr lang="en-US" dirty="0" smtClean="0">
                <a:cs typeface="Arial" pitchFamily="34" charset="0"/>
              </a:rPr>
              <a:t>(</a:t>
            </a:r>
            <a:r>
              <a:rPr lang="en-US" dirty="0" err="1" smtClean="0">
                <a:cs typeface="Arial" pitchFamily="34" charset="0"/>
              </a:rPr>
              <a:t>T</a:t>
            </a:r>
            <a:r>
              <a:rPr lang="en-US" baseline="-25000" dirty="0" err="1" smtClean="0">
                <a:cs typeface="Arial" pitchFamily="34" charset="0"/>
              </a:rPr>
              <a:t>uv</a:t>
            </a:r>
            <a:r>
              <a:rPr lang="en-US" dirty="0" smtClean="0">
                <a:cs typeface="Arial" pitchFamily="34" charset="0"/>
              </a:rPr>
              <a:t>, T</a:t>
            </a:r>
            <a:r>
              <a:rPr lang="en-US" baseline="-25000" dirty="0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)}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cs typeface="Arial" pitchFamily="34" charset="0"/>
              </a:rPr>
              <a:t>W</a:t>
            </a:r>
            <a:r>
              <a:rPr lang="en-US" baseline="-25000" dirty="0" smtClean="0">
                <a:cs typeface="Arial" pitchFamily="34" charset="0"/>
              </a:rPr>
              <a:t>uv</a:t>
            </a:r>
            <a:r>
              <a:rPr lang="en-US" dirty="0" smtClean="0">
                <a:cs typeface="Arial" pitchFamily="34" charset="0"/>
              </a:rPr>
              <a:t>  = W</a:t>
            </a:r>
            <a:r>
              <a:rPr lang="en-US" baseline="-25000" dirty="0" smtClean="0"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+W</a:t>
            </a:r>
            <a:r>
              <a:rPr lang="en-US" baseline="-25000" dirty="0" smtClean="0">
                <a:cs typeface="Arial" pitchFamily="34" charset="0"/>
              </a:rPr>
              <a:t>j</a:t>
            </a:r>
            <a:endParaRPr lang="en-US" dirty="0" smtClean="0">
              <a:cs typeface="Arial" pitchFamily="34" charset="0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cs typeface="Arial" pitchFamily="34" charset="0"/>
              </a:rPr>
              <a:t>K</a:t>
            </a:r>
            <a:r>
              <a:rPr lang="en-US" baseline="-25000" dirty="0" smtClean="0">
                <a:cs typeface="Arial" pitchFamily="34" charset="0"/>
              </a:rPr>
              <a:t>uv</a:t>
            </a:r>
            <a:r>
              <a:rPr lang="en-US" dirty="0" smtClean="0">
                <a:cs typeface="Arial" pitchFamily="34" charset="0"/>
              </a:rPr>
              <a:t>    </a:t>
            </a:r>
            <a:r>
              <a:rPr lang="en-US" dirty="0" smtClean="0">
                <a:ea typeface="Cambria Math"/>
                <a:cs typeface="Arial" pitchFamily="34" charset="0"/>
              </a:rPr>
              <a:t>≥ max{K</a:t>
            </a:r>
            <a:r>
              <a:rPr lang="en-US" baseline="-25000" dirty="0" smtClean="0">
                <a:ea typeface="Cambria Math"/>
                <a:cs typeface="Arial" pitchFamily="34" charset="0"/>
              </a:rPr>
              <a:t>i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smtClean="0">
                <a:ea typeface="Cambria Math"/>
                <a:cs typeface="Arial" pitchFamily="34" charset="0"/>
              </a:rPr>
              <a:t>K</a:t>
            </a:r>
            <a:r>
              <a:rPr lang="en-US" baseline="-25000" dirty="0" smtClean="0">
                <a:ea typeface="Cambria Math"/>
                <a:cs typeface="Arial" pitchFamily="34" charset="0"/>
              </a:rPr>
              <a:t>j</a:t>
            </a:r>
            <a:r>
              <a:rPr lang="en-US" dirty="0" smtClean="0">
                <a:ea typeface="Cambria Math"/>
                <a:cs typeface="Arial" pitchFamily="34" charset="0"/>
              </a:rPr>
              <a:t>}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3851920" y="4869160"/>
            <a:ext cx="1872208" cy="12241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dirty="0" smtClean="0"/>
              <a:t>Packing of signals into frame</a:t>
            </a:r>
            <a:endParaRPr lang="sv-SE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6660232" y="4869160"/>
            <a:ext cx="2016224" cy="12241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000" b="1" dirty="0" smtClean="0"/>
              <a:t>The required number of retransmissions</a:t>
            </a:r>
            <a:endParaRPr lang="sv-SE" sz="2000" b="1" dirty="0"/>
          </a:p>
        </p:txBody>
      </p:sp>
      <p:sp>
        <p:nvSpPr>
          <p:cNvPr id="12" name="Curved Up Arrow 11"/>
          <p:cNvSpPr/>
          <p:nvPr/>
        </p:nvSpPr>
        <p:spPr>
          <a:xfrm>
            <a:off x="5804644" y="5563964"/>
            <a:ext cx="792088" cy="360040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3" name="Curved Up Arrow 12"/>
          <p:cNvSpPr/>
          <p:nvPr/>
        </p:nvSpPr>
        <p:spPr>
          <a:xfrm rot="10800000">
            <a:off x="5796136" y="5059908"/>
            <a:ext cx="792088" cy="360040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99592" y="5733256"/>
            <a:ext cx="2664296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 smtClean="0"/>
              <a:t>Approximate </a:t>
            </a:r>
            <a:r>
              <a:rPr lang="en-US" sz="2400" b="1" dirty="0" smtClean="0">
                <a:cs typeface="Arial" pitchFamily="34" charset="0"/>
              </a:rPr>
              <a:t>K</a:t>
            </a:r>
            <a:r>
              <a:rPr lang="en-US" sz="2400" b="1" baseline="-25000" dirty="0" smtClean="0">
                <a:cs typeface="Arial" pitchFamily="34" charset="0"/>
              </a:rPr>
              <a:t>uv</a:t>
            </a:r>
            <a:r>
              <a:rPr lang="en-US" sz="2400" b="1" dirty="0" smtClean="0">
                <a:cs typeface="Arial" pitchFamily="34" charset="0"/>
              </a:rPr>
              <a:t> </a:t>
            </a:r>
            <a:endParaRPr lang="sv-SE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67544" y="3645024"/>
            <a:ext cx="8280920" cy="23762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64998" y="3789040"/>
          <a:ext cx="3869588" cy="2088232"/>
        </p:xfrm>
        <a:graphic>
          <a:graphicData uri="http://schemas.openxmlformats.org/presentationml/2006/ole">
            <p:oleObj spid="_x0000_s32771" name="Equation" r:id="rId3" imgW="2209680" imgH="1206360" progId="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736205" y="3789040"/>
            <a:ext cx="3560022" cy="92789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Try to fill the frames which have large periods 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736205" y="4941168"/>
            <a:ext cx="3560022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Try to keep large deadlines while increasing the value of K by very little</a:t>
            </a:r>
            <a:endParaRPr lang="en-US" dirty="0"/>
          </a:p>
        </p:txBody>
      </p:sp>
      <p:sp>
        <p:nvSpPr>
          <p:cNvPr id="15" name="Multiply 14"/>
          <p:cNvSpPr/>
          <p:nvPr/>
        </p:nvSpPr>
        <p:spPr>
          <a:xfrm>
            <a:off x="5724128" y="5013176"/>
            <a:ext cx="914400" cy="914400"/>
          </a:xfrm>
          <a:prstGeom prst="mathMultiply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4" grpId="0" animBg="1"/>
      <p:bldP spid="14" grpId="1" animBg="1"/>
      <p:bldP spid="5" grpId="0" animBg="1"/>
      <p:bldP spid="7" grpId="0" animBg="1"/>
      <p:bldP spid="8" grpId="0" animBg="1"/>
      <p:bldP spid="15" grpId="0" animBg="1"/>
      <p:bldP spid="15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Step 3:</a:t>
            </a:r>
            <a:r>
              <a:rPr lang="en-US" dirty="0" smtClean="0"/>
              <a:t> Build a fault tolerant static schedule</a:t>
            </a:r>
          </a:p>
          <a:p>
            <a:pPr lvl="1"/>
            <a:r>
              <a:rPr lang="en-US" dirty="0" smtClean="0"/>
              <a:t>Called with the ceiling values of k</a:t>
            </a:r>
            <a:r>
              <a:rPr lang="en-US" baseline="-25000" dirty="0" smtClean="0"/>
              <a:t>i</a:t>
            </a:r>
          </a:p>
          <a:p>
            <a:pPr lvl="1"/>
            <a:r>
              <a:rPr lang="en-US" dirty="0" smtClean="0"/>
              <a:t>Find an assignment of slots to the final frames</a:t>
            </a:r>
          </a:p>
          <a:p>
            <a:endParaRPr lang="en-US" b="1" dirty="0" smtClean="0"/>
          </a:p>
          <a:p>
            <a:r>
              <a:rPr lang="en-US" b="1" dirty="0" smtClean="0"/>
              <a:t>Step 4: </a:t>
            </a:r>
            <a:r>
              <a:rPr lang="en-US" dirty="0" smtClean="0"/>
              <a:t>Remove signals from frames to increase the deadlines</a:t>
            </a:r>
          </a:p>
          <a:p>
            <a:pPr lvl="1"/>
            <a:r>
              <a:rPr lang="en-US" dirty="0" smtClean="0"/>
              <a:t>Detect the signal which provides two frames with the highest possible deadlines </a:t>
            </a:r>
          </a:p>
          <a:p>
            <a:pPr lvl="1"/>
            <a:r>
              <a:rPr lang="en-US" dirty="0" smtClean="0"/>
              <a:t>Recall step 1 and step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Some automotive applications are </a:t>
            </a:r>
          </a:p>
          <a:p>
            <a:pPr algn="ctr">
              <a:buNone/>
            </a:pPr>
            <a:r>
              <a:rPr lang="en-US" b="1" dirty="0" smtClean="0"/>
              <a:t>safety-critical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Guaranteeing reliability is mandatory</a:t>
            </a:r>
          </a:p>
          <a:p>
            <a:pPr lvl="1"/>
            <a:r>
              <a:rPr lang="en-US" dirty="0" smtClean="0"/>
              <a:t>In-vehicle </a:t>
            </a:r>
            <a:r>
              <a:rPr lang="en-US" dirty="0" smtClean="0"/>
              <a:t>communication</a:t>
            </a:r>
          </a:p>
          <a:p>
            <a:pPr lvl="2"/>
            <a:r>
              <a:rPr lang="en-US" dirty="0" smtClean="0"/>
              <a:t>Fault Tolerance </a:t>
            </a:r>
            <a:r>
              <a:rPr lang="en-US" dirty="0" smtClean="0"/>
              <a:t>techniques </a:t>
            </a:r>
            <a:r>
              <a:rPr lang="en-US" dirty="0" smtClean="0"/>
              <a:t>for reliable communication</a:t>
            </a:r>
          </a:p>
          <a:p>
            <a:pPr lvl="1"/>
            <a:r>
              <a:rPr lang="en-US" dirty="0" smtClean="0"/>
              <a:t>Hard real-time constraints</a:t>
            </a:r>
          </a:p>
          <a:p>
            <a:pPr lvl="2"/>
            <a:r>
              <a:rPr lang="en-US" dirty="0" smtClean="0"/>
              <a:t>End to end deadlines must be satisfied 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set of experiments</a:t>
            </a:r>
          </a:p>
          <a:p>
            <a:pPr lvl="1"/>
            <a:r>
              <a:rPr lang="en-US" dirty="0" smtClean="0"/>
              <a:t>Small test cases</a:t>
            </a:r>
          </a:p>
          <a:p>
            <a:pPr lvl="2"/>
            <a:r>
              <a:rPr lang="en-US" dirty="0" smtClean="0"/>
              <a:t>Compare the heuristic with results provided by the optimal CLP implementation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Large test cases</a:t>
            </a:r>
          </a:p>
          <a:p>
            <a:pPr lvl="2"/>
            <a:r>
              <a:rPr lang="en-US" dirty="0" smtClean="0"/>
              <a:t>Compare the heuristic against the traditional method when fault tolerant requirements are applied after packing the signal into frames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Results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test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Picture 4" descr="SmallRu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909952"/>
            <a:ext cx="5667548" cy="3384376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187624" y="2105711"/>
            <a:ext cx="6696744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Our heuristic was in average only 15 % far from the optimal solution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test cases</a:t>
            </a:r>
          </a:p>
          <a:p>
            <a:pPr lvl="1"/>
            <a:r>
              <a:rPr lang="en-US" dirty="0" smtClean="0"/>
              <a:t>Our method vs. traditional method</a:t>
            </a:r>
          </a:p>
          <a:p>
            <a:pPr lvl="2"/>
            <a:r>
              <a:rPr lang="en-US" dirty="0" smtClean="0"/>
              <a:t>First pack the signal into frames</a:t>
            </a:r>
          </a:p>
          <a:p>
            <a:pPr lvl="2"/>
            <a:r>
              <a:rPr lang="en-US" dirty="0" smtClean="0"/>
              <a:t>Second apply fault-tolerance techniques</a:t>
            </a:r>
          </a:p>
          <a:p>
            <a:pPr lvl="1"/>
            <a:r>
              <a:rPr lang="en-US" dirty="0" smtClean="0"/>
              <a:t>In average the improvement is around 30% in terms of bandwidth utilization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75656" y="1600200"/>
          <a:ext cx="6192688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method for packing signals into frames with fault tolerance requirements was presented </a:t>
            </a:r>
          </a:p>
          <a:p>
            <a:pPr lvl="1"/>
            <a:r>
              <a:rPr lang="en-US" dirty="0" smtClean="0"/>
              <a:t>The required number of retransmissions is computed</a:t>
            </a:r>
          </a:p>
          <a:p>
            <a:pPr lvl="1"/>
            <a:r>
              <a:rPr lang="en-US" dirty="0" smtClean="0"/>
              <a:t>An fault tolerant schedule for the Static Segment is constructed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11560" y="4509120"/>
            <a:ext cx="8064896" cy="20882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3200" b="1" dirty="0" smtClean="0">
                <a:solidFill>
                  <a:srgbClr val="FF0000"/>
                </a:solidFill>
              </a:rPr>
              <a:t>Message:</a:t>
            </a:r>
            <a:endParaRPr lang="sv-SE" sz="3200" b="1" dirty="0" smtClean="0"/>
          </a:p>
          <a:p>
            <a:pPr algn="ctr"/>
            <a:r>
              <a:rPr lang="sv-SE" sz="2800" b="1" dirty="0" smtClean="0"/>
              <a:t>The fault tolerance requirments </a:t>
            </a:r>
            <a:r>
              <a:rPr lang="sv-SE" sz="2800" b="1" dirty="0" smtClean="0"/>
              <a:t>need </a:t>
            </a:r>
            <a:r>
              <a:rPr lang="sv-SE" sz="2800" b="1" dirty="0" smtClean="0"/>
              <a:t>to be considered while packing to achive </a:t>
            </a:r>
          </a:p>
          <a:p>
            <a:pPr algn="ctr"/>
            <a:r>
              <a:rPr lang="sv-SE" sz="2800" b="1" dirty="0" smtClean="0"/>
              <a:t>good bandwidth utilization</a:t>
            </a:r>
            <a:endParaRPr lang="sv-SE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5" name="Content Placeholder 6" descr="question-mar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5510" y="2017629"/>
            <a:ext cx="3452979" cy="3452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Heuristic Solution</a:t>
            </a:r>
            <a:endParaRPr lang="en-US" dirty="0"/>
          </a:p>
        </p:txBody>
      </p:sp>
      <p:sp>
        <p:nvSpPr>
          <p:cNvPr id="4151" name="AutoShape 55"/>
          <p:cNvSpPr>
            <a:spLocks noChangeArrowheads="1"/>
          </p:cNvSpPr>
          <p:nvPr/>
        </p:nvSpPr>
        <p:spPr bwMode="auto">
          <a:xfrm>
            <a:off x="1043608" y="2931785"/>
            <a:ext cx="3873500" cy="208139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baseline="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Input: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 = {f</a:t>
            </a:r>
            <a:r>
              <a:rPr kumimoji="0" lang="en-US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f</a:t>
            </a:r>
            <a:r>
              <a:rPr kumimoji="0" lang="en-US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…, </a:t>
            </a:r>
            <a:r>
              <a:rPr kumimoji="0" lang="en-US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</a:t>
            </a:r>
            <a:r>
              <a:rPr kumimoji="0" lang="en-US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} – set of frames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baseline="0" dirty="0" smtClean="0">
                <a:latin typeface="Arial" pitchFamily="34" charset="0"/>
                <a:cs typeface="Arial" pitchFamily="34" charset="0"/>
              </a:rPr>
              <a:t>Find: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aseline="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/>
              <a:t>●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f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u ≠ v – the best pair of       frames based on packing metric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Explore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L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x (L – 1) / 2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pairs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baseline="0" dirty="0" smtClean="0">
                <a:latin typeface="Arial" pitchFamily="34" charset="0"/>
                <a:cs typeface="Arial" pitchFamily="34" charset="0"/>
              </a:rPr>
              <a:t>Output:</a:t>
            </a:r>
            <a:r>
              <a:rPr lang="en-US" sz="1400" baseline="0" dirty="0" smtClean="0">
                <a:latin typeface="Arial" pitchFamily="34" charset="0"/>
                <a:cs typeface="Arial" pitchFamily="34" charset="0"/>
              </a:rPr>
              <a:t>	F’ = F – {f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f</a:t>
            </a:r>
            <a:r>
              <a:rPr lang="en-US" sz="1400" baseline="-250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1400" baseline="0" dirty="0" smtClean="0">
                <a:latin typeface="Arial" pitchFamily="34" charset="0"/>
                <a:cs typeface="Arial" pitchFamily="34" charset="0"/>
              </a:rPr>
              <a:t>} U {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1400" baseline="-25000" dirty="0" err="1" smtClean="0">
                <a:latin typeface="Arial" pitchFamily="34" charset="0"/>
                <a:cs typeface="Arial" pitchFamily="34" charset="0"/>
              </a:rPr>
              <a:t>uv</a:t>
            </a:r>
            <a:r>
              <a:rPr lang="en-US" sz="1400" baseline="0" dirty="0" smtClean="0">
                <a:latin typeface="Arial" pitchFamily="34" charset="0"/>
                <a:cs typeface="Arial" pitchFamily="34" charset="0"/>
              </a:rPr>
              <a:t>}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0" name="Rectangle 54"/>
          <p:cNvSpPr>
            <a:spLocks noChangeArrowheads="1"/>
          </p:cNvSpPr>
          <p:nvPr/>
        </p:nvSpPr>
        <p:spPr bwMode="auto">
          <a:xfrm>
            <a:off x="1381746" y="2888922"/>
            <a:ext cx="3181350" cy="90487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9" name="AutoShape 53"/>
          <p:cNvSpPr>
            <a:spLocks noChangeArrowheads="1"/>
          </p:cNvSpPr>
          <p:nvPr/>
        </p:nvSpPr>
        <p:spPr bwMode="auto">
          <a:xfrm>
            <a:off x="1043608" y="1484784"/>
            <a:ext cx="8842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8" name="AutoShape 52"/>
          <p:cNvSpPr>
            <a:spLocks noChangeArrowheads="1"/>
          </p:cNvSpPr>
          <p:nvPr/>
        </p:nvSpPr>
        <p:spPr bwMode="auto">
          <a:xfrm>
            <a:off x="2521571" y="1484784"/>
            <a:ext cx="884237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7" name="AutoShape 51"/>
          <p:cNvSpPr>
            <a:spLocks noChangeArrowheads="1"/>
          </p:cNvSpPr>
          <p:nvPr/>
        </p:nvSpPr>
        <p:spPr bwMode="auto">
          <a:xfrm>
            <a:off x="3528046" y="1484784"/>
            <a:ext cx="3683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...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6" name="AutoShape 50"/>
          <p:cNvSpPr>
            <a:spLocks noChangeArrowheads="1"/>
          </p:cNvSpPr>
          <p:nvPr/>
        </p:nvSpPr>
        <p:spPr bwMode="auto">
          <a:xfrm>
            <a:off x="4031283" y="1484784"/>
            <a:ext cx="8842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kumimoji="0" lang="en-US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5" name="AutoShape 49"/>
          <p:cNvSpPr>
            <a:spLocks noChangeArrowheads="1"/>
          </p:cNvSpPr>
          <p:nvPr/>
        </p:nvSpPr>
        <p:spPr bwMode="auto">
          <a:xfrm>
            <a:off x="2034208" y="1484784"/>
            <a:ext cx="3683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...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4" name="AutoShape 48"/>
          <p:cNvSpPr>
            <a:spLocks noChangeArrowheads="1"/>
          </p:cNvSpPr>
          <p:nvPr/>
        </p:nvSpPr>
        <p:spPr bwMode="auto">
          <a:xfrm>
            <a:off x="1043608" y="2203122"/>
            <a:ext cx="38735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Compute the required number of retransmissions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5" name="AutoShape 39"/>
          <p:cNvSpPr>
            <a:spLocks noChangeArrowheads="1"/>
          </p:cNvSpPr>
          <p:nvPr/>
        </p:nvSpPr>
        <p:spPr bwMode="auto">
          <a:xfrm>
            <a:off x="1043608" y="5441635"/>
            <a:ext cx="38735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Build a fault tolerant schedule for the resulted frames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42" name="AutoShape 46"/>
          <p:cNvSpPr>
            <a:spLocks noChangeShapeType="1"/>
          </p:cNvSpPr>
          <p:nvPr/>
        </p:nvSpPr>
        <p:spPr bwMode="auto">
          <a:xfrm flipH="1">
            <a:off x="1381746" y="2669373"/>
            <a:ext cx="688975" cy="265112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1" name="AutoShape 45"/>
          <p:cNvSpPr>
            <a:spLocks noChangeShapeType="1"/>
          </p:cNvSpPr>
          <p:nvPr/>
        </p:nvSpPr>
        <p:spPr bwMode="auto">
          <a:xfrm>
            <a:off x="3856658" y="2675723"/>
            <a:ext cx="706438" cy="255587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40" name="AutoShape 44"/>
          <p:cNvSpPr>
            <a:spLocks noChangeArrowheads="1"/>
          </p:cNvSpPr>
          <p:nvPr/>
        </p:nvSpPr>
        <p:spPr bwMode="auto">
          <a:xfrm>
            <a:off x="1043608" y="2203122"/>
            <a:ext cx="2619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4" name="AutoShape 38"/>
          <p:cNvSpPr>
            <a:spLocks noChangeArrowheads="1"/>
          </p:cNvSpPr>
          <p:nvPr/>
        </p:nvSpPr>
        <p:spPr bwMode="auto">
          <a:xfrm>
            <a:off x="1043608" y="5437986"/>
            <a:ext cx="2619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Calibri" pitchFamily="34" charset="0"/>
                <a:cs typeface="Times New Roman" pitchFamily="18" charset="0"/>
              </a:rPr>
              <a:t>3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9" name="AutoShape 43"/>
          <p:cNvSpPr>
            <a:spLocks noChangeArrowheads="1"/>
          </p:cNvSpPr>
          <p:nvPr/>
        </p:nvSpPr>
        <p:spPr bwMode="auto">
          <a:xfrm>
            <a:off x="1043608" y="2526972"/>
            <a:ext cx="2619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8" name="AutoShape 42"/>
          <p:cNvSpPr>
            <a:spLocks noChangeArrowheads="1"/>
          </p:cNvSpPr>
          <p:nvPr/>
        </p:nvSpPr>
        <p:spPr bwMode="auto">
          <a:xfrm>
            <a:off x="2072308" y="2526972"/>
            <a:ext cx="178435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Pack frames for </a:t>
            </a:r>
            <a:r>
              <a:rPr kumimoji="0" lang="en-US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ECU</a:t>
            </a:r>
            <a:r>
              <a:rPr kumimoji="0" lang="en-US" sz="11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7" name="AutoShape 41"/>
          <p:cNvSpPr>
            <a:spLocks noChangeArrowheads="1"/>
          </p:cNvSpPr>
          <p:nvPr/>
        </p:nvSpPr>
        <p:spPr bwMode="auto">
          <a:xfrm>
            <a:off x="1046783" y="5794143"/>
            <a:ext cx="38735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Relax deadlines if needed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>
            <a:off x="1046783" y="5794143"/>
            <a:ext cx="26193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latin typeface="Calibri" pitchFamily="34" charset="0"/>
                <a:cs typeface="Times New Roman" pitchFamily="18" charset="0"/>
              </a:rPr>
              <a:t>4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53" name="Rectangle 5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0800000" flipV="1">
            <a:off x="4932040" y="2331956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utoShape 50"/>
          <p:cNvSpPr>
            <a:spLocks noChangeArrowheads="1"/>
          </p:cNvSpPr>
          <p:nvPr/>
        </p:nvSpPr>
        <p:spPr bwMode="auto">
          <a:xfrm>
            <a:off x="5580112" y="2187941"/>
            <a:ext cx="223224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Reliability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Analysis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39"/>
          <p:cNvSpPr>
            <a:spLocks noChangeArrowheads="1"/>
          </p:cNvSpPr>
          <p:nvPr/>
        </p:nvSpPr>
        <p:spPr bwMode="auto">
          <a:xfrm>
            <a:off x="1043608" y="5099785"/>
            <a:ext cx="38735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Evaluate the bandwidth consumption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Arrow Connector 24"/>
          <p:cNvCxnSpPr>
            <a:endCxn id="26" idx="1"/>
          </p:cNvCxnSpPr>
          <p:nvPr/>
        </p:nvCxnSpPr>
        <p:spPr>
          <a:xfrm flipV="1">
            <a:off x="4932040" y="5246530"/>
            <a:ext cx="648072" cy="27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50"/>
          <p:cNvSpPr>
            <a:spLocks noChangeArrowheads="1"/>
          </p:cNvSpPr>
          <p:nvPr/>
        </p:nvSpPr>
        <p:spPr bwMode="auto">
          <a:xfrm>
            <a:off x="5580112" y="5105242"/>
            <a:ext cx="2232248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Go to Step 1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Arrow Connector 28"/>
          <p:cNvCxnSpPr>
            <a:endCxn id="30" idx="1"/>
          </p:cNvCxnSpPr>
          <p:nvPr/>
        </p:nvCxnSpPr>
        <p:spPr>
          <a:xfrm flipV="1">
            <a:off x="4932040" y="5929974"/>
            <a:ext cx="648072" cy="2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utoShape 50"/>
          <p:cNvSpPr>
            <a:spLocks noChangeArrowheads="1"/>
          </p:cNvSpPr>
          <p:nvPr/>
        </p:nvSpPr>
        <p:spPr bwMode="auto">
          <a:xfrm>
            <a:off x="5580112" y="5644670"/>
            <a:ext cx="2232248" cy="57060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Extract signals from frames to increase the deadlines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1" name="AutoShape 39"/>
          <p:cNvSpPr>
            <a:spLocks noChangeArrowheads="1"/>
          </p:cNvSpPr>
          <p:nvPr/>
        </p:nvSpPr>
        <p:spPr bwMode="auto">
          <a:xfrm>
            <a:off x="1043608" y="1844824"/>
            <a:ext cx="3873500" cy="282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Initial:</a:t>
            </a:r>
            <a:r>
              <a:rPr lang="en-US" sz="105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11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Each signal is a frame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Signal packing</a:t>
            </a:r>
          </a:p>
          <a:p>
            <a:pPr lvl="1"/>
            <a:r>
              <a:rPr lang="en-US" dirty="0" smtClean="0"/>
              <a:t>Elementary pieces of information </a:t>
            </a:r>
          </a:p>
          <a:p>
            <a:pPr lvl="1"/>
            <a:r>
              <a:rPr lang="en-US" dirty="0" smtClean="0"/>
              <a:t>Signals will be packed into frames</a:t>
            </a:r>
          </a:p>
          <a:p>
            <a:endParaRPr lang="en-US" dirty="0" smtClean="0"/>
          </a:p>
          <a:p>
            <a:r>
              <a:rPr lang="en-US" dirty="0" smtClean="0"/>
              <a:t>Reliable frame scheduling over FlexRay based automotive networks</a:t>
            </a:r>
          </a:p>
          <a:p>
            <a:pPr lvl="1"/>
            <a:r>
              <a:rPr lang="en-US" dirty="0" smtClean="0"/>
              <a:t>Via temporal fault-tolerance</a:t>
            </a:r>
          </a:p>
          <a:p>
            <a:pPr lvl="2"/>
            <a:r>
              <a:rPr lang="en-US" dirty="0" smtClean="0"/>
              <a:t>Retransmissions</a:t>
            </a:r>
          </a:p>
          <a:p>
            <a:pPr lvl="1"/>
            <a:r>
              <a:rPr lang="en-US" dirty="0" smtClean="0"/>
              <a:t>At a minimum bandwidth utilization cost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637112"/>
          </a:xfrm>
        </p:spPr>
        <p:txBody>
          <a:bodyPr>
            <a:normAutofit/>
          </a:bodyPr>
          <a:lstStyle/>
          <a:p>
            <a:r>
              <a:rPr lang="en-US" dirty="0" smtClean="0"/>
              <a:t>Supported by a large consortium</a:t>
            </a:r>
          </a:p>
          <a:p>
            <a:pPr lvl="1"/>
            <a:r>
              <a:rPr lang="en-US" dirty="0" smtClean="0"/>
              <a:t>Car manufacturers</a:t>
            </a:r>
          </a:p>
          <a:p>
            <a:pPr lvl="1"/>
            <a:r>
              <a:rPr lang="en-US" dirty="0" smtClean="0"/>
              <a:t>Automotive suppliers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Hybrid protocol</a:t>
            </a:r>
          </a:p>
          <a:p>
            <a:pPr lvl="1"/>
            <a:r>
              <a:rPr lang="en-US" dirty="0" err="1" smtClean="0"/>
              <a:t>FlexRay</a:t>
            </a:r>
            <a:r>
              <a:rPr lang="en-US" dirty="0" smtClean="0"/>
              <a:t> combines features of time-triggered and event-triggered protocols</a:t>
            </a:r>
          </a:p>
          <a:p>
            <a:pPr lvl="2"/>
            <a:r>
              <a:rPr lang="en-US" dirty="0" smtClean="0"/>
              <a:t>We focus on the Static Segment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FlexRay</a:t>
            </a:r>
            <a:r>
              <a:rPr lang="en-US" dirty="0" smtClean="0"/>
              <a:t> 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Model</a:t>
            </a:r>
          </a:p>
          <a:p>
            <a:r>
              <a:rPr lang="en-US" dirty="0" smtClean="0"/>
              <a:t>Signal Packing</a:t>
            </a:r>
          </a:p>
          <a:p>
            <a:r>
              <a:rPr lang="en-US" dirty="0" smtClean="0"/>
              <a:t>Reliability Analysis</a:t>
            </a:r>
          </a:p>
          <a:p>
            <a:r>
              <a:rPr lang="en-US" dirty="0" smtClean="0"/>
              <a:t>CLP-based Formulation</a:t>
            </a:r>
          </a:p>
          <a:p>
            <a:r>
              <a:rPr lang="en-US" dirty="0" smtClean="0"/>
              <a:t>Heuristic Solution </a:t>
            </a:r>
          </a:p>
          <a:p>
            <a:r>
              <a:rPr lang="en-US" dirty="0" smtClean="0"/>
              <a:t>Experimental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2D08F-5F80-4469-9E62-CE1751FBA0F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 of the talk 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Automotive Architecture</a:t>
            </a:r>
          </a:p>
          <a:p>
            <a:pPr lvl="1"/>
            <a:r>
              <a:rPr lang="en-US" dirty="0" smtClean="0"/>
              <a:t>set of </a:t>
            </a:r>
            <a:r>
              <a:rPr lang="en-US" b="1" dirty="0" smtClean="0"/>
              <a:t>ECUs</a:t>
            </a:r>
            <a:r>
              <a:rPr lang="en-US" dirty="0" smtClean="0"/>
              <a:t> E</a:t>
            </a:r>
            <a:r>
              <a:rPr lang="en-US" baseline="-25000" dirty="0" smtClean="0"/>
              <a:t>1, </a:t>
            </a:r>
            <a:r>
              <a:rPr lang="en-US" dirty="0" smtClean="0"/>
              <a:t>E</a:t>
            </a:r>
            <a:r>
              <a:rPr lang="en-US" baseline="-25000" dirty="0"/>
              <a:t>2</a:t>
            </a:r>
            <a:r>
              <a:rPr lang="en-US" dirty="0" smtClean="0"/>
              <a:t>, … E</a:t>
            </a:r>
            <a:r>
              <a:rPr lang="en-US" baseline="-25000" dirty="0" smtClean="0"/>
              <a:t>N</a:t>
            </a:r>
          </a:p>
          <a:p>
            <a:pPr lvl="1"/>
            <a:r>
              <a:rPr lang="en-US" dirty="0" smtClean="0"/>
              <a:t>set of </a:t>
            </a:r>
            <a:r>
              <a:rPr lang="en-US" b="1" dirty="0" smtClean="0"/>
              <a:t>Signals </a:t>
            </a:r>
            <a:r>
              <a:rPr lang="en-US" dirty="0" smtClean="0"/>
              <a:t>per ECU S = {s</a:t>
            </a:r>
            <a:r>
              <a:rPr lang="en-US" sz="2400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</a:t>
            </a:r>
            <a:r>
              <a:rPr lang="en-US" dirty="0" smtClean="0"/>
              <a:t>}</a:t>
            </a:r>
          </a:p>
          <a:p>
            <a:pPr lvl="2"/>
            <a:r>
              <a:rPr lang="en-US" b="1" dirty="0" smtClean="0"/>
              <a:t>Offset</a:t>
            </a:r>
          </a:p>
          <a:p>
            <a:pPr lvl="2"/>
            <a:r>
              <a:rPr lang="en-US" b="1" dirty="0" smtClean="0"/>
              <a:t>Period</a:t>
            </a:r>
          </a:p>
          <a:p>
            <a:pPr lvl="2"/>
            <a:r>
              <a:rPr lang="en-US" b="1" dirty="0" smtClean="0"/>
              <a:t>Deadline</a:t>
            </a:r>
          </a:p>
          <a:p>
            <a:pPr lvl="2"/>
            <a:r>
              <a:rPr lang="en-US" b="1" dirty="0" smtClean="0"/>
              <a:t>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6" name="Group 106"/>
          <p:cNvGrpSpPr>
            <a:grpSpLocks/>
          </p:cNvGrpSpPr>
          <p:nvPr/>
        </p:nvGrpSpPr>
        <p:grpSpPr bwMode="auto">
          <a:xfrm>
            <a:off x="4283968" y="3847692"/>
            <a:ext cx="3733800" cy="1266092"/>
            <a:chOff x="2471984" y="4357694"/>
            <a:chExt cx="4028842" cy="1428760"/>
          </a:xfrm>
        </p:grpSpPr>
        <p:sp>
          <p:nvSpPr>
            <p:cNvPr id="31" name="Rectangle 59"/>
            <p:cNvSpPr>
              <a:spLocks noChangeArrowheads="1"/>
            </p:cNvSpPr>
            <p:nvPr/>
          </p:nvSpPr>
          <p:spPr bwMode="auto">
            <a:xfrm>
              <a:off x="2471984" y="4356867"/>
              <a:ext cx="1058599" cy="10426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sv-SE"/>
            </a:p>
          </p:txBody>
        </p:sp>
        <p:sp>
          <p:nvSpPr>
            <p:cNvPr id="32" name="Rectangle 60"/>
            <p:cNvSpPr>
              <a:spLocks noChangeArrowheads="1"/>
            </p:cNvSpPr>
            <p:nvPr/>
          </p:nvSpPr>
          <p:spPr bwMode="auto">
            <a:xfrm>
              <a:off x="3972522" y="4356867"/>
              <a:ext cx="1056886" cy="10426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sv-SE"/>
            </a:p>
          </p:txBody>
        </p:sp>
        <p:sp>
          <p:nvSpPr>
            <p:cNvPr id="33" name="Rectangle 61"/>
            <p:cNvSpPr>
              <a:spLocks noChangeArrowheads="1"/>
            </p:cNvSpPr>
            <p:nvPr/>
          </p:nvSpPr>
          <p:spPr bwMode="auto">
            <a:xfrm>
              <a:off x="5442227" y="4356867"/>
              <a:ext cx="1058599" cy="104263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sv-SE"/>
            </a:p>
          </p:txBody>
        </p:sp>
        <p:sp>
          <p:nvSpPr>
            <p:cNvPr id="34" name="Rectangle 62"/>
            <p:cNvSpPr>
              <a:spLocks noChangeArrowheads="1"/>
            </p:cNvSpPr>
            <p:nvPr/>
          </p:nvSpPr>
          <p:spPr bwMode="auto">
            <a:xfrm>
              <a:off x="2471984" y="5103343"/>
              <a:ext cx="1057818" cy="29705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sv-SE"/>
            </a:p>
          </p:txBody>
        </p:sp>
        <p:sp>
          <p:nvSpPr>
            <p:cNvPr id="35" name="Rectangle 63"/>
            <p:cNvSpPr>
              <a:spLocks noChangeArrowheads="1"/>
            </p:cNvSpPr>
            <p:nvPr/>
          </p:nvSpPr>
          <p:spPr bwMode="auto">
            <a:xfrm>
              <a:off x="3971691" y="5103343"/>
              <a:ext cx="1057818" cy="29705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6" name="Rectangle 64"/>
            <p:cNvSpPr>
              <a:spLocks noChangeArrowheads="1"/>
            </p:cNvSpPr>
            <p:nvPr/>
          </p:nvSpPr>
          <p:spPr bwMode="auto">
            <a:xfrm>
              <a:off x="5443008" y="5103343"/>
              <a:ext cx="1057818" cy="29705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7" name="Rectangle 331"/>
            <p:cNvSpPr>
              <a:spLocks noChangeArrowheads="1"/>
            </p:cNvSpPr>
            <p:nvPr/>
          </p:nvSpPr>
          <p:spPr bwMode="auto">
            <a:xfrm>
              <a:off x="2924982" y="5400401"/>
              <a:ext cx="150588" cy="2982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8" name="Rectangle 333"/>
            <p:cNvSpPr>
              <a:spLocks noChangeArrowheads="1"/>
            </p:cNvSpPr>
            <p:nvPr/>
          </p:nvSpPr>
          <p:spPr bwMode="auto">
            <a:xfrm>
              <a:off x="4424689" y="5397995"/>
              <a:ext cx="150588" cy="2982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39" name="Rectangle 334"/>
            <p:cNvSpPr>
              <a:spLocks noChangeArrowheads="1"/>
            </p:cNvSpPr>
            <p:nvPr/>
          </p:nvSpPr>
          <p:spPr bwMode="auto">
            <a:xfrm>
              <a:off x="5897241" y="5397995"/>
              <a:ext cx="150588" cy="2982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sv-SE"/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2686757" y="5643338"/>
              <a:ext cx="3570907" cy="143116"/>
            </a:xfrm>
            <a:prstGeom prst="rect">
              <a:avLst/>
            </a:prstGeom>
            <a:solidFill>
              <a:srgbClr val="000000"/>
            </a:solidFill>
            <a:ln w="9525">
              <a:noFill/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13" name="Oval 12"/>
          <p:cNvSpPr/>
          <p:nvPr/>
        </p:nvSpPr>
        <p:spPr bwMode="auto">
          <a:xfrm>
            <a:off x="4887218" y="4256534"/>
            <a:ext cx="220663" cy="204788"/>
          </a:xfrm>
          <a:prstGeom prst="ellipse">
            <a:avLst/>
          </a:prstGeom>
          <a:solidFill>
            <a:schemeClr val="accent4">
              <a:lumMod val="85000"/>
              <a:lumOff val="15000"/>
            </a:schemeClr>
          </a:solidFill>
          <a:ln w="9525" cap="flat" cmpd="sng" algn="ctr">
            <a:solidFill>
              <a:schemeClr val="accent4">
                <a:lumMod val="85000"/>
                <a:lumOff val="15000"/>
              </a:schemeClr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sv-SE"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7193856" y="4205734"/>
            <a:ext cx="220662" cy="204788"/>
          </a:xfrm>
          <a:prstGeom prst="ellipse">
            <a:avLst/>
          </a:prstGeom>
          <a:solidFill>
            <a:schemeClr val="accent4">
              <a:lumMod val="85000"/>
              <a:lumOff val="15000"/>
            </a:schemeClr>
          </a:solidFill>
          <a:ln w="9525" cap="flat" cmpd="sng" algn="ctr">
            <a:solidFill>
              <a:schemeClr val="accent4">
                <a:lumMod val="85000"/>
                <a:lumOff val="15000"/>
              </a:schemeClr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sv-SE">
              <a:latin typeface="Times New Roman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633593" y="4205734"/>
            <a:ext cx="219075" cy="204788"/>
          </a:xfrm>
          <a:prstGeom prst="ellipse">
            <a:avLst/>
          </a:prstGeom>
          <a:solidFill>
            <a:schemeClr val="accent4">
              <a:lumMod val="85000"/>
              <a:lumOff val="15000"/>
            </a:schemeClr>
          </a:solidFill>
          <a:ln w="9525" cap="flat" cmpd="sng" algn="ctr">
            <a:solidFill>
              <a:schemeClr val="accent4">
                <a:lumMod val="85000"/>
                <a:lumOff val="15000"/>
              </a:schemeClr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sv-SE">
              <a:latin typeface="Times New Roman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393506" y="4256534"/>
            <a:ext cx="220662" cy="204788"/>
          </a:xfrm>
          <a:prstGeom prst="ellipse">
            <a:avLst/>
          </a:prstGeom>
          <a:solidFill>
            <a:schemeClr val="accent4">
              <a:lumMod val="85000"/>
              <a:lumOff val="15000"/>
            </a:schemeClr>
          </a:solidFill>
          <a:ln w="9525" cap="flat" cmpd="sng" algn="ctr">
            <a:solidFill>
              <a:schemeClr val="accent4">
                <a:lumMod val="85000"/>
                <a:lumOff val="15000"/>
              </a:schemeClr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sv-SE">
              <a:latin typeface="Times New Roman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820668" y="4256534"/>
            <a:ext cx="220663" cy="204788"/>
          </a:xfrm>
          <a:prstGeom prst="ellipse">
            <a:avLst/>
          </a:prstGeom>
          <a:solidFill>
            <a:schemeClr val="accent4">
              <a:lumMod val="85000"/>
              <a:lumOff val="15000"/>
            </a:schemeClr>
          </a:solidFill>
          <a:ln w="9525" cap="flat" cmpd="sng" algn="ctr">
            <a:solidFill>
              <a:schemeClr val="accent4">
                <a:lumMod val="85000"/>
                <a:lumOff val="15000"/>
              </a:schemeClr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sv-SE">
              <a:latin typeface="Times New Roman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380312" y="4941168"/>
            <a:ext cx="219075" cy="204788"/>
          </a:xfrm>
          <a:prstGeom prst="ellipse">
            <a:avLst/>
          </a:prstGeom>
          <a:solidFill>
            <a:schemeClr val="accent4">
              <a:lumMod val="85000"/>
              <a:lumOff val="15000"/>
            </a:schemeClr>
          </a:solidFill>
          <a:ln w="9525" cap="flat" cmpd="sng" algn="ctr">
            <a:solidFill>
              <a:schemeClr val="accent4">
                <a:lumMod val="85000"/>
                <a:lumOff val="15000"/>
              </a:schemeClr>
            </a:solidFill>
            <a:prstDash val="solid"/>
            <a:round/>
            <a:headEnd type="none" w="sm" len="sm"/>
            <a:tailEnd type="stealth" w="med" len="lg"/>
          </a:ln>
          <a:effectLst/>
        </p:spPr>
        <p:txBody>
          <a:bodyPr/>
          <a:lstStyle/>
          <a:p>
            <a:endParaRPr lang="sv-SE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30712 1.48148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FlexRay</a:t>
            </a:r>
            <a:r>
              <a:rPr lang="en-US" dirty="0" smtClean="0"/>
              <a:t> Protocol Parameters</a:t>
            </a:r>
          </a:p>
          <a:p>
            <a:pPr lvl="1"/>
            <a:r>
              <a:rPr lang="en-US" dirty="0" smtClean="0"/>
              <a:t>Length of the Communication Cycle</a:t>
            </a:r>
          </a:p>
          <a:p>
            <a:pPr lvl="1"/>
            <a:r>
              <a:rPr lang="en-US" dirty="0" smtClean="0"/>
              <a:t>Length of the Static Segment</a:t>
            </a:r>
          </a:p>
          <a:p>
            <a:pPr lvl="1"/>
            <a:r>
              <a:rPr lang="en-US" dirty="0" smtClean="0"/>
              <a:t>Number of slots within the Static Segment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5074384"/>
          <a:ext cx="691277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77"/>
                <a:gridCol w="691277"/>
                <a:gridCol w="691277"/>
                <a:gridCol w="691277"/>
                <a:gridCol w="691277"/>
                <a:gridCol w="691277"/>
                <a:gridCol w="27651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 rot="16200000">
            <a:off x="4139952" y="1196753"/>
            <a:ext cx="504056" cy="6984776"/>
          </a:xfrm>
          <a:prstGeom prst="rightBrace">
            <a:avLst>
              <a:gd name="adj1" fmla="val 10158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b="1" dirty="0" err="1" smtClean="0"/>
              <a:t>FlexRay</a:t>
            </a:r>
            <a:r>
              <a:rPr lang="en-US" b="1" dirty="0" smtClean="0"/>
              <a:t> Communication Cycle</a:t>
            </a:r>
            <a:endParaRPr lang="en-US" b="1" dirty="0"/>
          </a:p>
        </p:txBody>
      </p:sp>
      <p:sp>
        <p:nvSpPr>
          <p:cNvPr id="7" name="Right Brace 6"/>
          <p:cNvSpPr/>
          <p:nvPr/>
        </p:nvSpPr>
        <p:spPr>
          <a:xfrm rot="5400000">
            <a:off x="2807804" y="3753036"/>
            <a:ext cx="504056" cy="4176464"/>
          </a:xfrm>
          <a:prstGeom prst="rightBrace">
            <a:avLst>
              <a:gd name="adj1" fmla="val 10158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en-US" b="1" dirty="0" err="1" smtClean="0"/>
              <a:t>FlexRay</a:t>
            </a:r>
            <a:r>
              <a:rPr lang="en-US" b="1" dirty="0" smtClean="0"/>
              <a:t> Static Segment</a:t>
            </a:r>
            <a:endParaRPr lang="en-US" b="1" dirty="0"/>
          </a:p>
        </p:txBody>
      </p:sp>
      <p:cxnSp>
        <p:nvCxnSpPr>
          <p:cNvPr id="9" name="Straight Arrow Connector 8"/>
          <p:cNvCxnSpPr>
            <a:stCxn id="11" idx="2"/>
          </p:cNvCxnSpPr>
          <p:nvPr/>
        </p:nvCxnSpPr>
        <p:spPr>
          <a:xfrm rot="16200000" flipH="1">
            <a:off x="1349642" y="4527122"/>
            <a:ext cx="792088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899592" y="3933056"/>
            <a:ext cx="1224136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Static Slot</a:t>
            </a:r>
            <a:endParaRPr lang="en-US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System Model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FlexRay Frame Format: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algn="ctr">
              <a:buNone/>
            </a:pPr>
            <a:endParaRPr lang="sv-SE" dirty="0" smtClean="0"/>
          </a:p>
          <a:p>
            <a:pPr algn="ctr">
              <a:buNone/>
            </a:pPr>
            <a:r>
              <a:rPr lang="sv-SE" dirty="0" smtClean="0"/>
              <a:t>Packing more signals into frames help reducing the overhead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647ED-1127-417E-914F-F3738CEC5F3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03648" y="2348880"/>
          <a:ext cx="6096000" cy="518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Header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/>
                        <a:t>Signals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800" dirty="0" smtClean="0">
                          <a:solidFill>
                            <a:schemeClr val="tx1"/>
                          </a:solidFill>
                        </a:rPr>
                        <a:t>Footer</a:t>
                      </a:r>
                      <a:endParaRPr lang="sv-SE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347864" y="3645024"/>
            <a:ext cx="2232248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400" b="1" dirty="0" smtClean="0">
                <a:solidFill>
                  <a:schemeClr val="tx1"/>
                </a:solidFill>
              </a:rPr>
              <a:t>Overhead</a:t>
            </a:r>
            <a:endParaRPr lang="sv-SE" sz="2400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2483768" y="2852936"/>
            <a:ext cx="864096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3"/>
          </p:cNvCxnSpPr>
          <p:nvPr/>
        </p:nvCxnSpPr>
        <p:spPr>
          <a:xfrm flipV="1">
            <a:off x="5580112" y="2852936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11757</TotalTime>
  <Words>1530</Words>
  <Application>Microsoft Office PowerPoint</Application>
  <PresentationFormat>On-screen Show (4:3)</PresentationFormat>
  <Paragraphs>574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Equation</vt:lpstr>
      <vt:lpstr>Reliability-Aware Frame Packing for the Static Segment of FlexRay</vt:lpstr>
      <vt:lpstr>Introduction</vt:lpstr>
      <vt:lpstr>Introduction</vt:lpstr>
      <vt:lpstr>Our contribution</vt:lpstr>
      <vt:lpstr>Why FlexRay ?</vt:lpstr>
      <vt:lpstr>Rest of the talk …</vt:lpstr>
      <vt:lpstr>System Model</vt:lpstr>
      <vt:lpstr>System Model</vt:lpstr>
      <vt:lpstr>System Model</vt:lpstr>
      <vt:lpstr>System Model</vt:lpstr>
      <vt:lpstr>Signal Packing</vt:lpstr>
      <vt:lpstr>Signal Packing</vt:lpstr>
      <vt:lpstr>Signal Packing</vt:lpstr>
      <vt:lpstr>Signal Packing</vt:lpstr>
      <vt:lpstr>How packing signals affects the schedulability?</vt:lpstr>
      <vt:lpstr>How packing signals affects the schedulability?</vt:lpstr>
      <vt:lpstr>Reliability Analysis</vt:lpstr>
      <vt:lpstr>Reliability Analysis</vt:lpstr>
      <vt:lpstr>Reliability Analysis</vt:lpstr>
      <vt:lpstr>Reliability Analysis</vt:lpstr>
      <vt:lpstr>Why it is important to consider fault tolerance requirments while packing?</vt:lpstr>
      <vt:lpstr>Why it is important to consider fault tolerance requirments while packing?</vt:lpstr>
      <vt:lpstr>Problem Formulation</vt:lpstr>
      <vt:lpstr>CLP-based Formulation</vt:lpstr>
      <vt:lpstr>CLP-based Formulation</vt:lpstr>
      <vt:lpstr>Heuristic Solution</vt:lpstr>
      <vt:lpstr>Heuristic Solution</vt:lpstr>
      <vt:lpstr>Heuristic Solution</vt:lpstr>
      <vt:lpstr>Heuristic Solution</vt:lpstr>
      <vt:lpstr>Experimental Results</vt:lpstr>
      <vt:lpstr>Experimental Results</vt:lpstr>
      <vt:lpstr>Experimental Results</vt:lpstr>
      <vt:lpstr>Experimental Results</vt:lpstr>
      <vt:lpstr>Conclusions</vt:lpstr>
      <vt:lpstr>Thank you!</vt:lpstr>
      <vt:lpstr>Heuristic Solution</vt:lpstr>
    </vt:vector>
  </TitlesOfParts>
  <Company>Linkopings universitet, 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FlexRay Signal Packing for Real-Time Applications with Fault Tolerance Requirements</dc:title>
  <dc:creator>g-bogta</dc:creator>
  <cp:lastModifiedBy>Andreea</cp:lastModifiedBy>
  <cp:revision>573</cp:revision>
  <dcterms:created xsi:type="dcterms:W3CDTF">2011-02-04T13:19:59Z</dcterms:created>
  <dcterms:modified xsi:type="dcterms:W3CDTF">2011-10-11T05:36:51Z</dcterms:modified>
</cp:coreProperties>
</file>