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24"/>
  </p:notesMasterIdLst>
  <p:handoutMasterIdLst>
    <p:handoutMasterId r:id="rId25"/>
  </p:handoutMasterIdLst>
  <p:sldIdLst>
    <p:sldId id="256" r:id="rId8"/>
    <p:sldId id="411" r:id="rId9"/>
    <p:sldId id="468" r:id="rId10"/>
    <p:sldId id="466" r:id="rId11"/>
    <p:sldId id="459" r:id="rId12"/>
    <p:sldId id="467" r:id="rId13"/>
    <p:sldId id="463" r:id="rId14"/>
    <p:sldId id="464" r:id="rId15"/>
    <p:sldId id="462" r:id="rId16"/>
    <p:sldId id="465" r:id="rId17"/>
    <p:sldId id="470" r:id="rId18"/>
    <p:sldId id="469" r:id="rId19"/>
    <p:sldId id="471" r:id="rId20"/>
    <p:sldId id="460" r:id="rId21"/>
    <p:sldId id="461" r:id="rId22"/>
    <p:sldId id="315" r:id="rId23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63" d="100"/>
          <a:sy n="63" d="100"/>
        </p:scale>
        <p:origin x="1404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3/14/2025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3/14/2025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da.liu.se/research/sportsanalytics/LINHAC/LINHAC25/home.html" TargetMode="External"/><Relationship Id="rId2" Type="http://schemas.openxmlformats.org/officeDocument/2006/relationships/hyperlink" Target="https://wiopt2025.github.io/" TargetMode="Externa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/>
              <a:t>2025-03-14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0C652B-B70C-8219-9F0A-C98A5B84E0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8C9308-7991-270F-B1E0-87BCD8B9B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Phone</a:t>
            </a:r>
            <a:r>
              <a:rPr lang="sv-SE" dirty="0"/>
              <a:t> calls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659BB02-3CE1-A7DC-5957-7E6D6813F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err="1"/>
              <a:t>Reminder</a:t>
            </a:r>
            <a:r>
              <a:rPr lang="sv-SE" dirty="0"/>
              <a:t>: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phone</a:t>
            </a:r>
            <a:r>
              <a:rPr lang="sv-SE" dirty="0"/>
              <a:t> calls </a:t>
            </a:r>
            <a:r>
              <a:rPr lang="sv-SE" dirty="0" err="1"/>
              <a:t>outside</a:t>
            </a:r>
            <a:r>
              <a:rPr lang="sv-SE" dirty="0"/>
              <a:t> EU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b="1" dirty="0"/>
              <a:t>not</a:t>
            </a:r>
            <a:r>
              <a:rPr lang="sv-SE" dirty="0"/>
              <a:t> </a:t>
            </a:r>
            <a:r>
              <a:rPr lang="sv-SE" dirty="0" err="1"/>
              <a:t>free</a:t>
            </a:r>
            <a:endParaRPr lang="sv-SE" dirty="0"/>
          </a:p>
          <a:p>
            <a:pPr marL="0" indent="0">
              <a:buNone/>
            </a:pPr>
            <a:r>
              <a:rPr lang="sv-SE" dirty="0">
                <a:sym typeface="Wingdings" panose="05000000000000000000" pitchFamily="2" charset="2"/>
              </a:rPr>
              <a:t></a:t>
            </a:r>
            <a:r>
              <a:rPr lang="sv-SE" dirty="0" err="1">
                <a:sym typeface="Wingdings" panose="05000000000000000000" pitchFamily="2" charset="2"/>
              </a:rPr>
              <a:t>only</a:t>
            </a:r>
            <a:r>
              <a:rPr lang="sv-SE" dirty="0">
                <a:sym typeface="Wingdings" panose="05000000000000000000" pitchFamily="2" charset="2"/>
              </a:rPr>
              <a:t> for </a:t>
            </a:r>
            <a:r>
              <a:rPr lang="sv-SE">
                <a:sym typeface="Wingdings" panose="05000000000000000000" pitchFamily="2" charset="2"/>
              </a:rPr>
              <a:t>work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E6501E-DBA1-C826-200A-23A4CD306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7FDBC51-30C4-F119-015A-CD1C9BC25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363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F3BF93-286A-8D21-424C-7EA46C97D3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7C7BDB-CA97-6C2B-22AA-454B8ADA9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Travel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10858AF-9199-F6DB-F214-6B3B5C0400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err="1"/>
              <a:t>Reminder</a:t>
            </a:r>
            <a:r>
              <a:rPr lang="sv-SE" dirty="0"/>
              <a:t>: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No </a:t>
            </a:r>
            <a:r>
              <a:rPr lang="sv-SE" dirty="0" err="1"/>
              <a:t>bookings</a:t>
            </a:r>
            <a:r>
              <a:rPr lang="sv-SE" dirty="0"/>
              <a:t> </a:t>
            </a:r>
            <a:r>
              <a:rPr lang="sv-SE" dirty="0" err="1"/>
              <a:t>before</a:t>
            </a:r>
            <a:r>
              <a:rPr lang="sv-SE" dirty="0"/>
              <a:t> </a:t>
            </a:r>
            <a:r>
              <a:rPr lang="sv-SE" dirty="0" err="1"/>
              <a:t>approved</a:t>
            </a:r>
            <a:r>
              <a:rPr lang="sv-SE" dirty="0"/>
              <a:t> </a:t>
            </a:r>
            <a:r>
              <a:rPr lang="sv-SE" dirty="0" err="1"/>
              <a:t>travel</a:t>
            </a:r>
            <a:r>
              <a:rPr lang="sv-SE" dirty="0"/>
              <a:t> order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DEA6EE-D06F-0600-763B-4B5085D11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5F3937D-B830-DFF7-D54D-8D1DBC6E0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2488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F311FD-72EA-67FA-42DA-340238D34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04DF39-CFB5-0AE4-127D-80277648A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Copyright for </a:t>
            </a:r>
            <a:r>
              <a:rPr lang="sv-SE" dirty="0" err="1"/>
              <a:t>pictures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F3EF884-2069-D122-5786-045DB0D005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Again</a:t>
            </a:r>
            <a:r>
              <a:rPr lang="sv-SE" dirty="0"/>
              <a:t> …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Be </a:t>
            </a:r>
            <a:r>
              <a:rPr lang="sv-SE" dirty="0" err="1"/>
              <a:t>careful</a:t>
            </a:r>
            <a:r>
              <a:rPr lang="sv-SE" dirty="0"/>
              <a:t> </a:t>
            </a:r>
            <a:r>
              <a:rPr lang="sv-SE" dirty="0" err="1"/>
              <a:t>about</a:t>
            </a:r>
            <a:r>
              <a:rPr lang="sv-SE" dirty="0"/>
              <a:t> </a:t>
            </a:r>
            <a:r>
              <a:rPr lang="sv-SE" dirty="0" err="1"/>
              <a:t>what</a:t>
            </a:r>
            <a:r>
              <a:rPr lang="sv-SE" dirty="0"/>
              <a:t>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put</a:t>
            </a:r>
            <a:r>
              <a:rPr lang="sv-SE" dirty="0"/>
              <a:t> on </a:t>
            </a:r>
            <a:r>
              <a:rPr lang="sv-SE" dirty="0" err="1"/>
              <a:t>course</a:t>
            </a:r>
            <a:r>
              <a:rPr lang="sv-SE" dirty="0"/>
              <a:t> </a:t>
            </a:r>
            <a:r>
              <a:rPr lang="sv-SE" dirty="0" err="1"/>
              <a:t>home</a:t>
            </a:r>
            <a:r>
              <a:rPr lang="sv-SE" dirty="0"/>
              <a:t> pages and in </a:t>
            </a:r>
            <a:r>
              <a:rPr lang="sv-SE" dirty="0" err="1"/>
              <a:t>publicly</a:t>
            </a:r>
            <a:r>
              <a:rPr lang="sv-SE" dirty="0"/>
              <a:t> </a:t>
            </a:r>
            <a:r>
              <a:rPr lang="sv-SE" dirty="0" err="1"/>
              <a:t>available</a:t>
            </a:r>
            <a:r>
              <a:rPr lang="sv-SE" dirty="0"/>
              <a:t> </a:t>
            </a:r>
            <a:r>
              <a:rPr lang="sv-SE" dirty="0" err="1"/>
              <a:t>slides</a:t>
            </a:r>
            <a:r>
              <a:rPr lang="sv-SE" dirty="0"/>
              <a:t>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1EFE1E2-3B11-40BA-1EFC-0DE8FBC37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C41F188-C172-BC22-FFC0-D8750993E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34136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F8E2C0-589E-A49E-D21C-8BCD78BDB3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C8FED7-8F22-A07E-DB41-03CDDDBC9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Web pages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1A75AFC-60C4-2CE0-DD02-444346E55C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Should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on web pages for the different </a:t>
            </a:r>
            <a:r>
              <a:rPr lang="sv-SE" dirty="0" err="1"/>
              <a:t>groups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96D6E04-D920-A05A-2B56-C70F6C445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07A4738-982A-A310-7778-2266E3F89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8632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6154C7-4E93-DEC4-8982-D6ECAC743B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14F864-B77A-5420-9833-F7EE4F66B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ADIT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D950552-DEE1-E463-7846-F7B44A56FF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err="1"/>
              <a:t>Funding</a:t>
            </a:r>
            <a:endParaRPr lang="sv-SE" dirty="0"/>
          </a:p>
          <a:p>
            <a:endParaRPr lang="sv-SE" dirty="0"/>
          </a:p>
          <a:p>
            <a:r>
              <a:rPr lang="sv-SE" dirty="0"/>
              <a:t>Nikos: WASP </a:t>
            </a:r>
            <a:r>
              <a:rPr lang="sv-SE" dirty="0" err="1"/>
              <a:t>industrial</a:t>
            </a:r>
            <a:r>
              <a:rPr lang="sv-SE" dirty="0"/>
              <a:t> PhD student</a:t>
            </a:r>
          </a:p>
          <a:p>
            <a:endParaRPr lang="sv-SE" dirty="0"/>
          </a:p>
          <a:p>
            <a:r>
              <a:rPr lang="sv-SE" dirty="0"/>
              <a:t>Patrick: VR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1A2C48-CB1C-E0DD-10A3-948A828BA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25B6AD7-A2D7-2A2E-741D-8D2C628EB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0992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3033A8-F04E-758E-EE17-E8C9BCEEDB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BBFBDA-42D4-29C0-6099-5F775B6B0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ADIT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EBCAD95-BEF0-A194-E70F-543DE59BAB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Events</a:t>
            </a:r>
          </a:p>
          <a:p>
            <a:endParaRPr lang="sv-SE" dirty="0"/>
          </a:p>
          <a:p>
            <a:r>
              <a:rPr lang="sv-SE" dirty="0" err="1"/>
              <a:t>WiOpt</a:t>
            </a:r>
            <a:r>
              <a:rPr lang="sv-SE" dirty="0"/>
              <a:t>:  </a:t>
            </a:r>
            <a:r>
              <a:rPr lang="sv-SE" dirty="0">
                <a:hlinkClick r:id="rId2"/>
              </a:rPr>
              <a:t>https://wiopt2025.github.io/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May 26-29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LINHAC:  </a:t>
            </a:r>
            <a:r>
              <a:rPr lang="sv-SE" dirty="0">
                <a:hlinkClick r:id="rId3"/>
              </a:rPr>
              <a:t>https://www.ida.liu.se/research/sportsanalytics/LINHAC/LINHAC25/home.html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June 2-4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D153E4E-B869-6214-F6F4-39E999F13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5131AC6-5D98-6750-F38D-6EFE2AEE9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70666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2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Promotion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Niklas: professor  (last </a:t>
            </a:r>
            <a:r>
              <a:rPr lang="sv-SE" dirty="0" err="1"/>
              <a:t>stages</a:t>
            </a:r>
            <a:r>
              <a:rPr lang="sv-SE" dirty="0"/>
              <a:t>) </a:t>
            </a:r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741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A38D41-7276-A622-6255-2264C5E417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720C6-C765-F800-E9A6-2363E5939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7198D0-035E-0A25-3D79-FEEFD16A65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Sehrish</a:t>
            </a:r>
            <a:r>
              <a:rPr lang="sv-SE" dirty="0"/>
              <a:t> </a:t>
            </a:r>
            <a:r>
              <a:rPr lang="sv-SE" dirty="0" err="1"/>
              <a:t>Qummar</a:t>
            </a:r>
            <a:r>
              <a:rPr lang="sv-SE" dirty="0"/>
              <a:t>, PhD student</a:t>
            </a:r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Bowen Li (</a:t>
            </a:r>
            <a:r>
              <a:rPr lang="sv-SE" dirty="0" err="1"/>
              <a:t>postdoc</a:t>
            </a:r>
            <a:r>
              <a:rPr lang="sv-SE" dirty="0"/>
              <a:t>), </a:t>
            </a:r>
            <a:r>
              <a:rPr lang="sv-SE" dirty="0" err="1"/>
              <a:t>waiting</a:t>
            </a:r>
            <a:r>
              <a:rPr lang="sv-SE" dirty="0"/>
              <a:t> for </a:t>
            </a:r>
            <a:r>
              <a:rPr lang="sv-SE" dirty="0" err="1"/>
              <a:t>permit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4CC59-8C06-B860-2D18-0B1AC901D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B7CB8C-D380-7311-4597-8C239C5A3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A6F915B2-A236-193C-CD00-9CA8DE4DC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909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4CE17A-5E55-2016-8582-FC4E0EC8A2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80E62-8FC3-B745-FED3-7EE05D001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sv-SE" dirty="0" err="1"/>
              <a:t>Guests</a:t>
            </a:r>
            <a:r>
              <a:rPr lang="sv-SE" dirty="0"/>
              <a:t>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D8433C-C75C-0F20-EB88-657F527580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Guest</a:t>
            </a:r>
            <a:r>
              <a:rPr lang="sv-SE" dirty="0"/>
              <a:t> PhD students:</a:t>
            </a:r>
          </a:p>
          <a:p>
            <a:pPr marL="0" indent="0" fontAlgn="base">
              <a:buNone/>
            </a:pPr>
            <a:r>
              <a:rPr lang="sv-SE" dirty="0"/>
              <a:t>Flavio Souza</a:t>
            </a:r>
          </a:p>
          <a:p>
            <a:pPr marL="0" indent="0" fontAlgn="base">
              <a:buNone/>
            </a:pPr>
            <a:r>
              <a:rPr lang="sv-SE" dirty="0" err="1"/>
              <a:t>Tannishtha</a:t>
            </a:r>
            <a:r>
              <a:rPr lang="sv-SE" dirty="0"/>
              <a:t> </a:t>
            </a:r>
            <a:r>
              <a:rPr lang="sv-SE" dirty="0" err="1"/>
              <a:t>Devgun</a:t>
            </a:r>
            <a:r>
              <a:rPr lang="sv-SE" dirty="0"/>
              <a:t>, </a:t>
            </a:r>
            <a:r>
              <a:rPr lang="sv-SE" dirty="0" err="1"/>
              <a:t>waiting</a:t>
            </a:r>
            <a:r>
              <a:rPr lang="sv-SE" dirty="0"/>
              <a:t> for </a:t>
            </a:r>
            <a:r>
              <a:rPr lang="sv-SE" dirty="0" err="1"/>
              <a:t>permit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Guest</a:t>
            </a:r>
            <a:r>
              <a:rPr lang="sv-SE" dirty="0"/>
              <a:t> master student:</a:t>
            </a:r>
          </a:p>
          <a:p>
            <a:pPr marL="0" indent="0" fontAlgn="base">
              <a:buNone/>
            </a:pPr>
            <a:r>
              <a:rPr lang="sv-SE" dirty="0"/>
              <a:t>Ayman </a:t>
            </a:r>
            <a:r>
              <a:rPr lang="sv-SE" dirty="0" err="1"/>
              <a:t>Zeijli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0760D-CFB8-7BCF-6E3B-5917DFDDE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03F11-BD4F-B782-9661-3960053EF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1667CC24-E0D6-DB51-3159-A40F83844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6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6020B6-5D42-41EE-A17C-286ACCC637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EC102A-BFA4-E2EC-5FD0-3918F6216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LiRE25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AF0314A-8C51-90C2-4663-69272104EA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IDA + ITN Medie- och Informationsteknik</a:t>
            </a:r>
          </a:p>
          <a:p>
            <a:endParaRPr lang="sv-SE" dirty="0"/>
          </a:p>
          <a:p>
            <a:r>
              <a:rPr lang="sv-SE" dirty="0" err="1"/>
              <a:t>Handed</a:t>
            </a:r>
            <a:r>
              <a:rPr lang="sv-SE" dirty="0"/>
              <a:t> in </a:t>
            </a:r>
            <a:r>
              <a:rPr lang="sv-SE" dirty="0" err="1"/>
              <a:t>self-evaluation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Interviews</a:t>
            </a:r>
            <a:r>
              <a:rPr lang="sv-SE" dirty="0"/>
              <a:t> on April 8</a:t>
            </a:r>
          </a:p>
          <a:p>
            <a:pPr lvl="1"/>
            <a:r>
              <a:rPr lang="sv-SE" dirty="0"/>
              <a:t>13:45-14:55 seniors</a:t>
            </a:r>
          </a:p>
          <a:p>
            <a:pPr lvl="1"/>
            <a:r>
              <a:rPr lang="sv-SE" dirty="0"/>
              <a:t>15:10-15:50 juniors</a:t>
            </a:r>
          </a:p>
          <a:p>
            <a:pPr lvl="1"/>
            <a:r>
              <a:rPr lang="sv-SE" dirty="0"/>
              <a:t>16:05-16:45 PhD students</a:t>
            </a:r>
          </a:p>
          <a:p>
            <a:pPr lvl="1"/>
            <a:r>
              <a:rPr lang="sv-SE" dirty="0"/>
              <a:t>16:45-17:00 seniors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0A72EA-3E6B-8963-B995-9D46C5035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C54534A-1BC8-DB3C-F902-2859BA692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3393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E4D43C-A70D-B7BD-32FC-4A84AB6E9A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7F96E0-6098-EB5A-86C3-DBB6A6F7F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Strategic</a:t>
            </a:r>
            <a:r>
              <a:rPr lang="sv-SE" dirty="0"/>
              <a:t> research areas (SFO)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283DBBA-4E72-5D86-4549-F8506DBFE0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Areas</a:t>
            </a:r>
          </a:p>
          <a:p>
            <a:pPr lvl="1"/>
            <a:r>
              <a:rPr lang="sv-SE" sz="1800" dirty="0"/>
              <a:t>Health, Life Sciences &amp; AI (31 – 61.5)</a:t>
            </a:r>
          </a:p>
          <a:p>
            <a:pPr lvl="1"/>
            <a:r>
              <a:rPr lang="sv-SE" sz="1800" dirty="0"/>
              <a:t>Quantum </a:t>
            </a:r>
            <a:r>
              <a:rPr lang="sv-SE" sz="1800" dirty="0" err="1"/>
              <a:t>technology</a:t>
            </a:r>
            <a:endParaRPr lang="sv-SE" sz="1800" dirty="0"/>
          </a:p>
          <a:p>
            <a:pPr lvl="1"/>
            <a:r>
              <a:rPr lang="sv-SE" sz="1800" dirty="0"/>
              <a:t>Polar research</a:t>
            </a:r>
          </a:p>
          <a:p>
            <a:pPr lvl="1"/>
            <a:r>
              <a:rPr lang="sv-SE" sz="1800" dirty="0" err="1"/>
              <a:t>Climate</a:t>
            </a:r>
            <a:endParaRPr lang="sv-SE" sz="1800" dirty="0"/>
          </a:p>
          <a:p>
            <a:pPr lvl="1"/>
            <a:r>
              <a:rPr lang="sv-SE" sz="1800" dirty="0" err="1"/>
              <a:t>Crisis</a:t>
            </a:r>
            <a:r>
              <a:rPr lang="sv-SE" sz="1800" dirty="0"/>
              <a:t> management and ’totalförsvar’  (24 - 47)</a:t>
            </a:r>
          </a:p>
          <a:p>
            <a:pPr lvl="1"/>
            <a:r>
              <a:rPr lang="sv-SE" sz="1800" dirty="0" err="1"/>
              <a:t>Crime</a:t>
            </a:r>
            <a:endParaRPr lang="sv-SE" sz="1800" dirty="0"/>
          </a:p>
          <a:p>
            <a:pPr lvl="1"/>
            <a:r>
              <a:rPr lang="sv-SE" sz="1800" dirty="0" err="1"/>
              <a:t>Schools</a:t>
            </a:r>
            <a:endParaRPr lang="sv-SE" sz="1800" dirty="0"/>
          </a:p>
          <a:p>
            <a:pPr lvl="1"/>
            <a:r>
              <a:rPr lang="sv-SE" sz="1800" dirty="0"/>
              <a:t>Material science (13.5 – 27.5)</a:t>
            </a:r>
          </a:p>
          <a:p>
            <a:r>
              <a:rPr lang="sv-SE" dirty="0" err="1"/>
              <a:t>Time</a:t>
            </a:r>
            <a:r>
              <a:rPr lang="sv-SE" dirty="0"/>
              <a:t> </a:t>
            </a:r>
            <a:r>
              <a:rPr lang="sv-SE" dirty="0" err="1"/>
              <a:t>line</a:t>
            </a:r>
            <a:r>
              <a:rPr lang="sv-SE" dirty="0"/>
              <a:t>: 2025 </a:t>
            </a:r>
            <a:r>
              <a:rPr lang="sv-SE" dirty="0" err="1"/>
              <a:t>application</a:t>
            </a:r>
            <a:r>
              <a:rPr lang="sv-SE" dirty="0"/>
              <a:t>; 2027 </a:t>
            </a:r>
            <a:r>
              <a:rPr lang="sv-SE" dirty="0" err="1"/>
              <a:t>funding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3EEA7A2-4370-78DA-25D6-00445A796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EA23F1C-7F27-DF2C-2C96-07D90437A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253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A103D4-AE22-5F40-F35E-58DCB3A71B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A5BCE0-DA3C-3BEF-3685-0EBCF845B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New </a:t>
            </a:r>
            <a:r>
              <a:rPr lang="sv-SE" dirty="0" err="1"/>
              <a:t>routine</a:t>
            </a:r>
            <a:r>
              <a:rPr lang="sv-SE" dirty="0"/>
              <a:t> for </a:t>
            </a:r>
            <a:r>
              <a:rPr lang="sv-SE" dirty="0" err="1"/>
              <a:t>guests</a:t>
            </a:r>
            <a:r>
              <a:rPr lang="sv-SE" dirty="0"/>
              <a:t> </a:t>
            </a:r>
            <a:r>
              <a:rPr lang="sv-SE" dirty="0" err="1"/>
              <a:t>staying</a:t>
            </a:r>
            <a:r>
              <a:rPr lang="sv-SE" dirty="0"/>
              <a:t> 1 </a:t>
            </a:r>
            <a:r>
              <a:rPr lang="sv-SE" dirty="0" err="1"/>
              <a:t>month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more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AE9D127-A918-5467-642E-C729CB4B82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448867"/>
            <a:ext cx="7737587" cy="4066288"/>
          </a:xfrm>
        </p:spPr>
        <p:txBody>
          <a:bodyPr/>
          <a:lstStyle/>
          <a:p>
            <a:r>
              <a:rPr lang="sv-SE" dirty="0"/>
              <a:t>New form: </a:t>
            </a:r>
            <a:r>
              <a:rPr lang="sv-SE" dirty="0" err="1"/>
              <a:t>account</a:t>
            </a:r>
            <a:r>
              <a:rPr lang="sv-SE" dirty="0"/>
              <a:t> form + new info </a:t>
            </a:r>
          </a:p>
          <a:p>
            <a:endParaRPr lang="sv-SE" dirty="0"/>
          </a:p>
          <a:p>
            <a:r>
              <a:rPr lang="sv-SE" dirty="0"/>
              <a:t>Info </a:t>
            </a:r>
          </a:p>
          <a:p>
            <a:pPr lvl="1"/>
            <a:r>
              <a:rPr lang="sv-SE" dirty="0" err="1"/>
              <a:t>Guest</a:t>
            </a:r>
            <a:endParaRPr lang="sv-SE" dirty="0"/>
          </a:p>
          <a:p>
            <a:pPr lvl="1"/>
            <a:r>
              <a:rPr lang="sv-SE" dirty="0" err="1"/>
              <a:t>Host</a:t>
            </a:r>
            <a:endParaRPr lang="sv-SE" dirty="0"/>
          </a:p>
          <a:p>
            <a:pPr lvl="1"/>
            <a:r>
              <a:rPr lang="sv-SE" dirty="0" err="1"/>
              <a:t>Funding</a:t>
            </a:r>
            <a:endParaRPr lang="sv-SE" dirty="0"/>
          </a:p>
          <a:p>
            <a:pPr lvl="1"/>
            <a:r>
              <a:rPr lang="sv-SE" dirty="0" err="1"/>
              <a:t>Approved</a:t>
            </a:r>
            <a:r>
              <a:rPr lang="sv-SE" dirty="0"/>
              <a:t> by </a:t>
            </a:r>
            <a:r>
              <a:rPr lang="sv-SE" dirty="0" err="1"/>
              <a:t>head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division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A84A1A9-7ACA-E67A-CB3C-0708D844B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02E0C1-ED01-0345-78B5-323E08331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1332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450A6C-3EB2-0C2F-AE07-4B2107EBEC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EA32B3-59E5-1321-2EC9-A301BF6F8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New </a:t>
            </a:r>
            <a:r>
              <a:rPr lang="sv-SE" dirty="0" err="1"/>
              <a:t>routine</a:t>
            </a:r>
            <a:r>
              <a:rPr lang="sv-SE" dirty="0"/>
              <a:t> for </a:t>
            </a:r>
            <a:r>
              <a:rPr lang="sv-SE" dirty="0" err="1"/>
              <a:t>guests</a:t>
            </a:r>
            <a:r>
              <a:rPr lang="sv-SE" dirty="0"/>
              <a:t> </a:t>
            </a:r>
            <a:r>
              <a:rPr lang="sv-SE" dirty="0" err="1"/>
              <a:t>staying</a:t>
            </a:r>
            <a:r>
              <a:rPr lang="sv-SE" dirty="0"/>
              <a:t> 1 </a:t>
            </a:r>
            <a:r>
              <a:rPr lang="sv-SE" dirty="0" err="1"/>
              <a:t>month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more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8CE2BEA-0A64-0A48-829D-081A7FFB4B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62480"/>
            <a:ext cx="7737587" cy="4452675"/>
          </a:xfrm>
        </p:spPr>
        <p:txBody>
          <a:bodyPr/>
          <a:lstStyle/>
          <a:p>
            <a:endParaRPr lang="sv-SE" dirty="0"/>
          </a:p>
          <a:p>
            <a:r>
              <a:rPr lang="sv-SE" dirty="0"/>
              <a:t>HR </a:t>
            </a:r>
            <a:r>
              <a:rPr lang="sv-SE" dirty="0" err="1"/>
              <a:t>helps</a:t>
            </a:r>
            <a:r>
              <a:rPr lang="sv-SE" dirty="0"/>
              <a:t> </a:t>
            </a:r>
            <a:r>
              <a:rPr lang="sv-SE" dirty="0" err="1"/>
              <a:t>foreign</a:t>
            </a:r>
            <a:r>
              <a:rPr lang="sv-SE" dirty="0"/>
              <a:t> </a:t>
            </a:r>
            <a:r>
              <a:rPr lang="sv-SE" dirty="0" err="1"/>
              <a:t>guests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visum/</a:t>
            </a:r>
            <a:r>
              <a:rPr lang="sv-SE" dirty="0" err="1"/>
              <a:t>permit</a:t>
            </a:r>
            <a:r>
              <a:rPr lang="sv-SE" dirty="0"/>
              <a:t>, info </a:t>
            </a:r>
            <a:r>
              <a:rPr lang="sv-SE" dirty="0" err="1"/>
              <a:t>about</a:t>
            </a:r>
            <a:r>
              <a:rPr lang="sv-SE" dirty="0"/>
              <a:t> </a:t>
            </a:r>
            <a:r>
              <a:rPr lang="sv-SE" dirty="0" err="1"/>
              <a:t>accommodation</a:t>
            </a:r>
            <a:r>
              <a:rPr lang="sv-SE" dirty="0"/>
              <a:t>, </a:t>
            </a:r>
            <a:r>
              <a:rPr lang="sv-SE" dirty="0" err="1"/>
              <a:t>welcome</a:t>
            </a:r>
            <a:r>
              <a:rPr lang="sv-SE" dirty="0"/>
              <a:t> meeting, </a:t>
            </a:r>
            <a:r>
              <a:rPr lang="sv-SE" dirty="0" err="1"/>
              <a:t>help</a:t>
            </a:r>
            <a:r>
              <a:rPr lang="sv-SE" dirty="0"/>
              <a:t> for </a:t>
            </a:r>
            <a:r>
              <a:rPr lang="sv-SE" dirty="0" err="1"/>
              <a:t>spouse</a:t>
            </a:r>
            <a:r>
              <a:rPr lang="sv-SE" dirty="0"/>
              <a:t> </a:t>
            </a:r>
            <a:r>
              <a:rPr lang="sv-SE" dirty="0" err="1"/>
              <a:t>etc</a:t>
            </a:r>
            <a:r>
              <a:rPr lang="sv-SE" dirty="0"/>
              <a:t>, LiU </a:t>
            </a:r>
            <a:r>
              <a:rPr lang="sv-SE" dirty="0" err="1"/>
              <a:t>account</a:t>
            </a:r>
            <a:endParaRPr lang="sv-SE" dirty="0"/>
          </a:p>
          <a:p>
            <a:endParaRPr lang="sv-SE" dirty="0"/>
          </a:p>
          <a:p>
            <a:r>
              <a:rPr lang="sv-SE" dirty="0"/>
              <a:t>Hand in at </a:t>
            </a:r>
            <a:r>
              <a:rPr lang="sv-SE" dirty="0" err="1"/>
              <a:t>least</a:t>
            </a:r>
            <a:r>
              <a:rPr lang="sv-SE" dirty="0"/>
              <a:t> 2 </a:t>
            </a:r>
            <a:r>
              <a:rPr lang="sv-SE" dirty="0" err="1"/>
              <a:t>weeks</a:t>
            </a:r>
            <a:r>
              <a:rPr lang="sv-SE" dirty="0"/>
              <a:t> </a:t>
            </a:r>
            <a:r>
              <a:rPr lang="sv-SE" dirty="0" err="1"/>
              <a:t>before</a:t>
            </a:r>
            <a:r>
              <a:rPr lang="sv-SE" dirty="0"/>
              <a:t> </a:t>
            </a:r>
            <a:r>
              <a:rPr lang="sv-SE" dirty="0" err="1"/>
              <a:t>arrival</a:t>
            </a:r>
            <a:endParaRPr lang="sv-SE" dirty="0"/>
          </a:p>
          <a:p>
            <a:endParaRPr lang="sv-SE" dirty="0"/>
          </a:p>
          <a:p>
            <a:r>
              <a:rPr lang="sv-SE" dirty="0"/>
              <a:t>Note: for </a:t>
            </a:r>
            <a:r>
              <a:rPr lang="sv-SE" dirty="0" err="1"/>
              <a:t>guests</a:t>
            </a:r>
            <a:r>
              <a:rPr lang="sv-SE" dirty="0"/>
              <a:t> </a:t>
            </a:r>
            <a:r>
              <a:rPr lang="sv-SE" dirty="0" err="1"/>
              <a:t>staying</a:t>
            </a:r>
            <a:r>
              <a:rPr lang="sv-SE" dirty="0"/>
              <a:t> less </a:t>
            </a:r>
            <a:r>
              <a:rPr lang="sv-SE" dirty="0" err="1"/>
              <a:t>than</a:t>
            </a:r>
            <a:r>
              <a:rPr lang="sv-SE" dirty="0"/>
              <a:t> a </a:t>
            </a:r>
            <a:r>
              <a:rPr lang="sv-SE" dirty="0" err="1"/>
              <a:t>month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need</a:t>
            </a:r>
            <a:r>
              <a:rPr lang="sv-SE" dirty="0"/>
              <a:t> LiU </a:t>
            </a:r>
            <a:r>
              <a:rPr lang="sv-SE" dirty="0" err="1"/>
              <a:t>account</a:t>
            </a:r>
            <a:r>
              <a:rPr lang="sv-SE" dirty="0"/>
              <a:t>,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also</a:t>
            </a:r>
            <a:r>
              <a:rPr lang="sv-SE" dirty="0"/>
              <a:t> </a:t>
            </a:r>
            <a:r>
              <a:rPr lang="sv-SE" dirty="0" err="1"/>
              <a:t>need</a:t>
            </a:r>
            <a:r>
              <a:rPr lang="sv-SE" dirty="0"/>
              <a:t> to </a:t>
            </a:r>
            <a:r>
              <a:rPr lang="sv-SE" dirty="0" err="1"/>
              <a:t>fill</a:t>
            </a:r>
            <a:r>
              <a:rPr lang="sv-SE" dirty="0"/>
              <a:t> </a:t>
            </a:r>
            <a:r>
              <a:rPr lang="sv-SE" dirty="0" err="1"/>
              <a:t>out</a:t>
            </a:r>
            <a:r>
              <a:rPr lang="sv-SE" dirty="0"/>
              <a:t> the form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C974D77-58D7-4CBE-1151-35B826C28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819686E-CBFE-C18B-3058-D35DA0609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5559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B4DC9A-E89F-8C40-EFF2-A108E0A33D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FA7AB6-B2D5-881B-B04D-4F4F05649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Recruitment</a:t>
            </a:r>
            <a:r>
              <a:rPr lang="sv-SE" dirty="0"/>
              <a:t> PhD students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BBA0622-C914-F9CB-6940-E92CC503EB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New </a:t>
            </a:r>
            <a:r>
              <a:rPr lang="sv-SE" dirty="0" err="1"/>
              <a:t>tekfak</a:t>
            </a:r>
            <a:r>
              <a:rPr lang="sv-SE" dirty="0"/>
              <a:t> </a:t>
            </a:r>
            <a:r>
              <a:rPr lang="sv-SE" dirty="0" err="1"/>
              <a:t>regulation</a:t>
            </a:r>
            <a:r>
              <a:rPr lang="sv-SE" dirty="0"/>
              <a:t>: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Always 2 seniors </a:t>
            </a:r>
            <a:r>
              <a:rPr lang="sv-SE" dirty="0" err="1"/>
              <a:t>involved</a:t>
            </a:r>
            <a:r>
              <a:rPr lang="sv-SE" dirty="0"/>
              <a:t> in </a:t>
            </a:r>
            <a:r>
              <a:rPr lang="sv-SE" dirty="0" err="1"/>
              <a:t>recruitment</a:t>
            </a:r>
            <a:r>
              <a:rPr lang="sv-SE" dirty="0"/>
              <a:t> decision process </a:t>
            </a:r>
            <a:r>
              <a:rPr lang="sv-SE" dirty="0" err="1"/>
              <a:t>of</a:t>
            </a:r>
            <a:r>
              <a:rPr lang="sv-SE" dirty="0"/>
              <a:t> PhD students. </a:t>
            </a:r>
          </a:p>
          <a:p>
            <a:pPr marL="0" indent="0">
              <a:buNone/>
            </a:pPr>
            <a:r>
              <a:rPr lang="sv-SE" dirty="0"/>
              <a:t>(In </a:t>
            </a:r>
            <a:r>
              <a:rPr lang="sv-SE"/>
              <a:t>practice, </a:t>
            </a:r>
            <a:r>
              <a:rPr lang="sv-SE" dirty="0"/>
              <a:t>for </a:t>
            </a:r>
            <a:r>
              <a:rPr lang="sv-SE" dirty="0" err="1"/>
              <a:t>most</a:t>
            </a:r>
            <a:r>
              <a:rPr lang="sv-SE" dirty="0"/>
              <a:t> no </a:t>
            </a:r>
            <a:r>
              <a:rPr lang="sv-SE" dirty="0" err="1"/>
              <a:t>change</a:t>
            </a:r>
            <a:r>
              <a:rPr lang="sv-SE" dirty="0"/>
              <a:t>.)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0BFE27D-5477-109E-5F1A-D0041FE01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2025-03-14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55A0695-18FF-F1E6-D70A-CF400B97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80896511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customXml/itemProps2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9245</TotalTime>
  <Words>377</Words>
  <Application>Microsoft Office PowerPoint</Application>
  <PresentationFormat>Bildspel på skärmen (4:3)</PresentationFormat>
  <Paragraphs>124</Paragraphs>
  <Slides>16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16</vt:i4>
      </vt:variant>
    </vt:vector>
  </HeadingPairs>
  <TitlesOfParts>
    <vt:vector size="24" baseType="lpstr">
      <vt:lpstr>Arial</vt:lpstr>
      <vt:lpstr>Calibri</vt:lpstr>
      <vt:lpstr>Georgia</vt:lpstr>
      <vt:lpstr>Wingdings</vt:lpstr>
      <vt:lpstr>Start and finish</vt:lpstr>
      <vt:lpstr>White slides</vt:lpstr>
      <vt:lpstr>Black slides</vt:lpstr>
      <vt:lpstr>Avsnittssidor</vt:lpstr>
      <vt:lpstr>ADIT Meeting</vt:lpstr>
      <vt:lpstr>Promotion</vt:lpstr>
      <vt:lpstr>New employees</vt:lpstr>
      <vt:lpstr>Guests:</vt:lpstr>
      <vt:lpstr>LiRE25</vt:lpstr>
      <vt:lpstr>Strategic research areas (SFO)</vt:lpstr>
      <vt:lpstr>New routine for guests staying 1 month of more</vt:lpstr>
      <vt:lpstr>New routine for guests staying 1 month of more</vt:lpstr>
      <vt:lpstr>Recruitment PhD students</vt:lpstr>
      <vt:lpstr>Phone calls</vt:lpstr>
      <vt:lpstr>Travel</vt:lpstr>
      <vt:lpstr>Copyright for pictures</vt:lpstr>
      <vt:lpstr>Web pages</vt:lpstr>
      <vt:lpstr>Info from ADIT members</vt:lpstr>
      <vt:lpstr>Info from ADIT members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344</cp:revision>
  <dcterms:created xsi:type="dcterms:W3CDTF">2020-02-20T14:14:52Z</dcterms:created>
  <dcterms:modified xsi:type="dcterms:W3CDTF">2025-03-14T12:22:09Z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