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</p:sldMasterIdLst>
  <p:notesMasterIdLst>
    <p:notesMasterId r:id="rId29"/>
  </p:notesMasterIdLst>
  <p:handoutMasterIdLst>
    <p:handoutMasterId r:id="rId30"/>
  </p:handoutMasterIdLst>
  <p:sldIdLst>
    <p:sldId id="256" r:id="rId8"/>
    <p:sldId id="411" r:id="rId9"/>
    <p:sldId id="457" r:id="rId10"/>
    <p:sldId id="460" r:id="rId11"/>
    <p:sldId id="459" r:id="rId12"/>
    <p:sldId id="466" r:id="rId13"/>
    <p:sldId id="462" r:id="rId14"/>
    <p:sldId id="463" r:id="rId15"/>
    <p:sldId id="464" r:id="rId16"/>
    <p:sldId id="465" r:id="rId17"/>
    <p:sldId id="456" r:id="rId18"/>
    <p:sldId id="467" r:id="rId19"/>
    <p:sldId id="442" r:id="rId20"/>
    <p:sldId id="315" r:id="rId21"/>
    <p:sldId id="461" r:id="rId22"/>
    <p:sldId id="257" r:id="rId23"/>
    <p:sldId id="258" r:id="rId24"/>
    <p:sldId id="259" r:id="rId25"/>
    <p:sldId id="260" r:id="rId26"/>
    <p:sldId id="261" r:id="rId27"/>
    <p:sldId id="262" r:id="rId2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3" d="100"/>
          <a:sy n="63" d="100"/>
        </p:scale>
        <p:origin x="14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CCCCCC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6E3B-49E9-B6BB-3B6C0139FA1D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6E3B-49E9-B6BB-3B6C0139FA1D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86.907487827345705</c:v>
                </c:pt>
                <c:pt idx="1">
                  <c:v>13.378076062639821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3B-49E9-B6BB-3B6C0139FA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63DD1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B584-44DE-900F-13225519CC66}"/>
              </c:ext>
            </c:extLst>
          </c:dPt>
          <c:dPt>
            <c:idx val="1"/>
            <c:bubble3D val="0"/>
            <c:spPr>
              <a:solidFill>
                <a:srgbClr val="EEEEEE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B584-44DE-900F-13225519CC66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86.764705882352942</c:v>
                </c:pt>
                <c:pt idx="1">
                  <c:v>13.235294117647058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84-44DE-900F-13225519CC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FB2C-450A-B32A-4737C94113FE}"/>
              </c:ext>
            </c:extLst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FB2C-450A-B32A-4737C94113FE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86.764705882352942</c:v>
                </c:pt>
                <c:pt idx="1">
                  <c:v>13.235294117647058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B2C-450A-B32A-4737C94113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 algn="l"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Kreativitet och lärande 1/2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har tillgång till strukturer och arenor som uppmuntrar till att träffa kollegor för att utbyta tankar, idéer och kunskap</c:v>
                </c:pt>
                <c:pt idx="1">
                  <c:v>Jag har möjlighet till utveckling i arbetet (ta ökat ansvar, prova nya arbetsuppgifter, pedagogisk utveckling etc.)</c:v>
                </c:pt>
                <c:pt idx="2">
                  <c:v>Jag får möjligheten att utforska nya områden/idéer i relation till mitt arbete</c:v>
                </c:pt>
                <c:pt idx="3">
                  <c:v>Jag har utrymme att både prova nya idéer och att utvärdera genomfört arbete</c:v>
                </c:pt>
                <c:pt idx="4">
                  <c:v>Jag har möjlighet att arbeta ostört, utan avbrott, när arbetet kräver det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4.3</c:v>
                </c:pt>
                <c:pt idx="2">
                  <c:v>4.3</c:v>
                </c:pt>
                <c:pt idx="3">
                  <c:v>4.2</c:v>
                </c:pt>
                <c:pt idx="4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45-4F35-B188-DCD412465D3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har tillgång till strukturer och arenor som uppmuntrar till att träffa kollegor för att utbyta tankar, idéer och kunskap</c:v>
                </c:pt>
                <c:pt idx="1">
                  <c:v>Jag har möjlighet till utveckling i arbetet (ta ökat ansvar, prova nya arbetsuppgifter, pedagogisk utveckling etc.)</c:v>
                </c:pt>
                <c:pt idx="2">
                  <c:v>Jag får möjligheten att utforska nya områden/idéer i relation till mitt arbete</c:v>
                </c:pt>
                <c:pt idx="3">
                  <c:v>Jag har utrymme att både prova nya idéer och att utvärdera genomfört arbete</c:v>
                </c:pt>
                <c:pt idx="4">
                  <c:v>Jag har möjlighet att arbeta ostört, utan avbrott, när arbetet kräver det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4.0999999999999996</c:v>
                </c:pt>
                <c:pt idx="1">
                  <c:v>4.2</c:v>
                </c:pt>
                <c:pt idx="2">
                  <c:v>4.3</c:v>
                </c:pt>
                <c:pt idx="3">
                  <c:v>4.5</c:v>
                </c:pt>
                <c:pt idx="4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45-4F35-B188-DCD412465D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 algn="l"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Kreativitet och lärande 2/2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På min avdelning/enhet inspireras och lär vi oss av andra avdelningar/enheter inom universitetet</c:v>
                </c:pt>
                <c:pt idx="1">
                  <c:v>På min avdelning/enhet delar vi med oss till varandra av vår kunskap och erfarenheter</c:v>
                </c:pt>
                <c:pt idx="2">
                  <c:v>Mina kollegor finns tillgängliga i tillräcklig utsträckning för att vi ska kunna bedriva och utveckla vår verksamhet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3.5</c:v>
                </c:pt>
                <c:pt idx="1">
                  <c:v>4.4000000000000004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8F-412E-86D2-FED32E193ED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På min avdelning/enhet inspireras och lär vi oss av andra avdelningar/enheter inom universitetet</c:v>
                </c:pt>
                <c:pt idx="1">
                  <c:v>På min avdelning/enhet delar vi med oss till varandra av vår kunskap och erfarenheter</c:v>
                </c:pt>
                <c:pt idx="2">
                  <c:v>Mina kollegor finns tillgängliga i tillräcklig utsträckning för att vi ska kunna bedriva och utveckla vår verksamhet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3.2</c:v>
                </c:pt>
                <c:pt idx="1">
                  <c:v>3.6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8F-412E-86D2-FED32E193E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 algn="l"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Motivation och engagemang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utmanar mig</c:v>
                </c:pt>
                <c:pt idx="1">
                  <c:v>Jag har ett intressant och stimulerande arbete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4.5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B9-4730-99E4-DCDD19A8E06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utmanar mig</c:v>
                </c:pt>
                <c:pt idx="1">
                  <c:v>Jag har ett intressant och stimulerande arbete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4.5</c:v>
                </c:pt>
                <c:pt idx="1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B9-4730-99E4-DCDD19A8E0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0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5/7/2024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5/7/2024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418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  <p:sldLayoutId id="2147483734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 dirty="0"/>
              <a:t>2024-05-07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Holiday</a:t>
            </a:r>
            <a:r>
              <a:rPr lang="sv-SE" dirty="0"/>
              <a:t> in </a:t>
            </a:r>
            <a:r>
              <a:rPr lang="sv-SE" dirty="0" err="1"/>
              <a:t>connection</a:t>
            </a:r>
            <a:r>
              <a:rPr lang="sv-SE" dirty="0"/>
              <a:t> to </a:t>
            </a:r>
            <a:r>
              <a:rPr lang="sv-SE" dirty="0" err="1"/>
              <a:t>job</a:t>
            </a:r>
            <a:r>
              <a:rPr lang="sv-SE" dirty="0"/>
              <a:t> </a:t>
            </a:r>
            <a:r>
              <a:rPr lang="sv-SE" dirty="0" err="1"/>
              <a:t>travel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Max 50%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can</a:t>
            </a:r>
            <a:r>
              <a:rPr lang="sv-SE" dirty="0"/>
              <a:t> be </a:t>
            </a:r>
            <a:r>
              <a:rPr lang="sv-SE" dirty="0" err="1"/>
              <a:t>holiday</a:t>
            </a:r>
            <a:endParaRPr lang="sv-SE" dirty="0"/>
          </a:p>
          <a:p>
            <a:r>
              <a:rPr lang="sv-SE" dirty="0"/>
              <a:t>Weekend </a:t>
            </a:r>
            <a:r>
              <a:rPr lang="sv-SE" dirty="0" err="1"/>
              <a:t>days</a:t>
            </a:r>
            <a:r>
              <a:rPr lang="sv-SE" dirty="0"/>
              <a:t> </a:t>
            </a:r>
            <a:r>
              <a:rPr lang="sv-SE" dirty="0" err="1"/>
              <a:t>during</a:t>
            </a:r>
            <a:r>
              <a:rPr lang="sv-SE" dirty="0"/>
              <a:t> </a:t>
            </a:r>
            <a:r>
              <a:rPr lang="sv-SE" dirty="0" err="1"/>
              <a:t>holiday</a:t>
            </a:r>
            <a:r>
              <a:rPr lang="sv-SE" dirty="0"/>
              <a:t> </a:t>
            </a:r>
            <a:r>
              <a:rPr lang="sv-SE" dirty="0" err="1"/>
              <a:t>count</a:t>
            </a:r>
            <a:r>
              <a:rPr lang="sv-SE" dirty="0"/>
              <a:t> as </a:t>
            </a:r>
            <a:r>
              <a:rPr lang="sv-SE" dirty="0" err="1"/>
              <a:t>holiday</a:t>
            </a:r>
            <a:r>
              <a:rPr lang="sv-SE" dirty="0"/>
              <a:t> </a:t>
            </a:r>
            <a:r>
              <a:rPr lang="sv-SE" dirty="0" err="1"/>
              <a:t>days</a:t>
            </a:r>
            <a:endParaRPr lang="sv-SE" dirty="0"/>
          </a:p>
          <a:p>
            <a:r>
              <a:rPr lang="sv-SE" dirty="0" err="1"/>
              <a:t>Travel</a:t>
            </a:r>
            <a:r>
              <a:rPr lang="sv-SE" dirty="0"/>
              <a:t> </a:t>
            </a:r>
            <a:r>
              <a:rPr lang="sv-SE" dirty="0" err="1"/>
              <a:t>days</a:t>
            </a:r>
            <a:r>
              <a:rPr lang="sv-SE" dirty="0"/>
              <a:t> </a:t>
            </a:r>
            <a:r>
              <a:rPr lang="sv-SE" dirty="0" err="1"/>
              <a:t>directly</a:t>
            </a:r>
            <a:r>
              <a:rPr lang="sv-SE" dirty="0"/>
              <a:t> </a:t>
            </a:r>
            <a:r>
              <a:rPr lang="sv-SE" dirty="0" err="1"/>
              <a:t>connected</a:t>
            </a:r>
            <a:r>
              <a:rPr lang="sv-SE" dirty="0"/>
              <a:t> to </a:t>
            </a:r>
            <a:r>
              <a:rPr lang="sv-SE" dirty="0" err="1"/>
              <a:t>holiday</a:t>
            </a:r>
            <a:r>
              <a:rPr lang="sv-SE" dirty="0"/>
              <a:t> </a:t>
            </a:r>
            <a:r>
              <a:rPr lang="sv-SE" dirty="0" err="1"/>
              <a:t>days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</a:t>
            </a:r>
            <a:r>
              <a:rPr lang="sv-SE" dirty="0" err="1"/>
              <a:t>holiday</a:t>
            </a:r>
            <a:r>
              <a:rPr lang="sv-SE" dirty="0"/>
              <a:t> </a:t>
            </a:r>
            <a:r>
              <a:rPr lang="sv-SE" dirty="0" err="1"/>
              <a:t>days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3611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CF13A2-B741-8EA6-B60A-8A3C20795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946798-74EC-5A9F-92AB-14BF7BA73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</p:spPr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60B7E05-4028-8818-3FCB-B1AB96DA77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E9D5799-595A-DBA0-F428-6704EB6788C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</p:spPr>
        <p:txBody>
          <a:bodyPr/>
          <a:lstStyle/>
          <a:p>
            <a:fld id="{D27E6A4C-6317-524D-927D-F0BF73D73EB0}" type="datetime1">
              <a:rPr lang="sv-SE" smtClean="0"/>
              <a:pPr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80C938C-3964-DA5E-EF04-688443A1A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</p:spPr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A2FC8B7-DBA2-6DC7-57D0-83C6E59F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</p:spPr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0912B533-F5D4-01CB-B447-093CA2842DCC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PhD defenses</a:t>
            </a: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23/5 kl 8:30 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Sijin</a:t>
            </a: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11/6 kl 9:15 Alireza</a:t>
            </a:r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dirty="0">
                <a:solidFill>
                  <a:srgbClr val="242424"/>
                </a:solidFill>
                <a:latin typeface="Aptos" panose="020B0004020202020204" pitchFamily="34" charset="0"/>
              </a:rPr>
              <a:t>12/6 kl 9:15 Minh Ha</a:t>
            </a:r>
          </a:p>
          <a:p>
            <a:pPr marL="0" indent="0" algn="l" fontAlgn="base">
              <a:buNone/>
            </a:pPr>
            <a:endParaRPr lang="en-US" b="0" i="0" dirty="0">
              <a:solidFill>
                <a:srgbClr val="242424"/>
              </a:solidFill>
              <a:effectLst/>
              <a:latin typeface="Aptos" panose="020B0004020202020204" pitchFamily="34" charset="0"/>
            </a:endParaRPr>
          </a:p>
          <a:p>
            <a:pPr marL="0" indent="0" algn="l" fontAlgn="base">
              <a:buNone/>
            </a:pPr>
            <a:r>
              <a:rPr lang="en-US" dirty="0">
                <a:solidFill>
                  <a:srgbClr val="242424"/>
                </a:solidFill>
                <a:latin typeface="Aptos" panose="020B0004020202020204" pitchFamily="34" charset="0"/>
              </a:rPr>
              <a:t>50%/60% seminar</a:t>
            </a:r>
          </a:p>
          <a:p>
            <a:pPr marL="0" indent="0" algn="l" fontAlgn="base">
              <a:buNone/>
            </a:pPr>
            <a:r>
              <a:rPr lang="en-US" dirty="0">
                <a:solidFill>
                  <a:srgbClr val="242424"/>
                </a:solidFill>
                <a:latin typeface="Aptos" panose="020B0004020202020204" pitchFamily="34" charset="0"/>
              </a:rPr>
              <a:t>16/5 kl 10:15 David</a:t>
            </a:r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13/6 kl 13:15 Ying</a:t>
            </a:r>
            <a:endParaRPr lang="en-US" b="0" i="0" dirty="0">
              <a:solidFill>
                <a:srgbClr val="000000"/>
              </a:solidFill>
              <a:effectLst/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893926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2D1D5-EE7A-9446-6915-69E9F934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25486F-F575-A7DF-1942-37F3D85A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2FB6B97-23CC-D99F-8CCE-D8BB2F93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EC58AB8-5EDE-B5B5-27B4-D83EFE90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CA6D7007-47BF-0F94-84C1-2FAEA3ABCC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792" y="1830356"/>
            <a:ext cx="2955813" cy="4246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324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</p:spPr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</p:spPr>
        <p:txBody>
          <a:bodyPr/>
          <a:lstStyle/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</p:spPr>
        <p:txBody>
          <a:bodyPr/>
          <a:lstStyle/>
          <a:p>
            <a:fld id="{D27E6A4C-6317-524D-927D-F0BF73D73EB0}" type="datetime1">
              <a:rPr lang="sv-SE" smtClean="0"/>
              <a:pPr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</p:spPr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</p:spPr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00F44480-4AE6-4659-AC4D-EA2A3B4D139C}"/>
              </a:ext>
            </a:extLst>
          </p:cNvPr>
          <p:cNvSpPr txBox="1">
            <a:spLocks/>
          </p:cNvSpPr>
          <p:nvPr/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v-SE" dirty="0"/>
          </a:p>
          <a:p>
            <a:pPr marL="0" indent="0" algn="l" fontAlgn="base">
              <a:buNone/>
            </a:pP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Events</a:t>
            </a:r>
          </a:p>
          <a:p>
            <a:pPr algn="l" fontAlgn="base"/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algn="l" fontAlgn="base"/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11-12/6: 9th Swedish National Computer Networking</a:t>
            </a:r>
            <a:r>
              <a:rPr lang="en-US" dirty="0">
                <a:solidFill>
                  <a:srgbClr val="000000"/>
                </a:solidFill>
                <a:latin typeface="Segoe UI Web (West European)"/>
              </a:rPr>
              <a:t> </a:t>
            </a:r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and Cloud Computing Workshop</a:t>
            </a:r>
          </a:p>
          <a:p>
            <a:pPr algn="l" fontAlgn="base"/>
            <a:endParaRPr lang="en-US" dirty="0">
              <a:solidFill>
                <a:srgbClr val="242424"/>
              </a:solidFill>
              <a:latin typeface="Aptos" panose="020B0004020202020204" pitchFamily="34" charset="0"/>
            </a:endParaRPr>
          </a:p>
          <a:p>
            <a:pPr fontAlgn="base"/>
            <a:r>
              <a:rPr lang="en-US" b="0" i="0" dirty="0">
                <a:solidFill>
                  <a:srgbClr val="242424"/>
                </a:solidFill>
                <a:effectLst/>
                <a:latin typeface="Aptos" panose="020B0004020202020204" pitchFamily="34" charset="0"/>
              </a:rPr>
              <a:t>3-5/6: LINHAC</a:t>
            </a:r>
            <a:endParaRPr lang="en-US" b="0" i="0" dirty="0">
              <a:solidFill>
                <a:srgbClr val="000000"/>
              </a:solidFill>
              <a:effectLst/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4171142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5146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Kreativitet och lärande/Creativity and learning 2024</a:t>
            </a:r>
            <a:endParaRPr lang="en-US" sz="3200" dirty="0"/>
          </a:p>
        </p:txBody>
      </p:sp>
      <p:sp>
        <p:nvSpPr>
          <p:cNvPr id="3" name="Object2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ADIT jämfört med IDA</a:t>
            </a:r>
            <a:endParaRPr lang="en-US" dirty="0"/>
          </a:p>
        </p:txBody>
      </p:sp>
      <p:sp>
        <p:nvSpPr>
          <p:cNvPr id="4" name="Object3"/>
          <p:cNvSpPr/>
          <p:nvPr/>
        </p:nvSpPr>
        <p:spPr>
          <a:xfrm>
            <a:off x="457200" y="3886201"/>
            <a:ext cx="8229600" cy="692497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algn="l"/>
            <a:r>
              <a:rPr lang="en-US" sz="1300" dirty="0">
                <a:solidFill>
                  <a:srgbClr val="000000"/>
                </a:solidFill>
              </a:rPr>
              <a:t>Insamlingsperiod: 2024-03-04 - 2024-03-15
Svarsfrekvens: 71% (17 svar)
</a:t>
            </a:r>
            <a:endParaRPr lang="en-US" sz="13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686050"/>
            <a:ext cx="3657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Styrkor</a:t>
            </a:r>
            <a:endParaRPr lang="en-US" dirty="0"/>
          </a:p>
        </p:txBody>
      </p:sp>
      <p:sp>
        <p:nvSpPr>
          <p:cNvPr id="3" name="Object2"/>
          <p:cNvSpPr/>
          <p:nvPr/>
        </p:nvSpPr>
        <p:spPr>
          <a:xfrm>
            <a:off x="457200" y="2868931"/>
            <a:ext cx="3657600" cy="1015663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får möjligheten att utforska nya områden/idéer i relation till mitt arbete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möjlighet till utveckling i arbetet (ta ökat ansvar, prova nya arbetsuppgifter, pedagogisk utveckling etc.)</a:t>
            </a:r>
            <a:endParaRPr lang="en-US" sz="12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Object5"/>
          <p:cNvSpPr/>
          <p:nvPr/>
        </p:nvSpPr>
        <p:spPr>
          <a:xfrm>
            <a:off x="3566160" y="3563874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800" dirty="0">
                <a:solidFill>
                  <a:srgbClr val="999999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±0</a:t>
            </a:r>
            <a:endParaRPr lang="en-US" sz="800" dirty="0"/>
          </a:p>
        </p:txBody>
      </p:sp>
      <p:sp>
        <p:nvSpPr>
          <p:cNvPr id="7" name="Object6"/>
          <p:cNvSpPr/>
          <p:nvPr/>
        </p:nvSpPr>
        <p:spPr>
          <a:xfrm>
            <a:off x="3566160" y="34175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4,5</a:t>
            </a:r>
            <a:endParaRPr lang="en-US" sz="1500" dirty="0"/>
          </a:p>
        </p:txBody>
      </p:sp>
      <p:sp>
        <p:nvSpPr>
          <p:cNvPr id="8" name="Object7"/>
          <p:cNvSpPr/>
          <p:nvPr/>
        </p:nvSpPr>
        <p:spPr>
          <a:xfrm>
            <a:off x="3566160" y="41033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12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794760" y="2274570"/>
          <a:ext cx="91440" cy="9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Object9"/>
          <p:cNvSpPr/>
          <p:nvPr/>
        </p:nvSpPr>
        <p:spPr>
          <a:xfrm>
            <a:off x="5486400" y="2686050"/>
            <a:ext cx="3657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Fokusområden</a:t>
            </a:r>
            <a:endParaRPr lang="en-US" dirty="0"/>
          </a:p>
        </p:txBody>
      </p:sp>
      <p:sp>
        <p:nvSpPr>
          <p:cNvPr id="11" name="Object10"/>
          <p:cNvSpPr/>
          <p:nvPr/>
        </p:nvSpPr>
        <p:spPr>
          <a:xfrm>
            <a:off x="5486400" y="2868931"/>
            <a:ext cx="3657600" cy="830997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På min avdelning/enhet inspireras och lär vi oss av andra avdelningar/enheter inom universitetet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På min avdelning/enhet delar vi med oss till varandra av vår kunskap och erfarenheter</a:t>
            </a:r>
            <a:endParaRPr 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Kreativitet och lärande</a:t>
            </a: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3716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371600"/>
          <a:ext cx="8229600" cy="3017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sv-SE" dirty="0" err="1"/>
              <a:t>Postdoc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 err="1"/>
              <a:t>Eunjeong</a:t>
            </a:r>
            <a:r>
              <a:rPr lang="sv-SE" dirty="0"/>
              <a:t> </a:t>
            </a:r>
            <a:r>
              <a:rPr lang="sv-SE" dirty="0" err="1"/>
              <a:t>Jeong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</a:t>
            </a:r>
          </a:p>
          <a:p>
            <a:pPr marL="0" indent="0" fontAlgn="base">
              <a:buNone/>
            </a:pPr>
            <a:r>
              <a:rPr lang="sv-SE" dirty="0" err="1"/>
              <a:t>Somiya</a:t>
            </a:r>
            <a:r>
              <a:rPr lang="sv-SE" dirty="0"/>
              <a:t> Kapoor</a:t>
            </a:r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3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371600"/>
          <a:ext cx="822960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4E9EDC-5ED7-D26A-EA6E-3BA171AA58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67F27F-2291-1683-26C7-4D86E815D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Personal </a:t>
            </a:r>
            <a:r>
              <a:rPr lang="sv-SE" dirty="0" err="1"/>
              <a:t>Development</a:t>
            </a:r>
            <a:r>
              <a:rPr lang="sv-SE" dirty="0"/>
              <a:t> </a:t>
            </a:r>
            <a:r>
              <a:rPr lang="sv-SE" dirty="0" err="1"/>
              <a:t>Dialogues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73C171-7FA6-0DD9-E308-AA9B9598168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91B75E-1CBD-8ED8-6CF7-FE323378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B1E71F0-BD24-9332-0E99-F334BC4D3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35BDEC6-6EDC-3B20-E328-259D2E95E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475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A9BD2-8157-B2C5-F328-4E717ABD75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52C3A9-6184-DE38-908F-5977D01E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Employee</a:t>
            </a:r>
            <a:r>
              <a:rPr lang="sv-SE" dirty="0"/>
              <a:t> 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D32B3AF-B82B-57EC-8ED0-FFEBE57B8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Topic</a:t>
            </a:r>
            <a:r>
              <a:rPr lang="sv-SE" dirty="0"/>
              <a:t>: </a:t>
            </a:r>
            <a:r>
              <a:rPr lang="sv-SE" dirty="0" err="1"/>
              <a:t>Creativity</a:t>
            </a:r>
            <a:r>
              <a:rPr lang="sv-SE" dirty="0"/>
              <a:t> and Learning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5F8E481-663E-8A92-323C-8AAF7B249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C856780-27D2-CC0C-58AA-7CFFFE1B2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CC21B1-AC57-8262-C01E-6E180F470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34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LiRE25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IDA + ITN Medie- och Informationsteknik</a:t>
            </a:r>
          </a:p>
          <a:p>
            <a:endParaRPr lang="sv-SE" dirty="0"/>
          </a:p>
          <a:p>
            <a:r>
              <a:rPr lang="sv-SE" dirty="0" err="1"/>
              <a:t>Proposals</a:t>
            </a:r>
            <a:r>
              <a:rPr lang="sv-SE" dirty="0"/>
              <a:t> for ’bedömare’ (”</a:t>
            </a:r>
            <a:r>
              <a:rPr lang="sv-SE" dirty="0" err="1"/>
              <a:t>critical</a:t>
            </a:r>
            <a:r>
              <a:rPr lang="sv-SE" dirty="0"/>
              <a:t> </a:t>
            </a:r>
            <a:r>
              <a:rPr lang="sv-SE" dirty="0" err="1"/>
              <a:t>friends</a:t>
            </a:r>
            <a:r>
              <a:rPr lang="sv-SE" dirty="0"/>
              <a:t>”)</a:t>
            </a:r>
          </a:p>
          <a:p>
            <a:endParaRPr lang="sv-SE" dirty="0"/>
          </a:p>
          <a:p>
            <a:r>
              <a:rPr lang="sv-SE" dirty="0" err="1"/>
              <a:t>Report</a:t>
            </a:r>
            <a:r>
              <a:rPr lang="sv-SE" dirty="0"/>
              <a:t> </a:t>
            </a:r>
            <a:r>
              <a:rPr lang="sv-SE" dirty="0" err="1"/>
              <a:t>writing</a:t>
            </a:r>
            <a:r>
              <a:rPr lang="sv-SE" dirty="0"/>
              <a:t> in 2024HT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3393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MSc/BSc </a:t>
            </a:r>
            <a:r>
              <a:rPr lang="sv-SE" dirty="0" err="1"/>
              <a:t>thesis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No </a:t>
            </a:r>
            <a:r>
              <a:rPr lang="sv-SE" dirty="0" err="1"/>
              <a:t>requirement</a:t>
            </a:r>
            <a:r>
              <a:rPr lang="sv-SE" dirty="0"/>
              <a:t> for publishing, </a:t>
            </a:r>
            <a:r>
              <a:rPr lang="sv-SE" dirty="0" err="1"/>
              <a:t>but</a:t>
            </a:r>
            <a:r>
              <a:rPr lang="sv-SE" dirty="0"/>
              <a:t> </a:t>
            </a:r>
            <a:r>
              <a:rPr lang="sv-SE" dirty="0" err="1"/>
              <a:t>requirement</a:t>
            </a:r>
            <a:r>
              <a:rPr lang="sv-SE" dirty="0"/>
              <a:t> for </a:t>
            </a:r>
            <a:r>
              <a:rPr lang="sv-SE"/>
              <a:t>archiving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764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Dealing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Ongoing</a:t>
            </a:r>
            <a:r>
              <a:rPr lang="sv-SE" dirty="0"/>
              <a:t> </a:t>
            </a:r>
            <a:r>
              <a:rPr lang="sv-SE" dirty="0" err="1"/>
              <a:t>Lethal</a:t>
            </a:r>
            <a:r>
              <a:rPr lang="sv-SE" dirty="0"/>
              <a:t> </a:t>
            </a:r>
            <a:r>
              <a:rPr lang="sv-SE" dirty="0" err="1"/>
              <a:t>Violence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Guides at </a:t>
            </a:r>
            <a:r>
              <a:rPr lang="sv-SE" dirty="0" err="1"/>
              <a:t>printing</a:t>
            </a:r>
            <a:r>
              <a:rPr lang="sv-SE" dirty="0"/>
              <a:t> </a:t>
            </a:r>
            <a:r>
              <a:rPr lang="sv-SE" dirty="0" err="1"/>
              <a:t>rooms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186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Changes in </a:t>
            </a:r>
            <a:r>
              <a:rPr lang="sv-SE" dirty="0" err="1"/>
              <a:t>Egencia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Lists for </a:t>
            </a:r>
            <a:r>
              <a:rPr lang="sv-SE" dirty="0" err="1"/>
              <a:t>purpose</a:t>
            </a:r>
            <a:endParaRPr lang="sv-SE" dirty="0"/>
          </a:p>
          <a:p>
            <a:r>
              <a:rPr lang="sv-SE" dirty="0"/>
              <a:t>’Valfritt’: </a:t>
            </a:r>
            <a:r>
              <a:rPr lang="sv-SE" dirty="0" err="1"/>
              <a:t>Trip</a:t>
            </a:r>
            <a:r>
              <a:rPr lang="sv-SE" dirty="0"/>
              <a:t> </a:t>
            </a:r>
            <a:r>
              <a:rPr lang="sv-SE" dirty="0" err="1"/>
              <a:t>purpose</a:t>
            </a:r>
            <a:r>
              <a:rPr lang="sv-SE" dirty="0"/>
              <a:t> </a:t>
            </a:r>
            <a:r>
              <a:rPr lang="sv-SE" dirty="0">
                <a:sym typeface="Wingdings" panose="05000000000000000000" pitchFamily="2" charset="2"/>
              </a:rPr>
              <a:t> </a:t>
            </a:r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conference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                    Project </a:t>
            </a:r>
            <a:r>
              <a:rPr lang="sv-SE" dirty="0" err="1"/>
              <a:t>number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7309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6020B6-5D42-41EE-A17C-286ACCC63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0EC102A-BFA4-E2EC-5FD0-3918F621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telephone</a:t>
            </a:r>
            <a:r>
              <a:rPr lang="sv-SE" dirty="0"/>
              <a:t> </a:t>
            </a:r>
            <a:r>
              <a:rPr lang="sv-SE" dirty="0" err="1"/>
              <a:t>abroad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AF0314A-8C51-90C2-4663-69272104EA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  <a:p>
            <a:r>
              <a:rPr lang="sv-SE" dirty="0"/>
              <a:t>If </a:t>
            </a:r>
            <a:r>
              <a:rPr lang="sv-SE" dirty="0" err="1"/>
              <a:t>needed</a:t>
            </a:r>
            <a:r>
              <a:rPr lang="sv-SE" dirty="0"/>
              <a:t>, </a:t>
            </a:r>
            <a:r>
              <a:rPr lang="sv-SE" dirty="0" err="1"/>
              <a:t>buy</a:t>
            </a:r>
            <a:r>
              <a:rPr lang="sv-SE" dirty="0"/>
              <a:t> extra data </a:t>
            </a:r>
            <a:r>
              <a:rPr lang="sv-SE" dirty="0" err="1"/>
              <a:t>package</a:t>
            </a:r>
            <a:r>
              <a:rPr lang="sv-SE" dirty="0"/>
              <a:t>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travel</a:t>
            </a:r>
            <a:endParaRPr lang="sv-SE" dirty="0"/>
          </a:p>
          <a:p>
            <a:r>
              <a:rPr lang="sv-SE" dirty="0" err="1"/>
              <a:t>Local</a:t>
            </a:r>
            <a:r>
              <a:rPr lang="sv-SE" dirty="0"/>
              <a:t> SIM </a:t>
            </a:r>
            <a:r>
              <a:rPr lang="sv-SE" dirty="0" err="1"/>
              <a:t>card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10A72EA-3E6B-8963-B995-9D46C5035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2024-05-07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54534A-1BC8-DB3C-F902-2859BA692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25FA7E-9759-45AD-378E-54DBC11CC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89006193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8648</TotalTime>
  <Words>355</Words>
  <Application>Microsoft Office PowerPoint</Application>
  <PresentationFormat>Bildspel på skärmen (4:3)</PresentationFormat>
  <Paragraphs>118</Paragraphs>
  <Slides>21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21</vt:i4>
      </vt:variant>
    </vt:vector>
  </HeadingPairs>
  <TitlesOfParts>
    <vt:vector size="31" baseType="lpstr">
      <vt:lpstr>Aptos</vt:lpstr>
      <vt:lpstr>Arial</vt:lpstr>
      <vt:lpstr>Calibri</vt:lpstr>
      <vt:lpstr>Georgia</vt:lpstr>
      <vt:lpstr>Segoe UI Web (West European)</vt:lpstr>
      <vt:lpstr>Wingdings</vt:lpstr>
      <vt:lpstr>Start and finish</vt:lpstr>
      <vt:lpstr>White slides</vt:lpstr>
      <vt:lpstr>Black slides</vt:lpstr>
      <vt:lpstr>Avsnittssidor</vt:lpstr>
      <vt:lpstr>ADIT Meeting</vt:lpstr>
      <vt:lpstr>New employees</vt:lpstr>
      <vt:lpstr>Personal Development Dialogues</vt:lpstr>
      <vt:lpstr>Employee barometer</vt:lpstr>
      <vt:lpstr>LiRE25</vt:lpstr>
      <vt:lpstr>MSc/BSc thesis</vt:lpstr>
      <vt:lpstr>Dealing with Ongoing Lethal Violence</vt:lpstr>
      <vt:lpstr>Changes in Egencia</vt:lpstr>
      <vt:lpstr>Using telephone abroad</vt:lpstr>
      <vt:lpstr>Holiday in connection to job travel</vt:lpstr>
      <vt:lpstr>Info from ADIT members</vt:lpstr>
      <vt:lpstr>Info from ADIT members</vt:lpstr>
      <vt:lpstr>Info from ADIT members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325</cp:revision>
  <dcterms:created xsi:type="dcterms:W3CDTF">2020-02-20T14:14:52Z</dcterms:created>
  <dcterms:modified xsi:type="dcterms:W3CDTF">2024-05-07T07:28:02Z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