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slideLayouts/slideLayout2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4"/>
    <p:sldMasterId id="2147483719" r:id="rId5"/>
    <p:sldMasterId id="2147483722" r:id="rId6"/>
    <p:sldMasterId id="2147483720" r:id="rId7"/>
    <p:sldMasterId id="2147483648" r:id="rId8"/>
  </p:sldMasterIdLst>
  <p:notesMasterIdLst>
    <p:notesMasterId r:id="rId27"/>
  </p:notesMasterIdLst>
  <p:handoutMasterIdLst>
    <p:handoutMasterId r:id="rId28"/>
  </p:handoutMasterIdLst>
  <p:sldIdLst>
    <p:sldId id="256" r:id="rId9"/>
    <p:sldId id="411" r:id="rId10"/>
    <p:sldId id="439" r:id="rId11"/>
    <p:sldId id="455" r:id="rId12"/>
    <p:sldId id="457" r:id="rId13"/>
    <p:sldId id="460" r:id="rId14"/>
    <p:sldId id="458" r:id="rId15"/>
    <p:sldId id="459" r:id="rId16"/>
    <p:sldId id="456" r:id="rId17"/>
    <p:sldId id="442" r:id="rId18"/>
    <p:sldId id="315" r:id="rId19"/>
    <p:sldId id="444" r:id="rId20"/>
    <p:sldId id="445" r:id="rId21"/>
    <p:sldId id="446" r:id="rId22"/>
    <p:sldId id="447" r:id="rId23"/>
    <p:sldId id="448" r:id="rId24"/>
    <p:sldId id="449" r:id="rId25"/>
    <p:sldId id="450" r:id="rId26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B53"/>
    <a:srgbClr val="00CFB5"/>
    <a:srgbClr val="17C7D2"/>
    <a:srgbClr val="00B9E7"/>
    <a:srgbClr val="9B97DC"/>
    <a:srgbClr val="7FDCF3"/>
    <a:srgbClr val="B3EAF8"/>
    <a:srgbClr val="FEF06F"/>
    <a:srgbClr val="B2F1E9"/>
    <a:srgbClr val="7FE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8"/>
  </p:normalViewPr>
  <p:slideViewPr>
    <p:cSldViewPr snapToGrid="0" snapToObjects="1">
      <p:cViewPr varScale="1">
        <p:scale>
          <a:sx n="67" d="100"/>
          <a:sy n="67" d="100"/>
        </p:scale>
        <p:origin x="128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97" d="100"/>
          <a:sy n="197" d="100"/>
        </p:scale>
        <p:origin x="2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1"/>
  <c:style val="2"/>
  <c:chart>
    <c:autoTitleDeleted val="1"/>
    <c:plotArea>
      <c:layout/>
      <c:doughnut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Motivation och engagemang</c:v>
                </c:pt>
              </c:strCache>
            </c:strRef>
          </c:tx>
          <c:spPr>
            <a:solidFill>
              <a:schemeClr val="accent1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dPt>
            <c:idx val="0"/>
            <c:bubble3D val="0"/>
            <c:spPr>
              <a:solidFill>
                <a:srgbClr val="CCCCCC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1-2625-418B-85CF-12422EBA2139}"/>
              </c:ext>
            </c:extLst>
          </c:dPt>
          <c:dPt>
            <c:idx val="1"/>
            <c:bubble3D val="0"/>
            <c:spPr>
              <a:solidFill>
                <a:srgbClr val="FFFFFF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3-2625-418B-85CF-12422EBA2139}"/>
              </c:ext>
            </c:extLst>
          </c:dPt>
          <c:cat>
            <c:strRef>
              <c:f>Sheet1!$A$2:$A$3</c:f>
              <c:strCache>
                <c:ptCount val="2"/>
                <c:pt idx="1">
                  <c:v>Motivation och engagemang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79.659302340710653</c:v>
                </c:pt>
                <c:pt idx="1">
                  <c:v>19.053241734650058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625-418B-85CF-12422EBA21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5"/>
      </c:doughnutChart>
      <c:spPr>
        <a:noFill/>
        <a:ln>
          <a:noFill/>
        </a:ln>
        <a:effectLst/>
      </c:spPr>
    </c:plotArea>
    <c:plotVisOnly val="1"/>
    <c:dispBlanksAs val="span"/>
    <c:showDLblsOverMax val="1"/>
  </c:chart>
  <c:spPr>
    <a:noFill/>
    <a:ln w="12700" cap="flat">
      <a:noFill/>
      <a:miter lim="400000"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1"/>
  <c:style val="2"/>
  <c:chart>
    <c:autoTitleDeleted val="1"/>
    <c:plotArea>
      <c:layout/>
      <c:doughnut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Motivation och engagemang</c:v>
                </c:pt>
              </c:strCache>
            </c:strRef>
          </c:tx>
          <c:spPr>
            <a:solidFill>
              <a:schemeClr val="accent1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dPt>
            <c:idx val="0"/>
            <c:bubble3D val="0"/>
            <c:spPr>
              <a:solidFill>
                <a:srgbClr val="89E517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1-9328-4718-B244-D4332A00BEAD}"/>
              </c:ext>
            </c:extLst>
          </c:dPt>
          <c:dPt>
            <c:idx val="1"/>
            <c:bubble3D val="0"/>
            <c:spPr>
              <a:solidFill>
                <a:srgbClr val="EEEEEE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3-9328-4718-B244-D4332A00BEAD}"/>
              </c:ext>
            </c:extLst>
          </c:dPt>
          <c:cat>
            <c:strRef>
              <c:f>Sheet1!$A$2:$A$3</c:f>
              <c:strCache>
                <c:ptCount val="2"/>
                <c:pt idx="1">
                  <c:v>Motivation och engagemang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80.303030303030297</c:v>
                </c:pt>
                <c:pt idx="1">
                  <c:v>19.696969696969703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328-4718-B244-D4332A00BE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0"/>
      </c:doughnutChart>
      <c:spPr>
        <a:noFill/>
        <a:ln>
          <a:noFill/>
        </a:ln>
        <a:effectLst/>
      </c:spPr>
    </c:plotArea>
    <c:plotVisOnly val="1"/>
    <c:dispBlanksAs val="span"/>
    <c:showDLblsOverMax val="1"/>
  </c:chart>
  <c:spPr>
    <a:noFill/>
    <a:ln w="12700" cap="flat">
      <a:noFill/>
      <a:miter lim="400000"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1"/>
  <c:style val="2"/>
  <c:chart>
    <c:autoTitleDeleted val="1"/>
    <c:plotArea>
      <c:layout/>
      <c:pi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Motivation och engagemang</c:v>
                </c:pt>
              </c:strCache>
            </c:strRef>
          </c:tx>
          <c:spPr>
            <a:solidFill>
              <a:schemeClr val="accent1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dPt>
            <c:idx val="0"/>
            <c:bubble3D val="0"/>
            <c:spPr>
              <a:solidFill>
                <a:srgbClr val="5DA5DA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1-152B-43E4-8D1A-4C18AF98DCCA}"/>
              </c:ext>
            </c:extLst>
          </c:dPt>
          <c:dPt>
            <c:idx val="1"/>
            <c:bubble3D val="0"/>
            <c:spPr>
              <a:solidFill>
                <a:srgbClr val="FAA43A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3-152B-43E4-8D1A-4C18AF98DCCA}"/>
              </c:ext>
            </c:extLst>
          </c:dPt>
          <c:cat>
            <c:strRef>
              <c:f>Sheet1!$A$2:$A$3</c:f>
              <c:strCache>
                <c:ptCount val="2"/>
                <c:pt idx="1">
                  <c:v>Motivation och engagemang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80.303030303030297</c:v>
                </c:pt>
                <c:pt idx="1">
                  <c:v>19.696969696969703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52B-43E4-8D1A-4C18AF98DC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span"/>
    <c:showDLblsOverMax val="1"/>
  </c:chart>
  <c:spPr>
    <a:noFill/>
    <a:ln w="12700" cap="flat">
      <a:noFill/>
      <a:miter lim="400000"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1"/>
  <c:style val="2"/>
  <c:chart>
    <c:title>
      <c:tx>
        <c:rich>
          <a:bodyPr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r>
              <a:rPr lang="sv-SE" sz="1800" b="0" i="0" u="none" strike="noStrike">
                <a:solidFill>
                  <a:srgbClr val="000000"/>
                </a:solidFill>
                <a:latin typeface="Calibri"/>
              </a:rPr>
              <a:t>Hälsa och återhämtning 1/2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IDA</c:v>
                </c:pt>
              </c:strCache>
            </c:strRef>
          </c:tx>
          <c:spPr>
            <a:solidFill>
              <a:srgbClr val="CCCCCC"/>
            </a:solidFill>
            <a:effectLst/>
          </c:spPr>
          <c:invertIfNegative val="0"/>
          <c:dLbls>
            <c:numFmt formatCode="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Jag känner mig trygg på mitt arbete</c:v>
                </c:pt>
                <c:pt idx="1">
                  <c:v>Jag har generellt en arbetsmängd som är hanterbar</c:v>
                </c:pt>
                <c:pt idx="2">
                  <c:v>Jag har utrymme för reflektion under min arbetstid</c:v>
                </c:pt>
                <c:pt idx="3">
                  <c:v>Jag har möjlighet till återhämtning under arbetsdagen genom exempelvis raster och pauser</c:v>
                </c:pt>
                <c:pt idx="4">
                  <c:v>Jag har möjlighet att få stöd och hjälp vid hög arbetsbelastning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4.5999999999999996</c:v>
                </c:pt>
                <c:pt idx="1">
                  <c:v>3.8</c:v>
                </c:pt>
                <c:pt idx="2">
                  <c:v>3.7</c:v>
                </c:pt>
                <c:pt idx="3">
                  <c:v>4</c:v>
                </c:pt>
                <c:pt idx="4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A2-47F3-BB45-C777EC033A7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ADIT</c:v>
                </c:pt>
              </c:strCache>
            </c:strRef>
          </c:tx>
          <c:spPr>
            <a:solidFill>
              <a:srgbClr val="2196F3"/>
            </a:solidFill>
            <a:effectLst/>
          </c:spPr>
          <c:invertIfNegative val="0"/>
          <c:dLbls>
            <c:numFmt formatCode="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Jag känner mig trygg på mitt arbete</c:v>
                </c:pt>
                <c:pt idx="1">
                  <c:v>Jag har generellt en arbetsmängd som är hanterbar</c:v>
                </c:pt>
                <c:pt idx="2">
                  <c:v>Jag har utrymme för reflektion under min arbetstid</c:v>
                </c:pt>
                <c:pt idx="3">
                  <c:v>Jag har möjlighet till återhämtning under arbetsdagen genom exempelvis raster och pauser</c:v>
                </c:pt>
                <c:pt idx="4">
                  <c:v>Jag har möjlighet att få stöd och hjälp vid hög arbetsbelastning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4.5999999999999996</c:v>
                </c:pt>
                <c:pt idx="1">
                  <c:v>4.2</c:v>
                </c:pt>
                <c:pt idx="2">
                  <c:v>4.0999999999999996</c:v>
                </c:pt>
                <c:pt idx="3">
                  <c:v>4.0999999999999996</c:v>
                </c:pt>
                <c:pt idx="4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A2-47F3-BB45-C777EC033A7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94734554"/>
        <c:axId val="2094734552"/>
      </c:barChart>
      <c:catAx>
        <c:axId val="209473455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900" b="0" i="0" u="none" strike="noStrike">
                <a:solidFill>
                  <a:srgbClr val="000000"/>
                </a:solidFill>
                <a:latin typeface="Calibri"/>
              </a:defRPr>
            </a:pPr>
            <a:endParaRPr lang="sv-SE"/>
          </a:p>
        </c:txPr>
        <c:crossAx val="2094734552"/>
        <c:crosses val="autoZero"/>
        <c:auto val="1"/>
        <c:lblAlgn val="ctr"/>
        <c:lblOffset val="100"/>
        <c:noMultiLvlLbl val="1"/>
      </c:catAx>
      <c:valAx>
        <c:axId val="2094734552"/>
        <c:scaling>
          <c:orientation val="minMax"/>
          <c:max val="5"/>
          <c:min val="1"/>
        </c:scaling>
        <c:delete val="0"/>
        <c:axPos val="b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Calibri"/>
              </a:defRPr>
            </a:pPr>
            <a:endParaRPr lang="sv-SE"/>
          </a:p>
        </c:txPr>
        <c:crossAx val="2094734554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legend>
      <c:legendPos val="b"/>
      <c:overlay val="0"/>
      <c:txPr>
        <a:bodyPr/>
        <a:lstStyle/>
        <a:p>
          <a:pPr>
            <a:defRPr sz="700">
              <a:solidFill>
                <a:srgbClr val="666666"/>
              </a:solidFill>
              <a:latin typeface="Calibri"/>
              <a:cs typeface="Calibri"/>
            </a:defRPr>
          </a:pPr>
          <a:endParaRPr lang="sv-SE"/>
        </a:p>
      </c:txPr>
    </c:legend>
    <c:plotVisOnly val="1"/>
    <c:dispBlanksAs val="span"/>
    <c:showDLblsOverMax val="1"/>
  </c:chart>
  <c:spPr>
    <a:noFill/>
    <a:ln w="12700" cap="flat">
      <a:noFill/>
      <a:miter lim="400000"/>
    </a:ln>
    <a:effectLst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1"/>
  <c:style val="2"/>
  <c:chart>
    <c:title>
      <c:tx>
        <c:rich>
          <a:bodyPr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r>
              <a:rPr lang="sv-SE" sz="1800" b="0" i="0" u="none" strike="noStrike">
                <a:solidFill>
                  <a:srgbClr val="000000"/>
                </a:solidFill>
                <a:latin typeface="Calibri"/>
              </a:rPr>
              <a:t>Hälsa och återhämtning 2/2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IDA</c:v>
                </c:pt>
              </c:strCache>
            </c:strRef>
          </c:tx>
          <c:spPr>
            <a:solidFill>
              <a:srgbClr val="CCCCCC"/>
            </a:solidFill>
            <a:effectLst/>
          </c:spPr>
          <c:invertIfNegative val="0"/>
          <c:dLbls>
            <c:numFmt formatCode="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Mitt arbete är fritt från ofta återkommande eller långvarig negativ stress</c:v>
                </c:pt>
                <c:pt idx="1">
                  <c:v>Jag har en bra balans mellan arbete/fritid/familj (privatliv)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3.4</c:v>
                </c:pt>
                <c:pt idx="1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53-4204-AC55-FA6A932E7DB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ADIT</c:v>
                </c:pt>
              </c:strCache>
            </c:strRef>
          </c:tx>
          <c:spPr>
            <a:solidFill>
              <a:srgbClr val="2196F3"/>
            </a:solidFill>
            <a:effectLst/>
          </c:spPr>
          <c:invertIfNegative val="0"/>
          <c:dLbls>
            <c:numFmt formatCode="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Mitt arbete är fritt från ofta återkommande eller långvarig negativ stress</c:v>
                </c:pt>
                <c:pt idx="1">
                  <c:v>Jag har en bra balans mellan arbete/fritid/familj (privatliv)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3.8</c:v>
                </c:pt>
                <c:pt idx="1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53-4204-AC55-FA6A932E7DB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94734554"/>
        <c:axId val="2094734552"/>
      </c:barChart>
      <c:catAx>
        <c:axId val="209473455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900" b="0" i="0" u="none" strike="noStrike">
                <a:solidFill>
                  <a:srgbClr val="000000"/>
                </a:solidFill>
                <a:latin typeface="Calibri"/>
              </a:defRPr>
            </a:pPr>
            <a:endParaRPr lang="sv-SE"/>
          </a:p>
        </c:txPr>
        <c:crossAx val="2094734552"/>
        <c:crosses val="autoZero"/>
        <c:auto val="1"/>
        <c:lblAlgn val="ctr"/>
        <c:lblOffset val="100"/>
        <c:noMultiLvlLbl val="1"/>
      </c:catAx>
      <c:valAx>
        <c:axId val="2094734552"/>
        <c:scaling>
          <c:orientation val="minMax"/>
          <c:max val="5"/>
          <c:min val="1"/>
        </c:scaling>
        <c:delete val="0"/>
        <c:axPos val="b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Calibri"/>
              </a:defRPr>
            </a:pPr>
            <a:endParaRPr lang="sv-SE"/>
          </a:p>
        </c:txPr>
        <c:crossAx val="2094734554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legend>
      <c:legendPos val="b"/>
      <c:overlay val="0"/>
      <c:txPr>
        <a:bodyPr/>
        <a:lstStyle/>
        <a:p>
          <a:pPr>
            <a:defRPr sz="700">
              <a:solidFill>
                <a:srgbClr val="666666"/>
              </a:solidFill>
              <a:latin typeface="Calibri"/>
              <a:cs typeface="Calibri"/>
            </a:defRPr>
          </a:pPr>
          <a:endParaRPr lang="sv-SE"/>
        </a:p>
      </c:txPr>
    </c:legend>
    <c:plotVisOnly val="1"/>
    <c:dispBlanksAs val="span"/>
    <c:showDLblsOverMax val="1"/>
  </c:chart>
  <c:spPr>
    <a:noFill/>
    <a:ln w="12700" cap="flat">
      <a:noFill/>
      <a:miter lim="400000"/>
    </a:ln>
    <a:effectLst/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1"/>
  <c:style val="2"/>
  <c:chart>
    <c:title>
      <c:tx>
        <c:rich>
          <a:bodyPr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r>
              <a:rPr lang="sv-SE" sz="1800" b="0" i="0" u="none" strike="noStrike">
                <a:solidFill>
                  <a:srgbClr val="000000"/>
                </a:solidFill>
                <a:latin typeface="Calibri"/>
              </a:rPr>
              <a:t>Motivation och engagemang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IDA</c:v>
                </c:pt>
              </c:strCache>
            </c:strRef>
          </c:tx>
          <c:spPr>
            <a:solidFill>
              <a:srgbClr val="CCCCCC"/>
            </a:solidFill>
            <a:effectLst/>
          </c:spPr>
          <c:invertIfNegative val="0"/>
          <c:dLbls>
            <c:numFmt formatCode="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Jag har en positiv känsla när jag kommer till jobbet </c:v>
                </c:pt>
                <c:pt idx="1">
                  <c:v>Mitt arbete känns inspirerande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4.3</c:v>
                </c:pt>
                <c:pt idx="1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00-4374-A03B-75BB00048F9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ADIT</c:v>
                </c:pt>
              </c:strCache>
            </c:strRef>
          </c:tx>
          <c:spPr>
            <a:solidFill>
              <a:srgbClr val="2196F3"/>
            </a:solidFill>
            <a:effectLst/>
          </c:spPr>
          <c:invertIfNegative val="0"/>
          <c:dLbls>
            <c:numFmt formatCode="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Jag har en positiv känsla när jag kommer till jobbet </c:v>
                </c:pt>
                <c:pt idx="1">
                  <c:v>Mitt arbete känns inspirerande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4.3</c:v>
                </c:pt>
                <c:pt idx="1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00-4374-A03B-75BB00048F9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94734554"/>
        <c:axId val="2094734552"/>
      </c:barChart>
      <c:catAx>
        <c:axId val="209473455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900" b="0" i="0" u="none" strike="noStrike">
                <a:solidFill>
                  <a:srgbClr val="000000"/>
                </a:solidFill>
                <a:latin typeface="Calibri"/>
              </a:defRPr>
            </a:pPr>
            <a:endParaRPr lang="sv-SE"/>
          </a:p>
        </c:txPr>
        <c:crossAx val="2094734552"/>
        <c:crosses val="autoZero"/>
        <c:auto val="1"/>
        <c:lblAlgn val="ctr"/>
        <c:lblOffset val="100"/>
        <c:noMultiLvlLbl val="1"/>
      </c:catAx>
      <c:valAx>
        <c:axId val="2094734552"/>
        <c:scaling>
          <c:orientation val="minMax"/>
          <c:max val="5"/>
          <c:min val="1"/>
        </c:scaling>
        <c:delete val="0"/>
        <c:axPos val="b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Calibri"/>
              </a:defRPr>
            </a:pPr>
            <a:endParaRPr lang="sv-SE"/>
          </a:p>
        </c:txPr>
        <c:crossAx val="2094734554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legend>
      <c:legendPos val="b"/>
      <c:overlay val="0"/>
      <c:txPr>
        <a:bodyPr/>
        <a:lstStyle/>
        <a:p>
          <a:pPr>
            <a:defRPr sz="700">
              <a:solidFill>
                <a:srgbClr val="666666"/>
              </a:solidFill>
              <a:latin typeface="Calibri"/>
              <a:cs typeface="Calibri"/>
            </a:defRPr>
          </a:pPr>
          <a:endParaRPr lang="sv-SE"/>
        </a:p>
      </c:txPr>
    </c:legend>
    <c:plotVisOnly val="1"/>
    <c:dispBlanksAs val="span"/>
    <c:showDLblsOverMax val="1"/>
  </c:chart>
  <c:spPr>
    <a:noFill/>
    <a:ln w="12700" cap="flat">
      <a:noFill/>
      <a:miter lim="400000"/>
    </a:ln>
    <a:effectLst/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2/14/2024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2/14/2024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6EF91CDE-B790-8A46-8369-44B0C19389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945C4C27-1F97-7B4A-91CB-BD9DD8A7C2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49589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27E6A4C-6317-524D-927D-F0BF73D73EB0}" type="datetime1">
              <a:rPr lang="sv-SE" smtClean="0"/>
              <a:t>2024-02-14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A747E34B-FAE4-3947-A0A9-ADCFC7BE6E4C}" type="datetime1">
              <a:rPr lang="sv-SE" smtClean="0"/>
              <a:t>2024-02-14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0E238A40-B792-5245-BA0A-F2C33FB9B417}" type="datetime1">
              <a:rPr lang="sv-SE" smtClean="0"/>
              <a:t>2024-02-14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B5EA92F5-A25F-714C-B63B-BFDC3BC77148}" type="datetime1">
              <a:rPr lang="sv-SE" smtClean="0"/>
              <a:t>2024-02-14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870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91288134-4D03-E64A-9483-318B1EEA06EF}" type="datetime1">
              <a:rPr lang="sv-SE" smtClean="0"/>
              <a:t>2024-02-14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20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7A8CB9E8-4AC5-1941-BC1A-E46B464B6D70}" type="datetime1">
              <a:rPr lang="sv-SE" smtClean="0"/>
              <a:t>2024-02-14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7592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D509CA25-327D-824D-AD52-7F0C6FA53EEB}" type="datetime1">
              <a:rPr lang="sv-SE" smtClean="0"/>
              <a:t>2024-02-14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1637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6DCC092-2B1E-D646-8EB7-AFA37DCE48CE}" type="datetime1">
              <a:rPr lang="sv-SE" smtClean="0"/>
              <a:t>2024-02-14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4110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59BD235B-EFE7-014C-8DC0-5E62FDD0C6DB}" type="datetime1">
              <a:rPr lang="sv-SE" smtClean="0"/>
              <a:t>2024-02-14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414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2A1E6FD4-7A29-2D48-B90A-9FCA2968D78E}" type="datetime1">
              <a:rPr lang="sv-SE" smtClean="0"/>
              <a:t>2024-02-14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372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F1D6EE2D-BE4C-3B44-8681-9434B578A4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E60CB263-2344-A94E-8836-F6720CE37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50087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993A0AE-0E6C-5843-97ED-4D829F5B4852}" type="datetime1">
              <a:rPr lang="sv-SE" smtClean="0"/>
              <a:t>2024-02-14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908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5CFDE3B8-BC2B-7240-9963-6D591CD026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9F3349AB-2E8F-7043-8417-4AC1F28875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1F5D3293-740E-CB4A-814F-F61513DD63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34D454B5-42D4-284D-ACE5-189D225B30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82B88882-ED87-0849-90D0-838426AC53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9189F40A-8F83-5D4F-93C4-27B79AA8B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sida 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6">
            <a:extLst>
              <a:ext uri="{FF2B5EF4-FFF2-40B4-BE49-F238E27FC236}">
                <a16:creationId xmlns:a16="http://schemas.microsoft.com/office/drawing/2014/main" id="{3FE40DBF-25D6-D549-8F0F-EA39A834BE6B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dobjekt 6">
            <a:extLst>
              <a:ext uri="{FF2B5EF4-FFF2-40B4-BE49-F238E27FC236}">
                <a16:creationId xmlns:a16="http://schemas.microsoft.com/office/drawing/2014/main" id="{5A0C8BC8-8704-2C4C-BC3E-7E799106A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76992EA7-732D-F645-AA87-1CBABAE7F3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F41D56F-34DF-B145-929C-E101AB4884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4579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2F83865A-EE38-7F44-AD0A-FDC43C61D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681E91DB-CF3E-BD46-977E-5FD30BF896F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Underrubrik/namn på talare e.d.</a:t>
            </a:r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>
                <a:latin typeface="+mn-lt"/>
              </a:rPr>
              <a:t>Presentationens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titel/rubrik</a:t>
            </a:r>
          </a:p>
        </p:txBody>
      </p:sp>
    </p:spTree>
    <p:extLst>
      <p:ext uri="{BB962C8B-B14F-4D97-AF65-F5344CB8AC3E}">
        <p14:creationId xmlns:p14="http://schemas.microsoft.com/office/powerpoint/2010/main" val="1454192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FCD9B04B-0EC1-7649-ADC0-CB6E9BA482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7" name="Title 10">
            <a:extLst>
              <a:ext uri="{FF2B5EF4-FFF2-40B4-BE49-F238E27FC236}">
                <a16:creationId xmlns:a16="http://schemas.microsoft.com/office/drawing/2014/main" id="{DAE440A9-94BC-3A4C-985C-C8AE195F94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5571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4907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89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7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09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BB76EF7-7B19-1F46-BC1A-888CFF3A83B5}" type="datetime1">
              <a:rPr lang="sv-SE" smtClean="0"/>
              <a:t>2024-02-14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162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29A810-850D-DB46-99C8-138ED0A91CF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33095" y="5759450"/>
            <a:ext cx="2595151" cy="95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7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30" r:id="rId4"/>
    <p:sldLayoutId id="2147483662" r:id="rId5"/>
    <p:sldLayoutId id="2147483717" r:id="rId6"/>
    <p:sldLayoutId id="2147483718" r:id="rId7"/>
    <p:sldLayoutId id="2147483731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6">
            <a:extLst>
              <a:ext uri="{FF2B5EF4-FFF2-40B4-BE49-F238E27FC236}">
                <a16:creationId xmlns:a16="http://schemas.microsoft.com/office/drawing/2014/main" id="{4D3EABC0-D4A8-BF4B-A517-4F1F34236AE2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AE6DACAB-2EA3-2343-AE48-9B61B42D92C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660" r:id="rId2"/>
    <p:sldLayoutId id="2147483661" r:id="rId3"/>
    <p:sldLayoutId id="2147483663" r:id="rId4"/>
    <p:sldLayoutId id="2147483700" r:id="rId5"/>
    <p:sldLayoutId id="2147483707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5">
            <a:extLst>
              <a:ext uri="{FF2B5EF4-FFF2-40B4-BE49-F238E27FC236}">
                <a16:creationId xmlns:a16="http://schemas.microsoft.com/office/drawing/2014/main" id="{1A5C6550-047F-2442-ADAB-BF72C6758DA4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6">
            <a:extLst>
              <a:ext uri="{FF2B5EF4-FFF2-40B4-BE49-F238E27FC236}">
                <a16:creationId xmlns:a16="http://schemas.microsoft.com/office/drawing/2014/main" id="{4AC473FB-7523-434D-816D-F2A8B53FADB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7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5">
            <a:extLst>
              <a:ext uri="{FF2B5EF4-FFF2-40B4-BE49-F238E27FC236}">
                <a16:creationId xmlns:a16="http://schemas.microsoft.com/office/drawing/2014/main" id="{1DA5F5C8-AFB6-EF46-8D01-D43EC3B20F79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3818EBA3-E255-F04E-9681-4F94A7B46B8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9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721" r:id="rId4"/>
    <p:sldLayoutId id="2147483709" r:id="rId5"/>
    <p:sldLayoutId id="2147483733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Relationship Id="rId4" Type="http://schemas.openxmlformats.org/officeDocument/2006/relationships/chart" Target="../charts/char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7.xml"/><Relationship Id="rId4" Type="http://schemas.openxmlformats.org/officeDocument/2006/relationships/chart" Target="../charts/char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7.xml"/><Relationship Id="rId4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/>
              <a:t>2024-02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C33E3D-CA7E-9A40-BFFC-303E70BD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ADIT Meeting</a:t>
            </a:r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BDC94C-2759-D40A-3950-110B840B1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</p:spPr>
        <p:txBody>
          <a:bodyPr/>
          <a:lstStyle/>
          <a:p>
            <a:r>
              <a:rPr lang="sv-SE" dirty="0"/>
              <a:t>Info from ADIT </a:t>
            </a:r>
            <a:r>
              <a:rPr lang="sv-SE" dirty="0" err="1"/>
              <a:t>members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8339C27-ADB5-9804-D1A4-8216D49768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</p:spPr>
        <p:txBody>
          <a:bodyPr/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49015B-BB94-FC92-8997-2083BA3F25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</p:spPr>
        <p:txBody>
          <a:bodyPr/>
          <a:lstStyle/>
          <a:p>
            <a:fld id="{D27E6A4C-6317-524D-927D-F0BF73D73EB0}" type="datetime1">
              <a:rPr lang="sv-SE" smtClean="0"/>
              <a:pPr/>
              <a:t>2024-02-14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7D824D-57FD-917A-261D-81E22A15A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</p:spPr>
        <p:txBody>
          <a:bodyPr/>
          <a:lstStyle/>
          <a:p>
            <a:fld id="{80A4C9D9-979F-D94A-9054-C3B7EAD37AEB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5D9A442-FFF4-307D-35F1-6448F8876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</p:spPr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2" name="Platshållare för text 2">
            <a:extLst>
              <a:ext uri="{FF2B5EF4-FFF2-40B4-BE49-F238E27FC236}">
                <a16:creationId xmlns:a16="http://schemas.microsoft.com/office/drawing/2014/main" id="{00F44480-4AE6-4659-AC4D-EA2A3B4D139C}"/>
              </a:ext>
            </a:extLst>
          </p:cNvPr>
          <p:cNvSpPr txBox="1">
            <a:spLocks/>
          </p:cNvSpPr>
          <p:nvPr/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  <a:p>
            <a:pPr marL="0" indent="0" algn="l" fontAlgn="base">
              <a:buNone/>
            </a:pPr>
            <a:r>
              <a:rPr lang="en-US" b="0" i="0" dirty="0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Events</a:t>
            </a:r>
          </a:p>
          <a:p>
            <a:pPr algn="l" fontAlgn="base"/>
            <a:endParaRPr lang="en-US" dirty="0">
              <a:solidFill>
                <a:srgbClr val="242424"/>
              </a:solidFill>
              <a:latin typeface="Aptos" panose="020B0004020202020204" pitchFamily="34" charset="0"/>
            </a:endParaRPr>
          </a:p>
          <a:p>
            <a:pPr algn="l" fontAlgn="base"/>
            <a:r>
              <a:rPr lang="en-US" b="0" i="0" dirty="0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9th Swedish National Computer Networking</a:t>
            </a:r>
            <a:r>
              <a:rPr lang="en-US" dirty="0">
                <a:solidFill>
                  <a:srgbClr val="000000"/>
                </a:solidFill>
                <a:latin typeface="Segoe UI Web (West European)"/>
              </a:rPr>
              <a:t> </a:t>
            </a:r>
            <a:r>
              <a:rPr lang="en-US" b="0" i="0" dirty="0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and Cloud Computing Workshop</a:t>
            </a:r>
          </a:p>
          <a:p>
            <a:pPr algn="l" fontAlgn="base"/>
            <a:endParaRPr lang="en-US" dirty="0">
              <a:solidFill>
                <a:srgbClr val="242424"/>
              </a:solidFill>
              <a:latin typeface="Aptos" panose="020B0004020202020204" pitchFamily="34" charset="0"/>
            </a:endParaRPr>
          </a:p>
          <a:p>
            <a:pPr fontAlgn="base"/>
            <a:r>
              <a:rPr lang="en-US" b="0" i="0" dirty="0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LINHAC</a:t>
            </a:r>
            <a:endParaRPr lang="en-US" b="0" i="0" dirty="0">
              <a:solidFill>
                <a:srgbClr val="000000"/>
              </a:solidFill>
              <a:effectLst/>
              <a:latin typeface="Segoe UI Web (West European)"/>
            </a:endParaRPr>
          </a:p>
        </p:txBody>
      </p:sp>
    </p:spTree>
    <p:extLst>
      <p:ext uri="{BB962C8B-B14F-4D97-AF65-F5344CB8AC3E}">
        <p14:creationId xmlns:p14="http://schemas.microsoft.com/office/powerpoint/2010/main" val="4171142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828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1"/>
          <p:cNvSpPr/>
          <p:nvPr/>
        </p:nvSpPr>
        <p:spPr>
          <a:xfrm>
            <a:off x="457200" y="2514600"/>
            <a:ext cx="82296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3200" dirty="0">
                <a:solidFill>
                  <a:srgbClr val="00000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Hälsa och återhämtning/Health and recovery 2023</a:t>
            </a:r>
            <a:endParaRPr lang="en-US" sz="3200" dirty="0"/>
          </a:p>
        </p:txBody>
      </p:sp>
      <p:sp>
        <p:nvSpPr>
          <p:cNvPr id="3" name="Object2"/>
          <p:cNvSpPr/>
          <p:nvPr/>
        </p:nvSpPr>
        <p:spPr>
          <a:xfrm>
            <a:off x="457200" y="3429000"/>
            <a:ext cx="82296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1800" dirty="0">
                <a:solidFill>
                  <a:srgbClr val="00000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ADIT jämfört med IDA</a:t>
            </a:r>
            <a:endParaRPr lang="en-US" sz="1800" dirty="0"/>
          </a:p>
        </p:txBody>
      </p:sp>
      <p:sp>
        <p:nvSpPr>
          <p:cNvPr id="4" name="Object3"/>
          <p:cNvSpPr/>
          <p:nvPr/>
        </p:nvSpPr>
        <p:spPr>
          <a:xfrm>
            <a:off x="457200" y="3886200"/>
            <a:ext cx="8229600" cy="692497"/>
          </a:xfrm>
          <a:prstGeom prst="rect">
            <a:avLst/>
          </a:prstGeom>
          <a:noFill/>
          <a:ln/>
        </p:spPr>
        <p:txBody>
          <a:bodyPr wrap="square" rtlCol="0" anchor="t">
            <a:spAutoFit/>
          </a:bodyPr>
          <a:lstStyle/>
          <a:p>
            <a:pPr algn="l"/>
            <a:r>
              <a:rPr lang="en-US" sz="1300" b="0" i="0" dirty="0">
                <a:solidFill>
                  <a:srgbClr val="000000"/>
                </a:solidFill>
              </a:rPr>
              <a:t>Insamlingsperiod: 2023-10-02 - 2023-10-13
Svarsfrekvens: 52% (12 svar)
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769023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1"/>
          <p:cNvSpPr/>
          <p:nvPr/>
        </p:nvSpPr>
        <p:spPr>
          <a:xfrm>
            <a:off x="457200" y="2686050"/>
            <a:ext cx="32004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r>
              <a:rPr lang="en-US" sz="1800" dirty="0">
                <a:solidFill>
                  <a:srgbClr val="00000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Styrkor</a:t>
            </a:r>
            <a:endParaRPr lang="en-US" sz="1800" dirty="0"/>
          </a:p>
        </p:txBody>
      </p:sp>
      <p:sp>
        <p:nvSpPr>
          <p:cNvPr id="3" name="Object2"/>
          <p:cNvSpPr/>
          <p:nvPr/>
        </p:nvSpPr>
        <p:spPr>
          <a:xfrm>
            <a:off x="457200" y="2868930"/>
            <a:ext cx="3200400" cy="646331"/>
          </a:xfrm>
          <a:prstGeom prst="rect">
            <a:avLst/>
          </a:prstGeom>
          <a:noFill/>
          <a:ln/>
        </p:spPr>
        <p:txBody>
          <a:bodyPr wrap="square" rtlCol="0" anchor="t">
            <a:spAutoFit/>
          </a:bodyPr>
          <a:lstStyle/>
          <a:p>
            <a:pPr marL="342900" indent="-342900">
              <a:buSzPct val="100000"/>
              <a:buChar char="•"/>
            </a:pPr>
            <a:r>
              <a:rPr lang="en-US" sz="1200" dirty="0">
                <a:solidFill>
                  <a:srgbClr val="666666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Jag känner mig trygg på mitt arbete</a:t>
            </a:r>
            <a:endParaRPr lang="en-US" sz="1200" dirty="0"/>
          </a:p>
          <a:p>
            <a:pPr marL="342900" indent="-342900">
              <a:buSzPct val="100000"/>
              <a:buChar char="•"/>
            </a:pPr>
            <a:r>
              <a:rPr lang="en-US" sz="1200" dirty="0">
                <a:solidFill>
                  <a:srgbClr val="666666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Jag har utrymme för reflektion under min arbetstid</a:t>
            </a:r>
            <a:endParaRPr lang="en-US" sz="12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3794760" y="2731770"/>
          <a:ext cx="13716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3794760" y="2731770"/>
          <a:ext cx="13716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Object5"/>
          <p:cNvSpPr/>
          <p:nvPr/>
        </p:nvSpPr>
        <p:spPr>
          <a:xfrm>
            <a:off x="3566160" y="3563874"/>
            <a:ext cx="18288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800" dirty="0">
                <a:solidFill>
                  <a:srgbClr val="999999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±0</a:t>
            </a:r>
            <a:endParaRPr lang="en-US" sz="800" dirty="0"/>
          </a:p>
        </p:txBody>
      </p:sp>
      <p:sp>
        <p:nvSpPr>
          <p:cNvPr id="7" name="Object6"/>
          <p:cNvSpPr/>
          <p:nvPr/>
        </p:nvSpPr>
        <p:spPr>
          <a:xfrm>
            <a:off x="3566160" y="3417570"/>
            <a:ext cx="18288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1500" dirty="0">
                <a:solidFill>
                  <a:srgbClr val="00000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4,2</a:t>
            </a:r>
            <a:endParaRPr lang="en-US" sz="1500" dirty="0"/>
          </a:p>
        </p:txBody>
      </p:sp>
      <p:sp>
        <p:nvSpPr>
          <p:cNvPr id="8" name="Object7"/>
          <p:cNvSpPr/>
          <p:nvPr/>
        </p:nvSpPr>
        <p:spPr>
          <a:xfrm>
            <a:off x="3566160" y="4103370"/>
            <a:ext cx="18288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1200" dirty="0">
                <a:solidFill>
                  <a:srgbClr val="00000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Motivation och engagemang</a:t>
            </a:r>
            <a:endParaRPr lang="en-US" sz="1200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3794760" y="2274570"/>
          <a:ext cx="91440" cy="91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0" name="Object9"/>
          <p:cNvSpPr/>
          <p:nvPr/>
        </p:nvSpPr>
        <p:spPr>
          <a:xfrm>
            <a:off x="5486400" y="2686050"/>
            <a:ext cx="32004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r>
              <a:rPr lang="en-US" sz="1800" dirty="0">
                <a:solidFill>
                  <a:srgbClr val="00000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Fokusområden</a:t>
            </a:r>
            <a:endParaRPr lang="en-US" sz="1800" dirty="0"/>
          </a:p>
        </p:txBody>
      </p:sp>
      <p:sp>
        <p:nvSpPr>
          <p:cNvPr id="11" name="Object10"/>
          <p:cNvSpPr/>
          <p:nvPr/>
        </p:nvSpPr>
        <p:spPr>
          <a:xfrm>
            <a:off x="5486400" y="2868930"/>
            <a:ext cx="3200400" cy="1015663"/>
          </a:xfrm>
          <a:prstGeom prst="rect">
            <a:avLst/>
          </a:prstGeom>
          <a:noFill/>
          <a:ln/>
        </p:spPr>
        <p:txBody>
          <a:bodyPr wrap="square" rtlCol="0" anchor="t">
            <a:spAutoFit/>
          </a:bodyPr>
          <a:lstStyle/>
          <a:p>
            <a:pPr marL="342900" indent="-342900">
              <a:buSzPct val="100000"/>
              <a:buChar char="•"/>
            </a:pPr>
            <a:r>
              <a:rPr lang="en-US" sz="1200" dirty="0">
                <a:solidFill>
                  <a:srgbClr val="666666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Jag har möjlighet att få stöd och hjälp vid hög arbetsbelastning</a:t>
            </a:r>
            <a:endParaRPr lang="en-US" sz="1200" dirty="0"/>
          </a:p>
          <a:p>
            <a:pPr marL="342900" indent="-342900">
              <a:buSzPct val="100000"/>
              <a:buChar char="•"/>
            </a:pPr>
            <a:r>
              <a:rPr lang="en-US" sz="1200" dirty="0">
                <a:solidFill>
                  <a:srgbClr val="666666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Mitt arbete är fritt från ofta återkommande eller långvarig negativ stress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06793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1"/>
          <p:cNvSpPr/>
          <p:nvPr/>
        </p:nvSpPr>
        <p:spPr>
          <a:xfrm>
            <a:off x="457200" y="3429000"/>
            <a:ext cx="82296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3200" dirty="0">
                <a:solidFill>
                  <a:srgbClr val="00000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Hälsa och återhämtning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21506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457200" y="1405890"/>
          <a:ext cx="8229600" cy="4046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73029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457200" y="1405890"/>
          <a:ext cx="8229600" cy="240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18870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1"/>
          <p:cNvSpPr/>
          <p:nvPr/>
        </p:nvSpPr>
        <p:spPr>
          <a:xfrm>
            <a:off x="457200" y="3429000"/>
            <a:ext cx="82296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3200" dirty="0">
                <a:solidFill>
                  <a:srgbClr val="00000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Motivation och engagemang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371193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457200" y="1405890"/>
          <a:ext cx="8229600" cy="240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00329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New </a:t>
            </a:r>
            <a:r>
              <a:rPr lang="sv-SE" dirty="0" err="1"/>
              <a:t>employees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sv-SE" dirty="0"/>
              <a:t>Assistant professor (Biträdande universitetslektor):</a:t>
            </a:r>
          </a:p>
          <a:p>
            <a:pPr marL="0" indent="0" fontAlgn="base">
              <a:buNone/>
            </a:pPr>
            <a:r>
              <a:rPr lang="sv-SE" dirty="0"/>
              <a:t>Ulf </a:t>
            </a:r>
            <a:r>
              <a:rPr lang="sv-SE" dirty="0" err="1"/>
              <a:t>Kargén</a:t>
            </a:r>
            <a:endParaRPr lang="sv-SE" dirty="0"/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/>
              <a:t>PhD students:</a:t>
            </a:r>
          </a:p>
          <a:p>
            <a:pPr marL="0" indent="0" fontAlgn="base">
              <a:buNone/>
            </a:pPr>
            <a:r>
              <a:rPr lang="sv-SE" dirty="0" err="1"/>
              <a:t>Jiping</a:t>
            </a:r>
            <a:r>
              <a:rPr lang="sv-SE" dirty="0"/>
              <a:t> </a:t>
            </a:r>
            <a:r>
              <a:rPr lang="sv-SE" dirty="0" err="1"/>
              <a:t>Luo</a:t>
            </a:r>
            <a:endParaRPr lang="sv-SE" dirty="0"/>
          </a:p>
          <a:p>
            <a:pPr marL="0" indent="0" fontAlgn="base">
              <a:buNone/>
            </a:pPr>
            <a:r>
              <a:rPr lang="sv-SE" dirty="0" err="1"/>
              <a:t>Erfan</a:t>
            </a:r>
            <a:r>
              <a:rPr lang="sv-SE" dirty="0"/>
              <a:t> </a:t>
            </a:r>
            <a:r>
              <a:rPr lang="sv-SE" dirty="0" err="1"/>
              <a:t>Delfani</a:t>
            </a:r>
            <a:r>
              <a:rPr lang="sv-SE" dirty="0"/>
              <a:t> </a:t>
            </a:r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/>
              <a:t>Research </a:t>
            </a:r>
            <a:r>
              <a:rPr lang="sv-SE" dirty="0" err="1"/>
              <a:t>assistant</a:t>
            </a:r>
            <a:r>
              <a:rPr lang="sv-SE" dirty="0"/>
              <a:t>:</a:t>
            </a:r>
          </a:p>
          <a:p>
            <a:pPr marL="0" indent="0" fontAlgn="base">
              <a:buNone/>
            </a:pPr>
            <a:r>
              <a:rPr lang="sv-SE" dirty="0"/>
              <a:t>Ethan </a:t>
            </a:r>
            <a:r>
              <a:rPr lang="sv-SE" dirty="0" err="1"/>
              <a:t>Witwer</a:t>
            </a:r>
            <a:r>
              <a:rPr lang="sv-SE" dirty="0"/>
              <a:t> </a:t>
            </a:r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endParaRPr lang="sv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2024-02-14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741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93EF4D-6694-4003-EEA7-04B716F3A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Cybersecurity</a:t>
            </a:r>
            <a:r>
              <a:rPr lang="sv-SE" dirty="0"/>
              <a:t> </a:t>
            </a:r>
            <a:r>
              <a:rPr lang="sv-SE" dirty="0" err="1"/>
              <a:t>lab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B4409F6-1F4A-F823-1A53-9C31D38047A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0184612-D7F4-D8E1-8173-70CBF4A5A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2024-02-14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300AEA2-B65A-0795-25A8-5D490A29A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BDF02FB-8E74-C89E-678E-65BBAF62E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6975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268C9C-9004-13C4-F07D-12E56EFCD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PhD studies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AEB3032-049F-87EC-3DDC-CA61DB6357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New page for info on PhD studies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https://liuonline.sharepoint.com/sites/intranet-inst-ida/SitePages/forskarutbildning.aspx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A7A11E2-ADDD-E738-5A1B-62CB61BEC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2024-02-14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1900D30-664C-B772-37FA-84BE1AFDE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3B19081-7768-152A-81DD-240859216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214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4E9EDC-5ED7-D26A-EA6E-3BA171AA58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67F27F-2291-1683-26C7-4D86E815D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Personal </a:t>
            </a:r>
            <a:r>
              <a:rPr lang="sv-SE" dirty="0" err="1"/>
              <a:t>Development</a:t>
            </a:r>
            <a:r>
              <a:rPr lang="sv-SE" dirty="0"/>
              <a:t> </a:t>
            </a:r>
            <a:r>
              <a:rPr lang="sv-SE" dirty="0" err="1"/>
              <a:t>Dialogues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373C171-7FA6-0DD9-E308-AA9B959816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791B75E-1CBD-8ED8-6CF7-FE323378A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2024-02-14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B1E71F0-BD24-9332-0E99-F334BC4D3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35BDEC6-6EDC-3B20-E328-259D2E95E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4754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FA9BD2-8157-B2C5-F328-4E717ABD75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52C3A9-6184-DE38-908F-5977D01E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Employee</a:t>
            </a:r>
            <a:r>
              <a:rPr lang="sv-SE" dirty="0"/>
              <a:t> barometer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D32B3AF-B82B-57EC-8ED0-FFEBE57B89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New round: </a:t>
            </a:r>
            <a:r>
              <a:rPr lang="sv-SE" dirty="0" err="1"/>
              <a:t>March</a:t>
            </a:r>
            <a:r>
              <a:rPr lang="sv-SE" dirty="0"/>
              <a:t> 4</a:t>
            </a:r>
          </a:p>
          <a:p>
            <a:r>
              <a:rPr lang="sv-SE" dirty="0" err="1"/>
              <a:t>Topic</a:t>
            </a:r>
            <a:r>
              <a:rPr lang="sv-SE" dirty="0"/>
              <a:t>: </a:t>
            </a:r>
            <a:r>
              <a:rPr lang="sv-SE" dirty="0" err="1"/>
              <a:t>Creativity</a:t>
            </a:r>
            <a:r>
              <a:rPr lang="sv-SE" dirty="0"/>
              <a:t> </a:t>
            </a:r>
            <a:r>
              <a:rPr lang="sv-SE"/>
              <a:t>and Learning</a:t>
            </a:r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5F8E481-663E-8A92-323C-8AAF7B249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2024-02-14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C856780-27D2-CC0C-58AA-7CFFFE1B2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FCC21B1-AC57-8262-C01E-6E180F470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9348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867A7D-5FAE-2F02-92B6-1699CF3525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7AB6C2-E443-4819-4B69-1243E1B87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Recruitment</a:t>
            </a:r>
            <a:r>
              <a:rPr lang="sv-SE" dirty="0"/>
              <a:t> workshop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68FC187-ACB4-9529-BED9-1E4198464B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2024-05-30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0765A4E-92CA-BD5E-055F-EA9DE2E94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2024-02-14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FF8F103-5535-6E77-704D-D0EF143D0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0345079-F50B-ADAF-58AC-9BCB3A183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7163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6020B6-5D42-41EE-A17C-286ACCC637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EC102A-BFA4-E2EC-5FD0-3918F6216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LiRE25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AF0314A-8C51-90C2-4663-69272104EA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IDA + </a:t>
            </a:r>
            <a:r>
              <a:rPr lang="sv-SE" dirty="0" err="1"/>
              <a:t>Ynnerman</a:t>
            </a:r>
            <a:endParaRPr lang="sv-SE" dirty="0"/>
          </a:p>
          <a:p>
            <a:endParaRPr lang="sv-SE" dirty="0"/>
          </a:p>
          <a:p>
            <a:r>
              <a:rPr lang="sv-SE" dirty="0" err="1"/>
              <a:t>Proposals</a:t>
            </a:r>
            <a:r>
              <a:rPr lang="sv-SE" dirty="0"/>
              <a:t> for ’bedömare’ (”</a:t>
            </a:r>
            <a:r>
              <a:rPr lang="sv-SE" dirty="0" err="1"/>
              <a:t>critical</a:t>
            </a:r>
            <a:r>
              <a:rPr lang="sv-SE" dirty="0"/>
              <a:t> </a:t>
            </a:r>
            <a:r>
              <a:rPr lang="sv-SE" dirty="0" err="1"/>
              <a:t>friends</a:t>
            </a:r>
            <a:r>
              <a:rPr lang="sv-SE" dirty="0"/>
              <a:t>”)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10A72EA-3E6B-8963-B995-9D46C5035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2024-02-14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C54534A-1BC8-DB3C-F902-2859BA692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25FA7E-9759-45AD-378E-54DBC11CC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3393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CF13A2-B741-8EA6-B60A-8A3C20795A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946798-74EC-5A9F-92AB-14BF7BA73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</p:spPr>
        <p:txBody>
          <a:bodyPr/>
          <a:lstStyle/>
          <a:p>
            <a:r>
              <a:rPr lang="sv-SE" dirty="0"/>
              <a:t>Info from ADIT </a:t>
            </a:r>
            <a:r>
              <a:rPr lang="sv-SE" dirty="0" err="1"/>
              <a:t>members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60B7E05-4028-8818-3FCB-B1AB96DA773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</p:spPr>
        <p:txBody>
          <a:bodyPr/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E9D5799-595A-DBA0-F428-6704EB6788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</p:spPr>
        <p:txBody>
          <a:bodyPr/>
          <a:lstStyle/>
          <a:p>
            <a:fld id="{D27E6A4C-6317-524D-927D-F0BF73D73EB0}" type="datetime1">
              <a:rPr lang="sv-SE" smtClean="0"/>
              <a:pPr/>
              <a:t>2024-02-14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80C938C-3964-DA5E-EF04-688443A1A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</p:spPr>
        <p:txBody>
          <a:bodyPr/>
          <a:lstStyle/>
          <a:p>
            <a:fld id="{80A4C9D9-979F-D94A-9054-C3B7EAD37AEB}" type="slidenum">
              <a:rPr lang="sv-SE" smtClean="0"/>
              <a:pPr/>
              <a:t>9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A2FC8B7-DBA2-6DC7-57D0-83C6E59F6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</p:spPr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2" name="Platshållare för text 2">
            <a:extLst>
              <a:ext uri="{FF2B5EF4-FFF2-40B4-BE49-F238E27FC236}">
                <a16:creationId xmlns:a16="http://schemas.microsoft.com/office/drawing/2014/main" id="{0912B533-F5D4-01CB-B447-093CA2842DCC}"/>
              </a:ext>
            </a:extLst>
          </p:cNvPr>
          <p:cNvSpPr txBox="1">
            <a:spLocks/>
          </p:cNvSpPr>
          <p:nvPr/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  <a:p>
            <a:pPr marL="0" indent="0" algn="l" fontAlgn="base">
              <a:buNone/>
            </a:pPr>
            <a:r>
              <a:rPr lang="en-US" b="0" i="0" dirty="0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PhD defenses</a:t>
            </a:r>
          </a:p>
          <a:p>
            <a:pPr marL="0" indent="0" algn="l" fontAlgn="base">
              <a:buNone/>
            </a:pPr>
            <a:endParaRPr lang="en-US" dirty="0">
              <a:solidFill>
                <a:srgbClr val="242424"/>
              </a:solidFill>
              <a:latin typeface="Aptos" panose="020B0004020202020204" pitchFamily="34" charset="0"/>
            </a:endParaRPr>
          </a:p>
          <a:p>
            <a:pPr marL="0" indent="0" algn="l" fontAlgn="base">
              <a:buNone/>
            </a:pPr>
            <a:r>
              <a:rPr lang="en-US" b="0" i="0" dirty="0" err="1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Sijin</a:t>
            </a:r>
            <a:endParaRPr lang="en-US" b="0" i="0" dirty="0">
              <a:solidFill>
                <a:srgbClr val="242424"/>
              </a:solidFill>
              <a:effectLst/>
              <a:latin typeface="Aptos" panose="020B0004020202020204" pitchFamily="34" charset="0"/>
            </a:endParaRPr>
          </a:p>
          <a:p>
            <a:pPr marL="0" indent="0" algn="l" fontAlgn="base">
              <a:buNone/>
            </a:pPr>
            <a:endParaRPr lang="en-US" dirty="0">
              <a:solidFill>
                <a:srgbClr val="242424"/>
              </a:solidFill>
              <a:latin typeface="Aptos" panose="020B0004020202020204" pitchFamily="34" charset="0"/>
            </a:endParaRPr>
          </a:p>
          <a:p>
            <a:pPr marL="0" indent="0" algn="l" fontAlgn="base">
              <a:buNone/>
            </a:pPr>
            <a:r>
              <a:rPr lang="en-US" b="0" i="0" dirty="0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Alireza</a:t>
            </a:r>
          </a:p>
          <a:p>
            <a:pPr marL="0" indent="0" algn="l" fontAlgn="base">
              <a:buNone/>
            </a:pPr>
            <a:endParaRPr lang="en-US" dirty="0">
              <a:solidFill>
                <a:srgbClr val="242424"/>
              </a:solidFill>
              <a:latin typeface="Aptos" panose="020B0004020202020204" pitchFamily="34" charset="0"/>
            </a:endParaRPr>
          </a:p>
          <a:p>
            <a:pPr marL="0" indent="0" algn="l" fontAlgn="base">
              <a:buNone/>
            </a:pPr>
            <a:r>
              <a:rPr lang="en-US" dirty="0">
                <a:solidFill>
                  <a:srgbClr val="242424"/>
                </a:solidFill>
                <a:latin typeface="Aptos" panose="020B0004020202020204" pitchFamily="34" charset="0"/>
              </a:rPr>
              <a:t>Minh Ha</a:t>
            </a:r>
            <a:endParaRPr lang="en-US" b="0" i="0" dirty="0">
              <a:solidFill>
                <a:srgbClr val="000000"/>
              </a:solidFill>
              <a:effectLst/>
              <a:latin typeface="Segoe UI Web (West European)"/>
            </a:endParaRPr>
          </a:p>
        </p:txBody>
      </p:sp>
    </p:spTree>
    <p:extLst>
      <p:ext uri="{BB962C8B-B14F-4D97-AF65-F5344CB8AC3E}">
        <p14:creationId xmlns:p14="http://schemas.microsoft.com/office/powerpoint/2010/main" val="893926950"/>
      </p:ext>
    </p:extLst>
  </p:cSld>
  <p:clrMapOvr>
    <a:masterClrMapping/>
  </p:clrMapOvr>
</p:sld>
</file>

<file path=ppt/theme/theme1.xml><?xml version="1.0" encoding="utf-8"?>
<a:theme xmlns:a="http://schemas.openxmlformats.org/drawingml/2006/main" name="Start and fin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B86B5F30-3DB9-7B44-B7B4-FA73508C2D2C}"/>
    </a:ext>
  </a:extLst>
</a:theme>
</file>

<file path=ppt/theme/theme2.xml><?xml version="1.0" encoding="utf-8"?>
<a:theme xmlns:a="http://schemas.openxmlformats.org/drawingml/2006/main" name="Whit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24C6AF13-D812-CE4C-9AFB-7926574D10AD}"/>
    </a:ext>
  </a:extLst>
</a:theme>
</file>

<file path=ppt/theme/theme3.xml><?xml version="1.0" encoding="utf-8"?>
<a:theme xmlns:a="http://schemas.openxmlformats.org/drawingml/2006/main" name="Black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46E9859F-A3DE-AA42-89BD-417B8DA5769E}"/>
    </a:ext>
  </a:extLst>
</a:theme>
</file>

<file path=ppt/theme/theme4.xml><?xml version="1.0" encoding="utf-8"?>
<a:theme xmlns:a="http://schemas.openxmlformats.org/drawingml/2006/main" name="Avsnitts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8B1B813A-121B-0A46-8D3D-47843824FDA0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55F16C3BC0741BECCEF78E59294ED" ma:contentTypeVersion="7" ma:contentTypeDescription="Create a new document." ma:contentTypeScope="" ma:versionID="709333aaeed0b3db26f60f9c2df8959a">
  <xsd:schema xmlns:xsd="http://www.w3.org/2001/XMLSchema" xmlns:xs="http://www.w3.org/2001/XMLSchema" xmlns:p="http://schemas.microsoft.com/office/2006/metadata/properties" xmlns:ns2="a5aea428-1722-47f0-acbf-e195f738e188" targetNamespace="http://schemas.microsoft.com/office/2006/metadata/properties" ma:root="true" ma:fieldsID="2ba064546e06e115a80d3f5fe687bac9" ns2:_="">
    <xsd:import namespace="a5aea428-1722-47f0-acbf-e195f738e1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aea428-1722-47f0-acbf-e195f738e1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s" ma:index="13" nillable="true" ma:displayName="Notes" ma:description="Description of contents" ma:format="Dropdown" ma:internalName="Note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a5aea428-1722-47f0-acbf-e195f738e18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AB0F17-F3B3-4548-8CD7-3A3CB53BA6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aea428-1722-47f0-acbf-e195f738e1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BF259E-8726-4064-9827-2F8BE9C6DCFF}">
  <ds:schemaRefs>
    <ds:schemaRef ds:uri="http://schemas.microsoft.com/office/2006/metadata/properties"/>
    <ds:schemaRef ds:uri="http://schemas.microsoft.com/office/infopath/2007/PartnerControls"/>
    <ds:schemaRef ds:uri="a5aea428-1722-47f0-acbf-e195f738e188"/>
  </ds:schemaRefs>
</ds:datastoreItem>
</file>

<file path=customXml/itemProps3.xml><?xml version="1.0" encoding="utf-8"?>
<ds:datastoreItem xmlns:ds="http://schemas.openxmlformats.org/officeDocument/2006/customXml" ds:itemID="{1B887CBD-3284-4DB3-812C-403C91D7E6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ppt-presentation-EN</Template>
  <TotalTime>8476</TotalTime>
  <Words>238</Words>
  <Application>Microsoft Office PowerPoint</Application>
  <PresentationFormat>Bildspel på skärmen (4:3)</PresentationFormat>
  <Paragraphs>97</Paragraphs>
  <Slides>18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5</vt:i4>
      </vt:variant>
      <vt:variant>
        <vt:lpstr>Bildrubriker</vt:lpstr>
      </vt:variant>
      <vt:variant>
        <vt:i4>18</vt:i4>
      </vt:variant>
    </vt:vector>
  </HeadingPairs>
  <TitlesOfParts>
    <vt:vector size="28" baseType="lpstr">
      <vt:lpstr>Aptos</vt:lpstr>
      <vt:lpstr>Arial</vt:lpstr>
      <vt:lpstr>Calibri</vt:lpstr>
      <vt:lpstr>Georgia</vt:lpstr>
      <vt:lpstr>Segoe UI Web (West European)</vt:lpstr>
      <vt:lpstr>Start and finish</vt:lpstr>
      <vt:lpstr>White slides</vt:lpstr>
      <vt:lpstr>Black slides</vt:lpstr>
      <vt:lpstr>Avsnittssidor</vt:lpstr>
      <vt:lpstr>Office Theme</vt:lpstr>
      <vt:lpstr>ADIT Meeting</vt:lpstr>
      <vt:lpstr>New employees</vt:lpstr>
      <vt:lpstr>Cybersecurity lab</vt:lpstr>
      <vt:lpstr>PhD studies</vt:lpstr>
      <vt:lpstr>Personal Development Dialogues</vt:lpstr>
      <vt:lpstr>Employee barometer</vt:lpstr>
      <vt:lpstr>Recruitment workshop</vt:lpstr>
      <vt:lpstr>LiRE25</vt:lpstr>
      <vt:lpstr>Info from ADIT members</vt:lpstr>
      <vt:lpstr>Info from ADIT members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ADIT Meeting</dc:title>
  <dc:subject/>
  <dc:creator>Patrick Lambrix</dc:creator>
  <cp:keywords/>
  <dc:description/>
  <cp:lastModifiedBy>Patrick Lambrix</cp:lastModifiedBy>
  <cp:revision>312</cp:revision>
  <dcterms:created xsi:type="dcterms:W3CDTF">2020-02-20T14:14:52Z</dcterms:created>
  <dcterms:modified xsi:type="dcterms:W3CDTF">2024-02-14T10:22:31Z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0x010100D9E55F16C3BC0741BECCEF78E59294ED</vt:lpwstr>
  </property>
</Properties>
</file>