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  <p:sldMasterId id="2147483648" r:id="rId8"/>
  </p:sldMasterIdLst>
  <p:notesMasterIdLst>
    <p:notesMasterId r:id="rId35"/>
  </p:notesMasterIdLst>
  <p:handoutMasterIdLst>
    <p:handoutMasterId r:id="rId36"/>
  </p:handoutMasterIdLst>
  <p:sldIdLst>
    <p:sldId id="256" r:id="rId9"/>
    <p:sldId id="411" r:id="rId10"/>
    <p:sldId id="428" r:id="rId11"/>
    <p:sldId id="443" r:id="rId12"/>
    <p:sldId id="435" r:id="rId13"/>
    <p:sldId id="436" r:id="rId14"/>
    <p:sldId id="441" r:id="rId15"/>
    <p:sldId id="456" r:id="rId16"/>
    <p:sldId id="457" r:id="rId17"/>
    <p:sldId id="434" r:id="rId18"/>
    <p:sldId id="455" r:id="rId19"/>
    <p:sldId id="440" r:id="rId20"/>
    <p:sldId id="458" r:id="rId21"/>
    <p:sldId id="454" r:id="rId22"/>
    <p:sldId id="453" r:id="rId23"/>
    <p:sldId id="452" r:id="rId24"/>
    <p:sldId id="442" r:id="rId25"/>
    <p:sldId id="451" r:id="rId26"/>
    <p:sldId id="315" r:id="rId27"/>
    <p:sldId id="444" r:id="rId28"/>
    <p:sldId id="445" r:id="rId29"/>
    <p:sldId id="446" r:id="rId30"/>
    <p:sldId id="447" r:id="rId31"/>
    <p:sldId id="448" r:id="rId32"/>
    <p:sldId id="449" r:id="rId33"/>
    <p:sldId id="450" r:id="rId3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heme" Target="theme/theme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CCCCCC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2625-418B-85CF-12422EBA2139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2625-418B-85CF-12422EBA2139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79.659302340710653</c:v>
                </c:pt>
                <c:pt idx="1">
                  <c:v>19.053241734650058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25-418B-85CF-12422EBA2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89E517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9328-4718-B244-D4332A00BEAD}"/>
              </c:ext>
            </c:extLst>
          </c:dPt>
          <c:dPt>
            <c:idx val="1"/>
            <c:bubble3D val="0"/>
            <c:spPr>
              <a:solidFill>
                <a:srgbClr val="EEEEEE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9328-4718-B244-D4332A00BEAD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80.303030303030297</c:v>
                </c:pt>
                <c:pt idx="1">
                  <c:v>19.696969696969703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28-4718-B244-D4332A00B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152B-43E4-8D1A-4C18AF98DCCA}"/>
              </c:ext>
            </c:extLst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152B-43E4-8D1A-4C18AF98DCCA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80.303030303030297</c:v>
                </c:pt>
                <c:pt idx="1">
                  <c:v>19.696969696969703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2B-43E4-8D1A-4C18AF98D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Hälsa och återhämtning 1/2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Jag känner mig trygg på mitt arbete</c:v>
                </c:pt>
                <c:pt idx="1">
                  <c:v>Jag har generellt en arbetsmängd som är hanterbar</c:v>
                </c:pt>
                <c:pt idx="2">
                  <c:v>Jag har utrymme för reflektion under min arbetstid</c:v>
                </c:pt>
                <c:pt idx="3">
                  <c:v>Jag har möjlighet till återhämtning under arbetsdagen genom exempelvis raster och pauser</c:v>
                </c:pt>
                <c:pt idx="4">
                  <c:v>Jag har möjlighet att få stöd och hjälp vid hög arbetsbelastning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3.8</c:v>
                </c:pt>
                <c:pt idx="2">
                  <c:v>3.7</c:v>
                </c:pt>
                <c:pt idx="3">
                  <c:v>4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2-47F3-BB45-C777EC033A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Jag känner mig trygg på mitt arbete</c:v>
                </c:pt>
                <c:pt idx="1">
                  <c:v>Jag har generellt en arbetsmängd som är hanterbar</c:v>
                </c:pt>
                <c:pt idx="2">
                  <c:v>Jag har utrymme för reflektion under min arbetstid</c:v>
                </c:pt>
                <c:pt idx="3">
                  <c:v>Jag har möjlighet till återhämtning under arbetsdagen genom exempelvis raster och pauser</c:v>
                </c:pt>
                <c:pt idx="4">
                  <c:v>Jag har möjlighet att få stöd och hjälp vid hög arbetsbelastning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4.2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2-47F3-BB45-C777EC033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Hälsa och återhämtning 2/2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Mitt arbete är fritt från ofta återkommande eller långvarig negativ stress</c:v>
                </c:pt>
                <c:pt idx="1">
                  <c:v>Jag har en bra balans mellan arbete/fritid/familj (privatliv)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3.4</c:v>
                </c:pt>
                <c:pt idx="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3-4204-AC55-FA6A932E7D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Mitt arbete är fritt från ofta återkommande eller långvarig negativ stress</c:v>
                </c:pt>
                <c:pt idx="1">
                  <c:v>Jag har en bra balans mellan arbete/fritid/familj (privatliv)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3.8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3-4204-AC55-FA6A932E7D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Motivation och engagemang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Jag har en positiv känsla när jag kommer till jobbet </c:v>
                </c:pt>
                <c:pt idx="1">
                  <c:v>Mitt arbete känns inspirerande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00-4374-A03B-75BB00048F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Jag har en positiv känsla när jag kommer till jobbet </c:v>
                </c:pt>
                <c:pt idx="1">
                  <c:v>Mitt arbete känns inspirerande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00-4374-A03B-75BB00048F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12/12/2023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12/12/2023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2023-12-12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PhD student supervisor workshop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2023-10-19</a:t>
            </a:r>
          </a:p>
          <a:p>
            <a:pPr marL="0" indent="0">
              <a:buNone/>
            </a:pPr>
            <a:r>
              <a:rPr lang="sv-SE" dirty="0"/>
              <a:t>9:30-16:00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Workshop: </a:t>
            </a:r>
            <a:r>
              <a:rPr lang="sv-SE" dirty="0" err="1"/>
              <a:t>Equality</a:t>
            </a:r>
            <a:r>
              <a:rPr lang="sv-SE" dirty="0"/>
              <a:t> and </a:t>
            </a:r>
            <a:r>
              <a:rPr lang="sv-SE" dirty="0" err="1"/>
              <a:t>equal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 (Malin Arvidsson)</a:t>
            </a:r>
          </a:p>
          <a:p>
            <a:pPr marL="0" indent="0">
              <a:buNone/>
            </a:pPr>
            <a:r>
              <a:rPr lang="sv-SE" dirty="0"/>
              <a:t>Talk: </a:t>
            </a:r>
            <a:r>
              <a:rPr lang="sv-SE" dirty="0" err="1"/>
              <a:t>Climate</a:t>
            </a:r>
            <a:r>
              <a:rPr lang="sv-SE" dirty="0"/>
              <a:t> </a:t>
            </a:r>
            <a:r>
              <a:rPr lang="sv-SE" dirty="0" err="1"/>
              <a:t>issue</a:t>
            </a:r>
            <a:r>
              <a:rPr lang="sv-SE" dirty="0"/>
              <a:t> and an ICT </a:t>
            </a:r>
            <a:r>
              <a:rPr lang="sv-SE" dirty="0" err="1"/>
              <a:t>Perspective</a:t>
            </a:r>
            <a:r>
              <a:rPr lang="sv-SE" dirty="0"/>
              <a:t> (Christer Svensson)</a:t>
            </a:r>
          </a:p>
          <a:p>
            <a:pPr marL="0" indent="0">
              <a:buNone/>
            </a:pPr>
            <a:r>
              <a:rPr lang="sv-SE" dirty="0"/>
              <a:t>Panel: </a:t>
            </a:r>
            <a:r>
              <a:rPr lang="sv-SE" dirty="0" err="1"/>
              <a:t>Insights</a:t>
            </a:r>
            <a:r>
              <a:rPr lang="sv-SE" dirty="0"/>
              <a:t> and </a:t>
            </a:r>
            <a:r>
              <a:rPr lang="sv-SE" dirty="0" err="1"/>
              <a:t>challenges</a:t>
            </a:r>
            <a:r>
              <a:rPr lang="sv-SE" dirty="0"/>
              <a:t> in student supervision (Lars, </a:t>
            </a:r>
            <a:r>
              <a:rPr lang="sv-SE" dirty="0" err="1"/>
              <a:t>Petru</a:t>
            </a:r>
            <a:r>
              <a:rPr lang="sv-SE" dirty="0"/>
              <a:t>, </a:t>
            </a:r>
            <a:r>
              <a:rPr lang="sv-SE" dirty="0" err="1"/>
              <a:t>Nahid</a:t>
            </a:r>
            <a:r>
              <a:rPr lang="sv-SE" dirty="0"/>
              <a:t>, </a:t>
            </a:r>
            <a:r>
              <a:rPr lang="sv-SE" dirty="0" err="1"/>
              <a:t>Rozalyn</a:t>
            </a:r>
            <a:r>
              <a:rPr lang="sv-SE" dirty="0"/>
              <a:t> Simon – HMV, </a:t>
            </a:r>
            <a:r>
              <a:rPr lang="sv-SE"/>
              <a:t>Christer Svensson – ISY)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371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268C9C-9004-13C4-F07D-12E56EF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PhD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EB3032-049F-87EC-3DDC-CA61DB6357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Under </a:t>
            </a:r>
            <a:r>
              <a:rPr lang="sv-SE" dirty="0" err="1"/>
              <a:t>development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Page for info on PhD studies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https://liuonline.sharepoint.com/sites/intranet-inst-ida/SitePages/forskarutbildning.aspx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A11E2-ADDD-E738-5A1B-62CB61BE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1900D30-664C-B772-37FA-84BE1AFD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B19081-7768-152A-81DD-24085921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14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Phd</a:t>
            </a:r>
            <a:r>
              <a:rPr lang="sv-SE" dirty="0"/>
              <a:t> student </a:t>
            </a:r>
            <a:r>
              <a:rPr lang="sv-SE" dirty="0" err="1"/>
              <a:t>courses</a:t>
            </a:r>
            <a:r>
              <a:rPr lang="sv-SE" dirty="0"/>
              <a:t> 2024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Statement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interest</a:t>
            </a:r>
            <a:r>
              <a:rPr lang="sv-SE" dirty="0"/>
              <a:t> </a:t>
            </a:r>
            <a:r>
              <a:rPr lang="sv-SE" dirty="0" err="1"/>
              <a:t>latest</a:t>
            </a:r>
            <a:r>
              <a:rPr lang="sv-SE" dirty="0"/>
              <a:t> december 19.</a:t>
            </a:r>
          </a:p>
          <a:p>
            <a:endParaRPr lang="sv-SE" dirty="0"/>
          </a:p>
          <a:p>
            <a:r>
              <a:rPr lang="sv-SE" dirty="0"/>
              <a:t>Sign </a:t>
            </a:r>
            <a:r>
              <a:rPr lang="sv-SE" dirty="0" err="1"/>
              <a:t>up</a:t>
            </a:r>
            <a:r>
              <a:rPr lang="sv-SE" dirty="0"/>
              <a:t> = </a:t>
            </a:r>
            <a:r>
              <a:rPr lang="sv-SE" dirty="0" err="1"/>
              <a:t>interest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BUT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start a </a:t>
            </a:r>
            <a:r>
              <a:rPr lang="sv-SE" dirty="0" err="1"/>
              <a:t>course</a:t>
            </a:r>
            <a:r>
              <a:rPr lang="sv-SE" dirty="0"/>
              <a:t> the </a:t>
            </a:r>
            <a:r>
              <a:rPr lang="sv-SE" dirty="0" err="1"/>
              <a:t>expectation</a:t>
            </a:r>
            <a:r>
              <a:rPr lang="sv-SE" dirty="0"/>
              <a:t> is to finish it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659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Phd</a:t>
            </a:r>
            <a:r>
              <a:rPr lang="sv-SE" dirty="0"/>
              <a:t> student </a:t>
            </a:r>
            <a:r>
              <a:rPr lang="sv-SE" dirty="0" err="1"/>
              <a:t>admin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Dec 19: </a:t>
            </a:r>
            <a:r>
              <a:rPr lang="sv-SE" dirty="0" err="1"/>
              <a:t>follow-up</a:t>
            </a:r>
            <a:r>
              <a:rPr lang="sv-SE" dirty="0"/>
              <a:t> form</a:t>
            </a:r>
          </a:p>
          <a:p>
            <a:r>
              <a:rPr lang="sv-SE" dirty="0"/>
              <a:t>Dec 31: register in </a:t>
            </a:r>
            <a:r>
              <a:rPr lang="sv-SE" dirty="0" err="1"/>
              <a:t>Ladok</a:t>
            </a:r>
            <a:endParaRPr lang="sv-SE" dirty="0"/>
          </a:p>
          <a:p>
            <a:r>
              <a:rPr lang="sv-SE" dirty="0"/>
              <a:t>Jan 31: ISP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965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Phd</a:t>
            </a:r>
            <a:r>
              <a:rPr lang="sv-SE" dirty="0"/>
              <a:t> student </a:t>
            </a:r>
            <a:r>
              <a:rPr lang="sv-SE" dirty="0" err="1"/>
              <a:t>courses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Ladok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 for administration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courses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(CUGS </a:t>
            </a:r>
            <a:r>
              <a:rPr lang="sv-SE" dirty="0" err="1"/>
              <a:t>core</a:t>
            </a:r>
            <a:r>
              <a:rPr lang="sv-SE" dirty="0"/>
              <a:t>, ’</a:t>
            </a:r>
            <a:r>
              <a:rPr lang="sv-SE" dirty="0" err="1"/>
              <a:t>popular</a:t>
            </a:r>
            <a:r>
              <a:rPr lang="sv-SE" dirty="0"/>
              <a:t> </a:t>
            </a:r>
            <a:r>
              <a:rPr lang="sv-SE" dirty="0" err="1"/>
              <a:t>courses</a:t>
            </a:r>
            <a:r>
              <a:rPr lang="sv-SE" dirty="0"/>
              <a:t>)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given ’</a:t>
            </a:r>
            <a:r>
              <a:rPr lang="sv-SE" dirty="0" err="1"/>
              <a:t>continuously</a:t>
            </a:r>
            <a:r>
              <a:rPr lang="sv-SE" dirty="0"/>
              <a:t>’.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Reason</a:t>
            </a:r>
            <a:r>
              <a:rPr lang="sv-SE" dirty="0"/>
              <a:t>: </a:t>
            </a:r>
            <a:r>
              <a:rPr lang="sv-SE" dirty="0" err="1"/>
              <a:t>external</a:t>
            </a:r>
            <a:r>
              <a:rPr lang="sv-SE" dirty="0"/>
              <a:t> </a:t>
            </a:r>
            <a:r>
              <a:rPr lang="sv-SE" dirty="0" err="1"/>
              <a:t>visibility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963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Phd</a:t>
            </a:r>
            <a:r>
              <a:rPr lang="sv-SE" dirty="0"/>
              <a:t> student </a:t>
            </a:r>
            <a:r>
              <a:rPr lang="sv-SE" dirty="0" err="1"/>
              <a:t>courses</a:t>
            </a:r>
            <a:r>
              <a:rPr lang="sv-SE" dirty="0"/>
              <a:t> and </a:t>
            </a:r>
            <a:r>
              <a:rPr lang="sv-SE" dirty="0" err="1"/>
              <a:t>theses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Plagiarism</a:t>
            </a:r>
            <a:endParaRPr lang="sv-SE" dirty="0"/>
          </a:p>
          <a:p>
            <a:r>
              <a:rPr lang="sv-SE" dirty="0"/>
              <a:t>System: </a:t>
            </a:r>
            <a:r>
              <a:rPr lang="sv-SE" dirty="0" err="1"/>
              <a:t>Similarity</a:t>
            </a:r>
            <a:r>
              <a:rPr lang="sv-SE" dirty="0"/>
              <a:t> check</a:t>
            </a:r>
          </a:p>
          <a:p>
            <a:endParaRPr lang="sv-SE" dirty="0"/>
          </a:p>
          <a:p>
            <a:r>
              <a:rPr lang="sv-SE" dirty="0"/>
              <a:t>Will be </a:t>
            </a:r>
            <a:r>
              <a:rPr lang="sv-SE" dirty="0" err="1"/>
              <a:t>introduced</a:t>
            </a:r>
            <a:r>
              <a:rPr lang="sv-SE" dirty="0"/>
              <a:t> to all new PhD students</a:t>
            </a:r>
          </a:p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conferences</a:t>
            </a:r>
            <a:r>
              <a:rPr lang="sv-SE" dirty="0"/>
              <a:t> start to </a:t>
            </a:r>
            <a:r>
              <a:rPr lang="sv-SE" dirty="0" err="1"/>
              <a:t>require</a:t>
            </a:r>
            <a:r>
              <a:rPr lang="sv-SE" dirty="0"/>
              <a:t> a 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a system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submitting</a:t>
            </a:r>
            <a:endParaRPr lang="sv-SE" dirty="0"/>
          </a:p>
          <a:p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requiring</a:t>
            </a:r>
            <a:r>
              <a:rPr lang="sv-SE" dirty="0"/>
              <a:t> for </a:t>
            </a:r>
            <a:r>
              <a:rPr lang="sv-SE" dirty="0" err="1"/>
              <a:t>theses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010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E9AEC0-28EF-6CDD-73EF-F9977D1B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OH 2024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54AA08-6EC6-EE94-3688-F6A75618DA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Research: 30% (same as last </a:t>
            </a:r>
            <a:r>
              <a:rPr lang="sv-SE" dirty="0" err="1"/>
              <a:t>year</a:t>
            </a:r>
            <a:r>
              <a:rPr lang="sv-SE" dirty="0"/>
              <a:t>)</a:t>
            </a:r>
          </a:p>
          <a:p>
            <a:r>
              <a:rPr lang="sv-SE" dirty="0" err="1"/>
              <a:t>Education</a:t>
            </a:r>
            <a:r>
              <a:rPr lang="sv-SE" dirty="0"/>
              <a:t>: 81% (1%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last </a:t>
            </a:r>
            <a:r>
              <a:rPr lang="sv-SE" dirty="0" err="1"/>
              <a:t>year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Lokalryggsäck: ca 105kkr </a:t>
            </a:r>
            <a:r>
              <a:rPr lang="sv-SE" dirty="0" err="1"/>
              <a:t>pp</a:t>
            </a:r>
            <a:r>
              <a:rPr lang="sv-SE" dirty="0"/>
              <a:t> (</a:t>
            </a:r>
            <a:r>
              <a:rPr lang="sv-SE" dirty="0" err="1"/>
              <a:t>raise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ca 6.2%)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B70CEE-D93F-51AC-F25D-C5436DCE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AF3FA0-1230-543A-9F1A-563EFC53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674F34F-0CE5-EB88-66B0-876DD3B7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5233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Andrei: CESAR3 </a:t>
            </a:r>
            <a:r>
              <a:rPr lang="sv-SE" dirty="0" err="1"/>
              <a:t>project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month</a:t>
            </a:r>
            <a:endParaRPr lang="sv-SE" dirty="0"/>
          </a:p>
          <a:p>
            <a:endParaRPr lang="sv-SE" dirty="0"/>
          </a:p>
          <a:p>
            <a:r>
              <a:rPr lang="sv-SE" dirty="0"/>
              <a:t>Andrei: WASP NEST</a:t>
            </a:r>
          </a:p>
          <a:p>
            <a:endParaRPr lang="sv-SE" dirty="0"/>
          </a:p>
          <a:p>
            <a:r>
              <a:rPr lang="sv-SE" dirty="0"/>
              <a:t>Nikos: </a:t>
            </a:r>
            <a:r>
              <a:rPr lang="en-US" dirty="0"/>
              <a:t>vice-chair for the IEEE Technical Committee of Tactile Internet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142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Olaf : Wallenberg Academy </a:t>
            </a:r>
            <a:r>
              <a:rPr lang="sv-SE" dirty="0" err="1"/>
              <a:t>Fellow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Sijin</a:t>
            </a:r>
            <a:r>
              <a:rPr lang="sv-SE" dirty="0"/>
              <a:t>, Sebastian, Olaf: best paper at </a:t>
            </a:r>
            <a:r>
              <a:rPr lang="sv-SE" dirty="0" err="1"/>
              <a:t>CoopIS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Huanyu</a:t>
            </a:r>
            <a:r>
              <a:rPr lang="sv-SE" dirty="0"/>
              <a:t>: COST action manager</a:t>
            </a:r>
          </a:p>
          <a:p>
            <a:endParaRPr lang="sv-SE" dirty="0"/>
          </a:p>
          <a:p>
            <a:r>
              <a:rPr lang="sv-SE" dirty="0"/>
              <a:t>Patrick: WASP-WISE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5943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Assistant professor (Biträdande universitetslektor):</a:t>
            </a:r>
          </a:p>
          <a:p>
            <a:pPr marL="0" indent="0" fontAlgn="base">
              <a:buNone/>
            </a:pPr>
            <a:r>
              <a:rPr lang="sv-SE" dirty="0"/>
              <a:t>Ulf </a:t>
            </a:r>
            <a:r>
              <a:rPr lang="sv-SE" dirty="0" err="1"/>
              <a:t>Kargén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PhD students:</a:t>
            </a:r>
          </a:p>
          <a:p>
            <a:pPr marL="0" indent="0" fontAlgn="base">
              <a:buNone/>
            </a:pPr>
            <a:r>
              <a:rPr lang="sv-SE" dirty="0" err="1"/>
              <a:t>Erfan</a:t>
            </a:r>
            <a:r>
              <a:rPr lang="sv-SE" dirty="0"/>
              <a:t> </a:t>
            </a:r>
            <a:r>
              <a:rPr lang="sv-SE" dirty="0" err="1"/>
              <a:t>Delfani</a:t>
            </a:r>
            <a:r>
              <a:rPr lang="sv-SE" dirty="0"/>
              <a:t> (2024)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r>
              <a:rPr lang="sv-SE" dirty="0"/>
              <a:t>Ethan </a:t>
            </a:r>
            <a:r>
              <a:rPr lang="sv-SE" dirty="0" err="1"/>
              <a:t>Witwer</a:t>
            </a:r>
            <a:r>
              <a:rPr lang="sv-SE" dirty="0"/>
              <a:t> (2024)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5146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Hälsa och återhämtning/Health and recovery 2023</a:t>
            </a:r>
            <a:endParaRPr lang="en-US" sz="3200" dirty="0"/>
          </a:p>
        </p:txBody>
      </p:sp>
      <p:sp>
        <p:nvSpPr>
          <p:cNvPr id="3" name="Object2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ADIT jämfört med IDA</a:t>
            </a:r>
            <a:endParaRPr lang="en-US" sz="1800" dirty="0"/>
          </a:p>
        </p:txBody>
      </p:sp>
      <p:sp>
        <p:nvSpPr>
          <p:cNvPr id="4" name="Object3"/>
          <p:cNvSpPr/>
          <p:nvPr/>
        </p:nvSpPr>
        <p:spPr>
          <a:xfrm>
            <a:off x="457200" y="3886200"/>
            <a:ext cx="8229600" cy="692497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algn="l"/>
            <a:r>
              <a:rPr lang="en-US" sz="1300" b="0" i="0" dirty="0">
                <a:solidFill>
                  <a:srgbClr val="000000"/>
                </a:solidFill>
              </a:rPr>
              <a:t>Insamlingsperiod: 2023-10-02 - 2023-10-13
Svarsfrekvens: 52% (12 svar)
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769023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686050"/>
            <a:ext cx="32004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Styrkor</a:t>
            </a:r>
            <a:endParaRPr lang="en-US" sz="1800" dirty="0"/>
          </a:p>
        </p:txBody>
      </p:sp>
      <p:sp>
        <p:nvSpPr>
          <p:cNvPr id="3" name="Object2"/>
          <p:cNvSpPr/>
          <p:nvPr/>
        </p:nvSpPr>
        <p:spPr>
          <a:xfrm>
            <a:off x="457200" y="2868930"/>
            <a:ext cx="3200400" cy="646331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känner mig trygg på mitt arbete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utrymme för reflektion under min arbetstid</a:t>
            </a:r>
            <a:endParaRPr lang="en-US" sz="1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Object5"/>
          <p:cNvSpPr/>
          <p:nvPr/>
        </p:nvSpPr>
        <p:spPr>
          <a:xfrm>
            <a:off x="3566160" y="3563874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800" dirty="0">
                <a:solidFill>
                  <a:srgbClr val="999999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±0</a:t>
            </a:r>
            <a:endParaRPr lang="en-US" sz="800" dirty="0"/>
          </a:p>
        </p:txBody>
      </p:sp>
      <p:sp>
        <p:nvSpPr>
          <p:cNvPr id="7" name="Object6"/>
          <p:cNvSpPr/>
          <p:nvPr/>
        </p:nvSpPr>
        <p:spPr>
          <a:xfrm>
            <a:off x="3566160" y="34175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4,2</a:t>
            </a:r>
            <a:endParaRPr lang="en-US" sz="1500" dirty="0"/>
          </a:p>
        </p:txBody>
      </p:sp>
      <p:sp>
        <p:nvSpPr>
          <p:cNvPr id="8" name="Object7"/>
          <p:cNvSpPr/>
          <p:nvPr/>
        </p:nvSpPr>
        <p:spPr>
          <a:xfrm>
            <a:off x="3566160" y="41033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12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794760" y="2274570"/>
          <a:ext cx="91440" cy="9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Object9"/>
          <p:cNvSpPr/>
          <p:nvPr/>
        </p:nvSpPr>
        <p:spPr>
          <a:xfrm>
            <a:off x="5486400" y="2686050"/>
            <a:ext cx="32004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Fokusområden</a:t>
            </a:r>
            <a:endParaRPr lang="en-US" sz="1800" dirty="0"/>
          </a:p>
        </p:txBody>
      </p:sp>
      <p:sp>
        <p:nvSpPr>
          <p:cNvPr id="11" name="Object10"/>
          <p:cNvSpPr/>
          <p:nvPr/>
        </p:nvSpPr>
        <p:spPr>
          <a:xfrm>
            <a:off x="5486400" y="2868930"/>
            <a:ext cx="3200400" cy="1015663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möjlighet att få stöd och hjälp vid hög arbetsbelastning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Mitt arbete är fritt från ofta återkommande eller långvarig negativ stress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6793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Hälsa och återhämtning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506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405890"/>
          <a:ext cx="8229600" cy="404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302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405890"/>
          <a:ext cx="8229600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8870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7119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405890"/>
          <a:ext cx="8229600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032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Election</a:t>
            </a:r>
            <a:r>
              <a:rPr lang="sv-SE" dirty="0"/>
              <a:t> period 2024-2026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Dean and vice </a:t>
            </a:r>
            <a:r>
              <a:rPr lang="sv-SE" dirty="0" err="1"/>
              <a:t>deans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 err="1">
                <a:solidFill>
                  <a:srgbClr val="FF0000"/>
                </a:solidFill>
              </a:rPr>
              <a:t>tekfak</a:t>
            </a:r>
            <a:r>
              <a:rPr lang="sv-SE" dirty="0">
                <a:solidFill>
                  <a:srgbClr val="FF0000"/>
                </a:solidFill>
              </a:rPr>
              <a:t>: Johan </a:t>
            </a:r>
            <a:r>
              <a:rPr lang="sv-SE" dirty="0" err="1">
                <a:solidFill>
                  <a:srgbClr val="FF0000"/>
                </a:solidFill>
              </a:rPr>
              <a:t>Ölvander</a:t>
            </a:r>
            <a:r>
              <a:rPr lang="sv-SE" dirty="0">
                <a:solidFill>
                  <a:srgbClr val="FF0000"/>
                </a:solidFill>
              </a:rPr>
              <a:t> (IEI), Helena </a:t>
            </a:r>
            <a:r>
              <a:rPr lang="sv-SE" dirty="0" err="1">
                <a:solidFill>
                  <a:srgbClr val="FF0000"/>
                </a:solidFill>
              </a:rPr>
              <a:t>Herbertsson</a:t>
            </a:r>
            <a:r>
              <a:rPr lang="sv-SE" dirty="0">
                <a:solidFill>
                  <a:srgbClr val="FF0000"/>
                </a:solidFill>
              </a:rPr>
              <a:t> (IFM), Magnus Borga (IMT)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   </a:t>
            </a:r>
            <a:r>
              <a:rPr lang="sv-SE" dirty="0" err="1">
                <a:solidFill>
                  <a:srgbClr val="FF0000"/>
                </a:solidFill>
              </a:rPr>
              <a:t>filfak</a:t>
            </a:r>
            <a:r>
              <a:rPr lang="sv-SE" dirty="0">
                <a:solidFill>
                  <a:srgbClr val="FF0000"/>
                </a:solidFill>
              </a:rPr>
              <a:t>: Ulf Melin (IEI), Asta </a:t>
            </a:r>
            <a:r>
              <a:rPr lang="sv-SE" dirty="0" err="1">
                <a:solidFill>
                  <a:srgbClr val="FF0000"/>
                </a:solidFill>
              </a:rPr>
              <a:t>Cekaite</a:t>
            </a:r>
            <a:r>
              <a:rPr lang="sv-SE" dirty="0">
                <a:solidFill>
                  <a:srgbClr val="FF0000"/>
                </a:solidFill>
              </a:rPr>
              <a:t> (TEMA), Henrik </a:t>
            </a:r>
            <a:r>
              <a:rPr lang="sv-SE" dirty="0" err="1">
                <a:solidFill>
                  <a:srgbClr val="FF0000"/>
                </a:solidFill>
              </a:rPr>
              <a:t>Nehler</a:t>
            </a:r>
            <a:r>
              <a:rPr lang="sv-SE" dirty="0">
                <a:solidFill>
                  <a:srgbClr val="FF0000"/>
                </a:solidFill>
              </a:rPr>
              <a:t> (IEI)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Program boards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    DM: Inger Klein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02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Election</a:t>
            </a:r>
            <a:r>
              <a:rPr lang="sv-SE" dirty="0"/>
              <a:t> period 2024-2026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department</a:t>
            </a:r>
            <a:r>
              <a:rPr lang="sv-SE" dirty="0"/>
              <a:t> and vice </a:t>
            </a:r>
            <a:r>
              <a:rPr lang="sv-SE" dirty="0" err="1"/>
              <a:t>heads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>
                <a:solidFill>
                  <a:srgbClr val="FF0000"/>
                </a:solidFill>
              </a:rPr>
              <a:t>(Henrik Eriksson, </a:t>
            </a:r>
            <a:r>
              <a:rPr lang="sv-SE" dirty="0" err="1">
                <a:solidFill>
                  <a:srgbClr val="FF0000"/>
                </a:solidFill>
              </a:rPr>
              <a:t>Zebo</a:t>
            </a:r>
            <a:r>
              <a:rPr lang="sv-SE" dirty="0">
                <a:solidFill>
                  <a:srgbClr val="FF0000"/>
                </a:solidFill>
              </a:rPr>
              <a:t> Peng, Marco </a:t>
            </a:r>
            <a:r>
              <a:rPr lang="sv-SE" dirty="0" err="1">
                <a:solidFill>
                  <a:srgbClr val="FF0000"/>
                </a:solidFill>
              </a:rPr>
              <a:t>Kuhlmann</a:t>
            </a:r>
            <a:r>
              <a:rPr lang="sv-SE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IDA board</a:t>
            </a:r>
          </a:p>
          <a:p>
            <a:pPr marL="0" indent="0">
              <a:buNone/>
            </a:pPr>
            <a:r>
              <a:rPr lang="sv-SE" dirty="0"/>
              <a:t>  </a:t>
            </a:r>
            <a:r>
              <a:rPr lang="sv-SE" dirty="0">
                <a:solidFill>
                  <a:srgbClr val="FF0000"/>
                </a:solidFill>
              </a:rPr>
              <a:t>(ADIT: Andrei, reserv: Niklas, Patrick)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64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Medarbetarbarometer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Hälsa och återhämtning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044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Salary</a:t>
            </a:r>
            <a:r>
              <a:rPr lang="sv-SE" dirty="0"/>
              <a:t> revision 2023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October</a:t>
            </a:r>
            <a:r>
              <a:rPr lang="sv-SE" dirty="0"/>
              <a:t>-november </a:t>
            </a:r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Doktorand:</a:t>
            </a:r>
          </a:p>
          <a:p>
            <a:pPr marL="0" indent="0">
              <a:buNone/>
            </a:pPr>
            <a:r>
              <a:rPr lang="sv-SE" dirty="0"/>
              <a:t>32800</a:t>
            </a:r>
          </a:p>
          <a:p>
            <a:pPr marL="0" indent="0">
              <a:buNone/>
            </a:pPr>
            <a:r>
              <a:rPr lang="sv-SE" dirty="0"/>
              <a:t>33800</a:t>
            </a:r>
          </a:p>
          <a:p>
            <a:pPr marL="0" indent="0">
              <a:buNone/>
            </a:pPr>
            <a:r>
              <a:rPr lang="sv-SE" dirty="0"/>
              <a:t>36500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Amanuens</a:t>
            </a:r>
          </a:p>
          <a:p>
            <a:pPr marL="0" indent="0">
              <a:buNone/>
            </a:pPr>
            <a:r>
              <a:rPr lang="sv-SE" dirty="0"/>
              <a:t>24700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62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3EF4D-6694-4003-EEA7-04B716F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Arbetstillstånd /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permit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4409F6-1F4A-F823-1A53-9C31D3804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From 2023-11-01</a:t>
            </a:r>
          </a:p>
          <a:p>
            <a:endParaRPr lang="sv-SE" dirty="0"/>
          </a:p>
          <a:p>
            <a:r>
              <a:rPr lang="sv-SE" dirty="0" err="1"/>
              <a:t>Employed</a:t>
            </a:r>
            <a:endParaRPr lang="sv-SE" dirty="0"/>
          </a:p>
          <a:p>
            <a:r>
              <a:rPr lang="sv-SE" dirty="0"/>
              <a:t>80%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SCB’s</a:t>
            </a:r>
            <a:r>
              <a:rPr lang="sv-SE" dirty="0"/>
              <a:t> median </a:t>
            </a:r>
            <a:r>
              <a:rPr lang="sv-SE" dirty="0" err="1"/>
              <a:t>salary</a:t>
            </a:r>
            <a:r>
              <a:rPr lang="sv-SE" dirty="0"/>
              <a:t> (</a:t>
            </a:r>
            <a:r>
              <a:rPr lang="sv-SE" dirty="0" err="1"/>
              <a:t>now</a:t>
            </a:r>
            <a:r>
              <a:rPr lang="sv-SE" dirty="0"/>
              <a:t>: 27360kr)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Not for PhD students (uppehållstillstånd), </a:t>
            </a:r>
            <a:r>
              <a:rPr lang="sv-SE" dirty="0" err="1"/>
              <a:t>postdocs</a:t>
            </a:r>
            <a:r>
              <a:rPr lang="sv-SE" dirty="0"/>
              <a:t> (forskartillstånd), EU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184612-D7F4-D8E1-8173-70CBF4A5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00AEA2-B65A-0795-25A8-5D490A29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926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121829-6FC6-F565-999A-44E09F7A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Bisysslor (’extra </a:t>
            </a:r>
            <a:r>
              <a:rPr lang="sv-SE" dirty="0" err="1"/>
              <a:t>work</a:t>
            </a:r>
            <a:r>
              <a:rPr lang="sv-SE" dirty="0"/>
              <a:t>’)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C89F43-9CD2-D024-9039-6647DD8A20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31/1:</a:t>
            </a:r>
          </a:p>
          <a:p>
            <a:r>
              <a:rPr lang="sv-SE" dirty="0" err="1"/>
              <a:t>Confirm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checked</a:t>
            </a:r>
            <a:r>
              <a:rPr lang="sv-SE" dirty="0"/>
              <a:t> info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outside</a:t>
            </a:r>
            <a:r>
              <a:rPr lang="sv-SE" dirty="0"/>
              <a:t> </a:t>
            </a:r>
            <a:r>
              <a:rPr lang="sv-SE" dirty="0" err="1"/>
              <a:t>university</a:t>
            </a:r>
            <a:r>
              <a:rPr lang="sv-SE" dirty="0"/>
              <a:t> in Primula</a:t>
            </a:r>
          </a:p>
          <a:p>
            <a:r>
              <a:rPr lang="sv-SE" dirty="0" err="1"/>
              <a:t>Notify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connection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 at </a:t>
            </a:r>
            <a:r>
              <a:rPr lang="sv-SE" dirty="0" err="1"/>
              <a:t>university</a:t>
            </a:r>
            <a:r>
              <a:rPr lang="sv-SE" dirty="0"/>
              <a:t> (ämnesanknutna)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Medarbetarsamtal:</a:t>
            </a:r>
          </a:p>
          <a:p>
            <a:r>
              <a:rPr lang="sv-SE" dirty="0" err="1"/>
              <a:t>Notify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extra </a:t>
            </a:r>
            <a:r>
              <a:rPr lang="sv-SE" dirty="0" err="1"/>
              <a:t>work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i="1" dirty="0"/>
              <a:t>Mail </a:t>
            </a:r>
            <a:r>
              <a:rPr lang="sv-SE" i="1" dirty="0" err="1"/>
              <a:t>with</a:t>
            </a:r>
            <a:r>
              <a:rPr lang="sv-SE" i="1" dirty="0"/>
              <a:t> info </a:t>
            </a:r>
            <a:r>
              <a:rPr lang="sv-SE" i="1" dirty="0" err="1"/>
              <a:t>will</a:t>
            </a:r>
            <a:r>
              <a:rPr lang="sv-SE" i="1" dirty="0"/>
              <a:t> come in </a:t>
            </a:r>
            <a:r>
              <a:rPr lang="sv-SE" i="1" dirty="0" err="1"/>
              <a:t>January</a:t>
            </a:r>
            <a:endParaRPr lang="sv-SE" i="1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020BB6-6BE9-BCCA-CF05-6384098E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1F8D45E-7283-773D-6663-CCC33904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274041-37A5-6BDA-6EFC-6C4A6646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832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AE0E22-C924-9053-62F9-3995E40A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LiRE25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0683B0D-192F-F13E-F5D6-A18B17D7CF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A1599D-6A91-B9C4-A178-AD1E7E13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2023-12-12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F339EC7-8D89-4297-86C0-0DBD8219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D1D283-48E1-B610-6B01-25C213F7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5091442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8320</TotalTime>
  <Words>634</Words>
  <Application>Microsoft Office PowerPoint</Application>
  <PresentationFormat>Bildspel på skärmen (4:3)</PresentationFormat>
  <Paragraphs>189</Paragraphs>
  <Slides>26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26</vt:i4>
      </vt:variant>
    </vt:vector>
  </HeadingPairs>
  <TitlesOfParts>
    <vt:vector size="34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Office Theme</vt:lpstr>
      <vt:lpstr>ADIT Meeting</vt:lpstr>
      <vt:lpstr>New employees</vt:lpstr>
      <vt:lpstr>Election period 2024-2026</vt:lpstr>
      <vt:lpstr>Election period 2024-2026</vt:lpstr>
      <vt:lpstr>Medarbetarbarometer</vt:lpstr>
      <vt:lpstr>Salary revision 2023</vt:lpstr>
      <vt:lpstr>Arbetstillstånd / Work permit</vt:lpstr>
      <vt:lpstr>Bisysslor (’extra work’)</vt:lpstr>
      <vt:lpstr>LiRE25</vt:lpstr>
      <vt:lpstr>PhD student supervisor workshop</vt:lpstr>
      <vt:lpstr>PhD studies</vt:lpstr>
      <vt:lpstr>Phd student courses 2024</vt:lpstr>
      <vt:lpstr>Phd student admin</vt:lpstr>
      <vt:lpstr>Phd student courses</vt:lpstr>
      <vt:lpstr>Phd student courses and theses</vt:lpstr>
      <vt:lpstr>OH 2024</vt:lpstr>
      <vt:lpstr>Info from ADIT members</vt:lpstr>
      <vt:lpstr>Info from ADIT members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314</cp:revision>
  <dcterms:created xsi:type="dcterms:W3CDTF">2020-02-20T14:14:52Z</dcterms:created>
  <dcterms:modified xsi:type="dcterms:W3CDTF">2023-12-12T07:49:27Z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