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slideLayouts/slideLayout2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4"/>
    <p:sldMasterId id="2147483719" r:id="rId5"/>
    <p:sldMasterId id="2147483722" r:id="rId6"/>
    <p:sldMasterId id="2147483720" r:id="rId7"/>
    <p:sldMasterId id="2147483648" r:id="rId8"/>
  </p:sldMasterIdLst>
  <p:notesMasterIdLst>
    <p:notesMasterId r:id="rId35"/>
  </p:notesMasterIdLst>
  <p:handoutMasterIdLst>
    <p:handoutMasterId r:id="rId36"/>
  </p:handoutMasterIdLst>
  <p:sldIdLst>
    <p:sldId id="256" r:id="rId9"/>
    <p:sldId id="411" r:id="rId10"/>
    <p:sldId id="428" r:id="rId11"/>
    <p:sldId id="443" r:id="rId12"/>
    <p:sldId id="435" r:id="rId13"/>
    <p:sldId id="436" r:id="rId14"/>
    <p:sldId id="441" r:id="rId15"/>
    <p:sldId id="456" r:id="rId16"/>
    <p:sldId id="457" r:id="rId17"/>
    <p:sldId id="434" r:id="rId18"/>
    <p:sldId id="455" r:id="rId19"/>
    <p:sldId id="440" r:id="rId20"/>
    <p:sldId id="458" r:id="rId21"/>
    <p:sldId id="454" r:id="rId22"/>
    <p:sldId id="453" r:id="rId23"/>
    <p:sldId id="452" r:id="rId24"/>
    <p:sldId id="442" r:id="rId25"/>
    <p:sldId id="451" r:id="rId26"/>
    <p:sldId id="315" r:id="rId27"/>
    <p:sldId id="444" r:id="rId28"/>
    <p:sldId id="445" r:id="rId29"/>
    <p:sldId id="446" r:id="rId30"/>
    <p:sldId id="447" r:id="rId31"/>
    <p:sldId id="448" r:id="rId32"/>
    <p:sldId id="449" r:id="rId33"/>
    <p:sldId id="450" r:id="rId3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B53"/>
    <a:srgbClr val="00CFB5"/>
    <a:srgbClr val="17C7D2"/>
    <a:srgbClr val="00B9E7"/>
    <a:srgbClr val="9B97DC"/>
    <a:srgbClr val="7FDCF3"/>
    <a:srgbClr val="B3EAF8"/>
    <a:srgbClr val="FEF06F"/>
    <a:srgbClr val="B2F1E9"/>
    <a:srgbClr val="7FE7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just forma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98"/>
  </p:normalViewPr>
  <p:slideViewPr>
    <p:cSldViewPr snapToGrid="0" snapToObjects="1">
      <p:cViewPr varScale="1">
        <p:scale>
          <a:sx n="67" d="100"/>
          <a:sy n="67" d="100"/>
        </p:scale>
        <p:origin x="1284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97" d="100"/>
          <a:sy n="197" d="100"/>
        </p:scale>
        <p:origin x="2992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theme" Target="theme/theme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notesMaster" Target="notesMasters/notesMaster1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CCCCCC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2625-418B-85CF-12422EBA2139}"/>
              </c:ext>
            </c:extLst>
          </c:dPt>
          <c:dPt>
            <c:idx val="1"/>
            <c:bubble3D val="0"/>
            <c:spPr>
              <a:solidFill>
                <a:srgbClr val="FFFFFF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2625-418B-85CF-12422EBA2139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79.659302340710653</c:v>
                </c:pt>
                <c:pt idx="1">
                  <c:v>19.053241734650058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25-418B-85CF-12422EBA2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65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doughnut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89E517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9328-4718-B244-D4332A00BEAD}"/>
              </c:ext>
            </c:extLst>
          </c:dPt>
          <c:dPt>
            <c:idx val="1"/>
            <c:bubble3D val="0"/>
            <c:spPr>
              <a:solidFill>
                <a:srgbClr val="EEEEEE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9328-4718-B244-D4332A00BEAD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80.303030303030297</c:v>
                </c:pt>
                <c:pt idx="1">
                  <c:v>19.696969696969703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328-4718-B244-D4332A00BE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0"/>
      </c:doughnut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autoTitleDeleted val="1"/>
    <c:plotArea>
      <c:layout/>
      <c:pieChart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Motivation och engagemang</c:v>
                </c:pt>
              </c:strCache>
            </c:strRef>
          </c:tx>
          <c:spPr>
            <a:solidFill>
              <a:schemeClr val="accent1"/>
            </a:solidFill>
            <a:ln w="9525" cap="flat">
              <a:solidFill>
                <a:srgbClr val="F9F9F9"/>
              </a:solidFill>
              <a:prstDash val="solid"/>
              <a:round/>
            </a:ln>
            <a:effectLst/>
          </c:spPr>
          <c:dPt>
            <c:idx val="0"/>
            <c:bubble3D val="0"/>
            <c:spPr>
              <a:solidFill>
                <a:srgbClr val="5DA5D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1-152B-43E4-8D1A-4C18AF98DCCA}"/>
              </c:ext>
            </c:extLst>
          </c:dPt>
          <c:dPt>
            <c:idx val="1"/>
            <c:bubble3D val="0"/>
            <c:spPr>
              <a:solidFill>
                <a:srgbClr val="FAA43A"/>
              </a:solidFill>
              <a:effectLst/>
            </c:spPr>
            <c:extLst>
              <c:ext xmlns:c16="http://schemas.microsoft.com/office/drawing/2014/chart" uri="{C3380CC4-5D6E-409C-BE32-E72D297353CC}">
                <c16:uniqueId val="{00000003-152B-43E4-8D1A-4C18AF98DCCA}"/>
              </c:ext>
            </c:extLst>
          </c:dPt>
          <c:cat>
            <c:strRef>
              <c:f>Sheet1!$A$2:$A$3</c:f>
              <c:strCache>
                <c:ptCount val="2"/>
                <c:pt idx="1">
                  <c:v>Motivation och engagemang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80.303030303030297</c:v>
                </c:pt>
                <c:pt idx="1">
                  <c:v>19.696969696969703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52B-43E4-8D1A-4C18AF98DC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Hälsa och återhämtning 1/2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Jag känner mig trygg på mitt arbete</c:v>
                </c:pt>
                <c:pt idx="1">
                  <c:v>Jag har generellt en arbetsmängd som är hanterbar</c:v>
                </c:pt>
                <c:pt idx="2">
                  <c:v>Jag har utrymme för reflektion under min arbetstid</c:v>
                </c:pt>
                <c:pt idx="3">
                  <c:v>Jag har möjlighet till återhämtning under arbetsdagen genom exempelvis raster och pauser</c:v>
                </c:pt>
                <c:pt idx="4">
                  <c:v>Jag har möjlighet att få stöd och hjälp vid hög arbetsbelastning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4.5999999999999996</c:v>
                </c:pt>
                <c:pt idx="1">
                  <c:v>3.8</c:v>
                </c:pt>
                <c:pt idx="2">
                  <c:v>3.7</c:v>
                </c:pt>
                <c:pt idx="3">
                  <c:v>4</c:v>
                </c:pt>
                <c:pt idx="4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2-47F3-BB45-C777EC033A7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Jag känner mig trygg på mitt arbete</c:v>
                </c:pt>
                <c:pt idx="1">
                  <c:v>Jag har generellt en arbetsmängd som är hanterbar</c:v>
                </c:pt>
                <c:pt idx="2">
                  <c:v>Jag har utrymme för reflektion under min arbetstid</c:v>
                </c:pt>
                <c:pt idx="3">
                  <c:v>Jag har möjlighet till återhämtning under arbetsdagen genom exempelvis raster och pauser</c:v>
                </c:pt>
                <c:pt idx="4">
                  <c:v>Jag har möjlighet att få stöd och hjälp vid hög arbetsbelastning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4.5999999999999996</c:v>
                </c:pt>
                <c:pt idx="1">
                  <c:v>4.2</c:v>
                </c:pt>
                <c:pt idx="2">
                  <c:v>4.0999999999999996</c:v>
                </c:pt>
                <c:pt idx="3">
                  <c:v>4.0999999999999996</c:v>
                </c:pt>
                <c:pt idx="4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2-47F3-BB45-C777EC033A7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Hälsa och återhämtning 2/2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Mitt arbete är fritt från ofta återkommande eller långvarig negativ stress</c:v>
                </c:pt>
                <c:pt idx="1">
                  <c:v>Jag har en bra balans mellan arbete/fritid/familj (privatliv)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3.4</c:v>
                </c:pt>
                <c:pt idx="1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53-4204-AC55-FA6A932E7D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Mitt arbete är fritt från ofta återkommande eller långvarig negativ stress</c:v>
                </c:pt>
                <c:pt idx="1">
                  <c:v>Jag har en bra balans mellan arbete/fritid/familj (privatliv)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3.8</c:v>
                </c:pt>
                <c:pt idx="1">
                  <c:v>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53-4204-AC55-FA6A932E7DB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1"/>
  <c:style val="2"/>
  <c:chart>
    <c:title>
      <c:tx>
        <c:rich>
          <a:bodyPr/>
          <a:lstStyle/>
          <a:p>
            <a:pPr>
              <a:defRPr sz="1800" b="0" i="0" u="none" strike="noStrike">
                <a:solidFill>
                  <a:srgbClr val="000000"/>
                </a:solidFill>
                <a:latin typeface="Calibri"/>
              </a:defRPr>
            </a:pPr>
            <a:r>
              <a:rPr lang="sv-SE" sz="1800" b="0" i="0" u="none" strike="noStrike">
                <a:solidFill>
                  <a:srgbClr val="000000"/>
                </a:solidFill>
                <a:latin typeface="Calibri"/>
              </a:rPr>
              <a:t>Motivation och engagemang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IDA</c:v>
                </c:pt>
              </c:strCache>
            </c:strRef>
          </c:tx>
          <c:spPr>
            <a:solidFill>
              <a:srgbClr val="CCCCCC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Jag har en positiv känsla när jag kommer till jobbet </c:v>
                </c:pt>
                <c:pt idx="1">
                  <c:v>Mitt arbete känns inspirerande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</c:v>
                </c:pt>
                <c:pt idx="1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00-4374-A03B-75BB00048F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ADIT</c:v>
                </c:pt>
              </c:strCache>
            </c:strRef>
          </c:tx>
          <c:spPr>
            <a:solidFill>
              <a:srgbClr val="2196F3"/>
            </a:solidFill>
            <a:effectLst/>
          </c:spPr>
          <c:invertIfNegative val="0"/>
          <c:dLbls>
            <c:numFmt formatCode="##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0" i="0" u="none" strike="noStrike">
                    <a:solidFill>
                      <a:srgbClr val="000000"/>
                    </a:solidFill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Jag har en positiv känsla när jag kommer till jobbet </c:v>
                </c:pt>
                <c:pt idx="1">
                  <c:v>Mitt arbete känns inspirerande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4.3</c:v>
                </c:pt>
                <c:pt idx="1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00-4374-A03B-75BB00048F9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94734554"/>
        <c:axId val="2094734552"/>
      </c:barChart>
      <c:catAx>
        <c:axId val="209473455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2"/>
        <c:crosses val="autoZero"/>
        <c:auto val="1"/>
        <c:lblAlgn val="ctr"/>
        <c:lblOffset val="100"/>
        <c:noMultiLvlLbl val="1"/>
      </c:catAx>
      <c:valAx>
        <c:axId val="2094734552"/>
        <c:scaling>
          <c:orientation val="minMax"/>
          <c:max val="5"/>
          <c:min val="1"/>
        </c:scaling>
        <c:delete val="0"/>
        <c:axPos val="b"/>
        <c:majorGridlines>
          <c:spPr>
            <a:ln w="12700" cap="flat">
              <a:solidFill>
                <a:srgbClr val="888888"/>
              </a:solidFill>
              <a:prstDash val="solid"/>
              <a:round/>
            </a:ln>
          </c:spPr>
        </c:majorGridlines>
        <c:numFmt formatCode="General" sourceLinked="0"/>
        <c:majorTickMark val="out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/>
          <a:lstStyle/>
          <a:p>
            <a:pPr>
              <a:defRPr sz="1200" b="0" i="0" u="none" strike="noStrike">
                <a:solidFill>
                  <a:srgbClr val="000000"/>
                </a:solidFill>
                <a:latin typeface="Calibri"/>
              </a:defRPr>
            </a:pPr>
            <a:endParaRPr lang="sv-SE"/>
          </a:p>
        </c:txPr>
        <c:crossAx val="2094734554"/>
        <c:crosses val="autoZero"/>
        <c:crossBetween val="between"/>
        <c:majorUnit val="4"/>
      </c:valAx>
      <c:spPr>
        <a:noFill/>
        <a:ln>
          <a:noFill/>
        </a:ln>
        <a:effectLst/>
      </c:spPr>
    </c:plotArea>
    <c:legend>
      <c:legendPos val="b"/>
      <c:overlay val="0"/>
      <c:txPr>
        <a:bodyPr/>
        <a:lstStyle/>
        <a:p>
          <a:pPr>
            <a:defRPr sz="700">
              <a:solidFill>
                <a:srgbClr val="666666"/>
              </a:solidFill>
              <a:latin typeface="Calibri"/>
              <a:cs typeface="Calibri"/>
            </a:defRPr>
          </a:pPr>
          <a:endParaRPr lang="sv-SE"/>
        </a:p>
      </c:txPr>
    </c:legend>
    <c:plotVisOnly val="1"/>
    <c:dispBlanksAs val="span"/>
    <c:showDLblsOverMax val="1"/>
  </c:chart>
  <c:spPr>
    <a:noFill/>
    <a:ln w="12700" cap="flat">
      <a:noFill/>
      <a:miter lim="400000"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90402-8E07-BB4F-A189-6AD7200B2129}" type="datetime1">
              <a:rPr lang="en-US" smtClean="0"/>
              <a:pPr/>
              <a:t>12/12/2023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91D49-AD30-AD49-8FCC-B045B8D02F0F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9339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8E3D5-343E-3741-80FE-788E6CEB802F}" type="datetime1">
              <a:rPr lang="en-US" smtClean="0"/>
              <a:pPr/>
              <a:t>12/12/2023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FC25B8-6A37-0E42-AD12-4E95E5CB5205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41519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6EF91CDE-B790-8A46-8369-44B0C193896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945C4C27-1F97-7B4A-91CB-BD9DD8A7C2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49589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759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A747E34B-FAE4-3947-A0A9-ADCFC7BE6E4C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7322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/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0E238A40-B792-5245-BA0A-F2C33FB9B417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434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B5EA92F5-A25F-714C-B63B-BFDC3BC77148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2870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91288134-4D03-E64A-9483-318B1EEA06EF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020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7A8CB9E8-4AC5-1941-BC1A-E46B464B6D7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7592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ex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D509CA25-327D-824D-AD52-7F0C6FA53EEB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7737587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16370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4"/>
          </p:nvPr>
        </p:nvSpPr>
        <p:spPr>
          <a:xfrm>
            <a:off x="4137025" y="1844506"/>
            <a:ext cx="4286250" cy="3945398"/>
          </a:xfrm>
          <a:prstGeom prst="rect">
            <a:avLst/>
          </a:prstGeo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 dirty="0"/>
          </a:p>
        </p:txBody>
      </p:sp>
      <p:sp>
        <p:nvSpPr>
          <p:cNvPr id="17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6DCC092-2B1E-D646-8EB7-AFA37DCE48CE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20" name="Platshållare för text 2"/>
          <p:cNvSpPr>
            <a:spLocks noGrp="1"/>
          </p:cNvSpPr>
          <p:nvPr>
            <p:ph type="body" sz="quarter" idx="13"/>
          </p:nvPr>
        </p:nvSpPr>
        <p:spPr>
          <a:xfrm>
            <a:off x="685076" y="1830357"/>
            <a:ext cx="3316211" cy="4066288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2pPr>
            <a:lvl3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3pPr>
            <a:lvl4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4pPr>
            <a:lvl5pPr>
              <a:spcBef>
                <a:spcPts val="900"/>
              </a:spcBef>
              <a:defRPr sz="2400" b="0" i="0">
                <a:solidFill>
                  <a:schemeClr val="bg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4110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 dirty="0"/>
          </a:p>
        </p:txBody>
      </p:sp>
      <p:sp>
        <p:nvSpPr>
          <p:cNvPr id="3" name="Platshållare för diagram 2"/>
          <p:cNvSpPr>
            <a:spLocks noGrp="1"/>
          </p:cNvSpPr>
          <p:nvPr>
            <p:ph type="chart" sz="quarter" idx="13"/>
          </p:nvPr>
        </p:nvSpPr>
        <p:spPr>
          <a:xfrm>
            <a:off x="685800" y="1905000"/>
            <a:ext cx="7737475" cy="3922713"/>
          </a:xfrm>
          <a:prstGeom prst="rect">
            <a:avLst/>
          </a:prstGeom>
        </p:spPr>
        <p:txBody>
          <a:bodyPr vert="horz"/>
          <a:lstStyle>
            <a:lvl1pPr>
              <a:spcBef>
                <a:spcPts val="90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chart</a:t>
            </a:r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59BD235B-EFE7-014C-8DC0-5E62FDD0C6DB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24140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2A1E6FD4-7A29-2D48-B90A-9FCA2968D78E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0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78458" y="1258888"/>
            <a:ext cx="3697599" cy="45634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 dirty="0"/>
          </a:p>
        </p:txBody>
      </p:sp>
      <p:sp>
        <p:nvSpPr>
          <p:cNvPr id="12" name="Platshållare för innehåll 5"/>
          <p:cNvSpPr>
            <a:spLocks noGrp="1"/>
          </p:cNvSpPr>
          <p:nvPr>
            <p:ph sz="quarter" idx="14"/>
          </p:nvPr>
        </p:nvSpPr>
        <p:spPr>
          <a:xfrm>
            <a:off x="4785988" y="1258142"/>
            <a:ext cx="3636676" cy="456415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372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F1D6EE2D-BE4C-3B44-8681-9434B578A44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E60CB263-2344-A94E-8836-F6720CE372B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500872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>
                <a:solidFill>
                  <a:schemeClr val="bg1"/>
                </a:solidFill>
              </a:defRPr>
            </a:lvl1pPr>
          </a:lstStyle>
          <a:p>
            <a:fld id="{9993A0AE-0E6C-5843-97ED-4D829F5B4852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1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>
                <a:solidFill>
                  <a:schemeClr val="bg1"/>
                </a:solidFill>
              </a:defRPr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  <p:sp>
        <p:nvSpPr>
          <p:cNvPr id="13" name="Platshållare för bild 3"/>
          <p:cNvSpPr>
            <a:spLocks noGrp="1"/>
          </p:cNvSpPr>
          <p:nvPr>
            <p:ph type="pic" sz="quarter" idx="13"/>
          </p:nvPr>
        </p:nvSpPr>
        <p:spPr>
          <a:xfrm>
            <a:off x="681135" y="877077"/>
            <a:ext cx="7744408" cy="48985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8908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Blå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1">
            <a:extLst>
              <a:ext uri="{FF2B5EF4-FFF2-40B4-BE49-F238E27FC236}">
                <a16:creationId xmlns:a16="http://schemas.microsoft.com/office/drawing/2014/main" id="{5CFDE3B8-BC2B-7240-9963-6D591CD0261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9F3349AB-2E8F-7043-8417-4AC1F28875B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2406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Turkos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1F5D3293-740E-CB4A-814F-F61513DD63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34D454B5-42D4-284D-ACE5-189D225B30A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166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Grö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82B88882-ED87-0849-90D0-838426AC53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9189F40A-8F83-5D4F-93C4-27B79AA8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55319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nittssida vi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6">
            <a:extLst>
              <a:ext uri="{FF2B5EF4-FFF2-40B4-BE49-F238E27FC236}">
                <a16:creationId xmlns:a16="http://schemas.microsoft.com/office/drawing/2014/main" id="{3FE40DBF-25D6-D549-8F0F-EA39A834BE6B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Bildobjekt 6">
            <a:extLst>
              <a:ext uri="{FF2B5EF4-FFF2-40B4-BE49-F238E27FC236}">
                <a16:creationId xmlns:a16="http://schemas.microsoft.com/office/drawing/2014/main" id="{5A0C8BC8-8704-2C4C-BC3E-7E799106A8E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76992EA7-732D-F645-AA87-1CBABAE7F32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F41D56F-34DF-B145-929C-E101AB4884E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tx1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45799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>
            <a:extLst>
              <a:ext uri="{FF2B5EF4-FFF2-40B4-BE49-F238E27FC236}">
                <a16:creationId xmlns:a16="http://schemas.microsoft.com/office/drawing/2014/main" id="{2F83865A-EE38-7F44-AD0A-FDC43C61D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6096" y="1812899"/>
            <a:ext cx="6400800" cy="147002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rgbClr val="FFFFFF"/>
                </a:solidFill>
                <a:latin typeface="+mn-lt"/>
              </a:defRPr>
            </a:lvl1pPr>
          </a:lstStyle>
          <a:p>
            <a:r>
              <a:rPr lang="sv-SE" dirty="0" err="1"/>
              <a:t>Next</a:t>
            </a:r>
            <a:r>
              <a:rPr lang="sv-SE" dirty="0"/>
              <a:t> </a:t>
            </a:r>
            <a:r>
              <a:rPr lang="sv-SE" dirty="0" err="1"/>
              <a:t>Section</a:t>
            </a:r>
            <a:endParaRPr lang="sv-SE" dirty="0"/>
          </a:p>
        </p:txBody>
      </p:sp>
      <p:sp>
        <p:nvSpPr>
          <p:cNvPr id="5" name="Underrubrik 2">
            <a:extLst>
              <a:ext uri="{FF2B5EF4-FFF2-40B4-BE49-F238E27FC236}">
                <a16:creationId xmlns:a16="http://schemas.microsoft.com/office/drawing/2014/main" id="{681E91DB-CF3E-BD46-977E-5FD30BF896F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6096" y="3493961"/>
            <a:ext cx="6400800" cy="240187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rgbClr val="FFFFFF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err="1"/>
              <a:t>Contents</a:t>
            </a:r>
            <a:r>
              <a:rPr lang="sv-SE" dirty="0"/>
              <a:t>, </a:t>
            </a:r>
            <a:r>
              <a:rPr lang="sv-SE" dirty="0" err="1"/>
              <a:t>subheads</a:t>
            </a:r>
            <a:r>
              <a:rPr lang="sv-SE" dirty="0"/>
              <a:t> </a:t>
            </a:r>
            <a:r>
              <a:rPr lang="sv-SE" dirty="0" err="1"/>
              <a:t>etc</a:t>
            </a:r>
            <a:endParaRPr lang="sv-SE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ida sv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Underrubrik/namn på talare e.d.</a:t>
            </a:r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>
                <a:latin typeface="+mn-lt"/>
              </a:rPr>
              <a:t>Presentationens</a:t>
            </a:r>
            <a:br>
              <a:rPr lang="sv-SE" dirty="0">
                <a:latin typeface="+mn-lt"/>
              </a:rPr>
            </a:br>
            <a:r>
              <a:rPr lang="sv-SE" dirty="0">
                <a:latin typeface="+mn-lt"/>
              </a:rPr>
              <a:t>titel/rubrik</a:t>
            </a:r>
          </a:p>
        </p:txBody>
      </p:sp>
    </p:spTree>
    <p:extLst>
      <p:ext uri="{BB962C8B-B14F-4D97-AF65-F5344CB8AC3E}">
        <p14:creationId xmlns:p14="http://schemas.microsoft.com/office/powerpoint/2010/main" val="1454192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FCD9B04B-0EC1-7649-ADC0-CB6E9BA4825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7" name="Title 10">
            <a:extLst>
              <a:ext uri="{FF2B5EF4-FFF2-40B4-BE49-F238E27FC236}">
                <a16:creationId xmlns:a16="http://schemas.microsoft.com/office/drawing/2014/main" id="{DAE440A9-94BC-3A4C-985C-C8AE195F94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415571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044F4CB4-FEB6-114C-95D6-EA113D7B3A2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71599" y="3493962"/>
            <a:ext cx="6400799" cy="20947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err="1"/>
              <a:t>Lecturer</a:t>
            </a:r>
            <a:r>
              <a:rPr lang="sv-SE" dirty="0"/>
              <a:t> or </a:t>
            </a:r>
            <a:r>
              <a:rPr lang="sv-SE" dirty="0" err="1"/>
              <a:t>subtitle</a:t>
            </a:r>
            <a:endParaRPr lang="sv-SE" dirty="0"/>
          </a:p>
        </p:txBody>
      </p:sp>
      <p:sp>
        <p:nvSpPr>
          <p:cNvPr id="5" name="Title 10">
            <a:extLst>
              <a:ext uri="{FF2B5EF4-FFF2-40B4-BE49-F238E27FC236}">
                <a16:creationId xmlns:a16="http://schemas.microsoft.com/office/drawing/2014/main" id="{C907F32E-5E78-6149-ABAC-ED16AFE88B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599" y="812042"/>
            <a:ext cx="6400799" cy="2470881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lang="sv-SE" sz="5600" b="0" dirty="0">
                <a:solidFill>
                  <a:schemeClr val="bg1"/>
                </a:solidFill>
              </a:defRPr>
            </a:lvl1pPr>
          </a:lstStyle>
          <a:p>
            <a:r>
              <a:rPr lang="sv-SE" dirty="0" err="1">
                <a:latin typeface="+mn-lt"/>
              </a:rPr>
              <a:t>Title</a:t>
            </a:r>
            <a:r>
              <a:rPr lang="sv-SE" dirty="0">
                <a:latin typeface="+mn-lt"/>
              </a:rPr>
              <a:t> </a:t>
            </a:r>
            <a:r>
              <a:rPr lang="sv-SE" dirty="0" err="1">
                <a:latin typeface="+mn-lt"/>
              </a:rPr>
              <a:t>of</a:t>
            </a:r>
            <a:r>
              <a:rPr lang="sv-SE" dirty="0">
                <a:latin typeface="+mn-lt"/>
              </a:rPr>
              <a:t> presentation</a:t>
            </a:r>
          </a:p>
        </p:txBody>
      </p:sp>
    </p:spTree>
    <p:extLst>
      <p:ext uri="{BB962C8B-B14F-4D97-AF65-F5344CB8AC3E}">
        <p14:creationId xmlns:p14="http://schemas.microsoft.com/office/powerpoint/2010/main" val="2490768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ue">
    <p:bg>
      <p:bgPr>
        <a:solidFill>
          <a:srgbClr val="00B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49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turquoise">
    <p:bg>
      <p:bgPr>
        <a:solidFill>
          <a:srgbClr val="17C7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89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green">
    <p:bg>
      <p:bgPr>
        <a:solidFill>
          <a:srgbClr val="00CF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1787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ing bla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658204"/>
            <a:ext cx="9144000" cy="161181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Text/</a:t>
            </a:r>
            <a:r>
              <a:rPr lang="sv-SE" dirty="0" err="1"/>
              <a:t>name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lecturer</a:t>
            </a:r>
            <a:endParaRPr lang="sv-SE" dirty="0"/>
          </a:p>
          <a:p>
            <a:r>
              <a:rPr lang="sv-SE" dirty="0"/>
              <a:t>Contact information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494730-B412-5944-8F15-10C04B62DBB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429000"/>
            <a:ext cx="9144000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liu.se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09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>
          <a:xfrm>
            <a:off x="685076" y="999225"/>
            <a:ext cx="7737588" cy="831131"/>
          </a:xfrm>
          <a:prstGeom prst="rect">
            <a:avLst/>
          </a:prstGeom>
        </p:spPr>
        <p:txBody>
          <a:bodyPr vert="horz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6E8A9794-CEFE-D345-961B-5A4E88800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62093" y="360999"/>
            <a:ext cx="1431193" cy="264685"/>
          </a:xfrm>
          <a:prstGeom prst="rect">
            <a:avLst/>
          </a:prstGeom>
        </p:spPr>
        <p:txBody>
          <a:bodyPr/>
          <a:lstStyle>
            <a:lvl1pPr algn="r">
              <a:defRPr sz="1100" cap="all"/>
            </a:lvl1pPr>
          </a:lstStyle>
          <a:p>
            <a:fld id="{DBB76EF7-7B19-1F46-BC1A-888CFF3A83B5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34BD25E-93FB-C347-9DD2-F8C3A25A8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62260" y="361654"/>
            <a:ext cx="553784" cy="264685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80A4C9D9-979F-D94A-9054-C3B7EAD37AE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E1FE13A0-826F-D54F-9CB6-234D7BD51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3363" y="361000"/>
            <a:ext cx="5836917" cy="265340"/>
          </a:xfrm>
          <a:prstGeom prst="rect">
            <a:avLst/>
          </a:prstGeom>
        </p:spPr>
        <p:txBody>
          <a:bodyPr anchor="b"/>
          <a:lstStyle>
            <a:lvl1pPr>
              <a:defRPr sz="1100"/>
            </a:lvl1pPr>
          </a:lstStyle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162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23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129A810-850D-DB46-99C8-138ED0A91CF1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33095" y="5759450"/>
            <a:ext cx="2595151" cy="95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7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30" r:id="rId4"/>
    <p:sldLayoutId id="2147483662" r:id="rId5"/>
    <p:sldLayoutId id="2147483717" r:id="rId6"/>
    <p:sldLayoutId id="2147483718" r:id="rId7"/>
    <p:sldLayoutId id="2147483731" r:id="rId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6">
            <a:extLst>
              <a:ext uri="{FF2B5EF4-FFF2-40B4-BE49-F238E27FC236}">
                <a16:creationId xmlns:a16="http://schemas.microsoft.com/office/drawing/2014/main" id="{4D3EABC0-D4A8-BF4B-A517-4F1F34236AE2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AE6DACAB-2EA3-2343-AE48-9B61B42D92C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660" r:id="rId2"/>
    <p:sldLayoutId id="2147483661" r:id="rId3"/>
    <p:sldLayoutId id="2147483663" r:id="rId4"/>
    <p:sldLayoutId id="2147483700" r:id="rId5"/>
    <p:sldLayoutId id="2147483707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ak 5">
            <a:extLst>
              <a:ext uri="{FF2B5EF4-FFF2-40B4-BE49-F238E27FC236}">
                <a16:creationId xmlns:a16="http://schemas.microsoft.com/office/drawing/2014/main" id="{1A5C6550-047F-2442-ADAB-BF72C6758DA4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Bildobjekt 6">
            <a:extLst>
              <a:ext uri="{FF2B5EF4-FFF2-40B4-BE49-F238E27FC236}">
                <a16:creationId xmlns:a16="http://schemas.microsoft.com/office/drawing/2014/main" id="{4AC473FB-7523-434D-816D-F2A8B53FADB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7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Rak 5">
            <a:extLst>
              <a:ext uri="{FF2B5EF4-FFF2-40B4-BE49-F238E27FC236}">
                <a16:creationId xmlns:a16="http://schemas.microsoft.com/office/drawing/2014/main" id="{1DA5F5C8-AFB6-EF46-8D01-D43EC3B20F79}"/>
              </a:ext>
            </a:extLst>
          </p:cNvPr>
          <p:cNvCxnSpPr/>
          <p:nvPr userDrawn="1"/>
        </p:nvCxnSpPr>
        <p:spPr>
          <a:xfrm>
            <a:off x="678459" y="6120611"/>
            <a:ext cx="7744205" cy="0"/>
          </a:xfrm>
          <a:prstGeom prst="line">
            <a:avLst/>
          </a:prstGeom>
          <a:ln w="1587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Bildobjekt 6">
            <a:extLst>
              <a:ext uri="{FF2B5EF4-FFF2-40B4-BE49-F238E27FC236}">
                <a16:creationId xmlns:a16="http://schemas.microsoft.com/office/drawing/2014/main" id="{3818EBA3-E255-F04E-9681-4F94A7B46B86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78056" y="6141600"/>
            <a:ext cx="1593422" cy="58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492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721" r:id="rId4"/>
    <p:sldLayoutId id="2147483709" r:id="rId5"/>
    <p:sldLayoutId id="2147483733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4" Type="http://schemas.openxmlformats.org/officeDocument/2006/relationships/chart" Target="../charts/char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GB"/>
              <a:t>2023-12-12</a:t>
            </a:r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AC33E3D-CA7E-9A40-BFFC-303E70BDE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ADIT Meeting</a:t>
            </a:r>
          </a:p>
        </p:txBody>
      </p:sp>
    </p:spTree>
    <p:extLst>
      <p:ext uri="{BB962C8B-B14F-4D97-AF65-F5344CB8AC3E}">
        <p14:creationId xmlns:p14="http://schemas.microsoft.com/office/powerpoint/2010/main" val="38762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/>
              <a:t>PhD student supervisor workshop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2023-10-19</a:t>
            </a:r>
          </a:p>
          <a:p>
            <a:pPr marL="0" indent="0">
              <a:buNone/>
            </a:pPr>
            <a:r>
              <a:rPr lang="sv-SE" dirty="0"/>
              <a:t>9:30-16:00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Workshop: </a:t>
            </a:r>
            <a:r>
              <a:rPr lang="sv-SE" dirty="0" err="1"/>
              <a:t>Equality</a:t>
            </a:r>
            <a:r>
              <a:rPr lang="sv-SE" dirty="0"/>
              <a:t> and </a:t>
            </a:r>
            <a:r>
              <a:rPr lang="sv-SE" dirty="0" err="1"/>
              <a:t>equal</a:t>
            </a:r>
            <a:r>
              <a:rPr lang="sv-SE" dirty="0"/>
              <a:t> </a:t>
            </a:r>
            <a:r>
              <a:rPr lang="sv-SE" dirty="0" err="1"/>
              <a:t>conditions</a:t>
            </a:r>
            <a:r>
              <a:rPr lang="sv-SE" dirty="0"/>
              <a:t> (Malin Arvidsson)</a:t>
            </a:r>
          </a:p>
          <a:p>
            <a:pPr marL="0" indent="0">
              <a:buNone/>
            </a:pPr>
            <a:r>
              <a:rPr lang="sv-SE" dirty="0"/>
              <a:t>Talk: </a:t>
            </a:r>
            <a:r>
              <a:rPr lang="sv-SE" dirty="0" err="1"/>
              <a:t>Climate</a:t>
            </a:r>
            <a:r>
              <a:rPr lang="sv-SE" dirty="0"/>
              <a:t> </a:t>
            </a:r>
            <a:r>
              <a:rPr lang="sv-SE" dirty="0" err="1"/>
              <a:t>issue</a:t>
            </a:r>
            <a:r>
              <a:rPr lang="sv-SE" dirty="0"/>
              <a:t> and an ICT </a:t>
            </a:r>
            <a:r>
              <a:rPr lang="sv-SE" dirty="0" err="1"/>
              <a:t>Perspective</a:t>
            </a:r>
            <a:r>
              <a:rPr lang="sv-SE" dirty="0"/>
              <a:t> (Christer Svensson)</a:t>
            </a:r>
          </a:p>
          <a:p>
            <a:pPr marL="0" indent="0">
              <a:buNone/>
            </a:pPr>
            <a:r>
              <a:rPr lang="sv-SE" dirty="0"/>
              <a:t>Panel: </a:t>
            </a:r>
            <a:r>
              <a:rPr lang="sv-SE" dirty="0" err="1"/>
              <a:t>Insights</a:t>
            </a:r>
            <a:r>
              <a:rPr lang="sv-SE" dirty="0"/>
              <a:t> and </a:t>
            </a:r>
            <a:r>
              <a:rPr lang="sv-SE" dirty="0" err="1"/>
              <a:t>challenges</a:t>
            </a:r>
            <a:r>
              <a:rPr lang="sv-SE" dirty="0"/>
              <a:t> in student supervision (Lars, </a:t>
            </a:r>
            <a:r>
              <a:rPr lang="sv-SE" dirty="0" err="1"/>
              <a:t>Petru</a:t>
            </a:r>
            <a:r>
              <a:rPr lang="sv-SE" dirty="0"/>
              <a:t>, </a:t>
            </a:r>
            <a:r>
              <a:rPr lang="sv-SE" dirty="0" err="1"/>
              <a:t>Nahid</a:t>
            </a:r>
            <a:r>
              <a:rPr lang="sv-SE" dirty="0"/>
              <a:t>, </a:t>
            </a:r>
            <a:r>
              <a:rPr lang="sv-SE" dirty="0" err="1"/>
              <a:t>Rozalyn</a:t>
            </a:r>
            <a:r>
              <a:rPr lang="sv-SE" dirty="0"/>
              <a:t> Simon – HMV, </a:t>
            </a:r>
            <a:r>
              <a:rPr lang="sv-SE"/>
              <a:t>Christer Svensson – ISY)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6371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268C9C-9004-13C4-F07D-12E56EFCD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PhD studies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AEB3032-049F-87EC-3DDC-CA61DB6357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Under </a:t>
            </a:r>
            <a:r>
              <a:rPr lang="sv-SE" dirty="0" err="1"/>
              <a:t>development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Page for info on PhD studies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https://liuonline.sharepoint.com/sites/intranet-inst-ida/SitePages/forskarutbildning.aspx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A7A11E2-ADDD-E738-5A1B-62CB61BEC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1900D30-664C-B772-37FA-84BE1AFDE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11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3B19081-7768-152A-81DD-24085921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2140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Phd</a:t>
            </a:r>
            <a:r>
              <a:rPr lang="sv-SE" dirty="0"/>
              <a:t> student </a:t>
            </a:r>
            <a:r>
              <a:rPr lang="sv-SE" dirty="0" err="1"/>
              <a:t>courses</a:t>
            </a:r>
            <a:r>
              <a:rPr lang="sv-SE" dirty="0"/>
              <a:t> 2024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Statement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interest</a:t>
            </a:r>
            <a:r>
              <a:rPr lang="sv-SE" dirty="0"/>
              <a:t> </a:t>
            </a:r>
            <a:r>
              <a:rPr lang="sv-SE" dirty="0" err="1"/>
              <a:t>latest</a:t>
            </a:r>
            <a:r>
              <a:rPr lang="sv-SE" dirty="0"/>
              <a:t> december 19.</a:t>
            </a:r>
          </a:p>
          <a:p>
            <a:endParaRPr lang="sv-SE" dirty="0"/>
          </a:p>
          <a:p>
            <a:r>
              <a:rPr lang="sv-SE" dirty="0"/>
              <a:t>Sign </a:t>
            </a:r>
            <a:r>
              <a:rPr lang="sv-SE" dirty="0" err="1"/>
              <a:t>up</a:t>
            </a:r>
            <a:r>
              <a:rPr lang="sv-SE" dirty="0"/>
              <a:t> = </a:t>
            </a:r>
            <a:r>
              <a:rPr lang="sv-SE" dirty="0" err="1"/>
              <a:t>interest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BUT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start a </a:t>
            </a:r>
            <a:r>
              <a:rPr lang="sv-SE" dirty="0" err="1"/>
              <a:t>course</a:t>
            </a:r>
            <a:r>
              <a:rPr lang="sv-SE" dirty="0"/>
              <a:t> the </a:t>
            </a:r>
            <a:r>
              <a:rPr lang="sv-SE" dirty="0" err="1"/>
              <a:t>expectation</a:t>
            </a:r>
            <a:r>
              <a:rPr lang="sv-SE" dirty="0"/>
              <a:t> is to finish it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12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6599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Phd</a:t>
            </a:r>
            <a:r>
              <a:rPr lang="sv-SE" dirty="0"/>
              <a:t> student </a:t>
            </a:r>
            <a:r>
              <a:rPr lang="sv-SE" dirty="0" err="1"/>
              <a:t>admin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Dec 19: </a:t>
            </a:r>
            <a:r>
              <a:rPr lang="sv-SE" dirty="0" err="1"/>
              <a:t>follow-up</a:t>
            </a:r>
            <a:r>
              <a:rPr lang="sv-SE" dirty="0"/>
              <a:t> form</a:t>
            </a:r>
          </a:p>
          <a:p>
            <a:r>
              <a:rPr lang="sv-SE" dirty="0"/>
              <a:t>Dec 31: register in </a:t>
            </a:r>
            <a:r>
              <a:rPr lang="sv-SE" dirty="0" err="1"/>
              <a:t>Ladok</a:t>
            </a:r>
            <a:endParaRPr lang="sv-SE" dirty="0"/>
          </a:p>
          <a:p>
            <a:r>
              <a:rPr lang="sv-SE" dirty="0"/>
              <a:t>Jan 31: ISP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13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9653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Phd</a:t>
            </a:r>
            <a:r>
              <a:rPr lang="sv-SE" dirty="0"/>
              <a:t> student </a:t>
            </a:r>
            <a:r>
              <a:rPr lang="sv-SE" dirty="0" err="1"/>
              <a:t>courses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Ladok</a:t>
            </a:r>
            <a:r>
              <a:rPr lang="sv-SE" dirty="0"/>
              <a:t> </a:t>
            </a:r>
            <a:r>
              <a:rPr lang="sv-SE" dirty="0" err="1"/>
              <a:t>will</a:t>
            </a:r>
            <a:r>
              <a:rPr lang="sv-SE" dirty="0"/>
              <a:t> be </a:t>
            </a:r>
            <a:r>
              <a:rPr lang="sv-SE" dirty="0" err="1"/>
              <a:t>used</a:t>
            </a:r>
            <a:r>
              <a:rPr lang="sv-SE" dirty="0"/>
              <a:t> for administration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courses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(CUGS </a:t>
            </a:r>
            <a:r>
              <a:rPr lang="sv-SE" dirty="0" err="1"/>
              <a:t>core</a:t>
            </a:r>
            <a:r>
              <a:rPr lang="sv-SE" dirty="0"/>
              <a:t>, ’</a:t>
            </a:r>
            <a:r>
              <a:rPr lang="sv-SE" dirty="0" err="1"/>
              <a:t>popular</a:t>
            </a:r>
            <a:r>
              <a:rPr lang="sv-SE" dirty="0"/>
              <a:t> </a:t>
            </a:r>
            <a:r>
              <a:rPr lang="sv-SE" dirty="0" err="1"/>
              <a:t>courses</a:t>
            </a:r>
            <a:r>
              <a:rPr lang="sv-SE" dirty="0"/>
              <a:t>)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are</a:t>
            </a:r>
            <a:r>
              <a:rPr lang="sv-SE" dirty="0"/>
              <a:t> given ’</a:t>
            </a:r>
            <a:r>
              <a:rPr lang="sv-SE" dirty="0" err="1"/>
              <a:t>continuously</a:t>
            </a:r>
            <a:r>
              <a:rPr lang="sv-SE" dirty="0"/>
              <a:t>’.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Reason</a:t>
            </a:r>
            <a:r>
              <a:rPr lang="sv-SE" dirty="0"/>
              <a:t>: </a:t>
            </a:r>
            <a:r>
              <a:rPr lang="sv-SE" dirty="0" err="1"/>
              <a:t>external</a:t>
            </a:r>
            <a:r>
              <a:rPr lang="sv-SE" dirty="0"/>
              <a:t> </a:t>
            </a:r>
            <a:r>
              <a:rPr lang="sv-SE" dirty="0" err="1"/>
              <a:t>visibility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9639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Phd</a:t>
            </a:r>
            <a:r>
              <a:rPr lang="sv-SE" dirty="0"/>
              <a:t> student </a:t>
            </a:r>
            <a:r>
              <a:rPr lang="sv-SE" dirty="0" err="1"/>
              <a:t>courses</a:t>
            </a:r>
            <a:r>
              <a:rPr lang="sv-SE" dirty="0"/>
              <a:t> and </a:t>
            </a:r>
            <a:r>
              <a:rPr lang="sv-SE" dirty="0" err="1"/>
              <a:t>theses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Plagiarism</a:t>
            </a:r>
            <a:endParaRPr lang="sv-SE" dirty="0"/>
          </a:p>
          <a:p>
            <a:r>
              <a:rPr lang="sv-SE" dirty="0"/>
              <a:t>System: </a:t>
            </a:r>
            <a:r>
              <a:rPr lang="sv-SE" dirty="0" err="1"/>
              <a:t>Similarity</a:t>
            </a:r>
            <a:r>
              <a:rPr lang="sv-SE" dirty="0"/>
              <a:t> check</a:t>
            </a:r>
          </a:p>
          <a:p>
            <a:endParaRPr lang="sv-SE" dirty="0"/>
          </a:p>
          <a:p>
            <a:r>
              <a:rPr lang="sv-SE" dirty="0"/>
              <a:t>Will be </a:t>
            </a:r>
            <a:r>
              <a:rPr lang="sv-SE" dirty="0" err="1"/>
              <a:t>introduced</a:t>
            </a:r>
            <a:r>
              <a:rPr lang="sv-SE" dirty="0"/>
              <a:t> to all new PhD students</a:t>
            </a:r>
          </a:p>
          <a:p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conferences</a:t>
            </a:r>
            <a:r>
              <a:rPr lang="sv-SE" dirty="0"/>
              <a:t> start to </a:t>
            </a:r>
            <a:r>
              <a:rPr lang="sv-SE" dirty="0" err="1"/>
              <a:t>require</a:t>
            </a:r>
            <a:r>
              <a:rPr lang="sv-SE" dirty="0"/>
              <a:t> a </a:t>
            </a:r>
            <a:r>
              <a:rPr lang="sv-SE" dirty="0" err="1"/>
              <a:t>run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such</a:t>
            </a:r>
            <a:r>
              <a:rPr lang="sv-SE" dirty="0"/>
              <a:t> a system </a:t>
            </a:r>
            <a:r>
              <a:rPr lang="sv-SE" dirty="0" err="1"/>
              <a:t>before</a:t>
            </a:r>
            <a:r>
              <a:rPr lang="sv-SE" dirty="0"/>
              <a:t> </a:t>
            </a:r>
            <a:r>
              <a:rPr lang="sv-SE" dirty="0" err="1"/>
              <a:t>submitting</a:t>
            </a:r>
            <a:endParaRPr lang="sv-SE" dirty="0"/>
          </a:p>
          <a:p>
            <a:r>
              <a:rPr lang="sv-SE" dirty="0" err="1"/>
              <a:t>Discussion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requiring</a:t>
            </a:r>
            <a:r>
              <a:rPr lang="sv-SE" dirty="0"/>
              <a:t> for </a:t>
            </a:r>
            <a:r>
              <a:rPr lang="sv-SE" dirty="0" err="1"/>
              <a:t>theses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15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01009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E9AEC0-28EF-6CDD-73EF-F9977D1B0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OH 2024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754AA08-6EC6-EE94-3688-F6A75618DA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Research: 30% (same as last </a:t>
            </a:r>
            <a:r>
              <a:rPr lang="sv-SE" dirty="0" err="1"/>
              <a:t>year</a:t>
            </a:r>
            <a:r>
              <a:rPr lang="sv-SE" dirty="0"/>
              <a:t>)</a:t>
            </a:r>
          </a:p>
          <a:p>
            <a:r>
              <a:rPr lang="sv-SE" dirty="0" err="1"/>
              <a:t>Education</a:t>
            </a:r>
            <a:r>
              <a:rPr lang="sv-SE" dirty="0"/>
              <a:t>: 81% (1% </a:t>
            </a:r>
            <a:r>
              <a:rPr lang="sv-SE" dirty="0" err="1"/>
              <a:t>higher</a:t>
            </a:r>
            <a:r>
              <a:rPr lang="sv-SE" dirty="0"/>
              <a:t> </a:t>
            </a:r>
            <a:r>
              <a:rPr lang="sv-SE" dirty="0" err="1"/>
              <a:t>than</a:t>
            </a:r>
            <a:r>
              <a:rPr lang="sv-SE" dirty="0"/>
              <a:t> last </a:t>
            </a:r>
            <a:r>
              <a:rPr lang="sv-SE" dirty="0" err="1"/>
              <a:t>year</a:t>
            </a:r>
            <a:r>
              <a:rPr lang="sv-SE" dirty="0"/>
              <a:t>)</a:t>
            </a:r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Lokalryggsäck: ca 105kkr </a:t>
            </a:r>
            <a:r>
              <a:rPr lang="sv-SE" dirty="0" err="1"/>
              <a:t>pp</a:t>
            </a:r>
            <a:r>
              <a:rPr lang="sv-SE" dirty="0"/>
              <a:t> (</a:t>
            </a:r>
            <a:r>
              <a:rPr lang="sv-SE" dirty="0" err="1"/>
              <a:t>raise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ca 6.2%)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B70CEE-D93F-51AC-F25D-C5436DCE7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2AF3FA0-1230-543A-9F1A-563EFC53C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16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674F34F-0CE5-EB88-66B0-876DD3B7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52335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Andrei: CESAR3 </a:t>
            </a:r>
            <a:r>
              <a:rPr lang="sv-SE" dirty="0" err="1"/>
              <a:t>project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month</a:t>
            </a:r>
            <a:endParaRPr lang="sv-SE" dirty="0"/>
          </a:p>
          <a:p>
            <a:endParaRPr lang="sv-SE" dirty="0"/>
          </a:p>
          <a:p>
            <a:r>
              <a:rPr lang="sv-SE" dirty="0"/>
              <a:t>Andrei: WASP NEST</a:t>
            </a:r>
          </a:p>
          <a:p>
            <a:endParaRPr lang="sv-SE" dirty="0"/>
          </a:p>
          <a:p>
            <a:r>
              <a:rPr lang="sv-SE" dirty="0"/>
              <a:t>Nikos: </a:t>
            </a:r>
            <a:r>
              <a:rPr lang="en-US" dirty="0"/>
              <a:t>vice-chair for the IEEE Technical Committee of Tactile Internet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17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71142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BDC94C-2759-D40A-3950-110B840B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Info from ADIT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8339C27-ADB5-9804-D1A4-8216D497680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/>
              <a:t>Olaf : Wallenberg Academy </a:t>
            </a:r>
            <a:r>
              <a:rPr lang="sv-SE" dirty="0" err="1"/>
              <a:t>Fellow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Sijin</a:t>
            </a:r>
            <a:r>
              <a:rPr lang="sv-SE" dirty="0"/>
              <a:t>, Sebastian, Olaf: best paper at </a:t>
            </a:r>
            <a:r>
              <a:rPr lang="sv-SE" dirty="0" err="1"/>
              <a:t>CoopIS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 err="1"/>
              <a:t>Huanyu</a:t>
            </a:r>
            <a:r>
              <a:rPr lang="sv-SE" dirty="0"/>
              <a:t>: COST action manager</a:t>
            </a:r>
          </a:p>
          <a:p>
            <a:endParaRPr lang="sv-SE" dirty="0"/>
          </a:p>
          <a:p>
            <a:r>
              <a:rPr lang="sv-SE" dirty="0"/>
              <a:t>Patrick: WASP-WISE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49015B-BB94-FC92-8997-2083BA3F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7D824D-57FD-917A-261D-81E22A15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18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5D9A442-FFF4-307D-35F1-6448F887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59434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82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ED49B-0141-904A-8249-CC373BFFE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sv-SE" dirty="0"/>
              <a:t>New </a:t>
            </a:r>
            <a:r>
              <a:rPr lang="sv-SE" dirty="0" err="1"/>
              <a:t>employees</a:t>
            </a:r>
            <a:endParaRPr lang="sv-S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1B440-32B6-C945-9C60-3683680628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Assistant professor (Biträdande universitetslektor):</a:t>
            </a:r>
          </a:p>
          <a:p>
            <a:pPr marL="0" indent="0" fontAlgn="base">
              <a:buNone/>
            </a:pPr>
            <a:r>
              <a:rPr lang="sv-SE" dirty="0"/>
              <a:t>Ulf </a:t>
            </a:r>
            <a:r>
              <a:rPr lang="sv-SE" dirty="0" err="1"/>
              <a:t>Kargén</a:t>
            </a:r>
            <a:endParaRPr lang="sv-SE" dirty="0"/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PhD students:</a:t>
            </a:r>
          </a:p>
          <a:p>
            <a:pPr marL="0" indent="0" fontAlgn="base">
              <a:buNone/>
            </a:pPr>
            <a:r>
              <a:rPr lang="sv-SE" dirty="0" err="1"/>
              <a:t>Erfan</a:t>
            </a:r>
            <a:r>
              <a:rPr lang="sv-SE" dirty="0"/>
              <a:t> </a:t>
            </a:r>
            <a:r>
              <a:rPr lang="sv-SE" dirty="0" err="1"/>
              <a:t>Delfani</a:t>
            </a:r>
            <a:r>
              <a:rPr lang="sv-SE" dirty="0"/>
              <a:t> (2024)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r>
              <a:rPr lang="sv-SE" dirty="0"/>
              <a:t>Research </a:t>
            </a:r>
            <a:r>
              <a:rPr lang="sv-SE" dirty="0" err="1"/>
              <a:t>assistant</a:t>
            </a:r>
            <a:r>
              <a:rPr lang="sv-SE" dirty="0"/>
              <a:t>:</a:t>
            </a:r>
          </a:p>
          <a:p>
            <a:pPr marL="0" indent="0" fontAlgn="base">
              <a:buNone/>
            </a:pPr>
            <a:r>
              <a:rPr lang="sv-SE" dirty="0"/>
              <a:t>Ethan </a:t>
            </a:r>
            <a:r>
              <a:rPr lang="sv-SE" dirty="0" err="1"/>
              <a:t>Witwer</a:t>
            </a:r>
            <a:r>
              <a:rPr lang="sv-SE" dirty="0"/>
              <a:t> (2024) </a:t>
            </a:r>
          </a:p>
          <a:p>
            <a:pPr marL="0" indent="0" fontAlgn="base">
              <a:buNone/>
            </a:pPr>
            <a:endParaRPr lang="sv-SE" dirty="0"/>
          </a:p>
          <a:p>
            <a:pPr marL="0" indent="0" fontAlgn="base">
              <a:buNone/>
            </a:pPr>
            <a:endParaRPr lang="sv-S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6D7EBA-BE8E-5D44-AFB3-F355F71FA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09E05-B133-3E4F-9963-6597DDBBAADB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F8E539-5AB6-8F49-9874-EA4FFDFA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68F51-BB03-7849-9CB1-2439EAD88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92A772F-7124-4CF8-A213-77EE6838A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9144000" cy="369332"/>
          </a:xfrm>
          <a:prstGeom prst="rect">
            <a:avLst/>
          </a:prstGeom>
          <a:solidFill>
            <a:srgbClr val="EBF7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741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25146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Hälsa och återhämtning/Health and recovery 2023</a:t>
            </a:r>
            <a:endParaRPr lang="en-US" sz="3200" dirty="0"/>
          </a:p>
        </p:txBody>
      </p:sp>
      <p:sp>
        <p:nvSpPr>
          <p:cNvPr id="3" name="Object2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ADIT jämfört med IDA</a:t>
            </a:r>
            <a:endParaRPr lang="en-US" sz="1800" dirty="0"/>
          </a:p>
        </p:txBody>
      </p:sp>
      <p:sp>
        <p:nvSpPr>
          <p:cNvPr id="4" name="Object3"/>
          <p:cNvSpPr/>
          <p:nvPr/>
        </p:nvSpPr>
        <p:spPr>
          <a:xfrm>
            <a:off x="457200" y="3886200"/>
            <a:ext cx="8229600" cy="692497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algn="l"/>
            <a:r>
              <a:rPr lang="en-US" sz="1300" b="0" i="0" dirty="0">
                <a:solidFill>
                  <a:srgbClr val="000000"/>
                </a:solidFill>
              </a:rPr>
              <a:t>Insamlingsperiod: 2023-10-02 - 2023-10-13
Svarsfrekvens: 52% (12 svar)
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769023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2686050"/>
            <a:ext cx="32004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Styrkor</a:t>
            </a:r>
            <a:endParaRPr lang="en-US" sz="1800" dirty="0"/>
          </a:p>
        </p:txBody>
      </p:sp>
      <p:sp>
        <p:nvSpPr>
          <p:cNvPr id="3" name="Object2"/>
          <p:cNvSpPr/>
          <p:nvPr/>
        </p:nvSpPr>
        <p:spPr>
          <a:xfrm>
            <a:off x="457200" y="2868930"/>
            <a:ext cx="3200400" cy="646331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känner mig trygg på mitt arbete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har utrymme för reflektion under min arbetstid</a:t>
            </a:r>
            <a:endParaRPr lang="en-US" sz="12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" name="Chart 4"/>
          <p:cNvGraphicFramePr/>
          <p:nvPr/>
        </p:nvGraphicFramePr>
        <p:xfrm>
          <a:off x="3794760" y="2731770"/>
          <a:ext cx="1371600" cy="137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Object5"/>
          <p:cNvSpPr/>
          <p:nvPr/>
        </p:nvSpPr>
        <p:spPr>
          <a:xfrm>
            <a:off x="3566160" y="3563874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800" dirty="0">
                <a:solidFill>
                  <a:srgbClr val="999999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±0</a:t>
            </a:r>
            <a:endParaRPr lang="en-US" sz="800" dirty="0"/>
          </a:p>
        </p:txBody>
      </p:sp>
      <p:sp>
        <p:nvSpPr>
          <p:cNvPr id="7" name="Object6"/>
          <p:cNvSpPr/>
          <p:nvPr/>
        </p:nvSpPr>
        <p:spPr>
          <a:xfrm>
            <a:off x="3566160" y="34175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5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4,2</a:t>
            </a:r>
            <a:endParaRPr lang="en-US" sz="1500" dirty="0"/>
          </a:p>
        </p:txBody>
      </p:sp>
      <p:sp>
        <p:nvSpPr>
          <p:cNvPr id="8" name="Object7"/>
          <p:cNvSpPr/>
          <p:nvPr/>
        </p:nvSpPr>
        <p:spPr>
          <a:xfrm>
            <a:off x="3566160" y="4103370"/>
            <a:ext cx="18288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Motivation och engagemang</a:t>
            </a:r>
            <a:endParaRPr lang="en-US" sz="1200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3794760" y="2274570"/>
          <a:ext cx="91440" cy="9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Object9"/>
          <p:cNvSpPr/>
          <p:nvPr/>
        </p:nvSpPr>
        <p:spPr>
          <a:xfrm>
            <a:off x="5486400" y="2686050"/>
            <a:ext cx="32004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Fokusområden</a:t>
            </a:r>
            <a:endParaRPr lang="en-US" sz="1800" dirty="0"/>
          </a:p>
        </p:txBody>
      </p:sp>
      <p:sp>
        <p:nvSpPr>
          <p:cNvPr id="11" name="Object10"/>
          <p:cNvSpPr/>
          <p:nvPr/>
        </p:nvSpPr>
        <p:spPr>
          <a:xfrm>
            <a:off x="5486400" y="2868930"/>
            <a:ext cx="3200400" cy="1015663"/>
          </a:xfrm>
          <a:prstGeom prst="rect">
            <a:avLst/>
          </a:prstGeom>
          <a:noFill/>
          <a:ln/>
        </p:spPr>
        <p:txBody>
          <a:bodyPr wrap="square" rtlCol="0" anchor="t">
            <a:spAutoFit/>
          </a:bodyPr>
          <a:lstStyle/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Jag har möjlighet att få stöd och hjälp vid hög arbetsbelastning</a:t>
            </a:r>
            <a:endParaRPr lang="en-US" sz="1200" dirty="0"/>
          </a:p>
          <a:p>
            <a:pPr marL="342900" indent="-342900">
              <a:buSzPct val="100000"/>
              <a:buChar char="•"/>
            </a:pPr>
            <a:r>
              <a:rPr lang="en-US" sz="1200" dirty="0">
                <a:solidFill>
                  <a:srgbClr val="666666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Mitt arbete är fritt från ofta återkommande eller långvarig negativ stress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6793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Hälsa och återhämtning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15068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405890"/>
          <a:ext cx="8229600" cy="404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73029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405890"/>
          <a:ext cx="8229600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18870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1"/>
          <p:cNvSpPr/>
          <p:nvPr/>
        </p:nvSpPr>
        <p:spPr>
          <a:xfrm>
            <a:off x="457200" y="3429000"/>
            <a:ext cx="8229600" cy="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/>
            <a:r>
              <a:rPr lang="en-US" sz="3200" dirty="0">
                <a:solidFill>
                  <a:srgbClr val="000000"/>
                </a:solidFill>
                <a:latin typeface="Calibri" pitchFamily="34" charset="0"/>
                <a:ea typeface="Calibri" pitchFamily="34" charset="-122"/>
                <a:cs typeface="Calibri" pitchFamily="34" charset="-120"/>
              </a:rPr>
              <a:t>Motivation och engagemang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37119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57200" y="1405890"/>
          <a:ext cx="8229600" cy="240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00329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Election</a:t>
            </a:r>
            <a:r>
              <a:rPr lang="sv-SE" dirty="0"/>
              <a:t> period 2024-2026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Dean and vice </a:t>
            </a:r>
            <a:r>
              <a:rPr lang="sv-SE" dirty="0" err="1"/>
              <a:t>deans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lang="sv-SE" dirty="0" err="1">
                <a:solidFill>
                  <a:srgbClr val="FF0000"/>
                </a:solidFill>
              </a:rPr>
              <a:t>tekfak</a:t>
            </a:r>
            <a:r>
              <a:rPr lang="sv-SE" dirty="0">
                <a:solidFill>
                  <a:srgbClr val="FF0000"/>
                </a:solidFill>
              </a:rPr>
              <a:t>: Johan </a:t>
            </a:r>
            <a:r>
              <a:rPr lang="sv-SE" dirty="0" err="1">
                <a:solidFill>
                  <a:srgbClr val="FF0000"/>
                </a:solidFill>
              </a:rPr>
              <a:t>Ölvander</a:t>
            </a:r>
            <a:r>
              <a:rPr lang="sv-SE" dirty="0">
                <a:solidFill>
                  <a:srgbClr val="FF0000"/>
                </a:solidFill>
              </a:rPr>
              <a:t> (IEI), Helena </a:t>
            </a:r>
            <a:r>
              <a:rPr lang="sv-SE" dirty="0" err="1">
                <a:solidFill>
                  <a:srgbClr val="FF0000"/>
                </a:solidFill>
              </a:rPr>
              <a:t>Herbertsson</a:t>
            </a:r>
            <a:r>
              <a:rPr lang="sv-SE" dirty="0">
                <a:solidFill>
                  <a:srgbClr val="FF0000"/>
                </a:solidFill>
              </a:rPr>
              <a:t> (IFM), Magnus Borga (IMT)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   </a:t>
            </a:r>
            <a:r>
              <a:rPr lang="sv-SE" dirty="0" err="1">
                <a:solidFill>
                  <a:srgbClr val="FF0000"/>
                </a:solidFill>
              </a:rPr>
              <a:t>filfak</a:t>
            </a:r>
            <a:r>
              <a:rPr lang="sv-SE" dirty="0">
                <a:solidFill>
                  <a:srgbClr val="FF0000"/>
                </a:solidFill>
              </a:rPr>
              <a:t>: Ulf Melin (IEI), Asta </a:t>
            </a:r>
            <a:r>
              <a:rPr lang="sv-SE" dirty="0" err="1">
                <a:solidFill>
                  <a:srgbClr val="FF0000"/>
                </a:solidFill>
              </a:rPr>
              <a:t>Cekaite</a:t>
            </a:r>
            <a:r>
              <a:rPr lang="sv-SE" dirty="0">
                <a:solidFill>
                  <a:srgbClr val="FF0000"/>
                </a:solidFill>
              </a:rPr>
              <a:t> (TEMA), Henrik </a:t>
            </a:r>
            <a:r>
              <a:rPr lang="sv-SE" dirty="0" err="1">
                <a:solidFill>
                  <a:srgbClr val="FF0000"/>
                </a:solidFill>
              </a:rPr>
              <a:t>Nehler</a:t>
            </a:r>
            <a:r>
              <a:rPr lang="sv-SE" dirty="0">
                <a:solidFill>
                  <a:srgbClr val="FF0000"/>
                </a:solidFill>
              </a:rPr>
              <a:t> (IEI)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Program boards</a:t>
            </a:r>
          </a:p>
          <a:p>
            <a:pPr marL="0" indent="0">
              <a:buNone/>
            </a:pPr>
            <a:r>
              <a:rPr lang="sv-SE" dirty="0">
                <a:solidFill>
                  <a:srgbClr val="FF0000"/>
                </a:solidFill>
              </a:rPr>
              <a:t>    DM: Inger Klein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5029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Election</a:t>
            </a:r>
            <a:r>
              <a:rPr lang="sv-SE" dirty="0"/>
              <a:t> period 2024-2026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department</a:t>
            </a:r>
            <a:r>
              <a:rPr lang="sv-SE" dirty="0"/>
              <a:t> and vice </a:t>
            </a:r>
            <a:r>
              <a:rPr lang="sv-SE" dirty="0" err="1"/>
              <a:t>heads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</a:t>
            </a:r>
            <a:r>
              <a:rPr lang="sv-SE" dirty="0">
                <a:solidFill>
                  <a:srgbClr val="FF0000"/>
                </a:solidFill>
              </a:rPr>
              <a:t>(Henrik Eriksson, </a:t>
            </a:r>
            <a:r>
              <a:rPr lang="sv-SE" dirty="0" err="1">
                <a:solidFill>
                  <a:srgbClr val="FF0000"/>
                </a:solidFill>
              </a:rPr>
              <a:t>Zebo</a:t>
            </a:r>
            <a:r>
              <a:rPr lang="sv-SE" dirty="0">
                <a:solidFill>
                  <a:srgbClr val="FF0000"/>
                </a:solidFill>
              </a:rPr>
              <a:t> Peng, Marco </a:t>
            </a:r>
            <a:r>
              <a:rPr lang="sv-SE" dirty="0" err="1">
                <a:solidFill>
                  <a:srgbClr val="FF0000"/>
                </a:solidFill>
              </a:rPr>
              <a:t>Kuhlmann</a:t>
            </a:r>
            <a:r>
              <a:rPr lang="sv-SE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IDA board</a:t>
            </a:r>
          </a:p>
          <a:p>
            <a:pPr marL="0" indent="0">
              <a:buNone/>
            </a:pPr>
            <a:r>
              <a:rPr lang="sv-SE" dirty="0"/>
              <a:t>  </a:t>
            </a:r>
            <a:r>
              <a:rPr lang="sv-SE" dirty="0">
                <a:solidFill>
                  <a:srgbClr val="FF0000"/>
                </a:solidFill>
              </a:rPr>
              <a:t>(ADIT: Andrei, reserv: Niklas, Patrick)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6644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Medarbetarbarometer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Hälsa och återhämtning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044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E8CC86-766D-4116-AAB5-F66989A63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Salary</a:t>
            </a:r>
            <a:r>
              <a:rPr lang="sv-SE" dirty="0"/>
              <a:t> revision 2023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D7A1FCD-69C3-4951-A794-95C632662E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October</a:t>
            </a:r>
            <a:r>
              <a:rPr lang="sv-SE" dirty="0"/>
              <a:t>-november </a:t>
            </a:r>
            <a:r>
              <a:rPr lang="sv-SE" dirty="0" err="1"/>
              <a:t>salary</a:t>
            </a:r>
            <a:r>
              <a:rPr lang="sv-SE" dirty="0"/>
              <a:t> </a:t>
            </a:r>
            <a:r>
              <a:rPr lang="sv-SE" dirty="0" err="1"/>
              <a:t>discussions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Doktorand:</a:t>
            </a:r>
          </a:p>
          <a:p>
            <a:pPr marL="0" indent="0">
              <a:buNone/>
            </a:pPr>
            <a:r>
              <a:rPr lang="sv-SE" dirty="0"/>
              <a:t>32800</a:t>
            </a:r>
          </a:p>
          <a:p>
            <a:pPr marL="0" indent="0">
              <a:buNone/>
            </a:pPr>
            <a:r>
              <a:rPr lang="sv-SE" dirty="0"/>
              <a:t>33800</a:t>
            </a:r>
          </a:p>
          <a:p>
            <a:pPr marL="0" indent="0">
              <a:buNone/>
            </a:pPr>
            <a:r>
              <a:rPr lang="sv-SE" dirty="0"/>
              <a:t>36500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Amanuens</a:t>
            </a:r>
          </a:p>
          <a:p>
            <a:pPr marL="0" indent="0">
              <a:buNone/>
            </a:pPr>
            <a:r>
              <a:rPr lang="sv-SE" dirty="0"/>
              <a:t>24700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241416A-3DBA-42E9-B672-2574A9A53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1ECF57-29B6-468B-B4F0-D00E6C5A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622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93EF4D-6694-4003-EEA7-04B716F3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Arbetstillstånd /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permit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B4409F6-1F4A-F823-1A53-9C31D38047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From 2023-11-01</a:t>
            </a:r>
          </a:p>
          <a:p>
            <a:endParaRPr lang="sv-SE" dirty="0"/>
          </a:p>
          <a:p>
            <a:r>
              <a:rPr lang="sv-SE" dirty="0" err="1"/>
              <a:t>Employed</a:t>
            </a:r>
            <a:endParaRPr lang="sv-SE" dirty="0"/>
          </a:p>
          <a:p>
            <a:r>
              <a:rPr lang="sv-SE" dirty="0"/>
              <a:t>80%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SCB’s</a:t>
            </a:r>
            <a:r>
              <a:rPr lang="sv-SE" dirty="0"/>
              <a:t> median </a:t>
            </a:r>
            <a:r>
              <a:rPr lang="sv-SE" dirty="0" err="1"/>
              <a:t>salary</a:t>
            </a:r>
            <a:r>
              <a:rPr lang="sv-SE" dirty="0"/>
              <a:t> (</a:t>
            </a:r>
            <a:r>
              <a:rPr lang="sv-SE" dirty="0" err="1"/>
              <a:t>now</a:t>
            </a:r>
            <a:r>
              <a:rPr lang="sv-SE" dirty="0"/>
              <a:t>: 27360kr)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Not for PhD students (uppehållstillstånd), </a:t>
            </a:r>
            <a:r>
              <a:rPr lang="sv-SE" dirty="0" err="1"/>
              <a:t>postdocs</a:t>
            </a:r>
            <a:r>
              <a:rPr lang="sv-SE" dirty="0"/>
              <a:t> (forskartillstånd), EU </a:t>
            </a:r>
            <a:r>
              <a:rPr lang="sv-SE" dirty="0" err="1"/>
              <a:t>members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184612-D7F4-D8E1-8173-70CBF4A5A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00AEA2-B65A-0795-25A8-5D490A29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19264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121829-6FC6-F565-999A-44E09F7A2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Bisysslor (’extra </a:t>
            </a:r>
            <a:r>
              <a:rPr lang="sv-SE" dirty="0" err="1"/>
              <a:t>work</a:t>
            </a:r>
            <a:r>
              <a:rPr lang="sv-SE" dirty="0"/>
              <a:t>’)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6C89F43-9CD2-D024-9039-6647DD8A20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31/1:</a:t>
            </a:r>
          </a:p>
          <a:p>
            <a:r>
              <a:rPr lang="sv-SE" dirty="0" err="1"/>
              <a:t>Confirm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/>
              <a:t>checked</a:t>
            </a:r>
            <a:r>
              <a:rPr lang="sv-SE" dirty="0"/>
              <a:t> info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outside</a:t>
            </a:r>
            <a:r>
              <a:rPr lang="sv-SE" dirty="0"/>
              <a:t> </a:t>
            </a:r>
            <a:r>
              <a:rPr lang="sv-SE" dirty="0" err="1"/>
              <a:t>university</a:t>
            </a:r>
            <a:r>
              <a:rPr lang="sv-SE" dirty="0"/>
              <a:t> in Primula</a:t>
            </a:r>
          </a:p>
          <a:p>
            <a:r>
              <a:rPr lang="sv-SE" dirty="0" err="1"/>
              <a:t>Notify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some</a:t>
            </a:r>
            <a:r>
              <a:rPr lang="sv-SE" dirty="0"/>
              <a:t> </a:t>
            </a:r>
            <a:r>
              <a:rPr lang="sv-SE" dirty="0" err="1"/>
              <a:t>connection</a:t>
            </a:r>
            <a:r>
              <a:rPr lang="sv-SE" dirty="0"/>
              <a:t> to </a:t>
            </a:r>
            <a:r>
              <a:rPr lang="sv-SE" dirty="0" err="1"/>
              <a:t>work</a:t>
            </a:r>
            <a:r>
              <a:rPr lang="sv-SE" dirty="0"/>
              <a:t> at </a:t>
            </a:r>
            <a:r>
              <a:rPr lang="sv-SE" dirty="0" err="1"/>
              <a:t>university</a:t>
            </a:r>
            <a:r>
              <a:rPr lang="sv-SE" dirty="0"/>
              <a:t> (ämnesanknutna)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Medarbetarsamtal:</a:t>
            </a:r>
          </a:p>
          <a:p>
            <a:r>
              <a:rPr lang="sv-SE" dirty="0" err="1"/>
              <a:t>Notify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extra </a:t>
            </a:r>
            <a:r>
              <a:rPr lang="sv-SE" dirty="0" err="1"/>
              <a:t>work</a:t>
            </a:r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i="1" dirty="0"/>
              <a:t>Mail </a:t>
            </a:r>
            <a:r>
              <a:rPr lang="sv-SE" i="1" dirty="0" err="1"/>
              <a:t>with</a:t>
            </a:r>
            <a:r>
              <a:rPr lang="sv-SE" i="1" dirty="0"/>
              <a:t> info </a:t>
            </a:r>
            <a:r>
              <a:rPr lang="sv-SE" i="1" dirty="0" err="1"/>
              <a:t>will</a:t>
            </a:r>
            <a:r>
              <a:rPr lang="sv-SE" i="1" dirty="0"/>
              <a:t> come in </a:t>
            </a:r>
            <a:r>
              <a:rPr lang="sv-SE" i="1" dirty="0" err="1"/>
              <a:t>January</a:t>
            </a:r>
            <a:endParaRPr lang="sv-SE" i="1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020BB6-6BE9-BCCA-CF05-6384098EE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1F8D45E-7283-773D-6663-CCC339041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8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274041-37A5-6BDA-6EFC-6C4A6646B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8321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AE0E22-C924-9053-62F9-3995E40A6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LiRE25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0683B0D-192F-F13E-F5D6-A18B17D7CF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2A1599D-6A91-B9C4-A178-AD1E7E139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6A4C-6317-524D-927D-F0BF73D73EB0}" type="datetime1">
              <a:rPr lang="sv-SE" smtClean="0"/>
              <a:t>2023-12-12</a:t>
            </a:fld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F339EC7-8D89-4297-86C0-0DBD82195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4C9D9-979F-D94A-9054-C3B7EAD37AEB}" type="slidenum">
              <a:rPr lang="sv-SE" smtClean="0"/>
              <a:pPr/>
              <a:t>9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D1D283-48E1-B610-6B01-25C213F7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DEMO PRESENTATION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5091442"/>
      </p:ext>
    </p:extLst>
  </p:cSld>
  <p:clrMapOvr>
    <a:masterClrMapping/>
  </p:clrMapOvr>
</p:sld>
</file>

<file path=ppt/theme/theme1.xml><?xml version="1.0" encoding="utf-8"?>
<a:theme xmlns:a="http://schemas.openxmlformats.org/drawingml/2006/main" name="Start and finis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B86B5F30-3DB9-7B44-B7B4-FA73508C2D2C}"/>
    </a:ext>
  </a:extLst>
</a:theme>
</file>

<file path=ppt/theme/theme2.xml><?xml version="1.0" encoding="utf-8"?>
<a:theme xmlns:a="http://schemas.openxmlformats.org/drawingml/2006/main" name="White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24C6AF13-D812-CE4C-9AFB-7926574D10AD}"/>
    </a:ext>
  </a:extLst>
</a:theme>
</file>

<file path=ppt/theme/theme3.xml><?xml version="1.0" encoding="utf-8"?>
<a:theme xmlns:a="http://schemas.openxmlformats.org/drawingml/2006/main" name="Black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46E9859F-A3DE-AA42-89BD-417B8DA5769E}"/>
    </a:ext>
  </a:extLst>
</a:theme>
</file>

<file path=ppt/theme/theme4.xml><?xml version="1.0" encoding="utf-8"?>
<a:theme xmlns:a="http://schemas.openxmlformats.org/drawingml/2006/main" name="Avsnitts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7" id="{275C189E-03DB-3D47-A6F8-DB0D31A62743}" vid="{8B1B813A-121B-0A46-8D3D-47843824FDA0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E55F16C3BC0741BECCEF78E59294ED" ma:contentTypeVersion="7" ma:contentTypeDescription="Create a new document." ma:contentTypeScope="" ma:versionID="709333aaeed0b3db26f60f9c2df8959a">
  <xsd:schema xmlns:xsd="http://www.w3.org/2001/XMLSchema" xmlns:xs="http://www.w3.org/2001/XMLSchema" xmlns:p="http://schemas.microsoft.com/office/2006/metadata/properties" xmlns:ns2="a5aea428-1722-47f0-acbf-e195f738e188" targetNamespace="http://schemas.microsoft.com/office/2006/metadata/properties" ma:root="true" ma:fieldsID="2ba064546e06e115a80d3f5fe687bac9" ns2:_="">
    <xsd:import namespace="a5aea428-1722-47f0-acbf-e195f738e18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aea428-1722-47f0-acbf-e195f738e1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Notes" ma:index="13" nillable="true" ma:displayName="Notes" ma:description="Description of contents" ma:format="Dropdown" ma:internalName="Note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 xmlns="a5aea428-1722-47f0-acbf-e195f738e18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AB0F17-F3B3-4548-8CD7-3A3CB53BA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aea428-1722-47f0-acbf-e195f738e18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BF259E-8726-4064-9827-2F8BE9C6DCFF}">
  <ds:schemaRefs>
    <ds:schemaRef ds:uri="http://schemas.microsoft.com/office/2006/metadata/properties"/>
    <ds:schemaRef ds:uri="http://schemas.microsoft.com/office/infopath/2007/PartnerControls"/>
    <ds:schemaRef ds:uri="a5aea428-1722-47f0-acbf-e195f738e188"/>
  </ds:schemaRefs>
</ds:datastoreItem>
</file>

<file path=customXml/itemProps3.xml><?xml version="1.0" encoding="utf-8"?>
<ds:datastoreItem xmlns:ds="http://schemas.openxmlformats.org/officeDocument/2006/customXml" ds:itemID="{1B887CBD-3284-4DB3-812C-403C91D7E6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ppt-presentation-EN</Template>
  <TotalTime>8320</TotalTime>
  <Words>634</Words>
  <Application>Microsoft Office PowerPoint</Application>
  <PresentationFormat>Bildspel på skärmen (4:3)</PresentationFormat>
  <Paragraphs>189</Paragraphs>
  <Slides>26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5</vt:i4>
      </vt:variant>
      <vt:variant>
        <vt:lpstr>Bildrubriker</vt:lpstr>
      </vt:variant>
      <vt:variant>
        <vt:i4>26</vt:i4>
      </vt:variant>
    </vt:vector>
  </HeadingPairs>
  <TitlesOfParts>
    <vt:vector size="34" baseType="lpstr">
      <vt:lpstr>Arial</vt:lpstr>
      <vt:lpstr>Calibri</vt:lpstr>
      <vt:lpstr>Georgia</vt:lpstr>
      <vt:lpstr>Start and finish</vt:lpstr>
      <vt:lpstr>White slides</vt:lpstr>
      <vt:lpstr>Black slides</vt:lpstr>
      <vt:lpstr>Avsnittssidor</vt:lpstr>
      <vt:lpstr>Office Theme</vt:lpstr>
      <vt:lpstr>ADIT Meeting</vt:lpstr>
      <vt:lpstr>New employees</vt:lpstr>
      <vt:lpstr>Election period 2024-2026</vt:lpstr>
      <vt:lpstr>Election period 2024-2026</vt:lpstr>
      <vt:lpstr>Medarbetarbarometer</vt:lpstr>
      <vt:lpstr>Salary revision 2023</vt:lpstr>
      <vt:lpstr>Arbetstillstånd / Work permit</vt:lpstr>
      <vt:lpstr>Bisysslor (’extra work’)</vt:lpstr>
      <vt:lpstr>LiRE25</vt:lpstr>
      <vt:lpstr>PhD student supervisor workshop</vt:lpstr>
      <vt:lpstr>PhD studies</vt:lpstr>
      <vt:lpstr>Phd student courses 2024</vt:lpstr>
      <vt:lpstr>Phd student admin</vt:lpstr>
      <vt:lpstr>Phd student courses</vt:lpstr>
      <vt:lpstr>Phd student courses and theses</vt:lpstr>
      <vt:lpstr>OH 2024</vt:lpstr>
      <vt:lpstr>Info from ADIT members</vt:lpstr>
      <vt:lpstr>Info from ADIT members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ADIT Meeting</dc:title>
  <dc:subject/>
  <dc:creator>Patrick Lambrix</dc:creator>
  <cp:keywords/>
  <dc:description/>
  <cp:lastModifiedBy>Patrick Lambrix</cp:lastModifiedBy>
  <cp:revision>314</cp:revision>
  <dcterms:created xsi:type="dcterms:W3CDTF">2020-02-20T14:14:52Z</dcterms:created>
  <dcterms:modified xsi:type="dcterms:W3CDTF">2023-12-12T07:49:27Z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0x010100D9E55F16C3BC0741BECCEF78E59294ED</vt:lpwstr>
  </property>
</Properties>
</file>