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6"/>
  </p:notesMasterIdLst>
  <p:handoutMasterIdLst>
    <p:handoutMasterId r:id="rId27"/>
  </p:handoutMasterIdLst>
  <p:sldIdLst>
    <p:sldId id="256" r:id="rId8"/>
    <p:sldId id="411" r:id="rId9"/>
    <p:sldId id="422" r:id="rId10"/>
    <p:sldId id="426" r:id="rId11"/>
    <p:sldId id="385" r:id="rId12"/>
    <p:sldId id="386" r:id="rId13"/>
    <p:sldId id="431" r:id="rId14"/>
    <p:sldId id="432" r:id="rId15"/>
    <p:sldId id="408" r:id="rId16"/>
    <p:sldId id="428" r:id="rId17"/>
    <p:sldId id="429" r:id="rId18"/>
    <p:sldId id="425" r:id="rId19"/>
    <p:sldId id="257" r:id="rId20"/>
    <p:sldId id="399" r:id="rId21"/>
    <p:sldId id="392" r:id="rId22"/>
    <p:sldId id="421" r:id="rId23"/>
    <p:sldId id="427" r:id="rId24"/>
    <p:sldId id="315" r:id="rId2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CCCCCC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04E3-431F-BFA8-9E88A0CDC60A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04E3-431F-BFA8-9E88A0CDC60A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90.569550741267577</c:v>
                </c:pt>
                <c:pt idx="1">
                  <c:v>21.33878151049835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E3-431F-BFA8-9E88A0CDC6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70E017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BE44-498D-8408-C1F518AD4B1F}"/>
              </c:ext>
            </c:extLst>
          </c:dPt>
          <c:dPt>
            <c:idx val="1"/>
            <c:bubble3D val="0"/>
            <c:spPr>
              <a:solidFill>
                <a:srgbClr val="EEEEEE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BE44-498D-8408-C1F518AD4B1F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84.615384615384613</c:v>
                </c:pt>
                <c:pt idx="1">
                  <c:v>15.384615384615387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44-498D-8408-C1F518AD4B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A51E-4902-B448-17EC61C3C49D}"/>
              </c:ext>
            </c:extLst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A51E-4902-B448-17EC61C3C49D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84.615384615384613</c:v>
                </c:pt>
                <c:pt idx="1">
                  <c:v>15.384615384615387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1E-4902-B448-17EC61C3C4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5/11/2023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5/11/2023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https://bngaged.io/liu/files/presentation/liu logo bottom left sma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898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  <p:sldLayoutId id="2147483734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juronaset.se/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2023-05-12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Election</a:t>
            </a:r>
            <a:r>
              <a:rPr lang="sv-SE" dirty="0"/>
              <a:t> period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Dean and vice </a:t>
            </a:r>
            <a:r>
              <a:rPr lang="sv-SE" dirty="0" err="1"/>
              <a:t>deans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Program boards</a:t>
            </a:r>
          </a:p>
          <a:p>
            <a:pPr marL="0" indent="0">
              <a:buNone/>
            </a:pP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department</a:t>
            </a:r>
            <a:r>
              <a:rPr lang="sv-SE" dirty="0"/>
              <a:t> and vice </a:t>
            </a:r>
            <a:r>
              <a:rPr lang="sv-SE" dirty="0" err="1"/>
              <a:t>heads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IDA board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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For 2024-2026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02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Election</a:t>
            </a:r>
            <a:r>
              <a:rPr lang="sv-SE" dirty="0"/>
              <a:t> period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department</a:t>
            </a:r>
            <a:r>
              <a:rPr lang="sv-SE" dirty="0"/>
              <a:t> and vice </a:t>
            </a:r>
            <a:r>
              <a:rPr lang="sv-SE" dirty="0" err="1"/>
              <a:t>heads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Patrick </a:t>
            </a:r>
            <a:r>
              <a:rPr lang="sv-SE" dirty="0" err="1">
                <a:sym typeface="Wingdings" panose="05000000000000000000" pitchFamily="2" charset="2"/>
              </a:rPr>
              <a:t>coordinator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IDA board </a:t>
            </a: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/>
              <a:t> Patrick </a:t>
            </a:r>
            <a:r>
              <a:rPr lang="sv-SE" dirty="0" err="1"/>
              <a:t>coordinator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June 16: </a:t>
            </a:r>
            <a:r>
              <a:rPr lang="sv-SE" dirty="0" err="1"/>
              <a:t>first</a:t>
            </a:r>
            <a:r>
              <a:rPr lang="sv-SE" dirty="0"/>
              <a:t> round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university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August 25: </a:t>
            </a:r>
            <a:r>
              <a:rPr lang="sv-SE" dirty="0" err="1"/>
              <a:t>preliminary</a:t>
            </a:r>
            <a:r>
              <a:rPr lang="sv-SE" dirty="0"/>
              <a:t> </a:t>
            </a:r>
            <a:r>
              <a:rPr lang="sv-SE" dirty="0" err="1"/>
              <a:t>proposals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October</a:t>
            </a:r>
            <a:r>
              <a:rPr lang="sv-SE" dirty="0"/>
              <a:t> 6: final </a:t>
            </a:r>
            <a:r>
              <a:rPr lang="sv-SE" dirty="0" err="1"/>
              <a:t>proposals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October</a:t>
            </a:r>
            <a:r>
              <a:rPr lang="sv-SE" dirty="0"/>
              <a:t>: final </a:t>
            </a:r>
            <a:r>
              <a:rPr lang="sv-SE"/>
              <a:t>decisions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5537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Employee</a:t>
            </a:r>
            <a:r>
              <a:rPr lang="sv-SE" dirty="0"/>
              <a:t> barometer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former </a:t>
            </a:r>
            <a:r>
              <a:rPr lang="sv-SE" dirty="0" err="1"/>
              <a:t>questionnaires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Now</a:t>
            </a:r>
            <a:r>
              <a:rPr lang="sv-SE" dirty="0"/>
              <a:t> 2 </a:t>
            </a:r>
            <a:r>
              <a:rPr lang="sv-SE" dirty="0" err="1"/>
              <a:t>times</a:t>
            </a:r>
            <a:r>
              <a:rPr lang="sv-SE" dirty="0"/>
              <a:t> per </a:t>
            </a:r>
            <a:r>
              <a:rPr lang="sv-SE" dirty="0" err="1"/>
              <a:t>year</a:t>
            </a:r>
            <a:r>
              <a:rPr lang="sv-SE" dirty="0"/>
              <a:t>, 8-10 </a:t>
            </a:r>
            <a:r>
              <a:rPr lang="sv-SE" dirty="0" err="1"/>
              <a:t>questions</a:t>
            </a:r>
            <a:r>
              <a:rPr lang="sv-SE" dirty="0"/>
              <a:t> per </a:t>
            </a:r>
            <a:r>
              <a:rPr lang="sv-SE" dirty="0" err="1"/>
              <a:t>time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: 6-17/3  ’ participation and </a:t>
            </a:r>
            <a:r>
              <a:rPr lang="sv-SE" dirty="0" err="1"/>
              <a:t>influence</a:t>
            </a:r>
            <a:r>
              <a:rPr lang="sv-SE" dirty="0"/>
              <a:t>’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7057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686050"/>
            <a:ext cx="27432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Styrkor</a:t>
            </a:r>
            <a:endParaRPr lang="en-US" dirty="0"/>
          </a:p>
        </p:txBody>
      </p:sp>
      <p:sp>
        <p:nvSpPr>
          <p:cNvPr id="3" name="Object2"/>
          <p:cNvSpPr/>
          <p:nvPr/>
        </p:nvSpPr>
        <p:spPr>
          <a:xfrm>
            <a:off x="457200" y="2868931"/>
            <a:ext cx="2743200" cy="1200329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möjlighet att påverka min arbetssituation, vad gäller exempelvis planering av arbetet och hur arbetsuppgifterna ska lösas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känner att jag blir uppskattad och bekräftad i mitt arbete</a:t>
            </a:r>
            <a:endParaRPr lang="en-US" sz="12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Object5"/>
          <p:cNvSpPr/>
          <p:nvPr/>
        </p:nvSpPr>
        <p:spPr>
          <a:xfrm>
            <a:off x="3566160" y="3563874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800" dirty="0">
                <a:solidFill>
                  <a:srgbClr val="999999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+0.3</a:t>
            </a:r>
            <a:endParaRPr lang="en-US" sz="800" dirty="0"/>
          </a:p>
        </p:txBody>
      </p:sp>
      <p:sp>
        <p:nvSpPr>
          <p:cNvPr id="7" name="Object6"/>
          <p:cNvSpPr/>
          <p:nvPr/>
        </p:nvSpPr>
        <p:spPr>
          <a:xfrm>
            <a:off x="3566160" y="34175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4.4</a:t>
            </a:r>
            <a:endParaRPr lang="en-US" sz="1500" dirty="0"/>
          </a:p>
        </p:txBody>
      </p:sp>
      <p:sp>
        <p:nvSpPr>
          <p:cNvPr id="8" name="Object7"/>
          <p:cNvSpPr/>
          <p:nvPr/>
        </p:nvSpPr>
        <p:spPr>
          <a:xfrm>
            <a:off x="3566160" y="41033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12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794760" y="2274570"/>
          <a:ext cx="91440" cy="9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Object9"/>
          <p:cNvSpPr/>
          <p:nvPr/>
        </p:nvSpPr>
        <p:spPr>
          <a:xfrm>
            <a:off x="5486400" y="2686050"/>
            <a:ext cx="27432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Fokusområden</a:t>
            </a:r>
            <a:endParaRPr lang="en-US" dirty="0"/>
          </a:p>
        </p:txBody>
      </p:sp>
      <p:sp>
        <p:nvSpPr>
          <p:cNvPr id="11" name="Object10"/>
          <p:cNvSpPr/>
          <p:nvPr/>
        </p:nvSpPr>
        <p:spPr>
          <a:xfrm>
            <a:off x="5486400" y="2868931"/>
            <a:ext cx="2743200" cy="1200329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När jag upptäcker att något inte fungerar på min arbetsplats gör jag något åt det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tillräcklig möjlighet att framföra min åsikt inför att beslut fattas som direkt rör mitt arbete</a:t>
            </a:r>
            <a:endParaRPr lang="en-US" sz="1200" dirty="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DCB245FD-68C6-2A0E-2D9F-847785166E15}"/>
              </a:ext>
            </a:extLst>
          </p:cNvPr>
          <p:cNvSpPr txBox="1">
            <a:spLocks/>
          </p:cNvSpPr>
          <p:nvPr/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err="1"/>
              <a:t>Employee</a:t>
            </a:r>
            <a:r>
              <a:rPr lang="sv-SE" dirty="0"/>
              <a:t> barometer – 2023 VT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40 </a:t>
            </a:r>
            <a:r>
              <a:rPr lang="sv-SE" dirty="0" err="1"/>
              <a:t>conference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Djurönäset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http://djuronaset.com/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June 19-20, 2023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6306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Promotion and installation </a:t>
            </a:r>
            <a:r>
              <a:rPr lang="sv-SE" dirty="0" err="1"/>
              <a:t>ceremony</a:t>
            </a:r>
            <a:r>
              <a:rPr lang="sv-SE" dirty="0"/>
              <a:t>: May 27, 2023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https://liu.se/en/article/academic-celebration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6609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Mohammad, Andrei: </a:t>
            </a:r>
            <a:r>
              <a:rPr lang="sv-SE" dirty="0" err="1"/>
              <a:t>level</a:t>
            </a:r>
            <a:r>
              <a:rPr lang="sv-SE" dirty="0"/>
              <a:t> 2 journal paper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Ying</a:t>
            </a:r>
            <a:r>
              <a:rPr lang="sv-SE" dirty="0"/>
              <a:t>, Patrick: A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conference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en-US"/>
              <a:t>Carl </a:t>
            </a:r>
            <a:r>
              <a:rPr lang="en-US" dirty="0"/>
              <a:t>Magnus, David, Niklas: best paper runner-up award at the NDSS Workshop on Measurements, Attacks, and Defenses for the Web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4089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Olaf: </a:t>
            </a:r>
            <a:r>
              <a:rPr lang="sv-SE" dirty="0" err="1"/>
              <a:t>nominated</a:t>
            </a:r>
            <a:r>
              <a:rPr lang="sv-SE" dirty="0"/>
              <a:t> by D-sektionen to </a:t>
            </a:r>
            <a:r>
              <a:rPr lang="sv-SE" dirty="0" err="1"/>
              <a:t>their</a:t>
            </a:r>
            <a:r>
              <a:rPr lang="sv-SE" dirty="0"/>
              <a:t> </a:t>
            </a:r>
            <a:r>
              <a:rPr lang="sv-SE" dirty="0" err="1"/>
              <a:t>pedagogical</a:t>
            </a:r>
            <a:r>
              <a:rPr lang="sv-SE" dirty="0"/>
              <a:t> </a:t>
            </a:r>
            <a:r>
              <a:rPr lang="sv-SE" dirty="0" err="1"/>
              <a:t>award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Nikolaos: EU </a:t>
            </a:r>
            <a:r>
              <a:rPr lang="sv-SE" dirty="0" err="1"/>
              <a:t>project</a:t>
            </a:r>
            <a:r>
              <a:rPr lang="sv-SE" dirty="0"/>
              <a:t> ELIXIRION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Patrick: Never-</a:t>
            </a:r>
            <a:r>
              <a:rPr lang="sv-SE" dirty="0" err="1"/>
              <a:t>give</a:t>
            </a:r>
            <a:r>
              <a:rPr lang="sv-SE" dirty="0"/>
              <a:t>-</a:t>
            </a:r>
            <a:r>
              <a:rPr lang="sv-SE" dirty="0" err="1"/>
              <a:t>up</a:t>
            </a:r>
            <a:r>
              <a:rPr lang="sv-SE" dirty="0"/>
              <a:t> </a:t>
            </a:r>
            <a:r>
              <a:rPr lang="sv-SE" dirty="0" err="1"/>
              <a:t>award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094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Residence </a:t>
            </a:r>
            <a:r>
              <a:rPr lang="sv-SE" dirty="0" err="1"/>
              <a:t>permit</a:t>
            </a:r>
            <a:r>
              <a:rPr lang="sv-SE" dirty="0"/>
              <a:t> process </a:t>
            </a:r>
            <a:r>
              <a:rPr lang="sv-SE" dirty="0" err="1"/>
              <a:t>ongoing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Postdoc</a:t>
            </a:r>
            <a:r>
              <a:rPr lang="sv-SE" dirty="0"/>
              <a:t>: </a:t>
            </a:r>
            <a:r>
              <a:rPr lang="sv-SE" dirty="0" err="1"/>
              <a:t>Manel</a:t>
            </a:r>
            <a:r>
              <a:rPr lang="sv-SE" dirty="0"/>
              <a:t> </a:t>
            </a:r>
            <a:r>
              <a:rPr lang="sv-SE" dirty="0" err="1"/>
              <a:t>Jerbi</a:t>
            </a:r>
            <a:r>
              <a:rPr lang="sv-SE" dirty="0"/>
              <a:t>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PhD students: </a:t>
            </a:r>
            <a:r>
              <a:rPr lang="sv-SE" dirty="0" err="1"/>
              <a:t>Aamna</a:t>
            </a:r>
            <a:r>
              <a:rPr lang="sv-SE" dirty="0"/>
              <a:t> </a:t>
            </a:r>
            <a:r>
              <a:rPr lang="sv-SE" dirty="0" err="1"/>
              <a:t>Zahid</a:t>
            </a:r>
            <a:r>
              <a:rPr lang="sv-SE" dirty="0"/>
              <a:t> </a:t>
            </a:r>
            <a:r>
              <a:rPr lang="sv-SE" dirty="0" err="1"/>
              <a:t>Piracha</a:t>
            </a:r>
            <a:r>
              <a:rPr lang="sv-SE" dirty="0"/>
              <a:t>, </a:t>
            </a:r>
            <a:r>
              <a:rPr lang="sv-SE" dirty="0" err="1"/>
              <a:t>Minxing</a:t>
            </a:r>
            <a:r>
              <a:rPr lang="sv-SE" dirty="0"/>
              <a:t> Liu, </a:t>
            </a:r>
            <a:r>
              <a:rPr lang="sv-SE" dirty="0" err="1"/>
              <a:t>Sheyda</a:t>
            </a:r>
            <a:r>
              <a:rPr lang="sv-SE" dirty="0"/>
              <a:t> </a:t>
            </a:r>
            <a:r>
              <a:rPr lang="sv-SE" dirty="0" err="1"/>
              <a:t>Mirzakhani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 </a:t>
            </a:r>
            <a:r>
              <a:rPr lang="sv-SE" dirty="0" err="1"/>
              <a:t>Erfan</a:t>
            </a:r>
            <a:r>
              <a:rPr lang="sv-SE" dirty="0"/>
              <a:t> </a:t>
            </a:r>
            <a:r>
              <a:rPr lang="sv-SE" dirty="0" err="1"/>
              <a:t>Delfani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Offices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" dirty="0"/>
          </a:p>
          <a:p>
            <a:pPr marL="0" indent="0" fontAlgn="base">
              <a:buNone/>
            </a:pPr>
            <a:r>
              <a:rPr lang="sv-SE" dirty="0" err="1"/>
              <a:t>Postdocs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moved</a:t>
            </a:r>
            <a:r>
              <a:rPr lang="sv-SE" dirty="0"/>
              <a:t> to </a:t>
            </a:r>
            <a:r>
              <a:rPr lang="sv-SE" dirty="0" err="1"/>
              <a:t>another</a:t>
            </a:r>
            <a:r>
              <a:rPr lang="sv-SE" dirty="0"/>
              <a:t> corridor.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 err="1"/>
              <a:t>Ying</a:t>
            </a:r>
            <a:r>
              <a:rPr lang="sv-SE" dirty="0"/>
              <a:t>, Mina, Mohammad, </a:t>
            </a:r>
            <a:r>
              <a:rPr lang="sv-SE" dirty="0" err="1"/>
              <a:t>Suleman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moved</a:t>
            </a:r>
            <a:r>
              <a:rPr lang="sv-SE" dirty="0"/>
              <a:t>.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17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56" y="360999"/>
            <a:ext cx="7737588" cy="831131"/>
          </a:xfrm>
        </p:spPr>
        <p:txBody>
          <a:bodyPr/>
          <a:lstStyle/>
          <a:p>
            <a:r>
              <a:rPr lang="sv-SE" dirty="0"/>
              <a:t>LiU IT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192130"/>
            <a:ext cx="7737587" cy="4066288"/>
          </a:xfrm>
        </p:spPr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Overleaf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6787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IDA </a:t>
            </a:r>
            <a:r>
              <a:rPr lang="sv-SE" dirty="0" err="1"/>
              <a:t>postdocs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Call </a:t>
            </a:r>
            <a:r>
              <a:rPr lang="sv-SE" dirty="0" err="1"/>
              <a:t>with</a:t>
            </a:r>
            <a:r>
              <a:rPr lang="sv-SE" dirty="0"/>
              <a:t> deadline 7/11</a:t>
            </a:r>
          </a:p>
          <a:p>
            <a:pPr marL="0" indent="0">
              <a:buNone/>
            </a:pPr>
            <a:r>
              <a:rPr lang="sv-SE" dirty="0"/>
              <a:t>59 </a:t>
            </a:r>
            <a:r>
              <a:rPr lang="sv-SE" dirty="0" err="1"/>
              <a:t>applicants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Andrei/Niklas/Nikolaos </a:t>
            </a:r>
            <a:r>
              <a:rPr lang="sv-SE" dirty="0" err="1"/>
              <a:t>evaluated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participants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8 to </a:t>
            </a:r>
            <a:r>
              <a:rPr lang="sv-SE" dirty="0" err="1">
                <a:solidFill>
                  <a:srgbClr val="FF0000"/>
                </a:solidFill>
              </a:rPr>
              <a:t>interview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 4 </a:t>
            </a:r>
            <a:r>
              <a:rPr lang="sv-SE" dirty="0" err="1">
                <a:solidFill>
                  <a:srgbClr val="FF0000"/>
                </a:solidFill>
                <a:sym typeface="Wingdings" panose="05000000000000000000" pitchFamily="2" charset="2"/>
              </a:rPr>
              <a:t>selected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31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IDA – ELLIIT </a:t>
            </a:r>
            <a:r>
              <a:rPr lang="sv-SE" dirty="0">
                <a:solidFill>
                  <a:srgbClr val="C00000"/>
                </a:solidFill>
              </a:rPr>
              <a:t>– no </a:t>
            </a:r>
            <a:r>
              <a:rPr lang="sv-SE" dirty="0" err="1">
                <a:solidFill>
                  <a:srgbClr val="C00000"/>
                </a:solidFill>
              </a:rPr>
              <a:t>updates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Planned</a:t>
            </a:r>
            <a:r>
              <a:rPr lang="sv-SE" dirty="0"/>
              <a:t> </a:t>
            </a:r>
            <a:r>
              <a:rPr lang="sv-SE" dirty="0" err="1"/>
              <a:t>announcements</a:t>
            </a:r>
            <a:r>
              <a:rPr lang="sv-SE" dirty="0"/>
              <a:t> for biträdande lektor or lektor (IDA, ISY, ITN) –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yet</a:t>
            </a:r>
            <a:r>
              <a:rPr lang="sv-SE" dirty="0"/>
              <a:t>—Henrik </a:t>
            </a:r>
            <a:r>
              <a:rPr lang="sv-SE" dirty="0" err="1"/>
              <a:t>works</a:t>
            </a:r>
            <a:r>
              <a:rPr lang="sv-SE" dirty="0"/>
              <a:t> on </a:t>
            </a:r>
            <a:r>
              <a:rPr lang="sv-SE" dirty="0" err="1"/>
              <a:t>this</a:t>
            </a:r>
            <a:r>
              <a:rPr lang="sv-SE" dirty="0"/>
              <a:t>—looks </a:t>
            </a:r>
            <a:r>
              <a:rPr lang="sv-SE" dirty="0" err="1"/>
              <a:t>good</a:t>
            </a:r>
            <a:r>
              <a:rPr lang="sv-SE" dirty="0"/>
              <a:t> (</a:t>
            </a:r>
            <a:r>
              <a:rPr lang="sv-SE" dirty="0" err="1"/>
              <a:t>Gurjot</a:t>
            </a:r>
            <a:r>
              <a:rPr lang="sv-SE" dirty="0"/>
              <a:t>/Ulf </a:t>
            </a:r>
            <a:r>
              <a:rPr lang="sv-SE" dirty="0" err="1"/>
              <a:t>candidate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 (</a:t>
            </a:r>
            <a:r>
              <a:rPr lang="sv-SE" dirty="0" err="1"/>
              <a:t>industrial</a:t>
            </a:r>
            <a:r>
              <a:rPr lang="sv-SE" dirty="0"/>
              <a:t>) </a:t>
            </a:r>
            <a:r>
              <a:rPr lang="sv-SE" dirty="0" err="1"/>
              <a:t>IoT</a:t>
            </a:r>
            <a:endParaRPr lang="sv-SE" dirty="0"/>
          </a:p>
          <a:p>
            <a:pPr lvl="1"/>
            <a:r>
              <a:rPr lang="sv-SE" dirty="0" err="1"/>
              <a:t>Cybersecurity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Probably </a:t>
            </a:r>
            <a:r>
              <a:rPr lang="sv-SE" dirty="0" err="1"/>
              <a:t>guarantee</a:t>
            </a:r>
            <a:r>
              <a:rPr lang="sv-SE" dirty="0"/>
              <a:t> </a:t>
            </a:r>
            <a:r>
              <a:rPr lang="sv-SE" dirty="0" err="1"/>
              <a:t>salary</a:t>
            </a:r>
            <a:r>
              <a:rPr lang="sv-SE" dirty="0"/>
              <a:t> 1 </a:t>
            </a:r>
            <a:r>
              <a:rPr lang="sv-SE" dirty="0" err="1"/>
              <a:t>year</a:t>
            </a:r>
            <a:r>
              <a:rPr lang="sv-SE" dirty="0"/>
              <a:t>; not </a:t>
            </a:r>
            <a:r>
              <a:rPr lang="sv-SE" dirty="0" err="1"/>
              <a:t>clear</a:t>
            </a:r>
            <a:r>
              <a:rPr lang="sv-SE" dirty="0"/>
              <a:t>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afterwards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407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WASP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Planned</a:t>
            </a:r>
            <a:r>
              <a:rPr lang="sv-SE" dirty="0"/>
              <a:t> </a:t>
            </a:r>
            <a:r>
              <a:rPr lang="sv-SE" dirty="0" err="1"/>
              <a:t>announcements</a:t>
            </a:r>
            <a:r>
              <a:rPr lang="sv-SE" dirty="0"/>
              <a:t> for </a:t>
            </a:r>
            <a:r>
              <a:rPr lang="sv-SE" dirty="0" err="1"/>
              <a:t>Cybersecurity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(</a:t>
            </a:r>
            <a:r>
              <a:rPr lang="sv-SE" dirty="0" err="1"/>
              <a:t>bitr</a:t>
            </a:r>
            <a:r>
              <a:rPr lang="sv-SE" dirty="0"/>
              <a:t>?) lektor - professor</a:t>
            </a:r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580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Cybersecurity</a:t>
            </a:r>
            <a:endParaRPr lang="sv-SE" dirty="0">
              <a:solidFill>
                <a:srgbClr val="C0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IDA-ISY </a:t>
            </a:r>
            <a:r>
              <a:rPr lang="sv-SE" dirty="0" err="1"/>
              <a:t>cybersecurity</a:t>
            </a:r>
            <a:r>
              <a:rPr lang="sv-SE" dirty="0"/>
              <a:t> </a:t>
            </a:r>
            <a:r>
              <a:rPr lang="sv-SE" dirty="0" err="1"/>
              <a:t>lab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381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2023-05-11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7864438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7168</TotalTime>
  <Words>444</Words>
  <Application>Microsoft Office PowerPoint</Application>
  <PresentationFormat>On-screen Show (4:3)</PresentationFormat>
  <Paragraphs>132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ADIT Meeting</vt:lpstr>
      <vt:lpstr>New employees</vt:lpstr>
      <vt:lpstr>Offices</vt:lpstr>
      <vt:lpstr>LiU IT</vt:lpstr>
      <vt:lpstr>IDA – IDA postdocs</vt:lpstr>
      <vt:lpstr>IDA – ELLIIT – no updates</vt:lpstr>
      <vt:lpstr>WASP</vt:lpstr>
      <vt:lpstr>Cybersecurity</vt:lpstr>
      <vt:lpstr>Development dialogues</vt:lpstr>
      <vt:lpstr>Election period</vt:lpstr>
      <vt:lpstr>Election period</vt:lpstr>
      <vt:lpstr>Employee barometer</vt:lpstr>
      <vt:lpstr>PowerPoint Presentation</vt:lpstr>
      <vt:lpstr>IDA 40 conference</vt:lpstr>
      <vt:lpstr>Info from ADIT members</vt:lpstr>
      <vt:lpstr>Info from ADIT members</vt:lpstr>
      <vt:lpstr>Info from ADIT members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274</cp:revision>
  <dcterms:created xsi:type="dcterms:W3CDTF">2020-02-20T14:14:52Z</dcterms:created>
  <dcterms:modified xsi:type="dcterms:W3CDTF">2023-05-11T13:44:34Z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