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31"/>
  </p:notesMasterIdLst>
  <p:handoutMasterIdLst>
    <p:handoutMasterId r:id="rId32"/>
  </p:handoutMasterIdLst>
  <p:sldIdLst>
    <p:sldId id="256" r:id="rId8"/>
    <p:sldId id="405" r:id="rId9"/>
    <p:sldId id="292" r:id="rId10"/>
    <p:sldId id="411" r:id="rId11"/>
    <p:sldId id="404" r:id="rId12"/>
    <p:sldId id="393" r:id="rId13"/>
    <p:sldId id="390" r:id="rId14"/>
    <p:sldId id="400" r:id="rId15"/>
    <p:sldId id="397" r:id="rId16"/>
    <p:sldId id="394" r:id="rId17"/>
    <p:sldId id="407" r:id="rId18"/>
    <p:sldId id="409" r:id="rId19"/>
    <p:sldId id="385" r:id="rId20"/>
    <p:sldId id="386" r:id="rId21"/>
    <p:sldId id="398" r:id="rId22"/>
    <p:sldId id="408" r:id="rId23"/>
    <p:sldId id="412" r:id="rId24"/>
    <p:sldId id="406" r:id="rId25"/>
    <p:sldId id="402" r:id="rId26"/>
    <p:sldId id="401" r:id="rId27"/>
    <p:sldId id="399" r:id="rId28"/>
    <p:sldId id="392" r:id="rId29"/>
    <p:sldId id="315" r:id="rId3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9/1/2022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9/1/2022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2022-09-02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6" y="360999"/>
            <a:ext cx="7737588" cy="831131"/>
          </a:xfrm>
        </p:spPr>
        <p:txBody>
          <a:bodyPr/>
          <a:lstStyle/>
          <a:p>
            <a:r>
              <a:rPr lang="sv-SE" dirty="0" err="1"/>
              <a:t>Faculty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– no </a:t>
            </a:r>
            <a:r>
              <a:rPr lang="sv-SE" dirty="0" err="1">
                <a:solidFill>
                  <a:srgbClr val="FF0000"/>
                </a:solidFill>
              </a:rPr>
              <a:t>updates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192130"/>
            <a:ext cx="7737587" cy="4066288"/>
          </a:xfrm>
        </p:spPr>
        <p:txBody>
          <a:bodyPr/>
          <a:lstStyle/>
          <a:p>
            <a:pPr marL="0" indent="0">
              <a:buNone/>
            </a:pPr>
            <a:r>
              <a:rPr lang="sv-SE" dirty="0" err="1"/>
              <a:t>Tekfak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:</a:t>
            </a:r>
          </a:p>
          <a:p>
            <a:r>
              <a:rPr lang="sv-SE" dirty="0"/>
              <a:t>Research </a:t>
            </a:r>
            <a:r>
              <a:rPr lang="sv-SE" dirty="0" err="1"/>
              <a:t>environment</a:t>
            </a:r>
            <a:r>
              <a:rPr lang="sv-SE" dirty="0"/>
              <a:t> = division</a:t>
            </a:r>
          </a:p>
          <a:p>
            <a:r>
              <a:rPr lang="sv-SE" dirty="0" err="1"/>
              <a:t>Quite</a:t>
            </a:r>
            <a:r>
              <a:rPr lang="sv-SE" dirty="0"/>
              <a:t> </a:t>
            </a:r>
            <a:r>
              <a:rPr lang="sv-SE" dirty="0" err="1"/>
              <a:t>similar</a:t>
            </a:r>
            <a:r>
              <a:rPr lang="sv-SE" dirty="0"/>
              <a:t> as </a:t>
            </a:r>
            <a:r>
              <a:rPr lang="sv-SE" dirty="0" err="1"/>
              <a:t>before</a:t>
            </a:r>
            <a:endParaRPr lang="sv-SE" dirty="0"/>
          </a:p>
          <a:p>
            <a:r>
              <a:rPr lang="sv-SE" dirty="0" err="1"/>
              <a:t>Some</a:t>
            </a:r>
            <a:r>
              <a:rPr lang="sv-SE" dirty="0"/>
              <a:t> ’</a:t>
            </a:r>
            <a:r>
              <a:rPr lang="sv-SE" dirty="0" err="1"/>
              <a:t>name-marked</a:t>
            </a:r>
            <a:r>
              <a:rPr lang="sv-SE" dirty="0"/>
              <a:t>’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disappears</a:t>
            </a:r>
            <a:r>
              <a:rPr lang="sv-SE" dirty="0"/>
              <a:t>, </a:t>
            </a:r>
            <a:r>
              <a:rPr lang="sv-SE" dirty="0" err="1"/>
              <a:t>e.g</a:t>
            </a:r>
            <a:r>
              <a:rPr lang="sv-SE" dirty="0"/>
              <a:t>., professor </a:t>
            </a:r>
            <a:r>
              <a:rPr lang="sv-SE" dirty="0" err="1"/>
              <a:t>contract</a:t>
            </a:r>
            <a:r>
              <a:rPr lang="sv-SE" dirty="0"/>
              <a:t> (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remains</a:t>
            </a:r>
            <a:r>
              <a:rPr lang="sv-SE" dirty="0"/>
              <a:t>)</a:t>
            </a:r>
          </a:p>
          <a:p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: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teaching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 err="1"/>
              <a:t>Filfak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:</a:t>
            </a:r>
          </a:p>
          <a:p>
            <a:r>
              <a:rPr lang="sv-SE" dirty="0"/>
              <a:t>Research </a:t>
            </a:r>
            <a:r>
              <a:rPr lang="sv-SE" dirty="0" err="1"/>
              <a:t>environments</a:t>
            </a:r>
            <a:r>
              <a:rPr lang="sv-SE" dirty="0"/>
              <a:t> at IDA: </a:t>
            </a:r>
            <a:r>
              <a:rPr lang="sv-SE" dirty="0" err="1"/>
              <a:t>Statistics</a:t>
            </a:r>
            <a:r>
              <a:rPr lang="sv-SE" dirty="0"/>
              <a:t>, </a:t>
            </a:r>
            <a:r>
              <a:rPr lang="sv-SE" dirty="0" err="1"/>
              <a:t>Cognitive</a:t>
            </a:r>
            <a:r>
              <a:rPr lang="sv-SE" dirty="0"/>
              <a:t> Science</a:t>
            </a:r>
          </a:p>
          <a:p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: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teaching</a:t>
            </a:r>
            <a:r>
              <a:rPr lang="sv-SE" dirty="0"/>
              <a:t> by seniors,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external</a:t>
            </a:r>
            <a:r>
              <a:rPr lang="sv-SE" dirty="0"/>
              <a:t> finance, </a:t>
            </a:r>
            <a:r>
              <a:rPr lang="sv-SE"/>
              <a:t>publications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9872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Tekfak</a:t>
            </a:r>
            <a:r>
              <a:rPr lang="sv-SE" dirty="0"/>
              <a:t> – PUG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Teaching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technical</a:t>
            </a:r>
            <a:r>
              <a:rPr lang="sv-SE" dirty="0"/>
              <a:t> </a:t>
            </a:r>
            <a:r>
              <a:rPr lang="sv-SE" dirty="0" err="1"/>
              <a:t>faculty</a:t>
            </a:r>
            <a:r>
              <a:rPr lang="sv-SE" dirty="0"/>
              <a:t> for 2023</a:t>
            </a:r>
          </a:p>
          <a:p>
            <a:pPr marL="0" indent="0">
              <a:buNone/>
            </a:pPr>
            <a:r>
              <a:rPr lang="sv-SE" dirty="0" err="1"/>
              <a:t>Application</a:t>
            </a:r>
            <a:r>
              <a:rPr lang="sv-SE" dirty="0"/>
              <a:t> deadline: </a:t>
            </a:r>
            <a:r>
              <a:rPr lang="sv-SE" dirty="0" err="1"/>
              <a:t>sept</a:t>
            </a:r>
            <a:r>
              <a:rPr lang="sv-SE" dirty="0"/>
              <a:t> 23</a:t>
            </a:r>
          </a:p>
          <a:p>
            <a:pPr marL="0" indent="0">
              <a:buNone/>
            </a:pPr>
            <a:r>
              <a:rPr lang="sv-SE" dirty="0"/>
              <a:t>50 – 250 </a:t>
            </a:r>
            <a:r>
              <a:rPr lang="sv-SE" dirty="0" err="1"/>
              <a:t>ksek</a:t>
            </a:r>
            <a:r>
              <a:rPr lang="sv-SE" dirty="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870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Aid</a:t>
            </a:r>
            <a:r>
              <a:rPr lang="sv-SE" dirty="0"/>
              <a:t> </a:t>
            </a:r>
            <a:r>
              <a:rPr lang="sv-SE" dirty="0" err="1"/>
              <a:t>course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17/10, 26/10, 17/11 </a:t>
            </a:r>
            <a:r>
              <a:rPr lang="sv-SE" b="0" i="0" dirty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kl</a:t>
            </a:r>
            <a:r>
              <a:rPr lang="sv-SE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9-16 </a:t>
            </a:r>
          </a:p>
          <a:p>
            <a:pPr marL="0" indent="0">
              <a:buNone/>
            </a:pPr>
            <a:r>
              <a:rPr lang="sv-SE" b="0" i="0" dirty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Feelgood</a:t>
            </a:r>
            <a:r>
              <a:rPr lang="sv-SE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, Storgatan 7 i Linköping</a:t>
            </a:r>
          </a:p>
          <a:p>
            <a:pPr marL="0" indent="0">
              <a:buNone/>
            </a:pPr>
            <a:endParaRPr lang="sv-SE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>
                <a:solidFill>
                  <a:srgbClr val="201F1E"/>
                </a:solidFill>
                <a:latin typeface="Calibri" panose="020F0502020204030204" pitchFamily="34" charset="0"/>
              </a:rPr>
              <a:t>(</a:t>
            </a:r>
            <a:r>
              <a:rPr lang="sv-SE" dirty="0" err="1">
                <a:solidFill>
                  <a:srgbClr val="201F1E"/>
                </a:solidFill>
                <a:latin typeface="Calibri" panose="020F0502020204030204" pitchFamily="34" charset="0"/>
              </a:rPr>
              <a:t>interest</a:t>
            </a:r>
            <a:r>
              <a:rPr lang="sv-SE" dirty="0">
                <a:solidFill>
                  <a:srgbClr val="201F1E"/>
                </a:solidFill>
                <a:latin typeface="Calibri" panose="020F0502020204030204" pitchFamily="34" charset="0"/>
              </a:rPr>
              <a:t> </a:t>
            </a:r>
            <a:r>
              <a:rPr lang="sv-SE" dirty="0">
                <a:solidFill>
                  <a:srgbClr val="201F1E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sv-SE" dirty="0">
                <a:solidFill>
                  <a:srgbClr val="201F1E"/>
                </a:solidFill>
                <a:latin typeface="Calibri" panose="020F0502020204030204" pitchFamily="34" charset="0"/>
              </a:rPr>
              <a:t>mail Linda)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4421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IDA </a:t>
            </a:r>
            <a:r>
              <a:rPr lang="sv-SE" dirty="0" err="1"/>
              <a:t>postdocs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Call </a:t>
            </a:r>
            <a:r>
              <a:rPr lang="sv-SE" dirty="0" err="1"/>
              <a:t>with</a:t>
            </a:r>
            <a:r>
              <a:rPr lang="sv-SE" dirty="0"/>
              <a:t> deadline May 2, 2022</a:t>
            </a:r>
          </a:p>
          <a:p>
            <a:r>
              <a:rPr lang="sv-SE" dirty="0"/>
              <a:t>67 </a:t>
            </a:r>
            <a:r>
              <a:rPr lang="sv-SE" dirty="0" err="1"/>
              <a:t>applicants</a:t>
            </a:r>
            <a:r>
              <a:rPr lang="sv-SE" dirty="0"/>
              <a:t>; 66 </a:t>
            </a:r>
            <a:r>
              <a:rPr lang="sv-SE" dirty="0" err="1"/>
              <a:t>satisfy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r>
              <a:rPr lang="sv-SE" dirty="0"/>
              <a:t> (2 </a:t>
            </a:r>
            <a:r>
              <a:rPr lang="sv-SE" dirty="0" err="1"/>
              <a:t>retracted</a:t>
            </a:r>
            <a:r>
              <a:rPr lang="sv-SE" dirty="0"/>
              <a:t>)</a:t>
            </a:r>
          </a:p>
          <a:p>
            <a:r>
              <a:rPr lang="sv-SE" dirty="0"/>
              <a:t> process: panel (Mariam, </a:t>
            </a:r>
            <a:r>
              <a:rPr lang="sv-SE" dirty="0" err="1"/>
              <a:t>Nahid</a:t>
            </a:r>
            <a:r>
              <a:rPr lang="sv-SE" dirty="0"/>
              <a:t>, </a:t>
            </a:r>
            <a:r>
              <a:rPr lang="sv-SE" dirty="0" err="1"/>
              <a:t>Petru</a:t>
            </a:r>
            <a:r>
              <a:rPr lang="sv-SE" dirty="0"/>
              <a:t>, Ulf, Sture)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/>
              <a:t>interviews</a:t>
            </a:r>
            <a:r>
              <a:rPr lang="sv-SE" dirty="0"/>
              <a:t>; </a:t>
            </a:r>
            <a:r>
              <a:rPr lang="sv-SE" dirty="0" err="1"/>
              <a:t>references</a:t>
            </a:r>
            <a:r>
              <a:rPr lang="sv-SE" dirty="0"/>
              <a:t>; decision</a:t>
            </a:r>
          </a:p>
          <a:p>
            <a:r>
              <a:rPr lang="sv-SE" dirty="0">
                <a:solidFill>
                  <a:srgbClr val="FF0000"/>
                </a:solidFill>
              </a:rPr>
              <a:t>2-3 IDA-</a:t>
            </a:r>
            <a:r>
              <a:rPr lang="sv-SE" dirty="0" err="1">
                <a:solidFill>
                  <a:srgbClr val="FF0000"/>
                </a:solidFill>
              </a:rPr>
              <a:t>financed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dirty="0">
                <a:solidFill>
                  <a:srgbClr val="FF0000"/>
                </a:solidFill>
              </a:rPr>
              <a:t>2 CUGS-</a:t>
            </a:r>
            <a:r>
              <a:rPr lang="sv-SE" dirty="0" err="1">
                <a:solidFill>
                  <a:srgbClr val="FF0000"/>
                </a:solidFill>
              </a:rPr>
              <a:t>financed</a:t>
            </a:r>
            <a:r>
              <a:rPr lang="sv-SE" dirty="0">
                <a:solidFill>
                  <a:srgbClr val="FF0000"/>
                </a:solidFill>
              </a:rPr>
              <a:t> (</a:t>
            </a:r>
            <a:r>
              <a:rPr lang="sv-SE" dirty="0" err="1">
                <a:solidFill>
                  <a:srgbClr val="FF0000"/>
                </a:solidFill>
              </a:rPr>
              <a:t>Huanyu</a:t>
            </a:r>
            <a:r>
              <a:rPr lang="sv-SE" dirty="0">
                <a:solidFill>
                  <a:srgbClr val="FF0000"/>
                </a:solidFill>
              </a:rPr>
              <a:t>)</a:t>
            </a:r>
          </a:p>
          <a:p>
            <a:r>
              <a:rPr lang="sv-SE" dirty="0">
                <a:solidFill>
                  <a:srgbClr val="FF0000"/>
                </a:solidFill>
              </a:rPr>
              <a:t>1 </a:t>
            </a:r>
            <a:r>
              <a:rPr lang="sv-SE" dirty="0" err="1">
                <a:solidFill>
                  <a:srgbClr val="FF0000"/>
                </a:solidFill>
              </a:rPr>
              <a:t>lab-financed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New round </a:t>
            </a:r>
            <a:r>
              <a:rPr lang="sv-SE" dirty="0" err="1">
                <a:solidFill>
                  <a:srgbClr val="FF0000"/>
                </a:solidFill>
              </a:rPr>
              <a:t>sept</a:t>
            </a:r>
            <a:r>
              <a:rPr lang="sv-SE" dirty="0">
                <a:solidFill>
                  <a:srgbClr val="FF0000"/>
                </a:solidFill>
              </a:rPr>
              <a:t>/</a:t>
            </a:r>
            <a:r>
              <a:rPr lang="sv-SE" dirty="0" err="1">
                <a:solidFill>
                  <a:srgbClr val="FF0000"/>
                </a:solidFill>
              </a:rPr>
              <a:t>oct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315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ELLIIT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Planned</a:t>
            </a:r>
            <a:r>
              <a:rPr lang="sv-SE" dirty="0"/>
              <a:t> </a:t>
            </a:r>
            <a:r>
              <a:rPr lang="sv-SE" dirty="0" err="1"/>
              <a:t>announcements</a:t>
            </a:r>
            <a:r>
              <a:rPr lang="sv-SE" dirty="0"/>
              <a:t> for biträdande lektor or lektor (IDA, ISY, ITN) </a:t>
            </a:r>
            <a:r>
              <a:rPr lang="sv-SE" dirty="0">
                <a:solidFill>
                  <a:srgbClr val="FF0000"/>
                </a:solidFill>
              </a:rPr>
              <a:t>– not </a:t>
            </a:r>
            <a:r>
              <a:rPr lang="sv-SE" dirty="0" err="1">
                <a:solidFill>
                  <a:srgbClr val="FF0000"/>
                </a:solidFill>
              </a:rPr>
              <a:t>clear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yet</a:t>
            </a:r>
            <a:endParaRPr lang="sv-SE" dirty="0">
              <a:solidFill>
                <a:srgbClr val="FF0000"/>
              </a:solidFill>
            </a:endParaRPr>
          </a:p>
          <a:p>
            <a:pPr lvl="1"/>
            <a:r>
              <a:rPr lang="sv-SE" dirty="0"/>
              <a:t> (</a:t>
            </a:r>
            <a:r>
              <a:rPr lang="sv-SE" dirty="0" err="1"/>
              <a:t>industrial</a:t>
            </a:r>
            <a:r>
              <a:rPr lang="sv-SE" dirty="0"/>
              <a:t>) </a:t>
            </a:r>
            <a:r>
              <a:rPr lang="sv-SE" dirty="0" err="1"/>
              <a:t>IoT</a:t>
            </a:r>
            <a:endParaRPr lang="sv-SE" dirty="0"/>
          </a:p>
          <a:p>
            <a:pPr lvl="1"/>
            <a:r>
              <a:rPr lang="sv-SE" dirty="0" err="1"/>
              <a:t>Cybersecurity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Probably </a:t>
            </a:r>
            <a:r>
              <a:rPr lang="sv-SE" dirty="0" err="1"/>
              <a:t>guarantee</a:t>
            </a:r>
            <a:r>
              <a:rPr lang="sv-SE" dirty="0"/>
              <a:t> </a:t>
            </a:r>
            <a:r>
              <a:rPr lang="sv-SE" dirty="0" err="1"/>
              <a:t>salary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;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afterwards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4079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5D6576-56C0-0843-184A-5F280D78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Plagarism</a:t>
            </a:r>
            <a:r>
              <a:rPr lang="sv-SE" dirty="0"/>
              <a:t> check – </a:t>
            </a:r>
            <a:r>
              <a:rPr lang="sv-SE" dirty="0" err="1"/>
              <a:t>theses</a:t>
            </a:r>
            <a:r>
              <a:rPr lang="sv-SE" dirty="0"/>
              <a:t> and </a:t>
            </a:r>
            <a:r>
              <a:rPr lang="sv-SE" dirty="0" err="1"/>
              <a:t>articles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73DD39D-547D-93A5-813F-CCAF0136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EF7-7B19-1F46-BC1A-888CFF3A83B5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A969C81-DF74-399E-84EF-724D286D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851DBE-3F61-E928-C2F4-618A1BD8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9B67B7D0-E965-F97D-2F89-E83C447BF0A6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2E1ABF9-851E-01C1-BE81-91609F755C46}"/>
              </a:ext>
            </a:extLst>
          </p:cNvPr>
          <p:cNvSpPr txBox="1">
            <a:spLocks/>
          </p:cNvSpPr>
          <p:nvPr/>
        </p:nvSpPr>
        <p:spPr>
          <a:xfrm>
            <a:off x="837476" y="1982757"/>
            <a:ext cx="7737587" cy="4066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r>
              <a:rPr lang="sv-SE" dirty="0"/>
              <a:t>https://liu.se/en/library/publishing/plagieringskontroll-vetenskapliga-texter</a:t>
            </a:r>
          </a:p>
        </p:txBody>
      </p:sp>
    </p:spTree>
    <p:extLst>
      <p:ext uri="{BB962C8B-B14F-4D97-AF65-F5344CB8AC3E}">
        <p14:creationId xmlns:p14="http://schemas.microsoft.com/office/powerpoint/2010/main" val="1572248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5D6576-56C0-0843-184A-5F280D78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CUGS-</a:t>
            </a:r>
            <a:r>
              <a:rPr lang="sv-SE" dirty="0" err="1"/>
              <a:t>financed</a:t>
            </a:r>
            <a:r>
              <a:rPr lang="sv-SE" dirty="0"/>
              <a:t> students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73DD39D-547D-93A5-813F-CCAF0136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EF7-7B19-1F46-BC1A-888CFF3A83B5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A969C81-DF74-399E-84EF-724D286D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851DBE-3F61-E928-C2F4-618A1BD8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9B67B7D0-E965-F97D-2F89-E83C447BF0A6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2E1ABF9-851E-01C1-BE81-91609F755C46}"/>
              </a:ext>
            </a:extLst>
          </p:cNvPr>
          <p:cNvSpPr txBox="1">
            <a:spLocks/>
          </p:cNvSpPr>
          <p:nvPr/>
        </p:nvSpPr>
        <p:spPr>
          <a:xfrm>
            <a:off x="837476" y="1982757"/>
            <a:ext cx="7737587" cy="4066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marL="0" indent="0">
              <a:buNone/>
            </a:pPr>
            <a:r>
              <a:rPr lang="sv-SE" dirty="0"/>
              <a:t>Double check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satisfy</a:t>
            </a:r>
            <a:r>
              <a:rPr lang="sv-SE" dirty="0"/>
              <a:t> </a:t>
            </a:r>
            <a:r>
              <a:rPr lang="sv-SE" dirty="0" err="1"/>
              <a:t>both</a:t>
            </a:r>
            <a:r>
              <a:rPr lang="sv-SE" dirty="0"/>
              <a:t> LiU and CUGS </a:t>
            </a:r>
            <a:r>
              <a:rPr lang="sv-SE" dirty="0" err="1"/>
              <a:t>requirements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going to </a:t>
            </a:r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8086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IDA/ADIT </a:t>
            </a:r>
            <a:r>
              <a:rPr lang="sv-SE" dirty="0" err="1"/>
              <a:t>simcards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Everyone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received</a:t>
            </a:r>
            <a:r>
              <a:rPr lang="sv-SE" dirty="0"/>
              <a:t> a </a:t>
            </a:r>
            <a:r>
              <a:rPr lang="sv-SE" dirty="0" err="1"/>
              <a:t>simcard</a:t>
            </a:r>
            <a:r>
              <a:rPr lang="sv-SE" dirty="0"/>
              <a:t>.</a:t>
            </a:r>
          </a:p>
          <a:p>
            <a:pPr marL="0" indent="0">
              <a:buNone/>
            </a:pPr>
            <a:r>
              <a:rPr lang="sv-SE" dirty="0"/>
              <a:t>250GB</a:t>
            </a:r>
          </a:p>
          <a:p>
            <a:pPr marL="0" indent="0">
              <a:buNone/>
            </a:pPr>
            <a:r>
              <a:rPr lang="sv-SE" dirty="0" err="1"/>
              <a:t>Open</a:t>
            </a:r>
            <a:r>
              <a:rPr lang="sv-SE" dirty="0"/>
              <a:t> for international </a:t>
            </a:r>
            <a:r>
              <a:rPr lang="sv-SE" dirty="0" err="1"/>
              <a:t>calling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Within</a:t>
            </a:r>
            <a:r>
              <a:rPr lang="sv-SE" dirty="0"/>
              <a:t> EU: same </a:t>
            </a:r>
            <a:r>
              <a:rPr lang="sv-SE" dirty="0" err="1"/>
              <a:t>conditions</a:t>
            </a:r>
            <a:r>
              <a:rPr lang="sv-SE" dirty="0"/>
              <a:t> as for Sweden</a:t>
            </a:r>
          </a:p>
          <a:p>
            <a:pPr marL="0" indent="0">
              <a:buNone/>
            </a:pPr>
            <a:r>
              <a:rPr lang="sv-SE" dirty="0" err="1"/>
              <a:t>Outside</a:t>
            </a:r>
            <a:r>
              <a:rPr lang="sv-SE" dirty="0"/>
              <a:t> EU: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receive</a:t>
            </a:r>
            <a:r>
              <a:rPr lang="sv-SE" dirty="0"/>
              <a:t> SMS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pricing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Billed to ADIT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discuss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with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your</a:t>
            </a:r>
            <a:r>
              <a:rPr lang="sv-SE" dirty="0">
                <a:sym typeface="Wingdings" panose="05000000000000000000" pitchFamily="2" charset="2"/>
              </a:rPr>
              <a:t> supervisor/mentor </a:t>
            </a:r>
            <a:r>
              <a:rPr lang="sv-SE" dirty="0" err="1">
                <a:sym typeface="Wingdings" panose="05000000000000000000" pitchFamily="2" charset="2"/>
              </a:rPr>
              <a:t>what</a:t>
            </a:r>
            <a:r>
              <a:rPr lang="sv-SE" dirty="0">
                <a:sym typeface="Wingdings" panose="05000000000000000000" pitchFamily="2" charset="2"/>
              </a:rPr>
              <a:t> is </a:t>
            </a:r>
            <a:r>
              <a:rPr lang="sv-SE" dirty="0" err="1">
                <a:sym typeface="Wingdings" panose="05000000000000000000" pitchFamily="2" charset="2"/>
              </a:rPr>
              <a:t>reasonable</a:t>
            </a:r>
            <a:r>
              <a:rPr lang="sv-SE" dirty="0">
                <a:sym typeface="Wingdings" panose="05000000000000000000" pitchFamily="2" charset="2"/>
              </a:rPr>
              <a:t>  talk to Patrick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5697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ADIT division </a:t>
            </a:r>
            <a:r>
              <a:rPr lang="sv-SE" dirty="0" err="1"/>
              <a:t>pictures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Contact: Olaf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First</a:t>
            </a:r>
            <a:r>
              <a:rPr lang="sv-SE" dirty="0"/>
              <a:t> visit </a:t>
            </a:r>
            <a:r>
              <a:rPr lang="sv-SE" dirty="0" err="1"/>
              <a:t>sept</a:t>
            </a:r>
            <a:r>
              <a:rPr lang="sv-SE" dirty="0"/>
              <a:t> 16, 13:55-14:10</a:t>
            </a:r>
          </a:p>
          <a:p>
            <a:pPr marL="0" indent="0">
              <a:buNone/>
            </a:pPr>
            <a:r>
              <a:rPr lang="sv-SE" dirty="0"/>
              <a:t>Pictures: </a:t>
            </a:r>
            <a:r>
              <a:rPr lang="sv-SE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v39-41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493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Use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Babbage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room</a:t>
            </a:r>
            <a:r>
              <a:rPr lang="sv-SE" dirty="0"/>
              <a:t> for </a:t>
            </a:r>
            <a:r>
              <a:rPr lang="sv-SE" dirty="0" err="1"/>
              <a:t>external</a:t>
            </a:r>
            <a:r>
              <a:rPr lang="sv-SE" dirty="0"/>
              <a:t> </a:t>
            </a:r>
            <a:r>
              <a:rPr lang="sv-SE" dirty="0" err="1"/>
              <a:t>guests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à"/>
            </a:pPr>
            <a:r>
              <a:rPr lang="sv-SE" dirty="0" err="1">
                <a:sym typeface="Wingdings" panose="05000000000000000000" pitchFamily="2" charset="2"/>
              </a:rPr>
              <a:t>Priority</a:t>
            </a:r>
            <a:r>
              <a:rPr lang="sv-SE" dirty="0">
                <a:sym typeface="Wingdings" panose="05000000000000000000" pitchFamily="2" charset="2"/>
              </a:rPr>
              <a:t> for meetings </a:t>
            </a:r>
            <a:r>
              <a:rPr lang="sv-SE" dirty="0" err="1">
                <a:sym typeface="Wingdings" panose="05000000000000000000" pitchFamily="2" charset="2"/>
              </a:rPr>
              <a:t>with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external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guests</a:t>
            </a:r>
            <a:endParaRPr lang="sv-S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sv-SE" dirty="0" err="1">
                <a:sym typeface="Wingdings" panose="05000000000000000000" pitchFamily="2" charset="2"/>
              </a:rPr>
              <a:t>Leave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room</a:t>
            </a:r>
            <a:r>
              <a:rPr lang="sv-SE" dirty="0">
                <a:sym typeface="Wingdings" panose="05000000000000000000" pitchFamily="2" charset="2"/>
              </a:rPr>
              <a:t> in original </a:t>
            </a:r>
            <a:r>
              <a:rPr lang="sv-SE" dirty="0" err="1">
                <a:sym typeface="Wingdings" panose="05000000000000000000" pitchFamily="2" charset="2"/>
              </a:rPr>
              <a:t>nice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state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after</a:t>
            </a:r>
            <a:r>
              <a:rPr lang="sv-SE" dirty="0">
                <a:sym typeface="Wingdings" panose="05000000000000000000" pitchFamily="2" charset="2"/>
              </a:rPr>
              <a:t> meeting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99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sv-SE" dirty="0"/>
              <a:t>Miljöhandlingsplan (</a:t>
            </a:r>
            <a:r>
              <a:rPr lang="sv-SE" dirty="0" err="1"/>
              <a:t>environment</a:t>
            </a:r>
            <a:r>
              <a:rPr lang="sv-SE" dirty="0"/>
              <a:t> action plan)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 err="1"/>
              <a:t>Guest</a:t>
            </a:r>
            <a:r>
              <a:rPr lang="sv-SE" dirty="0"/>
              <a:t>: Jalal </a:t>
            </a:r>
            <a:r>
              <a:rPr lang="sv-SE" dirty="0" err="1"/>
              <a:t>Maleki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14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ADIT internat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Work</a:t>
            </a:r>
            <a:r>
              <a:rPr lang="sv-SE" dirty="0"/>
              <a:t> on web pages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ADIT </a:t>
            </a:r>
            <a:r>
              <a:rPr lang="sv-SE" dirty="0" err="1"/>
              <a:t>organization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ADIT research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ADIT vision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4598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40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TanumStrand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June 19-21, 2023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6306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Nikolaos: EU </a:t>
            </a:r>
            <a:r>
              <a:rPr lang="sv-SE" dirty="0" err="1"/>
              <a:t>funding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Niklas: WASP </a:t>
            </a:r>
            <a:r>
              <a:rPr lang="sv-SE" dirty="0" err="1"/>
              <a:t>funding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Articles</a:t>
            </a: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W38: </a:t>
            </a:r>
            <a:r>
              <a:rPr lang="sv-SE" dirty="0" err="1"/>
              <a:t>ADIT’s</a:t>
            </a:r>
            <a:r>
              <a:rPr lang="sv-SE" dirty="0"/>
              <a:t> </a:t>
            </a:r>
            <a:r>
              <a:rPr lang="sv-SE" dirty="0" err="1"/>
              <a:t>women</a:t>
            </a:r>
            <a:r>
              <a:rPr lang="sv-SE" dirty="0"/>
              <a:t> researchers at </a:t>
            </a:r>
            <a:r>
              <a:rPr lang="sv-SE" dirty="0" err="1"/>
              <a:t>conference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6609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en" dirty="0"/>
              <a:t>PhD student: </a:t>
            </a:r>
            <a:r>
              <a:rPr lang="sv-SE" dirty="0"/>
              <a:t>Ali </a:t>
            </a:r>
            <a:r>
              <a:rPr lang="sv-SE" dirty="0" err="1"/>
              <a:t>Nikkhah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Rasmus </a:t>
            </a:r>
            <a:r>
              <a:rPr lang="sv-SE" dirty="0" err="1"/>
              <a:t>Säfvenberg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Soon</a:t>
            </a:r>
            <a:r>
              <a:rPr lang="sv-SE" dirty="0"/>
              <a:t>: PhD student: </a:t>
            </a:r>
            <a:r>
              <a:rPr lang="sv-SE" dirty="0" err="1"/>
              <a:t>Shehab</a:t>
            </a:r>
            <a:r>
              <a:rPr lang="sv-SE" dirty="0"/>
              <a:t> </a:t>
            </a:r>
            <a:r>
              <a:rPr lang="sv-SE" dirty="0" err="1"/>
              <a:t>Eldeen</a:t>
            </a:r>
            <a:r>
              <a:rPr lang="sv-SE" dirty="0"/>
              <a:t> </a:t>
            </a:r>
            <a:r>
              <a:rPr lang="sv-SE" dirty="0" err="1"/>
              <a:t>Aymen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: </a:t>
            </a:r>
            <a:r>
              <a:rPr lang="sv-SE" dirty="0" err="1"/>
              <a:t>postdoc</a:t>
            </a:r>
            <a:r>
              <a:rPr lang="sv-SE" dirty="0"/>
              <a:t>(s), PhD student, research </a:t>
            </a:r>
            <a:r>
              <a:rPr lang="sv-SE" dirty="0" err="1"/>
              <a:t>assistant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 err="1"/>
              <a:t>Left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/>
              <a:t>Nikita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3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Room</a:t>
            </a:r>
            <a:r>
              <a:rPr lang="sv-SE" dirty="0"/>
              <a:t> </a:t>
            </a:r>
            <a:r>
              <a:rPr lang="sv-SE" dirty="0" err="1"/>
              <a:t>changes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moves</a:t>
            </a:r>
            <a:r>
              <a:rPr lang="sv-SE" dirty="0"/>
              <a:t> to new </a:t>
            </a:r>
            <a:r>
              <a:rPr lang="sv-SE" dirty="0" err="1"/>
              <a:t>office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9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– new </a:t>
            </a:r>
            <a:r>
              <a:rPr lang="sv-SE" dirty="0" err="1"/>
              <a:t>translations</a:t>
            </a:r>
            <a:r>
              <a:rPr lang="sv-SE" dirty="0"/>
              <a:t> position </a:t>
            </a:r>
            <a:r>
              <a:rPr lang="sv-SE" dirty="0" err="1"/>
              <a:t>titles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Doktorand: PhD student</a:t>
            </a:r>
          </a:p>
          <a:p>
            <a:r>
              <a:rPr lang="sv-SE" dirty="0"/>
              <a:t>Adjunkt: </a:t>
            </a:r>
            <a:r>
              <a:rPr lang="sv-SE" dirty="0" err="1">
                <a:solidFill>
                  <a:srgbClr val="FF0000"/>
                </a:solidFill>
              </a:rPr>
              <a:t>Lecturer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Postdoc</a:t>
            </a:r>
            <a:endParaRPr lang="sv-SE" dirty="0"/>
          </a:p>
          <a:p>
            <a:r>
              <a:rPr lang="sv-SE" dirty="0"/>
              <a:t>Biträdande universitetslektor: Assistant Professor</a:t>
            </a:r>
          </a:p>
          <a:p>
            <a:r>
              <a:rPr lang="sv-SE" dirty="0"/>
              <a:t>Universitetslektor: </a:t>
            </a:r>
            <a:r>
              <a:rPr lang="sv-SE" dirty="0" err="1"/>
              <a:t>Associate</a:t>
            </a:r>
            <a:r>
              <a:rPr lang="sv-SE" dirty="0"/>
              <a:t> Professor</a:t>
            </a:r>
          </a:p>
          <a:p>
            <a:r>
              <a:rPr lang="sv-SE" dirty="0"/>
              <a:t>Biträdande professor: Senior </a:t>
            </a:r>
            <a:r>
              <a:rPr lang="sv-SE" dirty="0" err="1"/>
              <a:t>Associate</a:t>
            </a:r>
            <a:r>
              <a:rPr lang="sv-SE" dirty="0"/>
              <a:t> Professor</a:t>
            </a:r>
          </a:p>
          <a:p>
            <a:r>
              <a:rPr lang="sv-SE" dirty="0"/>
              <a:t>Professor: Professor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402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LiU – </a:t>
            </a:r>
            <a:r>
              <a:rPr lang="sv-SE" dirty="0" err="1"/>
              <a:t>travel</a:t>
            </a:r>
            <a:r>
              <a:rPr lang="sv-SE" dirty="0"/>
              <a:t> for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– no </a:t>
            </a:r>
            <a:r>
              <a:rPr lang="sv-SE" dirty="0" err="1">
                <a:solidFill>
                  <a:srgbClr val="FF0000"/>
                </a:solidFill>
              </a:rPr>
              <a:t>update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guidelines</a:t>
            </a:r>
            <a:r>
              <a:rPr lang="sv-SE" dirty="0"/>
              <a:t> coming </a:t>
            </a:r>
            <a:r>
              <a:rPr lang="sv-SE" dirty="0" err="1"/>
              <a:t>soon</a:t>
            </a:r>
            <a:endParaRPr lang="sv-SE" dirty="0"/>
          </a:p>
          <a:p>
            <a:r>
              <a:rPr lang="sv-SE" dirty="0"/>
              <a:t>(Will not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the </a:t>
            </a:r>
            <a:r>
              <a:rPr lang="sv-SE" dirty="0" err="1"/>
              <a:t>routines</a:t>
            </a:r>
            <a:r>
              <a:rPr lang="sv-SE" dirty="0"/>
              <a:t> at ADIT)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36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LiU </a:t>
            </a:r>
            <a:r>
              <a:rPr lang="sv-SE" dirty="0" err="1"/>
              <a:t>specialization</a:t>
            </a:r>
            <a:r>
              <a:rPr lang="sv-SE" dirty="0"/>
              <a:t> areas (Profilområde)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5 område</a:t>
            </a:r>
          </a:p>
          <a:p>
            <a:pPr marL="0" indent="0">
              <a:buNone/>
            </a:pPr>
            <a:r>
              <a:rPr lang="sv-SE" dirty="0"/>
              <a:t>5-20 </a:t>
            </a:r>
            <a:r>
              <a:rPr lang="sv-SE" dirty="0" err="1"/>
              <a:t>msek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Apply</a:t>
            </a:r>
            <a:r>
              <a:rPr lang="sv-SE" dirty="0"/>
              <a:t> to VR jan 2024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AI, cybersäkerhet, Design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9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Promotion - </a:t>
            </a:r>
            <a:r>
              <a:rPr lang="sv-SE" dirty="0" err="1"/>
              <a:t>admin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/>
              <a:t>New </a:t>
            </a:r>
            <a:r>
              <a:rPr lang="sv-SE" dirty="0" err="1"/>
              <a:t>application</a:t>
            </a:r>
            <a:r>
              <a:rPr lang="sv-SE" dirty="0"/>
              <a:t> form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2022-09-01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15430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5626</TotalTime>
  <Words>547</Words>
  <Application>Microsoft Office PowerPoint</Application>
  <PresentationFormat>Bildspel på skärmen (4:3)</PresentationFormat>
  <Paragraphs>173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23</vt:i4>
      </vt:variant>
    </vt:vector>
  </HeadingPairs>
  <TitlesOfParts>
    <vt:vector size="32" baseType="lpstr">
      <vt:lpstr>Arial</vt:lpstr>
      <vt:lpstr>Calibri</vt:lpstr>
      <vt:lpstr>Georgia</vt:lpstr>
      <vt:lpstr>Segoe UI</vt:lpstr>
      <vt:lpstr>Wingdings</vt:lpstr>
      <vt:lpstr>Start and finish</vt:lpstr>
      <vt:lpstr>White slides</vt:lpstr>
      <vt:lpstr>Black slides</vt:lpstr>
      <vt:lpstr>Avsnittssidor</vt:lpstr>
      <vt:lpstr>ADIT Meeting</vt:lpstr>
      <vt:lpstr>Miljöhandlingsplan (environment action plan)</vt:lpstr>
      <vt:lpstr>New employees</vt:lpstr>
      <vt:lpstr>Left</vt:lpstr>
      <vt:lpstr>Room changes</vt:lpstr>
      <vt:lpstr>LiU – new translations position titles</vt:lpstr>
      <vt:lpstr>LiU – travel for work – no update</vt:lpstr>
      <vt:lpstr>LiU specialization areas (Profilområde)</vt:lpstr>
      <vt:lpstr>Promotion - admin</vt:lpstr>
      <vt:lpstr>Faculty funding – no updates</vt:lpstr>
      <vt:lpstr>Tekfak – PUG </vt:lpstr>
      <vt:lpstr>IDA – First Aid course</vt:lpstr>
      <vt:lpstr>IDA – IDA postdocs</vt:lpstr>
      <vt:lpstr>IDA – ELLIIT</vt:lpstr>
      <vt:lpstr>Plagarism check – theses and articles</vt:lpstr>
      <vt:lpstr>CUGS-financed students</vt:lpstr>
      <vt:lpstr>IDA/ADIT simcards</vt:lpstr>
      <vt:lpstr>ADIT division pictures</vt:lpstr>
      <vt:lpstr>Use of Babbage</vt:lpstr>
      <vt:lpstr>ADIT internat</vt:lpstr>
      <vt:lpstr>IDA 40</vt:lpstr>
      <vt:lpstr>Info from ADIT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221</cp:revision>
  <dcterms:created xsi:type="dcterms:W3CDTF">2020-02-20T14:14:52Z</dcterms:created>
  <dcterms:modified xsi:type="dcterms:W3CDTF">2022-09-01T20:37:06Z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