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292" r:id="rId9"/>
    <p:sldId id="395" r:id="rId10"/>
    <p:sldId id="393" r:id="rId11"/>
    <p:sldId id="397" r:id="rId12"/>
    <p:sldId id="385" r:id="rId13"/>
    <p:sldId id="386" r:id="rId14"/>
    <p:sldId id="390" r:id="rId15"/>
    <p:sldId id="398" r:id="rId16"/>
    <p:sldId id="349" r:id="rId17"/>
    <p:sldId id="394" r:id="rId18"/>
    <p:sldId id="399" r:id="rId19"/>
    <p:sldId id="388" r:id="rId20"/>
    <p:sldId id="396" r:id="rId21"/>
    <p:sldId id="400" r:id="rId22"/>
    <p:sldId id="392" r:id="rId23"/>
    <p:sldId id="315" r:id="rId2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6/17/2022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6/17/2022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2022-06-17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</a:t>
            </a:r>
            <a:r>
              <a:rPr lang="sv-SE" dirty="0" err="1"/>
              <a:t>bibliometrics</a:t>
            </a:r>
            <a:r>
              <a:rPr lang="sv-SE" dirty="0"/>
              <a:t> 2016-2020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Journal: 60/23.3  level2:5o%  (IDA: 297/148.8 28%)</a:t>
            </a:r>
          </a:p>
          <a:p>
            <a:r>
              <a:rPr lang="sv-SE" dirty="0"/>
              <a:t>Conference: 101/51.7 (IDA: 375/238.6)</a:t>
            </a:r>
          </a:p>
          <a:p>
            <a:r>
              <a:rPr lang="sv-SE" dirty="0" err="1"/>
              <a:t>Chapters</a:t>
            </a:r>
            <a:r>
              <a:rPr lang="sv-SE" dirty="0"/>
              <a:t> 6/2.2 (IDA: 24/9.8 + 2 </a:t>
            </a:r>
            <a:r>
              <a:rPr lang="sv-SE" dirty="0" err="1"/>
              <a:t>books</a:t>
            </a:r>
            <a:r>
              <a:rPr lang="sv-SE" dirty="0"/>
              <a:t>/1.5)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55/21.4 </a:t>
            </a:r>
            <a:r>
              <a:rPr lang="sv-SE" dirty="0" err="1"/>
              <a:t>WoS</a:t>
            </a:r>
            <a:r>
              <a:rPr lang="sv-SE" dirty="0"/>
              <a:t> (IDA: 252/121.7)</a:t>
            </a:r>
          </a:p>
          <a:p>
            <a:r>
              <a:rPr lang="sv-SE" dirty="0"/>
              <a:t>Crown: 1.37 (IDA: 1.19; Sweden: 1.12; </a:t>
            </a:r>
            <a:r>
              <a:rPr lang="sv-SE" dirty="0" err="1"/>
              <a:t>world</a:t>
            </a:r>
            <a:r>
              <a:rPr lang="sv-SE" dirty="0"/>
              <a:t>: 1)</a:t>
            </a:r>
          </a:p>
          <a:p>
            <a:r>
              <a:rPr lang="sv-SE" dirty="0" err="1"/>
              <a:t>Highly</a:t>
            </a:r>
            <a:r>
              <a:rPr lang="sv-SE" dirty="0"/>
              <a:t> </a:t>
            </a:r>
            <a:r>
              <a:rPr lang="sv-SE" dirty="0" err="1"/>
              <a:t>cited</a:t>
            </a:r>
            <a:r>
              <a:rPr lang="sv-SE" dirty="0"/>
              <a:t>: 20% (IDA: 12%)</a:t>
            </a:r>
          </a:p>
          <a:p>
            <a:r>
              <a:rPr lang="sv-SE" dirty="0" err="1"/>
              <a:t>Uncited</a:t>
            </a:r>
            <a:r>
              <a:rPr lang="sv-SE" dirty="0"/>
              <a:t> 14% (IDA: 20%)</a:t>
            </a:r>
          </a:p>
          <a:p>
            <a:r>
              <a:rPr lang="sv-SE" dirty="0"/>
              <a:t>SNIP 1.42 (IDA: 1.25)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6" y="360999"/>
            <a:ext cx="7737588" cy="831131"/>
          </a:xfrm>
        </p:spPr>
        <p:txBody>
          <a:bodyPr/>
          <a:lstStyle/>
          <a:p>
            <a:r>
              <a:rPr lang="sv-SE" dirty="0"/>
              <a:t>Faculty </a:t>
            </a:r>
            <a:r>
              <a:rPr lang="sv-SE" dirty="0" err="1"/>
              <a:t>funding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192130"/>
            <a:ext cx="7737587" cy="4066288"/>
          </a:xfrm>
        </p:spPr>
        <p:txBody>
          <a:bodyPr/>
          <a:lstStyle/>
          <a:p>
            <a:pPr marL="0" indent="0">
              <a:buNone/>
            </a:pPr>
            <a:r>
              <a:rPr lang="sv-SE" dirty="0" err="1"/>
              <a:t>Tekfak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:</a:t>
            </a:r>
          </a:p>
          <a:p>
            <a:r>
              <a:rPr lang="sv-SE" dirty="0"/>
              <a:t>Research </a:t>
            </a:r>
            <a:r>
              <a:rPr lang="sv-SE" dirty="0" err="1"/>
              <a:t>environment</a:t>
            </a:r>
            <a:r>
              <a:rPr lang="sv-SE" dirty="0"/>
              <a:t> = division</a:t>
            </a:r>
          </a:p>
          <a:p>
            <a:r>
              <a:rPr lang="sv-SE" dirty="0" err="1"/>
              <a:t>Quite</a:t>
            </a:r>
            <a:r>
              <a:rPr lang="sv-SE" dirty="0"/>
              <a:t> </a:t>
            </a:r>
            <a:r>
              <a:rPr lang="sv-SE" dirty="0" err="1"/>
              <a:t>similar</a:t>
            </a:r>
            <a:r>
              <a:rPr lang="sv-SE" dirty="0"/>
              <a:t> as </a:t>
            </a:r>
            <a:r>
              <a:rPr lang="sv-SE" dirty="0" err="1"/>
              <a:t>before</a:t>
            </a:r>
            <a:endParaRPr lang="sv-SE" dirty="0"/>
          </a:p>
          <a:p>
            <a:r>
              <a:rPr lang="sv-SE" dirty="0" err="1"/>
              <a:t>Some</a:t>
            </a:r>
            <a:r>
              <a:rPr lang="sv-SE" dirty="0"/>
              <a:t> ’</a:t>
            </a:r>
            <a:r>
              <a:rPr lang="sv-SE" dirty="0" err="1"/>
              <a:t>name-marked</a:t>
            </a:r>
            <a:r>
              <a:rPr lang="sv-SE" dirty="0"/>
              <a:t>’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disappears</a:t>
            </a:r>
            <a:r>
              <a:rPr lang="sv-SE" dirty="0"/>
              <a:t>, </a:t>
            </a:r>
            <a:r>
              <a:rPr lang="sv-SE" dirty="0" err="1"/>
              <a:t>e.g</a:t>
            </a:r>
            <a:r>
              <a:rPr lang="sv-SE" dirty="0"/>
              <a:t>., professor </a:t>
            </a:r>
            <a:r>
              <a:rPr lang="sv-SE" dirty="0" err="1"/>
              <a:t>contract</a:t>
            </a:r>
            <a:r>
              <a:rPr lang="sv-SE" dirty="0"/>
              <a:t> (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remains</a:t>
            </a:r>
            <a:r>
              <a:rPr lang="sv-SE" dirty="0"/>
              <a:t>)</a:t>
            </a:r>
          </a:p>
          <a:p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: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teaching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 err="1"/>
              <a:t>Filfak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:</a:t>
            </a:r>
          </a:p>
          <a:p>
            <a:r>
              <a:rPr lang="sv-SE" dirty="0"/>
              <a:t>Research </a:t>
            </a:r>
            <a:r>
              <a:rPr lang="sv-SE" dirty="0" err="1"/>
              <a:t>environments</a:t>
            </a:r>
            <a:r>
              <a:rPr lang="sv-SE" dirty="0"/>
              <a:t> at IDA: </a:t>
            </a:r>
            <a:r>
              <a:rPr lang="sv-SE" dirty="0" err="1"/>
              <a:t>Statistics</a:t>
            </a:r>
            <a:r>
              <a:rPr lang="sv-SE" dirty="0"/>
              <a:t>, </a:t>
            </a:r>
            <a:r>
              <a:rPr lang="sv-SE" dirty="0" err="1"/>
              <a:t>Cognitive</a:t>
            </a:r>
            <a:r>
              <a:rPr lang="sv-SE" dirty="0"/>
              <a:t> Science</a:t>
            </a:r>
          </a:p>
          <a:p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: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 by seniors,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external</a:t>
            </a:r>
            <a:r>
              <a:rPr lang="sv-SE" dirty="0"/>
              <a:t> finance, </a:t>
            </a:r>
            <a:r>
              <a:rPr lang="sv-SE"/>
              <a:t>publications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9872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4F9C6E-88E6-6BD0-E969-A19AAEED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</a:t>
            </a:r>
            <a:r>
              <a:rPr lang="sv-SE" dirty="0" err="1"/>
              <a:t>yearly</a:t>
            </a:r>
            <a:r>
              <a:rPr lang="sv-SE" dirty="0"/>
              <a:t> info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DA8CBF-AEF9-9689-1905-468D59420D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See</a:t>
            </a:r>
            <a:r>
              <a:rPr lang="sv-SE" dirty="0"/>
              <a:t> mail from Annette</a:t>
            </a:r>
          </a:p>
          <a:p>
            <a:r>
              <a:rPr lang="sv-SE" dirty="0"/>
              <a:t>Lika villkor</a:t>
            </a:r>
          </a:p>
          <a:p>
            <a:r>
              <a:rPr lang="sv-SE" dirty="0"/>
              <a:t>IDA:s handlingsplan för arbetsmiljö och lika villkor</a:t>
            </a:r>
          </a:p>
          <a:p>
            <a:r>
              <a:rPr lang="sv-SE" dirty="0"/>
              <a:t>Miljö/hållbar utveckling</a:t>
            </a:r>
          </a:p>
          <a:p>
            <a:r>
              <a:rPr lang="sv-SE" dirty="0"/>
              <a:t>Diskriminering, trakasserier, sexuella trakasserier och kränkande särbehandling</a:t>
            </a:r>
          </a:p>
          <a:p>
            <a:r>
              <a:rPr lang="sv-SE" dirty="0"/>
              <a:t>Synundersökning </a:t>
            </a:r>
          </a:p>
          <a:p>
            <a:r>
              <a:rPr lang="sv-SE" dirty="0"/>
              <a:t>Bisysslor</a:t>
            </a:r>
          </a:p>
          <a:p>
            <a:r>
              <a:rPr lang="sv-SE" dirty="0"/>
              <a:t>Offentlighet och sekretess</a:t>
            </a:r>
          </a:p>
          <a:p>
            <a:r>
              <a:rPr lang="sv-SE" dirty="0"/>
              <a:t>Uppdatera uppgifter om närmast anhörig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5D8E0D-4E1A-CC3A-F253-7076D5C0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AF90C5-603F-0663-5067-C68F50E5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D8E04F-0F0A-5EA1-577D-78822288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136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06" y="626339"/>
            <a:ext cx="7737588" cy="831131"/>
          </a:xfrm>
        </p:spPr>
        <p:txBody>
          <a:bodyPr/>
          <a:lstStyle/>
          <a:p>
            <a:r>
              <a:rPr lang="sv-SE" dirty="0"/>
              <a:t>Bisysslor – extra </a:t>
            </a:r>
            <a:r>
              <a:rPr lang="sv-SE" dirty="0" err="1"/>
              <a:t>work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7" y="1395856"/>
            <a:ext cx="7737587" cy="4066288"/>
          </a:xfrm>
        </p:spPr>
        <p:txBody>
          <a:bodyPr/>
          <a:lstStyle/>
          <a:p>
            <a:pPr lvl="1"/>
            <a:r>
              <a:rPr lang="sv-SE" dirty="0" err="1"/>
              <a:t>Once</a:t>
            </a:r>
            <a:r>
              <a:rPr lang="sv-SE" dirty="0"/>
              <a:t> a </a:t>
            </a:r>
            <a:r>
              <a:rPr lang="sv-SE" dirty="0" err="1"/>
              <a:t>year</a:t>
            </a:r>
            <a:r>
              <a:rPr lang="sv-SE" dirty="0"/>
              <a:t> </a:t>
            </a:r>
            <a:r>
              <a:rPr lang="sv-SE" dirty="0" err="1"/>
              <a:t>confirm</a:t>
            </a:r>
            <a:r>
              <a:rPr lang="sv-SE" dirty="0"/>
              <a:t> in primula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know</a:t>
            </a:r>
            <a:r>
              <a:rPr lang="sv-SE" dirty="0"/>
              <a:t> the </a:t>
            </a:r>
            <a:r>
              <a:rPr lang="sv-SE" dirty="0" err="1"/>
              <a:t>rules</a:t>
            </a:r>
            <a:r>
              <a:rPr lang="sv-SE" dirty="0"/>
              <a:t> (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: jan 2023)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related</a:t>
            </a:r>
            <a:r>
              <a:rPr lang="sv-SE" dirty="0"/>
              <a:t> to research and </a:t>
            </a:r>
            <a:r>
              <a:rPr lang="sv-SE" dirty="0" err="1"/>
              <a:t>development</a:t>
            </a:r>
            <a:r>
              <a:rPr lang="sv-SE" dirty="0"/>
              <a:t>  in Primula</a:t>
            </a:r>
          </a:p>
          <a:p>
            <a:pPr lvl="1"/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report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endParaRPr lang="sv-SE" dirty="0"/>
          </a:p>
          <a:p>
            <a:pPr lvl="1"/>
            <a:r>
              <a:rPr lang="sv-SE" dirty="0"/>
              <a:t>Note: all extra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approved</a:t>
            </a:r>
            <a:r>
              <a:rPr lang="sv-SE" dirty="0"/>
              <a:t> by Patrick</a:t>
            </a:r>
          </a:p>
          <a:p>
            <a:pPr lvl="1"/>
            <a:r>
              <a:rPr lang="sv-SE" dirty="0"/>
              <a:t>Note: </a:t>
            </a: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paid</a:t>
            </a:r>
            <a:r>
              <a:rPr lang="sv-SE" dirty="0"/>
              <a:t> and non-</a:t>
            </a:r>
            <a:r>
              <a:rPr lang="sv-SE" dirty="0" err="1"/>
              <a:t>paid</a:t>
            </a:r>
            <a:r>
              <a:rPr lang="sv-SE" dirty="0"/>
              <a:t> </a:t>
            </a:r>
            <a:r>
              <a:rPr lang="sv-SE" dirty="0" err="1"/>
              <a:t>work</a:t>
            </a:r>
            <a:endParaRPr lang="sv-SE" dirty="0"/>
          </a:p>
          <a:p>
            <a:pPr lvl="1"/>
            <a:r>
              <a:rPr lang="sv-SE" dirty="0"/>
              <a:t>PhD students/</a:t>
            </a:r>
            <a:r>
              <a:rPr lang="sv-SE" dirty="0" err="1"/>
              <a:t>postdocs</a:t>
            </a:r>
            <a:r>
              <a:rPr lang="sv-SE" dirty="0"/>
              <a:t>: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outside</a:t>
            </a:r>
            <a:r>
              <a:rPr lang="sv-SE" dirty="0"/>
              <a:t> IDA </a:t>
            </a:r>
            <a:r>
              <a:rPr lang="sv-SE" dirty="0" err="1"/>
              <a:t>needs</a:t>
            </a:r>
            <a:r>
              <a:rPr lang="sv-SE" dirty="0"/>
              <a:t> to </a:t>
            </a:r>
            <a:r>
              <a:rPr lang="sv-SE" dirty="0" err="1"/>
              <a:t>approved</a:t>
            </a:r>
            <a:r>
              <a:rPr lang="sv-SE" dirty="0"/>
              <a:t> </a:t>
            </a:r>
            <a:r>
              <a:rPr lang="sv-SE"/>
              <a:t>by supervisor/mentor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455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06" y="626339"/>
            <a:ext cx="7737588" cy="831131"/>
          </a:xfrm>
        </p:spPr>
        <p:txBody>
          <a:bodyPr/>
          <a:lstStyle/>
          <a:p>
            <a:r>
              <a:rPr lang="sv-SE" dirty="0"/>
              <a:t>Gifts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7" y="1395856"/>
            <a:ext cx="7737587" cy="4066288"/>
          </a:xfrm>
        </p:spPr>
        <p:txBody>
          <a:bodyPr/>
          <a:lstStyle/>
          <a:p>
            <a:pPr lvl="1"/>
            <a:r>
              <a:rPr lang="sv-SE" dirty="0" err="1"/>
              <a:t>Only</a:t>
            </a:r>
            <a:r>
              <a:rPr lang="sv-SE" dirty="0"/>
              <a:t> to supervisors </a:t>
            </a:r>
            <a:r>
              <a:rPr lang="sv-SE" dirty="0" err="1"/>
              <a:t>after</a:t>
            </a:r>
            <a:r>
              <a:rPr lang="sv-SE" dirty="0"/>
              <a:t> PhD </a:t>
            </a:r>
            <a:r>
              <a:rPr lang="sv-SE" dirty="0" err="1"/>
              <a:t>defence</a:t>
            </a:r>
            <a:endParaRPr lang="sv-SE" dirty="0"/>
          </a:p>
          <a:p>
            <a:pPr lvl="1"/>
            <a:r>
              <a:rPr lang="sv-SE" dirty="0" err="1"/>
              <a:t>Otherwise</a:t>
            </a:r>
            <a:r>
              <a:rPr lang="sv-SE" dirty="0"/>
              <a:t> no gifts to </a:t>
            </a:r>
            <a:r>
              <a:rPr lang="sv-SE" dirty="0" err="1"/>
              <a:t>superiors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539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06" y="626339"/>
            <a:ext cx="7737588" cy="831131"/>
          </a:xfrm>
        </p:spPr>
        <p:txBody>
          <a:bodyPr/>
          <a:lstStyle/>
          <a:p>
            <a:r>
              <a:rPr lang="sv-SE" dirty="0" err="1"/>
              <a:t>Holidays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7" y="1395856"/>
            <a:ext cx="7737587" cy="4066288"/>
          </a:xfrm>
        </p:spPr>
        <p:txBody>
          <a:bodyPr/>
          <a:lstStyle/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9995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Niklas WASP</a:t>
            </a:r>
          </a:p>
          <a:p>
            <a:r>
              <a:rPr lang="sv-SE" dirty="0"/>
              <a:t>David/Niklas: Best paper</a:t>
            </a:r>
          </a:p>
          <a:p>
            <a:r>
              <a:rPr lang="sv-SE" dirty="0"/>
              <a:t>Nikolaos: </a:t>
            </a:r>
            <a:r>
              <a:rPr lang="sv-SE" dirty="0" err="1"/>
              <a:t>white</a:t>
            </a:r>
            <a:r>
              <a:rPr lang="sv-SE" dirty="0"/>
              <a:t> paper on 6G technology</a:t>
            </a:r>
          </a:p>
          <a:p>
            <a:r>
              <a:rPr lang="sv-SE" dirty="0"/>
              <a:t>Nikolaos: Age </a:t>
            </a:r>
            <a:r>
              <a:rPr lang="sv-SE" dirty="0" err="1"/>
              <a:t>of</a:t>
            </a:r>
            <a:r>
              <a:rPr lang="sv-SE" dirty="0"/>
              <a:t> Information, CUP</a:t>
            </a:r>
          </a:p>
          <a:p>
            <a:r>
              <a:rPr lang="sv-SE" dirty="0"/>
              <a:t>LINHAC</a:t>
            </a:r>
          </a:p>
          <a:p>
            <a:r>
              <a:rPr lang="sv-SE" dirty="0"/>
              <a:t>Olaf: best </a:t>
            </a:r>
            <a:r>
              <a:rPr lang="sv-SE" dirty="0" err="1"/>
              <a:t>reviewer</a:t>
            </a:r>
            <a:r>
              <a:rPr lang="sv-SE" dirty="0"/>
              <a:t> at ESWC</a:t>
            </a:r>
          </a:p>
          <a:p>
            <a:r>
              <a:rPr lang="sv-SE"/>
              <a:t>…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6609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en" dirty="0"/>
              <a:t>Docent: Nikolaos Pappas</a:t>
            </a:r>
          </a:p>
          <a:p>
            <a:pPr marL="0" indent="0" fontAlgn="base">
              <a:buNone/>
            </a:pPr>
            <a:r>
              <a:rPr lang="en" dirty="0"/>
              <a:t>PhD student: Mehrdad </a:t>
            </a:r>
            <a:r>
              <a:rPr lang="sv-SE" dirty="0" err="1"/>
              <a:t>Salimnejad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1/8 Research </a:t>
            </a:r>
            <a:r>
              <a:rPr lang="sv-SE" dirty="0" err="1"/>
              <a:t>assistant</a:t>
            </a:r>
            <a:r>
              <a:rPr lang="sv-SE" dirty="0"/>
              <a:t>: Rasmus </a:t>
            </a:r>
            <a:r>
              <a:rPr lang="sv-SE" dirty="0" err="1"/>
              <a:t>Säfvenberg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Many</a:t>
            </a:r>
            <a:r>
              <a:rPr lang="sv-SE" dirty="0"/>
              <a:t> summer </a:t>
            </a:r>
            <a:r>
              <a:rPr lang="sv-SE" dirty="0" err="1"/>
              <a:t>workers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Promotion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b="1" dirty="0"/>
              <a:t>Biträdande professor </a:t>
            </a:r>
            <a:r>
              <a:rPr lang="sv-SE" dirty="0"/>
              <a:t>Olaf </a:t>
            </a:r>
            <a:r>
              <a:rPr lang="sv-SE" dirty="0" err="1"/>
              <a:t>Hartig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72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– new </a:t>
            </a:r>
            <a:r>
              <a:rPr lang="sv-SE" dirty="0" err="1"/>
              <a:t>translations</a:t>
            </a:r>
            <a:r>
              <a:rPr lang="sv-SE" dirty="0"/>
              <a:t> position </a:t>
            </a:r>
            <a:r>
              <a:rPr lang="sv-SE" dirty="0" err="1"/>
              <a:t>titles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Doktorand: PhD student</a:t>
            </a:r>
          </a:p>
          <a:p>
            <a:r>
              <a:rPr lang="sv-SE" dirty="0"/>
              <a:t>Adjunkt: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(Postdoktor: </a:t>
            </a:r>
            <a:r>
              <a:rPr lang="sv-SE" dirty="0" err="1"/>
              <a:t>Postdoc</a:t>
            </a:r>
            <a:r>
              <a:rPr lang="sv-SE" dirty="0"/>
              <a:t>)</a:t>
            </a:r>
          </a:p>
          <a:p>
            <a:r>
              <a:rPr lang="sv-SE" dirty="0"/>
              <a:t>Biträdande universitetslektor: Assistant Professor</a:t>
            </a:r>
          </a:p>
          <a:p>
            <a:r>
              <a:rPr lang="sv-SE" dirty="0"/>
              <a:t>Universitetslektor: </a:t>
            </a:r>
            <a:r>
              <a:rPr lang="sv-SE" dirty="0" err="1"/>
              <a:t>Associate</a:t>
            </a:r>
            <a:r>
              <a:rPr lang="sv-SE" dirty="0"/>
              <a:t> Professor</a:t>
            </a:r>
          </a:p>
          <a:p>
            <a:r>
              <a:rPr lang="sv-SE" dirty="0"/>
              <a:t>Biträdande professor: Senior </a:t>
            </a:r>
            <a:r>
              <a:rPr lang="sv-SE" dirty="0" err="1"/>
              <a:t>Associate</a:t>
            </a:r>
            <a:r>
              <a:rPr lang="sv-SE" dirty="0"/>
              <a:t> Professor</a:t>
            </a:r>
          </a:p>
          <a:p>
            <a:r>
              <a:rPr lang="sv-SE" dirty="0"/>
              <a:t>Professor: Professor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402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Promotion - </a:t>
            </a:r>
            <a:r>
              <a:rPr lang="sv-SE" dirty="0" err="1"/>
              <a:t>admin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/>
              <a:t>New </a:t>
            </a:r>
            <a:r>
              <a:rPr lang="sv-SE" dirty="0" err="1"/>
              <a:t>application</a:t>
            </a:r>
            <a:r>
              <a:rPr lang="sv-SE" dirty="0"/>
              <a:t> form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1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IDA </a:t>
            </a:r>
            <a:r>
              <a:rPr lang="sv-SE" dirty="0" err="1"/>
              <a:t>postdocs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Call </a:t>
            </a:r>
            <a:r>
              <a:rPr lang="sv-SE" dirty="0" err="1"/>
              <a:t>with</a:t>
            </a:r>
            <a:r>
              <a:rPr lang="sv-SE" dirty="0"/>
              <a:t> deadline May 2, 2022</a:t>
            </a:r>
          </a:p>
          <a:p>
            <a:endParaRPr lang="sv-SE" dirty="0"/>
          </a:p>
          <a:p>
            <a:r>
              <a:rPr lang="sv-SE" dirty="0"/>
              <a:t>67 </a:t>
            </a:r>
            <a:r>
              <a:rPr lang="sv-SE" dirty="0" err="1"/>
              <a:t>applicants</a:t>
            </a:r>
            <a:r>
              <a:rPr lang="sv-SE" dirty="0"/>
              <a:t>; 66 </a:t>
            </a:r>
            <a:r>
              <a:rPr lang="sv-SE" dirty="0" err="1"/>
              <a:t>satisfy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r>
              <a:rPr lang="sv-SE" dirty="0"/>
              <a:t> (2 </a:t>
            </a:r>
            <a:r>
              <a:rPr lang="sv-SE" dirty="0" err="1"/>
              <a:t>retracted</a:t>
            </a:r>
            <a:r>
              <a:rPr lang="sv-SE" dirty="0"/>
              <a:t>)</a:t>
            </a:r>
          </a:p>
          <a:p>
            <a:r>
              <a:rPr lang="sv-SE" dirty="0"/>
              <a:t> process: panel (Mariam, </a:t>
            </a:r>
            <a:r>
              <a:rPr lang="sv-SE" dirty="0" err="1"/>
              <a:t>Nahid</a:t>
            </a:r>
            <a:r>
              <a:rPr lang="sv-SE" dirty="0"/>
              <a:t>, </a:t>
            </a:r>
            <a:r>
              <a:rPr lang="sv-SE" dirty="0" err="1"/>
              <a:t>Petru</a:t>
            </a:r>
            <a:r>
              <a:rPr lang="sv-SE" dirty="0"/>
              <a:t>, Ulf, Sture)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/>
              <a:t>interviews</a:t>
            </a:r>
            <a:r>
              <a:rPr lang="sv-SE" dirty="0"/>
              <a:t>; </a:t>
            </a:r>
            <a:r>
              <a:rPr lang="sv-SE" dirty="0" err="1"/>
              <a:t>references</a:t>
            </a:r>
            <a:r>
              <a:rPr lang="sv-SE" dirty="0"/>
              <a:t>; decision; start 15/8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11 </a:t>
            </a:r>
            <a:r>
              <a:rPr lang="sv-SE" dirty="0" err="1"/>
              <a:t>external</a:t>
            </a:r>
            <a:r>
              <a:rPr lang="sv-SE" dirty="0"/>
              <a:t> + 4 </a:t>
            </a:r>
            <a:r>
              <a:rPr lang="sv-SE" dirty="0" err="1"/>
              <a:t>internal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31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ELLIIT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Planned</a:t>
            </a:r>
            <a:r>
              <a:rPr lang="sv-SE" dirty="0"/>
              <a:t> </a:t>
            </a:r>
            <a:r>
              <a:rPr lang="sv-SE" dirty="0" err="1"/>
              <a:t>announcements</a:t>
            </a:r>
            <a:r>
              <a:rPr lang="sv-SE" dirty="0"/>
              <a:t> for biträdande lektor or lektor (IDA, ISY, ITN)</a:t>
            </a:r>
          </a:p>
          <a:p>
            <a:pPr lvl="1"/>
            <a:r>
              <a:rPr lang="sv-SE" dirty="0"/>
              <a:t> (</a:t>
            </a:r>
            <a:r>
              <a:rPr lang="sv-SE" dirty="0" err="1"/>
              <a:t>industrial</a:t>
            </a:r>
            <a:r>
              <a:rPr lang="sv-SE" dirty="0"/>
              <a:t>) </a:t>
            </a:r>
            <a:r>
              <a:rPr lang="sv-SE" dirty="0" err="1"/>
              <a:t>IoT</a:t>
            </a:r>
            <a:endParaRPr lang="sv-SE" dirty="0"/>
          </a:p>
          <a:p>
            <a:pPr lvl="1"/>
            <a:r>
              <a:rPr lang="sv-SE" dirty="0" err="1"/>
              <a:t>Cybersecurity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Probably </a:t>
            </a:r>
            <a:r>
              <a:rPr lang="sv-SE" dirty="0" err="1"/>
              <a:t>guarantee</a:t>
            </a:r>
            <a:r>
              <a:rPr lang="sv-SE" dirty="0"/>
              <a:t> </a:t>
            </a:r>
            <a:r>
              <a:rPr lang="sv-SE" dirty="0" err="1"/>
              <a:t>salary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;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afterwards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4079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– </a:t>
            </a:r>
            <a:r>
              <a:rPr lang="sv-SE" dirty="0" err="1"/>
              <a:t>travel</a:t>
            </a:r>
            <a:r>
              <a:rPr lang="sv-SE" dirty="0"/>
              <a:t> for </a:t>
            </a:r>
            <a:r>
              <a:rPr lang="sv-SE" dirty="0" err="1"/>
              <a:t>work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guidelines</a:t>
            </a:r>
            <a:r>
              <a:rPr lang="sv-SE" dirty="0"/>
              <a:t> coming </a:t>
            </a:r>
            <a:r>
              <a:rPr lang="sv-SE" dirty="0" err="1"/>
              <a:t>soon</a:t>
            </a:r>
            <a:endParaRPr lang="sv-SE" dirty="0"/>
          </a:p>
          <a:p>
            <a:r>
              <a:rPr lang="sv-SE" dirty="0"/>
              <a:t>(Will not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the </a:t>
            </a:r>
            <a:r>
              <a:rPr lang="sv-SE" dirty="0" err="1"/>
              <a:t>routines</a:t>
            </a:r>
            <a:r>
              <a:rPr lang="sv-SE" dirty="0"/>
              <a:t> at ADIT)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36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5D6576-56C0-0843-184A-5F280D78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Plagarism</a:t>
            </a:r>
            <a:r>
              <a:rPr lang="sv-SE" dirty="0"/>
              <a:t> check – </a:t>
            </a:r>
            <a:r>
              <a:rPr lang="sv-SE" dirty="0" err="1"/>
              <a:t>theses</a:t>
            </a:r>
            <a:r>
              <a:rPr lang="sv-SE" dirty="0"/>
              <a:t> and </a:t>
            </a:r>
            <a:r>
              <a:rPr lang="sv-SE" dirty="0" err="1"/>
              <a:t>articles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73DD39D-547D-93A5-813F-CCAF0136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EF7-7B19-1F46-BC1A-888CFF3A83B5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A969C81-DF74-399E-84EF-724D286D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851DBE-3F61-E928-C2F4-618A1BD8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9B67B7D0-E965-F97D-2F89-E83C447BF0A6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2E1ABF9-851E-01C1-BE81-91609F755C46}"/>
              </a:ext>
            </a:extLst>
          </p:cNvPr>
          <p:cNvSpPr txBox="1">
            <a:spLocks/>
          </p:cNvSpPr>
          <p:nvPr/>
        </p:nvSpPr>
        <p:spPr>
          <a:xfrm>
            <a:off x="837476" y="1982757"/>
            <a:ext cx="7737587" cy="4066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r>
              <a:rPr lang="sv-SE" dirty="0"/>
              <a:t>https://liu.se/en/library/publishing/plagieringskontroll-vetenskapliga-texter</a:t>
            </a:r>
          </a:p>
        </p:txBody>
      </p:sp>
    </p:spTree>
    <p:extLst>
      <p:ext uri="{BB962C8B-B14F-4D97-AF65-F5344CB8AC3E}">
        <p14:creationId xmlns:p14="http://schemas.microsoft.com/office/powerpoint/2010/main" val="1572248088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5170</TotalTime>
  <Words>536</Words>
  <Application>Microsoft Office PowerPoint</Application>
  <PresentationFormat>Bildspel på skärmen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17</vt:i4>
      </vt:variant>
    </vt:vector>
  </HeadingPairs>
  <TitlesOfParts>
    <vt:vector size="24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Promotion</vt:lpstr>
      <vt:lpstr>LiU – new translations position titles</vt:lpstr>
      <vt:lpstr>Promotion - admin</vt:lpstr>
      <vt:lpstr>IDA – IDA postdocs</vt:lpstr>
      <vt:lpstr>IDA – ELLIIT</vt:lpstr>
      <vt:lpstr>LiU – travel for work</vt:lpstr>
      <vt:lpstr>Plagarism check – theses and articles</vt:lpstr>
      <vt:lpstr>IDA – bibliometrics 2016-2020</vt:lpstr>
      <vt:lpstr>Faculty funding</vt:lpstr>
      <vt:lpstr>IDA – yearly info</vt:lpstr>
      <vt:lpstr>Bisysslor – extra work</vt:lpstr>
      <vt:lpstr>Gifts</vt:lpstr>
      <vt:lpstr>Holidays</vt:lpstr>
      <vt:lpstr>Info from ADIT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203</cp:revision>
  <dcterms:created xsi:type="dcterms:W3CDTF">2020-02-20T14:14:52Z</dcterms:created>
  <dcterms:modified xsi:type="dcterms:W3CDTF">2022-06-17T14:07:41Z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