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4"/>
  </p:notesMasterIdLst>
  <p:handoutMasterIdLst>
    <p:handoutMasterId r:id="rId25"/>
  </p:handoutMasterIdLst>
  <p:sldIdLst>
    <p:sldId id="256" r:id="rId8"/>
    <p:sldId id="292" r:id="rId9"/>
    <p:sldId id="321" r:id="rId10"/>
    <p:sldId id="381" r:id="rId11"/>
    <p:sldId id="382" r:id="rId12"/>
    <p:sldId id="373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49" r:id="rId21"/>
    <p:sldId id="392" r:id="rId22"/>
    <p:sldId id="315" r:id="rId2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4/28/2022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4/28/2022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2022-04-28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Bisysslor – extra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sv-SE" dirty="0" err="1"/>
              <a:t>Once</a:t>
            </a:r>
            <a:r>
              <a:rPr lang="sv-SE" dirty="0"/>
              <a:t> a </a:t>
            </a:r>
            <a:r>
              <a:rPr lang="sv-SE" dirty="0" err="1"/>
              <a:t>year</a:t>
            </a:r>
            <a:r>
              <a:rPr lang="sv-SE" dirty="0"/>
              <a:t> </a:t>
            </a:r>
            <a:r>
              <a:rPr lang="sv-SE" dirty="0" err="1"/>
              <a:t>confirm</a:t>
            </a:r>
            <a:r>
              <a:rPr lang="sv-SE" dirty="0"/>
              <a:t> in primula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know</a:t>
            </a:r>
            <a:r>
              <a:rPr lang="sv-SE" dirty="0"/>
              <a:t> the </a:t>
            </a:r>
            <a:r>
              <a:rPr lang="sv-SE" dirty="0" err="1"/>
              <a:t>rules</a:t>
            </a:r>
            <a:r>
              <a:rPr lang="sv-SE" dirty="0"/>
              <a:t> (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: jan 2023)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related</a:t>
            </a:r>
            <a:r>
              <a:rPr lang="sv-SE" dirty="0"/>
              <a:t> to research and </a:t>
            </a:r>
            <a:r>
              <a:rPr lang="sv-SE" dirty="0" err="1"/>
              <a:t>development</a:t>
            </a:r>
            <a:r>
              <a:rPr lang="sv-SE" dirty="0"/>
              <a:t>  in Primula</a:t>
            </a:r>
          </a:p>
          <a:p>
            <a:pPr lvl="1"/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endParaRPr lang="sv-SE" dirty="0"/>
          </a:p>
          <a:p>
            <a:pPr lvl="1"/>
            <a:r>
              <a:rPr lang="sv-SE" dirty="0"/>
              <a:t>Note: all extra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approved</a:t>
            </a:r>
            <a:r>
              <a:rPr lang="sv-SE" dirty="0"/>
              <a:t> by Patrick</a:t>
            </a:r>
          </a:p>
          <a:p>
            <a:pPr lvl="1"/>
            <a:r>
              <a:rPr lang="sv-SE" dirty="0"/>
              <a:t>Note: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paid</a:t>
            </a:r>
            <a:r>
              <a:rPr lang="sv-SE" dirty="0"/>
              <a:t> and non-</a:t>
            </a:r>
            <a:r>
              <a:rPr lang="sv-SE" dirty="0" err="1"/>
              <a:t>paid</a:t>
            </a:r>
            <a:r>
              <a:rPr lang="sv-SE" dirty="0"/>
              <a:t>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4555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-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tour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28/4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191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– </a:t>
            </a:r>
            <a:r>
              <a:rPr lang="sv-SE" dirty="0" err="1"/>
              <a:t>travel</a:t>
            </a:r>
            <a:r>
              <a:rPr lang="sv-SE" dirty="0"/>
              <a:t> for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guidelines</a:t>
            </a:r>
            <a:r>
              <a:rPr lang="sv-SE" dirty="0"/>
              <a:t> coming </a:t>
            </a:r>
            <a:r>
              <a:rPr lang="sv-SE" dirty="0" err="1"/>
              <a:t>soon</a:t>
            </a:r>
            <a:endParaRPr lang="sv-SE" dirty="0"/>
          </a:p>
          <a:p>
            <a:r>
              <a:rPr lang="sv-SE" dirty="0"/>
              <a:t>(Will not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the </a:t>
            </a:r>
            <a:r>
              <a:rPr lang="sv-SE" dirty="0" err="1"/>
              <a:t>routines</a:t>
            </a:r>
            <a:r>
              <a:rPr lang="sv-SE" dirty="0"/>
              <a:t> at ADIT)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362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– export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goods</a:t>
            </a:r>
            <a:r>
              <a:rPr lang="sv-SE" dirty="0"/>
              <a:t> and services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goods</a:t>
            </a:r>
            <a:r>
              <a:rPr lang="sv-SE" dirty="0"/>
              <a:t> and services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exported</a:t>
            </a:r>
            <a:r>
              <a:rPr lang="sv-SE" dirty="0"/>
              <a:t> </a:t>
            </a:r>
            <a:r>
              <a:rPr lang="sv-SE" dirty="0" err="1"/>
              <a:t>outside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EU</a:t>
            </a:r>
          </a:p>
          <a:p>
            <a:r>
              <a:rPr lang="sv-SE" dirty="0"/>
              <a:t>Probably not so </a:t>
            </a:r>
            <a:r>
              <a:rPr lang="sv-SE" dirty="0" err="1"/>
              <a:t>much</a:t>
            </a:r>
            <a:r>
              <a:rPr lang="sv-SE" dirty="0"/>
              <a:t> </a:t>
            </a:r>
            <a:r>
              <a:rPr lang="sv-SE" dirty="0" err="1"/>
              <a:t>influence</a:t>
            </a:r>
            <a:r>
              <a:rPr lang="sv-SE" dirty="0"/>
              <a:t> for ADIT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crypto</a:t>
            </a:r>
            <a:r>
              <a:rPr lang="sv-SE" dirty="0"/>
              <a:t> systems, </a:t>
            </a:r>
            <a:r>
              <a:rPr lang="sv-SE" dirty="0" err="1"/>
              <a:t>drones</a:t>
            </a:r>
            <a:r>
              <a:rPr lang="sv-SE" dirty="0"/>
              <a:t>. (dual </a:t>
            </a:r>
            <a:r>
              <a:rPr lang="sv-SE" dirty="0" err="1"/>
              <a:t>use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837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- </a:t>
            </a:r>
            <a:r>
              <a:rPr lang="sv-SE" dirty="0" err="1"/>
              <a:t>bibliometrics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Bibliometrics</a:t>
            </a:r>
            <a:r>
              <a:rPr lang="sv-SE" dirty="0"/>
              <a:t> </a:t>
            </a:r>
            <a:r>
              <a:rPr lang="sv-SE" dirty="0" err="1"/>
              <a:t>seminar</a:t>
            </a:r>
            <a:r>
              <a:rPr lang="sv-SE" dirty="0"/>
              <a:t>: preliminary 1/6 10-12 hybrid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SSF </a:t>
            </a:r>
            <a:r>
              <a:rPr lang="sv-SE" dirty="0" err="1"/>
              <a:t>funding</a:t>
            </a:r>
            <a:r>
              <a:rPr lang="sv-SE" dirty="0"/>
              <a:t>, Niklas + </a:t>
            </a:r>
            <a:r>
              <a:rPr lang="sv-SE" dirty="0" err="1"/>
              <a:t>SaS</a:t>
            </a:r>
            <a:endParaRPr lang="sv-SE" dirty="0"/>
          </a:p>
          <a:p>
            <a:endParaRPr lang="sv-SE" dirty="0"/>
          </a:p>
          <a:p>
            <a:r>
              <a:rPr lang="sv-SE" dirty="0"/>
              <a:t>May 19, PhD </a:t>
            </a:r>
            <a:r>
              <a:rPr lang="sv-SE" dirty="0" err="1"/>
              <a:t>Huanyu</a:t>
            </a:r>
            <a:r>
              <a:rPr lang="sv-SE" dirty="0"/>
              <a:t> (spikning </a:t>
            </a:r>
            <a:r>
              <a:rPr lang="sv-SE" dirty="0" err="1"/>
              <a:t>today</a:t>
            </a:r>
            <a:r>
              <a:rPr lang="sv-SE" dirty="0"/>
              <a:t>)</a:t>
            </a:r>
          </a:p>
          <a:p>
            <a:endParaRPr lang="sv-SE" dirty="0"/>
          </a:p>
          <a:p>
            <a:r>
              <a:rPr lang="sv-SE" dirty="0" err="1"/>
              <a:t>Shahrzad’s</a:t>
            </a:r>
            <a:r>
              <a:rPr lang="sv-SE" dirty="0"/>
              <a:t> </a:t>
            </a:r>
            <a:r>
              <a:rPr lang="sv-SE" dirty="0" err="1"/>
              <a:t>first</a:t>
            </a:r>
            <a:r>
              <a:rPr lang="sv-SE" dirty="0"/>
              <a:t> paper</a:t>
            </a:r>
          </a:p>
          <a:p>
            <a:endParaRPr lang="sv-SE" dirty="0"/>
          </a:p>
          <a:p>
            <a:r>
              <a:rPr lang="sv-SE" dirty="0"/>
              <a:t>…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60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P</a:t>
            </a:r>
            <a:r>
              <a:rPr lang="en" dirty="0"/>
              <a:t>ostdoc: Gurjot Singh</a:t>
            </a:r>
          </a:p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" dirty="0"/>
              <a:t>Administration: Camilla Höglund</a:t>
            </a:r>
          </a:p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/>
              <a:t>S</a:t>
            </a:r>
            <a:r>
              <a:rPr lang="en"/>
              <a:t>oon official: </a:t>
            </a:r>
            <a:endParaRPr lang="en" dirty="0"/>
          </a:p>
          <a:p>
            <a:pPr marL="0" indent="0" fontAlgn="base">
              <a:buNone/>
            </a:pPr>
            <a:r>
              <a:rPr lang="en" dirty="0"/>
              <a:t>Docent: Nikolaos Pappas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  <a:endParaRPr lang="sv-SE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conference</a:t>
            </a:r>
            <a:r>
              <a:rPr lang="sv-SE" dirty="0"/>
              <a:t> </a:t>
            </a:r>
            <a:r>
              <a:rPr lang="sv-SE" dirty="0" err="1"/>
              <a:t>equipment</a:t>
            </a:r>
            <a:r>
              <a:rPr lang="sv-SE" dirty="0"/>
              <a:t> for </a:t>
            </a:r>
            <a:r>
              <a:rPr lang="sv-SE" dirty="0" err="1"/>
              <a:t>Babbage</a:t>
            </a:r>
            <a:r>
              <a:rPr lang="sv-SE" dirty="0"/>
              <a:t> </a:t>
            </a:r>
            <a:r>
              <a:rPr lang="sv-SE" dirty="0" err="1"/>
              <a:t>ordered</a:t>
            </a:r>
            <a:endParaRPr lang="sv-SE" dirty="0"/>
          </a:p>
          <a:p>
            <a:pPr fontAlgn="base"/>
            <a:r>
              <a:rPr lang="sv-SE" dirty="0">
                <a:sym typeface="Wingdings" panose="05000000000000000000" pitchFamily="2" charset="2"/>
              </a:rPr>
              <a:t>Renovation </a:t>
            </a:r>
            <a:r>
              <a:rPr lang="sv-SE" dirty="0" err="1">
                <a:sym typeface="Wingdings" panose="05000000000000000000" pitchFamily="2" charset="2"/>
              </a:rPr>
              <a:t>during</a:t>
            </a:r>
            <a:r>
              <a:rPr lang="sv-SE" dirty="0">
                <a:sym typeface="Wingdings" panose="05000000000000000000" pitchFamily="2" charset="2"/>
              </a:rPr>
              <a:t> spring</a:t>
            </a:r>
          </a:p>
          <a:p>
            <a:pPr fontAlgn="base"/>
            <a:endParaRPr lang="sv-SE" dirty="0">
              <a:sym typeface="Wingdings" panose="05000000000000000000" pitchFamily="2" charset="2"/>
            </a:endParaRPr>
          </a:p>
          <a:p>
            <a:pPr fontAlgn="base"/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Ready to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use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(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movable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whiteboards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coming)</a:t>
            </a: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78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New </a:t>
            </a:r>
            <a:r>
              <a:rPr lang="sv-SE" dirty="0" err="1"/>
              <a:t>routines</a:t>
            </a:r>
            <a:r>
              <a:rPr lang="sv-SE" dirty="0"/>
              <a:t> for sick </a:t>
            </a:r>
            <a:r>
              <a:rPr lang="sv-SE" dirty="0" err="1"/>
              <a:t>leave</a:t>
            </a:r>
            <a:r>
              <a:rPr lang="sv-SE" dirty="0"/>
              <a:t> (from April 2022)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>
                <a:solidFill>
                  <a:srgbClr val="FF0000"/>
                </a:solidFill>
              </a:rPr>
              <a:t>First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day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of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illness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tell</a:t>
            </a:r>
            <a:r>
              <a:rPr lang="sv-SE" dirty="0">
                <a:sym typeface="Wingdings" panose="05000000000000000000" pitchFamily="2" charset="2"/>
              </a:rPr>
              <a:t> Patrick and mentor/supervisor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and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put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in Primula</a:t>
            </a:r>
          </a:p>
          <a:p>
            <a:pPr marL="0" indent="0">
              <a:buNone/>
            </a:pP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After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illness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complete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and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send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doctor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certificate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via Primula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91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Budget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r>
              <a:rPr lang="sv-SE" dirty="0" err="1"/>
              <a:t>Proposal</a:t>
            </a:r>
            <a:r>
              <a:rPr lang="sv-SE" dirty="0"/>
              <a:t> to </a:t>
            </a:r>
            <a:r>
              <a:rPr lang="sv-SE" dirty="0" err="1"/>
              <a:t>redistribute</a:t>
            </a:r>
            <a:r>
              <a:rPr lang="sv-SE" dirty="0"/>
              <a:t> </a:t>
            </a:r>
            <a:r>
              <a:rPr lang="sv-SE" dirty="0" err="1"/>
              <a:t>money</a:t>
            </a:r>
            <a:r>
              <a:rPr lang="sv-SE" dirty="0"/>
              <a:t>.</a:t>
            </a:r>
          </a:p>
          <a:p>
            <a:pPr marL="0" indent="0" fontAlgn="base">
              <a:buNone/>
            </a:pPr>
            <a:r>
              <a:rPr lang="sv-SE" dirty="0" err="1"/>
              <a:t>Department</a:t>
            </a:r>
            <a:r>
              <a:rPr lang="sv-SE" dirty="0"/>
              <a:t>: </a:t>
            </a:r>
            <a:r>
              <a:rPr lang="sv-SE" dirty="0" err="1"/>
              <a:t>Move</a:t>
            </a:r>
            <a:r>
              <a:rPr lang="sv-SE" dirty="0"/>
              <a:t> 10%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 (2022: 5%)</a:t>
            </a:r>
          </a:p>
          <a:p>
            <a:pPr marL="0" indent="0" fontAlgn="base">
              <a:buNone/>
            </a:pPr>
            <a:r>
              <a:rPr lang="sv-SE" dirty="0"/>
              <a:t>IDA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:  20% FO, 10% GU, (</a:t>
            </a:r>
            <a:r>
              <a:rPr lang="sv-SE" dirty="0" err="1">
                <a:sym typeface="Wingdings" panose="05000000000000000000" pitchFamily="2" charset="2"/>
              </a:rPr>
              <a:t>lowest</a:t>
            </a:r>
            <a:r>
              <a:rPr lang="sv-SE" dirty="0">
                <a:sym typeface="Wingdings" panose="05000000000000000000" pitchFamily="2" charset="2"/>
              </a:rPr>
              <a:t> -5%)</a:t>
            </a:r>
          </a:p>
          <a:p>
            <a:pPr marL="0" indent="0" fontAlgn="base">
              <a:buNone/>
            </a:pPr>
            <a:r>
              <a:rPr lang="sv-SE" dirty="0"/>
              <a:t>Division: </a:t>
            </a:r>
            <a:r>
              <a:rPr lang="sv-SE" dirty="0" err="1"/>
              <a:t>Move</a:t>
            </a:r>
            <a:r>
              <a:rPr lang="sv-SE" dirty="0"/>
              <a:t> 20%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ADIT  IDA: 40% FO, 20% GU</a:t>
            </a: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Done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. (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This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year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’rabatt’)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864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2 or 4 per </a:t>
            </a:r>
            <a:r>
              <a:rPr lang="sv-SE" dirty="0" err="1"/>
              <a:t>year</a:t>
            </a:r>
            <a:endParaRPr lang="sv-SE" dirty="0"/>
          </a:p>
          <a:p>
            <a:r>
              <a:rPr lang="sv-SE" dirty="0"/>
              <a:t>General </a:t>
            </a:r>
            <a:r>
              <a:rPr lang="sv-SE" dirty="0" err="1"/>
              <a:t>announcement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Status 21/4: 39 </a:t>
            </a:r>
            <a:r>
              <a:rPr lang="sv-SE" dirty="0" err="1"/>
              <a:t>applicants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process: panel (emeriti); </a:t>
            </a:r>
            <a:r>
              <a:rPr lang="sv-SE" dirty="0" err="1"/>
              <a:t>interviews</a:t>
            </a:r>
            <a:r>
              <a:rPr lang="sv-SE" dirty="0"/>
              <a:t>; </a:t>
            </a:r>
            <a:r>
              <a:rPr lang="sv-SE" dirty="0" err="1"/>
              <a:t>references</a:t>
            </a:r>
            <a:r>
              <a:rPr lang="sv-SE" dirty="0"/>
              <a:t>; decision; start 15/8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ELLIIT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biträdande lektor or lektor </a:t>
            </a:r>
          </a:p>
          <a:p>
            <a:pPr lvl="1"/>
            <a:r>
              <a:rPr lang="sv-SE" dirty="0"/>
              <a:t> (</a:t>
            </a:r>
            <a:r>
              <a:rPr lang="sv-SE" dirty="0" err="1"/>
              <a:t>industrial</a:t>
            </a:r>
            <a:r>
              <a:rPr lang="sv-SE" dirty="0"/>
              <a:t>) </a:t>
            </a:r>
            <a:r>
              <a:rPr lang="sv-SE" dirty="0" err="1"/>
              <a:t>IoT</a:t>
            </a:r>
            <a:endParaRPr lang="sv-SE" dirty="0"/>
          </a:p>
          <a:p>
            <a:pPr lvl="1"/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Probably </a:t>
            </a:r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salary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;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afterwards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07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LAS </a:t>
            </a:r>
            <a:r>
              <a:rPr lang="sv-SE" dirty="0">
                <a:sym typeface="Wingdings" panose="05000000000000000000" pitchFamily="2" charset="2"/>
              </a:rPr>
              <a:t> SÄVA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Temporary</a:t>
            </a:r>
            <a:r>
              <a:rPr lang="sv-SE" dirty="0"/>
              <a:t> </a:t>
            </a:r>
            <a:r>
              <a:rPr lang="sv-SE" dirty="0" err="1"/>
              <a:t>employments</a:t>
            </a:r>
            <a:r>
              <a:rPr lang="sv-SE" dirty="0"/>
              <a:t> (tekniker, forskningsassistent)</a:t>
            </a:r>
          </a:p>
          <a:p>
            <a:r>
              <a:rPr lang="sv-SE" dirty="0"/>
              <a:t>Will be </a:t>
            </a:r>
            <a:r>
              <a:rPr lang="sv-SE" dirty="0" err="1"/>
              <a:t>voted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soon</a:t>
            </a:r>
            <a:r>
              <a:rPr lang="sv-SE" dirty="0"/>
              <a:t>; start 30/6,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current</a:t>
            </a:r>
            <a:r>
              <a:rPr lang="sv-SE" dirty="0"/>
              <a:t>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until</a:t>
            </a:r>
            <a:r>
              <a:rPr lang="sv-SE" dirty="0"/>
              <a:t> 1/10</a:t>
            </a:r>
          </a:p>
          <a:p>
            <a:endParaRPr lang="sv-SE" dirty="0"/>
          </a:p>
          <a:p>
            <a:r>
              <a:rPr lang="sv-SE" dirty="0" err="1"/>
              <a:t>Now</a:t>
            </a:r>
            <a:r>
              <a:rPr lang="sv-SE" dirty="0"/>
              <a:t>: </a:t>
            </a:r>
            <a:r>
              <a:rPr lang="sv-SE" dirty="0" err="1"/>
              <a:t>temporary</a:t>
            </a:r>
            <a:r>
              <a:rPr lang="sv-SE" dirty="0"/>
              <a:t> </a:t>
            </a:r>
            <a:r>
              <a:rPr lang="sv-SE" dirty="0" err="1"/>
              <a:t>employment</a:t>
            </a:r>
            <a:r>
              <a:rPr lang="sv-SE" dirty="0"/>
              <a:t> </a:t>
            </a:r>
            <a:r>
              <a:rPr lang="sv-SE" dirty="0" err="1"/>
              <a:t>becomes</a:t>
            </a:r>
            <a:r>
              <a:rPr lang="sv-SE" dirty="0"/>
              <a:t> permanent </a:t>
            </a:r>
            <a:r>
              <a:rPr lang="sv-SE" dirty="0" err="1"/>
              <a:t>after</a:t>
            </a:r>
            <a:r>
              <a:rPr lang="sv-SE" dirty="0"/>
              <a:t> 2 </a:t>
            </a:r>
            <a:r>
              <a:rPr lang="sv-SE" dirty="0" err="1"/>
              <a:t>years</a:t>
            </a:r>
            <a:r>
              <a:rPr lang="sv-SE" dirty="0"/>
              <a:t>. New: … </a:t>
            </a:r>
            <a:r>
              <a:rPr lang="sv-SE" dirty="0" err="1"/>
              <a:t>after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. In </a:t>
            </a:r>
            <a:r>
              <a:rPr lang="sv-SE" dirty="0" err="1"/>
              <a:t>practice</a:t>
            </a:r>
            <a:r>
              <a:rPr lang="sv-SE" dirty="0"/>
              <a:t>: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employ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</a:t>
            </a:r>
            <a:r>
              <a:rPr lang="sv-SE" dirty="0" err="1"/>
              <a:t>types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positions for 11 </a:t>
            </a:r>
            <a:r>
              <a:rPr lang="sv-SE" dirty="0" err="1"/>
              <a:t>months</a:t>
            </a:r>
            <a:r>
              <a:rPr lang="sv-SE" dirty="0"/>
              <a:t> and 2 </a:t>
            </a:r>
            <a:r>
              <a:rPr lang="sv-SE" dirty="0" err="1"/>
              <a:t>weeks</a:t>
            </a:r>
            <a:endParaRPr lang="sv-SE" dirty="0"/>
          </a:p>
          <a:p>
            <a:r>
              <a:rPr lang="sv-SE" dirty="0" err="1"/>
              <a:t>Labassistents</a:t>
            </a:r>
            <a:r>
              <a:rPr lang="sv-SE" dirty="0"/>
              <a:t>: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another</a:t>
            </a:r>
            <a:r>
              <a:rPr lang="sv-SE" dirty="0"/>
              <a:t> kind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employment</a:t>
            </a:r>
            <a:r>
              <a:rPr lang="sv-SE" dirty="0"/>
              <a:t> (not ’timanställd’, </a:t>
            </a:r>
            <a:r>
              <a:rPr lang="sv-SE" dirty="0" err="1"/>
              <a:t>but</a:t>
            </a:r>
            <a:r>
              <a:rPr lang="sv-SE" dirty="0"/>
              <a:t> ’amanuens’)</a:t>
            </a:r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2022-04-28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832004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3916</TotalTime>
  <Words>512</Words>
  <Application>Microsoft Office PowerPoint</Application>
  <PresentationFormat>Bildspel på skärmen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Info from IDA - strategy work </vt:lpstr>
      <vt:lpstr>Info from IDA </vt:lpstr>
      <vt:lpstr>Info from HR</vt:lpstr>
      <vt:lpstr>Info from LiU – Budget </vt:lpstr>
      <vt:lpstr>IDA – IDA postdocs</vt:lpstr>
      <vt:lpstr>IDA – ELLIIT</vt:lpstr>
      <vt:lpstr>LAS  SÄVA</vt:lpstr>
      <vt:lpstr>Bisysslor – extra work</vt:lpstr>
      <vt:lpstr>IDA - Work environment tour</vt:lpstr>
      <vt:lpstr>LiU – travel for work</vt:lpstr>
      <vt:lpstr>LiU – export of goods and services</vt:lpstr>
      <vt:lpstr>IDA - bibliometrics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187</cp:revision>
  <dcterms:created xsi:type="dcterms:W3CDTF">2020-02-20T14:14:52Z</dcterms:created>
  <dcterms:modified xsi:type="dcterms:W3CDTF">2022-04-28T13:28:42Z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