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35"/>
  </p:notesMasterIdLst>
  <p:handoutMasterIdLst>
    <p:handoutMasterId r:id="rId36"/>
  </p:handoutMasterIdLst>
  <p:sldIdLst>
    <p:sldId id="256" r:id="rId8"/>
    <p:sldId id="292" r:id="rId9"/>
    <p:sldId id="357" r:id="rId10"/>
    <p:sldId id="384" r:id="rId11"/>
    <p:sldId id="385" r:id="rId12"/>
    <p:sldId id="321" r:id="rId13"/>
    <p:sldId id="381" r:id="rId14"/>
    <p:sldId id="360" r:id="rId15"/>
    <p:sldId id="379" r:id="rId16"/>
    <p:sldId id="383" r:id="rId17"/>
    <p:sldId id="380" r:id="rId18"/>
    <p:sldId id="366" r:id="rId19"/>
    <p:sldId id="332" r:id="rId20"/>
    <p:sldId id="372" r:id="rId21"/>
    <p:sldId id="373" r:id="rId22"/>
    <p:sldId id="378" r:id="rId23"/>
    <p:sldId id="382" r:id="rId24"/>
    <p:sldId id="377" r:id="rId25"/>
    <p:sldId id="376" r:id="rId26"/>
    <p:sldId id="374" r:id="rId27"/>
    <p:sldId id="386" r:id="rId28"/>
    <p:sldId id="375" r:id="rId29"/>
    <p:sldId id="387" r:id="rId30"/>
    <p:sldId id="369" r:id="rId31"/>
    <p:sldId id="388" r:id="rId32"/>
    <p:sldId id="349" r:id="rId33"/>
    <p:sldId id="315" r:id="rId3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12/18/2021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12/18/2021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2021-12-17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Rektor </a:t>
            </a:r>
            <a:r>
              <a:rPr lang="sv-SE" dirty="0" err="1"/>
              <a:t>announces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for </a:t>
            </a:r>
            <a:r>
              <a:rPr lang="sv-SE" dirty="0" err="1"/>
              <a:t>course</a:t>
            </a:r>
            <a:r>
              <a:rPr lang="sv-SE" dirty="0"/>
              <a:t> </a:t>
            </a:r>
            <a:r>
              <a:rPr lang="sv-SE" dirty="0" err="1"/>
              <a:t>development</a:t>
            </a:r>
            <a:r>
              <a:rPr lang="sv-SE" dirty="0"/>
              <a:t> for 2022-2023 (max 400 </a:t>
            </a:r>
            <a:r>
              <a:rPr lang="sv-SE" dirty="0" err="1"/>
              <a:t>ksek</a:t>
            </a:r>
            <a:r>
              <a:rPr lang="sv-SE" dirty="0"/>
              <a:t> per </a:t>
            </a:r>
            <a:r>
              <a:rPr lang="sv-SE" dirty="0" err="1"/>
              <a:t>project</a:t>
            </a:r>
            <a:r>
              <a:rPr lang="sv-SE" dirty="0"/>
              <a:t>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7819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HR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New </a:t>
            </a:r>
            <a:r>
              <a:rPr lang="sv-SE" dirty="0" err="1"/>
              <a:t>agreement</a:t>
            </a:r>
            <a:r>
              <a:rPr lang="sv-SE" dirty="0"/>
              <a:t> </a:t>
            </a:r>
            <a:r>
              <a:rPr lang="sv-SE" dirty="0" err="1"/>
              <a:t>regarding</a:t>
            </a:r>
            <a:r>
              <a:rPr lang="sv-SE" dirty="0"/>
              <a:t> </a:t>
            </a:r>
            <a:r>
              <a:rPr lang="sv-SE" dirty="0" err="1"/>
              <a:t>postdocs</a:t>
            </a:r>
            <a:r>
              <a:rPr lang="sv-SE" dirty="0"/>
              <a:t> (from 2022-02-01)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(</a:t>
            </a:r>
            <a:r>
              <a:rPr lang="sv-SE" dirty="0" err="1"/>
              <a:t>LiU</a:t>
            </a:r>
            <a:r>
              <a:rPr lang="sv-SE" dirty="0"/>
              <a:t> is </a:t>
            </a:r>
            <a:r>
              <a:rPr lang="sv-SE" dirty="0" err="1"/>
              <a:t>discussing</a:t>
            </a:r>
            <a:r>
              <a:rPr lang="sv-SE" dirty="0"/>
              <a:t> common </a:t>
            </a:r>
            <a:r>
              <a:rPr lang="sv-SE" dirty="0" err="1"/>
              <a:t>routines</a:t>
            </a:r>
            <a:r>
              <a:rPr lang="sv-SE" dirty="0"/>
              <a:t>/</a:t>
            </a:r>
            <a:r>
              <a:rPr lang="sv-SE" dirty="0" err="1"/>
              <a:t>time</a:t>
            </a:r>
            <a:r>
              <a:rPr lang="sv-SE" dirty="0"/>
              <a:t> for </a:t>
            </a:r>
            <a:r>
              <a:rPr lang="sv-SE" dirty="0" err="1"/>
              <a:t>postdoc</a:t>
            </a:r>
            <a:r>
              <a:rPr lang="sv-SE" dirty="0"/>
              <a:t>) </a:t>
            </a:r>
          </a:p>
          <a:p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between</a:t>
            </a:r>
            <a:r>
              <a:rPr lang="sv-SE" dirty="0"/>
              <a:t> 2 and 3 </a:t>
            </a:r>
            <a:r>
              <a:rPr lang="sv-SE" dirty="0" err="1"/>
              <a:t>years</a:t>
            </a:r>
            <a:r>
              <a:rPr lang="sv-SE" dirty="0"/>
              <a:t> (</a:t>
            </a:r>
            <a:r>
              <a:rPr lang="sv-SE" dirty="0" err="1"/>
              <a:t>earlier</a:t>
            </a:r>
            <a:r>
              <a:rPr lang="sv-SE" dirty="0"/>
              <a:t>: max 2 </a:t>
            </a:r>
            <a:r>
              <a:rPr lang="sv-SE" dirty="0" err="1"/>
              <a:t>years</a:t>
            </a:r>
            <a:r>
              <a:rPr lang="sv-SE" dirty="0"/>
              <a:t>)</a:t>
            </a:r>
          </a:p>
          <a:p>
            <a:r>
              <a:rPr lang="sv-SE" dirty="0"/>
              <a:t>PhD </a:t>
            </a:r>
            <a:r>
              <a:rPr lang="sv-SE" dirty="0" err="1"/>
              <a:t>degree</a:t>
            </a:r>
            <a:r>
              <a:rPr lang="sv-SE" dirty="0"/>
              <a:t> </a:t>
            </a:r>
            <a:r>
              <a:rPr lang="sv-SE" dirty="0" err="1"/>
              <a:t>needed</a:t>
            </a:r>
            <a:r>
              <a:rPr lang="sv-SE" dirty="0"/>
              <a:t> at decision </a:t>
            </a:r>
            <a:r>
              <a:rPr lang="sv-SE" dirty="0" err="1"/>
              <a:t>day</a:t>
            </a:r>
            <a:r>
              <a:rPr lang="sv-SE" dirty="0"/>
              <a:t> (</a:t>
            </a:r>
            <a:r>
              <a:rPr lang="sv-SE" dirty="0" err="1"/>
              <a:t>earlier</a:t>
            </a:r>
            <a:r>
              <a:rPr lang="sv-SE" dirty="0"/>
              <a:t>: at </a:t>
            </a:r>
            <a:r>
              <a:rPr lang="sv-SE" dirty="0" err="1"/>
              <a:t>application</a:t>
            </a:r>
            <a:r>
              <a:rPr lang="sv-SE" dirty="0"/>
              <a:t> </a:t>
            </a:r>
            <a:r>
              <a:rPr lang="sv-SE" dirty="0" err="1"/>
              <a:t>day</a:t>
            </a:r>
            <a:r>
              <a:rPr lang="sv-SE" dirty="0"/>
              <a:t>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5575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Salary</a:t>
            </a:r>
            <a:r>
              <a:rPr lang="sv-SE" dirty="0"/>
              <a:t> revision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a-DK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PhD students: </a:t>
            </a:r>
          </a:p>
          <a:p>
            <a:pPr lvl="1"/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</a:rPr>
              <a:t>Start: </a:t>
            </a:r>
            <a:r>
              <a:rPr lang="da-DK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30 850 kr</a:t>
            </a:r>
          </a:p>
          <a:p>
            <a:pPr lvl="1"/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da-DK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fter 30%: 31 850 kr</a:t>
            </a:r>
          </a:p>
          <a:p>
            <a:pPr lvl="1"/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da-DK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fter 60%/licexamen: 34 450 kr</a:t>
            </a:r>
          </a:p>
          <a:p>
            <a:pPr marL="457200" lvl="1" indent="0">
              <a:buNone/>
            </a:pPr>
            <a:endParaRPr lang="da-DK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da-DK">
                <a:solidFill>
                  <a:srgbClr val="000000"/>
                </a:solidFill>
                <a:latin typeface="verdana" panose="020B0604030504040204" pitchFamily="34" charset="0"/>
              </a:rPr>
              <a:t>Plan to pay new salaries in december (and retroactively for october/november)</a:t>
            </a:r>
            <a:endParaRPr lang="da-DK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646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OH 2022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marL="0" indent="0" fontAlgn="base">
              <a:buNone/>
            </a:pPr>
            <a:endParaRPr lang="sv-SE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sv-SE" dirty="0"/>
              <a:t>GU: FFK 82%, TFK 82%, Uppdrag 30%, UTV 82%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FO: all 33%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Lokal: 90000kr/</a:t>
            </a:r>
            <a:r>
              <a:rPr lang="sv-SE" dirty="0" err="1"/>
              <a:t>year</a:t>
            </a:r>
            <a:r>
              <a:rPr lang="sv-SE" dirty="0"/>
              <a:t> (-6780kr)</a:t>
            </a:r>
          </a:p>
          <a:p>
            <a:pPr marL="0" indent="0" fontAlgn="base">
              <a:buNone/>
            </a:pPr>
            <a:r>
              <a:rPr lang="sv-SE" dirty="0"/>
              <a:t>IT: 2200kr/</a:t>
            </a:r>
            <a:r>
              <a:rPr lang="sv-SE" dirty="0" err="1"/>
              <a:t>year</a:t>
            </a:r>
            <a:r>
              <a:rPr lang="sv-SE" dirty="0"/>
              <a:t> (+200kr)</a:t>
            </a:r>
          </a:p>
          <a:p>
            <a:pPr marL="0" indent="0" fontAlgn="base">
              <a:buNone/>
            </a:pPr>
            <a:r>
              <a:rPr lang="sv-SE" dirty="0"/>
              <a:t>LKP: 57.2% (+3%)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8569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Budget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marL="0" indent="0" fontAlgn="base">
              <a:buNone/>
            </a:pPr>
            <a:endParaRPr lang="sv-SE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sv-SE" dirty="0"/>
              <a:t>Fo-</a:t>
            </a:r>
            <a:r>
              <a:rPr lang="sv-SE" dirty="0" err="1"/>
              <a:t>adm</a:t>
            </a:r>
            <a:r>
              <a:rPr lang="sv-SE" dirty="0"/>
              <a:t> from 2022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included</a:t>
            </a:r>
            <a:r>
              <a:rPr lang="sv-SE" dirty="0"/>
              <a:t> in OH</a:t>
            </a:r>
          </a:p>
          <a:p>
            <a:pPr marL="0" indent="0" fontAlgn="base">
              <a:buNone/>
            </a:pPr>
            <a:r>
              <a:rPr lang="sv-SE" dirty="0"/>
              <a:t>(</a:t>
            </a:r>
            <a:r>
              <a:rPr lang="sv-SE" dirty="0" err="1"/>
              <a:t>similar</a:t>
            </a:r>
            <a:r>
              <a:rPr lang="sv-SE" dirty="0"/>
              <a:t> to GU-</a:t>
            </a:r>
            <a:r>
              <a:rPr lang="sv-SE" dirty="0" err="1"/>
              <a:t>adm</a:t>
            </a:r>
            <a:r>
              <a:rPr lang="sv-SE" dirty="0"/>
              <a:t>, kansli, IT)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0550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– Budget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marL="0" indent="0" fontAlgn="base">
              <a:buNone/>
            </a:pPr>
            <a:endParaRPr lang="sv-SE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sv-SE" dirty="0" err="1"/>
              <a:t>Proposal</a:t>
            </a:r>
            <a:r>
              <a:rPr lang="sv-SE" dirty="0"/>
              <a:t> to </a:t>
            </a:r>
            <a:r>
              <a:rPr lang="sv-SE" dirty="0" err="1"/>
              <a:t>redistribute</a:t>
            </a:r>
            <a:r>
              <a:rPr lang="sv-SE" dirty="0"/>
              <a:t> </a:t>
            </a:r>
            <a:r>
              <a:rPr lang="sv-SE" dirty="0" err="1"/>
              <a:t>money</a:t>
            </a:r>
            <a:r>
              <a:rPr lang="sv-SE" dirty="0"/>
              <a:t>.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Department</a:t>
            </a:r>
            <a:r>
              <a:rPr lang="sv-SE" dirty="0"/>
              <a:t>: </a:t>
            </a:r>
            <a:r>
              <a:rPr lang="sv-SE" dirty="0" err="1"/>
              <a:t>Move</a:t>
            </a:r>
            <a:r>
              <a:rPr lang="sv-SE" dirty="0"/>
              <a:t> 10% </a:t>
            </a:r>
            <a:r>
              <a:rPr lang="sv-SE" dirty="0" err="1"/>
              <a:t>of</a:t>
            </a:r>
            <a:r>
              <a:rPr lang="sv-SE" dirty="0"/>
              <a:t> excess to max BK/</a:t>
            </a:r>
            <a:r>
              <a:rPr lang="sv-SE" dirty="0" err="1"/>
              <a:t>revenue</a:t>
            </a:r>
            <a:r>
              <a:rPr lang="sv-SE" dirty="0"/>
              <a:t> </a:t>
            </a:r>
            <a:r>
              <a:rPr lang="sv-SE" dirty="0" err="1"/>
              <a:t>upwards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: (2022: 5%)</a:t>
            </a:r>
          </a:p>
          <a:p>
            <a:pPr marL="0" indent="0" fontAlgn="base">
              <a:buNone/>
            </a:pPr>
            <a:r>
              <a:rPr lang="sv-SE" dirty="0"/>
              <a:t>IDA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LiU</a:t>
            </a:r>
            <a:r>
              <a:rPr lang="sv-SE" dirty="0">
                <a:sym typeface="Wingdings" panose="05000000000000000000" pitchFamily="2" charset="2"/>
              </a:rPr>
              <a:t>:  20% FO, 10% GU, (</a:t>
            </a:r>
            <a:r>
              <a:rPr lang="sv-SE" dirty="0" err="1">
                <a:sym typeface="Wingdings" panose="05000000000000000000" pitchFamily="2" charset="2"/>
              </a:rPr>
              <a:t>lowest</a:t>
            </a:r>
            <a:r>
              <a:rPr lang="sv-SE" dirty="0">
                <a:sym typeface="Wingdings" panose="05000000000000000000" pitchFamily="2" charset="2"/>
              </a:rPr>
              <a:t> -5%)</a:t>
            </a:r>
          </a:p>
          <a:p>
            <a:pPr marL="0" indent="0" fontAlgn="base">
              <a:buNone/>
            </a:pPr>
            <a:r>
              <a:rPr lang="sv-SE" dirty="0"/>
              <a:t>Division: </a:t>
            </a:r>
            <a:r>
              <a:rPr lang="sv-SE" dirty="0" err="1"/>
              <a:t>Move</a:t>
            </a:r>
            <a:r>
              <a:rPr lang="sv-SE" dirty="0"/>
              <a:t> 20% </a:t>
            </a:r>
            <a:r>
              <a:rPr lang="sv-SE" dirty="0" err="1"/>
              <a:t>of</a:t>
            </a:r>
            <a:r>
              <a:rPr lang="sv-SE" dirty="0"/>
              <a:t> excess to max BK/</a:t>
            </a:r>
            <a:r>
              <a:rPr lang="sv-SE" dirty="0" err="1"/>
              <a:t>revenue</a:t>
            </a:r>
            <a:r>
              <a:rPr lang="sv-SE" dirty="0"/>
              <a:t> </a:t>
            </a:r>
            <a:r>
              <a:rPr lang="sv-SE" dirty="0" err="1"/>
              <a:t>upwards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: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ADIT  IDA: 40% FO, 20% GU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8647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812127"/>
            <a:ext cx="7737588" cy="831131"/>
          </a:xfrm>
        </p:spPr>
        <p:txBody>
          <a:bodyPr>
            <a:normAutofit fontScale="90000"/>
          </a:bodyPr>
          <a:lstStyle/>
          <a:p>
            <a:r>
              <a:rPr lang="sv-SE" dirty="0"/>
              <a:t>Info from IDA FU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8457" y="1643258"/>
            <a:ext cx="7737587" cy="4066288"/>
          </a:xfrm>
        </p:spPr>
        <p:txBody>
          <a:bodyPr/>
          <a:lstStyle/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>
                <a:sym typeface="Wingdings" panose="05000000000000000000" pitchFamily="2" charset="2"/>
              </a:rPr>
              <a:t>eISP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8033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812127"/>
            <a:ext cx="7737588" cy="831131"/>
          </a:xfrm>
        </p:spPr>
        <p:txBody>
          <a:bodyPr>
            <a:normAutofit fontScale="90000"/>
          </a:bodyPr>
          <a:lstStyle/>
          <a:p>
            <a:r>
              <a:rPr lang="sv-SE" dirty="0" err="1"/>
              <a:t>Routines</a:t>
            </a:r>
            <a:r>
              <a:rPr lang="sv-SE" dirty="0"/>
              <a:t> orders/</a:t>
            </a:r>
            <a:r>
              <a:rPr lang="sv-SE" dirty="0" err="1"/>
              <a:t>invoices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8457" y="1643258"/>
            <a:ext cx="7737587" cy="4066288"/>
          </a:xfrm>
        </p:spPr>
        <p:txBody>
          <a:bodyPr/>
          <a:lstStyle/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Before ordering (via system, administrator, …):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PhD students/postdocs: check with supervisor/mentor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+ send mail to Patrick with info about </a:t>
            </a:r>
            <a:r>
              <a:rPr lang="en-US" dirty="0" err="1">
                <a:sym typeface="Wingdings" panose="05000000000000000000" pitchFamily="2" charset="2"/>
              </a:rPr>
              <a:t>kst</a:t>
            </a:r>
            <a:r>
              <a:rPr lang="en-US" dirty="0">
                <a:sym typeface="Wingdings" panose="05000000000000000000" pitchFamily="2" charset="2"/>
              </a:rPr>
              <a:t>/</a:t>
            </a:r>
            <a:r>
              <a:rPr lang="en-US" dirty="0" err="1">
                <a:sym typeface="Wingdings" panose="05000000000000000000" pitchFamily="2" charset="2"/>
              </a:rPr>
              <a:t>akt</a:t>
            </a:r>
            <a:r>
              <a:rPr lang="en-US" dirty="0">
                <a:sym typeface="Wingdings" panose="05000000000000000000" pitchFamily="2" charset="2"/>
              </a:rPr>
              <a:t>, company, what, cost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Seniors: send mail to Patrick with info about </a:t>
            </a:r>
            <a:r>
              <a:rPr lang="en-US" dirty="0" err="1">
                <a:sym typeface="Wingdings" panose="05000000000000000000" pitchFamily="2" charset="2"/>
              </a:rPr>
              <a:t>kst</a:t>
            </a:r>
            <a:r>
              <a:rPr lang="en-US" dirty="0">
                <a:sym typeface="Wingdings" panose="05000000000000000000" pitchFamily="2" charset="2"/>
              </a:rPr>
              <a:t>/</a:t>
            </a:r>
            <a:r>
              <a:rPr lang="en-US" dirty="0" err="1">
                <a:sym typeface="Wingdings" panose="05000000000000000000" pitchFamily="2" charset="2"/>
              </a:rPr>
              <a:t>akt</a:t>
            </a:r>
            <a:r>
              <a:rPr lang="en-US" dirty="0">
                <a:sym typeface="Wingdings" panose="05000000000000000000" pitchFamily="2" charset="2"/>
              </a:rPr>
              <a:t>, company, what, cost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6063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812127"/>
            <a:ext cx="7737588" cy="831131"/>
          </a:xfrm>
        </p:spPr>
        <p:txBody>
          <a:bodyPr>
            <a:normAutofit fontScale="90000"/>
          </a:bodyPr>
          <a:lstStyle/>
          <a:p>
            <a:r>
              <a:rPr lang="sv-SE" dirty="0"/>
              <a:t>UKÄ </a:t>
            </a:r>
            <a:r>
              <a:rPr lang="sv-SE" dirty="0" err="1"/>
              <a:t>questionnaire</a:t>
            </a:r>
            <a:r>
              <a:rPr lang="sv-SE" dirty="0"/>
              <a:t> – PhD students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8457" y="1643258"/>
            <a:ext cx="7737587" cy="406628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Influence of pandemic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Not as much international cooperation</a:t>
            </a:r>
          </a:p>
          <a:p>
            <a:r>
              <a:rPr lang="en-US" dirty="0">
                <a:sym typeface="Wingdings" panose="05000000000000000000" pitchFamily="2" charset="2"/>
              </a:rPr>
              <a:t>Less cooperation with other PhD students</a:t>
            </a:r>
          </a:p>
          <a:p>
            <a:r>
              <a:rPr lang="en-US" dirty="0">
                <a:sym typeface="Wingdings" panose="05000000000000000000" pitchFamily="2" charset="2"/>
              </a:rPr>
              <a:t>Less supervision</a:t>
            </a:r>
          </a:p>
          <a:p>
            <a:r>
              <a:rPr lang="en-US" dirty="0">
                <a:sym typeface="Wingdings" panose="05000000000000000000" pitchFamily="2" charset="2"/>
              </a:rPr>
              <a:t>Data collection problems</a:t>
            </a:r>
          </a:p>
          <a:p>
            <a:r>
              <a:rPr lang="en-US" dirty="0">
                <a:sym typeface="Wingdings" panose="05000000000000000000" pitchFamily="2" charset="2"/>
              </a:rPr>
              <a:t>More difficult for international students than Swedish students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High-quality supervision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7678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812127"/>
            <a:ext cx="7737588" cy="831131"/>
          </a:xfrm>
        </p:spPr>
        <p:txBody>
          <a:bodyPr>
            <a:normAutofit fontScale="90000"/>
          </a:bodyPr>
          <a:lstStyle/>
          <a:p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</a:t>
            </a:r>
            <a:r>
              <a:rPr lang="sv-SE" dirty="0" err="1"/>
              <a:t>questionnaire</a:t>
            </a:r>
            <a:br>
              <a:rPr lang="sv-SE" dirty="0"/>
            </a:br>
            <a:r>
              <a:rPr lang="sv-SE" dirty="0"/>
              <a:t> – IDA PhD students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979585"/>
            <a:ext cx="7737587" cy="4066288"/>
          </a:xfrm>
        </p:spPr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Not enough time</a:t>
            </a:r>
          </a:p>
          <a:p>
            <a:r>
              <a:rPr lang="en-US" dirty="0">
                <a:sym typeface="Wingdings" panose="05000000000000000000" pitchFamily="2" charset="2"/>
              </a:rPr>
              <a:t>Expectations </a:t>
            </a:r>
          </a:p>
          <a:p>
            <a:r>
              <a:rPr lang="en-US" dirty="0">
                <a:sym typeface="Wingdings" panose="05000000000000000000" pitchFamily="2" charset="2"/>
              </a:rPr>
              <a:t>Balance free time – work; health </a:t>
            </a:r>
          </a:p>
          <a:p>
            <a:r>
              <a:rPr lang="en-US" dirty="0">
                <a:sym typeface="Wingdings" panose="05000000000000000000" pitchFamily="2" charset="2"/>
              </a:rPr>
              <a:t>Distance influences negative (work and motivation)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Much influence in planning, execution and prioritization</a:t>
            </a:r>
          </a:p>
          <a:p>
            <a:r>
              <a:rPr lang="en-US" dirty="0">
                <a:sym typeface="Wingdings" panose="05000000000000000000" pitchFamily="2" charset="2"/>
              </a:rPr>
              <a:t>Bosses are respectful, listen to students</a:t>
            </a:r>
          </a:p>
          <a:p>
            <a:r>
              <a:rPr lang="en-US" dirty="0">
                <a:sym typeface="Wingdings" panose="05000000000000000000" pitchFamily="2" charset="2"/>
              </a:rPr>
              <a:t>Good work climate and colleagues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9789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" dirty="0"/>
              <a:t>Announcement of postdoc position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</a:t>
            </a:r>
            <a:r>
              <a:rPr lang="sv-SE" dirty="0" err="1"/>
              <a:t>questionnaire</a:t>
            </a:r>
            <a:br>
              <a:rPr lang="sv-SE" dirty="0"/>
            </a:br>
            <a:r>
              <a:rPr lang="sv-SE" dirty="0"/>
              <a:t>- ADIT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50694"/>
            <a:ext cx="7737587" cy="4066288"/>
          </a:xfrm>
        </p:spPr>
        <p:txBody>
          <a:bodyPr/>
          <a:lstStyle/>
          <a:p>
            <a:r>
              <a:rPr lang="sv-SE" dirty="0"/>
              <a:t>44,46</a:t>
            </a:r>
          </a:p>
          <a:p>
            <a:r>
              <a:rPr lang="en-US" dirty="0"/>
              <a:t>My work is free from threats and violence</a:t>
            </a:r>
          </a:p>
          <a:p>
            <a:r>
              <a:rPr lang="en-US" dirty="0"/>
              <a:t>Do you know whom to contact if you become the subject of </a:t>
            </a:r>
            <a:r>
              <a:rPr lang="en-US" dirty="0" err="1"/>
              <a:t>victimisation</a:t>
            </a:r>
            <a:r>
              <a:rPr lang="en-US" dirty="0"/>
              <a:t> or bullying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5686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</a:t>
            </a:r>
            <a:r>
              <a:rPr lang="sv-SE" dirty="0" err="1"/>
              <a:t>questionnaire</a:t>
            </a:r>
            <a:br>
              <a:rPr lang="sv-SE" dirty="0"/>
            </a:br>
            <a:r>
              <a:rPr lang="sv-SE" dirty="0"/>
              <a:t>- ADIT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50694"/>
            <a:ext cx="7737587" cy="4066288"/>
          </a:xfrm>
        </p:spPr>
        <p:txBody>
          <a:bodyPr/>
          <a:lstStyle/>
          <a:p>
            <a:r>
              <a:rPr lang="sv-SE" dirty="0"/>
              <a:t>44,46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Contact </a:t>
            </a:r>
            <a:r>
              <a:rPr lang="en-US" dirty="0">
                <a:sym typeface="Wingdings" panose="05000000000000000000" pitchFamily="2" charset="2"/>
              </a:rPr>
              <a:t>Head of division / HR / head of department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r>
              <a:rPr lang="sv-SE" dirty="0"/>
              <a:t>Action </a:t>
            </a:r>
            <a:r>
              <a:rPr lang="sv-SE" dirty="0" err="1"/>
              <a:t>points</a:t>
            </a:r>
            <a:r>
              <a:rPr lang="sv-SE" dirty="0"/>
              <a:t>:</a:t>
            </a:r>
            <a:endParaRPr lang="sv-S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v-SE" dirty="0" err="1">
                <a:sym typeface="Wingdings" panose="05000000000000000000" pitchFamily="2" charset="2"/>
              </a:rPr>
              <a:t>Making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clear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who</a:t>
            </a:r>
            <a:r>
              <a:rPr lang="sv-SE" dirty="0">
                <a:sym typeface="Wingdings" panose="05000000000000000000" pitchFamily="2" charset="2"/>
              </a:rPr>
              <a:t> to </a:t>
            </a:r>
            <a:r>
              <a:rPr lang="sv-SE" dirty="0" err="1">
                <a:sym typeface="Wingdings" panose="05000000000000000000" pitchFamily="2" charset="2"/>
              </a:rPr>
              <a:t>contact</a:t>
            </a:r>
            <a:r>
              <a:rPr lang="sv-SE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sv-SE" dirty="0" err="1">
                <a:sym typeface="Wingdings" panose="05000000000000000000" pitchFamily="2" charset="2"/>
              </a:rPr>
              <a:t>Done</a:t>
            </a:r>
            <a:r>
              <a:rPr lang="sv-SE" dirty="0">
                <a:sym typeface="Wingdings" panose="05000000000000000000" pitchFamily="2" charset="2"/>
              </a:rPr>
              <a:t>.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3203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</a:t>
            </a:r>
            <a:r>
              <a:rPr lang="sv-SE" dirty="0" err="1"/>
              <a:t>questionnaire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- ADIT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2083745"/>
            <a:ext cx="7737587" cy="4066288"/>
          </a:xfrm>
        </p:spPr>
        <p:txBody>
          <a:bodyPr/>
          <a:lstStyle/>
          <a:p>
            <a:r>
              <a:rPr lang="sv-SE" dirty="0"/>
              <a:t>47,48</a:t>
            </a:r>
          </a:p>
          <a:p>
            <a:r>
              <a:rPr lang="en-US" dirty="0"/>
              <a:t>I take breaks during the working day to rela</a:t>
            </a:r>
            <a:r>
              <a:rPr lang="en-US" dirty="0">
                <a:sym typeface="Wingdings" panose="05000000000000000000" pitchFamily="2" charset="2"/>
              </a:rPr>
              <a:t>x</a:t>
            </a:r>
          </a:p>
          <a:p>
            <a:r>
              <a:rPr lang="en-US" dirty="0"/>
              <a:t>I vary my working position during the working day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017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</a:t>
            </a:r>
            <a:r>
              <a:rPr lang="sv-SE" dirty="0" err="1"/>
              <a:t>questionnaire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- ADIT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2083745"/>
            <a:ext cx="7737587" cy="4066288"/>
          </a:xfrm>
        </p:spPr>
        <p:txBody>
          <a:bodyPr/>
          <a:lstStyle/>
          <a:p>
            <a:r>
              <a:rPr lang="sv-SE" dirty="0"/>
              <a:t>47,48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Action points: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Info about </a:t>
            </a:r>
            <a:r>
              <a:rPr lang="en-US" dirty="0" err="1">
                <a:sym typeface="Wingdings" panose="05000000000000000000" pitchFamily="2" charset="2"/>
              </a:rPr>
              <a:t>Pausit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Ergonomy</a:t>
            </a:r>
            <a:r>
              <a:rPr lang="en-US" dirty="0">
                <a:sym typeface="Wingdings" panose="05000000000000000000" pitchFamily="2" charset="2"/>
              </a:rPr>
              <a:t>. Done.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Free time activities with the whole division. Patrick. After covid.</a:t>
            </a:r>
          </a:p>
          <a:p>
            <a:pPr>
              <a:buFont typeface="Wingdings" panose="05000000000000000000" pitchFamily="2" charset="2"/>
              <a:buChar char="à"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8393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</a:t>
            </a:r>
            <a:r>
              <a:rPr lang="sv-SE" dirty="0" err="1"/>
              <a:t>questionnaire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- ADIT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995610"/>
            <a:ext cx="7737587" cy="4066288"/>
          </a:xfrm>
        </p:spPr>
        <p:txBody>
          <a:bodyPr/>
          <a:lstStyle/>
          <a:p>
            <a:r>
              <a:rPr lang="sv-SE" dirty="0"/>
              <a:t>33,34,36</a:t>
            </a:r>
          </a:p>
          <a:p>
            <a:r>
              <a:rPr lang="en-US" dirty="0"/>
              <a:t>The work is </a:t>
            </a:r>
            <a:r>
              <a:rPr lang="en-US" dirty="0" err="1"/>
              <a:t>organised</a:t>
            </a:r>
            <a:r>
              <a:rPr lang="en-US" dirty="0"/>
              <a:t> in a manner that allows collaboration with colleague</a:t>
            </a:r>
          </a:p>
          <a:p>
            <a:r>
              <a:rPr lang="en-US" dirty="0"/>
              <a:t>Within the operational unit, we share our knowledge and experience</a:t>
            </a:r>
          </a:p>
          <a:p>
            <a:r>
              <a:rPr lang="en-US" dirty="0"/>
              <a:t>I can discuss with my colleagues questions and challenges that arise in the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53808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</a:t>
            </a:r>
            <a:r>
              <a:rPr lang="sv-SE" dirty="0" err="1"/>
              <a:t>questionnaire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- ADIT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995610"/>
            <a:ext cx="7737587" cy="4066288"/>
          </a:xfrm>
        </p:spPr>
        <p:txBody>
          <a:bodyPr/>
          <a:lstStyle/>
          <a:p>
            <a:r>
              <a:rPr lang="sv-SE" dirty="0"/>
              <a:t>33,34,36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Action points (from now, check next year)</a:t>
            </a:r>
          </a:p>
          <a:p>
            <a:pPr marL="0" indent="0">
              <a:buNone/>
            </a:pPr>
            <a:r>
              <a:rPr lang="en-US" dirty="0"/>
              <a:t>Attend IDA-level seminars from ADIT members. All</a:t>
            </a:r>
          </a:p>
          <a:p>
            <a:pPr marL="0" indent="0">
              <a:buNone/>
            </a:pPr>
            <a:r>
              <a:rPr lang="en-US" dirty="0"/>
              <a:t>Introduce rehearsal seminars for Networks/Security (already at Semantic Web). Andrei/</a:t>
            </a:r>
            <a:r>
              <a:rPr lang="en-US" dirty="0" err="1"/>
              <a:t>Niklas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Check possibility to write papers together. Supervisors.</a:t>
            </a:r>
          </a:p>
          <a:p>
            <a:pPr marL="0" indent="0">
              <a:buNone/>
            </a:pPr>
            <a:r>
              <a:rPr lang="en-US" dirty="0"/>
              <a:t>ADIT workshop. Patrick. </a:t>
            </a:r>
            <a:r>
              <a:rPr lang="en-US"/>
              <a:t>After covid.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9229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6970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/>
              <a:t>IDA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 err="1"/>
              <a:t>Level</a:t>
            </a:r>
            <a:r>
              <a:rPr lang="sv-SE" sz="2000" dirty="0"/>
              <a:t> 2</a:t>
            </a:r>
          </a:p>
          <a:p>
            <a:pPr fontAlgn="base"/>
            <a:r>
              <a:rPr lang="sv-SE" sz="2000" dirty="0" err="1"/>
              <a:t>Teaching</a:t>
            </a:r>
            <a:r>
              <a:rPr lang="sv-SE" sz="2000" dirty="0"/>
              <a:t>  (</a:t>
            </a:r>
            <a:r>
              <a:rPr lang="sv-SE" sz="2000" dirty="0" err="1"/>
              <a:t>can</a:t>
            </a:r>
            <a:r>
              <a:rPr lang="sv-SE" sz="2000" dirty="0"/>
              <a:t> be online)</a:t>
            </a:r>
          </a:p>
          <a:p>
            <a:pPr fontAlgn="base"/>
            <a:r>
              <a:rPr lang="sv-SE" sz="2000" dirty="0" err="1"/>
              <a:t>Exams</a:t>
            </a:r>
            <a:r>
              <a:rPr lang="sv-SE" sz="2000" dirty="0"/>
              <a:t> BSc/MSc </a:t>
            </a:r>
            <a:r>
              <a:rPr lang="sv-SE" sz="2000" dirty="0" err="1"/>
              <a:t>level</a:t>
            </a:r>
            <a:r>
              <a:rPr lang="sv-SE" sz="2000" dirty="0"/>
              <a:t> on campus or digital (</a:t>
            </a:r>
            <a:r>
              <a:rPr lang="sv-SE" sz="2000" dirty="0" err="1"/>
              <a:t>until</a:t>
            </a:r>
            <a:r>
              <a:rPr lang="sv-SE" sz="2000" dirty="0"/>
              <a:t> 2022-01-31)</a:t>
            </a:r>
          </a:p>
          <a:p>
            <a:pPr fontAlgn="base"/>
            <a:endParaRPr lang="sv-SE" sz="2000" dirty="0"/>
          </a:p>
          <a:p>
            <a:pPr fontAlgn="base"/>
            <a:r>
              <a:rPr lang="sv-SE" sz="2000" dirty="0" err="1"/>
              <a:t>Update</a:t>
            </a:r>
            <a:r>
              <a:rPr lang="sv-SE" sz="2000" dirty="0"/>
              <a:t> 2021-12-17:</a:t>
            </a:r>
          </a:p>
          <a:p>
            <a:pPr fontAlgn="base"/>
            <a:r>
              <a:rPr lang="sv-SE" sz="2000" dirty="0" err="1"/>
              <a:t>After</a:t>
            </a:r>
            <a:r>
              <a:rPr lang="sv-SE" sz="2000" dirty="0"/>
              <a:t> </a:t>
            </a:r>
            <a:r>
              <a:rPr lang="sv-SE" sz="2000" dirty="0" err="1"/>
              <a:t>travel</a:t>
            </a:r>
            <a:r>
              <a:rPr lang="sv-SE" sz="2000" dirty="0"/>
              <a:t>: </a:t>
            </a:r>
            <a:r>
              <a:rPr lang="sv-SE" sz="2000" dirty="0" err="1"/>
              <a:t>covid</a:t>
            </a:r>
            <a:r>
              <a:rPr lang="sv-SE" sz="2000" dirty="0"/>
              <a:t>-test and </a:t>
            </a:r>
            <a:r>
              <a:rPr lang="sv-SE" sz="2000" dirty="0" err="1"/>
              <a:t>work</a:t>
            </a:r>
            <a:r>
              <a:rPr lang="sv-SE" sz="2000" dirty="0"/>
              <a:t> from </a:t>
            </a:r>
            <a:r>
              <a:rPr lang="sv-SE" sz="2000" dirty="0" err="1"/>
              <a:t>home</a:t>
            </a:r>
            <a:r>
              <a:rPr lang="sv-SE" sz="2000" dirty="0"/>
              <a:t> </a:t>
            </a:r>
            <a:r>
              <a:rPr lang="sv-SE" sz="2000" dirty="0" err="1"/>
              <a:t>until</a:t>
            </a:r>
            <a:r>
              <a:rPr lang="sv-SE" sz="2000" dirty="0"/>
              <a:t> </a:t>
            </a:r>
            <a:r>
              <a:rPr lang="sv-SE" sz="2000" dirty="0" err="1"/>
              <a:t>result</a:t>
            </a:r>
            <a:endParaRPr lang="sv-SE" sz="2000" dirty="0"/>
          </a:p>
          <a:p>
            <a:pPr fontAlgn="base"/>
            <a:r>
              <a:rPr lang="sv-SE" sz="2000" dirty="0" err="1"/>
              <a:t>Only</a:t>
            </a:r>
            <a:r>
              <a:rPr lang="sv-SE" sz="2000" dirty="0"/>
              <a:t> </a:t>
            </a:r>
            <a:r>
              <a:rPr lang="sv-SE" sz="2000" dirty="0" err="1"/>
              <a:t>high-priority</a:t>
            </a:r>
            <a:r>
              <a:rPr lang="sv-SE" sz="2000" dirty="0"/>
              <a:t> </a:t>
            </a:r>
            <a:r>
              <a:rPr lang="sv-SE" sz="2000" dirty="0" err="1"/>
              <a:t>travel</a:t>
            </a:r>
            <a:endParaRPr lang="sv-SE" sz="2000" dirty="0"/>
          </a:p>
          <a:p>
            <a:pPr marL="0" indent="0" fontAlgn="base">
              <a:buNone/>
            </a:pPr>
            <a:endParaRPr lang="sv-SE" sz="2000" dirty="0"/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9332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Info from IDA - Harold Lawson </a:t>
            </a:r>
            <a:r>
              <a:rPr lang="sv-SE" dirty="0" err="1"/>
              <a:t>prize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prize will be awarded annually to a PhD student</a:t>
            </a:r>
            <a:r>
              <a:rPr lang="en-US" b="0" i="0" dirty="0">
                <a:solidFill>
                  <a:srgbClr val="201F1E"/>
                </a:solidFill>
                <a:effectLst/>
                <a:latin typeface="Times New Roman" panose="02020603050405020304" pitchFamily="18" charset="0"/>
              </a:rPr>
              <a:t> at IDA,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for excellent work in internationalization, international contacts, or international exchanges. </a:t>
            </a: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2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Info from IDA - Harold Lawson </a:t>
            </a:r>
            <a:r>
              <a:rPr lang="sv-SE" dirty="0" err="1"/>
              <a:t>prize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prize will be awarded annually to a PhD student</a:t>
            </a:r>
            <a:r>
              <a:rPr lang="en-US" b="0" i="0" dirty="0">
                <a:solidFill>
                  <a:srgbClr val="201F1E"/>
                </a:solidFill>
                <a:effectLst/>
                <a:latin typeface="Times New Roman" panose="02020603050405020304" pitchFamily="18" charset="0"/>
              </a:rPr>
              <a:t> at IDA,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for excellent work in internationalization, international contacts, or international exchanges. </a:t>
            </a:r>
          </a:p>
          <a:p>
            <a:pPr marL="0" indent="0" fontAlgn="base"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Winner 2021: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Huanyu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Li</a:t>
            </a: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50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</a:t>
            </a:r>
          </a:p>
          <a:p>
            <a:pPr marL="0" indent="0" fontAlgn="base">
              <a:buNone/>
            </a:pPr>
            <a:r>
              <a:rPr lang="sv-SE" dirty="0"/>
              <a:t>                   Ulf Nilsson </a:t>
            </a:r>
            <a:r>
              <a:rPr lang="sv-SE" dirty="0" err="1"/>
              <a:t>coordinator</a:t>
            </a:r>
            <a:r>
              <a:rPr lang="sv-SE" dirty="0"/>
              <a:t>    </a:t>
            </a:r>
            <a:r>
              <a:rPr lang="sv-SE" dirty="0">
                <a:solidFill>
                  <a:srgbClr val="FF0000"/>
                </a:solidFill>
              </a:rPr>
              <a:t>(</a:t>
            </a:r>
            <a:r>
              <a:rPr lang="sv-SE" dirty="0" err="1">
                <a:solidFill>
                  <a:srgbClr val="FF0000"/>
                </a:solidFill>
              </a:rPr>
              <a:t>retiring</a:t>
            </a:r>
            <a:r>
              <a:rPr lang="sv-SE" dirty="0">
                <a:solidFill>
                  <a:srgbClr val="FF0000"/>
                </a:solidFill>
              </a:rPr>
              <a:t>)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 – STIMA </a:t>
            </a:r>
            <a:r>
              <a:rPr lang="sv-SE" dirty="0" err="1">
                <a:sym typeface="Wingdings" panose="05000000000000000000" pitchFamily="2" charset="2"/>
              </a:rPr>
              <a:t>received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questionnaire</a:t>
            </a: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conference</a:t>
            </a:r>
            <a:r>
              <a:rPr lang="sv-SE" dirty="0"/>
              <a:t> </a:t>
            </a:r>
            <a:r>
              <a:rPr lang="sv-SE" dirty="0" err="1"/>
              <a:t>equipment</a:t>
            </a:r>
            <a:r>
              <a:rPr lang="sv-SE" dirty="0"/>
              <a:t> for </a:t>
            </a:r>
            <a:r>
              <a:rPr lang="sv-SE" dirty="0" err="1"/>
              <a:t>Babbage</a:t>
            </a:r>
            <a:r>
              <a:rPr lang="sv-SE" dirty="0"/>
              <a:t> </a:t>
            </a:r>
            <a:r>
              <a:rPr lang="sv-SE" dirty="0" err="1"/>
              <a:t>ordered</a:t>
            </a: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6786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 err="1"/>
              <a:t>Zero</a:t>
            </a:r>
            <a:r>
              <a:rPr lang="sv-SE" dirty="0"/>
              <a:t>, Hus Zenit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booked</a:t>
            </a:r>
            <a:r>
              <a:rPr lang="sv-SE" dirty="0"/>
              <a:t> </a:t>
            </a:r>
            <a:r>
              <a:rPr lang="sv-SE" dirty="0" err="1"/>
              <a:t>every</a:t>
            </a:r>
            <a:r>
              <a:rPr lang="sv-SE" dirty="0"/>
              <a:t> </a:t>
            </a:r>
            <a:r>
              <a:rPr lang="sv-SE" dirty="0" err="1"/>
              <a:t>day</a:t>
            </a:r>
            <a:r>
              <a:rPr lang="sv-SE" dirty="0"/>
              <a:t>: 06:00-23:00.</a:t>
            </a:r>
          </a:p>
          <a:p>
            <a:pPr fontAlgn="base"/>
            <a:r>
              <a:rPr lang="sv-SE" dirty="0" err="1"/>
              <a:t>Cost</a:t>
            </a:r>
            <a:r>
              <a:rPr lang="sv-SE" dirty="0"/>
              <a:t>: 600 kr/h (2021), 610 kr/h (2022)</a:t>
            </a:r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/>
              <a:t>https://insidan.liu.se/utbildningsadministration/schema-och-lokalbokning/lokalinformation-liu/zero-hus-zenit?l=sv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53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/>
              <a:t>Actiway</a:t>
            </a:r>
            <a:r>
              <a:rPr lang="sv-SE" dirty="0"/>
              <a:t> </a:t>
            </a:r>
            <a:r>
              <a:rPr lang="sv-SE" dirty="0" err="1"/>
              <a:t>becomes</a:t>
            </a:r>
            <a:r>
              <a:rPr lang="sv-SE" dirty="0"/>
              <a:t> </a:t>
            </a:r>
            <a:r>
              <a:rPr lang="sv-SE" dirty="0" err="1"/>
              <a:t>Empassi</a:t>
            </a:r>
            <a:r>
              <a:rPr lang="sv-SE" dirty="0"/>
              <a:t> (2022-01-02)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2021-12-18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3733120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2743</TotalTime>
  <Words>926</Words>
  <Application>Microsoft Office PowerPoint</Application>
  <PresentationFormat>Bildspel på skärmen (4:3)</PresentationFormat>
  <Paragraphs>209</Paragraphs>
  <Slides>27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27</vt:i4>
      </vt:variant>
    </vt:vector>
  </HeadingPairs>
  <TitlesOfParts>
    <vt:vector size="37" baseType="lpstr">
      <vt:lpstr>Arial</vt:lpstr>
      <vt:lpstr>Calibri</vt:lpstr>
      <vt:lpstr>Georgia</vt:lpstr>
      <vt:lpstr>Times New Roman</vt:lpstr>
      <vt:lpstr>verdana</vt:lpstr>
      <vt:lpstr>Wingdings</vt:lpstr>
      <vt:lpstr>Start and finish</vt:lpstr>
      <vt:lpstr>White slides</vt:lpstr>
      <vt:lpstr>Black slides</vt:lpstr>
      <vt:lpstr>Avsnittssidor</vt:lpstr>
      <vt:lpstr>ADIT Meeting</vt:lpstr>
      <vt:lpstr>New employees</vt:lpstr>
      <vt:lpstr>IDA - Covid-19</vt:lpstr>
      <vt:lpstr>Info from IDA - Harold Lawson prize</vt:lpstr>
      <vt:lpstr>Info from IDA - Harold Lawson prize</vt:lpstr>
      <vt:lpstr>Info from IDA - strategy work </vt:lpstr>
      <vt:lpstr>Info from IDA </vt:lpstr>
      <vt:lpstr>Info from LiU</vt:lpstr>
      <vt:lpstr>Info from LiU</vt:lpstr>
      <vt:lpstr>Info from LiU</vt:lpstr>
      <vt:lpstr>Info from HR</vt:lpstr>
      <vt:lpstr>Salary revision</vt:lpstr>
      <vt:lpstr>Info from IDA – OH 2022 </vt:lpstr>
      <vt:lpstr>Info from IDA – Budget </vt:lpstr>
      <vt:lpstr>Info from LiU – Budget </vt:lpstr>
      <vt:lpstr>Info from IDA FU </vt:lpstr>
      <vt:lpstr>Routines orders/invoices </vt:lpstr>
      <vt:lpstr>UKÄ questionnaire – PhD students </vt:lpstr>
      <vt:lpstr>Work environment questionnaire  – IDA PhD students</vt:lpstr>
      <vt:lpstr>Work environment questionnaire - ADIT</vt:lpstr>
      <vt:lpstr>Work environment questionnaire - ADIT</vt:lpstr>
      <vt:lpstr>Work environment questionnaire  - ADIT</vt:lpstr>
      <vt:lpstr>Work environment questionnaire  - ADIT</vt:lpstr>
      <vt:lpstr>Work environment questionnaire  - ADIT</vt:lpstr>
      <vt:lpstr>Work environment questionnaire  - ADIT</vt:lpstr>
      <vt:lpstr>Info from group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176</cp:revision>
  <dcterms:created xsi:type="dcterms:W3CDTF">2020-02-20T14:14:52Z</dcterms:created>
  <dcterms:modified xsi:type="dcterms:W3CDTF">2021-12-18T19:00:04Z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