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292" r:id="rId9"/>
    <p:sldId id="340" r:id="rId10"/>
    <p:sldId id="357" r:id="rId11"/>
    <p:sldId id="321" r:id="rId12"/>
    <p:sldId id="361" r:id="rId13"/>
    <p:sldId id="362" r:id="rId14"/>
    <p:sldId id="363" r:id="rId15"/>
    <p:sldId id="367" r:id="rId16"/>
    <p:sldId id="364" r:id="rId17"/>
    <p:sldId id="365" r:id="rId18"/>
    <p:sldId id="368" r:id="rId19"/>
    <p:sldId id="360" r:id="rId20"/>
    <p:sldId id="366" r:id="rId21"/>
    <p:sldId id="369" r:id="rId22"/>
    <p:sldId id="349" r:id="rId23"/>
    <p:sldId id="315" r:id="rId2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10/29/2021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10/29/2021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2021-10-29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GU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New </a:t>
            </a:r>
            <a:r>
              <a:rPr lang="sv-SE" dirty="0" err="1"/>
              <a:t>head</a:t>
            </a:r>
            <a:r>
              <a:rPr lang="sv-SE" dirty="0"/>
              <a:t> director </a:t>
            </a:r>
            <a:r>
              <a:rPr lang="sv-SE" dirty="0" err="1"/>
              <a:t>of</a:t>
            </a:r>
            <a:r>
              <a:rPr lang="sv-SE" dirty="0"/>
              <a:t> studies: </a:t>
            </a:r>
          </a:p>
          <a:p>
            <a:pPr marL="0" indent="0" fontAlgn="base">
              <a:buNone/>
            </a:pPr>
            <a:r>
              <a:rPr lang="sv-SE" dirty="0"/>
              <a:t>Marco </a:t>
            </a:r>
            <a:r>
              <a:rPr lang="sv-SE" dirty="0" err="1"/>
              <a:t>Kuhlmann</a:t>
            </a:r>
            <a:endParaRPr lang="sv-SE" dirty="0"/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524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GU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New </a:t>
            </a:r>
            <a:r>
              <a:rPr lang="sv-SE" dirty="0" err="1"/>
              <a:t>way</a:t>
            </a:r>
            <a:r>
              <a:rPr lang="sv-SE" dirty="0"/>
              <a:t> to deal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tekfak</a:t>
            </a:r>
            <a:r>
              <a:rPr lang="sv-SE" dirty="0"/>
              <a:t> MSc/BSc </a:t>
            </a:r>
            <a:r>
              <a:rPr lang="sv-SE" dirty="0" err="1"/>
              <a:t>theses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not given in </a:t>
            </a:r>
            <a:r>
              <a:rPr lang="sv-SE" dirty="0" err="1"/>
              <a:t>course</a:t>
            </a:r>
            <a:r>
              <a:rPr lang="sv-SE" dirty="0"/>
              <a:t> format</a:t>
            </a:r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/>
              <a:t>ADIT: 12 MSc + 4 BSc</a:t>
            </a:r>
          </a:p>
          <a:p>
            <a:pPr fontAlgn="base"/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registration</a:t>
            </a:r>
            <a:r>
              <a:rPr lang="sv-SE" dirty="0"/>
              <a:t> (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finishing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Full </a:t>
            </a:r>
            <a:r>
              <a:rPr lang="sv-SE" dirty="0" err="1"/>
              <a:t>coverage</a:t>
            </a:r>
            <a:endParaRPr lang="sv-SE" dirty="0"/>
          </a:p>
          <a:p>
            <a:pPr fontAlgn="base"/>
            <a:r>
              <a:rPr lang="sv-SE" dirty="0"/>
              <a:t>Per </a:t>
            </a:r>
            <a:r>
              <a:rPr lang="sv-SE" dirty="0" err="1"/>
              <a:t>thesis</a:t>
            </a:r>
            <a:r>
              <a:rPr lang="sv-SE" dirty="0"/>
              <a:t>, not per student</a:t>
            </a:r>
          </a:p>
          <a:p>
            <a:pPr fontAlgn="base"/>
            <a:r>
              <a:rPr lang="sv-SE" dirty="0"/>
              <a:t>MSc/BSc: </a:t>
            </a:r>
            <a:r>
              <a:rPr lang="sv-SE" dirty="0" err="1"/>
              <a:t>distribute</a:t>
            </a:r>
            <a:r>
              <a:rPr lang="sv-SE" dirty="0"/>
              <a:t> 1%/0,5% to </a:t>
            </a:r>
            <a:r>
              <a:rPr lang="sv-SE" dirty="0" err="1"/>
              <a:t>examiner</a:t>
            </a:r>
            <a:r>
              <a:rPr lang="sv-SE" dirty="0"/>
              <a:t> and supervisor </a:t>
            </a:r>
            <a:r>
              <a:rPr lang="sv-SE" dirty="0" err="1"/>
              <a:t>each</a:t>
            </a:r>
            <a:endParaRPr lang="sv-SE" dirty="0"/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94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GU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Questionnaire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the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WexUpp</a:t>
            </a:r>
            <a:r>
              <a:rPr lang="sv-SE"/>
              <a:t>.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Answer</a:t>
            </a:r>
            <a:r>
              <a:rPr lang="sv-SE" dirty="0"/>
              <a:t> </a:t>
            </a:r>
            <a:r>
              <a:rPr lang="sv-SE" dirty="0" err="1"/>
              <a:t>latest</a:t>
            </a:r>
            <a:r>
              <a:rPr lang="sv-SE" dirty="0"/>
              <a:t> november 12.</a:t>
            </a:r>
          </a:p>
          <a:p>
            <a:pPr marL="0" indent="0" fontAlgn="base">
              <a:buNone/>
            </a:pPr>
            <a:r>
              <a:rPr lang="sv-SE" dirty="0"/>
              <a:t>https://forms.office.com/Pages/ResponsePage.aspx?id=7Bg_kSZ_X0yoFnhP6aWO3ZFP7iEiI5xGg5ES7WxkIWVUMEdRTjY0RVdIVzJYMkVQNDNLRTBETUFDSi4u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07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/>
              <a:t>Recording studios:</a:t>
            </a:r>
          </a:p>
          <a:p>
            <a:pPr marL="0" indent="0" fontAlgn="base">
              <a:buNone/>
            </a:pPr>
            <a:r>
              <a:rPr lang="sv-SE" dirty="0"/>
              <a:t>https://liuonline.sharepoint.com/sites/intranet-it/SitePages/Inspelningsrum.aspx</a:t>
            </a:r>
          </a:p>
          <a:p>
            <a:pPr fontAlgn="base"/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https://status.liu.se/</a:t>
            </a: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53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Salary</a:t>
            </a:r>
            <a:r>
              <a:rPr lang="sv-SE" dirty="0"/>
              <a:t> revision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PhD students: 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Start: 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30 850 kr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fter 30%: 31 850 kr</a:t>
            </a:r>
          </a:p>
          <a:p>
            <a:pPr lvl="1"/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da-DK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fter 60%/licexamen: 34 450 kr</a:t>
            </a:r>
          </a:p>
          <a:p>
            <a:pPr marL="457200" lvl="1" indent="0">
              <a:buNone/>
            </a:pPr>
            <a:endParaRPr lang="da-DK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da-DK">
                <a:solidFill>
                  <a:srgbClr val="000000"/>
                </a:solidFill>
                <a:latin typeface="verdana" panose="020B0604030504040204" pitchFamily="34" charset="0"/>
              </a:rPr>
              <a:t>Plan to pay new salaries in december (and retroactively for october/november)</a:t>
            </a:r>
            <a:endParaRPr lang="da-DK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64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065C5-88FE-40C2-BF0D-587C9B1D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Notes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50F304-F0EA-495F-8FAD-C2A4DA6BB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Teaching</a:t>
            </a:r>
            <a:r>
              <a:rPr lang="sv-SE" dirty="0"/>
              <a:t> budget</a:t>
            </a:r>
          </a:p>
          <a:p>
            <a:endParaRPr lang="sv-SE" dirty="0"/>
          </a:p>
          <a:p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r>
              <a:rPr lang="sv-SE" dirty="0"/>
              <a:t> </a:t>
            </a:r>
            <a:r>
              <a:rPr lang="sv-SE" dirty="0" err="1"/>
              <a:t>questionnaire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next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time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14F77A-A15A-4C8E-8607-95CD455F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8B7C20-CF3A-4CD5-A165-E8BA7922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1AB902-9BE7-4219-97FF-44E6CF3A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5380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"/>
              <a:t>Announcement of postdoc position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/>
              <a:t>IDA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 err="1"/>
              <a:t>Work</a:t>
            </a:r>
            <a:r>
              <a:rPr lang="sv-SE" sz="2000" dirty="0"/>
              <a:t> on campus</a:t>
            </a:r>
          </a:p>
          <a:p>
            <a:pPr fontAlgn="base"/>
            <a:r>
              <a:rPr lang="sv-SE" sz="2000" dirty="0" err="1"/>
              <a:t>Teaching</a:t>
            </a:r>
            <a:r>
              <a:rPr lang="sv-SE" sz="2000" dirty="0"/>
              <a:t> as </a:t>
            </a:r>
            <a:r>
              <a:rPr lang="sv-SE" sz="2000" dirty="0" err="1"/>
              <a:t>earlier</a:t>
            </a:r>
            <a:r>
              <a:rPr lang="sv-SE" sz="2000" dirty="0"/>
              <a:t> </a:t>
            </a:r>
            <a:r>
              <a:rPr lang="sv-SE" sz="2000" dirty="0" err="1"/>
              <a:t>prepared</a:t>
            </a:r>
            <a:r>
              <a:rPr lang="sv-SE" sz="2000" dirty="0"/>
              <a:t> (</a:t>
            </a:r>
            <a:r>
              <a:rPr lang="sv-SE" sz="2000" dirty="0" err="1"/>
              <a:t>can</a:t>
            </a:r>
            <a:r>
              <a:rPr lang="sv-SE" sz="2000" dirty="0"/>
              <a:t> be online)</a:t>
            </a:r>
          </a:p>
          <a:p>
            <a:pPr fontAlgn="base"/>
            <a:r>
              <a:rPr lang="sv-SE" sz="2000" dirty="0" err="1"/>
              <a:t>Exams</a:t>
            </a:r>
            <a:r>
              <a:rPr lang="sv-SE" sz="2000" dirty="0"/>
              <a:t> BSc/MSc </a:t>
            </a:r>
            <a:r>
              <a:rPr lang="sv-SE" sz="2000" dirty="0" err="1"/>
              <a:t>level</a:t>
            </a:r>
            <a:r>
              <a:rPr lang="sv-SE" sz="2000" dirty="0"/>
              <a:t> on campus or digital (</a:t>
            </a:r>
            <a:r>
              <a:rPr lang="sv-SE" sz="2000" dirty="0" err="1"/>
              <a:t>until</a:t>
            </a:r>
            <a:r>
              <a:rPr lang="sv-SE" sz="2000" dirty="0"/>
              <a:t> 2022-01-31)</a:t>
            </a:r>
          </a:p>
          <a:p>
            <a:pPr fontAlgn="base"/>
            <a:r>
              <a:rPr lang="sv-SE" sz="2000" dirty="0"/>
              <a:t>ADIT meetings digital </a:t>
            </a:r>
          </a:p>
          <a:p>
            <a:pPr fontAlgn="base"/>
            <a:r>
              <a:rPr lang="sv-SE" sz="2000" dirty="0"/>
              <a:t>PhD </a:t>
            </a:r>
            <a:r>
              <a:rPr lang="sv-SE" sz="2000" dirty="0" err="1"/>
              <a:t>courses</a:t>
            </a:r>
            <a:r>
              <a:rPr lang="sv-SE" sz="2000" dirty="0"/>
              <a:t> digital </a:t>
            </a:r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Travel</a:t>
            </a:r>
            <a:r>
              <a:rPr lang="sv-SE" sz="2000" dirty="0"/>
              <a:t> </a:t>
            </a:r>
            <a:r>
              <a:rPr lang="sv-SE" sz="2000" dirty="0" err="1"/>
              <a:t>according</a:t>
            </a:r>
            <a:r>
              <a:rPr lang="sv-SE" sz="2000" dirty="0"/>
              <a:t> to </a:t>
            </a:r>
            <a:r>
              <a:rPr lang="sv-SE" sz="2000" dirty="0" err="1"/>
              <a:t>recommendations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government</a:t>
            </a:r>
            <a:r>
              <a:rPr lang="sv-SE" sz="2000" dirty="0"/>
              <a:t> </a:t>
            </a:r>
          </a:p>
          <a:p>
            <a:pPr fontAlgn="base"/>
            <a:r>
              <a:rPr lang="sv-SE" sz="2000" dirty="0"/>
              <a:t>Note: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you</a:t>
            </a:r>
            <a:r>
              <a:rPr lang="sv-SE" sz="2000" dirty="0"/>
              <a:t> </a:t>
            </a:r>
            <a:r>
              <a:rPr lang="sv-SE" sz="2000" dirty="0" err="1"/>
              <a:t>travel</a:t>
            </a:r>
            <a:r>
              <a:rPr lang="sv-SE" sz="2000" dirty="0"/>
              <a:t>, </a:t>
            </a:r>
            <a:r>
              <a:rPr lang="sv-SE" sz="2000" dirty="0" err="1"/>
              <a:t>stay</a:t>
            </a:r>
            <a:r>
              <a:rPr lang="sv-SE" sz="2000" dirty="0"/>
              <a:t> </a:t>
            </a:r>
            <a:r>
              <a:rPr lang="sv-SE" sz="2000" dirty="0" err="1"/>
              <a:t>away</a:t>
            </a:r>
            <a:r>
              <a:rPr lang="sv-SE" sz="2000" dirty="0"/>
              <a:t> from ADIT corridor for 2 </a:t>
            </a:r>
            <a:r>
              <a:rPr lang="sv-SE" sz="2000" dirty="0" err="1"/>
              <a:t>weeks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</a:t>
            </a:r>
            <a:r>
              <a:rPr lang="sv-SE" sz="2000" dirty="0" err="1"/>
              <a:t>return</a:t>
            </a:r>
            <a:endParaRPr lang="sv-SE" sz="2000" dirty="0"/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Directives</a:t>
            </a:r>
            <a:r>
              <a:rPr lang="sv-SE" sz="2000" dirty="0"/>
              <a:t> </a:t>
            </a:r>
            <a:r>
              <a:rPr lang="sv-SE" sz="2000" dirty="0" err="1"/>
              <a:t>regarding</a:t>
            </a:r>
            <a:r>
              <a:rPr lang="sv-SE" sz="2000" dirty="0"/>
              <a:t> </a:t>
            </a:r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r>
              <a:rPr lang="sv-SE" sz="2000" dirty="0"/>
              <a:t> on the </a:t>
            </a:r>
            <a:r>
              <a:rPr lang="sv-SE" sz="2000" dirty="0" err="1"/>
              <a:t>way</a:t>
            </a:r>
            <a:endParaRPr lang="sv-SE" sz="2000" dirty="0"/>
          </a:p>
          <a:p>
            <a:pPr fontAlgn="base"/>
            <a:endParaRPr lang="sv-SE" sz="2000" dirty="0"/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33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Ulf Nilsson </a:t>
            </a:r>
            <a:r>
              <a:rPr lang="sv-SE" dirty="0" err="1"/>
              <a:t>coordinator</a:t>
            </a:r>
            <a:r>
              <a:rPr lang="sv-SE" dirty="0"/>
              <a:t>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</a:t>
            </a:r>
            <a:r>
              <a:rPr lang="sv-SE"/>
              <a:t>from TFK </a:t>
            </a:r>
            <a:r>
              <a:rPr lang="sv-SE" dirty="0"/>
              <a:t>FU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Changes in </a:t>
            </a:r>
            <a:r>
              <a:rPr lang="sv-SE" dirty="0" err="1"/>
              <a:t>licentiate</a:t>
            </a:r>
            <a:r>
              <a:rPr lang="sv-SE" dirty="0"/>
              <a:t> </a:t>
            </a:r>
            <a:r>
              <a:rPr lang="sv-SE" dirty="0" err="1"/>
              <a:t>defense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Pre-check process: </a:t>
            </a:r>
            <a:r>
              <a:rPr lang="sv-SE" dirty="0" err="1"/>
              <a:t>examiner</a:t>
            </a:r>
            <a:r>
              <a:rPr lang="sv-SE" dirty="0"/>
              <a:t> and opponent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certify</a:t>
            </a:r>
            <a:r>
              <a:rPr lang="sv-SE" dirty="0"/>
              <a:t> the </a:t>
            </a:r>
            <a:r>
              <a:rPr lang="sv-SE" dirty="0" err="1"/>
              <a:t>quality</a:t>
            </a:r>
            <a:r>
              <a:rPr lang="sv-SE" dirty="0"/>
              <a:t> is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enough</a:t>
            </a:r>
            <a:r>
              <a:rPr lang="sv-SE" dirty="0"/>
              <a:t> to be </a:t>
            </a:r>
            <a:r>
              <a:rPr lang="sv-SE" dirty="0" err="1"/>
              <a:t>able</a:t>
            </a:r>
            <a:r>
              <a:rPr lang="sv-SE" dirty="0"/>
              <a:t> to present the lic. </a:t>
            </a:r>
            <a:r>
              <a:rPr lang="sv-SE" dirty="0" err="1"/>
              <a:t>thesis</a:t>
            </a:r>
            <a:endParaRPr lang="sv-SE" dirty="0"/>
          </a:p>
          <a:p>
            <a:pPr fontAlgn="base"/>
            <a:r>
              <a:rPr lang="sv-SE"/>
              <a:t>Examiner</a:t>
            </a:r>
            <a:r>
              <a:rPr lang="sv-SE" dirty="0"/>
              <a:t> has to be from </a:t>
            </a:r>
            <a:r>
              <a:rPr lang="sv-SE" dirty="0" err="1"/>
              <a:t>LiU</a:t>
            </a:r>
            <a:endParaRPr lang="sv-SE" dirty="0"/>
          </a:p>
          <a:p>
            <a:pPr fontAlgn="base"/>
            <a:r>
              <a:rPr lang="sv-SE" dirty="0"/>
              <a:t>Opponent </a:t>
            </a:r>
            <a:r>
              <a:rPr lang="sv-SE" dirty="0" err="1"/>
              <a:t>cannot</a:t>
            </a:r>
            <a:r>
              <a:rPr lang="sv-SE" dirty="0"/>
              <a:t> be from </a:t>
            </a:r>
            <a:r>
              <a:rPr lang="sv-SE" dirty="0" err="1"/>
              <a:t>LiU</a:t>
            </a:r>
            <a:endParaRPr lang="sv-SE" dirty="0"/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346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FU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Deadline for </a:t>
            </a:r>
            <a:r>
              <a:rPr lang="sv-SE" dirty="0" err="1"/>
              <a:t>proposing</a:t>
            </a:r>
            <a:r>
              <a:rPr lang="sv-SE" dirty="0"/>
              <a:t> </a:t>
            </a:r>
            <a:r>
              <a:rPr lang="sv-SE" dirty="0" err="1"/>
              <a:t>courses</a:t>
            </a:r>
            <a:r>
              <a:rPr lang="sv-SE" dirty="0"/>
              <a:t> for 2022: November 15</a:t>
            </a: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212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FU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New director </a:t>
            </a:r>
            <a:r>
              <a:rPr lang="sv-SE" dirty="0" err="1"/>
              <a:t>of</a:t>
            </a:r>
            <a:r>
              <a:rPr lang="sv-SE" dirty="0"/>
              <a:t> studies for PhD studies from 2022: </a:t>
            </a:r>
          </a:p>
          <a:p>
            <a:pPr marL="0" indent="0" fontAlgn="base">
              <a:buNone/>
            </a:pPr>
            <a:r>
              <a:rPr lang="sv-SE" dirty="0" err="1"/>
              <a:t>Zebo</a:t>
            </a:r>
            <a:r>
              <a:rPr lang="sv-SE" dirty="0"/>
              <a:t> Peng</a:t>
            </a: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30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TFK GU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Evaluation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Master Computer Science program in 2022. (Patrick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6% at TFK in 2022.)</a:t>
            </a:r>
          </a:p>
          <a:p>
            <a:pPr fontAlgn="base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2021-10-29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0227076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2184</TotalTime>
  <Words>461</Words>
  <Application>Microsoft Office PowerPoint</Application>
  <PresentationFormat>Bildspel på skärmen (4:3)</PresentationFormat>
  <Paragraphs>107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verdana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IDA - Covid-19</vt:lpstr>
      <vt:lpstr>Info from IDA - strategy work </vt:lpstr>
      <vt:lpstr>Info from TFK FU</vt:lpstr>
      <vt:lpstr>Info from IDA FU</vt:lpstr>
      <vt:lpstr>Info from IDA FU</vt:lpstr>
      <vt:lpstr>Info from TFK GU</vt:lpstr>
      <vt:lpstr>Info from IDA GU</vt:lpstr>
      <vt:lpstr>Info from IDA GU</vt:lpstr>
      <vt:lpstr>Info from IDA GU</vt:lpstr>
      <vt:lpstr>Info from LiU</vt:lpstr>
      <vt:lpstr>Salary revision</vt:lpstr>
      <vt:lpstr>Notes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150</cp:revision>
  <dcterms:created xsi:type="dcterms:W3CDTF">2020-02-20T14:14:52Z</dcterms:created>
  <dcterms:modified xsi:type="dcterms:W3CDTF">2021-10-29T14:05:10Z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