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4"/>
    <p:sldMasterId id="2147483719" r:id="rId5"/>
    <p:sldMasterId id="2147483722" r:id="rId6"/>
    <p:sldMasterId id="2147483720" r:id="rId7"/>
  </p:sldMasterIdLst>
  <p:notesMasterIdLst>
    <p:notesMasterId r:id="rId22"/>
  </p:notesMasterIdLst>
  <p:handoutMasterIdLst>
    <p:handoutMasterId r:id="rId23"/>
  </p:handoutMasterIdLst>
  <p:sldIdLst>
    <p:sldId id="256" r:id="rId8"/>
    <p:sldId id="292" r:id="rId9"/>
    <p:sldId id="340" r:id="rId10"/>
    <p:sldId id="317" r:id="rId11"/>
    <p:sldId id="339" r:id="rId12"/>
    <p:sldId id="356" r:id="rId13"/>
    <p:sldId id="357" r:id="rId14"/>
    <p:sldId id="323" r:id="rId15"/>
    <p:sldId id="321" r:id="rId16"/>
    <p:sldId id="354" r:id="rId17"/>
    <p:sldId id="353" r:id="rId18"/>
    <p:sldId id="355" r:id="rId19"/>
    <p:sldId id="349" r:id="rId20"/>
    <p:sldId id="315" r:id="rId2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B53"/>
    <a:srgbClr val="00CFB5"/>
    <a:srgbClr val="17C7D2"/>
    <a:srgbClr val="00B9E7"/>
    <a:srgbClr val="9B97DC"/>
    <a:srgbClr val="7FDCF3"/>
    <a:srgbClr val="B3EAF8"/>
    <a:srgbClr val="FEF06F"/>
    <a:srgbClr val="B2F1E9"/>
    <a:srgbClr val="7FE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8"/>
  </p:normalViewPr>
  <p:slideViewPr>
    <p:cSldViewPr snapToGrid="0" snapToObjects="1">
      <p:cViewPr varScale="1">
        <p:scale>
          <a:sx n="58" d="100"/>
          <a:sy n="58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97" d="100"/>
          <a:sy n="197" d="100"/>
        </p:scale>
        <p:origin x="29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10/20/2021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6EF91CDE-B790-8A46-8369-44B0C193896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945C4C27-1F97-7B4A-91CB-BD9DD8A7C2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4958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A747E34B-FAE4-3947-A0A9-ADCFC7BE6E4C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0E238A40-B792-5245-BA0A-F2C33FB9B417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B5EA92F5-A25F-714C-B63B-BFDC3BC77148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870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91288134-4D03-E64A-9483-318B1EEA06EF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02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7A8CB9E8-4AC5-1941-BC1A-E46B464B6D7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7592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ex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D509CA25-327D-824D-AD52-7F0C6FA53EE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1637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6DCC092-2B1E-D646-8EB7-AFA37DCE48C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solidFill>
                  <a:schemeClr val="bg1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411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59BD235B-EFE7-014C-8DC0-5E62FDD0C6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4140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2A1E6FD4-7A29-2D48-B90A-9FCA2968D78E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0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78458" y="1258888"/>
            <a:ext cx="3697599" cy="45634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12" name="Platshållare för innehåll 5"/>
          <p:cNvSpPr>
            <a:spLocks noGrp="1"/>
          </p:cNvSpPr>
          <p:nvPr>
            <p:ph sz="quarter" idx="14"/>
          </p:nvPr>
        </p:nvSpPr>
        <p:spPr>
          <a:xfrm>
            <a:off x="4785988" y="1258142"/>
            <a:ext cx="3636676" cy="456415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372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F1D6EE2D-BE4C-3B44-8681-9434B578A4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E60CB263-2344-A94E-8836-F6720CE372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3950087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>
                <a:solidFill>
                  <a:schemeClr val="bg1"/>
                </a:solidFill>
              </a:defRPr>
            </a:lvl1pPr>
          </a:lstStyle>
          <a:p>
            <a:fld id="{9993A0AE-0E6C-5843-97ED-4D829F5B4852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3"/>
          </p:nvPr>
        </p:nvSpPr>
        <p:spPr>
          <a:xfrm>
            <a:off x="681135" y="877077"/>
            <a:ext cx="7744408" cy="48985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8908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Blå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5CFDE3B8-BC2B-7240-9963-6D591CD0261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9F3349AB-2E8F-7043-8417-4AC1F28875B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Turkos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1F5D3293-740E-CB4A-814F-F61513DD63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34D454B5-42D4-284D-ACE5-189D225B30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Grö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2B88882-ED87-0849-90D0-838426AC53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9189F40A-8F83-5D4F-93C4-27B79AA8B4B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6">
            <a:extLst>
              <a:ext uri="{FF2B5EF4-FFF2-40B4-BE49-F238E27FC236}">
                <a16:creationId xmlns:a16="http://schemas.microsoft.com/office/drawing/2014/main" id="{3FE40DBF-25D6-D549-8F0F-EA39A834BE6B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Bildobjekt 6">
            <a:extLst>
              <a:ext uri="{FF2B5EF4-FFF2-40B4-BE49-F238E27FC236}">
                <a16:creationId xmlns:a16="http://schemas.microsoft.com/office/drawing/2014/main" id="{5A0C8BC8-8704-2C4C-BC3E-7E799106A8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76992EA7-732D-F645-AA87-1CBABAE7F3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F41D56F-34DF-B145-929C-E101AB4884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5799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2F83865A-EE38-7F44-AD0A-FDC43C61D02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5" name="Underrubrik 2">
            <a:extLst>
              <a:ext uri="{FF2B5EF4-FFF2-40B4-BE49-F238E27FC236}">
                <a16:creationId xmlns:a16="http://schemas.microsoft.com/office/drawing/2014/main" id="{681E91DB-CF3E-BD46-977E-5FD30BF896F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1"/>
            <a:ext cx="6400800" cy="24018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Underrubrik/namn på talare e.d.</a:t>
            </a:r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>
                <a:latin typeface="+mn-lt"/>
              </a:rPr>
              <a:t>Presentationens</a:t>
            </a:r>
            <a:br>
              <a:rPr lang="sv-SE" dirty="0">
                <a:latin typeface="+mn-lt"/>
              </a:rPr>
            </a:br>
            <a:r>
              <a:rPr lang="sv-SE" dirty="0">
                <a:latin typeface="+mn-lt"/>
              </a:rPr>
              <a:t>titel/rubrik</a:t>
            </a:r>
          </a:p>
        </p:txBody>
      </p:sp>
    </p:spTree>
    <p:extLst>
      <p:ext uri="{BB962C8B-B14F-4D97-AF65-F5344CB8AC3E}">
        <p14:creationId xmlns:p14="http://schemas.microsoft.com/office/powerpoint/2010/main" val="14541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FCD9B04B-0EC1-7649-ADC0-CB6E9BA4825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id="{DAE440A9-94BC-3A4C-985C-C8AE195F94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415571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044F4CB4-FEB6-114C-95D6-EA113D7B3A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599" y="3493962"/>
            <a:ext cx="6400799" cy="2094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err="1"/>
              <a:t>Lecturer</a:t>
            </a:r>
            <a:r>
              <a:rPr lang="sv-SE" dirty="0"/>
              <a:t> or </a:t>
            </a:r>
            <a:r>
              <a:rPr lang="sv-SE" dirty="0" err="1"/>
              <a:t>subtitle</a:t>
            </a:r>
            <a:endParaRPr lang="sv-SE" dirty="0"/>
          </a:p>
        </p:txBody>
      </p:sp>
      <p:sp>
        <p:nvSpPr>
          <p:cNvPr id="5" name="Title 10">
            <a:extLst>
              <a:ext uri="{FF2B5EF4-FFF2-40B4-BE49-F238E27FC236}">
                <a16:creationId xmlns:a16="http://schemas.microsoft.com/office/drawing/2014/main" id="{C907F32E-5E78-6149-ABAC-ED16AFE88B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812042"/>
            <a:ext cx="6400799" cy="2470881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lang="sv-SE" sz="5600" b="0" dirty="0">
                <a:solidFill>
                  <a:schemeClr val="bg1"/>
                </a:solidFill>
              </a:defRPr>
            </a:lvl1pPr>
          </a:lstStyle>
          <a:p>
            <a:r>
              <a:rPr lang="sv-SE" dirty="0" err="1">
                <a:latin typeface="+mn-lt"/>
              </a:rPr>
              <a:t>Title</a:t>
            </a:r>
            <a:r>
              <a:rPr lang="sv-SE" dirty="0">
                <a:latin typeface="+mn-lt"/>
              </a:rPr>
              <a:t> </a:t>
            </a:r>
            <a:r>
              <a:rPr lang="sv-SE" dirty="0" err="1">
                <a:latin typeface="+mn-lt"/>
              </a:rPr>
              <a:t>of</a:t>
            </a:r>
            <a:r>
              <a:rPr lang="sv-SE" dirty="0">
                <a:latin typeface="+mn-lt"/>
              </a:rPr>
              <a:t> presentation</a:t>
            </a:r>
          </a:p>
        </p:txBody>
      </p:sp>
    </p:spTree>
    <p:extLst>
      <p:ext uri="{BB962C8B-B14F-4D97-AF65-F5344CB8AC3E}">
        <p14:creationId xmlns:p14="http://schemas.microsoft.com/office/powerpoint/2010/main" val="249076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turqu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89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8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658204"/>
            <a:ext cx="9144000" cy="161181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1494730-B412-5944-8F15-10C04B62DB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9144000" cy="105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liu.se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09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6E8A9794-CEFE-D345-961B-5A4E8880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BB76EF7-7B19-1F46-BC1A-888CFF3A83B5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34BD25E-93FB-C347-9DD2-F8C3A25A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E1FE13A0-826F-D54F-9CB6-234D7BD51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/>
              <a:t>DEMO PRESENTATION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2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129A810-850D-DB46-99C8-138ED0A91CF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33095" y="5759450"/>
            <a:ext cx="2595151" cy="95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97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30" r:id="rId4"/>
    <p:sldLayoutId id="2147483662" r:id="rId5"/>
    <p:sldLayoutId id="2147483717" r:id="rId6"/>
    <p:sldLayoutId id="2147483718" r:id="rId7"/>
    <p:sldLayoutId id="214748373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6">
            <a:extLst>
              <a:ext uri="{FF2B5EF4-FFF2-40B4-BE49-F238E27FC236}">
                <a16:creationId xmlns:a16="http://schemas.microsoft.com/office/drawing/2014/main" id="{4D3EABC0-D4A8-BF4B-A517-4F1F34236AE2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AE6DACAB-2EA3-2343-AE48-9B61B42D92C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8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660" r:id="rId2"/>
    <p:sldLayoutId id="2147483661" r:id="rId3"/>
    <p:sldLayoutId id="2147483663" r:id="rId4"/>
    <p:sldLayoutId id="2147483700" r:id="rId5"/>
    <p:sldLayoutId id="2147483707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5">
            <a:extLst>
              <a:ext uri="{FF2B5EF4-FFF2-40B4-BE49-F238E27FC236}">
                <a16:creationId xmlns:a16="http://schemas.microsoft.com/office/drawing/2014/main" id="{1A5C6550-047F-2442-ADAB-BF72C6758DA4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6">
            <a:extLst>
              <a:ext uri="{FF2B5EF4-FFF2-40B4-BE49-F238E27FC236}">
                <a16:creationId xmlns:a16="http://schemas.microsoft.com/office/drawing/2014/main" id="{4AC473FB-7523-434D-816D-F2A8B53FADB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7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k 5">
            <a:extLst>
              <a:ext uri="{FF2B5EF4-FFF2-40B4-BE49-F238E27FC236}">
                <a16:creationId xmlns:a16="http://schemas.microsoft.com/office/drawing/2014/main" id="{1DA5F5C8-AFB6-EF46-8D01-D43EC3B20F79}"/>
              </a:ext>
            </a:extLst>
          </p:cNvPr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Bildobjekt 6">
            <a:extLst>
              <a:ext uri="{FF2B5EF4-FFF2-40B4-BE49-F238E27FC236}">
                <a16:creationId xmlns:a16="http://schemas.microsoft.com/office/drawing/2014/main" id="{3818EBA3-E255-F04E-9681-4F94A7B46B86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78056" y="6141600"/>
            <a:ext cx="1593422" cy="5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49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721" r:id="rId4"/>
    <p:sldLayoutId id="2147483709" r:id="rId5"/>
    <p:sldLayoutId id="2147483733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sidan.liu.se/HR-Personal/coronavirus?l=en&amp;sc=true" TargetMode="Externa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/>
              <a:t>2021-06-22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C33E3D-CA7E-9A40-BFFC-303E70BD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ADIT Meeting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– new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model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model</a:t>
            </a:r>
            <a:r>
              <a:rPr lang="sv-SE" dirty="0"/>
              <a:t> for distribution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from </a:t>
            </a:r>
            <a:r>
              <a:rPr lang="sv-SE" dirty="0" err="1"/>
              <a:t>faculties</a:t>
            </a:r>
            <a:r>
              <a:rPr lang="sv-SE" dirty="0"/>
              <a:t> to </a:t>
            </a:r>
            <a:r>
              <a:rPr lang="sv-SE" dirty="0" err="1"/>
              <a:t>departments</a:t>
            </a:r>
            <a:r>
              <a:rPr lang="sv-SE" dirty="0"/>
              <a:t> (from Jan 2023; in </a:t>
            </a:r>
            <a:r>
              <a:rPr lang="sv-SE" dirty="0" err="1"/>
              <a:t>practice</a:t>
            </a:r>
            <a:r>
              <a:rPr lang="sv-SE" dirty="0"/>
              <a:t> new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be ready spring 2022)</a:t>
            </a:r>
          </a:p>
          <a:p>
            <a:endParaRPr lang="sv-SE" dirty="0"/>
          </a:p>
          <a:p>
            <a:r>
              <a:rPr lang="sv-SE" dirty="0"/>
              <a:t>GU</a:t>
            </a:r>
          </a:p>
          <a:p>
            <a:pPr lvl="1"/>
            <a:r>
              <a:rPr lang="sv-SE" dirty="0" err="1"/>
              <a:t>Funding</a:t>
            </a:r>
            <a:r>
              <a:rPr lang="sv-SE" dirty="0"/>
              <a:t> for </a:t>
            </a:r>
            <a:r>
              <a:rPr lang="sv-SE" dirty="0" err="1"/>
              <a:t>course</a:t>
            </a:r>
            <a:r>
              <a:rPr lang="sv-SE" dirty="0"/>
              <a:t> </a:t>
            </a:r>
            <a:r>
              <a:rPr lang="sv-SE" dirty="0" err="1"/>
              <a:t>mainly</a:t>
            </a:r>
            <a:r>
              <a:rPr lang="sv-SE" dirty="0"/>
              <a:t> </a:t>
            </a:r>
            <a:r>
              <a:rPr lang="sv-SE" dirty="0" err="1"/>
              <a:t>based</a:t>
            </a:r>
            <a:r>
              <a:rPr lang="sv-SE" dirty="0"/>
              <a:t> on </a:t>
            </a:r>
            <a:r>
              <a:rPr lang="sv-SE" dirty="0" err="1"/>
              <a:t>registrations</a:t>
            </a:r>
            <a:endParaRPr lang="sv-SE" dirty="0"/>
          </a:p>
          <a:p>
            <a:pPr lvl="1"/>
            <a:r>
              <a:rPr lang="sv-SE" dirty="0"/>
              <a:t>All </a:t>
            </a:r>
            <a:r>
              <a:rPr lang="sv-SE" dirty="0" err="1"/>
              <a:t>computations</a:t>
            </a:r>
            <a:r>
              <a:rPr lang="sv-SE" dirty="0"/>
              <a:t> in </a:t>
            </a:r>
            <a:r>
              <a:rPr lang="sv-SE" dirty="0" err="1"/>
              <a:t>current</a:t>
            </a:r>
            <a:r>
              <a:rPr lang="sv-SE" dirty="0"/>
              <a:t> </a:t>
            </a:r>
            <a:r>
              <a:rPr lang="sv-SE" dirty="0" err="1"/>
              <a:t>year</a:t>
            </a:r>
            <a:endParaRPr lang="sv-SE" dirty="0"/>
          </a:p>
          <a:p>
            <a:pPr lvl="1"/>
            <a:r>
              <a:rPr lang="sv-SE" dirty="0"/>
              <a:t>Faculty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fund</a:t>
            </a:r>
            <a:r>
              <a:rPr lang="sv-SE" dirty="0"/>
              <a:t> special </a:t>
            </a:r>
            <a:r>
              <a:rPr lang="sv-SE" dirty="0" err="1"/>
              <a:t>commitments</a:t>
            </a:r>
            <a:r>
              <a:rPr lang="sv-SE" dirty="0"/>
              <a:t> (max 15%)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646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– new </a:t>
            </a:r>
            <a:r>
              <a:rPr lang="sv-SE" dirty="0" err="1"/>
              <a:t>funding</a:t>
            </a:r>
            <a:r>
              <a:rPr lang="sv-SE" dirty="0"/>
              <a:t> </a:t>
            </a:r>
            <a:r>
              <a:rPr lang="sv-SE" dirty="0" err="1"/>
              <a:t>model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model</a:t>
            </a:r>
            <a:r>
              <a:rPr lang="sv-SE" dirty="0"/>
              <a:t> for distribution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funding</a:t>
            </a:r>
            <a:r>
              <a:rPr lang="sv-SE" dirty="0"/>
              <a:t> from </a:t>
            </a:r>
            <a:r>
              <a:rPr lang="sv-SE" dirty="0" err="1"/>
              <a:t>faculties</a:t>
            </a:r>
            <a:r>
              <a:rPr lang="sv-SE" dirty="0"/>
              <a:t> to </a:t>
            </a:r>
            <a:r>
              <a:rPr lang="sv-SE" dirty="0" err="1"/>
              <a:t>departments</a:t>
            </a:r>
            <a:r>
              <a:rPr lang="sv-SE" dirty="0"/>
              <a:t> (from Jan 2023; in </a:t>
            </a:r>
            <a:r>
              <a:rPr lang="sv-SE" dirty="0" err="1"/>
              <a:t>practice</a:t>
            </a:r>
            <a:r>
              <a:rPr lang="sv-SE" dirty="0"/>
              <a:t> new </a:t>
            </a:r>
            <a:r>
              <a:rPr lang="sv-SE" dirty="0" err="1"/>
              <a:t>rules</a:t>
            </a:r>
            <a:r>
              <a:rPr lang="sv-SE" dirty="0"/>
              <a:t> </a:t>
            </a:r>
            <a:r>
              <a:rPr lang="sv-SE" dirty="0" err="1"/>
              <a:t>need</a:t>
            </a:r>
            <a:r>
              <a:rPr lang="sv-SE" dirty="0"/>
              <a:t> to be ready spring 2022)</a:t>
            </a:r>
          </a:p>
          <a:p>
            <a:endParaRPr lang="sv-SE" dirty="0"/>
          </a:p>
          <a:p>
            <a:r>
              <a:rPr lang="sv-SE" dirty="0"/>
              <a:t>FO</a:t>
            </a:r>
          </a:p>
          <a:p>
            <a:pPr lvl="1"/>
            <a:r>
              <a:rPr lang="sv-SE" dirty="0"/>
              <a:t>To </a:t>
            </a:r>
            <a:r>
              <a:rPr lang="sv-SE" dirty="0" err="1"/>
              <a:t>people</a:t>
            </a:r>
            <a:r>
              <a:rPr lang="sv-SE" dirty="0"/>
              <a:t>  20-30%</a:t>
            </a:r>
          </a:p>
          <a:p>
            <a:pPr lvl="1"/>
            <a:r>
              <a:rPr lang="sv-SE" dirty="0"/>
              <a:t>To research </a:t>
            </a:r>
            <a:r>
              <a:rPr lang="sv-SE" dirty="0" err="1"/>
              <a:t>environments</a:t>
            </a:r>
            <a:r>
              <a:rPr lang="sv-SE" dirty="0"/>
              <a:t>  55-80%</a:t>
            </a:r>
          </a:p>
          <a:p>
            <a:pPr lvl="1"/>
            <a:r>
              <a:rPr lang="sv-SE" dirty="0"/>
              <a:t>Special </a:t>
            </a:r>
            <a:r>
              <a:rPr lang="sv-SE" dirty="0" err="1"/>
              <a:t>commitments</a:t>
            </a:r>
            <a:r>
              <a:rPr lang="sv-SE" dirty="0"/>
              <a:t>  0-15%</a:t>
            </a:r>
          </a:p>
          <a:p>
            <a:pPr lvl="1"/>
            <a:endParaRPr lang="sv-SE" dirty="0"/>
          </a:p>
          <a:p>
            <a:r>
              <a:rPr lang="sv-SE" dirty="0"/>
              <a:t>Prefekt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redistribute</a:t>
            </a:r>
            <a:r>
              <a:rPr lang="sv-SE" dirty="0"/>
              <a:t> in the </a:t>
            </a:r>
            <a:r>
              <a:rPr lang="sv-SE" dirty="0" err="1"/>
              <a:t>department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7036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vaccination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 err="1"/>
              <a:t>Employees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book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 at </a:t>
            </a:r>
            <a:r>
              <a:rPr lang="sv-SE" dirty="0" err="1"/>
              <a:t>Feelgood</a:t>
            </a:r>
            <a:endParaRPr lang="sv-SE" dirty="0"/>
          </a:p>
          <a:p>
            <a:r>
              <a:rPr lang="sv-SE" dirty="0"/>
              <a:t>Tannefors (Linköping) or Bråddgatan (Norrköping)</a:t>
            </a:r>
          </a:p>
          <a:p>
            <a:r>
              <a:rPr lang="sv-SE" dirty="0"/>
              <a:t>Same </a:t>
            </a:r>
            <a:r>
              <a:rPr lang="sv-SE" dirty="0" err="1"/>
              <a:t>conditions</a:t>
            </a:r>
            <a:r>
              <a:rPr lang="sv-SE" dirty="0"/>
              <a:t> as Region Östergötland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https://liuonline.sharepoint.com/sites/intranet-nyheter/SitePages/en/Vaccinera-dig-hos-Feelgood.aspx?CT=1623400935972&amp;OR=OWA-NT&amp;CID=7b715611-61d2-2cb9-a19f-e0c396557e0c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3791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8CC86-766D-4116-AAB5-F66989A6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group</a:t>
            </a:r>
            <a:r>
              <a:rPr lang="sv-SE" dirty="0"/>
              <a:t> </a:t>
            </a:r>
            <a:r>
              <a:rPr lang="sv-SE" dirty="0" err="1"/>
              <a:t>members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7A1FCD-69C3-4951-A794-95C632662E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41416A-3DBA-42E9-B672-2574A9A5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1ECF57-29B6-468B-B4F0-D00E6C5A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697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828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D49B-0141-904A-8249-CC373BFF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sv-SE" dirty="0"/>
              <a:t>New </a:t>
            </a:r>
            <a:r>
              <a:rPr lang="sv-SE" dirty="0" err="1"/>
              <a:t>employees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1B440-32B6-C945-9C60-3683680628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fontAlgn="base">
              <a:buNone/>
            </a:pPr>
            <a:endParaRPr lang="en" dirty="0"/>
          </a:p>
          <a:p>
            <a:pPr fontAlgn="base"/>
            <a:r>
              <a:rPr lang="sv-SE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Industrial PhD student David Hasselquist (1/9)</a:t>
            </a:r>
          </a:p>
          <a:p>
            <a:pPr fontAlgn="base"/>
            <a:endParaRPr lang="sv-SE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Open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announcements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 PhD students</a:t>
            </a:r>
          </a:p>
          <a:p>
            <a:pPr lvl="1" fontAlgn="base"/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CUGS (Andrei and Patrick) – </a:t>
            </a:r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closes</a:t>
            </a:r>
            <a:r>
              <a:rPr lang="sv-SE">
                <a:solidFill>
                  <a:srgbClr val="201F1E"/>
                </a:solidFill>
                <a:latin typeface="Segoe UI" panose="020B0502040204020203" pitchFamily="34" charset="0"/>
              </a:rPr>
              <a:t> 24/6</a:t>
            </a:r>
            <a:endParaRPr lang="sv-SE" dirty="0">
              <a:solidFill>
                <a:srgbClr val="201F1E"/>
              </a:solidFill>
              <a:latin typeface="Segoe UI" panose="020B0502040204020203" pitchFamily="34" charset="0"/>
            </a:endParaRPr>
          </a:p>
          <a:p>
            <a:pPr lvl="1" fontAlgn="base"/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IDA (Andrei)</a:t>
            </a:r>
          </a:p>
          <a:p>
            <a:pPr fontAlgn="base"/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Closed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 </a:t>
            </a:r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announcements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 PhD students</a:t>
            </a:r>
          </a:p>
          <a:p>
            <a:pPr lvl="1" fontAlgn="base"/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IDA (Patrick) – decision: </a:t>
            </a:r>
            <a:r>
              <a:rPr lang="sv-SE" dirty="0" err="1">
                <a:solidFill>
                  <a:srgbClr val="201F1E"/>
                </a:solidFill>
                <a:latin typeface="Segoe UI" panose="020B0502040204020203" pitchFamily="34" charset="0"/>
              </a:rPr>
              <a:t>Ying</a:t>
            </a:r>
            <a:r>
              <a:rPr lang="sv-SE" dirty="0">
                <a:solidFill>
                  <a:srgbClr val="201F1E"/>
                </a:solidFill>
                <a:latin typeface="Segoe UI" panose="020B0502040204020203" pitchFamily="34" charset="0"/>
              </a:rPr>
              <a:t> Li </a:t>
            </a:r>
            <a:endParaRPr lang="e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7EBA-BE8E-5D44-AFB3-F355F71F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09E05-B133-3E4F-9963-6597DDBBAADB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8E539-5AB6-8F49-9874-EA4FFDFA8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68F51-BB03-7849-9CB1-2439EAD8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692A772F-7124-4CF8-A213-77EE6838A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9144000" cy="369332"/>
          </a:xfrm>
          <a:prstGeom prst="rect">
            <a:avLst/>
          </a:prstGeom>
          <a:solidFill>
            <a:srgbClr val="EBF7F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sv-SE" sz="2000" dirty="0"/>
              <a:t>New policy </a:t>
            </a:r>
            <a:r>
              <a:rPr lang="sv-SE" sz="2000" dirty="0" err="1"/>
              <a:t>based</a:t>
            </a:r>
            <a:r>
              <a:rPr lang="sv-SE" sz="2000" dirty="0"/>
              <a:t> on </a:t>
            </a:r>
            <a:r>
              <a:rPr lang="sv-SE" sz="2000" dirty="0" err="1"/>
              <a:t>pandemic</a:t>
            </a:r>
            <a:r>
              <a:rPr lang="sv-SE" sz="2000" dirty="0"/>
              <a:t> </a:t>
            </a:r>
            <a:r>
              <a:rPr lang="sv-SE" sz="2000" dirty="0" err="1"/>
              <a:t>levels</a:t>
            </a:r>
            <a:endParaRPr lang="sv-SE" sz="2000" dirty="0"/>
          </a:p>
          <a:p>
            <a:pPr marL="0" indent="0" fontAlgn="base">
              <a:buNone/>
            </a:pPr>
            <a:r>
              <a:rPr lang="sv-SE" sz="1800" dirty="0"/>
              <a:t>https://insidan.liu.se/HR-Personal/coronavirus/coronavirus/1.784719/Beslut-aktivering-pandeminiva-varen-2021.pdf</a:t>
            </a:r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EB91D2C3-75A9-46AD-983D-59E704D52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502290"/>
            <a:ext cx="8686800" cy="37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42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 err="1"/>
              <a:t>Current</a:t>
            </a:r>
            <a:r>
              <a:rPr lang="sv-SE" sz="2000" dirty="0"/>
              <a:t> </a:t>
            </a:r>
            <a:r>
              <a:rPr lang="sv-SE" sz="2000" dirty="0" err="1"/>
              <a:t>level</a:t>
            </a:r>
            <a:r>
              <a:rPr lang="sv-SE" sz="2000" dirty="0"/>
              <a:t>: 4 </a:t>
            </a: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2021-07-31</a:t>
            </a:r>
            <a:endParaRPr lang="sv-SE" sz="2000" dirty="0"/>
          </a:p>
          <a:p>
            <a:pPr marL="0" indent="0" fontAlgn="base">
              <a:buNone/>
            </a:pPr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8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r>
              <a:rPr lang="en-US" sz="2000" dirty="0">
                <a:hlinkClick r:id="rId2"/>
              </a:rPr>
              <a:t>https://insidan.liu.se/HR-Personal/coronavirus?l=en&amp;sc=true</a:t>
            </a:r>
            <a:br>
              <a:rPr lang="sv-SE" dirty="0"/>
            </a:br>
            <a:endParaRPr lang="sv-SE" dirty="0"/>
          </a:p>
          <a:p>
            <a:pPr marL="0" indent="0" fontAlgn="base">
              <a:buNone/>
            </a:pP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mainly</a:t>
            </a:r>
            <a:r>
              <a:rPr lang="sv-SE" sz="2000" dirty="0"/>
              <a:t> </a:t>
            </a:r>
            <a:r>
              <a:rPr lang="sv-SE" sz="2000" dirty="0" err="1"/>
              <a:t>distance</a:t>
            </a:r>
            <a:r>
              <a:rPr lang="sv-SE" sz="2000" dirty="0"/>
              <a:t> mode (GU and FU)</a:t>
            </a:r>
          </a:p>
          <a:p>
            <a:pPr marL="0" indent="0" fontAlgn="base">
              <a:buNone/>
            </a:pPr>
            <a:r>
              <a:rPr lang="sv-SE" sz="2000" dirty="0"/>
              <a:t>Meetings </a:t>
            </a:r>
            <a:r>
              <a:rPr lang="sv-SE" sz="2000" dirty="0" err="1"/>
              <a:t>distance</a:t>
            </a:r>
            <a:r>
              <a:rPr lang="sv-SE" sz="2000" dirty="0"/>
              <a:t> mode (</a:t>
            </a:r>
            <a:r>
              <a:rPr lang="sv-SE" sz="2000" dirty="0" err="1"/>
              <a:t>also</a:t>
            </a:r>
            <a:r>
              <a:rPr lang="sv-SE" sz="2000" dirty="0"/>
              <a:t> supervision)</a:t>
            </a:r>
          </a:p>
          <a:p>
            <a:pPr marL="0" indent="0" fontAlgn="base">
              <a:buNone/>
            </a:pPr>
            <a:r>
              <a:rPr lang="sv-SE" sz="2000" b="1" dirty="0" err="1"/>
              <a:t>Work</a:t>
            </a:r>
            <a:r>
              <a:rPr lang="sv-SE" sz="2000" b="1" dirty="0"/>
              <a:t> on campus: </a:t>
            </a:r>
            <a:r>
              <a:rPr lang="sv-SE" sz="2000" b="1" dirty="0" err="1"/>
              <a:t>only</a:t>
            </a:r>
            <a:r>
              <a:rPr lang="sv-SE" sz="2000" b="1" dirty="0"/>
              <a:t> </a:t>
            </a:r>
            <a:r>
              <a:rPr lang="sv-SE" sz="2000" b="1" dirty="0" err="1"/>
              <a:t>if</a:t>
            </a:r>
            <a:r>
              <a:rPr lang="sv-SE" sz="2000" b="1" dirty="0"/>
              <a:t> </a:t>
            </a:r>
            <a:r>
              <a:rPr lang="sv-SE" sz="2000" b="1" dirty="0" err="1"/>
              <a:t>neccesary</a:t>
            </a:r>
            <a:r>
              <a:rPr lang="sv-SE" sz="2000" b="1" dirty="0"/>
              <a:t> (</a:t>
            </a:r>
            <a:r>
              <a:rPr lang="sv-SE" sz="2000" b="1" dirty="0" err="1"/>
              <a:t>discuss</a:t>
            </a:r>
            <a:r>
              <a:rPr lang="sv-SE" sz="2000" b="1" dirty="0"/>
              <a:t> </a:t>
            </a:r>
            <a:r>
              <a:rPr lang="sv-SE" sz="2000" b="1" dirty="0" err="1"/>
              <a:t>with</a:t>
            </a:r>
            <a:r>
              <a:rPr lang="sv-SE" sz="2000" b="1" dirty="0"/>
              <a:t> </a:t>
            </a:r>
            <a:r>
              <a:rPr lang="sv-SE" sz="2000" b="1" dirty="0" err="1"/>
              <a:t>me</a:t>
            </a:r>
            <a:r>
              <a:rPr lang="sv-SE" sz="2000" b="1" dirty="0"/>
              <a:t>)</a:t>
            </a:r>
          </a:p>
          <a:p>
            <a:pPr marL="0" indent="0" fontAlgn="base">
              <a:buNone/>
            </a:pPr>
            <a:r>
              <a:rPr lang="sv-SE" sz="2000" b="1" dirty="0"/>
              <a:t> </a:t>
            </a:r>
            <a:r>
              <a:rPr lang="sv-SE" sz="2000" dirty="0" err="1"/>
              <a:t>Report</a:t>
            </a:r>
            <a:r>
              <a:rPr lang="sv-SE" sz="2000" dirty="0"/>
              <a:t> to </a:t>
            </a:r>
            <a:r>
              <a:rPr lang="sv-SE" sz="2000" dirty="0" err="1"/>
              <a:t>government</a:t>
            </a:r>
            <a:endParaRPr lang="sv-SE" sz="2000" dirty="0"/>
          </a:p>
          <a:p>
            <a:pPr marL="0" indent="0" fontAlgn="base">
              <a:buNone/>
            </a:pPr>
            <a:r>
              <a:rPr lang="sv-SE" sz="2000" dirty="0"/>
              <a:t>No </a:t>
            </a:r>
            <a:r>
              <a:rPr lang="sv-SE" sz="2000" dirty="0" err="1"/>
              <a:t>travel</a:t>
            </a:r>
            <a:endParaRPr lang="sv-SE" sz="2000" dirty="0"/>
          </a:p>
          <a:p>
            <a:pPr marL="0" indent="0" fontAlgn="base">
              <a:buNone/>
            </a:pPr>
            <a:r>
              <a:rPr lang="sv-SE" sz="2000" dirty="0"/>
              <a:t>Students less </a:t>
            </a:r>
            <a:r>
              <a:rPr lang="sv-SE" sz="2000" dirty="0" err="1"/>
              <a:t>opportunities</a:t>
            </a:r>
            <a:r>
              <a:rPr lang="sv-SE" sz="2000" dirty="0"/>
              <a:t> to be on campus</a:t>
            </a:r>
          </a:p>
          <a:p>
            <a:pPr marL="0" indent="0" fontAlgn="base">
              <a:buNone/>
            </a:pPr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Questions</a:t>
            </a:r>
            <a:r>
              <a:rPr lang="sv-SE" sz="2000" dirty="0"/>
              <a:t>:</a:t>
            </a:r>
          </a:p>
          <a:p>
            <a:pPr marL="0" indent="0" fontAlgn="base">
              <a:buNone/>
            </a:pPr>
            <a:r>
              <a:rPr lang="sv-SE" sz="2000" dirty="0"/>
              <a:t>Contact </a:t>
            </a:r>
            <a:r>
              <a:rPr lang="sv-SE" sz="2000" dirty="0" err="1"/>
              <a:t>me</a:t>
            </a:r>
            <a:r>
              <a:rPr lang="sv-SE" sz="2000" dirty="0"/>
              <a:t>; For </a:t>
            </a:r>
            <a:r>
              <a:rPr lang="sv-SE" sz="2000" dirty="0" err="1"/>
              <a:t>work</a:t>
            </a:r>
            <a:r>
              <a:rPr lang="sv-SE" sz="2000" dirty="0"/>
              <a:t> </a:t>
            </a:r>
            <a:r>
              <a:rPr lang="sv-SE" sz="2000" dirty="0" err="1"/>
              <a:t>environment</a:t>
            </a:r>
            <a:r>
              <a:rPr lang="sv-SE" sz="2000" dirty="0"/>
              <a:t> </a:t>
            </a:r>
            <a:r>
              <a:rPr lang="sv-SE" sz="2000" dirty="0" err="1"/>
              <a:t>issues</a:t>
            </a:r>
            <a:r>
              <a:rPr lang="sv-SE" sz="2000" dirty="0"/>
              <a:t>, </a:t>
            </a:r>
            <a:r>
              <a:rPr lang="sv-SE" sz="2000" dirty="0" err="1"/>
              <a:t>contact</a:t>
            </a:r>
            <a:r>
              <a:rPr lang="sv-SE" sz="2000" dirty="0"/>
              <a:t> HR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8366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 err="1"/>
              <a:t>LiU</a:t>
            </a:r>
            <a:r>
              <a:rPr lang="sv-SE" dirty="0"/>
              <a:t>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endParaRPr lang="sv-SE" sz="2000" dirty="0"/>
          </a:p>
          <a:p>
            <a:pPr fontAlgn="base"/>
            <a:r>
              <a:rPr lang="sv-SE" sz="2000" dirty="0" err="1"/>
              <a:t>Level</a:t>
            </a:r>
            <a:r>
              <a:rPr lang="sv-SE" sz="2000" dirty="0"/>
              <a:t> 2 from </a:t>
            </a:r>
            <a:r>
              <a:rPr lang="sv-SE" sz="2000" dirty="0">
                <a:solidFill>
                  <a:srgbClr val="FF0000"/>
                </a:solidFill>
              </a:rPr>
              <a:t>2021-08-01</a:t>
            </a:r>
          </a:p>
          <a:p>
            <a:pPr fontAlgn="base"/>
            <a:r>
              <a:rPr lang="sv-SE" sz="2000" dirty="0" err="1"/>
              <a:t>Work</a:t>
            </a:r>
            <a:r>
              <a:rPr lang="sv-SE" sz="2000" dirty="0"/>
              <a:t> from </a:t>
            </a:r>
            <a:r>
              <a:rPr lang="sv-SE" sz="2000" dirty="0" err="1"/>
              <a:t>home</a:t>
            </a:r>
            <a:r>
              <a:rPr lang="sv-SE" sz="2000" dirty="0"/>
              <a:t> as </a:t>
            </a:r>
            <a:r>
              <a:rPr lang="sv-SE" sz="2000" dirty="0" err="1"/>
              <a:t>much</a:t>
            </a:r>
            <a:r>
              <a:rPr lang="sv-SE" sz="2000" dirty="0"/>
              <a:t> as </a:t>
            </a:r>
            <a:r>
              <a:rPr lang="sv-SE" sz="2000" dirty="0" err="1"/>
              <a:t>possible</a:t>
            </a:r>
            <a:r>
              <a:rPr lang="sv-SE" sz="2000" dirty="0"/>
              <a:t> </a:t>
            </a: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2021-09-15</a:t>
            </a:r>
          </a:p>
          <a:p>
            <a:pPr fontAlgn="base"/>
            <a:r>
              <a:rPr lang="sv-SE" sz="2000" dirty="0" err="1"/>
              <a:t>Planned</a:t>
            </a:r>
            <a:r>
              <a:rPr lang="sv-SE" sz="2000" dirty="0"/>
              <a:t> (not </a:t>
            </a:r>
            <a:r>
              <a:rPr lang="sv-SE" sz="2000" dirty="0" err="1"/>
              <a:t>decided</a:t>
            </a:r>
            <a:r>
              <a:rPr lang="sv-SE" sz="2000" dirty="0"/>
              <a:t>): </a:t>
            </a:r>
            <a:r>
              <a:rPr lang="sv-SE" sz="2000" dirty="0" err="1"/>
              <a:t>level</a:t>
            </a:r>
            <a:r>
              <a:rPr lang="sv-SE" sz="2000" dirty="0"/>
              <a:t> 1 from 2021-09-16</a:t>
            </a:r>
          </a:p>
          <a:p>
            <a:pPr marL="0" indent="0" fontAlgn="base">
              <a:buNone/>
            </a:pPr>
            <a:endParaRPr lang="sv-SE" sz="2000" dirty="0"/>
          </a:p>
          <a:p>
            <a:pPr fontAlgn="base"/>
            <a:r>
              <a:rPr lang="sv-SE" sz="2000" dirty="0"/>
              <a:t>Courses: </a:t>
            </a:r>
          </a:p>
          <a:p>
            <a:pPr lvl="1" fontAlgn="base"/>
            <a:r>
              <a:rPr lang="sv-SE" sz="2000" dirty="0" err="1"/>
              <a:t>Recommendation</a:t>
            </a:r>
            <a:r>
              <a:rPr lang="sv-SE" sz="2000" dirty="0"/>
              <a:t> to do as </a:t>
            </a:r>
            <a:r>
              <a:rPr lang="sv-SE" sz="2000" dirty="0" err="1"/>
              <a:t>planned</a:t>
            </a:r>
            <a:r>
              <a:rPr lang="sv-SE" sz="2000" dirty="0"/>
              <a:t> </a:t>
            </a:r>
            <a:r>
              <a:rPr lang="sv-SE" sz="2000" dirty="0" err="1"/>
              <a:t>even</a:t>
            </a:r>
            <a:r>
              <a:rPr lang="sv-SE" sz="2000" dirty="0"/>
              <a:t> </a:t>
            </a:r>
            <a:r>
              <a:rPr lang="sv-SE" sz="2000" dirty="0" err="1"/>
              <a:t>after</a:t>
            </a:r>
            <a:r>
              <a:rPr lang="sv-SE" sz="2000" dirty="0"/>
              <a:t> 2021-08-01</a:t>
            </a:r>
          </a:p>
          <a:p>
            <a:pPr lvl="1" fontAlgn="base"/>
            <a:r>
              <a:rPr lang="sv-SE" sz="2000" dirty="0"/>
              <a:t>Not </a:t>
            </a:r>
            <a:r>
              <a:rPr lang="sv-SE" sz="2000" dirty="0" err="1"/>
              <a:t>possible</a:t>
            </a:r>
            <a:r>
              <a:rPr lang="sv-SE" sz="2000" dirty="0"/>
              <a:t> to get extra </a:t>
            </a:r>
            <a:r>
              <a:rPr lang="sv-SE" sz="2000" dirty="0" err="1"/>
              <a:t>rooms</a:t>
            </a:r>
            <a:r>
              <a:rPr lang="sv-SE" sz="2000" dirty="0"/>
              <a:t> </a:t>
            </a:r>
          </a:p>
          <a:p>
            <a:pPr lvl="1" fontAlgn="base"/>
            <a:r>
              <a:rPr lang="sv-SE" sz="2000" dirty="0" err="1"/>
              <a:t>Until</a:t>
            </a:r>
            <a:r>
              <a:rPr lang="sv-SE" sz="2000" dirty="0"/>
              <a:t> 2021-09-15: </a:t>
            </a:r>
            <a:r>
              <a:rPr lang="sv-SE" sz="2000" dirty="0" err="1"/>
              <a:t>distance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1.5 m </a:t>
            </a:r>
            <a:r>
              <a:rPr lang="sv-SE" sz="2000" dirty="0" err="1"/>
              <a:t>between</a:t>
            </a:r>
            <a:r>
              <a:rPr lang="sv-SE" sz="2000" dirty="0"/>
              <a:t> students in </a:t>
            </a:r>
            <a:r>
              <a:rPr lang="sv-SE" sz="2000" dirty="0" err="1"/>
              <a:t>rooms</a:t>
            </a:r>
            <a:endParaRPr lang="sv-SE" sz="2000" dirty="0"/>
          </a:p>
          <a:p>
            <a:pPr lvl="1" fontAlgn="base"/>
            <a:r>
              <a:rPr lang="sv-SE" sz="2000" dirty="0" err="1"/>
              <a:t>Distance</a:t>
            </a:r>
            <a:r>
              <a:rPr lang="sv-SE" sz="2000" dirty="0"/>
              <a:t> mode for </a:t>
            </a:r>
            <a:r>
              <a:rPr lang="sv-SE" sz="2000" dirty="0" err="1"/>
              <a:t>teaching</a:t>
            </a:r>
            <a:r>
              <a:rPr lang="sv-SE" sz="2000" dirty="0"/>
              <a:t> and </a:t>
            </a:r>
            <a:r>
              <a:rPr lang="sv-SE" sz="2000" dirty="0" err="1"/>
              <a:t>exams</a:t>
            </a:r>
            <a:r>
              <a:rPr lang="sv-SE" sz="2000" dirty="0"/>
              <a:t> </a:t>
            </a:r>
            <a:r>
              <a:rPr lang="sv-SE" sz="2000" dirty="0" err="1"/>
              <a:t>allowed</a:t>
            </a:r>
            <a:r>
              <a:rPr lang="sv-SE" sz="2000" dirty="0"/>
              <a:t> </a:t>
            </a: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2022-01-31 </a:t>
            </a:r>
            <a:r>
              <a:rPr lang="sv-SE" sz="2000" dirty="0">
                <a:solidFill>
                  <a:schemeClr val="accent1"/>
                </a:solidFill>
              </a:rPr>
              <a:t>(</a:t>
            </a:r>
            <a:r>
              <a:rPr lang="sv-SE" sz="2000" dirty="0" err="1">
                <a:solidFill>
                  <a:schemeClr val="accent1"/>
                </a:solidFill>
              </a:rPr>
              <a:t>applying</a:t>
            </a:r>
            <a:r>
              <a:rPr lang="sv-SE" sz="2000" dirty="0">
                <a:solidFill>
                  <a:schemeClr val="accent1"/>
                </a:solidFill>
              </a:rPr>
              <a:t> </a:t>
            </a:r>
            <a:r>
              <a:rPr lang="sv-SE" sz="2000" dirty="0" err="1">
                <a:solidFill>
                  <a:schemeClr val="accent1"/>
                </a:solidFill>
              </a:rPr>
              <a:t>initiated</a:t>
            </a:r>
            <a:r>
              <a:rPr lang="sv-SE" sz="2000" dirty="0">
                <a:solidFill>
                  <a:schemeClr val="accent1"/>
                </a:solidFill>
              </a:rPr>
              <a:t> by </a:t>
            </a:r>
            <a:r>
              <a:rPr lang="sv-SE" sz="2000" dirty="0" err="1">
                <a:solidFill>
                  <a:schemeClr val="accent1"/>
                </a:solidFill>
              </a:rPr>
              <a:t>examiner</a:t>
            </a:r>
            <a:r>
              <a:rPr lang="sv-SE" sz="2000" dirty="0">
                <a:solidFill>
                  <a:schemeClr val="accent1"/>
                </a:solidFill>
              </a:rPr>
              <a:t> </a:t>
            </a:r>
            <a:r>
              <a:rPr lang="sv-SE" sz="2000" dirty="0" err="1">
                <a:solidFill>
                  <a:schemeClr val="accent1"/>
                </a:solidFill>
              </a:rPr>
              <a:t>instead</a:t>
            </a:r>
            <a:r>
              <a:rPr lang="sv-SE" sz="2000" dirty="0">
                <a:solidFill>
                  <a:schemeClr val="accent1"/>
                </a:solidFill>
              </a:rPr>
              <a:t> </a:t>
            </a:r>
            <a:r>
              <a:rPr lang="sv-SE" sz="2000" dirty="0" err="1">
                <a:solidFill>
                  <a:schemeClr val="accent1"/>
                </a:solidFill>
              </a:rPr>
              <a:t>of</a:t>
            </a:r>
            <a:r>
              <a:rPr lang="sv-SE" sz="2000" dirty="0">
                <a:solidFill>
                  <a:schemeClr val="accent1"/>
                </a:solidFill>
              </a:rPr>
              <a:t> IDA)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25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5" y="634047"/>
            <a:ext cx="7737588" cy="831131"/>
          </a:xfrm>
        </p:spPr>
        <p:txBody>
          <a:bodyPr/>
          <a:lstStyle/>
          <a:p>
            <a:r>
              <a:rPr lang="sv-SE" dirty="0"/>
              <a:t>IDA - Covid-19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5" y="1313826"/>
            <a:ext cx="7737587" cy="4066288"/>
          </a:xfrm>
        </p:spPr>
        <p:txBody>
          <a:bodyPr/>
          <a:lstStyle/>
          <a:p>
            <a:pPr fontAlgn="base"/>
            <a:endParaRPr lang="sv-SE" sz="2000" dirty="0"/>
          </a:p>
          <a:p>
            <a:pPr marL="0" indent="0" fontAlgn="base">
              <a:buNone/>
            </a:pPr>
            <a:r>
              <a:rPr lang="sv-SE" sz="2000" dirty="0" err="1"/>
              <a:t>Until</a:t>
            </a:r>
            <a:r>
              <a:rPr lang="sv-SE" sz="2000" dirty="0"/>
              <a:t> </a:t>
            </a:r>
            <a:r>
              <a:rPr lang="sv-SE" sz="2000" dirty="0">
                <a:solidFill>
                  <a:srgbClr val="FF0000"/>
                </a:solidFill>
              </a:rPr>
              <a:t>2021-09-15</a:t>
            </a:r>
          </a:p>
          <a:p>
            <a:pPr marL="0" indent="0" fontAlgn="base">
              <a:buNone/>
            </a:pPr>
            <a:endParaRPr lang="sv-SE" sz="2000" dirty="0">
              <a:solidFill>
                <a:srgbClr val="FF0000"/>
              </a:solidFill>
            </a:endParaRPr>
          </a:p>
          <a:p>
            <a:pPr fontAlgn="base"/>
            <a:r>
              <a:rPr lang="sv-SE" sz="2000" dirty="0" err="1"/>
              <a:t>Work</a:t>
            </a:r>
            <a:r>
              <a:rPr lang="sv-SE" sz="2000" dirty="0"/>
              <a:t> from </a:t>
            </a:r>
            <a:r>
              <a:rPr lang="sv-SE" sz="2000" dirty="0" err="1"/>
              <a:t>home</a:t>
            </a:r>
            <a:endParaRPr lang="sv-SE" sz="2000" dirty="0"/>
          </a:p>
          <a:p>
            <a:pPr fontAlgn="base"/>
            <a:r>
              <a:rPr lang="sv-SE" sz="2000" dirty="0"/>
              <a:t>All meetings digital</a:t>
            </a:r>
          </a:p>
          <a:p>
            <a:pPr fontAlgn="base"/>
            <a:r>
              <a:rPr lang="sv-SE" sz="2000" dirty="0" err="1"/>
              <a:t>Undergraduate</a:t>
            </a:r>
            <a:r>
              <a:rPr lang="sv-SE" sz="2000" dirty="0"/>
              <a:t> </a:t>
            </a:r>
            <a:r>
              <a:rPr lang="sv-SE" sz="2000" dirty="0" err="1"/>
              <a:t>courses</a:t>
            </a:r>
            <a:r>
              <a:rPr lang="sv-SE" sz="2000" dirty="0"/>
              <a:t> as </a:t>
            </a:r>
            <a:r>
              <a:rPr lang="sv-SE" sz="2000" dirty="0" err="1"/>
              <a:t>planned</a:t>
            </a:r>
            <a:r>
              <a:rPr lang="sv-SE" sz="2000" dirty="0"/>
              <a:t> </a:t>
            </a:r>
            <a:r>
              <a:rPr lang="sv-SE" sz="2000" dirty="0" err="1"/>
              <a:t>earlier</a:t>
            </a:r>
            <a:r>
              <a:rPr lang="sv-SE" sz="2000" dirty="0"/>
              <a:t> </a:t>
            </a:r>
          </a:p>
          <a:p>
            <a:pPr fontAlgn="base"/>
            <a:r>
              <a:rPr lang="sv-SE" sz="2000" dirty="0"/>
              <a:t>PhD </a:t>
            </a:r>
            <a:r>
              <a:rPr lang="sv-SE" sz="2000" dirty="0" err="1"/>
              <a:t>courses</a:t>
            </a:r>
            <a:r>
              <a:rPr lang="sv-SE" sz="2000" dirty="0"/>
              <a:t> digital; supervision digital</a:t>
            </a:r>
          </a:p>
          <a:p>
            <a:pPr fontAlgn="base"/>
            <a:r>
              <a:rPr lang="sv-SE" sz="2000" dirty="0"/>
              <a:t>No </a:t>
            </a:r>
            <a:r>
              <a:rPr lang="sv-SE" sz="2000" dirty="0" err="1"/>
              <a:t>travel</a:t>
            </a:r>
            <a:r>
              <a:rPr lang="sv-SE" sz="2000" dirty="0"/>
              <a:t> for </a:t>
            </a:r>
            <a:r>
              <a:rPr lang="sv-SE" sz="2000" dirty="0" err="1"/>
              <a:t>work</a:t>
            </a:r>
            <a:r>
              <a:rPr lang="sv-SE" sz="2000" dirty="0"/>
              <a:t>  </a:t>
            </a:r>
          </a:p>
          <a:p>
            <a:pPr fontAlgn="base"/>
            <a:endParaRPr lang="sv-SE" sz="2000" dirty="0"/>
          </a:p>
          <a:p>
            <a:pPr fontAlgn="base"/>
            <a:r>
              <a:rPr lang="sv-SE" sz="2000" dirty="0"/>
              <a:t>Note: </a:t>
            </a:r>
            <a:r>
              <a:rPr lang="sv-SE" sz="2000" dirty="0" err="1"/>
              <a:t>if</a:t>
            </a:r>
            <a:r>
              <a:rPr lang="sv-SE" sz="2000" dirty="0"/>
              <a:t> </a:t>
            </a:r>
            <a:r>
              <a:rPr lang="sv-SE" sz="2000" dirty="0" err="1"/>
              <a:t>you</a:t>
            </a:r>
            <a:r>
              <a:rPr lang="sv-SE" sz="2000" dirty="0"/>
              <a:t> </a:t>
            </a:r>
            <a:r>
              <a:rPr lang="sv-SE" sz="2000" dirty="0" err="1"/>
              <a:t>travel</a:t>
            </a:r>
            <a:r>
              <a:rPr lang="sv-SE" sz="2000" dirty="0"/>
              <a:t> </a:t>
            </a:r>
            <a:r>
              <a:rPr lang="sv-SE" sz="2000" dirty="0" err="1"/>
              <a:t>during</a:t>
            </a:r>
            <a:r>
              <a:rPr lang="sv-SE" sz="2000" dirty="0"/>
              <a:t> </a:t>
            </a:r>
            <a:r>
              <a:rPr lang="sv-SE" sz="2000" dirty="0" err="1"/>
              <a:t>holidays</a:t>
            </a:r>
            <a:r>
              <a:rPr lang="sv-SE" sz="2000" dirty="0"/>
              <a:t>, </a:t>
            </a:r>
            <a:r>
              <a:rPr lang="sv-SE" sz="2000" dirty="0" err="1"/>
              <a:t>stay</a:t>
            </a:r>
            <a:r>
              <a:rPr lang="sv-SE" sz="2000" dirty="0"/>
              <a:t> </a:t>
            </a:r>
            <a:r>
              <a:rPr lang="sv-SE" sz="2000" dirty="0" err="1"/>
              <a:t>away</a:t>
            </a:r>
            <a:r>
              <a:rPr lang="sv-SE" sz="2000" dirty="0"/>
              <a:t> from ADIT corridor for 2 </a:t>
            </a:r>
            <a:r>
              <a:rPr lang="sv-SE" sz="2000" dirty="0" err="1"/>
              <a:t>weeks</a:t>
            </a:r>
            <a:r>
              <a:rPr lang="sv-SE" sz="2000" dirty="0"/>
              <a:t> </a:t>
            </a:r>
            <a:r>
              <a:rPr lang="sv-SE" sz="2000" dirty="0" err="1"/>
              <a:t>after</a:t>
            </a:r>
            <a:r>
              <a:rPr lang="sv-SE" sz="2000" dirty="0"/>
              <a:t> </a:t>
            </a:r>
            <a:r>
              <a:rPr lang="sv-SE" sz="2000" dirty="0" err="1"/>
              <a:t>return</a:t>
            </a:r>
            <a:endParaRPr lang="sv-SE" sz="2000" dirty="0"/>
          </a:p>
          <a:p>
            <a:pPr fontAlgn="base"/>
            <a:endParaRPr lang="sv-SE" sz="20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33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</a:t>
            </a:r>
            <a:r>
              <a:rPr lang="sv-SE" dirty="0" err="1"/>
              <a:t>LiU</a:t>
            </a:r>
            <a:r>
              <a:rPr lang="sv-SE" dirty="0"/>
              <a:t> - Värdegrundsarbete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8646211" cy="4066288"/>
          </a:xfrm>
        </p:spPr>
        <p:txBody>
          <a:bodyPr/>
          <a:lstStyle/>
          <a:p>
            <a:pPr marL="0" indent="0" fontAlgn="base">
              <a:buNone/>
            </a:pPr>
            <a:endParaRPr lang="sv-SE" dirty="0"/>
          </a:p>
          <a:p>
            <a:pPr fontAlgn="base"/>
            <a:r>
              <a:rPr lang="sv-SE" dirty="0" err="1"/>
              <a:t>Values</a:t>
            </a:r>
            <a:endParaRPr lang="sv-SE" dirty="0"/>
          </a:p>
          <a:p>
            <a:pPr fontAlgn="base"/>
            <a:endParaRPr lang="sv-SE" dirty="0"/>
          </a:p>
          <a:p>
            <a:pPr fontAlgn="base"/>
            <a:r>
              <a:rPr lang="sv-SE" dirty="0"/>
              <a:t>Workshops at all </a:t>
            </a:r>
            <a:r>
              <a:rPr lang="sv-SE" dirty="0" err="1"/>
              <a:t>units</a:t>
            </a:r>
            <a:r>
              <a:rPr lang="sv-SE" dirty="0"/>
              <a:t> and divisions</a:t>
            </a:r>
          </a:p>
          <a:p>
            <a:pPr fontAlgn="base"/>
            <a:endParaRPr lang="sv-SE" dirty="0"/>
          </a:p>
          <a:p>
            <a:pPr fontAlgn="base"/>
            <a:r>
              <a:rPr lang="sv-SE" dirty="0" err="1"/>
              <a:t>Latest</a:t>
            </a:r>
            <a:r>
              <a:rPr lang="sv-SE" dirty="0"/>
              <a:t> </a:t>
            </a:r>
            <a:r>
              <a:rPr lang="sv-SE" dirty="0">
                <a:solidFill>
                  <a:srgbClr val="FF0000"/>
                </a:solidFill>
              </a:rPr>
              <a:t>September 30, 2021</a:t>
            </a:r>
          </a:p>
          <a:p>
            <a:pPr fontAlgn="base"/>
            <a:endParaRPr lang="sv-SE" dirty="0">
              <a:solidFill>
                <a:srgbClr val="FF0000"/>
              </a:solidFill>
            </a:endParaRPr>
          </a:p>
          <a:p>
            <a:pPr fontAlgn="base"/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groups</a:t>
            </a:r>
            <a:r>
              <a:rPr lang="sv-SE" dirty="0"/>
              <a:t> at IDA </a:t>
            </a:r>
            <a:r>
              <a:rPr lang="sv-SE" dirty="0" err="1"/>
              <a:t>level</a:t>
            </a:r>
            <a:endParaRPr lang="sv-SE" dirty="0"/>
          </a:p>
          <a:p>
            <a:pPr marL="0" indent="0" fontAlgn="base">
              <a:buNone/>
            </a:pPr>
            <a:r>
              <a:rPr lang="sv-SE" dirty="0"/>
              <a:t>   (Patrick </a:t>
            </a:r>
            <a:r>
              <a:rPr lang="sv-SE" dirty="0" err="1"/>
              <a:t>responsible</a:t>
            </a:r>
            <a:r>
              <a:rPr lang="sv-SE" dirty="0"/>
              <a:t> for ’Life Science’; </a:t>
            </a:r>
            <a:r>
              <a:rPr lang="sv-SE" dirty="0" err="1"/>
              <a:t>latest</a:t>
            </a:r>
            <a:r>
              <a:rPr lang="sv-SE" dirty="0"/>
              <a:t> 30/4)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9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4DBA4-D702-483B-944C-44FA72C8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from IDA - </a:t>
            </a:r>
            <a:r>
              <a:rPr lang="sv-SE" dirty="0" err="1"/>
              <a:t>strategy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8A49B5-3396-4E3C-98F9-971F53E362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fontAlgn="base"/>
            <a:r>
              <a:rPr lang="en-US" dirty="0"/>
              <a:t>Progress in research clusters </a:t>
            </a:r>
          </a:p>
          <a:p>
            <a:pPr marL="0" indent="0" fontAlgn="base">
              <a:buNone/>
            </a:pPr>
            <a:r>
              <a:rPr lang="sv-SE" dirty="0"/>
              <a:t>            AI: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      </a:t>
            </a:r>
          </a:p>
          <a:p>
            <a:pPr marL="0" indent="0" fontAlgn="base">
              <a:buNone/>
            </a:pPr>
            <a:r>
              <a:rPr lang="sv-SE" dirty="0"/>
              <a:t>                   Ulf Nilsson </a:t>
            </a:r>
            <a:r>
              <a:rPr lang="sv-SE" dirty="0" err="1"/>
              <a:t>coordinator</a:t>
            </a:r>
            <a:r>
              <a:rPr lang="sv-SE" dirty="0"/>
              <a:t>               </a:t>
            </a:r>
          </a:p>
          <a:p>
            <a:pPr marL="0" indent="0" fontAlgn="base">
              <a:buNone/>
            </a:pPr>
            <a:r>
              <a:rPr lang="sv-SE" dirty="0"/>
              <a:t>            </a:t>
            </a:r>
            <a:r>
              <a:rPr lang="sv-SE" dirty="0" err="1"/>
              <a:t>SaCS</a:t>
            </a:r>
            <a:r>
              <a:rPr lang="sv-SE" dirty="0"/>
              <a:t>: </a:t>
            </a:r>
            <a:r>
              <a:rPr lang="sv-SE" dirty="0" err="1"/>
              <a:t>interviews</a:t>
            </a:r>
            <a:r>
              <a:rPr lang="sv-SE" dirty="0"/>
              <a:t>, </a:t>
            </a:r>
            <a:r>
              <a:rPr lang="sv-SE" dirty="0" err="1"/>
              <a:t>discussions</a:t>
            </a:r>
            <a:r>
              <a:rPr lang="sv-SE" dirty="0"/>
              <a:t> on web page</a:t>
            </a:r>
            <a:r>
              <a:rPr lang="sv-SE" dirty="0">
                <a:sym typeface="Wingdings" panose="05000000000000000000" pitchFamily="2" charset="2"/>
              </a:rPr>
              <a:t>   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HCS</a:t>
            </a:r>
          </a:p>
          <a:p>
            <a:pPr marL="0" indent="0" fontAlgn="base">
              <a:buNone/>
            </a:pPr>
            <a:r>
              <a:rPr lang="sv-SE" dirty="0">
                <a:sym typeface="Wingdings" panose="05000000000000000000" pitchFamily="2" charset="2"/>
              </a:rPr>
              <a:t>            Data Science – STIMA </a:t>
            </a:r>
            <a:r>
              <a:rPr lang="sv-SE" dirty="0" err="1">
                <a:sym typeface="Wingdings" panose="05000000000000000000" pitchFamily="2" charset="2"/>
              </a:rPr>
              <a:t>received</a:t>
            </a:r>
            <a:r>
              <a:rPr lang="sv-SE" dirty="0">
                <a:sym typeface="Wingdings" panose="05000000000000000000" pitchFamily="2" charset="2"/>
              </a:rPr>
              <a:t> </a:t>
            </a:r>
            <a:r>
              <a:rPr lang="sv-SE" dirty="0" err="1">
                <a:sym typeface="Wingdings" panose="05000000000000000000" pitchFamily="2" charset="2"/>
              </a:rPr>
              <a:t>questionnaire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CABD8F-85D6-4E44-9458-B7A94DD34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6A4C-6317-524D-927D-F0BF73D73EB0}" type="datetime1">
              <a:rPr lang="sv-SE" smtClean="0"/>
              <a:t>2021-10-20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207782-EE01-4EEC-BFBC-E4ABDBCFD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1FD6467-8192-4F77-8264-84DF6848A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251375"/>
      </p:ext>
    </p:extLst>
  </p:cSld>
  <p:clrMapOvr>
    <a:masterClrMapping/>
  </p:clrMapOvr>
</p:sld>
</file>

<file path=ppt/theme/theme1.xml><?xml version="1.0" encoding="utf-8"?>
<a:theme xmlns:a="http://schemas.openxmlformats.org/drawingml/2006/main" name="Start and fini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B86B5F30-3DB9-7B44-B7B4-FA73508C2D2C}"/>
    </a:ext>
  </a:extLst>
</a:theme>
</file>

<file path=ppt/theme/theme2.xml><?xml version="1.0" encoding="utf-8"?>
<a:theme xmlns:a="http://schemas.openxmlformats.org/drawingml/2006/main" name="Whit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24C6AF13-D812-CE4C-9AFB-7926574D10AD}"/>
    </a:ext>
  </a:extLst>
</a:theme>
</file>

<file path=ppt/theme/theme3.xml><?xml version="1.0" encoding="utf-8"?>
<a:theme xmlns:a="http://schemas.openxmlformats.org/drawingml/2006/main" name="Black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46E9859F-A3DE-AA42-89BD-417B8DA5769E}"/>
    </a:ext>
  </a:extLst>
</a:theme>
</file>

<file path=ppt/theme/theme4.xml><?xml version="1.0" encoding="utf-8"?>
<a:theme xmlns:a="http://schemas.openxmlformats.org/drawingml/2006/main" name="Avsnitts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275C189E-03DB-3D47-A6F8-DB0D31A62743}" vid="{8B1B813A-121B-0A46-8D3D-47843824FDA0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55F16C3BC0741BECCEF78E59294ED" ma:contentTypeVersion="7" ma:contentTypeDescription="Create a new document." ma:contentTypeScope="" ma:versionID="709333aaeed0b3db26f60f9c2df8959a">
  <xsd:schema xmlns:xsd="http://www.w3.org/2001/XMLSchema" xmlns:xs="http://www.w3.org/2001/XMLSchema" xmlns:p="http://schemas.microsoft.com/office/2006/metadata/properties" xmlns:ns2="a5aea428-1722-47f0-acbf-e195f738e188" targetNamespace="http://schemas.microsoft.com/office/2006/metadata/properties" ma:root="true" ma:fieldsID="2ba064546e06e115a80d3f5fe687bac9" ns2:_="">
    <xsd:import namespace="a5aea428-1722-47f0-acbf-e195f738e1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aea428-1722-47f0-acbf-e195f738e1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13" nillable="true" ma:displayName="Notes" ma:description="Description of contents" ma:format="Dropdown" ma:internalName="Note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a5aea428-1722-47f0-acbf-e195f738e188" xsi:nil="true"/>
  </documentManagement>
</p:properties>
</file>

<file path=customXml/itemProps1.xml><?xml version="1.0" encoding="utf-8"?>
<ds:datastoreItem xmlns:ds="http://schemas.openxmlformats.org/officeDocument/2006/customXml" ds:itemID="{C6AB0F17-F3B3-4548-8CD7-3A3CB53BA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aea428-1722-47f0-acbf-e195f738e1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887CBD-3284-4DB3-812C-403C91D7E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BF259E-8726-4064-9827-2F8BE9C6DCFF}">
  <ds:schemaRefs>
    <ds:schemaRef ds:uri="http://schemas.microsoft.com/office/2006/metadata/properties"/>
    <ds:schemaRef ds:uri="http://schemas.microsoft.com/office/infopath/2007/PartnerControls"/>
    <ds:schemaRef ds:uri="a5aea428-1722-47f0-acbf-e195f738e18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ppt-presentation-EN</Template>
  <TotalTime>2070</TotalTime>
  <Words>542</Words>
  <Application>Microsoft Office PowerPoint</Application>
  <PresentationFormat>Bildspel på skärmen (4:3)</PresentationFormat>
  <Paragraphs>115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14</vt:i4>
      </vt:variant>
    </vt:vector>
  </HeadingPairs>
  <TitlesOfParts>
    <vt:vector size="22" baseType="lpstr">
      <vt:lpstr>Arial</vt:lpstr>
      <vt:lpstr>Calibri</vt:lpstr>
      <vt:lpstr>Georgia</vt:lpstr>
      <vt:lpstr>Segoe UI</vt:lpstr>
      <vt:lpstr>Start and finish</vt:lpstr>
      <vt:lpstr>White slides</vt:lpstr>
      <vt:lpstr>Black slides</vt:lpstr>
      <vt:lpstr>Avsnittssidor</vt:lpstr>
      <vt:lpstr>ADIT Meeting</vt:lpstr>
      <vt:lpstr>New employees</vt:lpstr>
      <vt:lpstr>LiU - Covid-19</vt:lpstr>
      <vt:lpstr>LiU - Covid-19</vt:lpstr>
      <vt:lpstr>LiU - Covid-19</vt:lpstr>
      <vt:lpstr>LiU - Covid-19</vt:lpstr>
      <vt:lpstr>IDA - Covid-19</vt:lpstr>
      <vt:lpstr>Info from LiU - Värdegrundsarbete </vt:lpstr>
      <vt:lpstr>Info from IDA - strategy work </vt:lpstr>
      <vt:lpstr>Info from LiU – new funding model</vt:lpstr>
      <vt:lpstr>Info from LiU – new funding model</vt:lpstr>
      <vt:lpstr>Info from LiU - vaccination</vt:lpstr>
      <vt:lpstr>Info from group members</vt:lpstr>
      <vt:lpstr>PowerPoint-presentation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ADIT Meeting</dc:title>
  <dc:subject/>
  <dc:creator>Patrick Lambrix</dc:creator>
  <cp:keywords/>
  <dc:description/>
  <cp:lastModifiedBy>Patrick Lambrix</cp:lastModifiedBy>
  <cp:revision>131</cp:revision>
  <dcterms:created xsi:type="dcterms:W3CDTF">2020-02-20T14:14:52Z</dcterms:created>
  <dcterms:modified xsi:type="dcterms:W3CDTF">2021-10-20T09:05:26Z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0x010100D9E55F16C3BC0741BECCEF78E59294ED</vt:lpwstr>
  </property>
</Properties>
</file>