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5"/>
  </p:notesMasterIdLst>
  <p:handoutMasterIdLst>
    <p:handoutMasterId r:id="rId26"/>
  </p:handoutMasterIdLst>
  <p:sldIdLst>
    <p:sldId id="256" r:id="rId8"/>
    <p:sldId id="347" r:id="rId9"/>
    <p:sldId id="292" r:id="rId10"/>
    <p:sldId id="348" r:id="rId11"/>
    <p:sldId id="340" r:id="rId12"/>
    <p:sldId id="317" r:id="rId13"/>
    <p:sldId id="339" r:id="rId14"/>
    <p:sldId id="345" r:id="rId15"/>
    <p:sldId id="320" r:id="rId16"/>
    <p:sldId id="323" r:id="rId17"/>
    <p:sldId id="321" r:id="rId18"/>
    <p:sldId id="346" r:id="rId19"/>
    <p:sldId id="351" r:id="rId20"/>
    <p:sldId id="330" r:id="rId21"/>
    <p:sldId id="349" r:id="rId22"/>
    <p:sldId id="350" r:id="rId23"/>
    <p:sldId id="315" r:id="rId2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10/20/2021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10/20/2021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it/it-nyheter/1.788492?l=en&amp;sc=true" TargetMode="Externa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dusign.sunet.se/" TargetMode="Externa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rapportering@ida.liu.se" TargetMode="External"/><Relationship Id="rId2" Type="http://schemas.openxmlformats.org/officeDocument/2006/relationships/hyperlink" Target="mailto:schema@ida.liu.se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adm-gu@ida.liu.s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HR-Personal/coronavirus?l=en&amp;sc=true" TargetMode="Externa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/>
              <a:t>2021-04-16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Värdegrundsarbete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Values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Workshops at all </a:t>
            </a:r>
            <a:r>
              <a:rPr lang="sv-SE" dirty="0" err="1"/>
              <a:t>units</a:t>
            </a:r>
            <a:r>
              <a:rPr lang="sv-SE" dirty="0"/>
              <a:t> and divisions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Latest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September 30, 2021</a:t>
            </a:r>
          </a:p>
          <a:p>
            <a:pPr fontAlgn="base"/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 err="1">
                <a:solidFill>
                  <a:srgbClr val="FF0000"/>
                </a:solidFill>
              </a:rPr>
              <a:t>Discussion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groups</a:t>
            </a:r>
            <a:r>
              <a:rPr lang="sv-SE" dirty="0">
                <a:solidFill>
                  <a:srgbClr val="FF0000"/>
                </a:solidFill>
              </a:rPr>
              <a:t> at IDA </a:t>
            </a:r>
            <a:r>
              <a:rPr lang="sv-SE" dirty="0" err="1">
                <a:solidFill>
                  <a:srgbClr val="FF0000"/>
                </a:solidFill>
              </a:rPr>
              <a:t>level</a:t>
            </a:r>
            <a:endParaRPr lang="sv-SE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r>
              <a:rPr lang="sv-SE" dirty="0">
                <a:solidFill>
                  <a:srgbClr val="FF0000"/>
                </a:solidFill>
              </a:rPr>
              <a:t>   (Patrick </a:t>
            </a:r>
            <a:r>
              <a:rPr lang="sv-SE" dirty="0" err="1">
                <a:solidFill>
                  <a:srgbClr val="FF0000"/>
                </a:solidFill>
              </a:rPr>
              <a:t>responsible</a:t>
            </a:r>
            <a:r>
              <a:rPr lang="sv-SE" dirty="0">
                <a:solidFill>
                  <a:srgbClr val="FF0000"/>
                </a:solidFill>
              </a:rPr>
              <a:t> for ’Life Science’; </a:t>
            </a:r>
            <a:r>
              <a:rPr lang="sv-SE" dirty="0" err="1">
                <a:solidFill>
                  <a:srgbClr val="FF0000"/>
                </a:solidFill>
              </a:rPr>
              <a:t>latest</a:t>
            </a:r>
            <a:r>
              <a:rPr lang="sv-SE" dirty="0">
                <a:solidFill>
                  <a:srgbClr val="FF0000"/>
                </a:solidFill>
              </a:rPr>
              <a:t> 30/4)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093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</a:t>
            </a:r>
          </a:p>
          <a:p>
            <a:pPr marL="0" indent="0" fontAlgn="base">
              <a:buNone/>
            </a:pPr>
            <a:r>
              <a:rPr lang="sv-SE" dirty="0"/>
              <a:t>                   </a:t>
            </a:r>
            <a:r>
              <a:rPr lang="sv-SE" dirty="0">
                <a:solidFill>
                  <a:srgbClr val="FF0000"/>
                </a:solidFill>
              </a:rPr>
              <a:t>Ulf Nilsson </a:t>
            </a:r>
            <a:r>
              <a:rPr lang="sv-SE" dirty="0" err="1">
                <a:solidFill>
                  <a:srgbClr val="FF0000"/>
                </a:solidFill>
              </a:rPr>
              <a:t>coordinator</a:t>
            </a:r>
            <a:r>
              <a:rPr lang="sv-SE" dirty="0">
                <a:solidFill>
                  <a:srgbClr val="FF0000"/>
                </a:solidFill>
              </a:rPr>
              <a:t>    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 –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STIMA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received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questionnaire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Two</a:t>
            </a:r>
            <a:r>
              <a:rPr lang="sv-SE" dirty="0"/>
              <a:t>-step </a:t>
            </a:r>
            <a:r>
              <a:rPr lang="sv-SE" dirty="0" err="1"/>
              <a:t>verification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>
                <a:hlinkClick r:id="rId2"/>
              </a:rPr>
              <a:t>https://insidan.liu.se/it/it-nyheter/1.788492?l=en&amp;sc=true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From </a:t>
            </a:r>
            <a:r>
              <a:rPr lang="sv-SE" dirty="0" err="1"/>
              <a:t>outside</a:t>
            </a:r>
            <a:r>
              <a:rPr lang="sv-SE" dirty="0"/>
              <a:t> </a:t>
            </a:r>
            <a:r>
              <a:rPr lang="sv-SE" dirty="0" err="1"/>
              <a:t>LiU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Last date for </a:t>
            </a:r>
            <a:r>
              <a:rPr lang="sv-SE" dirty="0" err="1"/>
              <a:t>activation</a:t>
            </a:r>
            <a:r>
              <a:rPr lang="sv-SE" dirty="0"/>
              <a:t>: May 6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079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Digital </a:t>
            </a:r>
            <a:r>
              <a:rPr lang="sv-SE" dirty="0" err="1"/>
              <a:t>signatures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>
                <a:hlinkClick r:id="rId2"/>
              </a:rPr>
              <a:t>https://edusign.sunet.se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Internal</a:t>
            </a:r>
            <a:r>
              <a:rPr lang="sv-SE" dirty="0"/>
              <a:t> </a:t>
            </a:r>
            <a:r>
              <a:rPr lang="sv-SE" dirty="0" err="1"/>
              <a:t>documents</a:t>
            </a:r>
            <a:r>
              <a:rPr lang="sv-SE" dirty="0"/>
              <a:t> (</a:t>
            </a:r>
            <a:r>
              <a:rPr lang="sv-SE" dirty="0" err="1"/>
              <a:t>but</a:t>
            </a:r>
            <a:r>
              <a:rPr lang="sv-SE" dirty="0"/>
              <a:t> not all)</a:t>
            </a:r>
          </a:p>
          <a:p>
            <a:pPr fontAlgn="base"/>
            <a:r>
              <a:rPr lang="sv-SE" dirty="0"/>
              <a:t>Not for sensitive </a:t>
            </a:r>
            <a:r>
              <a:rPr lang="sv-SE" dirty="0" err="1"/>
              <a:t>documents</a:t>
            </a:r>
            <a:endParaRPr lang="sv-SE" dirty="0"/>
          </a:p>
          <a:p>
            <a:pPr fontAlgn="base"/>
            <a:r>
              <a:rPr lang="sv-SE" dirty="0"/>
              <a:t>For </a:t>
            </a:r>
            <a:r>
              <a:rPr lang="sv-SE" dirty="0" err="1"/>
              <a:t>documents</a:t>
            </a:r>
            <a:r>
              <a:rPr lang="sv-SE" dirty="0"/>
              <a:t> in </a:t>
            </a:r>
            <a:r>
              <a:rPr lang="sv-SE" dirty="0" err="1"/>
              <a:t>pdf</a:t>
            </a:r>
            <a:r>
              <a:rPr lang="sv-SE" dirty="0"/>
              <a:t> A/1a                                                       (</a:t>
            </a:r>
            <a:r>
              <a:rPr lang="sv-SE" dirty="0" err="1"/>
              <a:t>need</a:t>
            </a:r>
            <a:r>
              <a:rPr lang="sv-SE" dirty="0"/>
              <a:t> </a:t>
            </a:r>
            <a:r>
              <a:rPr lang="sv-SE" dirty="0" err="1"/>
              <a:t>acrobat</a:t>
            </a:r>
            <a:r>
              <a:rPr lang="sv-SE" dirty="0"/>
              <a:t> professional)</a:t>
            </a:r>
          </a:p>
          <a:p>
            <a:pPr fontAlgn="base"/>
            <a:r>
              <a:rPr lang="sv-SE" dirty="0"/>
              <a:t>Double </a:t>
            </a:r>
            <a:r>
              <a:rPr lang="sv-SE" dirty="0" err="1"/>
              <a:t>two</a:t>
            </a:r>
            <a:r>
              <a:rPr lang="sv-SE" dirty="0"/>
              <a:t>-step </a:t>
            </a:r>
            <a:r>
              <a:rPr lang="sv-SE" dirty="0" err="1"/>
              <a:t>verification</a:t>
            </a:r>
            <a:r>
              <a:rPr lang="sv-SE" dirty="0"/>
              <a:t> </a:t>
            </a:r>
          </a:p>
          <a:p>
            <a:pPr fontAlgn="base"/>
            <a:r>
              <a:rPr lang="sv-SE" dirty="0"/>
              <a:t>Not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different </a:t>
            </a:r>
            <a:r>
              <a:rPr lang="sv-SE" dirty="0" err="1"/>
              <a:t>signatures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needed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7963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HR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No </a:t>
            </a:r>
            <a:r>
              <a:rPr lang="sv-SE" dirty="0" err="1"/>
              <a:t>more</a:t>
            </a:r>
            <a:r>
              <a:rPr lang="sv-SE" dirty="0"/>
              <a:t> paper </a:t>
            </a:r>
            <a:r>
              <a:rPr lang="sv-SE" dirty="0" err="1"/>
              <a:t>documents</a:t>
            </a:r>
            <a:r>
              <a:rPr lang="sv-SE" dirty="0"/>
              <a:t> for</a:t>
            </a:r>
          </a:p>
          <a:p>
            <a:r>
              <a:rPr lang="sv-SE" dirty="0" err="1"/>
              <a:t>Föräldrarledighet</a:t>
            </a:r>
            <a:r>
              <a:rPr lang="sv-SE" dirty="0"/>
              <a:t> (</a:t>
            </a:r>
            <a:r>
              <a:rPr lang="sv-SE" dirty="0" err="1"/>
              <a:t>Parental</a:t>
            </a:r>
            <a:r>
              <a:rPr lang="sv-SE" dirty="0"/>
              <a:t> </a:t>
            </a:r>
            <a:r>
              <a:rPr lang="sv-SE" dirty="0" err="1"/>
              <a:t>leave</a:t>
            </a:r>
            <a:r>
              <a:rPr lang="sv-SE" dirty="0"/>
              <a:t>)</a:t>
            </a:r>
          </a:p>
          <a:p>
            <a:r>
              <a:rPr lang="sv-SE" dirty="0"/>
              <a:t>Tjänstledighet (</a:t>
            </a:r>
            <a:r>
              <a:rPr lang="sv-SE" dirty="0" err="1"/>
              <a:t>paid</a:t>
            </a:r>
            <a:r>
              <a:rPr lang="sv-SE" dirty="0"/>
              <a:t> and </a:t>
            </a:r>
            <a:r>
              <a:rPr lang="sv-SE" dirty="0" err="1"/>
              <a:t>unpaid</a:t>
            </a:r>
            <a:r>
              <a:rPr lang="sv-SE" dirty="0"/>
              <a:t> </a:t>
            </a:r>
            <a:r>
              <a:rPr lang="sv-SE" dirty="0" err="1"/>
              <a:t>leave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 Primula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8937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697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 Seniors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5707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administrator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fontAlgn="base"/>
            <a:r>
              <a:rPr lang="en" dirty="0"/>
              <a:t>Agne Virsilaite Maras (research)</a:t>
            </a:r>
          </a:p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en" dirty="0"/>
              <a:t>As before (undergraduate education):</a:t>
            </a:r>
          </a:p>
          <a:p>
            <a:pPr fontAlgn="base"/>
            <a:r>
              <a:rPr lang="en" dirty="0"/>
              <a:t>MSc/BSc theses: Annelie Almqvist (back from leave)</a:t>
            </a:r>
          </a:p>
          <a:p>
            <a:pPr fontAlgn="base"/>
            <a:r>
              <a:rPr lang="en" dirty="0"/>
              <a:t>Courses: see your course home page</a:t>
            </a:r>
          </a:p>
          <a:p>
            <a:pPr lvl="1" fontAlgn="base"/>
            <a:r>
              <a:rPr lang="sv-SE" dirty="0">
                <a:hlinkClick r:id="rId2"/>
              </a:rPr>
              <a:t>schema@ida.liu.se</a:t>
            </a:r>
            <a:endParaRPr lang="sv-SE" dirty="0"/>
          </a:p>
          <a:p>
            <a:pPr lvl="1" fontAlgn="base"/>
            <a:r>
              <a:rPr lang="sv-SE" dirty="0">
                <a:hlinkClick r:id="rId3"/>
              </a:rPr>
              <a:t>inrapportering@ida.liu.se</a:t>
            </a:r>
            <a:endParaRPr lang="sv-SE" dirty="0"/>
          </a:p>
          <a:p>
            <a:pPr lvl="1" fontAlgn="base"/>
            <a:r>
              <a:rPr lang="sv-SE" dirty="0">
                <a:hlinkClick r:id="rId4"/>
              </a:rPr>
              <a:t>adm-gu@ida.liu.se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endParaRPr lang="en" dirty="0"/>
          </a:p>
          <a:p>
            <a:pPr fontAlgn="base"/>
            <a:endParaRPr lang="en" dirty="0"/>
          </a:p>
          <a:p>
            <a:pPr fontAlgn="base"/>
            <a:endParaRPr lang="en" dirty="0"/>
          </a:p>
          <a:p>
            <a:pPr fontAlgn="base"/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6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fontAlgn="base"/>
            <a:r>
              <a:rPr lang="en" dirty="0"/>
              <a:t>Tekniker (postdoc) </a:t>
            </a:r>
          </a:p>
          <a:p>
            <a:pPr marL="0" indent="0" fontAlgn="base">
              <a:buNone/>
            </a:pPr>
            <a:r>
              <a:rPr lang="en" dirty="0"/>
              <a:t>        Sebastian Ferrada – </a:t>
            </a:r>
            <a:r>
              <a:rPr lang="en"/>
              <a:t>visum approved</a:t>
            </a: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 err="1"/>
              <a:t>Leaving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fontAlgn="base"/>
            <a:r>
              <a:rPr lang="en"/>
              <a:t>Senyang</a:t>
            </a: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32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/>
              <a:t>New policy </a:t>
            </a:r>
            <a:r>
              <a:rPr lang="sv-SE" sz="2000" dirty="0" err="1"/>
              <a:t>based</a:t>
            </a:r>
            <a:r>
              <a:rPr lang="sv-SE" sz="2000" dirty="0"/>
              <a:t> on </a:t>
            </a:r>
            <a:r>
              <a:rPr lang="sv-SE" sz="2000" dirty="0" err="1"/>
              <a:t>pandemic</a:t>
            </a:r>
            <a:r>
              <a:rPr lang="sv-SE" sz="2000" dirty="0"/>
              <a:t> </a:t>
            </a:r>
            <a:r>
              <a:rPr lang="sv-SE" sz="2000" dirty="0" err="1"/>
              <a:t>levels</a:t>
            </a:r>
            <a:endParaRPr lang="sv-SE" sz="2000" dirty="0"/>
          </a:p>
          <a:p>
            <a:pPr marL="0" indent="0" fontAlgn="base">
              <a:buNone/>
            </a:pPr>
            <a:r>
              <a:rPr lang="sv-SE" sz="1800" dirty="0"/>
              <a:t>https://insidan.liu.se/HR-Personal/coronavirus/coronavirus/1.784719/Beslut-aktivering-pandeminiva-varen-2021.pdf</a:t>
            </a:r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B91D2C3-75A9-46AD-983D-59E704D52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02290"/>
            <a:ext cx="8686800" cy="372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2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 err="1"/>
              <a:t>Current</a:t>
            </a:r>
            <a:r>
              <a:rPr lang="sv-SE" sz="2000" dirty="0"/>
              <a:t> </a:t>
            </a:r>
            <a:r>
              <a:rPr lang="sv-SE" sz="2000" dirty="0" err="1"/>
              <a:t>level</a:t>
            </a:r>
            <a:r>
              <a:rPr lang="sv-SE" sz="2000" dirty="0"/>
              <a:t>: 4 </a:t>
            </a:r>
            <a:r>
              <a:rPr lang="sv-SE" sz="2000" dirty="0" err="1"/>
              <a:t>until</a:t>
            </a:r>
            <a:r>
              <a:rPr lang="sv-SE" sz="2000" dirty="0"/>
              <a:t> </a:t>
            </a:r>
            <a:r>
              <a:rPr lang="sv-SE" sz="2000" dirty="0">
                <a:solidFill>
                  <a:srgbClr val="FF0000"/>
                </a:solidFill>
              </a:rPr>
              <a:t>2021-06-30</a:t>
            </a:r>
            <a:endParaRPr lang="sv-SE" sz="2000" dirty="0"/>
          </a:p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 err="1"/>
              <a:t>Priorities</a:t>
            </a:r>
            <a:r>
              <a:rPr lang="sv-SE" sz="2000" dirty="0"/>
              <a:t> for students on campus: 1) last </a:t>
            </a:r>
            <a:r>
              <a:rPr lang="sv-SE" sz="2000" dirty="0" err="1"/>
              <a:t>year</a:t>
            </a:r>
            <a:r>
              <a:rPr lang="sv-SE" sz="2000" dirty="0"/>
              <a:t>, 2) </a:t>
            </a:r>
            <a:r>
              <a:rPr lang="sv-SE" sz="2000" dirty="0" err="1"/>
              <a:t>necessary</a:t>
            </a:r>
            <a:r>
              <a:rPr lang="sv-SE" sz="2000" dirty="0"/>
              <a:t> for progression, 3) not </a:t>
            </a:r>
            <a:r>
              <a:rPr lang="sv-SE" sz="2000" dirty="0" err="1"/>
              <a:t>possible</a:t>
            </a:r>
            <a:r>
              <a:rPr lang="sv-SE" sz="2000" dirty="0"/>
              <a:t> </a:t>
            </a:r>
            <a:r>
              <a:rPr lang="sv-SE" sz="2000" dirty="0" err="1"/>
              <a:t>distance</a:t>
            </a:r>
            <a:r>
              <a:rPr lang="sv-SE" sz="2000" dirty="0"/>
              <a:t> 4) </a:t>
            </a:r>
            <a:r>
              <a:rPr lang="sv-SE" sz="2000" dirty="0" err="1"/>
              <a:t>other</a:t>
            </a:r>
            <a:endParaRPr lang="sv-SE" sz="2000" dirty="0"/>
          </a:p>
          <a:p>
            <a:pPr fontAlgn="base"/>
            <a:endParaRPr lang="sv-SE" sz="2000" dirty="0"/>
          </a:p>
          <a:p>
            <a:pPr fontAlgn="base"/>
            <a:r>
              <a:rPr lang="sv-SE" sz="2000" dirty="0" err="1"/>
              <a:t>Priorities</a:t>
            </a:r>
            <a:r>
              <a:rPr lang="sv-SE" sz="2000" dirty="0"/>
              <a:t> </a:t>
            </a:r>
            <a:r>
              <a:rPr lang="sv-SE" sz="2000" dirty="0" err="1"/>
              <a:t>according</a:t>
            </a:r>
            <a:r>
              <a:rPr lang="sv-SE" sz="2000" dirty="0"/>
              <a:t> to the </a:t>
            </a:r>
            <a:r>
              <a:rPr lang="sv-SE" sz="2000" dirty="0" err="1"/>
              <a:t>deans</a:t>
            </a:r>
            <a:r>
              <a:rPr lang="sv-SE" sz="2000" dirty="0"/>
              <a:t>: (</a:t>
            </a:r>
            <a:r>
              <a:rPr lang="sv-SE" sz="2000" dirty="0" err="1"/>
              <a:t>only</a:t>
            </a:r>
            <a:r>
              <a:rPr lang="sv-SE" sz="2000" dirty="0"/>
              <a:t> </a:t>
            </a:r>
            <a:r>
              <a:rPr lang="sv-SE" sz="2000" dirty="0" err="1"/>
              <a:t>take</a:t>
            </a:r>
            <a:r>
              <a:rPr lang="sv-SE" sz="2000" dirty="0"/>
              <a:t> </a:t>
            </a:r>
            <a:r>
              <a:rPr lang="sv-SE" sz="2000" dirty="0" err="1"/>
              <a:t>up</a:t>
            </a:r>
            <a:r>
              <a:rPr lang="sv-SE" sz="2000" dirty="0"/>
              <a:t> ADIT-relevant)</a:t>
            </a:r>
          </a:p>
          <a:p>
            <a:pPr lvl="1" fontAlgn="base"/>
            <a:r>
              <a:rPr lang="sv-SE" sz="2000" dirty="0" err="1"/>
              <a:t>Absolutely</a:t>
            </a:r>
            <a:r>
              <a:rPr lang="sv-SE" sz="2000" dirty="0"/>
              <a:t> </a:t>
            </a:r>
            <a:r>
              <a:rPr lang="sv-SE" sz="2000" dirty="0" err="1"/>
              <a:t>necessary</a:t>
            </a:r>
            <a:r>
              <a:rPr lang="sv-SE" sz="2000" dirty="0"/>
              <a:t>: last </a:t>
            </a:r>
            <a:r>
              <a:rPr lang="sv-SE" sz="2000" dirty="0" err="1"/>
              <a:t>year</a:t>
            </a:r>
            <a:r>
              <a:rPr lang="sv-SE" sz="2000" dirty="0"/>
              <a:t> </a:t>
            </a:r>
            <a:r>
              <a:rPr lang="sv-SE" sz="2000" dirty="0" err="1"/>
              <a:t>exam</a:t>
            </a:r>
            <a:r>
              <a:rPr lang="sv-SE" sz="2000" dirty="0"/>
              <a:t>, (parts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thesis</a:t>
            </a:r>
            <a:r>
              <a:rPr lang="sv-SE" sz="2000" dirty="0"/>
              <a:t>)</a:t>
            </a:r>
          </a:p>
          <a:p>
            <a:pPr lvl="1" fontAlgn="base"/>
            <a:r>
              <a:rPr lang="sv-SE" sz="2000" dirty="0" err="1"/>
              <a:t>Necessary</a:t>
            </a:r>
            <a:r>
              <a:rPr lang="sv-SE" sz="2000" dirty="0"/>
              <a:t>: examinations on </a:t>
            </a:r>
            <a:r>
              <a:rPr lang="sv-SE" sz="2000" dirty="0" err="1"/>
              <a:t>low</a:t>
            </a:r>
            <a:r>
              <a:rPr lang="sv-SE" sz="2000" dirty="0"/>
              <a:t> </a:t>
            </a:r>
            <a:r>
              <a:rPr lang="sv-SE" sz="2000" dirty="0" err="1"/>
              <a:t>level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bloom</a:t>
            </a:r>
            <a:r>
              <a:rPr lang="sv-SE" sz="2000" dirty="0"/>
              <a:t> </a:t>
            </a:r>
            <a:r>
              <a:rPr lang="sv-SE" sz="2000" dirty="0" err="1"/>
              <a:t>taxonomy</a:t>
            </a:r>
            <a:r>
              <a:rPr lang="sv-SE" sz="2000" dirty="0"/>
              <a:t> </a:t>
            </a:r>
            <a:r>
              <a:rPr lang="sv-SE" sz="2000" dirty="0" err="1"/>
              <a:t>where</a:t>
            </a:r>
            <a:r>
              <a:rPr lang="sv-SE" sz="2000" dirty="0"/>
              <a:t> problem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legality</a:t>
            </a:r>
            <a:endParaRPr lang="sv-SE" sz="2000" dirty="0"/>
          </a:p>
          <a:p>
            <a:pPr lvl="1" fontAlgn="base"/>
            <a:r>
              <a:rPr lang="sv-SE" sz="2000" dirty="0" err="1"/>
              <a:t>Examples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non-</a:t>
            </a:r>
            <a:r>
              <a:rPr lang="sv-SE" sz="2000" dirty="0" err="1"/>
              <a:t>necessary</a:t>
            </a:r>
            <a:r>
              <a:rPr lang="sv-SE" sz="2000" dirty="0"/>
              <a:t>: </a:t>
            </a:r>
            <a:r>
              <a:rPr lang="sv-SE" sz="2000" dirty="0" err="1"/>
              <a:t>lectures</a:t>
            </a:r>
            <a:r>
              <a:rPr lang="sv-SE" sz="2000" dirty="0"/>
              <a:t>, </a:t>
            </a:r>
            <a:r>
              <a:rPr lang="sv-SE" sz="2000" dirty="0" err="1"/>
              <a:t>seminars</a:t>
            </a:r>
            <a:r>
              <a:rPr lang="sv-SE" sz="2000" dirty="0"/>
              <a:t>, </a:t>
            </a:r>
            <a:r>
              <a:rPr lang="sv-SE" sz="2000" dirty="0" err="1"/>
              <a:t>exercise</a:t>
            </a:r>
            <a:r>
              <a:rPr lang="sv-SE" sz="2000" dirty="0"/>
              <a:t>/</a:t>
            </a:r>
            <a:r>
              <a:rPr lang="sv-SE" sz="2000" dirty="0" err="1"/>
              <a:t>tutorial</a:t>
            </a:r>
            <a:r>
              <a:rPr lang="sv-SE" sz="2000" dirty="0"/>
              <a:t> sessions, supervision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38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en-US" sz="2000" dirty="0">
                <a:hlinkClick r:id="rId2"/>
              </a:rPr>
              <a:t>https://insidan.liu.se/HR-Personal/coronavirus?l=en&amp;sc=true</a:t>
            </a:r>
            <a:br>
              <a:rPr lang="sv-SE" dirty="0"/>
            </a:br>
            <a:endParaRPr lang="sv-SE" dirty="0"/>
          </a:p>
          <a:p>
            <a:pPr marL="0" indent="0" fontAlgn="base">
              <a:buNone/>
            </a:pPr>
            <a:r>
              <a:rPr lang="sv-SE" sz="2000" dirty="0" err="1"/>
              <a:t>Teaching</a:t>
            </a:r>
            <a:r>
              <a:rPr lang="sv-SE" sz="2000" dirty="0"/>
              <a:t> and </a:t>
            </a:r>
            <a:r>
              <a:rPr lang="sv-SE" sz="2000" dirty="0" err="1"/>
              <a:t>exams</a:t>
            </a:r>
            <a:r>
              <a:rPr lang="sv-SE" sz="2000" dirty="0"/>
              <a:t> </a:t>
            </a:r>
            <a:r>
              <a:rPr lang="sv-SE" sz="2000" dirty="0" err="1"/>
              <a:t>mainly</a:t>
            </a:r>
            <a:r>
              <a:rPr lang="sv-SE" sz="2000" dirty="0"/>
              <a:t> </a:t>
            </a:r>
            <a:r>
              <a:rPr lang="sv-SE" sz="2000" dirty="0" err="1"/>
              <a:t>distance</a:t>
            </a:r>
            <a:r>
              <a:rPr lang="sv-SE" sz="2000" dirty="0"/>
              <a:t> mode (GU and FU)</a:t>
            </a:r>
          </a:p>
          <a:p>
            <a:pPr marL="0" indent="0" fontAlgn="base">
              <a:buNone/>
            </a:pPr>
            <a:r>
              <a:rPr lang="sv-SE" sz="2000" dirty="0">
                <a:solidFill>
                  <a:srgbClr val="FF0000"/>
                </a:solidFill>
              </a:rPr>
              <a:t>     </a:t>
            </a:r>
            <a:r>
              <a:rPr lang="sv-SE" sz="2000" dirty="0"/>
              <a:t>All IDA </a:t>
            </a:r>
            <a:r>
              <a:rPr lang="sv-SE" sz="2000" dirty="0" err="1"/>
              <a:t>March</a:t>
            </a:r>
            <a:r>
              <a:rPr lang="sv-SE" sz="2000" dirty="0"/>
              <a:t> </a:t>
            </a:r>
            <a:r>
              <a:rPr lang="sv-SE" sz="2000" dirty="0" err="1"/>
              <a:t>exams</a:t>
            </a:r>
            <a:r>
              <a:rPr lang="sv-SE" sz="2000" dirty="0"/>
              <a:t> in </a:t>
            </a:r>
            <a:r>
              <a:rPr lang="sv-SE" sz="2000" dirty="0" err="1"/>
              <a:t>distance</a:t>
            </a:r>
            <a:r>
              <a:rPr lang="sv-SE" sz="2000" dirty="0"/>
              <a:t> mode</a:t>
            </a:r>
          </a:p>
          <a:p>
            <a:pPr marL="0" indent="0" fontAlgn="base">
              <a:buNone/>
            </a:pPr>
            <a:r>
              <a:rPr lang="sv-SE" sz="2000" dirty="0"/>
              <a:t>Meetings </a:t>
            </a:r>
            <a:r>
              <a:rPr lang="sv-SE" sz="2000" dirty="0" err="1"/>
              <a:t>distance</a:t>
            </a:r>
            <a:r>
              <a:rPr lang="sv-SE" sz="2000" dirty="0"/>
              <a:t> mode (</a:t>
            </a:r>
            <a:r>
              <a:rPr lang="sv-SE" sz="2000" dirty="0" err="1"/>
              <a:t>also</a:t>
            </a:r>
            <a:r>
              <a:rPr lang="sv-SE" sz="2000" dirty="0"/>
              <a:t> supervision)</a:t>
            </a:r>
          </a:p>
          <a:p>
            <a:pPr marL="0" indent="0" fontAlgn="base">
              <a:buNone/>
            </a:pPr>
            <a:r>
              <a:rPr lang="sv-SE" sz="2000" b="1" dirty="0" err="1"/>
              <a:t>Work</a:t>
            </a:r>
            <a:r>
              <a:rPr lang="sv-SE" sz="2000" b="1" dirty="0"/>
              <a:t> on campus: </a:t>
            </a:r>
            <a:r>
              <a:rPr lang="sv-SE" sz="2000" b="1" dirty="0" err="1"/>
              <a:t>only</a:t>
            </a:r>
            <a:r>
              <a:rPr lang="sv-SE" sz="2000" b="1" dirty="0"/>
              <a:t> </a:t>
            </a:r>
            <a:r>
              <a:rPr lang="sv-SE" sz="2000" b="1" dirty="0" err="1"/>
              <a:t>if</a:t>
            </a:r>
            <a:r>
              <a:rPr lang="sv-SE" sz="2000" b="1" dirty="0"/>
              <a:t> </a:t>
            </a:r>
            <a:r>
              <a:rPr lang="sv-SE" sz="2000" b="1" dirty="0" err="1"/>
              <a:t>neccesary</a:t>
            </a:r>
            <a:r>
              <a:rPr lang="sv-SE" sz="2000" b="1" dirty="0"/>
              <a:t> (</a:t>
            </a:r>
            <a:r>
              <a:rPr lang="sv-SE" sz="2000" b="1" dirty="0" err="1"/>
              <a:t>discuss</a:t>
            </a:r>
            <a:r>
              <a:rPr lang="sv-SE" sz="2000" b="1" dirty="0"/>
              <a:t> </a:t>
            </a:r>
            <a:r>
              <a:rPr lang="sv-SE" sz="2000" b="1" dirty="0" err="1"/>
              <a:t>with</a:t>
            </a:r>
            <a:r>
              <a:rPr lang="sv-SE" sz="2000" b="1" dirty="0"/>
              <a:t> </a:t>
            </a:r>
            <a:r>
              <a:rPr lang="sv-SE" sz="2000" b="1" dirty="0" err="1"/>
              <a:t>me</a:t>
            </a:r>
            <a:r>
              <a:rPr lang="sv-SE" sz="2000" b="1" dirty="0"/>
              <a:t>)</a:t>
            </a:r>
          </a:p>
          <a:p>
            <a:pPr marL="0" indent="0" fontAlgn="base">
              <a:buNone/>
            </a:pPr>
            <a:r>
              <a:rPr lang="sv-SE" sz="2000" b="1" dirty="0"/>
              <a:t> </a:t>
            </a:r>
            <a:r>
              <a:rPr lang="sv-SE" sz="2000" dirty="0" err="1"/>
              <a:t>Report</a:t>
            </a:r>
            <a:r>
              <a:rPr lang="sv-SE" sz="2000" dirty="0"/>
              <a:t> to </a:t>
            </a:r>
            <a:r>
              <a:rPr lang="sv-SE" sz="2000" dirty="0" err="1"/>
              <a:t>government</a:t>
            </a:r>
            <a:endParaRPr lang="sv-SE" sz="2000" dirty="0"/>
          </a:p>
          <a:p>
            <a:pPr marL="0" indent="0" fontAlgn="base">
              <a:buNone/>
            </a:pPr>
            <a:r>
              <a:rPr lang="sv-SE" sz="2000" dirty="0"/>
              <a:t>No </a:t>
            </a:r>
            <a:r>
              <a:rPr lang="sv-SE" sz="2000" dirty="0" err="1"/>
              <a:t>travel</a:t>
            </a:r>
            <a:endParaRPr lang="sv-SE" sz="2000" dirty="0"/>
          </a:p>
          <a:p>
            <a:pPr marL="0" indent="0" fontAlgn="base">
              <a:buNone/>
            </a:pPr>
            <a:r>
              <a:rPr lang="sv-SE" sz="2000" dirty="0"/>
              <a:t>Students less </a:t>
            </a:r>
            <a:r>
              <a:rPr lang="sv-SE" sz="2000" dirty="0" err="1"/>
              <a:t>opportunities</a:t>
            </a:r>
            <a:r>
              <a:rPr lang="sv-SE" sz="2000" dirty="0"/>
              <a:t> to be on campus</a:t>
            </a:r>
          </a:p>
          <a:p>
            <a:pPr marL="0" indent="0" fontAlgn="base">
              <a:buNone/>
            </a:pPr>
            <a:endParaRPr lang="sv-SE" sz="2000" dirty="0"/>
          </a:p>
          <a:p>
            <a:pPr marL="0" indent="0" fontAlgn="base">
              <a:buNone/>
            </a:pPr>
            <a:r>
              <a:rPr lang="sv-SE" sz="2000" dirty="0" err="1"/>
              <a:t>Questions</a:t>
            </a:r>
            <a:r>
              <a:rPr lang="sv-SE" sz="2000" dirty="0"/>
              <a:t>:</a:t>
            </a:r>
          </a:p>
          <a:p>
            <a:pPr marL="0" indent="0" fontAlgn="base">
              <a:buNone/>
            </a:pPr>
            <a:r>
              <a:rPr lang="sv-SE" sz="2000" dirty="0"/>
              <a:t>Contact </a:t>
            </a:r>
            <a:r>
              <a:rPr lang="sv-SE" sz="2000" dirty="0" err="1"/>
              <a:t>me</a:t>
            </a:r>
            <a:r>
              <a:rPr lang="sv-SE" sz="2000" dirty="0"/>
              <a:t>; For </a:t>
            </a:r>
            <a:r>
              <a:rPr lang="sv-SE" sz="2000" dirty="0" err="1"/>
              <a:t>work</a:t>
            </a:r>
            <a:r>
              <a:rPr lang="sv-SE" sz="2000" dirty="0"/>
              <a:t> </a:t>
            </a:r>
            <a:r>
              <a:rPr lang="sv-SE" sz="2000" dirty="0" err="1"/>
              <a:t>environment</a:t>
            </a:r>
            <a:r>
              <a:rPr lang="sv-SE" sz="2000" dirty="0"/>
              <a:t> </a:t>
            </a:r>
            <a:r>
              <a:rPr lang="sv-SE" sz="2000" dirty="0" err="1"/>
              <a:t>issues</a:t>
            </a:r>
            <a:r>
              <a:rPr lang="sv-SE" sz="2000" dirty="0"/>
              <a:t>, </a:t>
            </a:r>
            <a:r>
              <a:rPr lang="sv-SE" sz="2000" dirty="0" err="1"/>
              <a:t>contact</a:t>
            </a:r>
            <a:r>
              <a:rPr lang="sv-SE" sz="2000" dirty="0"/>
              <a:t> HR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836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/>
              <a:t>New </a:t>
            </a:r>
            <a:r>
              <a:rPr lang="sv-SE" sz="2000" dirty="0" err="1"/>
              <a:t>directive</a:t>
            </a:r>
            <a:r>
              <a:rPr lang="sv-SE" sz="2000" dirty="0"/>
              <a:t>:</a:t>
            </a:r>
          </a:p>
          <a:p>
            <a:pPr fontAlgn="base"/>
            <a:endParaRPr lang="sv-SE" sz="2000" dirty="0"/>
          </a:p>
          <a:p>
            <a:pPr fontAlgn="base"/>
            <a:r>
              <a:rPr lang="sv-SE" sz="2000" dirty="0" err="1"/>
              <a:t>LiU</a:t>
            </a:r>
            <a:r>
              <a:rPr lang="sv-SE" sz="2000" dirty="0"/>
              <a:t> </a:t>
            </a:r>
            <a:r>
              <a:rPr lang="sv-SE" sz="2000" dirty="0" err="1"/>
              <a:t>needs</a:t>
            </a:r>
            <a:r>
              <a:rPr lang="sv-SE" sz="2000" dirty="0"/>
              <a:t> to </a:t>
            </a:r>
            <a:r>
              <a:rPr lang="sv-SE" sz="2000" dirty="0" err="1"/>
              <a:t>report</a:t>
            </a:r>
            <a:r>
              <a:rPr lang="sv-SE" sz="2000" dirty="0"/>
              <a:t> all </a:t>
            </a:r>
            <a:r>
              <a:rPr lang="sv-SE" sz="2000" dirty="0" err="1"/>
              <a:t>cases</a:t>
            </a:r>
            <a:r>
              <a:rPr lang="sv-SE" sz="2000" dirty="0"/>
              <a:t> from the </a:t>
            </a:r>
            <a:r>
              <a:rPr lang="sv-SE" sz="2000" dirty="0" err="1"/>
              <a:t>beginning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the </a:t>
            </a:r>
            <a:r>
              <a:rPr lang="sv-SE" sz="2000" dirty="0" err="1"/>
              <a:t>pandemic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people</a:t>
            </a:r>
            <a:r>
              <a:rPr lang="sv-SE" sz="2000" dirty="0"/>
              <a:t> </a:t>
            </a:r>
            <a:r>
              <a:rPr lang="sv-SE" sz="2000" dirty="0" err="1"/>
              <a:t>that</a:t>
            </a:r>
            <a:r>
              <a:rPr lang="sv-SE" sz="2000" dirty="0"/>
              <a:t> </a:t>
            </a:r>
            <a:r>
              <a:rPr lang="sv-SE" sz="2000" dirty="0" err="1"/>
              <a:t>were</a:t>
            </a:r>
            <a:r>
              <a:rPr lang="sv-SE" sz="2000" dirty="0"/>
              <a:t> </a:t>
            </a:r>
            <a:r>
              <a:rPr lang="sv-SE" sz="2000" dirty="0" err="1"/>
              <a:t>infected</a:t>
            </a:r>
            <a:r>
              <a:rPr lang="sv-SE" sz="2000" dirty="0"/>
              <a:t> at </a:t>
            </a:r>
            <a:r>
              <a:rPr lang="sv-SE" sz="2000" dirty="0" err="1"/>
              <a:t>work</a:t>
            </a:r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8943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</a:t>
            </a:r>
            <a:r>
              <a:rPr lang="sv-SE" dirty="0" err="1"/>
              <a:t>Dialogues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</a:t>
            </a:r>
            <a:r>
              <a:rPr lang="sv-SE" dirty="0"/>
              <a:t> (samarbetssamtal)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Salary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(lönesättande samtal) </a:t>
            </a:r>
          </a:p>
          <a:p>
            <a:pPr marL="0" indent="0" fontAlgn="base">
              <a:buNone/>
            </a:pPr>
            <a:r>
              <a:rPr lang="sv-SE" dirty="0">
                <a:solidFill>
                  <a:srgbClr val="C00000"/>
                </a:solidFill>
              </a:rPr>
              <a:t>    </a:t>
            </a:r>
            <a:r>
              <a:rPr lang="sv-SE" dirty="0" err="1">
                <a:solidFill>
                  <a:srgbClr val="C00000"/>
                </a:solidFill>
              </a:rPr>
              <a:t>probably</a:t>
            </a:r>
            <a:r>
              <a:rPr lang="sv-SE" dirty="0">
                <a:solidFill>
                  <a:srgbClr val="C00000"/>
                </a:solidFill>
              </a:rPr>
              <a:t>:  </a:t>
            </a:r>
            <a:r>
              <a:rPr lang="sv-SE" dirty="0" err="1">
                <a:solidFill>
                  <a:srgbClr val="C00000"/>
                </a:solidFill>
              </a:rPr>
              <a:t>payment</a:t>
            </a:r>
            <a:r>
              <a:rPr lang="sv-SE" dirty="0">
                <a:solidFill>
                  <a:srgbClr val="C00000"/>
                </a:solidFill>
              </a:rPr>
              <a:t> in May</a:t>
            </a:r>
          </a:p>
          <a:p>
            <a:pPr marL="0" indent="0" fontAlgn="base">
              <a:buNone/>
            </a:pPr>
            <a:r>
              <a:rPr lang="sv-SE" dirty="0">
                <a:solidFill>
                  <a:srgbClr val="C00000"/>
                </a:solidFill>
              </a:rPr>
              <a:t>         https://www.ida.liu.se/local/ida/staff/lonerev/</a:t>
            </a:r>
          </a:p>
          <a:p>
            <a:pPr marL="0" indent="0" fontAlgn="base">
              <a:buNone/>
            </a:pP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988734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1907</TotalTime>
  <Words>552</Words>
  <Application>Microsoft Office PowerPoint</Application>
  <PresentationFormat>Bildspel på skärmen (4:3)</PresentationFormat>
  <Paragraphs>129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17</vt:i4>
      </vt:variant>
    </vt:vector>
  </HeadingPairs>
  <TitlesOfParts>
    <vt:vector size="24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administrator</vt:lpstr>
      <vt:lpstr>New employees</vt:lpstr>
      <vt:lpstr>Leaving</vt:lpstr>
      <vt:lpstr>LiU - Covid-19</vt:lpstr>
      <vt:lpstr>LiU - Covid-19</vt:lpstr>
      <vt:lpstr>LiU - Covid-19</vt:lpstr>
      <vt:lpstr>LiU - Covid-19</vt:lpstr>
      <vt:lpstr>Info from LiU - Dialogues </vt:lpstr>
      <vt:lpstr>Info from LiU - Värdegrundsarbete </vt:lpstr>
      <vt:lpstr>Info from IDA - strategy work </vt:lpstr>
      <vt:lpstr>Two-step verification</vt:lpstr>
      <vt:lpstr>Digital signatures</vt:lpstr>
      <vt:lpstr>Info from HR</vt:lpstr>
      <vt:lpstr>Info from group members</vt:lpstr>
      <vt:lpstr>For Seniors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118</cp:revision>
  <dcterms:created xsi:type="dcterms:W3CDTF">2020-02-20T14:14:52Z</dcterms:created>
  <dcterms:modified xsi:type="dcterms:W3CDTF">2021-10-20T09:05:34Z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