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25"/>
  </p:notesMasterIdLst>
  <p:handoutMasterIdLst>
    <p:handoutMasterId r:id="rId26"/>
  </p:handoutMasterIdLst>
  <p:sldIdLst>
    <p:sldId id="256" r:id="rId8"/>
    <p:sldId id="292" r:id="rId9"/>
    <p:sldId id="340" r:id="rId10"/>
    <p:sldId id="317" r:id="rId11"/>
    <p:sldId id="339" r:id="rId12"/>
    <p:sldId id="320" r:id="rId13"/>
    <p:sldId id="342" r:id="rId14"/>
    <p:sldId id="323" r:id="rId15"/>
    <p:sldId id="343" r:id="rId16"/>
    <p:sldId id="321" r:id="rId17"/>
    <p:sldId id="328" r:id="rId18"/>
    <p:sldId id="326" r:id="rId19"/>
    <p:sldId id="337" r:id="rId20"/>
    <p:sldId id="338" r:id="rId21"/>
    <p:sldId id="341" r:id="rId22"/>
    <p:sldId id="330" r:id="rId23"/>
    <p:sldId id="315" r:id="rId2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58" d="100"/>
          <a:sy n="58" d="100"/>
        </p:scale>
        <p:origin x="7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12/11/2020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12/11/2020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nsidan.liu.se/didacticum/didacticum-nyhetsarkiv/1.784502?l=sv" TargetMode="Externa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chema@lith.liu.se" TargetMode="Externa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sidan.liu.se/HR-Personal/coronavirus?l=en&amp;sc=true" TargetMode="Externa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2020-12-17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- </a:t>
            </a:r>
            <a:r>
              <a:rPr lang="sv-SE" dirty="0" err="1"/>
              <a:t>strategy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dirty="0"/>
              <a:t>Progress in research clusters </a:t>
            </a:r>
          </a:p>
          <a:p>
            <a:pPr marL="0" indent="0" fontAlgn="base">
              <a:buNone/>
            </a:pPr>
            <a:r>
              <a:rPr lang="sv-SE" dirty="0"/>
              <a:t>            AI: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                     </a:t>
            </a:r>
          </a:p>
          <a:p>
            <a:pPr marL="0" indent="0" fontAlgn="base">
              <a:buNone/>
            </a:pPr>
            <a:r>
              <a:rPr lang="sv-SE" dirty="0"/>
              <a:t>            </a:t>
            </a:r>
            <a:r>
              <a:rPr lang="sv-SE" dirty="0" err="1"/>
              <a:t>SaCS</a:t>
            </a:r>
            <a:r>
              <a:rPr lang="sv-SE" dirty="0"/>
              <a:t>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</a:t>
            </a:r>
            <a:r>
              <a:rPr lang="sv-SE" dirty="0">
                <a:sym typeface="Wingdings" panose="05000000000000000000" pitchFamily="2" charset="2"/>
              </a:rPr>
              <a:t>   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HCS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Data Science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251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FANS – Electronic ISP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Uppföljningsblankett (</a:t>
            </a:r>
            <a:r>
              <a:rPr lang="sv-SE" dirty="0" err="1"/>
              <a:t>follow</a:t>
            </a:r>
            <a:r>
              <a:rPr lang="sv-SE" dirty="0"/>
              <a:t> </a:t>
            </a:r>
            <a:r>
              <a:rPr lang="sv-SE" dirty="0" err="1"/>
              <a:t>up</a:t>
            </a:r>
            <a:r>
              <a:rPr lang="sv-SE" dirty="0"/>
              <a:t>)                                            </a:t>
            </a:r>
            <a:r>
              <a:rPr lang="sv-SE" dirty="0">
                <a:sym typeface="Wingdings" panose="05000000000000000000" pitchFamily="2" charset="2"/>
              </a:rPr>
              <a:t>hand in </a:t>
            </a:r>
            <a:r>
              <a:rPr lang="sv-SE" dirty="0" err="1">
                <a:sym typeface="Wingdings" panose="05000000000000000000" pitchFamily="2" charset="2"/>
              </a:rPr>
              <a:t>latest</a:t>
            </a:r>
            <a:r>
              <a:rPr lang="sv-SE" dirty="0">
                <a:sym typeface="Wingdings" panose="05000000000000000000" pitchFamily="2" charset="2"/>
              </a:rPr>
              <a:t> 16/12</a:t>
            </a:r>
          </a:p>
          <a:p>
            <a:r>
              <a:rPr lang="sv-SE" dirty="0" err="1">
                <a:sym typeface="Wingdings" panose="05000000000000000000" pitchFamily="2" charset="2"/>
              </a:rPr>
              <a:t>eISP</a:t>
            </a:r>
            <a:r>
              <a:rPr lang="sv-SE" dirty="0">
                <a:sym typeface="Wingdings" panose="05000000000000000000" pitchFamily="2" charset="2"/>
              </a:rPr>
              <a:t>  hand in </a:t>
            </a:r>
            <a:r>
              <a:rPr lang="sv-SE" dirty="0" err="1">
                <a:sym typeface="Wingdings" panose="05000000000000000000" pitchFamily="2" charset="2"/>
              </a:rPr>
              <a:t>in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January</a:t>
            </a: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4335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Changes in </a:t>
            </a:r>
            <a:r>
              <a:rPr lang="sv-SE" dirty="0" err="1"/>
              <a:t>courses</a:t>
            </a:r>
            <a:r>
              <a:rPr lang="sv-SE" dirty="0"/>
              <a:t> 2022?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latest</a:t>
            </a:r>
            <a:r>
              <a:rPr lang="sv-SE" dirty="0">
                <a:sym typeface="Wingdings" panose="05000000000000000000" pitchFamily="2" charset="2"/>
              </a:rPr>
              <a:t> 2021-02-05</a:t>
            </a:r>
          </a:p>
          <a:p>
            <a:endParaRPr lang="sv-SE" dirty="0">
              <a:sym typeface="Wingdings" panose="05000000000000000000" pitchFamily="2" charset="2"/>
            </a:endParaRPr>
          </a:p>
          <a:p>
            <a:r>
              <a:rPr lang="sv-SE" dirty="0"/>
              <a:t>www.lith.liu.se/lith-remisser/viktiga-datum-2021?l=sv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8234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From Didacticum: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https://insidan.liu.se/didacticum/didacticum-nyhetsarkiv/1.784502?l=sv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Drop-in </a:t>
            </a:r>
            <a:r>
              <a:rPr lang="sv-SE" dirty="0" err="1"/>
              <a:t>regarding</a:t>
            </a:r>
            <a:endParaRPr lang="sv-SE" dirty="0"/>
          </a:p>
          <a:p>
            <a:pPr marL="0" indent="0">
              <a:buNone/>
            </a:pPr>
            <a:r>
              <a:rPr lang="sv-SE" dirty="0" err="1"/>
              <a:t>Distance</a:t>
            </a:r>
            <a:r>
              <a:rPr lang="sv-SE" dirty="0"/>
              <a:t> </a:t>
            </a:r>
            <a:r>
              <a:rPr lang="sv-SE" dirty="0" err="1"/>
              <a:t>exams</a:t>
            </a:r>
            <a:r>
              <a:rPr lang="sv-SE" dirty="0"/>
              <a:t>: Dec 1-18, 14:00-14:30</a:t>
            </a:r>
          </a:p>
          <a:p>
            <a:pPr marL="0" indent="0">
              <a:buNone/>
            </a:pPr>
            <a:r>
              <a:rPr lang="sv-SE" dirty="0" err="1"/>
              <a:t>Pedagogical</a:t>
            </a:r>
            <a:r>
              <a:rPr lang="sv-SE" dirty="0"/>
              <a:t> </a:t>
            </a:r>
            <a:r>
              <a:rPr lang="sv-SE" dirty="0" err="1"/>
              <a:t>development</a:t>
            </a:r>
            <a:r>
              <a:rPr lang="sv-SE" dirty="0"/>
              <a:t>: </a:t>
            </a:r>
            <a:r>
              <a:rPr lang="sv-SE" dirty="0" err="1"/>
              <a:t>mondays</a:t>
            </a:r>
            <a:r>
              <a:rPr lang="sv-SE" dirty="0"/>
              <a:t> 13:15-14:00</a:t>
            </a:r>
          </a:p>
          <a:p>
            <a:pPr marL="0" indent="0">
              <a:buNone/>
            </a:pPr>
            <a:r>
              <a:rPr lang="sv-SE" dirty="0" err="1"/>
              <a:t>Lisam</a:t>
            </a:r>
            <a:r>
              <a:rPr lang="sv-SE" dirty="0"/>
              <a:t>-support: </a:t>
            </a:r>
            <a:r>
              <a:rPr lang="sv-SE" dirty="0" err="1"/>
              <a:t>tuesdays</a:t>
            </a:r>
            <a:r>
              <a:rPr lang="sv-SE"/>
              <a:t> 10:30-11:30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9306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Schedule 2021VT: All </a:t>
            </a:r>
            <a:r>
              <a:rPr lang="sv-S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rooms</a:t>
            </a:r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sv-S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will</a:t>
            </a:r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be taken </a:t>
            </a:r>
            <a:r>
              <a:rPr lang="sv-S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away</a:t>
            </a:r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from the </a:t>
            </a:r>
            <a:r>
              <a:rPr lang="sv-S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schedule</a:t>
            </a:r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sv-S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except</a:t>
            </a:r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SU, LA. Send mail to </a:t>
            </a:r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/>
              </a:rPr>
              <a:t>schema@lith.liu.se</a:t>
            </a:r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sv-S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when</a:t>
            </a:r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sv-S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they</a:t>
            </a:r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sv-S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are</a:t>
            </a:r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not </a:t>
            </a:r>
            <a:r>
              <a:rPr lang="sv-S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needed</a:t>
            </a:r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sv-SE" dirty="0">
                <a:solidFill>
                  <a:srgbClr val="000000"/>
                </a:solidFill>
                <a:latin typeface="Times New Roman" panose="02020603050405020304" pitchFamily="18" charset="0"/>
              </a:rPr>
              <a:t>   (</a:t>
            </a:r>
            <a:r>
              <a:rPr lang="sv-S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currently</a:t>
            </a:r>
            <a:r>
              <a:rPr lang="sv-S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v-S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done</a:t>
            </a:r>
            <a:r>
              <a:rPr lang="sv-SE" dirty="0">
                <a:solidFill>
                  <a:srgbClr val="000000"/>
                </a:solidFill>
                <a:latin typeface="Times New Roman" panose="02020603050405020304" pitchFamily="18" charset="0"/>
              </a:rPr>
              <a:t> for VT1, </a:t>
            </a:r>
            <a:r>
              <a:rPr lang="sv-S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will</a:t>
            </a:r>
            <a:r>
              <a:rPr lang="sv-SE" dirty="0">
                <a:solidFill>
                  <a:srgbClr val="000000"/>
                </a:solidFill>
                <a:latin typeface="Times New Roman" panose="02020603050405020304" pitchFamily="18" charset="0"/>
              </a:rPr>
              <a:t> be </a:t>
            </a:r>
            <a:r>
              <a:rPr lang="sv-S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done</a:t>
            </a:r>
            <a:r>
              <a:rPr lang="sv-SE" dirty="0">
                <a:solidFill>
                  <a:srgbClr val="000000"/>
                </a:solidFill>
                <a:latin typeface="Times New Roman" panose="02020603050405020304" pitchFamily="18" charset="0"/>
              </a:rPr>
              <a:t> for VT2 later </a:t>
            </a:r>
            <a:r>
              <a:rPr lang="sv-S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unless</a:t>
            </a:r>
            <a:r>
              <a:rPr lang="sv-S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v-S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lower</a:t>
            </a:r>
            <a:r>
              <a:rPr lang="sv-S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v-S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pandemic</a:t>
            </a:r>
            <a:r>
              <a:rPr lang="sv-S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v-S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level</a:t>
            </a:r>
            <a:r>
              <a:rPr lang="sv-SE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5028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External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thesis works can from 2021 only start at the beginning of the periods. </a:t>
            </a:r>
          </a:p>
          <a:p>
            <a:pPr marL="0" indent="0" algn="l" fontAlgn="base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These are the dates for starting external thesis projects 2021:</a:t>
            </a:r>
          </a:p>
          <a:p>
            <a:pPr algn="l" fontAlgn="base"/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VT1: Start date 2021-01-18. Application in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WExUpp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at the latest 2020-12-18.</a:t>
            </a:r>
          </a:p>
          <a:p>
            <a:pPr algn="l" fontAlgn="base"/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VT2: Start date 2021-03-29. Application in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WExUpp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at the latest 2021-02-28.</a:t>
            </a:r>
          </a:p>
          <a:p>
            <a:pPr algn="l" fontAlgn="base"/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HT1: Start date 2021-08-30. Application in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WExUpp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at the latest 2021-07-30.</a:t>
            </a:r>
          </a:p>
          <a:p>
            <a:pPr algn="l" fontAlgn="base"/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HT2: Start date 2021-11-01. Application in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WExUpp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at the latest 2021-10-01.</a:t>
            </a:r>
          </a:p>
          <a:p>
            <a:pPr marL="0" indent="0" fontAlgn="base">
              <a:buNone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fontAlgn="base">
              <a:buNone/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Internal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thesis works can still start whenever.</a:t>
            </a:r>
            <a:b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US" sz="20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8366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8937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endParaRPr lang="sv-SE" dirty="0"/>
          </a:p>
          <a:p>
            <a:pPr fontAlgn="base"/>
            <a:r>
              <a:rPr lang="sv-SE" dirty="0"/>
              <a:t>p</a:t>
            </a:r>
            <a:r>
              <a:rPr lang="en" dirty="0"/>
              <a:t>ostdoc: Ioannis Avgouleas </a:t>
            </a:r>
          </a:p>
          <a:p>
            <a:pPr fontAlgn="base"/>
            <a:endParaRPr lang="en" dirty="0"/>
          </a:p>
          <a:p>
            <a:pPr fontAlgn="base"/>
            <a:r>
              <a:rPr lang="sv-SE" dirty="0"/>
              <a:t>A</a:t>
            </a:r>
            <a:r>
              <a:rPr lang="en" dirty="0"/>
              <a:t>nnouncement out:</a:t>
            </a:r>
          </a:p>
          <a:p>
            <a:pPr lvl="1" fontAlgn="base"/>
            <a:r>
              <a:rPr lang="en" dirty="0"/>
              <a:t>Tekniker (postdoc)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5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r>
              <a:rPr lang="sv-SE" sz="2000" dirty="0"/>
              <a:t>New policy </a:t>
            </a:r>
            <a:r>
              <a:rPr lang="sv-SE" sz="2000" dirty="0" err="1"/>
              <a:t>based</a:t>
            </a:r>
            <a:r>
              <a:rPr lang="sv-SE" sz="2000" dirty="0"/>
              <a:t> on </a:t>
            </a:r>
            <a:r>
              <a:rPr lang="sv-SE" sz="2000" dirty="0" err="1"/>
              <a:t>pandemic</a:t>
            </a:r>
            <a:r>
              <a:rPr lang="sv-SE" sz="2000" dirty="0"/>
              <a:t> </a:t>
            </a:r>
            <a:r>
              <a:rPr lang="sv-SE" sz="2000" dirty="0" err="1"/>
              <a:t>levels</a:t>
            </a:r>
            <a:endParaRPr lang="sv-SE" sz="2000" dirty="0"/>
          </a:p>
          <a:p>
            <a:pPr marL="0" indent="0" fontAlgn="base">
              <a:buNone/>
            </a:pPr>
            <a:r>
              <a:rPr lang="sv-SE" sz="1800" dirty="0"/>
              <a:t>https://insidan.liu.se/HR-Personal/coronavirus/coronavirus/1.784719/Beslut-aktivering-pandeminiva-varen-2021.pdf</a:t>
            </a:r>
          </a:p>
          <a:p>
            <a:pPr fontAlgn="base"/>
            <a:endParaRPr lang="sv-SE" sz="20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B91D2C3-75A9-46AD-983D-59E704D52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02290"/>
            <a:ext cx="8686800" cy="372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42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marL="0" indent="0" fontAlgn="base">
              <a:buNone/>
            </a:pPr>
            <a:endParaRPr lang="sv-SE" sz="2000" dirty="0"/>
          </a:p>
          <a:p>
            <a:pPr fontAlgn="base"/>
            <a:r>
              <a:rPr lang="sv-SE" sz="2000" dirty="0" err="1"/>
              <a:t>Current</a:t>
            </a:r>
            <a:r>
              <a:rPr lang="sv-SE" sz="2000" dirty="0"/>
              <a:t> </a:t>
            </a:r>
            <a:r>
              <a:rPr lang="sv-SE" sz="2000" dirty="0" err="1"/>
              <a:t>level</a:t>
            </a:r>
            <a:r>
              <a:rPr lang="sv-SE" sz="2000" dirty="0"/>
              <a:t>: 4 </a:t>
            </a:r>
            <a:r>
              <a:rPr lang="sv-SE" sz="2000" dirty="0" err="1"/>
              <a:t>until</a:t>
            </a:r>
            <a:r>
              <a:rPr lang="sv-SE" sz="2000" dirty="0"/>
              <a:t> 2021-03-28</a:t>
            </a:r>
          </a:p>
          <a:p>
            <a:pPr marL="0" indent="0" fontAlgn="base">
              <a:buNone/>
            </a:pPr>
            <a:r>
              <a:rPr lang="sv-SE" sz="2000" dirty="0"/>
              <a:t>    For </a:t>
            </a:r>
            <a:r>
              <a:rPr lang="sv-SE" sz="2000" dirty="0" err="1"/>
              <a:t>teaching</a:t>
            </a:r>
            <a:r>
              <a:rPr lang="sv-SE" sz="2000" dirty="0"/>
              <a:t>/examination: plan </a:t>
            </a:r>
            <a:r>
              <a:rPr lang="sv-SE" sz="2000" dirty="0" err="1"/>
              <a:t>according</a:t>
            </a:r>
            <a:r>
              <a:rPr lang="sv-SE" sz="2000" dirty="0"/>
              <a:t> to </a:t>
            </a:r>
            <a:r>
              <a:rPr lang="sv-SE" sz="2000" dirty="0" err="1"/>
              <a:t>level</a:t>
            </a:r>
            <a:r>
              <a:rPr lang="sv-SE" sz="2000" dirty="0"/>
              <a:t> 4 for 2021VT</a:t>
            </a:r>
          </a:p>
          <a:p>
            <a:pPr marL="0" indent="0" fontAlgn="base">
              <a:buNone/>
            </a:pPr>
            <a:endParaRPr lang="sv-SE" sz="2000" dirty="0"/>
          </a:p>
          <a:p>
            <a:pPr fontAlgn="base"/>
            <a:r>
              <a:rPr lang="sv-SE" sz="2000" dirty="0" err="1"/>
              <a:t>Priorities</a:t>
            </a:r>
            <a:r>
              <a:rPr lang="sv-SE" sz="2000" dirty="0"/>
              <a:t> for students on campus: 1) last </a:t>
            </a:r>
            <a:r>
              <a:rPr lang="sv-SE" sz="2000" dirty="0" err="1"/>
              <a:t>year</a:t>
            </a:r>
            <a:r>
              <a:rPr lang="sv-SE" sz="2000" dirty="0"/>
              <a:t>, 2) </a:t>
            </a:r>
            <a:r>
              <a:rPr lang="sv-SE" sz="2000" dirty="0" err="1"/>
              <a:t>necessary</a:t>
            </a:r>
            <a:r>
              <a:rPr lang="sv-SE" sz="2000" dirty="0"/>
              <a:t> for progression, 3) not </a:t>
            </a:r>
            <a:r>
              <a:rPr lang="sv-SE" sz="2000" dirty="0" err="1"/>
              <a:t>possible</a:t>
            </a:r>
            <a:r>
              <a:rPr lang="sv-SE" sz="2000" dirty="0"/>
              <a:t> </a:t>
            </a:r>
            <a:r>
              <a:rPr lang="sv-SE" sz="2000" dirty="0" err="1"/>
              <a:t>distance</a:t>
            </a:r>
            <a:r>
              <a:rPr lang="sv-SE" sz="2000" dirty="0"/>
              <a:t> 4) </a:t>
            </a:r>
            <a:r>
              <a:rPr lang="sv-SE" sz="2000" dirty="0" err="1"/>
              <a:t>other</a:t>
            </a:r>
            <a:endParaRPr lang="sv-SE" sz="2000" dirty="0"/>
          </a:p>
          <a:p>
            <a:pPr fontAlgn="base"/>
            <a:endParaRPr lang="sv-SE" sz="2000" dirty="0"/>
          </a:p>
          <a:p>
            <a:pPr fontAlgn="base"/>
            <a:r>
              <a:rPr lang="sv-SE" sz="2000" dirty="0" err="1"/>
              <a:t>Priorities</a:t>
            </a:r>
            <a:r>
              <a:rPr lang="sv-SE" sz="2000" dirty="0"/>
              <a:t> </a:t>
            </a:r>
            <a:r>
              <a:rPr lang="sv-SE" sz="2000" dirty="0" err="1"/>
              <a:t>according</a:t>
            </a:r>
            <a:r>
              <a:rPr lang="sv-SE" sz="2000" dirty="0"/>
              <a:t> to the </a:t>
            </a:r>
            <a:r>
              <a:rPr lang="sv-SE" sz="2000" dirty="0" err="1"/>
              <a:t>deans</a:t>
            </a:r>
            <a:r>
              <a:rPr lang="sv-SE" sz="2000" dirty="0"/>
              <a:t>: (</a:t>
            </a:r>
            <a:r>
              <a:rPr lang="sv-SE" sz="2000" dirty="0" err="1"/>
              <a:t>only</a:t>
            </a:r>
            <a:r>
              <a:rPr lang="sv-SE" sz="2000" dirty="0"/>
              <a:t> </a:t>
            </a:r>
            <a:r>
              <a:rPr lang="sv-SE" sz="2000" dirty="0" err="1"/>
              <a:t>take</a:t>
            </a:r>
            <a:r>
              <a:rPr lang="sv-SE" sz="2000" dirty="0"/>
              <a:t> </a:t>
            </a:r>
            <a:r>
              <a:rPr lang="sv-SE" sz="2000" dirty="0" err="1"/>
              <a:t>up</a:t>
            </a:r>
            <a:r>
              <a:rPr lang="sv-SE" sz="2000" dirty="0"/>
              <a:t> ADIT-relevant)</a:t>
            </a:r>
          </a:p>
          <a:p>
            <a:pPr lvl="1" fontAlgn="base"/>
            <a:r>
              <a:rPr lang="sv-SE" sz="2000" dirty="0" err="1"/>
              <a:t>Absolutely</a:t>
            </a:r>
            <a:r>
              <a:rPr lang="sv-SE" sz="2000" dirty="0"/>
              <a:t> </a:t>
            </a:r>
            <a:r>
              <a:rPr lang="sv-SE" sz="2000" dirty="0" err="1"/>
              <a:t>necessary</a:t>
            </a:r>
            <a:r>
              <a:rPr lang="sv-SE" sz="2000" dirty="0"/>
              <a:t>: last </a:t>
            </a:r>
            <a:r>
              <a:rPr lang="sv-SE" sz="2000" dirty="0" err="1"/>
              <a:t>year</a:t>
            </a:r>
            <a:r>
              <a:rPr lang="sv-SE" sz="2000" dirty="0"/>
              <a:t> </a:t>
            </a:r>
            <a:r>
              <a:rPr lang="sv-SE" sz="2000" dirty="0" err="1"/>
              <a:t>exam</a:t>
            </a:r>
            <a:r>
              <a:rPr lang="sv-SE" sz="2000" dirty="0"/>
              <a:t>, (parts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thesis</a:t>
            </a:r>
            <a:r>
              <a:rPr lang="sv-SE" sz="2000" dirty="0"/>
              <a:t>)</a:t>
            </a:r>
          </a:p>
          <a:p>
            <a:pPr lvl="1" fontAlgn="base"/>
            <a:r>
              <a:rPr lang="sv-SE" sz="2000" dirty="0" err="1"/>
              <a:t>Necessary</a:t>
            </a:r>
            <a:r>
              <a:rPr lang="sv-SE" sz="2000" dirty="0"/>
              <a:t>: examinations on </a:t>
            </a:r>
            <a:r>
              <a:rPr lang="sv-SE" sz="2000" dirty="0" err="1"/>
              <a:t>low</a:t>
            </a:r>
            <a:r>
              <a:rPr lang="sv-SE" sz="2000" dirty="0"/>
              <a:t> </a:t>
            </a:r>
            <a:r>
              <a:rPr lang="sv-SE" sz="2000" dirty="0" err="1"/>
              <a:t>level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bloom</a:t>
            </a:r>
            <a:r>
              <a:rPr lang="sv-SE" sz="2000" dirty="0"/>
              <a:t> </a:t>
            </a:r>
            <a:r>
              <a:rPr lang="sv-SE" sz="2000" dirty="0" err="1"/>
              <a:t>taxonomy</a:t>
            </a:r>
            <a:r>
              <a:rPr lang="sv-SE" sz="2000" dirty="0"/>
              <a:t> </a:t>
            </a:r>
            <a:r>
              <a:rPr lang="sv-SE" sz="2000" dirty="0" err="1"/>
              <a:t>where</a:t>
            </a:r>
            <a:r>
              <a:rPr lang="sv-SE" sz="2000" dirty="0"/>
              <a:t> problem </a:t>
            </a:r>
            <a:r>
              <a:rPr lang="sv-SE" sz="2000" dirty="0" err="1"/>
              <a:t>with</a:t>
            </a:r>
            <a:r>
              <a:rPr lang="sv-SE" sz="2000" dirty="0"/>
              <a:t> </a:t>
            </a:r>
            <a:r>
              <a:rPr lang="sv-SE" sz="2000" dirty="0" err="1"/>
              <a:t>legality</a:t>
            </a:r>
            <a:endParaRPr lang="sv-SE" sz="2000" dirty="0"/>
          </a:p>
          <a:p>
            <a:pPr lvl="1" fontAlgn="base"/>
            <a:r>
              <a:rPr lang="sv-SE" sz="2000" dirty="0" err="1"/>
              <a:t>Examples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non-</a:t>
            </a:r>
            <a:r>
              <a:rPr lang="sv-SE" sz="2000" dirty="0" err="1"/>
              <a:t>necessary</a:t>
            </a:r>
            <a:r>
              <a:rPr lang="sv-SE" sz="2000" dirty="0"/>
              <a:t>: </a:t>
            </a:r>
            <a:r>
              <a:rPr lang="sv-SE" sz="2000" dirty="0" err="1"/>
              <a:t>lectures</a:t>
            </a:r>
            <a:r>
              <a:rPr lang="sv-SE" sz="2000" dirty="0"/>
              <a:t>, </a:t>
            </a:r>
            <a:r>
              <a:rPr lang="sv-SE" sz="2000" dirty="0" err="1"/>
              <a:t>seminars</a:t>
            </a:r>
            <a:r>
              <a:rPr lang="sv-SE" sz="2000" dirty="0"/>
              <a:t>, </a:t>
            </a:r>
            <a:r>
              <a:rPr lang="sv-SE" sz="2000" dirty="0" err="1"/>
              <a:t>exercise</a:t>
            </a:r>
            <a:r>
              <a:rPr lang="sv-SE" sz="2000" dirty="0"/>
              <a:t>/</a:t>
            </a:r>
            <a:r>
              <a:rPr lang="sv-SE" sz="2000" dirty="0" err="1"/>
              <a:t>tutorial</a:t>
            </a:r>
            <a:r>
              <a:rPr lang="sv-SE" sz="2000" dirty="0"/>
              <a:t> sessions, supervision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3384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r>
              <a:rPr lang="en-US" sz="2000" dirty="0">
                <a:hlinkClick r:id="rId2"/>
              </a:rPr>
              <a:t>https://insidan.liu.se/HR-Personal/coronavirus?l=en&amp;sc=true</a:t>
            </a:r>
            <a:br>
              <a:rPr lang="sv-SE" dirty="0"/>
            </a:br>
            <a:endParaRPr lang="sv-SE" dirty="0"/>
          </a:p>
          <a:p>
            <a:pPr marL="0" indent="0" fontAlgn="base">
              <a:buNone/>
            </a:pPr>
            <a:r>
              <a:rPr lang="sv-SE" sz="2000" dirty="0" err="1"/>
              <a:t>Teaching</a:t>
            </a:r>
            <a:r>
              <a:rPr lang="sv-SE" sz="2000" dirty="0"/>
              <a:t> and </a:t>
            </a:r>
            <a:r>
              <a:rPr lang="sv-SE" sz="2000" dirty="0" err="1"/>
              <a:t>exams</a:t>
            </a:r>
            <a:r>
              <a:rPr lang="sv-SE" sz="2000" dirty="0"/>
              <a:t> </a:t>
            </a:r>
            <a:r>
              <a:rPr lang="sv-SE" sz="2000" dirty="0" err="1"/>
              <a:t>mainly</a:t>
            </a:r>
            <a:r>
              <a:rPr lang="sv-SE" sz="2000" dirty="0"/>
              <a:t> </a:t>
            </a:r>
            <a:r>
              <a:rPr lang="sv-SE" sz="2000" dirty="0" err="1"/>
              <a:t>distance</a:t>
            </a:r>
            <a:r>
              <a:rPr lang="sv-SE" sz="2000" dirty="0"/>
              <a:t> mode (GU and FU)</a:t>
            </a:r>
          </a:p>
          <a:p>
            <a:pPr marL="0" indent="0" fontAlgn="base">
              <a:buNone/>
            </a:pPr>
            <a:r>
              <a:rPr lang="sv-SE" sz="2000" dirty="0">
                <a:solidFill>
                  <a:srgbClr val="FF0000"/>
                </a:solidFill>
              </a:rPr>
              <a:t>     </a:t>
            </a:r>
            <a:r>
              <a:rPr lang="sv-SE" sz="2000">
                <a:solidFill>
                  <a:srgbClr val="FF0000"/>
                </a:solidFill>
              </a:rPr>
              <a:t>All IDA January</a:t>
            </a:r>
            <a:r>
              <a:rPr lang="sv-SE" sz="2000" dirty="0">
                <a:solidFill>
                  <a:srgbClr val="FF0000"/>
                </a:solidFill>
              </a:rPr>
              <a:t> </a:t>
            </a:r>
            <a:r>
              <a:rPr lang="sv-SE" sz="2000" dirty="0" err="1">
                <a:solidFill>
                  <a:srgbClr val="FF0000"/>
                </a:solidFill>
              </a:rPr>
              <a:t>exams</a:t>
            </a:r>
            <a:r>
              <a:rPr lang="sv-SE" sz="2000" dirty="0">
                <a:solidFill>
                  <a:srgbClr val="FF0000"/>
                </a:solidFill>
              </a:rPr>
              <a:t> in </a:t>
            </a:r>
            <a:r>
              <a:rPr lang="sv-SE" sz="2000" dirty="0" err="1">
                <a:solidFill>
                  <a:srgbClr val="FF0000"/>
                </a:solidFill>
              </a:rPr>
              <a:t>distance</a:t>
            </a:r>
            <a:r>
              <a:rPr lang="sv-SE" sz="2000" dirty="0">
                <a:solidFill>
                  <a:srgbClr val="FF0000"/>
                </a:solidFill>
              </a:rPr>
              <a:t> mode</a:t>
            </a:r>
          </a:p>
          <a:p>
            <a:pPr marL="0" indent="0" fontAlgn="base">
              <a:buNone/>
            </a:pPr>
            <a:r>
              <a:rPr lang="sv-SE" sz="2000" dirty="0"/>
              <a:t>Meetings </a:t>
            </a:r>
            <a:r>
              <a:rPr lang="sv-SE" sz="2000" dirty="0" err="1"/>
              <a:t>distance</a:t>
            </a:r>
            <a:r>
              <a:rPr lang="sv-SE" sz="2000" dirty="0"/>
              <a:t> mode (</a:t>
            </a:r>
            <a:r>
              <a:rPr lang="sv-SE" sz="2000" dirty="0" err="1"/>
              <a:t>also</a:t>
            </a:r>
            <a:r>
              <a:rPr lang="sv-SE" sz="2000" dirty="0"/>
              <a:t> supervision)</a:t>
            </a:r>
          </a:p>
          <a:p>
            <a:pPr marL="0" indent="0" fontAlgn="base">
              <a:buNone/>
            </a:pPr>
            <a:r>
              <a:rPr lang="sv-SE" sz="2000" dirty="0" err="1"/>
              <a:t>Work</a:t>
            </a:r>
            <a:r>
              <a:rPr lang="sv-SE" sz="2000" dirty="0"/>
              <a:t> on campus: </a:t>
            </a:r>
            <a:r>
              <a:rPr lang="sv-SE" sz="2000" dirty="0" err="1"/>
              <a:t>only</a:t>
            </a:r>
            <a:r>
              <a:rPr lang="sv-SE" sz="2000" dirty="0"/>
              <a:t> </a:t>
            </a:r>
            <a:r>
              <a:rPr lang="sv-SE" sz="2000" dirty="0" err="1"/>
              <a:t>if</a:t>
            </a:r>
            <a:r>
              <a:rPr lang="sv-SE" sz="2000" dirty="0"/>
              <a:t> </a:t>
            </a:r>
            <a:r>
              <a:rPr lang="sv-SE" sz="2000" dirty="0" err="1"/>
              <a:t>neccesary</a:t>
            </a:r>
            <a:r>
              <a:rPr lang="sv-SE" sz="2000" dirty="0"/>
              <a:t> (</a:t>
            </a:r>
            <a:r>
              <a:rPr lang="sv-SE" sz="2000" dirty="0" err="1"/>
              <a:t>discuss</a:t>
            </a:r>
            <a:r>
              <a:rPr lang="sv-SE" sz="2000" dirty="0"/>
              <a:t> </a:t>
            </a:r>
            <a:r>
              <a:rPr lang="sv-SE" sz="2000" dirty="0" err="1"/>
              <a:t>with</a:t>
            </a:r>
            <a:r>
              <a:rPr lang="sv-SE" sz="2000" dirty="0"/>
              <a:t> </a:t>
            </a:r>
            <a:r>
              <a:rPr lang="sv-SE" sz="2000" dirty="0" err="1"/>
              <a:t>me</a:t>
            </a:r>
            <a:r>
              <a:rPr lang="sv-SE" sz="2000" dirty="0"/>
              <a:t>)</a:t>
            </a:r>
          </a:p>
          <a:p>
            <a:pPr marL="0" indent="0" fontAlgn="base">
              <a:buNone/>
            </a:pPr>
            <a:r>
              <a:rPr lang="sv-SE" sz="2000" dirty="0"/>
              <a:t>No </a:t>
            </a:r>
            <a:r>
              <a:rPr lang="sv-SE" sz="2000" dirty="0" err="1"/>
              <a:t>travel</a:t>
            </a:r>
            <a:endParaRPr lang="sv-SE" sz="2000" dirty="0"/>
          </a:p>
          <a:p>
            <a:pPr marL="0" indent="0" fontAlgn="base">
              <a:buNone/>
            </a:pPr>
            <a:endParaRPr lang="sv-SE" sz="2000" dirty="0"/>
          </a:p>
          <a:p>
            <a:pPr marL="0" indent="0" fontAlgn="base">
              <a:buNone/>
            </a:pPr>
            <a:r>
              <a:rPr lang="sv-SE" sz="2000" dirty="0" err="1"/>
              <a:t>Questions</a:t>
            </a:r>
            <a:r>
              <a:rPr lang="sv-SE" sz="2000" dirty="0"/>
              <a:t>:</a:t>
            </a:r>
          </a:p>
          <a:p>
            <a:pPr marL="0" indent="0" fontAlgn="base">
              <a:buNone/>
            </a:pPr>
            <a:r>
              <a:rPr lang="sv-SE" sz="2000" dirty="0"/>
              <a:t>Contact </a:t>
            </a:r>
            <a:r>
              <a:rPr lang="sv-SE" sz="2000" dirty="0" err="1"/>
              <a:t>me</a:t>
            </a:r>
            <a:endParaRPr lang="sv-SE" sz="2000" dirty="0"/>
          </a:p>
          <a:p>
            <a:pPr marL="0" indent="0" fontAlgn="base">
              <a:buNone/>
            </a:pPr>
            <a:r>
              <a:rPr lang="sv-SE" sz="2000" dirty="0"/>
              <a:t>For </a:t>
            </a:r>
            <a:r>
              <a:rPr lang="sv-SE" sz="2000" dirty="0" err="1"/>
              <a:t>work</a:t>
            </a:r>
            <a:r>
              <a:rPr lang="sv-SE" sz="2000" dirty="0"/>
              <a:t> </a:t>
            </a:r>
            <a:r>
              <a:rPr lang="sv-SE" sz="2000" dirty="0" err="1"/>
              <a:t>environment</a:t>
            </a:r>
            <a:r>
              <a:rPr lang="sv-SE" sz="2000" dirty="0"/>
              <a:t> </a:t>
            </a:r>
            <a:r>
              <a:rPr lang="sv-SE" sz="2000" dirty="0" err="1"/>
              <a:t>issues</a:t>
            </a:r>
            <a:r>
              <a:rPr lang="sv-SE" sz="2000" dirty="0"/>
              <a:t>, </a:t>
            </a:r>
            <a:r>
              <a:rPr lang="sv-SE" sz="2000" dirty="0" err="1"/>
              <a:t>contact</a:t>
            </a:r>
            <a:r>
              <a:rPr lang="sv-SE" sz="2000" dirty="0"/>
              <a:t> HR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836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- </a:t>
            </a:r>
            <a:r>
              <a:rPr lang="sv-SE" dirty="0" err="1"/>
              <a:t>Dialogues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8646211" cy="4066288"/>
          </a:xfrm>
        </p:spPr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Personal </a:t>
            </a:r>
            <a:r>
              <a:rPr lang="sv-SE" dirty="0" err="1"/>
              <a:t>development</a:t>
            </a:r>
            <a:r>
              <a:rPr lang="sv-SE" dirty="0"/>
              <a:t> </a:t>
            </a:r>
            <a:r>
              <a:rPr lang="sv-SE" dirty="0" err="1"/>
              <a:t>dialogue</a:t>
            </a:r>
            <a:r>
              <a:rPr lang="sv-SE" dirty="0"/>
              <a:t> (samarbetssamtal)</a:t>
            </a:r>
          </a:p>
          <a:p>
            <a:pPr fontAlgn="base"/>
            <a:endParaRPr lang="sv-SE" dirty="0"/>
          </a:p>
          <a:p>
            <a:pPr fontAlgn="base"/>
            <a:r>
              <a:rPr lang="sv-SE" dirty="0" err="1"/>
              <a:t>Salary</a:t>
            </a:r>
            <a:r>
              <a:rPr lang="sv-SE" dirty="0"/>
              <a:t> </a:t>
            </a:r>
            <a:r>
              <a:rPr lang="sv-SE" dirty="0" err="1"/>
              <a:t>discussion</a:t>
            </a:r>
            <a:r>
              <a:rPr lang="sv-SE" dirty="0"/>
              <a:t> (lönesättande samtal) </a:t>
            </a:r>
            <a:r>
              <a:rPr lang="sv-SE" dirty="0" err="1">
                <a:solidFill>
                  <a:srgbClr val="C00000"/>
                </a:solidFill>
              </a:rPr>
              <a:t>delayed</a:t>
            </a:r>
            <a:endParaRPr lang="sv-SE" dirty="0">
              <a:solidFill>
                <a:srgbClr val="C00000"/>
              </a:solidFill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2988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– </a:t>
            </a:r>
            <a:r>
              <a:rPr lang="sv-SE" dirty="0" err="1"/>
              <a:t>telephone</a:t>
            </a:r>
            <a:r>
              <a:rPr lang="sv-SE" dirty="0"/>
              <a:t> operator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8646211" cy="4066288"/>
          </a:xfrm>
        </p:spPr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New </a:t>
            </a:r>
            <a:r>
              <a:rPr lang="sv-SE" dirty="0" err="1"/>
              <a:t>telephone</a:t>
            </a:r>
            <a:r>
              <a:rPr lang="sv-SE" dirty="0"/>
              <a:t> operator (Telenor) </a:t>
            </a:r>
            <a:r>
              <a:rPr lang="sv-SE"/>
              <a:t>from 2021-02-03</a:t>
            </a:r>
            <a:endParaRPr lang="sv-SE" dirty="0"/>
          </a:p>
          <a:p>
            <a:pPr fontAlgn="base"/>
            <a:r>
              <a:rPr lang="sv-SE" dirty="0"/>
              <a:t>For </a:t>
            </a:r>
            <a:r>
              <a:rPr lang="sv-SE" dirty="0" err="1"/>
              <a:t>people</a:t>
            </a:r>
            <a:r>
              <a:rPr lang="sv-SE" dirty="0"/>
              <a:t> </a:t>
            </a:r>
            <a:r>
              <a:rPr lang="sv-SE" dirty="0" err="1"/>
              <a:t>who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LiU</a:t>
            </a:r>
            <a:r>
              <a:rPr lang="sv-SE" dirty="0"/>
              <a:t> sim-</a:t>
            </a:r>
            <a:r>
              <a:rPr lang="sv-SE" dirty="0" err="1"/>
              <a:t>cards</a:t>
            </a:r>
            <a:r>
              <a:rPr lang="sv-SE" dirty="0"/>
              <a:t>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change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of</a:t>
            </a:r>
            <a:r>
              <a:rPr lang="sv-SE" dirty="0">
                <a:sym typeface="Wingdings" panose="05000000000000000000" pitchFamily="2" charset="2"/>
              </a:rPr>
              <a:t> sim-</a:t>
            </a:r>
            <a:r>
              <a:rPr lang="sv-SE" dirty="0" err="1">
                <a:sym typeface="Wingdings" panose="05000000000000000000" pitchFamily="2" charset="2"/>
              </a:rPr>
              <a:t>cards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645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- Värdegrundsarbete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8646211" cy="4066288"/>
          </a:xfrm>
        </p:spPr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fontAlgn="base"/>
            <a:r>
              <a:rPr lang="sv-SE" dirty="0" err="1"/>
              <a:t>Values</a:t>
            </a: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Workshops at all </a:t>
            </a:r>
            <a:r>
              <a:rPr lang="sv-SE" dirty="0" err="1"/>
              <a:t>units</a:t>
            </a:r>
            <a:r>
              <a:rPr lang="sv-SE" dirty="0"/>
              <a:t> and divisions</a:t>
            </a:r>
          </a:p>
          <a:p>
            <a:pPr fontAlgn="base"/>
            <a:endParaRPr lang="sv-SE" dirty="0"/>
          </a:p>
          <a:p>
            <a:pPr fontAlgn="base"/>
            <a:r>
              <a:rPr lang="sv-SE" dirty="0" err="1">
                <a:solidFill>
                  <a:srgbClr val="FF0000"/>
                </a:solidFill>
              </a:rPr>
              <a:t>Latest</a:t>
            </a:r>
            <a:r>
              <a:rPr lang="sv-SE" dirty="0">
                <a:solidFill>
                  <a:srgbClr val="FF0000"/>
                </a:solidFill>
              </a:rPr>
              <a:t> June 30, 2021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093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- IT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8646211" cy="4066288"/>
          </a:xfrm>
        </p:spPr>
        <p:txBody>
          <a:bodyPr/>
          <a:lstStyle/>
          <a:p>
            <a:pPr marL="0" indent="0" fontAlgn="base">
              <a:buNone/>
            </a:pPr>
            <a:r>
              <a:rPr lang="sv-SE" dirty="0" err="1"/>
              <a:t>Since</a:t>
            </a:r>
            <a:r>
              <a:rPr lang="sv-SE" dirty="0"/>
              <a:t> 2020-12-14 for all </a:t>
            </a:r>
            <a:r>
              <a:rPr lang="sv-SE" dirty="0" err="1"/>
              <a:t>employees</a:t>
            </a:r>
            <a:r>
              <a:rPr lang="sv-SE" dirty="0"/>
              <a:t>:</a:t>
            </a:r>
          </a:p>
          <a:p>
            <a:pPr marL="0" indent="0" fontAlgn="base">
              <a:buNone/>
            </a:pPr>
            <a:endParaRPr lang="sv-SE" dirty="0"/>
          </a:p>
          <a:p>
            <a:pPr fontAlgn="base"/>
            <a:r>
              <a:rPr lang="sv-SE" dirty="0"/>
              <a:t>Links in mail </a:t>
            </a:r>
            <a:r>
              <a:rPr lang="sv-SE" dirty="0" err="1"/>
              <a:t>become</a:t>
            </a:r>
            <a:r>
              <a:rPr lang="sv-SE" dirty="0"/>
              <a:t> ’flinks’</a:t>
            </a:r>
          </a:p>
          <a:p>
            <a:pPr marL="0" indent="0" fontAlgn="base">
              <a:buNone/>
            </a:pPr>
            <a:endParaRPr lang="sv-SE" dirty="0"/>
          </a:p>
          <a:p>
            <a:pPr fontAlgn="base"/>
            <a:r>
              <a:rPr lang="sv-SE" dirty="0"/>
              <a:t>Attachments in mails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scanned</a:t>
            </a:r>
            <a:r>
              <a:rPr lang="sv-SE" dirty="0"/>
              <a:t> for virus by Microsoft</a:t>
            </a:r>
          </a:p>
          <a:p>
            <a:pPr fontAlgn="base"/>
            <a:endParaRPr lang="sv-SE" dirty="0"/>
          </a:p>
          <a:p>
            <a:pPr marL="0" indent="0" fontAlgn="base">
              <a:buNone/>
            </a:pPr>
            <a:r>
              <a:rPr lang="sv-SE"/>
              <a:t>https://insidan</a:t>
            </a:r>
            <a:r>
              <a:rPr lang="sv-SE" dirty="0"/>
              <a:t>.liu.se/it/it-nyheter/1.784832?l=</a:t>
            </a:r>
            <a:r>
              <a:rPr lang="sv-SE" dirty="0" err="1"/>
              <a:t>en&amp;sc</a:t>
            </a:r>
            <a:r>
              <a:rPr lang="sv-SE" dirty="0"/>
              <a:t>=</a:t>
            </a:r>
            <a:r>
              <a:rPr lang="sv-SE" dirty="0" err="1"/>
              <a:t>true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2020-12-11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4590066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2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1266</TotalTime>
  <Words>660</Words>
  <Application>Microsoft Office PowerPoint</Application>
  <PresentationFormat>Bildspel på skärmen (4:3)</PresentationFormat>
  <Paragraphs>132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17</vt:i4>
      </vt:variant>
    </vt:vector>
  </HeadingPairs>
  <TitlesOfParts>
    <vt:vector size="25" baseType="lpstr">
      <vt:lpstr>Arial</vt:lpstr>
      <vt:lpstr>Calibri</vt:lpstr>
      <vt:lpstr>Georgia</vt:lpstr>
      <vt:lpstr>Times New Roman</vt:lpstr>
      <vt:lpstr>Start and finish</vt:lpstr>
      <vt:lpstr>White slides</vt:lpstr>
      <vt:lpstr>Black slides</vt:lpstr>
      <vt:lpstr>Avsnittssidor</vt:lpstr>
      <vt:lpstr>ADIT Meeting</vt:lpstr>
      <vt:lpstr>New employees</vt:lpstr>
      <vt:lpstr>LiU - Covid-19</vt:lpstr>
      <vt:lpstr>LiU - Covid-19</vt:lpstr>
      <vt:lpstr>LiU - Covid-19</vt:lpstr>
      <vt:lpstr>Info from LiU - Dialogues </vt:lpstr>
      <vt:lpstr>Info from LiU – telephone operator</vt:lpstr>
      <vt:lpstr>Info from LiU - Värdegrundsarbete </vt:lpstr>
      <vt:lpstr>Info from LiU - IT </vt:lpstr>
      <vt:lpstr>Info from IDA - strategy work </vt:lpstr>
      <vt:lpstr>Info from FANS – Electronic ISP</vt:lpstr>
      <vt:lpstr>Info from director of studies</vt:lpstr>
      <vt:lpstr>Info from director of studies</vt:lpstr>
      <vt:lpstr>Info from director of studies</vt:lpstr>
      <vt:lpstr>Info from director of studies</vt:lpstr>
      <vt:lpstr>Info from group members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94</cp:revision>
  <dcterms:created xsi:type="dcterms:W3CDTF">2020-02-20T14:14:52Z</dcterms:created>
  <dcterms:modified xsi:type="dcterms:W3CDTF">2020-12-11T14:03:38Z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