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4"/>
    <p:sldMasterId id="2147483719" r:id="rId5"/>
    <p:sldMasterId id="2147483722" r:id="rId6"/>
    <p:sldMasterId id="2147483720" r:id="rId7"/>
  </p:sldMasterIdLst>
  <p:notesMasterIdLst>
    <p:notesMasterId r:id="rId25"/>
  </p:notesMasterIdLst>
  <p:handoutMasterIdLst>
    <p:handoutMasterId r:id="rId26"/>
  </p:handoutMasterIdLst>
  <p:sldIdLst>
    <p:sldId id="256" r:id="rId8"/>
    <p:sldId id="292" r:id="rId9"/>
    <p:sldId id="340" r:id="rId10"/>
    <p:sldId id="317" r:id="rId11"/>
    <p:sldId id="339" r:id="rId12"/>
    <p:sldId id="320" r:id="rId13"/>
    <p:sldId id="342" r:id="rId14"/>
    <p:sldId id="323" r:id="rId15"/>
    <p:sldId id="343" r:id="rId16"/>
    <p:sldId id="321" r:id="rId17"/>
    <p:sldId id="328" r:id="rId18"/>
    <p:sldId id="326" r:id="rId19"/>
    <p:sldId id="337" r:id="rId20"/>
    <p:sldId id="338" r:id="rId21"/>
    <p:sldId id="341" r:id="rId22"/>
    <p:sldId id="330" r:id="rId23"/>
    <p:sldId id="315" r:id="rId24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B53"/>
    <a:srgbClr val="00CFB5"/>
    <a:srgbClr val="17C7D2"/>
    <a:srgbClr val="00B9E7"/>
    <a:srgbClr val="9B97DC"/>
    <a:srgbClr val="7FDCF3"/>
    <a:srgbClr val="B3EAF8"/>
    <a:srgbClr val="FEF06F"/>
    <a:srgbClr val="B2F1E9"/>
    <a:srgbClr val="7FE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8"/>
  </p:normalViewPr>
  <p:slideViewPr>
    <p:cSldViewPr snapToGrid="0" snapToObjects="1">
      <p:cViewPr varScale="1">
        <p:scale>
          <a:sx n="58" d="100"/>
          <a:sy n="58" d="100"/>
        </p:scale>
        <p:origin x="72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97" d="100"/>
          <a:sy n="197" d="100"/>
        </p:scale>
        <p:origin x="2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12/11/2020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12/11/2020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6EF91CDE-B790-8A46-8369-44B0C19389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945C4C27-1F97-7B4A-91CB-BD9DD8A7C2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4958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27E6A4C-6317-524D-927D-F0BF73D73EB0}" type="datetime1">
              <a:rPr lang="sv-SE" smtClean="0"/>
              <a:t>2020-12-11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A747E34B-FAE4-3947-A0A9-ADCFC7BE6E4C}" type="datetime1">
              <a:rPr lang="sv-SE" smtClean="0"/>
              <a:t>2020-12-11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0E238A40-B792-5245-BA0A-F2C33FB9B417}" type="datetime1">
              <a:rPr lang="sv-SE" smtClean="0"/>
              <a:t>2020-12-11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B5EA92F5-A25F-714C-B63B-BFDC3BC77148}" type="datetime1">
              <a:rPr lang="sv-SE" smtClean="0"/>
              <a:t>2020-12-11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870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91288134-4D03-E64A-9483-318B1EEA06EF}" type="datetime1">
              <a:rPr lang="sv-SE" smtClean="0"/>
              <a:t>2020-12-11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20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7A8CB9E8-4AC5-1941-BC1A-E46B464B6D70}" type="datetime1">
              <a:rPr lang="sv-SE" smtClean="0"/>
              <a:t>2020-12-11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7592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D509CA25-327D-824D-AD52-7F0C6FA53EEB}" type="datetime1">
              <a:rPr lang="sv-SE" smtClean="0"/>
              <a:t>2020-12-11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1637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6DCC092-2B1E-D646-8EB7-AFA37DCE48CE}" type="datetime1">
              <a:rPr lang="sv-SE" smtClean="0"/>
              <a:t>2020-12-11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4110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59BD235B-EFE7-014C-8DC0-5E62FDD0C6DB}" type="datetime1">
              <a:rPr lang="sv-SE" smtClean="0"/>
              <a:t>2020-12-11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414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2A1E6FD4-7A29-2D48-B90A-9FCA2968D78E}" type="datetime1">
              <a:rPr lang="sv-SE" smtClean="0"/>
              <a:t>2020-12-11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72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F1D6EE2D-BE4C-3B44-8681-9434B578A4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E60CB263-2344-A94E-8836-F6720CE37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50087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993A0AE-0E6C-5843-97ED-4D829F5B4852}" type="datetime1">
              <a:rPr lang="sv-SE" smtClean="0"/>
              <a:t>2020-12-11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908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5CFDE3B8-BC2B-7240-9963-6D591CD026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9F3349AB-2E8F-7043-8417-4AC1F28875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1F5D3293-740E-CB4A-814F-F61513DD63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34D454B5-42D4-284D-ACE5-189D225B30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82B88882-ED87-0849-90D0-838426AC53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9189F40A-8F83-5D4F-93C4-27B79AA8B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6">
            <a:extLst>
              <a:ext uri="{FF2B5EF4-FFF2-40B4-BE49-F238E27FC236}">
                <a16:creationId xmlns:a16="http://schemas.microsoft.com/office/drawing/2014/main" id="{3FE40DBF-25D6-D549-8F0F-EA39A834BE6B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objekt 6">
            <a:extLst>
              <a:ext uri="{FF2B5EF4-FFF2-40B4-BE49-F238E27FC236}">
                <a16:creationId xmlns:a16="http://schemas.microsoft.com/office/drawing/2014/main" id="{5A0C8BC8-8704-2C4C-BC3E-7E799106A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76992EA7-732D-F645-AA87-1CBABAE7F3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F41D56F-34DF-B145-929C-E101AB4884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579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2F83865A-EE38-7F44-AD0A-FDC43C61D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681E91DB-CF3E-BD46-977E-5FD30BF896F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Underrubrik/namn på talare e.d.</a:t>
            </a:r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>
                <a:latin typeface="+mn-lt"/>
              </a:rPr>
              <a:t>Presentationens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titel/rubrik</a:t>
            </a:r>
          </a:p>
        </p:txBody>
      </p:sp>
    </p:spTree>
    <p:extLst>
      <p:ext uri="{BB962C8B-B14F-4D97-AF65-F5344CB8AC3E}">
        <p14:creationId xmlns:p14="http://schemas.microsoft.com/office/powerpoint/2010/main" val="14541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FCD9B04B-0EC1-7649-ADC0-CB6E9BA482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7" name="Title 10">
            <a:extLst>
              <a:ext uri="{FF2B5EF4-FFF2-40B4-BE49-F238E27FC236}">
                <a16:creationId xmlns:a16="http://schemas.microsoft.com/office/drawing/2014/main" id="{DAE440A9-94BC-3A4C-985C-C8AE195F94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5571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907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8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7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09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BB76EF7-7B19-1F46-BC1A-888CFF3A83B5}" type="datetime1">
              <a:rPr lang="sv-SE" smtClean="0"/>
              <a:t>2020-12-11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62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29A810-850D-DB46-99C8-138ED0A91CF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3095" y="5759450"/>
            <a:ext cx="2595151" cy="95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7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30" r:id="rId4"/>
    <p:sldLayoutId id="2147483662" r:id="rId5"/>
    <p:sldLayoutId id="2147483717" r:id="rId6"/>
    <p:sldLayoutId id="2147483718" r:id="rId7"/>
    <p:sldLayoutId id="2147483731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6">
            <a:extLst>
              <a:ext uri="{FF2B5EF4-FFF2-40B4-BE49-F238E27FC236}">
                <a16:creationId xmlns:a16="http://schemas.microsoft.com/office/drawing/2014/main" id="{4D3EABC0-D4A8-BF4B-A517-4F1F34236AE2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AE6DACAB-2EA3-2343-AE48-9B61B42D92C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660" r:id="rId2"/>
    <p:sldLayoutId id="2147483661" r:id="rId3"/>
    <p:sldLayoutId id="2147483663" r:id="rId4"/>
    <p:sldLayoutId id="2147483700" r:id="rId5"/>
    <p:sldLayoutId id="2147483707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5">
            <a:extLst>
              <a:ext uri="{FF2B5EF4-FFF2-40B4-BE49-F238E27FC236}">
                <a16:creationId xmlns:a16="http://schemas.microsoft.com/office/drawing/2014/main" id="{1A5C6550-047F-2442-ADAB-BF72C6758DA4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6">
            <a:extLst>
              <a:ext uri="{FF2B5EF4-FFF2-40B4-BE49-F238E27FC236}">
                <a16:creationId xmlns:a16="http://schemas.microsoft.com/office/drawing/2014/main" id="{4AC473FB-7523-434D-816D-F2A8B53FADB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7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5">
            <a:extLst>
              <a:ext uri="{FF2B5EF4-FFF2-40B4-BE49-F238E27FC236}">
                <a16:creationId xmlns:a16="http://schemas.microsoft.com/office/drawing/2014/main" id="{1DA5F5C8-AFB6-EF46-8D01-D43EC3B20F79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3818EBA3-E255-F04E-9681-4F94A7B46B8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9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721" r:id="rId4"/>
    <p:sldLayoutId id="2147483709" r:id="rId5"/>
    <p:sldLayoutId id="2147483733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insidan.liu.se/didacticum/didacticum-nyhetsarkiv/1.784502?l=sv" TargetMode="Externa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schema@lith.liu.se" TargetMode="Externa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nsidan.liu.se/HR-Personal/coronavirus?l=en&amp;sc=true" TargetMode="Externa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/>
              <a:t>2020-12-17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C33E3D-CA7E-9A40-BFFC-303E70BD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ADIT Meeting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 - </a:t>
            </a:r>
            <a:r>
              <a:rPr lang="sv-SE" dirty="0" err="1"/>
              <a:t>strategy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dirty="0"/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en-US" dirty="0"/>
              <a:t>Progress in research clusters </a:t>
            </a:r>
          </a:p>
          <a:p>
            <a:pPr marL="0" indent="0" fontAlgn="base">
              <a:buNone/>
            </a:pPr>
            <a:r>
              <a:rPr lang="sv-SE" dirty="0"/>
              <a:t>            AI: </a:t>
            </a:r>
            <a:r>
              <a:rPr lang="sv-SE" dirty="0" err="1"/>
              <a:t>interviews</a:t>
            </a:r>
            <a:r>
              <a:rPr lang="sv-SE" dirty="0"/>
              <a:t>, </a:t>
            </a:r>
            <a:r>
              <a:rPr lang="sv-SE" dirty="0" err="1"/>
              <a:t>discussions</a:t>
            </a:r>
            <a:r>
              <a:rPr lang="sv-SE" dirty="0"/>
              <a:t> on web page                     </a:t>
            </a:r>
          </a:p>
          <a:p>
            <a:pPr marL="0" indent="0" fontAlgn="base">
              <a:buNone/>
            </a:pPr>
            <a:r>
              <a:rPr lang="sv-SE" dirty="0"/>
              <a:t>            </a:t>
            </a:r>
            <a:r>
              <a:rPr lang="sv-SE" dirty="0" err="1"/>
              <a:t>SaCS</a:t>
            </a:r>
            <a:r>
              <a:rPr lang="sv-SE" dirty="0"/>
              <a:t>: </a:t>
            </a:r>
            <a:r>
              <a:rPr lang="sv-SE" dirty="0" err="1"/>
              <a:t>interviews</a:t>
            </a:r>
            <a:r>
              <a:rPr lang="sv-SE" dirty="0"/>
              <a:t>, </a:t>
            </a:r>
            <a:r>
              <a:rPr lang="sv-SE" dirty="0" err="1"/>
              <a:t>discussions</a:t>
            </a:r>
            <a:r>
              <a:rPr lang="sv-SE" dirty="0"/>
              <a:t> on web page</a:t>
            </a:r>
            <a:r>
              <a:rPr lang="sv-SE" dirty="0">
                <a:sym typeface="Wingdings" panose="05000000000000000000" pitchFamily="2" charset="2"/>
              </a:rPr>
              <a:t>   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HCS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Data Science</a:t>
            </a: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2020-12-11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6251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FANS – Electronic ISP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Uppföljningsblankett (</a:t>
            </a:r>
            <a:r>
              <a:rPr lang="sv-SE" dirty="0" err="1"/>
              <a:t>follow</a:t>
            </a:r>
            <a:r>
              <a:rPr lang="sv-SE" dirty="0"/>
              <a:t> </a:t>
            </a:r>
            <a:r>
              <a:rPr lang="sv-SE" dirty="0" err="1"/>
              <a:t>up</a:t>
            </a:r>
            <a:r>
              <a:rPr lang="sv-SE" dirty="0"/>
              <a:t>)                                            </a:t>
            </a:r>
            <a:r>
              <a:rPr lang="sv-SE" dirty="0">
                <a:sym typeface="Wingdings" panose="05000000000000000000" pitchFamily="2" charset="2"/>
              </a:rPr>
              <a:t>hand in </a:t>
            </a:r>
            <a:r>
              <a:rPr lang="sv-SE" dirty="0" err="1">
                <a:sym typeface="Wingdings" panose="05000000000000000000" pitchFamily="2" charset="2"/>
              </a:rPr>
              <a:t>latest</a:t>
            </a:r>
            <a:r>
              <a:rPr lang="sv-SE" dirty="0">
                <a:sym typeface="Wingdings" panose="05000000000000000000" pitchFamily="2" charset="2"/>
              </a:rPr>
              <a:t> 16/12</a:t>
            </a:r>
          </a:p>
          <a:p>
            <a:r>
              <a:rPr lang="sv-SE" dirty="0" err="1">
                <a:sym typeface="Wingdings" panose="05000000000000000000" pitchFamily="2" charset="2"/>
              </a:rPr>
              <a:t>eISP</a:t>
            </a:r>
            <a:r>
              <a:rPr lang="sv-SE" dirty="0">
                <a:sym typeface="Wingdings" panose="05000000000000000000" pitchFamily="2" charset="2"/>
              </a:rPr>
              <a:t>  hand in </a:t>
            </a:r>
            <a:r>
              <a:rPr lang="sv-SE" dirty="0" err="1">
                <a:sym typeface="Wingdings" panose="05000000000000000000" pitchFamily="2" charset="2"/>
              </a:rPr>
              <a:t>in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January</a:t>
            </a:r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2020-12-11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4335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director </a:t>
            </a:r>
            <a:r>
              <a:rPr lang="sv-SE" dirty="0" err="1"/>
              <a:t>of</a:t>
            </a:r>
            <a:r>
              <a:rPr lang="sv-SE" dirty="0"/>
              <a:t> studies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Changes in </a:t>
            </a:r>
            <a:r>
              <a:rPr lang="sv-SE" dirty="0" err="1"/>
              <a:t>courses</a:t>
            </a:r>
            <a:r>
              <a:rPr lang="sv-SE" dirty="0"/>
              <a:t> 2022? </a:t>
            </a:r>
            <a:r>
              <a:rPr lang="sv-SE" dirty="0">
                <a:sym typeface="Wingdings" panose="05000000000000000000" pitchFamily="2" charset="2"/>
              </a:rPr>
              <a:t> </a:t>
            </a:r>
            <a:r>
              <a:rPr lang="sv-SE" dirty="0" err="1">
                <a:sym typeface="Wingdings" panose="05000000000000000000" pitchFamily="2" charset="2"/>
              </a:rPr>
              <a:t>latest</a:t>
            </a:r>
            <a:r>
              <a:rPr lang="sv-SE" dirty="0">
                <a:sym typeface="Wingdings" panose="05000000000000000000" pitchFamily="2" charset="2"/>
              </a:rPr>
              <a:t> 2021-02-05</a:t>
            </a:r>
          </a:p>
          <a:p>
            <a:endParaRPr lang="sv-SE" dirty="0">
              <a:sym typeface="Wingdings" panose="05000000000000000000" pitchFamily="2" charset="2"/>
            </a:endParaRPr>
          </a:p>
          <a:p>
            <a:r>
              <a:rPr lang="sv-SE" dirty="0"/>
              <a:t>www.lith.liu.se/lith-remisser/viktiga-datum-2021?l=sv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2020-12-11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12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535B25-08F7-4F45-8D69-4F3E504D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8234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director </a:t>
            </a:r>
            <a:r>
              <a:rPr lang="sv-SE" dirty="0" err="1"/>
              <a:t>of</a:t>
            </a:r>
            <a:r>
              <a:rPr lang="sv-SE" dirty="0"/>
              <a:t> studies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From Didacticum:</a:t>
            </a:r>
          </a:p>
          <a:p>
            <a:pPr marL="0" indent="0">
              <a:buNone/>
            </a:pPr>
            <a:r>
              <a:rPr lang="sv-SE" dirty="0">
                <a:hlinkClick r:id="rId2"/>
              </a:rPr>
              <a:t>https://insidan.liu.se/didacticum/didacticum-nyhetsarkiv/1.784502?l=sv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Drop-in </a:t>
            </a:r>
            <a:r>
              <a:rPr lang="sv-SE" dirty="0" err="1"/>
              <a:t>regarding</a:t>
            </a:r>
            <a:endParaRPr lang="sv-SE" dirty="0"/>
          </a:p>
          <a:p>
            <a:pPr marL="0" indent="0">
              <a:buNone/>
            </a:pPr>
            <a:r>
              <a:rPr lang="sv-SE" dirty="0" err="1"/>
              <a:t>Distance</a:t>
            </a:r>
            <a:r>
              <a:rPr lang="sv-SE" dirty="0"/>
              <a:t> </a:t>
            </a:r>
            <a:r>
              <a:rPr lang="sv-SE" dirty="0" err="1"/>
              <a:t>exams</a:t>
            </a:r>
            <a:r>
              <a:rPr lang="sv-SE" dirty="0"/>
              <a:t>: Dec 1-18, 14:00-14:30</a:t>
            </a:r>
          </a:p>
          <a:p>
            <a:pPr marL="0" indent="0">
              <a:buNone/>
            </a:pPr>
            <a:r>
              <a:rPr lang="sv-SE" dirty="0" err="1"/>
              <a:t>Pedagogical</a:t>
            </a:r>
            <a:r>
              <a:rPr lang="sv-SE" dirty="0"/>
              <a:t> </a:t>
            </a:r>
            <a:r>
              <a:rPr lang="sv-SE" dirty="0" err="1"/>
              <a:t>development</a:t>
            </a:r>
            <a:r>
              <a:rPr lang="sv-SE" dirty="0"/>
              <a:t>: </a:t>
            </a:r>
            <a:r>
              <a:rPr lang="sv-SE" dirty="0" err="1"/>
              <a:t>mondays</a:t>
            </a:r>
            <a:r>
              <a:rPr lang="sv-SE" dirty="0"/>
              <a:t> 13:15-14:00</a:t>
            </a:r>
          </a:p>
          <a:p>
            <a:pPr marL="0" indent="0">
              <a:buNone/>
            </a:pPr>
            <a:r>
              <a:rPr lang="sv-SE" dirty="0" err="1"/>
              <a:t>Lisam</a:t>
            </a:r>
            <a:r>
              <a:rPr lang="sv-SE" dirty="0"/>
              <a:t>-support: </a:t>
            </a:r>
            <a:r>
              <a:rPr lang="sv-SE" dirty="0" err="1"/>
              <a:t>tuesdays</a:t>
            </a:r>
            <a:r>
              <a:rPr lang="sv-SE"/>
              <a:t> 10:30-11:30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2020-12-11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13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535B25-08F7-4F45-8D69-4F3E504D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893068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director </a:t>
            </a:r>
            <a:r>
              <a:rPr lang="sv-SE" dirty="0" err="1"/>
              <a:t>of</a:t>
            </a:r>
            <a:r>
              <a:rPr lang="sv-SE" dirty="0"/>
              <a:t> studies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Schedule 2021VT: All </a:t>
            </a:r>
            <a:r>
              <a:rPr lang="sv-SE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rooms</a:t>
            </a:r>
            <a:r>
              <a:rPr lang="sv-S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sv-SE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will</a:t>
            </a:r>
            <a:r>
              <a:rPr lang="sv-S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be taken </a:t>
            </a:r>
            <a:r>
              <a:rPr lang="sv-SE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away</a:t>
            </a:r>
            <a:r>
              <a:rPr lang="sv-S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from the </a:t>
            </a:r>
            <a:r>
              <a:rPr lang="sv-SE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schedule</a:t>
            </a:r>
            <a:r>
              <a:rPr lang="sv-S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sv-SE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except</a:t>
            </a:r>
            <a:r>
              <a:rPr lang="sv-S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SU, LA. Send mail to </a:t>
            </a:r>
            <a:r>
              <a:rPr lang="sv-S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2"/>
              </a:rPr>
              <a:t>schema@lith.liu.se</a:t>
            </a:r>
            <a:r>
              <a:rPr lang="sv-S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sv-SE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when</a:t>
            </a:r>
            <a:r>
              <a:rPr lang="sv-S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sv-SE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they</a:t>
            </a:r>
            <a:r>
              <a:rPr lang="sv-S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sv-SE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are</a:t>
            </a:r>
            <a:r>
              <a:rPr lang="sv-S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not </a:t>
            </a:r>
            <a:r>
              <a:rPr lang="sv-SE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needed</a:t>
            </a:r>
            <a:r>
              <a:rPr lang="sv-S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sv-SE" dirty="0">
                <a:solidFill>
                  <a:srgbClr val="000000"/>
                </a:solidFill>
                <a:latin typeface="Times New Roman" panose="02020603050405020304" pitchFamily="18" charset="0"/>
              </a:rPr>
              <a:t>   (</a:t>
            </a:r>
            <a:r>
              <a:rPr lang="sv-SE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currently</a:t>
            </a:r>
            <a:r>
              <a:rPr lang="sv-SE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v-SE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done</a:t>
            </a:r>
            <a:r>
              <a:rPr lang="sv-SE" dirty="0">
                <a:solidFill>
                  <a:srgbClr val="000000"/>
                </a:solidFill>
                <a:latin typeface="Times New Roman" panose="02020603050405020304" pitchFamily="18" charset="0"/>
              </a:rPr>
              <a:t> for VT1, </a:t>
            </a:r>
            <a:r>
              <a:rPr lang="sv-SE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will</a:t>
            </a:r>
            <a:r>
              <a:rPr lang="sv-SE" dirty="0">
                <a:solidFill>
                  <a:srgbClr val="000000"/>
                </a:solidFill>
                <a:latin typeface="Times New Roman" panose="02020603050405020304" pitchFamily="18" charset="0"/>
              </a:rPr>
              <a:t> be </a:t>
            </a:r>
            <a:r>
              <a:rPr lang="sv-SE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done</a:t>
            </a:r>
            <a:r>
              <a:rPr lang="sv-SE" dirty="0">
                <a:solidFill>
                  <a:srgbClr val="000000"/>
                </a:solidFill>
                <a:latin typeface="Times New Roman" panose="02020603050405020304" pitchFamily="18" charset="0"/>
              </a:rPr>
              <a:t> for VT2 later </a:t>
            </a:r>
            <a:r>
              <a:rPr lang="sv-SE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unless</a:t>
            </a:r>
            <a:r>
              <a:rPr lang="sv-SE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v-SE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lower</a:t>
            </a:r>
            <a:r>
              <a:rPr lang="sv-SE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v-SE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pandemic</a:t>
            </a:r>
            <a:r>
              <a:rPr lang="sv-SE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v-SE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level</a:t>
            </a:r>
            <a:r>
              <a:rPr lang="sv-SE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2020-12-11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535B25-08F7-4F45-8D69-4F3E504D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50284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director </a:t>
            </a:r>
            <a:r>
              <a:rPr lang="sv-SE" dirty="0" err="1"/>
              <a:t>of</a:t>
            </a:r>
            <a:r>
              <a:rPr lang="sv-SE" dirty="0"/>
              <a:t> studies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en-US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External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thesis works can from 2021 only start at the beginning of the periods. </a:t>
            </a:r>
          </a:p>
          <a:p>
            <a:pPr marL="0" indent="0" algn="l" fontAlgn="base">
              <a:buNone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These are the dates for starting external thesis projects 2021:</a:t>
            </a:r>
          </a:p>
          <a:p>
            <a:pPr algn="l" fontAlgn="base"/>
            <a:r>
              <a:rPr lang="en-US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VT1: Start date 2021-01-18. Application in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WExUpp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at the latest 2020-12-18.</a:t>
            </a:r>
          </a:p>
          <a:p>
            <a:pPr algn="l" fontAlgn="base"/>
            <a:r>
              <a:rPr lang="en-US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VT2: Start date 2021-03-29. Application in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WExUpp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at the latest 2021-02-28.</a:t>
            </a:r>
          </a:p>
          <a:p>
            <a:pPr algn="l" fontAlgn="base"/>
            <a:r>
              <a:rPr lang="en-US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HT1: Start date 2021-08-30. Application in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WExUpp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at the latest 2021-07-30.</a:t>
            </a:r>
          </a:p>
          <a:p>
            <a:pPr algn="l" fontAlgn="base"/>
            <a:r>
              <a:rPr lang="en-US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HT2: Start date 2021-11-01. Application in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WExUpp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at the latest 2021-10-01.</a:t>
            </a:r>
          </a:p>
          <a:p>
            <a:pPr marL="0" indent="0" fontAlgn="base">
              <a:buNone/>
            </a:pPr>
            <a:endParaRPr lang="en-US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fontAlgn="base">
              <a:buNone/>
            </a:pPr>
            <a:r>
              <a:rPr lang="en-US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Internal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thesis works can still start whenever.</a:t>
            </a:r>
            <a:b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en-US" sz="20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2020-12-11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15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535B25-08F7-4F45-8D69-4F3E504D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38366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group</a:t>
            </a:r>
            <a:r>
              <a:rPr lang="sv-SE" dirty="0"/>
              <a:t> </a:t>
            </a:r>
            <a:r>
              <a:rPr lang="sv-SE" dirty="0" err="1"/>
              <a:t>members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2020-12-11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16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535B25-08F7-4F45-8D69-4F3E504D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889376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828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employees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endParaRPr lang="sv-SE" dirty="0"/>
          </a:p>
          <a:p>
            <a:pPr fontAlgn="base"/>
            <a:r>
              <a:rPr lang="sv-SE" dirty="0"/>
              <a:t>p</a:t>
            </a:r>
            <a:r>
              <a:rPr lang="en" dirty="0"/>
              <a:t>ostdoc: Ioannis Avgouleas </a:t>
            </a:r>
          </a:p>
          <a:p>
            <a:pPr fontAlgn="base"/>
            <a:endParaRPr lang="en" dirty="0"/>
          </a:p>
          <a:p>
            <a:pPr fontAlgn="base"/>
            <a:r>
              <a:rPr lang="sv-SE" dirty="0"/>
              <a:t>A</a:t>
            </a:r>
            <a:r>
              <a:rPr lang="en" dirty="0"/>
              <a:t>nnouncement out:</a:t>
            </a:r>
          </a:p>
          <a:p>
            <a:pPr lvl="1" fontAlgn="base"/>
            <a:r>
              <a:rPr lang="en" dirty="0"/>
              <a:t>Tekniker (postdoc)</a:t>
            </a:r>
            <a:endParaRPr lang="sv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2020-12-11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951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634047"/>
            <a:ext cx="7737588" cy="831131"/>
          </a:xfrm>
        </p:spPr>
        <p:txBody>
          <a:bodyPr/>
          <a:lstStyle/>
          <a:p>
            <a:r>
              <a:rPr lang="sv-SE" dirty="0" err="1"/>
              <a:t>LiU</a:t>
            </a:r>
            <a:r>
              <a:rPr lang="sv-SE" dirty="0"/>
              <a:t> - Covid-19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5" y="1313826"/>
            <a:ext cx="7737587" cy="4066288"/>
          </a:xfrm>
        </p:spPr>
        <p:txBody>
          <a:bodyPr/>
          <a:lstStyle/>
          <a:p>
            <a:pPr fontAlgn="base"/>
            <a:r>
              <a:rPr lang="sv-SE" sz="2000" dirty="0"/>
              <a:t>New policy </a:t>
            </a:r>
            <a:r>
              <a:rPr lang="sv-SE" sz="2000" dirty="0" err="1"/>
              <a:t>based</a:t>
            </a:r>
            <a:r>
              <a:rPr lang="sv-SE" sz="2000" dirty="0"/>
              <a:t> on </a:t>
            </a:r>
            <a:r>
              <a:rPr lang="sv-SE" sz="2000" dirty="0" err="1"/>
              <a:t>pandemic</a:t>
            </a:r>
            <a:r>
              <a:rPr lang="sv-SE" sz="2000" dirty="0"/>
              <a:t> </a:t>
            </a:r>
            <a:r>
              <a:rPr lang="sv-SE" sz="2000" dirty="0" err="1"/>
              <a:t>levels</a:t>
            </a:r>
            <a:endParaRPr lang="sv-SE" sz="2000" dirty="0"/>
          </a:p>
          <a:p>
            <a:pPr marL="0" indent="0" fontAlgn="base">
              <a:buNone/>
            </a:pPr>
            <a:r>
              <a:rPr lang="sv-SE" sz="1800" dirty="0"/>
              <a:t>https://insidan.liu.se/HR-Personal/coronavirus/coronavirus/1.784719/Beslut-aktivering-pandeminiva-varen-2021.pdf</a:t>
            </a:r>
          </a:p>
          <a:p>
            <a:pPr fontAlgn="base"/>
            <a:endParaRPr lang="sv-SE" sz="2000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2020-12-11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EB91D2C3-75A9-46AD-983D-59E704D529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02290"/>
            <a:ext cx="8686800" cy="3721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422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634047"/>
            <a:ext cx="7737588" cy="831131"/>
          </a:xfrm>
        </p:spPr>
        <p:txBody>
          <a:bodyPr/>
          <a:lstStyle/>
          <a:p>
            <a:r>
              <a:rPr lang="sv-SE" dirty="0" err="1"/>
              <a:t>LiU</a:t>
            </a:r>
            <a:r>
              <a:rPr lang="sv-SE" dirty="0"/>
              <a:t> - Covid-19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5" y="1313826"/>
            <a:ext cx="7737587" cy="4066288"/>
          </a:xfrm>
        </p:spPr>
        <p:txBody>
          <a:bodyPr/>
          <a:lstStyle/>
          <a:p>
            <a:pPr marL="0" indent="0" fontAlgn="base">
              <a:buNone/>
            </a:pPr>
            <a:endParaRPr lang="sv-SE" sz="2000" dirty="0"/>
          </a:p>
          <a:p>
            <a:pPr fontAlgn="base"/>
            <a:r>
              <a:rPr lang="sv-SE" sz="2000" dirty="0" err="1"/>
              <a:t>Current</a:t>
            </a:r>
            <a:r>
              <a:rPr lang="sv-SE" sz="2000" dirty="0"/>
              <a:t> </a:t>
            </a:r>
            <a:r>
              <a:rPr lang="sv-SE" sz="2000" dirty="0" err="1"/>
              <a:t>level</a:t>
            </a:r>
            <a:r>
              <a:rPr lang="sv-SE" sz="2000" dirty="0"/>
              <a:t>: 4 </a:t>
            </a:r>
            <a:r>
              <a:rPr lang="sv-SE" sz="2000" dirty="0" err="1"/>
              <a:t>until</a:t>
            </a:r>
            <a:r>
              <a:rPr lang="sv-SE" sz="2000" dirty="0"/>
              <a:t> 2021-03-28</a:t>
            </a:r>
          </a:p>
          <a:p>
            <a:pPr marL="0" indent="0" fontAlgn="base">
              <a:buNone/>
            </a:pPr>
            <a:r>
              <a:rPr lang="sv-SE" sz="2000" dirty="0"/>
              <a:t>    For </a:t>
            </a:r>
            <a:r>
              <a:rPr lang="sv-SE" sz="2000" dirty="0" err="1"/>
              <a:t>teaching</a:t>
            </a:r>
            <a:r>
              <a:rPr lang="sv-SE" sz="2000" dirty="0"/>
              <a:t>/examination: plan </a:t>
            </a:r>
            <a:r>
              <a:rPr lang="sv-SE" sz="2000" dirty="0" err="1"/>
              <a:t>according</a:t>
            </a:r>
            <a:r>
              <a:rPr lang="sv-SE" sz="2000" dirty="0"/>
              <a:t> to </a:t>
            </a:r>
            <a:r>
              <a:rPr lang="sv-SE" sz="2000" dirty="0" err="1"/>
              <a:t>level</a:t>
            </a:r>
            <a:r>
              <a:rPr lang="sv-SE" sz="2000" dirty="0"/>
              <a:t> 4 for 2021VT</a:t>
            </a:r>
          </a:p>
          <a:p>
            <a:pPr marL="0" indent="0" fontAlgn="base">
              <a:buNone/>
            </a:pPr>
            <a:endParaRPr lang="sv-SE" sz="2000" dirty="0"/>
          </a:p>
          <a:p>
            <a:pPr fontAlgn="base"/>
            <a:r>
              <a:rPr lang="sv-SE" sz="2000" dirty="0" err="1"/>
              <a:t>Priorities</a:t>
            </a:r>
            <a:r>
              <a:rPr lang="sv-SE" sz="2000" dirty="0"/>
              <a:t> for students on campus: 1) last </a:t>
            </a:r>
            <a:r>
              <a:rPr lang="sv-SE" sz="2000" dirty="0" err="1"/>
              <a:t>year</a:t>
            </a:r>
            <a:r>
              <a:rPr lang="sv-SE" sz="2000" dirty="0"/>
              <a:t>, 2) </a:t>
            </a:r>
            <a:r>
              <a:rPr lang="sv-SE" sz="2000" dirty="0" err="1"/>
              <a:t>necessary</a:t>
            </a:r>
            <a:r>
              <a:rPr lang="sv-SE" sz="2000" dirty="0"/>
              <a:t> for progression, 3) not </a:t>
            </a:r>
            <a:r>
              <a:rPr lang="sv-SE" sz="2000" dirty="0" err="1"/>
              <a:t>possible</a:t>
            </a:r>
            <a:r>
              <a:rPr lang="sv-SE" sz="2000" dirty="0"/>
              <a:t> </a:t>
            </a:r>
            <a:r>
              <a:rPr lang="sv-SE" sz="2000" dirty="0" err="1"/>
              <a:t>distance</a:t>
            </a:r>
            <a:r>
              <a:rPr lang="sv-SE" sz="2000" dirty="0"/>
              <a:t> 4) </a:t>
            </a:r>
            <a:r>
              <a:rPr lang="sv-SE" sz="2000" dirty="0" err="1"/>
              <a:t>other</a:t>
            </a:r>
            <a:endParaRPr lang="sv-SE" sz="2000" dirty="0"/>
          </a:p>
          <a:p>
            <a:pPr fontAlgn="base"/>
            <a:endParaRPr lang="sv-SE" sz="2000" dirty="0"/>
          </a:p>
          <a:p>
            <a:pPr fontAlgn="base"/>
            <a:r>
              <a:rPr lang="sv-SE" sz="2000" dirty="0" err="1"/>
              <a:t>Priorities</a:t>
            </a:r>
            <a:r>
              <a:rPr lang="sv-SE" sz="2000" dirty="0"/>
              <a:t> </a:t>
            </a:r>
            <a:r>
              <a:rPr lang="sv-SE" sz="2000" dirty="0" err="1"/>
              <a:t>according</a:t>
            </a:r>
            <a:r>
              <a:rPr lang="sv-SE" sz="2000" dirty="0"/>
              <a:t> to the </a:t>
            </a:r>
            <a:r>
              <a:rPr lang="sv-SE" sz="2000" dirty="0" err="1"/>
              <a:t>deans</a:t>
            </a:r>
            <a:r>
              <a:rPr lang="sv-SE" sz="2000" dirty="0"/>
              <a:t>: (</a:t>
            </a:r>
            <a:r>
              <a:rPr lang="sv-SE" sz="2000" dirty="0" err="1"/>
              <a:t>only</a:t>
            </a:r>
            <a:r>
              <a:rPr lang="sv-SE" sz="2000" dirty="0"/>
              <a:t> </a:t>
            </a:r>
            <a:r>
              <a:rPr lang="sv-SE" sz="2000" dirty="0" err="1"/>
              <a:t>take</a:t>
            </a:r>
            <a:r>
              <a:rPr lang="sv-SE" sz="2000" dirty="0"/>
              <a:t> </a:t>
            </a:r>
            <a:r>
              <a:rPr lang="sv-SE" sz="2000" dirty="0" err="1"/>
              <a:t>up</a:t>
            </a:r>
            <a:r>
              <a:rPr lang="sv-SE" sz="2000" dirty="0"/>
              <a:t> ADIT-relevant)</a:t>
            </a:r>
          </a:p>
          <a:p>
            <a:pPr lvl="1" fontAlgn="base"/>
            <a:r>
              <a:rPr lang="sv-SE" sz="2000" dirty="0" err="1"/>
              <a:t>Absolutely</a:t>
            </a:r>
            <a:r>
              <a:rPr lang="sv-SE" sz="2000" dirty="0"/>
              <a:t> </a:t>
            </a:r>
            <a:r>
              <a:rPr lang="sv-SE" sz="2000" dirty="0" err="1"/>
              <a:t>necessary</a:t>
            </a:r>
            <a:r>
              <a:rPr lang="sv-SE" sz="2000" dirty="0"/>
              <a:t>: last </a:t>
            </a:r>
            <a:r>
              <a:rPr lang="sv-SE" sz="2000" dirty="0" err="1"/>
              <a:t>year</a:t>
            </a:r>
            <a:r>
              <a:rPr lang="sv-SE" sz="2000" dirty="0"/>
              <a:t> </a:t>
            </a:r>
            <a:r>
              <a:rPr lang="sv-SE" sz="2000" dirty="0" err="1"/>
              <a:t>exam</a:t>
            </a:r>
            <a:r>
              <a:rPr lang="sv-SE" sz="2000" dirty="0"/>
              <a:t>, (parts </a:t>
            </a:r>
            <a:r>
              <a:rPr lang="sv-SE" sz="2000" dirty="0" err="1"/>
              <a:t>of</a:t>
            </a:r>
            <a:r>
              <a:rPr lang="sv-SE" sz="2000" dirty="0"/>
              <a:t> </a:t>
            </a:r>
            <a:r>
              <a:rPr lang="sv-SE" sz="2000" dirty="0" err="1"/>
              <a:t>thesis</a:t>
            </a:r>
            <a:r>
              <a:rPr lang="sv-SE" sz="2000" dirty="0"/>
              <a:t>)</a:t>
            </a:r>
          </a:p>
          <a:p>
            <a:pPr lvl="1" fontAlgn="base"/>
            <a:r>
              <a:rPr lang="sv-SE" sz="2000" dirty="0" err="1"/>
              <a:t>Necessary</a:t>
            </a:r>
            <a:r>
              <a:rPr lang="sv-SE" sz="2000" dirty="0"/>
              <a:t>: examinations on </a:t>
            </a:r>
            <a:r>
              <a:rPr lang="sv-SE" sz="2000" dirty="0" err="1"/>
              <a:t>low</a:t>
            </a:r>
            <a:r>
              <a:rPr lang="sv-SE" sz="2000" dirty="0"/>
              <a:t> </a:t>
            </a:r>
            <a:r>
              <a:rPr lang="sv-SE" sz="2000" dirty="0" err="1"/>
              <a:t>level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</a:t>
            </a:r>
            <a:r>
              <a:rPr lang="sv-SE" sz="2000" dirty="0" err="1"/>
              <a:t>bloom</a:t>
            </a:r>
            <a:r>
              <a:rPr lang="sv-SE" sz="2000" dirty="0"/>
              <a:t> </a:t>
            </a:r>
            <a:r>
              <a:rPr lang="sv-SE" sz="2000" dirty="0" err="1"/>
              <a:t>taxonomy</a:t>
            </a:r>
            <a:r>
              <a:rPr lang="sv-SE" sz="2000" dirty="0"/>
              <a:t> </a:t>
            </a:r>
            <a:r>
              <a:rPr lang="sv-SE" sz="2000" dirty="0" err="1"/>
              <a:t>where</a:t>
            </a:r>
            <a:r>
              <a:rPr lang="sv-SE" sz="2000" dirty="0"/>
              <a:t> problem </a:t>
            </a:r>
            <a:r>
              <a:rPr lang="sv-SE" sz="2000" dirty="0" err="1"/>
              <a:t>with</a:t>
            </a:r>
            <a:r>
              <a:rPr lang="sv-SE" sz="2000" dirty="0"/>
              <a:t> </a:t>
            </a:r>
            <a:r>
              <a:rPr lang="sv-SE" sz="2000" dirty="0" err="1"/>
              <a:t>legality</a:t>
            </a:r>
            <a:endParaRPr lang="sv-SE" sz="2000" dirty="0"/>
          </a:p>
          <a:p>
            <a:pPr lvl="1" fontAlgn="base"/>
            <a:r>
              <a:rPr lang="sv-SE" sz="2000" dirty="0" err="1"/>
              <a:t>Examples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non-</a:t>
            </a:r>
            <a:r>
              <a:rPr lang="sv-SE" sz="2000" dirty="0" err="1"/>
              <a:t>necessary</a:t>
            </a:r>
            <a:r>
              <a:rPr lang="sv-SE" sz="2000" dirty="0"/>
              <a:t>: </a:t>
            </a:r>
            <a:r>
              <a:rPr lang="sv-SE" sz="2000" dirty="0" err="1"/>
              <a:t>lectures</a:t>
            </a:r>
            <a:r>
              <a:rPr lang="sv-SE" sz="2000" dirty="0"/>
              <a:t>, </a:t>
            </a:r>
            <a:r>
              <a:rPr lang="sv-SE" sz="2000" dirty="0" err="1"/>
              <a:t>seminars</a:t>
            </a:r>
            <a:r>
              <a:rPr lang="sv-SE" sz="2000" dirty="0"/>
              <a:t>, </a:t>
            </a:r>
            <a:r>
              <a:rPr lang="sv-SE" sz="2000" dirty="0" err="1"/>
              <a:t>exercise</a:t>
            </a:r>
            <a:r>
              <a:rPr lang="sv-SE" sz="2000" dirty="0"/>
              <a:t>/</a:t>
            </a:r>
            <a:r>
              <a:rPr lang="sv-SE" sz="2000" dirty="0" err="1"/>
              <a:t>tutorial</a:t>
            </a:r>
            <a:r>
              <a:rPr lang="sv-SE" sz="2000" dirty="0"/>
              <a:t> sessions, supervision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2020-12-11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73384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634047"/>
            <a:ext cx="7737588" cy="831131"/>
          </a:xfrm>
        </p:spPr>
        <p:txBody>
          <a:bodyPr/>
          <a:lstStyle/>
          <a:p>
            <a:r>
              <a:rPr lang="sv-SE" dirty="0" err="1"/>
              <a:t>LiU</a:t>
            </a:r>
            <a:r>
              <a:rPr lang="sv-SE" dirty="0"/>
              <a:t> - Covid-19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5" y="1313826"/>
            <a:ext cx="7737587" cy="4066288"/>
          </a:xfrm>
        </p:spPr>
        <p:txBody>
          <a:bodyPr/>
          <a:lstStyle/>
          <a:p>
            <a:pPr fontAlgn="base"/>
            <a:r>
              <a:rPr lang="en-US" sz="2000" dirty="0">
                <a:hlinkClick r:id="rId2"/>
              </a:rPr>
              <a:t>https://insidan.liu.se/HR-Personal/coronavirus?l=en&amp;sc=true</a:t>
            </a:r>
            <a:br>
              <a:rPr lang="sv-SE" dirty="0"/>
            </a:br>
            <a:endParaRPr lang="sv-SE" dirty="0"/>
          </a:p>
          <a:p>
            <a:pPr marL="0" indent="0" fontAlgn="base">
              <a:buNone/>
            </a:pPr>
            <a:r>
              <a:rPr lang="sv-SE" sz="2000" dirty="0" err="1"/>
              <a:t>Teaching</a:t>
            </a:r>
            <a:r>
              <a:rPr lang="sv-SE" sz="2000" dirty="0"/>
              <a:t> and </a:t>
            </a:r>
            <a:r>
              <a:rPr lang="sv-SE" sz="2000" dirty="0" err="1"/>
              <a:t>exams</a:t>
            </a:r>
            <a:r>
              <a:rPr lang="sv-SE" sz="2000" dirty="0"/>
              <a:t> </a:t>
            </a:r>
            <a:r>
              <a:rPr lang="sv-SE" sz="2000" dirty="0" err="1"/>
              <a:t>mainly</a:t>
            </a:r>
            <a:r>
              <a:rPr lang="sv-SE" sz="2000" dirty="0"/>
              <a:t> </a:t>
            </a:r>
            <a:r>
              <a:rPr lang="sv-SE" sz="2000" dirty="0" err="1"/>
              <a:t>distance</a:t>
            </a:r>
            <a:r>
              <a:rPr lang="sv-SE" sz="2000" dirty="0"/>
              <a:t> mode (GU and FU)</a:t>
            </a:r>
          </a:p>
          <a:p>
            <a:pPr marL="0" indent="0" fontAlgn="base">
              <a:buNone/>
            </a:pPr>
            <a:r>
              <a:rPr lang="sv-SE" sz="2000" dirty="0">
                <a:solidFill>
                  <a:srgbClr val="FF0000"/>
                </a:solidFill>
              </a:rPr>
              <a:t>     </a:t>
            </a:r>
            <a:r>
              <a:rPr lang="sv-SE" sz="2000">
                <a:solidFill>
                  <a:srgbClr val="FF0000"/>
                </a:solidFill>
              </a:rPr>
              <a:t>All IDA January</a:t>
            </a:r>
            <a:r>
              <a:rPr lang="sv-SE" sz="2000" dirty="0">
                <a:solidFill>
                  <a:srgbClr val="FF0000"/>
                </a:solidFill>
              </a:rPr>
              <a:t> </a:t>
            </a:r>
            <a:r>
              <a:rPr lang="sv-SE" sz="2000" dirty="0" err="1">
                <a:solidFill>
                  <a:srgbClr val="FF0000"/>
                </a:solidFill>
              </a:rPr>
              <a:t>exams</a:t>
            </a:r>
            <a:r>
              <a:rPr lang="sv-SE" sz="2000" dirty="0">
                <a:solidFill>
                  <a:srgbClr val="FF0000"/>
                </a:solidFill>
              </a:rPr>
              <a:t> in </a:t>
            </a:r>
            <a:r>
              <a:rPr lang="sv-SE" sz="2000" dirty="0" err="1">
                <a:solidFill>
                  <a:srgbClr val="FF0000"/>
                </a:solidFill>
              </a:rPr>
              <a:t>distance</a:t>
            </a:r>
            <a:r>
              <a:rPr lang="sv-SE" sz="2000" dirty="0">
                <a:solidFill>
                  <a:srgbClr val="FF0000"/>
                </a:solidFill>
              </a:rPr>
              <a:t> mode</a:t>
            </a:r>
          </a:p>
          <a:p>
            <a:pPr marL="0" indent="0" fontAlgn="base">
              <a:buNone/>
            </a:pPr>
            <a:r>
              <a:rPr lang="sv-SE" sz="2000" dirty="0"/>
              <a:t>Meetings </a:t>
            </a:r>
            <a:r>
              <a:rPr lang="sv-SE" sz="2000" dirty="0" err="1"/>
              <a:t>distance</a:t>
            </a:r>
            <a:r>
              <a:rPr lang="sv-SE" sz="2000" dirty="0"/>
              <a:t> mode (</a:t>
            </a:r>
            <a:r>
              <a:rPr lang="sv-SE" sz="2000" dirty="0" err="1"/>
              <a:t>also</a:t>
            </a:r>
            <a:r>
              <a:rPr lang="sv-SE" sz="2000" dirty="0"/>
              <a:t> supervision)</a:t>
            </a:r>
          </a:p>
          <a:p>
            <a:pPr marL="0" indent="0" fontAlgn="base">
              <a:buNone/>
            </a:pPr>
            <a:r>
              <a:rPr lang="sv-SE" sz="2000" dirty="0" err="1"/>
              <a:t>Work</a:t>
            </a:r>
            <a:r>
              <a:rPr lang="sv-SE" sz="2000" dirty="0"/>
              <a:t> on campus: </a:t>
            </a:r>
            <a:r>
              <a:rPr lang="sv-SE" sz="2000" dirty="0" err="1"/>
              <a:t>only</a:t>
            </a:r>
            <a:r>
              <a:rPr lang="sv-SE" sz="2000" dirty="0"/>
              <a:t> </a:t>
            </a:r>
            <a:r>
              <a:rPr lang="sv-SE" sz="2000" dirty="0" err="1"/>
              <a:t>if</a:t>
            </a:r>
            <a:r>
              <a:rPr lang="sv-SE" sz="2000" dirty="0"/>
              <a:t> </a:t>
            </a:r>
            <a:r>
              <a:rPr lang="sv-SE" sz="2000" dirty="0" err="1"/>
              <a:t>neccesary</a:t>
            </a:r>
            <a:r>
              <a:rPr lang="sv-SE" sz="2000" dirty="0"/>
              <a:t> (</a:t>
            </a:r>
            <a:r>
              <a:rPr lang="sv-SE" sz="2000" dirty="0" err="1"/>
              <a:t>discuss</a:t>
            </a:r>
            <a:r>
              <a:rPr lang="sv-SE" sz="2000" dirty="0"/>
              <a:t> </a:t>
            </a:r>
            <a:r>
              <a:rPr lang="sv-SE" sz="2000" dirty="0" err="1"/>
              <a:t>with</a:t>
            </a:r>
            <a:r>
              <a:rPr lang="sv-SE" sz="2000" dirty="0"/>
              <a:t> </a:t>
            </a:r>
            <a:r>
              <a:rPr lang="sv-SE" sz="2000" dirty="0" err="1"/>
              <a:t>me</a:t>
            </a:r>
            <a:r>
              <a:rPr lang="sv-SE" sz="2000" dirty="0"/>
              <a:t>)</a:t>
            </a:r>
          </a:p>
          <a:p>
            <a:pPr marL="0" indent="0" fontAlgn="base">
              <a:buNone/>
            </a:pPr>
            <a:r>
              <a:rPr lang="sv-SE" sz="2000" dirty="0"/>
              <a:t>No </a:t>
            </a:r>
            <a:r>
              <a:rPr lang="sv-SE" sz="2000" dirty="0" err="1"/>
              <a:t>travel</a:t>
            </a:r>
            <a:endParaRPr lang="sv-SE" sz="2000" dirty="0"/>
          </a:p>
          <a:p>
            <a:pPr marL="0" indent="0" fontAlgn="base">
              <a:buNone/>
            </a:pPr>
            <a:endParaRPr lang="sv-SE" sz="2000" dirty="0"/>
          </a:p>
          <a:p>
            <a:pPr marL="0" indent="0" fontAlgn="base">
              <a:buNone/>
            </a:pPr>
            <a:r>
              <a:rPr lang="sv-SE" sz="2000" dirty="0" err="1"/>
              <a:t>Questions</a:t>
            </a:r>
            <a:r>
              <a:rPr lang="sv-SE" sz="2000" dirty="0"/>
              <a:t>:</a:t>
            </a:r>
          </a:p>
          <a:p>
            <a:pPr marL="0" indent="0" fontAlgn="base">
              <a:buNone/>
            </a:pPr>
            <a:r>
              <a:rPr lang="sv-SE" sz="2000" dirty="0"/>
              <a:t>Contact </a:t>
            </a:r>
            <a:r>
              <a:rPr lang="sv-SE" sz="2000" dirty="0" err="1"/>
              <a:t>me</a:t>
            </a:r>
            <a:endParaRPr lang="sv-SE" sz="2000" dirty="0"/>
          </a:p>
          <a:p>
            <a:pPr marL="0" indent="0" fontAlgn="base">
              <a:buNone/>
            </a:pPr>
            <a:r>
              <a:rPr lang="sv-SE" sz="2000" dirty="0"/>
              <a:t>For </a:t>
            </a:r>
            <a:r>
              <a:rPr lang="sv-SE" sz="2000" dirty="0" err="1"/>
              <a:t>work</a:t>
            </a:r>
            <a:r>
              <a:rPr lang="sv-SE" sz="2000" dirty="0"/>
              <a:t> </a:t>
            </a:r>
            <a:r>
              <a:rPr lang="sv-SE" sz="2000" dirty="0" err="1"/>
              <a:t>environment</a:t>
            </a:r>
            <a:r>
              <a:rPr lang="sv-SE" sz="2000" dirty="0"/>
              <a:t> </a:t>
            </a:r>
            <a:r>
              <a:rPr lang="sv-SE" sz="2000" dirty="0" err="1"/>
              <a:t>issues</a:t>
            </a:r>
            <a:r>
              <a:rPr lang="sv-SE" sz="2000" dirty="0"/>
              <a:t>, </a:t>
            </a:r>
            <a:r>
              <a:rPr lang="sv-SE" sz="2000" dirty="0" err="1"/>
              <a:t>contact</a:t>
            </a:r>
            <a:r>
              <a:rPr lang="sv-SE" sz="2000" dirty="0"/>
              <a:t> HR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2020-12-11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58366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LiU</a:t>
            </a:r>
            <a:r>
              <a:rPr lang="sv-SE" dirty="0"/>
              <a:t> - </a:t>
            </a:r>
            <a:r>
              <a:rPr lang="sv-SE" dirty="0" err="1"/>
              <a:t>Dialogues</a:t>
            </a:r>
            <a:r>
              <a:rPr lang="sv-SE" dirty="0"/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8646211" cy="4066288"/>
          </a:xfrm>
        </p:spPr>
        <p:txBody>
          <a:bodyPr/>
          <a:lstStyle/>
          <a:p>
            <a:pPr marL="0" indent="0" fontAlgn="base">
              <a:buNone/>
            </a:pPr>
            <a:endParaRPr lang="sv-SE" dirty="0"/>
          </a:p>
          <a:p>
            <a:pPr fontAlgn="base"/>
            <a:endParaRPr lang="sv-SE" dirty="0"/>
          </a:p>
          <a:p>
            <a:pPr fontAlgn="base"/>
            <a:r>
              <a:rPr lang="sv-SE" dirty="0"/>
              <a:t>Personal </a:t>
            </a:r>
            <a:r>
              <a:rPr lang="sv-SE" dirty="0" err="1"/>
              <a:t>development</a:t>
            </a:r>
            <a:r>
              <a:rPr lang="sv-SE" dirty="0"/>
              <a:t> </a:t>
            </a:r>
            <a:r>
              <a:rPr lang="sv-SE" dirty="0" err="1"/>
              <a:t>dialogue</a:t>
            </a:r>
            <a:r>
              <a:rPr lang="sv-SE" dirty="0"/>
              <a:t> (samarbetssamtal)</a:t>
            </a:r>
          </a:p>
          <a:p>
            <a:pPr fontAlgn="base"/>
            <a:endParaRPr lang="sv-SE" dirty="0"/>
          </a:p>
          <a:p>
            <a:pPr fontAlgn="base"/>
            <a:r>
              <a:rPr lang="sv-SE" dirty="0" err="1"/>
              <a:t>Salary</a:t>
            </a:r>
            <a:r>
              <a:rPr lang="sv-SE" dirty="0"/>
              <a:t> </a:t>
            </a:r>
            <a:r>
              <a:rPr lang="sv-SE" dirty="0" err="1"/>
              <a:t>discussion</a:t>
            </a:r>
            <a:r>
              <a:rPr lang="sv-SE" dirty="0"/>
              <a:t> (lönesättande samtal) </a:t>
            </a:r>
            <a:r>
              <a:rPr lang="sv-SE" dirty="0" err="1">
                <a:solidFill>
                  <a:srgbClr val="C00000"/>
                </a:solidFill>
              </a:rPr>
              <a:t>delayed</a:t>
            </a:r>
            <a:endParaRPr lang="sv-SE" dirty="0">
              <a:solidFill>
                <a:srgbClr val="C00000"/>
              </a:solidFill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2020-12-11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2988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LiU</a:t>
            </a:r>
            <a:r>
              <a:rPr lang="sv-SE" dirty="0"/>
              <a:t> – </a:t>
            </a:r>
            <a:r>
              <a:rPr lang="sv-SE" dirty="0" err="1"/>
              <a:t>telephone</a:t>
            </a:r>
            <a:r>
              <a:rPr lang="sv-SE" dirty="0"/>
              <a:t> operator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8646211" cy="4066288"/>
          </a:xfrm>
        </p:spPr>
        <p:txBody>
          <a:bodyPr/>
          <a:lstStyle/>
          <a:p>
            <a:pPr marL="0" indent="0" fontAlgn="base">
              <a:buNone/>
            </a:pPr>
            <a:endParaRPr lang="sv-SE" dirty="0"/>
          </a:p>
          <a:p>
            <a:pPr fontAlgn="base"/>
            <a:endParaRPr lang="sv-SE" dirty="0"/>
          </a:p>
          <a:p>
            <a:pPr fontAlgn="base"/>
            <a:r>
              <a:rPr lang="sv-SE" dirty="0"/>
              <a:t>New </a:t>
            </a:r>
            <a:r>
              <a:rPr lang="sv-SE" dirty="0" err="1"/>
              <a:t>telephone</a:t>
            </a:r>
            <a:r>
              <a:rPr lang="sv-SE" dirty="0"/>
              <a:t> operator (Telenor) </a:t>
            </a:r>
            <a:r>
              <a:rPr lang="sv-SE"/>
              <a:t>from 2021-02-03</a:t>
            </a:r>
            <a:endParaRPr lang="sv-SE" dirty="0"/>
          </a:p>
          <a:p>
            <a:pPr fontAlgn="base"/>
            <a:r>
              <a:rPr lang="sv-SE" dirty="0"/>
              <a:t>For </a:t>
            </a:r>
            <a:r>
              <a:rPr lang="sv-SE" dirty="0" err="1"/>
              <a:t>people</a:t>
            </a:r>
            <a:r>
              <a:rPr lang="sv-SE" dirty="0"/>
              <a:t> </a:t>
            </a:r>
            <a:r>
              <a:rPr lang="sv-SE" dirty="0" err="1"/>
              <a:t>who</a:t>
            </a:r>
            <a:r>
              <a:rPr lang="sv-SE" dirty="0"/>
              <a:t> </a:t>
            </a:r>
            <a:r>
              <a:rPr lang="sv-SE" dirty="0" err="1"/>
              <a:t>have</a:t>
            </a:r>
            <a:r>
              <a:rPr lang="sv-SE" dirty="0"/>
              <a:t> </a:t>
            </a:r>
            <a:r>
              <a:rPr lang="sv-SE" dirty="0" err="1"/>
              <a:t>LiU</a:t>
            </a:r>
            <a:r>
              <a:rPr lang="sv-SE" dirty="0"/>
              <a:t> sim-</a:t>
            </a:r>
            <a:r>
              <a:rPr lang="sv-SE" dirty="0" err="1"/>
              <a:t>cards</a:t>
            </a:r>
            <a:r>
              <a:rPr lang="sv-SE" dirty="0"/>
              <a:t> </a:t>
            </a:r>
            <a:r>
              <a:rPr lang="sv-SE" dirty="0">
                <a:sym typeface="Wingdings" panose="05000000000000000000" pitchFamily="2" charset="2"/>
              </a:rPr>
              <a:t> </a:t>
            </a:r>
            <a:r>
              <a:rPr lang="sv-SE" dirty="0" err="1">
                <a:sym typeface="Wingdings" panose="05000000000000000000" pitchFamily="2" charset="2"/>
              </a:rPr>
              <a:t>change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of</a:t>
            </a:r>
            <a:r>
              <a:rPr lang="sv-SE" dirty="0">
                <a:sym typeface="Wingdings" panose="05000000000000000000" pitchFamily="2" charset="2"/>
              </a:rPr>
              <a:t> sim-</a:t>
            </a:r>
            <a:r>
              <a:rPr lang="sv-SE" dirty="0" err="1">
                <a:sym typeface="Wingdings" panose="05000000000000000000" pitchFamily="2" charset="2"/>
              </a:rPr>
              <a:t>cards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2020-12-11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4645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LiU</a:t>
            </a:r>
            <a:r>
              <a:rPr lang="sv-SE" dirty="0"/>
              <a:t> - Värdegrundsarbete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8646211" cy="4066288"/>
          </a:xfrm>
        </p:spPr>
        <p:txBody>
          <a:bodyPr/>
          <a:lstStyle/>
          <a:p>
            <a:pPr marL="0" indent="0" fontAlgn="base">
              <a:buNone/>
            </a:pPr>
            <a:endParaRPr lang="sv-SE" dirty="0"/>
          </a:p>
          <a:p>
            <a:pPr fontAlgn="base"/>
            <a:r>
              <a:rPr lang="sv-SE" dirty="0" err="1"/>
              <a:t>Values</a:t>
            </a:r>
            <a:endParaRPr lang="sv-SE" dirty="0"/>
          </a:p>
          <a:p>
            <a:pPr fontAlgn="base"/>
            <a:endParaRPr lang="sv-SE" dirty="0"/>
          </a:p>
          <a:p>
            <a:pPr fontAlgn="base"/>
            <a:r>
              <a:rPr lang="sv-SE" dirty="0"/>
              <a:t>Workshops at all </a:t>
            </a:r>
            <a:r>
              <a:rPr lang="sv-SE" dirty="0" err="1"/>
              <a:t>units</a:t>
            </a:r>
            <a:r>
              <a:rPr lang="sv-SE" dirty="0"/>
              <a:t> and divisions</a:t>
            </a:r>
          </a:p>
          <a:p>
            <a:pPr fontAlgn="base"/>
            <a:endParaRPr lang="sv-SE" dirty="0"/>
          </a:p>
          <a:p>
            <a:pPr fontAlgn="base"/>
            <a:r>
              <a:rPr lang="sv-SE" dirty="0" err="1">
                <a:solidFill>
                  <a:srgbClr val="FF0000"/>
                </a:solidFill>
              </a:rPr>
              <a:t>Latest</a:t>
            </a:r>
            <a:r>
              <a:rPr lang="sv-SE" dirty="0">
                <a:solidFill>
                  <a:srgbClr val="FF0000"/>
                </a:solidFill>
              </a:rPr>
              <a:t> June 30, 2021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2020-12-11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1093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LiU</a:t>
            </a:r>
            <a:r>
              <a:rPr lang="sv-SE" dirty="0"/>
              <a:t> - IT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8646211" cy="4066288"/>
          </a:xfrm>
        </p:spPr>
        <p:txBody>
          <a:bodyPr/>
          <a:lstStyle/>
          <a:p>
            <a:pPr marL="0" indent="0" fontAlgn="base">
              <a:buNone/>
            </a:pPr>
            <a:r>
              <a:rPr lang="sv-SE" dirty="0" err="1"/>
              <a:t>Since</a:t>
            </a:r>
            <a:r>
              <a:rPr lang="sv-SE" dirty="0"/>
              <a:t> 2020-12-14 for all </a:t>
            </a:r>
            <a:r>
              <a:rPr lang="sv-SE" dirty="0" err="1"/>
              <a:t>employees</a:t>
            </a:r>
            <a:r>
              <a:rPr lang="sv-SE" dirty="0"/>
              <a:t>:</a:t>
            </a:r>
          </a:p>
          <a:p>
            <a:pPr marL="0" indent="0" fontAlgn="base">
              <a:buNone/>
            </a:pPr>
            <a:endParaRPr lang="sv-SE" dirty="0"/>
          </a:p>
          <a:p>
            <a:pPr fontAlgn="base"/>
            <a:r>
              <a:rPr lang="sv-SE" dirty="0"/>
              <a:t>Links in mail </a:t>
            </a:r>
            <a:r>
              <a:rPr lang="sv-SE" dirty="0" err="1"/>
              <a:t>become</a:t>
            </a:r>
            <a:r>
              <a:rPr lang="sv-SE" dirty="0"/>
              <a:t> ’flinks’</a:t>
            </a:r>
          </a:p>
          <a:p>
            <a:pPr marL="0" indent="0" fontAlgn="base">
              <a:buNone/>
            </a:pPr>
            <a:endParaRPr lang="sv-SE" dirty="0"/>
          </a:p>
          <a:p>
            <a:pPr fontAlgn="base"/>
            <a:r>
              <a:rPr lang="sv-SE" dirty="0"/>
              <a:t>Attachments in mails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scanned</a:t>
            </a:r>
            <a:r>
              <a:rPr lang="sv-SE" dirty="0"/>
              <a:t> for virus by Microsoft</a:t>
            </a:r>
          </a:p>
          <a:p>
            <a:pPr fontAlgn="base"/>
            <a:endParaRPr lang="sv-SE" dirty="0"/>
          </a:p>
          <a:p>
            <a:pPr marL="0" indent="0" fontAlgn="base">
              <a:buNone/>
            </a:pPr>
            <a:r>
              <a:rPr lang="sv-SE"/>
              <a:t>https://insidan</a:t>
            </a:r>
            <a:r>
              <a:rPr lang="sv-SE" dirty="0"/>
              <a:t>.liu.se/it/it-nyheter/1.784832?l=</a:t>
            </a:r>
            <a:r>
              <a:rPr lang="sv-SE" dirty="0" err="1"/>
              <a:t>en&amp;sc</a:t>
            </a:r>
            <a:r>
              <a:rPr lang="sv-SE" dirty="0"/>
              <a:t>=</a:t>
            </a:r>
            <a:r>
              <a:rPr lang="sv-SE" dirty="0" err="1"/>
              <a:t>true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2020-12-11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9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4590066"/>
      </p:ext>
    </p:extLst>
  </p:cSld>
  <p:clrMapOvr>
    <a:masterClrMapping/>
  </p:clrMapOvr>
</p:sld>
</file>

<file path=ppt/theme/theme1.xml><?xml version="1.0" encoding="utf-8"?>
<a:theme xmlns:a="http://schemas.openxmlformats.org/drawingml/2006/main" name="Start and fin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B86B5F30-3DB9-7B44-B7B4-FA73508C2D2C}"/>
    </a:ext>
  </a:extLst>
</a:theme>
</file>

<file path=ppt/theme/theme2.xml><?xml version="1.0" encoding="utf-8"?>
<a:theme xmlns:a="http://schemas.openxmlformats.org/drawingml/2006/main" name="Whit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24C6AF13-D812-CE4C-9AFB-7926574D10AD}"/>
    </a:ext>
  </a:extLst>
</a:theme>
</file>

<file path=ppt/theme/theme3.xml><?xml version="1.0" encoding="utf-8"?>
<a:theme xmlns:a="http://schemas.openxmlformats.org/drawingml/2006/main" name="Black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46E9859F-A3DE-AA42-89BD-417B8DA5769E}"/>
    </a:ext>
  </a:extLst>
</a:theme>
</file>

<file path=ppt/theme/theme4.xml><?xml version="1.0" encoding="utf-8"?>
<a:theme xmlns:a="http://schemas.openxmlformats.org/drawingml/2006/main" name="Avsnitts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8B1B813A-121B-0A46-8D3D-47843824FDA0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a5aea428-1722-47f0-acbf-e195f738e18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55F16C3BC0741BECCEF78E59294ED" ma:contentTypeVersion="7" ma:contentTypeDescription="Create a new document." ma:contentTypeScope="" ma:versionID="709333aaeed0b3db26f60f9c2df8959a">
  <xsd:schema xmlns:xsd="http://www.w3.org/2001/XMLSchema" xmlns:xs="http://www.w3.org/2001/XMLSchema" xmlns:p="http://schemas.microsoft.com/office/2006/metadata/properties" xmlns:ns2="a5aea428-1722-47f0-acbf-e195f738e188" targetNamespace="http://schemas.microsoft.com/office/2006/metadata/properties" ma:root="true" ma:fieldsID="2ba064546e06e115a80d3f5fe687bac9" ns2:_="">
    <xsd:import namespace="a5aea428-1722-47f0-acbf-e195f738e1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aea428-1722-47f0-acbf-e195f738e1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s" ma:index="13" nillable="true" ma:displayName="Notes" ma:description="Description of contents" ma:format="Dropdown" ma:internalName="Note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BF259E-8726-4064-9827-2F8BE9C6DCFF}">
  <ds:schemaRefs>
    <ds:schemaRef ds:uri="http://schemas.microsoft.com/office/2006/metadata/properties"/>
    <ds:schemaRef ds:uri="http://schemas.microsoft.com/office/infopath/2007/PartnerControls"/>
    <ds:schemaRef ds:uri="a5aea428-1722-47f0-acbf-e195f738e188"/>
  </ds:schemaRefs>
</ds:datastoreItem>
</file>

<file path=customXml/itemProps2.xml><?xml version="1.0" encoding="utf-8"?>
<ds:datastoreItem xmlns:ds="http://schemas.openxmlformats.org/officeDocument/2006/customXml" ds:itemID="{C6AB0F17-F3B3-4548-8CD7-3A3CB53BA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aea428-1722-47f0-acbf-e195f738e1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B887CBD-3284-4DB3-812C-403C91D7E6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ppt-presentation-EN</Template>
  <TotalTime>1266</TotalTime>
  <Words>660</Words>
  <Application>Microsoft Office PowerPoint</Application>
  <PresentationFormat>Bildspel på skärmen (4:3)</PresentationFormat>
  <Paragraphs>132</Paragraphs>
  <Slides>17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17</vt:i4>
      </vt:variant>
    </vt:vector>
  </HeadingPairs>
  <TitlesOfParts>
    <vt:vector size="25" baseType="lpstr">
      <vt:lpstr>Arial</vt:lpstr>
      <vt:lpstr>Calibri</vt:lpstr>
      <vt:lpstr>Georgia</vt:lpstr>
      <vt:lpstr>Times New Roman</vt:lpstr>
      <vt:lpstr>Start and finish</vt:lpstr>
      <vt:lpstr>White slides</vt:lpstr>
      <vt:lpstr>Black slides</vt:lpstr>
      <vt:lpstr>Avsnittssidor</vt:lpstr>
      <vt:lpstr>ADIT Meeting</vt:lpstr>
      <vt:lpstr>New employees</vt:lpstr>
      <vt:lpstr>LiU - Covid-19</vt:lpstr>
      <vt:lpstr>LiU - Covid-19</vt:lpstr>
      <vt:lpstr>LiU - Covid-19</vt:lpstr>
      <vt:lpstr>Info from LiU - Dialogues </vt:lpstr>
      <vt:lpstr>Info from LiU – telephone operator</vt:lpstr>
      <vt:lpstr>Info from LiU - Värdegrundsarbete </vt:lpstr>
      <vt:lpstr>Info from LiU - IT </vt:lpstr>
      <vt:lpstr>Info from IDA - strategy work </vt:lpstr>
      <vt:lpstr>Info from FANS – Electronic ISP</vt:lpstr>
      <vt:lpstr>Info from director of studies</vt:lpstr>
      <vt:lpstr>Info from director of studies</vt:lpstr>
      <vt:lpstr>Info from director of studies</vt:lpstr>
      <vt:lpstr>Info from director of studies</vt:lpstr>
      <vt:lpstr>Info from group members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ADIT Meeting</dc:title>
  <dc:subject/>
  <dc:creator>Patrick Lambrix</dc:creator>
  <cp:keywords/>
  <dc:description/>
  <cp:lastModifiedBy>Patrick Lambrix</cp:lastModifiedBy>
  <cp:revision>94</cp:revision>
  <dcterms:created xsi:type="dcterms:W3CDTF">2020-02-20T14:14:52Z</dcterms:created>
  <dcterms:modified xsi:type="dcterms:W3CDTF">2020-12-11T14:03:38Z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0x010100D9E55F16C3BC0741BECCEF78E59294ED</vt:lpwstr>
  </property>
</Properties>
</file>