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8"/>
  </p:notesMasterIdLst>
  <p:handoutMasterIdLst>
    <p:handoutMasterId r:id="rId29"/>
  </p:handoutMasterIdLst>
  <p:sldIdLst>
    <p:sldId id="256" r:id="rId8"/>
    <p:sldId id="292" r:id="rId9"/>
    <p:sldId id="317" r:id="rId10"/>
    <p:sldId id="320" r:id="rId11"/>
    <p:sldId id="323" r:id="rId12"/>
    <p:sldId id="321" r:id="rId13"/>
    <p:sldId id="301" r:id="rId14"/>
    <p:sldId id="302" r:id="rId15"/>
    <p:sldId id="332" r:id="rId16"/>
    <p:sldId id="322" r:id="rId17"/>
    <p:sldId id="328" r:id="rId18"/>
    <p:sldId id="326" r:id="rId19"/>
    <p:sldId id="337" r:id="rId20"/>
    <p:sldId id="334" r:id="rId21"/>
    <p:sldId id="335" r:id="rId22"/>
    <p:sldId id="336" r:id="rId23"/>
    <p:sldId id="331" r:id="rId24"/>
    <p:sldId id="333" r:id="rId25"/>
    <p:sldId id="330" r:id="rId26"/>
    <p:sldId id="315" r:id="rId2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11/27/2020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11/27/2020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nsidan.liu.se/didacticum/didacticum-nyhetsarkiv/1.784502?l=sv" TargetMode="Externa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insidan.liu.se/forskningsfinansiering/go-s-nyhetsarkiv/1.784076?l=en&amp;sc=true" TargetMode="Externa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sidan.liu.se/HR-Personal/coronavirus?l=en&amp;sc=true" TargetMode="Externa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2020-11-27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HR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marL="0" indent="0" fontAlgn="base">
              <a:buNone/>
            </a:pPr>
            <a:r>
              <a:rPr lang="sv-SE" dirty="0" err="1"/>
              <a:t>Preventive</a:t>
            </a:r>
            <a:r>
              <a:rPr lang="sv-SE" dirty="0"/>
              <a:t> Health Care (Friskvård) </a:t>
            </a:r>
          </a:p>
          <a:p>
            <a:pPr fontAlgn="base"/>
            <a:r>
              <a:rPr lang="sv-SE" dirty="0" err="1"/>
              <a:t>Remember</a:t>
            </a:r>
            <a:r>
              <a:rPr lang="sv-SE" dirty="0"/>
              <a:t> to </a:t>
            </a:r>
            <a:r>
              <a:rPr lang="sv-SE" dirty="0" err="1"/>
              <a:t>use</a:t>
            </a:r>
            <a:r>
              <a:rPr lang="sv-SE" dirty="0"/>
              <a:t> the 1000kr extra (for 2020) in </a:t>
            </a:r>
            <a:r>
              <a:rPr lang="sv-SE" dirty="0" err="1"/>
              <a:t>Actiway</a:t>
            </a:r>
            <a:endParaRPr lang="sv-SE" dirty="0"/>
          </a:p>
          <a:p>
            <a:pPr fontAlgn="base"/>
            <a:r>
              <a:rPr lang="sv-SE" dirty="0"/>
              <a:t>In 2021 the </a:t>
            </a:r>
            <a:r>
              <a:rPr lang="sv-SE" dirty="0" err="1"/>
              <a:t>yearly</a:t>
            </a:r>
            <a:r>
              <a:rPr lang="sv-SE" dirty="0"/>
              <a:t> </a:t>
            </a:r>
            <a:r>
              <a:rPr lang="sv-SE" dirty="0" err="1"/>
              <a:t>amount</a:t>
            </a:r>
            <a:r>
              <a:rPr lang="sv-SE" dirty="0"/>
              <a:t> is </a:t>
            </a:r>
            <a:r>
              <a:rPr lang="sv-SE" dirty="0" err="1"/>
              <a:t>raised</a:t>
            </a:r>
            <a:r>
              <a:rPr lang="sv-SE" dirty="0"/>
              <a:t> to 2500kr (from 2000kr)</a:t>
            </a:r>
          </a:p>
          <a:p>
            <a:pPr fontAlgn="base"/>
            <a:r>
              <a:rPr lang="sv-SE" dirty="0"/>
              <a:t>https://insidan.liu.se/HR-Personal/arbetsmiljo/friskvard?l=en&amp;sc=true</a:t>
            </a:r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20502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FANS – Electronic ISP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Uppföljningsblankett (</a:t>
            </a:r>
            <a:r>
              <a:rPr lang="sv-SE" dirty="0" err="1"/>
              <a:t>follow</a:t>
            </a:r>
            <a:r>
              <a:rPr lang="sv-SE" dirty="0"/>
              <a:t> </a:t>
            </a:r>
            <a:r>
              <a:rPr lang="sv-SE" dirty="0" err="1"/>
              <a:t>up</a:t>
            </a:r>
            <a:r>
              <a:rPr lang="sv-SE" dirty="0"/>
              <a:t>)                                            </a:t>
            </a:r>
            <a:r>
              <a:rPr lang="sv-SE" dirty="0">
                <a:sym typeface="Wingdings" panose="05000000000000000000" pitchFamily="2" charset="2"/>
              </a:rPr>
              <a:t>hand in </a:t>
            </a:r>
            <a:r>
              <a:rPr lang="sv-SE" dirty="0" err="1">
                <a:sym typeface="Wingdings" panose="05000000000000000000" pitchFamily="2" charset="2"/>
              </a:rPr>
              <a:t>latest</a:t>
            </a:r>
            <a:r>
              <a:rPr lang="sv-SE" dirty="0">
                <a:sym typeface="Wingdings" panose="05000000000000000000" pitchFamily="2" charset="2"/>
              </a:rPr>
              <a:t> 16/12</a:t>
            </a:r>
          </a:p>
          <a:p>
            <a:r>
              <a:rPr lang="sv-SE" dirty="0" err="1">
                <a:sym typeface="Wingdings" panose="05000000000000000000" pitchFamily="2" charset="2"/>
              </a:rPr>
              <a:t>eISP</a:t>
            </a:r>
            <a:r>
              <a:rPr lang="sv-SE" dirty="0">
                <a:sym typeface="Wingdings" panose="05000000000000000000" pitchFamily="2" charset="2"/>
              </a:rPr>
              <a:t>  hand in </a:t>
            </a:r>
            <a:r>
              <a:rPr lang="sv-SE" dirty="0" err="1">
                <a:sym typeface="Wingdings" panose="05000000000000000000" pitchFamily="2" charset="2"/>
              </a:rPr>
              <a:t>in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January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4335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From </a:t>
            </a:r>
            <a:r>
              <a:rPr lang="sv-SE" dirty="0" err="1"/>
              <a:t>LiU</a:t>
            </a:r>
            <a:r>
              <a:rPr lang="sv-SE" dirty="0"/>
              <a:t>-IT: new programs for </a:t>
            </a:r>
            <a:r>
              <a:rPr lang="sv-SE" dirty="0" err="1"/>
              <a:t>courses</a:t>
            </a:r>
            <a:r>
              <a:rPr lang="sv-SE" dirty="0"/>
              <a:t> VT1 (</a:t>
            </a:r>
            <a:r>
              <a:rPr lang="sv-SE" dirty="0" err="1"/>
              <a:t>linux</a:t>
            </a:r>
            <a:r>
              <a:rPr lang="sv-SE" dirty="0"/>
              <a:t>)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request</a:t>
            </a:r>
            <a:r>
              <a:rPr lang="sv-SE" dirty="0">
                <a:sym typeface="Wingdings" panose="05000000000000000000" pitchFamily="2" charset="2"/>
              </a:rPr>
              <a:t> installation </a:t>
            </a:r>
            <a:r>
              <a:rPr lang="sv-SE" dirty="0" err="1">
                <a:sym typeface="Wingdings" panose="05000000000000000000" pitchFamily="2" charset="2"/>
              </a:rPr>
              <a:t>latest</a:t>
            </a:r>
            <a:r>
              <a:rPr lang="sv-SE" dirty="0">
                <a:sym typeface="Wingdings" panose="05000000000000000000" pitchFamily="2" charset="2"/>
              </a:rPr>
              <a:t> Dec 4 via helpdesk@liu.se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Examination </a:t>
            </a:r>
            <a:r>
              <a:rPr lang="sv-SE" dirty="0" err="1"/>
              <a:t>results</a:t>
            </a:r>
            <a:r>
              <a:rPr lang="sv-SE" dirty="0"/>
              <a:t> from 2020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latest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reporting</a:t>
            </a:r>
            <a:r>
              <a:rPr lang="sv-SE" dirty="0">
                <a:sym typeface="Wingdings" panose="05000000000000000000" pitchFamily="2" charset="2"/>
              </a:rPr>
              <a:t> date 10/1</a:t>
            </a:r>
          </a:p>
          <a:p>
            <a:pPr marL="0" indent="0">
              <a:buNone/>
            </a:pPr>
            <a:endParaRPr lang="sv-SE" dirty="0">
              <a:sym typeface="Wingdings" panose="05000000000000000000" pitchFamily="2" charset="2"/>
            </a:endParaRPr>
          </a:p>
          <a:p>
            <a:r>
              <a:rPr lang="sv-SE" dirty="0" err="1">
                <a:sym typeface="Wingdings" panose="05000000000000000000" pitchFamily="2" charset="2"/>
              </a:rPr>
              <a:t>Need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Lisam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course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room</a:t>
            </a:r>
            <a:r>
              <a:rPr lang="sv-SE" dirty="0">
                <a:sym typeface="Wingdings" panose="05000000000000000000" pitchFamily="2" charset="2"/>
              </a:rPr>
              <a:t>?  </a:t>
            </a:r>
            <a:r>
              <a:rPr lang="sv-SE" dirty="0" err="1">
                <a:sym typeface="Wingdings" panose="05000000000000000000" pitchFamily="2" charset="2"/>
              </a:rPr>
              <a:t>contact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course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secretary</a:t>
            </a:r>
            <a:r>
              <a:rPr lang="sv-SE" dirty="0">
                <a:sym typeface="Wingdings" panose="05000000000000000000" pitchFamily="2" charset="2"/>
              </a:rPr>
              <a:t> (</a:t>
            </a:r>
            <a:r>
              <a:rPr lang="sv-SE" dirty="0" err="1">
                <a:sym typeface="Wingdings" panose="05000000000000000000" pitchFamily="2" charset="2"/>
              </a:rPr>
              <a:t>needs</a:t>
            </a:r>
            <a:r>
              <a:rPr lang="sv-SE" dirty="0">
                <a:sym typeface="Wingdings" panose="05000000000000000000" pitchFamily="2" charset="2"/>
              </a:rPr>
              <a:t> to be </a:t>
            </a:r>
            <a:r>
              <a:rPr lang="sv-SE" dirty="0" err="1">
                <a:sym typeface="Wingdings" panose="05000000000000000000" pitchFamily="2" charset="2"/>
              </a:rPr>
              <a:t>created</a:t>
            </a:r>
            <a:r>
              <a:rPr lang="sv-SE" dirty="0">
                <a:sym typeface="Wingdings" panose="05000000000000000000" pitchFamily="2" charset="2"/>
              </a:rPr>
              <a:t> for </a:t>
            </a:r>
            <a:r>
              <a:rPr lang="sv-SE" dirty="0" err="1">
                <a:sym typeface="Wingdings" panose="05000000000000000000" pitchFamily="2" charset="2"/>
              </a:rPr>
              <a:t>each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instance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of</a:t>
            </a:r>
            <a:r>
              <a:rPr lang="sv-SE" dirty="0">
                <a:sym typeface="Wingdings" panose="05000000000000000000" pitchFamily="2" charset="2"/>
              </a:rPr>
              <a:t> the </a:t>
            </a:r>
            <a:r>
              <a:rPr lang="sv-SE" dirty="0" err="1">
                <a:sym typeface="Wingdings" panose="05000000000000000000" pitchFamily="2" charset="2"/>
              </a:rPr>
              <a:t>course</a:t>
            </a:r>
            <a:r>
              <a:rPr lang="sv-SE" dirty="0">
                <a:sym typeface="Wingdings" panose="05000000000000000000" pitchFamily="2" charset="2"/>
              </a:rPr>
              <a:t>)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8234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From Didacticum: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https://insidan.liu.se/didacticum/didacticum-nyhetsarkiv/1.784502?l=sv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Drop-in </a:t>
            </a:r>
            <a:r>
              <a:rPr lang="sv-SE" dirty="0" err="1"/>
              <a:t>regarding</a:t>
            </a:r>
            <a:endParaRPr lang="sv-SE" dirty="0"/>
          </a:p>
          <a:p>
            <a:pPr marL="0" indent="0">
              <a:buNone/>
            </a:pPr>
            <a:r>
              <a:rPr lang="sv-SE" dirty="0" err="1"/>
              <a:t>Distance</a:t>
            </a:r>
            <a:r>
              <a:rPr lang="sv-SE" dirty="0"/>
              <a:t> </a:t>
            </a:r>
            <a:r>
              <a:rPr lang="sv-SE" dirty="0" err="1"/>
              <a:t>exams</a:t>
            </a:r>
            <a:r>
              <a:rPr lang="sv-SE" dirty="0"/>
              <a:t>: Dec 1-18, 14:00-14:30</a:t>
            </a:r>
          </a:p>
          <a:p>
            <a:pPr marL="0" indent="0">
              <a:buNone/>
            </a:pPr>
            <a:r>
              <a:rPr lang="sv-SE" dirty="0" err="1"/>
              <a:t>Pedagogical</a:t>
            </a:r>
            <a:r>
              <a:rPr lang="sv-SE" dirty="0"/>
              <a:t> </a:t>
            </a:r>
            <a:r>
              <a:rPr lang="sv-SE" dirty="0" err="1"/>
              <a:t>development</a:t>
            </a:r>
            <a:r>
              <a:rPr lang="sv-SE" dirty="0"/>
              <a:t>: </a:t>
            </a:r>
            <a:r>
              <a:rPr lang="sv-SE" dirty="0" err="1"/>
              <a:t>mondays</a:t>
            </a:r>
            <a:r>
              <a:rPr lang="sv-SE" dirty="0"/>
              <a:t> 13:15-14:00</a:t>
            </a:r>
          </a:p>
          <a:p>
            <a:pPr marL="0" indent="0">
              <a:buNone/>
            </a:pPr>
            <a:r>
              <a:rPr lang="sv-SE" dirty="0" err="1"/>
              <a:t>Lisam</a:t>
            </a:r>
            <a:r>
              <a:rPr lang="sv-SE" dirty="0"/>
              <a:t>-support: </a:t>
            </a:r>
            <a:r>
              <a:rPr lang="sv-SE" dirty="0" err="1"/>
              <a:t>tuesdays</a:t>
            </a:r>
            <a:r>
              <a:rPr lang="sv-SE"/>
              <a:t> 10:30-11:30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9306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Covid-19</a:t>
            </a:r>
          </a:p>
          <a:p>
            <a:pPr marL="0" indent="0">
              <a:buNone/>
            </a:pPr>
            <a:r>
              <a:rPr lang="sv-SE" dirty="0" err="1"/>
              <a:t>Until</a:t>
            </a:r>
            <a:r>
              <a:rPr lang="sv-SE" dirty="0"/>
              <a:t> </a:t>
            </a:r>
            <a:r>
              <a:rPr lang="sv-SE" dirty="0" err="1"/>
              <a:t>January</a:t>
            </a:r>
            <a:r>
              <a:rPr lang="sv-SE" dirty="0"/>
              <a:t> 31:</a:t>
            </a:r>
          </a:p>
          <a:p>
            <a:pPr marL="0" indent="0">
              <a:buNone/>
            </a:pPr>
            <a:r>
              <a:rPr lang="sv-SE" dirty="0"/>
              <a:t>(ADIT </a:t>
            </a:r>
            <a:r>
              <a:rPr lang="sv-SE" dirty="0" err="1"/>
              <a:t>courses</a:t>
            </a:r>
            <a:r>
              <a:rPr lang="sv-SE" dirty="0"/>
              <a:t> not </a:t>
            </a:r>
            <a:r>
              <a:rPr lang="sv-SE" dirty="0" err="1"/>
              <a:t>prioritized</a:t>
            </a:r>
            <a:r>
              <a:rPr lang="sv-SE" dirty="0"/>
              <a:t> for campus mode)</a:t>
            </a:r>
          </a:p>
          <a:p>
            <a:r>
              <a:rPr lang="sv-SE" dirty="0" err="1"/>
              <a:t>Teaching</a:t>
            </a:r>
            <a:r>
              <a:rPr lang="sv-SE" dirty="0"/>
              <a:t> in </a:t>
            </a:r>
            <a:r>
              <a:rPr lang="sv-SE" dirty="0" err="1"/>
              <a:t>distance</a:t>
            </a:r>
            <a:r>
              <a:rPr lang="sv-SE" dirty="0"/>
              <a:t> mode</a:t>
            </a:r>
          </a:p>
          <a:p>
            <a:r>
              <a:rPr lang="sv-SE" dirty="0" err="1"/>
              <a:t>Exams</a:t>
            </a:r>
            <a:r>
              <a:rPr lang="sv-SE" dirty="0"/>
              <a:t> </a:t>
            </a:r>
          </a:p>
          <a:p>
            <a:pPr lvl="1"/>
            <a:r>
              <a:rPr lang="sv-SE" dirty="0"/>
              <a:t>i) </a:t>
            </a:r>
            <a:r>
              <a:rPr lang="sv-SE" dirty="0" err="1"/>
              <a:t>distance</a:t>
            </a:r>
            <a:r>
              <a:rPr lang="sv-SE" dirty="0"/>
              <a:t> </a:t>
            </a:r>
          </a:p>
          <a:p>
            <a:pPr lvl="1"/>
            <a:r>
              <a:rPr lang="sv-SE" dirty="0"/>
              <a:t>ii) </a:t>
            </a:r>
            <a:r>
              <a:rPr lang="sv-SE" dirty="0" err="1"/>
              <a:t>written</a:t>
            </a:r>
            <a:r>
              <a:rPr lang="sv-SE" dirty="0"/>
              <a:t>, </a:t>
            </a:r>
            <a:r>
              <a:rPr lang="sv-SE" dirty="0" err="1"/>
              <a:t>but</a:t>
            </a:r>
            <a:r>
              <a:rPr lang="sv-SE" dirty="0"/>
              <a:t> not guaranteed and </a:t>
            </a:r>
            <a:r>
              <a:rPr lang="sv-SE" dirty="0" err="1"/>
              <a:t>needs</a:t>
            </a:r>
            <a:r>
              <a:rPr lang="sv-SE" dirty="0"/>
              <a:t> back-</a:t>
            </a:r>
            <a:r>
              <a:rPr lang="sv-SE" dirty="0" err="1"/>
              <a:t>up</a:t>
            </a:r>
            <a:r>
              <a:rPr lang="sv-SE" dirty="0"/>
              <a:t> plan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0443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A0AC2-85A5-481D-B8E8-F20695E8C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Grants Office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20ED442-2FA4-47B0-A5A0-FCAE8378DF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Korolev"/>
              </a:rPr>
              <a:t>Grants and Program Offices (GPO) organize Swedish Research Council (VR) webinars in December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sv-SE" dirty="0" err="1">
                <a:sym typeface="Wingdings" panose="05000000000000000000" pitchFamily="2" charset="2"/>
              </a:rPr>
              <a:t>Guidelines</a:t>
            </a:r>
            <a:r>
              <a:rPr lang="sv-SE" dirty="0">
                <a:sym typeface="Wingdings" panose="05000000000000000000" pitchFamily="2" charset="2"/>
              </a:rPr>
              <a:t> for </a:t>
            </a:r>
            <a:r>
              <a:rPr lang="sv-SE" dirty="0" err="1">
                <a:sym typeface="Wingdings" panose="05000000000000000000" pitchFamily="2" charset="2"/>
              </a:rPr>
              <a:t>application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writing</a:t>
            </a:r>
            <a:endParaRPr lang="sv-SE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endParaRPr lang="sv-SE" dirty="0">
              <a:sym typeface="Wingdings" panose="05000000000000000000" pitchFamily="2" charset="2"/>
            </a:endParaRPr>
          </a:p>
          <a:p>
            <a:r>
              <a:rPr lang="sv-SE" dirty="0">
                <a:sym typeface="Wingdings" panose="05000000000000000000" pitchFamily="2" charset="2"/>
              </a:rPr>
              <a:t>Check </a:t>
            </a:r>
            <a:r>
              <a:rPr lang="sv-SE" dirty="0" err="1">
                <a:sym typeface="Wingdings" panose="05000000000000000000" pitchFamily="2" charset="2"/>
              </a:rPr>
              <a:t>schedule</a:t>
            </a:r>
            <a:r>
              <a:rPr lang="sv-SE" dirty="0">
                <a:sym typeface="Wingdings" panose="05000000000000000000" pitchFamily="2" charset="2"/>
              </a:rPr>
              <a:t> and </a:t>
            </a:r>
            <a:r>
              <a:rPr lang="sv-SE" dirty="0" err="1">
                <a:sym typeface="Wingdings" panose="05000000000000000000" pitchFamily="2" charset="2"/>
              </a:rPr>
              <a:t>sign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up</a:t>
            </a:r>
            <a:r>
              <a:rPr lang="sv-SE" dirty="0">
                <a:sym typeface="Wingdings" panose="05000000000000000000" pitchFamily="2" charset="2"/>
              </a:rPr>
              <a:t> at: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</a:t>
            </a:r>
            <a:r>
              <a:rPr lang="sv-SE" dirty="0">
                <a:hlinkClick r:id="rId2"/>
              </a:rPr>
              <a:t>https://insidan.liu.se/forskningsfinansiering/go-s-nyhetsarkiv/1.784076?l=en&amp;sc=true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(NT: Dec 7 (</a:t>
            </a:r>
            <a:r>
              <a:rPr lang="sv-SE" dirty="0" err="1"/>
              <a:t>starting</a:t>
            </a:r>
            <a:r>
              <a:rPr lang="sv-SE" dirty="0"/>
              <a:t> grants), Dec 8 (</a:t>
            </a:r>
            <a:r>
              <a:rPr lang="sv-SE" dirty="0" err="1"/>
              <a:t>project</a:t>
            </a:r>
            <a:r>
              <a:rPr lang="sv-SE" dirty="0"/>
              <a:t> grants))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EE12FAF-2128-40BA-9F07-88A24A4F1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7A3A885-32E9-48B2-9B07-2F04730D7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246D3AA-698D-468A-8BD8-AF00E938E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7899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A0AC2-85A5-481D-B8E8-F20695E8C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Grants Office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20ED442-2FA4-47B0-A5A0-FCAE8378DF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Korolev"/>
              </a:rPr>
              <a:t>Grants and Program Offices (GPO) organize help for applications to the Swedish Research Council (VR) for people having obtained their PhD degree 2-7 years ago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sv-SE" dirty="0">
                <a:sym typeface="Wingdings" panose="05000000000000000000" pitchFamily="2" charset="2"/>
              </a:rPr>
              <a:t>Review </a:t>
            </a:r>
            <a:r>
              <a:rPr lang="sv-SE" dirty="0" err="1">
                <a:sym typeface="Wingdings" panose="05000000000000000000" pitchFamily="2" charset="2"/>
              </a:rPr>
              <a:t>of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application</a:t>
            </a:r>
            <a:r>
              <a:rPr lang="sv-SE" dirty="0">
                <a:sym typeface="Wingdings" panose="05000000000000000000" pitchFamily="2" charset="2"/>
              </a:rPr>
              <a:t> drafts</a:t>
            </a:r>
          </a:p>
          <a:p>
            <a:pPr>
              <a:buFont typeface="Wingdings" panose="05000000000000000000" pitchFamily="2" charset="2"/>
              <a:buChar char="à"/>
            </a:pPr>
            <a:endParaRPr lang="sv-SE" dirty="0">
              <a:sym typeface="Wingdings" panose="05000000000000000000" pitchFamily="2" charset="2"/>
            </a:endParaRPr>
          </a:p>
          <a:p>
            <a:r>
              <a:rPr lang="sv-SE" dirty="0">
                <a:sym typeface="Wingdings" panose="05000000000000000000" pitchFamily="2" charset="2"/>
              </a:rPr>
              <a:t>Sign </a:t>
            </a:r>
            <a:r>
              <a:rPr lang="sv-SE" dirty="0" err="1">
                <a:sym typeface="Wingdings" panose="05000000000000000000" pitchFamily="2" charset="2"/>
              </a:rPr>
              <a:t>up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latest</a:t>
            </a:r>
            <a:r>
              <a:rPr lang="sv-SE" dirty="0">
                <a:sym typeface="Wingdings" panose="05000000000000000000" pitchFamily="2" charset="2"/>
              </a:rPr>
              <a:t> Dec 1 at: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https://insidan.liu.se/forskningsfinansiering/go-s-nyhetsarkiv/1.782560?l=en&amp;sc=true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EE12FAF-2128-40BA-9F07-88A24A4F1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7A3A885-32E9-48B2-9B07-2F04730D7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246D3AA-698D-468A-8BD8-AF00E938E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4127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ELLIIT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ELLIIT is </a:t>
            </a:r>
            <a:r>
              <a:rPr lang="sv-SE" dirty="0" err="1"/>
              <a:t>interested</a:t>
            </a:r>
            <a:r>
              <a:rPr lang="sv-SE" dirty="0"/>
              <a:t> in </a:t>
            </a:r>
            <a:r>
              <a:rPr lang="sv-SE" dirty="0" err="1"/>
              <a:t>recruitment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postdoc</a:t>
            </a:r>
            <a:r>
              <a:rPr lang="sv-SE" dirty="0"/>
              <a:t> or </a:t>
            </a:r>
            <a:r>
              <a:rPr lang="sv-SE" dirty="0" err="1"/>
              <a:t>higher</a:t>
            </a:r>
            <a:r>
              <a:rPr lang="sv-SE" dirty="0"/>
              <a:t>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can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give</a:t>
            </a:r>
            <a:r>
              <a:rPr lang="sv-SE" dirty="0">
                <a:sym typeface="Wingdings" panose="05000000000000000000" pitchFamily="2" charset="2"/>
              </a:rPr>
              <a:t> suggestions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2078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- </a:t>
            </a:r>
            <a:r>
              <a:rPr lang="sv-SE" dirty="0" err="1"/>
              <a:t>discussion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Earlier computer hall (E </a:t>
            </a:r>
            <a:r>
              <a:rPr lang="sv-SE" dirty="0" err="1"/>
              <a:t>building</a:t>
            </a:r>
            <a:r>
              <a:rPr lang="sv-SE" dirty="0"/>
              <a:t>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2772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8937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endParaRPr lang="sv-SE" dirty="0"/>
          </a:p>
          <a:p>
            <a:pPr fontAlgn="base"/>
            <a:r>
              <a:rPr lang="sv-SE" dirty="0" err="1"/>
              <a:t>postdoc</a:t>
            </a:r>
            <a:r>
              <a:rPr lang="sv-SE" dirty="0"/>
              <a:t>: </a:t>
            </a:r>
            <a:r>
              <a:rPr lang="sv-SE" dirty="0" err="1"/>
              <a:t>Senyang</a:t>
            </a:r>
            <a:r>
              <a:rPr lang="sv-SE" dirty="0"/>
              <a:t> Huang</a:t>
            </a:r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assistants</a:t>
            </a:r>
            <a:r>
              <a:rPr lang="sv-SE" dirty="0"/>
              <a:t>:  </a:t>
            </a:r>
          </a:p>
          <a:p>
            <a:pPr lvl="1" fontAlgn="base"/>
            <a:r>
              <a:rPr lang="sv-SE" dirty="0" err="1"/>
              <a:t>Suleman</a:t>
            </a:r>
            <a:r>
              <a:rPr lang="sv-SE" dirty="0"/>
              <a:t> Khan and Mohammad </a:t>
            </a:r>
            <a:r>
              <a:rPr lang="sv-SE" dirty="0" err="1"/>
              <a:t>Borhani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fontAlgn="base"/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Decided</a:t>
            </a:r>
            <a:r>
              <a:rPr lang="sv-SE" dirty="0"/>
              <a:t>:</a:t>
            </a:r>
          </a:p>
          <a:p>
            <a:pPr fontAlgn="base"/>
            <a:r>
              <a:rPr lang="sv-SE" dirty="0"/>
              <a:t>p</a:t>
            </a:r>
            <a:r>
              <a:rPr lang="en" dirty="0"/>
              <a:t>ostdoc: Ioannis Avgouleas </a:t>
            </a: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en-US" sz="2000" dirty="0">
                <a:hlinkClick r:id="rId2"/>
              </a:rPr>
              <a:t>https://insidan.liu.se/HR-Personal/coronavirus?l=en&amp;sc=true</a:t>
            </a:r>
            <a:endParaRPr lang="en-US" sz="2000" dirty="0"/>
          </a:p>
          <a:p>
            <a:pPr marL="0" indent="0" fontAlgn="base">
              <a:buNone/>
            </a:pPr>
            <a:r>
              <a:rPr lang="en-US" sz="2000" dirty="0"/>
              <a:t>Not distance mode, but as close as you can get to it</a:t>
            </a:r>
            <a:br>
              <a:rPr lang="sv-SE" dirty="0"/>
            </a:br>
            <a:br>
              <a:rPr lang="sv-SE" dirty="0"/>
            </a:br>
            <a:r>
              <a:rPr lang="sv-SE" sz="2000" dirty="0" err="1"/>
              <a:t>Teaching</a:t>
            </a:r>
            <a:r>
              <a:rPr lang="sv-SE" sz="2000" dirty="0"/>
              <a:t> and </a:t>
            </a:r>
            <a:r>
              <a:rPr lang="sv-SE" sz="2000" dirty="0" err="1"/>
              <a:t>exams</a:t>
            </a:r>
            <a:r>
              <a:rPr lang="sv-SE" sz="2000" dirty="0"/>
              <a:t> </a:t>
            </a:r>
            <a:r>
              <a:rPr lang="sv-SE" sz="2000" dirty="0" err="1"/>
              <a:t>mainly</a:t>
            </a:r>
            <a:r>
              <a:rPr lang="sv-SE" sz="2000" dirty="0"/>
              <a:t> </a:t>
            </a:r>
            <a:r>
              <a:rPr lang="sv-SE" sz="2000" dirty="0" err="1"/>
              <a:t>distance</a:t>
            </a:r>
            <a:r>
              <a:rPr lang="sv-SE" sz="2000" dirty="0"/>
              <a:t> mode (GU and FU)</a:t>
            </a:r>
            <a:endParaRPr lang="sv-SE" sz="2000" dirty="0">
              <a:solidFill>
                <a:srgbClr val="FF0000"/>
              </a:solidFill>
            </a:endParaRPr>
          </a:p>
          <a:p>
            <a:pPr marL="0" indent="0" fontAlgn="base">
              <a:buNone/>
            </a:pPr>
            <a:r>
              <a:rPr lang="sv-SE" sz="2000" dirty="0"/>
              <a:t>Meetings </a:t>
            </a:r>
            <a:r>
              <a:rPr lang="sv-SE" sz="2000" dirty="0" err="1"/>
              <a:t>distance</a:t>
            </a:r>
            <a:r>
              <a:rPr lang="sv-SE" sz="2000" dirty="0"/>
              <a:t> mode (</a:t>
            </a:r>
            <a:r>
              <a:rPr lang="sv-SE" sz="2000" dirty="0" err="1"/>
              <a:t>also</a:t>
            </a:r>
            <a:r>
              <a:rPr lang="sv-SE" sz="2000" dirty="0"/>
              <a:t> supervision)</a:t>
            </a:r>
          </a:p>
          <a:p>
            <a:pPr marL="0" indent="0" fontAlgn="base">
              <a:buNone/>
            </a:pPr>
            <a:r>
              <a:rPr lang="sv-SE" sz="2000" dirty="0" err="1"/>
              <a:t>Work</a:t>
            </a:r>
            <a:r>
              <a:rPr lang="sv-SE" sz="2000" dirty="0"/>
              <a:t> on campus: </a:t>
            </a:r>
            <a:r>
              <a:rPr lang="sv-SE" sz="2000" dirty="0" err="1"/>
              <a:t>only</a:t>
            </a:r>
            <a:r>
              <a:rPr lang="sv-SE" sz="2000" dirty="0"/>
              <a:t> </a:t>
            </a:r>
            <a:r>
              <a:rPr lang="sv-SE" sz="2000" dirty="0" err="1"/>
              <a:t>if</a:t>
            </a:r>
            <a:r>
              <a:rPr lang="sv-SE" sz="2000" dirty="0"/>
              <a:t> </a:t>
            </a:r>
            <a:r>
              <a:rPr lang="sv-SE" sz="2000" dirty="0" err="1"/>
              <a:t>neccesary</a:t>
            </a:r>
            <a:r>
              <a:rPr lang="sv-SE" sz="2000" dirty="0"/>
              <a:t> (</a:t>
            </a:r>
            <a:r>
              <a:rPr lang="sv-SE" sz="2000" dirty="0" err="1"/>
              <a:t>discuss</a:t>
            </a:r>
            <a:r>
              <a:rPr lang="sv-SE" sz="2000" dirty="0"/>
              <a:t> </a:t>
            </a:r>
            <a:r>
              <a:rPr lang="sv-SE" sz="2000" dirty="0" err="1"/>
              <a:t>with</a:t>
            </a:r>
            <a:r>
              <a:rPr lang="sv-SE" sz="2000" dirty="0"/>
              <a:t> </a:t>
            </a:r>
            <a:r>
              <a:rPr lang="sv-SE" sz="2000" dirty="0" err="1"/>
              <a:t>me</a:t>
            </a:r>
            <a:r>
              <a:rPr lang="sv-SE" sz="2000" dirty="0"/>
              <a:t>)</a:t>
            </a:r>
          </a:p>
          <a:p>
            <a:pPr marL="0" indent="0" fontAlgn="base">
              <a:buNone/>
            </a:pPr>
            <a:r>
              <a:rPr lang="sv-SE" sz="2000" dirty="0"/>
              <a:t>No </a:t>
            </a:r>
            <a:r>
              <a:rPr lang="sv-SE" sz="2000" dirty="0" err="1"/>
              <a:t>travel</a:t>
            </a:r>
            <a:endParaRPr lang="sv-SE" sz="2000" dirty="0"/>
          </a:p>
          <a:p>
            <a:pPr marL="0" indent="0" fontAlgn="base">
              <a:buNone/>
            </a:pPr>
            <a:endParaRPr lang="sv-SE" sz="2000" dirty="0"/>
          </a:p>
          <a:p>
            <a:pPr marL="0" indent="0" fontAlgn="base">
              <a:buNone/>
            </a:pPr>
            <a:r>
              <a:rPr lang="sv-SE" sz="2000" dirty="0" err="1"/>
              <a:t>Questions</a:t>
            </a:r>
            <a:r>
              <a:rPr lang="sv-SE" sz="2000" dirty="0"/>
              <a:t>:</a:t>
            </a:r>
          </a:p>
          <a:p>
            <a:pPr marL="0" indent="0" fontAlgn="base">
              <a:buNone/>
            </a:pPr>
            <a:r>
              <a:rPr lang="sv-SE" sz="2000" dirty="0"/>
              <a:t>Contact </a:t>
            </a:r>
            <a:r>
              <a:rPr lang="sv-SE" sz="2000" dirty="0" err="1"/>
              <a:t>me</a:t>
            </a:r>
            <a:endParaRPr lang="sv-SE" sz="2000" dirty="0"/>
          </a:p>
          <a:p>
            <a:pPr marL="0" indent="0" fontAlgn="base">
              <a:buNone/>
            </a:pPr>
            <a:r>
              <a:rPr lang="sv-SE" sz="2000" dirty="0"/>
              <a:t>For </a:t>
            </a:r>
            <a:r>
              <a:rPr lang="sv-SE" sz="2000" dirty="0" err="1"/>
              <a:t>work</a:t>
            </a:r>
            <a:r>
              <a:rPr lang="sv-SE" sz="2000" dirty="0"/>
              <a:t> </a:t>
            </a:r>
            <a:r>
              <a:rPr lang="sv-SE" sz="2000" dirty="0" err="1"/>
              <a:t>environment</a:t>
            </a:r>
            <a:r>
              <a:rPr lang="sv-SE" sz="2000" dirty="0"/>
              <a:t> </a:t>
            </a:r>
            <a:r>
              <a:rPr lang="sv-SE" sz="2000" dirty="0" err="1"/>
              <a:t>issues</a:t>
            </a:r>
            <a:r>
              <a:rPr lang="sv-SE" sz="2000" dirty="0"/>
              <a:t>, </a:t>
            </a:r>
            <a:r>
              <a:rPr lang="sv-SE" sz="2000" dirty="0" err="1"/>
              <a:t>contact</a:t>
            </a:r>
            <a:r>
              <a:rPr lang="sv-SE" sz="2000" dirty="0"/>
              <a:t> HR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338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- </a:t>
            </a:r>
            <a:r>
              <a:rPr lang="sv-SE" dirty="0" err="1"/>
              <a:t>Dialogues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Personal </a:t>
            </a:r>
            <a:r>
              <a:rPr lang="sv-SE" dirty="0" err="1"/>
              <a:t>development</a:t>
            </a:r>
            <a:r>
              <a:rPr lang="sv-SE" dirty="0"/>
              <a:t> </a:t>
            </a:r>
            <a:r>
              <a:rPr lang="sv-SE" dirty="0" err="1"/>
              <a:t>dialogue</a:t>
            </a:r>
            <a:r>
              <a:rPr lang="sv-SE" dirty="0"/>
              <a:t> (samarbetssamtal)</a:t>
            </a:r>
          </a:p>
          <a:p>
            <a:pPr fontAlgn="base"/>
            <a:endParaRPr lang="sv-SE" dirty="0"/>
          </a:p>
          <a:p>
            <a:pPr fontAlgn="base"/>
            <a:r>
              <a:rPr lang="sv-SE" b="1" dirty="0"/>
              <a:t>New:</a:t>
            </a:r>
            <a:r>
              <a:rPr lang="sv-SE" dirty="0"/>
              <a:t> </a:t>
            </a:r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discussion</a:t>
            </a:r>
            <a:r>
              <a:rPr lang="sv-SE" dirty="0"/>
              <a:t> (prestationssamtal) </a:t>
            </a:r>
            <a:r>
              <a:rPr lang="sv-SE" dirty="0" err="1">
                <a:solidFill>
                  <a:srgbClr val="FF0000"/>
                </a:solidFill>
              </a:rPr>
              <a:t>cancelled</a:t>
            </a:r>
            <a:endParaRPr lang="sv-SE" dirty="0">
              <a:solidFill>
                <a:srgbClr val="FF0000"/>
              </a:solidFill>
            </a:endParaRPr>
          </a:p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 err="1"/>
              <a:t>Salary</a:t>
            </a:r>
            <a:r>
              <a:rPr lang="sv-SE" dirty="0"/>
              <a:t> </a:t>
            </a:r>
            <a:r>
              <a:rPr lang="sv-SE" dirty="0" err="1"/>
              <a:t>discussion</a:t>
            </a:r>
            <a:r>
              <a:rPr lang="sv-SE" dirty="0"/>
              <a:t> (lönesättande samtal) </a:t>
            </a:r>
            <a:r>
              <a:rPr lang="sv-SE" dirty="0" err="1">
                <a:solidFill>
                  <a:srgbClr val="C00000"/>
                </a:solidFill>
              </a:rPr>
              <a:t>delayed</a:t>
            </a:r>
            <a:endParaRPr lang="sv-SE" dirty="0">
              <a:solidFill>
                <a:srgbClr val="C00000"/>
              </a:solidFill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298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- Värdegrundsarbete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 err="1"/>
              <a:t>Values</a:t>
            </a: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Workshops at all </a:t>
            </a:r>
            <a:r>
              <a:rPr lang="sv-SE" dirty="0" err="1"/>
              <a:t>units</a:t>
            </a:r>
            <a:r>
              <a:rPr lang="sv-SE" dirty="0"/>
              <a:t> and divisions</a:t>
            </a:r>
          </a:p>
          <a:p>
            <a:pPr fontAlgn="base"/>
            <a:endParaRPr lang="sv-SE" dirty="0"/>
          </a:p>
          <a:p>
            <a:pPr fontAlgn="base"/>
            <a:r>
              <a:rPr lang="sv-SE" dirty="0" err="1"/>
              <a:t>Latest</a:t>
            </a:r>
            <a:r>
              <a:rPr lang="sv-SE" dirty="0"/>
              <a:t> Feb 2021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probably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ok later 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093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                     </a:t>
            </a:r>
          </a:p>
          <a:p>
            <a:pPr marL="0" indent="0" fontAlgn="base">
              <a:buNone/>
            </a:pPr>
            <a:r>
              <a:rPr lang="sv-SE" dirty="0"/>
              <a:t>            </a:t>
            </a:r>
            <a:r>
              <a:rPr lang="sv-SE" dirty="0" err="1"/>
              <a:t>SaCS</a:t>
            </a:r>
            <a:r>
              <a:rPr lang="sv-SE" dirty="0"/>
              <a:t>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251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</a:t>
            </a:r>
            <a:br>
              <a:rPr lang="sv-SE" dirty="0"/>
            </a:br>
            <a:r>
              <a:rPr lang="sv-SE" dirty="0" err="1"/>
              <a:t>head</a:t>
            </a:r>
            <a:r>
              <a:rPr lang="sv-SE" dirty="0"/>
              <a:t>/vice </a:t>
            </a:r>
            <a:r>
              <a:rPr lang="sv-SE" dirty="0" err="1"/>
              <a:t>heads</a:t>
            </a:r>
            <a:r>
              <a:rPr lang="sv-SE" dirty="0"/>
              <a:t> IDA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Initiated</a:t>
            </a:r>
            <a:r>
              <a:rPr lang="sv-SE" dirty="0"/>
              <a:t> by rektor</a:t>
            </a: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coordinator</a:t>
            </a:r>
            <a:r>
              <a:rPr lang="sv-SE" dirty="0"/>
              <a:t> at IDA                         </a:t>
            </a:r>
            <a:r>
              <a:rPr lang="sv-SE" dirty="0">
                <a:sym typeface="Wingdings" panose="05000000000000000000" pitchFamily="2" charset="2"/>
              </a:rPr>
              <a:t> Patrick Lambrix</a:t>
            </a:r>
            <a:endParaRPr lang="sv-SE" dirty="0"/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(CG)</a:t>
            </a:r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/>
              <a:t>CG proposes </a:t>
            </a:r>
            <a:r>
              <a:rPr lang="sv-SE" dirty="0" err="1"/>
              <a:t>head</a:t>
            </a:r>
            <a:r>
              <a:rPr lang="sv-SE" dirty="0"/>
              <a:t>/vice </a:t>
            </a:r>
            <a:r>
              <a:rPr lang="sv-SE" dirty="0" err="1"/>
              <a:t>heads</a:t>
            </a:r>
            <a:endParaRPr lang="sv-SE" dirty="0"/>
          </a:p>
          <a:p>
            <a:pPr fontAlgn="base"/>
            <a:r>
              <a:rPr lang="sv-SE" dirty="0" err="1"/>
              <a:t>Proposal</a:t>
            </a:r>
            <a:r>
              <a:rPr lang="sv-SE" dirty="0"/>
              <a:t> ready</a:t>
            </a:r>
          </a:p>
          <a:p>
            <a:pPr fontAlgn="base"/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rektor </a:t>
            </a:r>
            <a:r>
              <a:rPr lang="sv-SE" strike="sngStrike" dirty="0"/>
              <a:t>and </a:t>
            </a:r>
            <a:r>
              <a:rPr lang="sv-SE" strike="sngStrike" dirty="0" err="1"/>
              <a:t>deans</a:t>
            </a:r>
            <a:r>
              <a:rPr lang="sv-SE" strike="sngStrike" dirty="0"/>
              <a:t> </a:t>
            </a:r>
            <a:r>
              <a:rPr lang="sv-SE" dirty="0"/>
              <a:t>(23/9)</a:t>
            </a:r>
          </a:p>
          <a:p>
            <a:pPr fontAlgn="base"/>
            <a:r>
              <a:rPr lang="sv-SE" dirty="0"/>
              <a:t>(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several</a:t>
            </a:r>
            <a:r>
              <a:rPr lang="sv-SE" dirty="0"/>
              <a:t> </a:t>
            </a:r>
            <a:r>
              <a:rPr lang="sv-SE" dirty="0" err="1"/>
              <a:t>rounds</a:t>
            </a:r>
            <a:r>
              <a:rPr lang="sv-SE" dirty="0"/>
              <a:t>)</a:t>
            </a:r>
          </a:p>
          <a:p>
            <a:pPr fontAlgn="base"/>
            <a:r>
              <a:rPr lang="sv-SE" dirty="0">
                <a:solidFill>
                  <a:srgbClr val="C00000"/>
                </a:solidFill>
              </a:rPr>
              <a:t>Decision by rektor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0016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board IDA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Initiated</a:t>
            </a:r>
            <a:r>
              <a:rPr lang="sv-SE" dirty="0"/>
              <a:t> by rektor</a:t>
            </a: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coordinator</a:t>
            </a:r>
            <a:r>
              <a:rPr lang="sv-SE" dirty="0"/>
              <a:t> at IDA                         </a:t>
            </a:r>
            <a:r>
              <a:rPr lang="sv-SE" dirty="0">
                <a:sym typeface="Wingdings" panose="05000000000000000000" pitchFamily="2" charset="2"/>
              </a:rPr>
              <a:t> Patrick Lambrix</a:t>
            </a:r>
            <a:endParaRPr lang="sv-SE" dirty="0"/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representatives (RG) at IDA</a:t>
            </a:r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/>
              <a:t>RG proposes board </a:t>
            </a:r>
          </a:p>
          <a:p>
            <a:pPr fontAlgn="base"/>
            <a:r>
              <a:rPr lang="sv-SE" dirty="0" err="1"/>
              <a:t>Proposal</a:t>
            </a:r>
            <a:r>
              <a:rPr lang="sv-SE" dirty="0"/>
              <a:t> ready</a:t>
            </a:r>
          </a:p>
          <a:p>
            <a:pPr fontAlgn="base"/>
            <a:r>
              <a:rPr lang="sv-SE" strike="sngStrike" dirty="0" err="1"/>
              <a:t>Discussion</a:t>
            </a:r>
            <a:r>
              <a:rPr lang="sv-SE" strike="sngStrike" dirty="0"/>
              <a:t> </a:t>
            </a:r>
            <a:r>
              <a:rPr lang="sv-SE" strike="sngStrike" dirty="0" err="1"/>
              <a:t>with</a:t>
            </a:r>
            <a:r>
              <a:rPr lang="sv-SE" strike="sngStrike" dirty="0"/>
              <a:t> rektor (23/9)</a:t>
            </a:r>
          </a:p>
          <a:p>
            <a:pPr fontAlgn="base"/>
            <a:r>
              <a:rPr lang="sv-SE" dirty="0">
                <a:solidFill>
                  <a:srgbClr val="C00000"/>
                </a:solidFill>
              </a:rPr>
              <a:t>Decision by rektor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3414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OH 2021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marL="0" indent="0" fontAlgn="base">
              <a:buNone/>
            </a:pPr>
            <a:endParaRPr lang="sv-SE" dirty="0">
              <a:solidFill>
                <a:srgbClr val="C00000"/>
              </a:solidFill>
            </a:endParaRPr>
          </a:p>
          <a:p>
            <a:pPr marL="0" indent="0" fontAlgn="base">
              <a:buNone/>
            </a:pPr>
            <a:r>
              <a:rPr lang="sv-SE" dirty="0"/>
              <a:t>GU: FFK 82%, TFK 82%, Uppdrag 30%, UTV 82% 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FO: all 33%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Lokal: 96780kr</a:t>
            </a:r>
          </a:p>
          <a:p>
            <a:pPr marL="0" indent="0" fontAlgn="base">
              <a:buNone/>
            </a:pPr>
            <a:r>
              <a:rPr lang="sv-SE" dirty="0"/>
              <a:t>IT: 2000</a:t>
            </a:r>
          </a:p>
          <a:p>
            <a:pPr marL="0" indent="0" fontAlgn="base">
              <a:buNone/>
            </a:pPr>
            <a:r>
              <a:rPr lang="sv-SE" dirty="0"/>
              <a:t>LKP: 54.2%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2020-11-27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8569382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2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1208</TotalTime>
  <Words>769</Words>
  <Application>Microsoft Office PowerPoint</Application>
  <PresentationFormat>Bildspel på skärmen (4:3)</PresentationFormat>
  <Paragraphs>168</Paragraphs>
  <Slides>20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20</vt:i4>
      </vt:variant>
    </vt:vector>
  </HeadingPairs>
  <TitlesOfParts>
    <vt:vector size="29" baseType="lpstr">
      <vt:lpstr>Arial</vt:lpstr>
      <vt:lpstr>Calibri</vt:lpstr>
      <vt:lpstr>Georgia</vt:lpstr>
      <vt:lpstr>Korolev</vt:lpstr>
      <vt:lpstr>Wingdings</vt:lpstr>
      <vt:lpstr>Start and finish</vt:lpstr>
      <vt:lpstr>White slides</vt:lpstr>
      <vt:lpstr>Black slides</vt:lpstr>
      <vt:lpstr>Avsnittssidor</vt:lpstr>
      <vt:lpstr>ADIT Meeting</vt:lpstr>
      <vt:lpstr>New employees</vt:lpstr>
      <vt:lpstr>LiU - Covid-19</vt:lpstr>
      <vt:lpstr>Info from LiU - Dialogues </vt:lpstr>
      <vt:lpstr>Info from LiU - Värdegrundsarbete </vt:lpstr>
      <vt:lpstr>Info from IDA - strategy work </vt:lpstr>
      <vt:lpstr>Info from IDA –  head/vice heads IDA 2021-2023 </vt:lpstr>
      <vt:lpstr>Info from IDA – board IDA 2021-2023 </vt:lpstr>
      <vt:lpstr>Info from IDA – OH 2021 </vt:lpstr>
      <vt:lpstr>Info from HR </vt:lpstr>
      <vt:lpstr>Info from FANS – Electronic ISP</vt:lpstr>
      <vt:lpstr>Info from director of studies</vt:lpstr>
      <vt:lpstr>Info from director of studies</vt:lpstr>
      <vt:lpstr>Info from director of studies</vt:lpstr>
      <vt:lpstr>Info from LiU Grants Office</vt:lpstr>
      <vt:lpstr>Info from LiU Grants Office</vt:lpstr>
      <vt:lpstr>Info from ELLIIT</vt:lpstr>
      <vt:lpstr>IDA - discussion</vt:lpstr>
      <vt:lpstr>Info from group members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82</cp:revision>
  <dcterms:created xsi:type="dcterms:W3CDTF">2020-02-20T14:14:52Z</dcterms:created>
  <dcterms:modified xsi:type="dcterms:W3CDTF">2020-11-27T15:29:33Z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