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4"/>
    <p:sldMasterId id="2147483719" r:id="rId5"/>
    <p:sldMasterId id="2147483722" r:id="rId6"/>
    <p:sldMasterId id="2147483720" r:id="rId7"/>
  </p:sldMasterIdLst>
  <p:notesMasterIdLst>
    <p:notesMasterId r:id="rId25"/>
  </p:notesMasterIdLst>
  <p:handoutMasterIdLst>
    <p:handoutMasterId r:id="rId26"/>
  </p:handoutMasterIdLst>
  <p:sldIdLst>
    <p:sldId id="256" r:id="rId8"/>
    <p:sldId id="292" r:id="rId9"/>
    <p:sldId id="317" r:id="rId10"/>
    <p:sldId id="320" r:id="rId11"/>
    <p:sldId id="323" r:id="rId12"/>
    <p:sldId id="321" r:id="rId13"/>
    <p:sldId id="324" r:id="rId14"/>
    <p:sldId id="301" r:id="rId15"/>
    <p:sldId id="302" r:id="rId16"/>
    <p:sldId id="322" r:id="rId17"/>
    <p:sldId id="327" r:id="rId18"/>
    <p:sldId id="328" r:id="rId19"/>
    <p:sldId id="325" r:id="rId20"/>
    <p:sldId id="326" r:id="rId21"/>
    <p:sldId id="329" r:id="rId22"/>
    <p:sldId id="330" r:id="rId23"/>
    <p:sldId id="315" r:id="rId24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B53"/>
    <a:srgbClr val="00CFB5"/>
    <a:srgbClr val="17C7D2"/>
    <a:srgbClr val="00B9E7"/>
    <a:srgbClr val="9B97DC"/>
    <a:srgbClr val="7FDCF3"/>
    <a:srgbClr val="B3EAF8"/>
    <a:srgbClr val="FEF06F"/>
    <a:srgbClr val="B2F1E9"/>
    <a:srgbClr val="7FE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98"/>
  </p:normalViewPr>
  <p:slideViewPr>
    <p:cSldViewPr snapToGrid="0" snapToObjects="1">
      <p:cViewPr varScale="1">
        <p:scale>
          <a:sx n="58" d="100"/>
          <a:sy n="58" d="100"/>
        </p:scale>
        <p:origin x="72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97" d="100"/>
          <a:sy n="197" d="100"/>
        </p:scale>
        <p:origin x="29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0402-8E07-BB4F-A189-6AD7200B2129}" type="datetime1">
              <a:rPr lang="en-US" smtClean="0"/>
              <a:pPr/>
              <a:t>9/29/2020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91D49-AD30-AD49-8FCC-B045B8D02F0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933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E3D5-343E-3741-80FE-788E6CEB802F}" type="datetime1">
              <a:rPr lang="en-US" smtClean="0"/>
              <a:pPr/>
              <a:t>9/29/2020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C25B8-6A37-0E42-AD12-4E95E5CB52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4151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6EF91CDE-B790-8A46-8369-44B0C19389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945C4C27-1F97-7B4A-91CB-BD9DD8A7C2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849589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27E6A4C-6317-524D-927D-F0BF73D73EB0}" type="datetime1">
              <a:rPr lang="sv-SE" smtClean="0"/>
              <a:t>2020-09-29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75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A747E34B-FAE4-3947-A0A9-ADCFC7BE6E4C}" type="datetime1">
              <a:rPr lang="sv-SE" smtClean="0"/>
              <a:t>2020-09-29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732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0E238A40-B792-5245-BA0A-F2C33FB9B417}" type="datetime1">
              <a:rPr lang="sv-SE" smtClean="0"/>
              <a:t>2020-09-29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4348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B5EA92F5-A25F-714C-B63B-BFDC3BC77148}" type="datetime1">
              <a:rPr lang="sv-SE" smtClean="0"/>
              <a:t>2020-09-29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2870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91288134-4D03-E64A-9483-318B1EEA06EF}" type="datetime1">
              <a:rPr lang="sv-SE" smtClean="0"/>
              <a:t>2020-09-29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020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7A8CB9E8-4AC5-1941-BC1A-E46B464B6D70}" type="datetime1">
              <a:rPr lang="sv-SE" smtClean="0"/>
              <a:t>2020-09-29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7592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D509CA25-327D-824D-AD52-7F0C6FA53EEB}" type="datetime1">
              <a:rPr lang="sv-SE" smtClean="0"/>
              <a:t>2020-09-29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1637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6DCC092-2B1E-D646-8EB7-AFA37DCE48CE}" type="datetime1">
              <a:rPr lang="sv-SE" smtClean="0"/>
              <a:t>2020-09-29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4110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59BD235B-EFE7-014C-8DC0-5E62FDD0C6DB}" type="datetime1">
              <a:rPr lang="sv-SE" smtClean="0"/>
              <a:t>2020-09-29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24140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2A1E6FD4-7A29-2D48-B90A-9FCA2968D78E}" type="datetime1">
              <a:rPr lang="sv-SE" smtClean="0"/>
              <a:t>2020-09-29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372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F1D6EE2D-BE4C-3B44-8681-9434B578A4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E60CB263-2344-A94E-8836-F6720CE37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50087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993A0AE-0E6C-5843-97ED-4D829F5B4852}" type="datetime1">
              <a:rPr lang="sv-SE" smtClean="0"/>
              <a:t>2020-09-29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8908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5CFDE3B8-BC2B-7240-9963-6D591CD026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9F3349AB-2E8F-7043-8417-4AC1F28875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406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1F5D3293-740E-CB4A-814F-F61513DD63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34D454B5-42D4-284D-ACE5-189D225B30A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51663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82B88882-ED87-0849-90D0-838426AC53F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9189F40A-8F83-5D4F-93C4-27B79AA8B4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53193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sida 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6">
            <a:extLst>
              <a:ext uri="{FF2B5EF4-FFF2-40B4-BE49-F238E27FC236}">
                <a16:creationId xmlns:a16="http://schemas.microsoft.com/office/drawing/2014/main" id="{3FE40DBF-25D6-D549-8F0F-EA39A834BE6B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Bildobjekt 6">
            <a:extLst>
              <a:ext uri="{FF2B5EF4-FFF2-40B4-BE49-F238E27FC236}">
                <a16:creationId xmlns:a16="http://schemas.microsoft.com/office/drawing/2014/main" id="{5A0C8BC8-8704-2C4C-BC3E-7E799106A8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76992EA7-732D-F645-AA87-1CBABAE7F32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F41D56F-34DF-B145-929C-E101AB4884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45799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2F83865A-EE38-7F44-AD0A-FDC43C61D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681E91DB-CF3E-BD46-977E-5FD30BF896F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Underrubrik/namn på talare e.d.</a:t>
            </a:r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>
                <a:latin typeface="+mn-lt"/>
              </a:rPr>
              <a:t>Presentationens</a:t>
            </a:r>
            <a:br>
              <a:rPr lang="sv-SE" dirty="0">
                <a:latin typeface="+mn-lt"/>
              </a:rPr>
            </a:br>
            <a:r>
              <a:rPr lang="sv-SE" dirty="0">
                <a:latin typeface="+mn-lt"/>
              </a:rPr>
              <a:t>titel/rubrik</a:t>
            </a:r>
          </a:p>
        </p:txBody>
      </p:sp>
    </p:spTree>
    <p:extLst>
      <p:ext uri="{BB962C8B-B14F-4D97-AF65-F5344CB8AC3E}">
        <p14:creationId xmlns:p14="http://schemas.microsoft.com/office/powerpoint/2010/main" val="14541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FCD9B04B-0EC1-7649-ADC0-CB6E9BA482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7" name="Title 10">
            <a:extLst>
              <a:ext uri="{FF2B5EF4-FFF2-40B4-BE49-F238E27FC236}">
                <a16:creationId xmlns:a16="http://schemas.microsoft.com/office/drawing/2014/main" id="{DAE440A9-94BC-3A4C-985C-C8AE195F94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415571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49076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49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89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78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09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BB76EF7-7B19-1F46-BC1A-888CFF3A83B5}" type="datetime1">
              <a:rPr lang="sv-SE" smtClean="0"/>
              <a:t>2020-09-29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162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29A810-850D-DB46-99C8-138ED0A91CF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33095" y="5759450"/>
            <a:ext cx="2595151" cy="95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97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30" r:id="rId4"/>
    <p:sldLayoutId id="2147483662" r:id="rId5"/>
    <p:sldLayoutId id="2147483717" r:id="rId6"/>
    <p:sldLayoutId id="2147483718" r:id="rId7"/>
    <p:sldLayoutId id="2147483731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6">
            <a:extLst>
              <a:ext uri="{FF2B5EF4-FFF2-40B4-BE49-F238E27FC236}">
                <a16:creationId xmlns:a16="http://schemas.microsoft.com/office/drawing/2014/main" id="{4D3EABC0-D4A8-BF4B-A517-4F1F34236AE2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AE6DACAB-2EA3-2343-AE48-9B61B42D92C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8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660" r:id="rId2"/>
    <p:sldLayoutId id="2147483661" r:id="rId3"/>
    <p:sldLayoutId id="2147483663" r:id="rId4"/>
    <p:sldLayoutId id="2147483700" r:id="rId5"/>
    <p:sldLayoutId id="2147483707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5">
            <a:extLst>
              <a:ext uri="{FF2B5EF4-FFF2-40B4-BE49-F238E27FC236}">
                <a16:creationId xmlns:a16="http://schemas.microsoft.com/office/drawing/2014/main" id="{1A5C6550-047F-2442-ADAB-BF72C6758DA4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6">
            <a:extLst>
              <a:ext uri="{FF2B5EF4-FFF2-40B4-BE49-F238E27FC236}">
                <a16:creationId xmlns:a16="http://schemas.microsoft.com/office/drawing/2014/main" id="{4AC473FB-7523-434D-816D-F2A8B53FADB1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47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5">
            <a:extLst>
              <a:ext uri="{FF2B5EF4-FFF2-40B4-BE49-F238E27FC236}">
                <a16:creationId xmlns:a16="http://schemas.microsoft.com/office/drawing/2014/main" id="{1DA5F5C8-AFB6-EF46-8D01-D43EC3B20F79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3818EBA3-E255-F04E-9681-4F94A7B46B8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49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721" r:id="rId4"/>
    <p:sldLayoutId id="2147483709" r:id="rId5"/>
    <p:sldLayoutId id="2147483733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insidan.liu.se/HR-Personal/arbetsmiljo/arbetsrelaterad-stress/kurs-i-praktisk-stresshantering?l=sv" TargetMode="Externa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insidan.liu.se/utbildningsadministration/evaliuate/aterkoppla?l=en&amp;sc=true" TargetMode="Externa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insidan.liu.se/it/ditt-konto/lisam-studentkonto-for-test?l=en&amp;sc=true" TargetMode="Externa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/>
              <a:t>2020-09-29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C33E3D-CA7E-9A40-BFFC-303E70BDE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ADIT Meeting</a:t>
            </a:r>
          </a:p>
        </p:txBody>
      </p:sp>
    </p:spTree>
    <p:extLst>
      <p:ext uri="{BB962C8B-B14F-4D97-AF65-F5344CB8AC3E}">
        <p14:creationId xmlns:p14="http://schemas.microsoft.com/office/powerpoint/2010/main" val="387622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Info from HR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2028825"/>
            <a:ext cx="7737587" cy="3334420"/>
          </a:xfrm>
        </p:spPr>
        <p:txBody>
          <a:bodyPr/>
          <a:lstStyle/>
          <a:p>
            <a:pPr fontAlgn="base"/>
            <a:r>
              <a:rPr lang="sv-SE" dirty="0"/>
              <a:t>Kurs i praktisk stresshantering (6-8 </a:t>
            </a:r>
            <a:r>
              <a:rPr lang="sv-SE" dirty="0" err="1"/>
              <a:t>participants</a:t>
            </a:r>
            <a:r>
              <a:rPr lang="sv-SE" dirty="0"/>
              <a:t>, 6 sessions </a:t>
            </a:r>
            <a:r>
              <a:rPr lang="sv-SE" dirty="0" err="1"/>
              <a:t>october</a:t>
            </a:r>
            <a:r>
              <a:rPr lang="sv-SE" dirty="0"/>
              <a:t>-december) </a:t>
            </a:r>
            <a:r>
              <a:rPr lang="sv-SE" dirty="0">
                <a:hlinkClick r:id="rId2"/>
              </a:rPr>
              <a:t>https://insidan.liu.se/HR-Personal/arbetsmiljo/arbetsrelaterad-stress/kurs-i-praktisk-stresshantering?l=sv</a:t>
            </a:r>
            <a:endParaRPr lang="sv-SE" dirty="0"/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 err="1"/>
              <a:t>Interested</a:t>
            </a:r>
            <a:r>
              <a:rPr lang="sv-SE" dirty="0"/>
              <a:t>?: talk to Patrick + HR</a:t>
            </a:r>
          </a:p>
          <a:p>
            <a:pPr marL="0" indent="0" fontAlgn="base">
              <a:buNone/>
            </a:pPr>
            <a:endParaRPr lang="sv-SE" dirty="0"/>
          </a:p>
          <a:p>
            <a:pPr fontAlgn="base"/>
            <a:r>
              <a:rPr lang="sv-SE" dirty="0"/>
              <a:t>Företagshälsovård: </a:t>
            </a:r>
            <a:r>
              <a:rPr lang="sv-SE" dirty="0" err="1"/>
              <a:t>prolongued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Feelgood</a:t>
            </a:r>
            <a:endParaRPr lang="sv-SE" dirty="0"/>
          </a:p>
          <a:p>
            <a:pPr marL="0" indent="0" fontAlgn="base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2020-09-29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20502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FANS – covid19 </a:t>
            </a:r>
            <a:r>
              <a:rPr lang="sv-SE" dirty="0" err="1"/>
              <a:t>questionnaire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181 </a:t>
            </a:r>
            <a:r>
              <a:rPr lang="sv-SE" dirty="0" err="1"/>
              <a:t>responses</a:t>
            </a:r>
            <a:r>
              <a:rPr lang="sv-SE" dirty="0"/>
              <a:t> (</a:t>
            </a:r>
            <a:r>
              <a:rPr lang="sv-SE" dirty="0" err="1"/>
              <a:t>most</a:t>
            </a:r>
            <a:r>
              <a:rPr lang="sv-SE" dirty="0"/>
              <a:t> from IDA, 20+), new in </a:t>
            </a:r>
            <a:r>
              <a:rPr lang="sv-SE" dirty="0" err="1"/>
              <a:t>October</a:t>
            </a:r>
            <a:endParaRPr lang="sv-SE" dirty="0"/>
          </a:p>
          <a:p>
            <a:r>
              <a:rPr lang="sv-SE" sz="2000" dirty="0" err="1"/>
              <a:t>Good</a:t>
            </a:r>
            <a:r>
              <a:rPr lang="sv-SE" sz="2000" dirty="0"/>
              <a:t> supervision</a:t>
            </a:r>
          </a:p>
          <a:p>
            <a:endParaRPr lang="sv-SE" sz="2000" dirty="0"/>
          </a:p>
          <a:p>
            <a:r>
              <a:rPr lang="sv-SE" sz="2000" dirty="0"/>
              <a:t>Less </a:t>
            </a:r>
            <a:r>
              <a:rPr lang="sv-SE" sz="2000" dirty="0" err="1"/>
              <a:t>networking</a:t>
            </a:r>
            <a:r>
              <a:rPr lang="sv-SE" sz="2000" dirty="0"/>
              <a:t> – </a:t>
            </a:r>
            <a:r>
              <a:rPr lang="sv-SE" sz="2000" dirty="0" err="1"/>
              <a:t>influences</a:t>
            </a:r>
            <a:r>
              <a:rPr lang="sv-SE" sz="2000" dirty="0"/>
              <a:t> research and </a:t>
            </a:r>
            <a:r>
              <a:rPr lang="sv-SE" sz="2000" dirty="0" err="1"/>
              <a:t>career</a:t>
            </a:r>
            <a:endParaRPr lang="sv-SE" sz="2000" dirty="0"/>
          </a:p>
          <a:p>
            <a:r>
              <a:rPr lang="sv-SE" sz="2000" dirty="0"/>
              <a:t>No central </a:t>
            </a:r>
            <a:r>
              <a:rPr lang="sv-SE" sz="2000" dirty="0" err="1"/>
              <a:t>rules</a:t>
            </a:r>
            <a:r>
              <a:rPr lang="sv-SE" sz="2000" dirty="0"/>
              <a:t> (</a:t>
            </a:r>
            <a:r>
              <a:rPr lang="sv-SE" sz="2000" dirty="0" err="1"/>
              <a:t>e.g</a:t>
            </a:r>
            <a:r>
              <a:rPr lang="sv-SE" sz="2000" dirty="0"/>
              <a:t>., </a:t>
            </a:r>
            <a:r>
              <a:rPr lang="sv-SE" sz="2000" dirty="0" err="1"/>
              <a:t>screens</a:t>
            </a:r>
            <a:r>
              <a:rPr lang="sv-SE" sz="2000" dirty="0"/>
              <a:t>, desks at </a:t>
            </a:r>
            <a:r>
              <a:rPr lang="sv-SE" sz="2000" dirty="0" err="1"/>
              <a:t>home</a:t>
            </a:r>
            <a:r>
              <a:rPr lang="sv-SE" sz="2000" dirty="0"/>
              <a:t>)</a:t>
            </a:r>
          </a:p>
          <a:p>
            <a:r>
              <a:rPr lang="sv-SE" sz="2000" dirty="0"/>
              <a:t>Conferences, </a:t>
            </a:r>
            <a:r>
              <a:rPr lang="sv-SE" sz="2000" dirty="0" err="1"/>
              <a:t>contact</a:t>
            </a:r>
            <a:r>
              <a:rPr lang="sv-SE" sz="2000" dirty="0"/>
              <a:t> </a:t>
            </a:r>
            <a:r>
              <a:rPr lang="sv-SE" sz="2000" dirty="0" err="1"/>
              <a:t>with</a:t>
            </a:r>
            <a:r>
              <a:rPr lang="sv-SE" sz="2000" dirty="0"/>
              <a:t> </a:t>
            </a:r>
            <a:r>
              <a:rPr lang="sv-SE" sz="2000" dirty="0" err="1"/>
              <a:t>industry</a:t>
            </a:r>
            <a:endParaRPr lang="sv-SE" sz="2000" dirty="0"/>
          </a:p>
          <a:p>
            <a:r>
              <a:rPr lang="sv-SE" sz="2000" dirty="0" err="1"/>
              <a:t>Difficult</a:t>
            </a:r>
            <a:r>
              <a:rPr lang="sv-SE" sz="2000" dirty="0"/>
              <a:t> to focus on research (data </a:t>
            </a:r>
            <a:r>
              <a:rPr lang="sv-SE" sz="2000" dirty="0" err="1"/>
              <a:t>collection</a:t>
            </a:r>
            <a:r>
              <a:rPr lang="sv-SE" sz="2000" dirty="0"/>
              <a:t>)</a:t>
            </a:r>
          </a:p>
          <a:p>
            <a:r>
              <a:rPr lang="sv-SE" sz="2000" dirty="0" err="1"/>
              <a:t>Teaching</a:t>
            </a:r>
            <a:r>
              <a:rPr lang="sv-SE" sz="2000" dirty="0"/>
              <a:t> (</a:t>
            </a:r>
            <a:r>
              <a:rPr lang="sv-SE" sz="2000" dirty="0" err="1"/>
              <a:t>more</a:t>
            </a:r>
            <a:r>
              <a:rPr lang="sv-SE" sz="2000" dirty="0"/>
              <a:t> </a:t>
            </a:r>
            <a:r>
              <a:rPr lang="sv-SE" sz="2000" dirty="0" err="1"/>
              <a:t>difficult</a:t>
            </a:r>
            <a:r>
              <a:rPr lang="sv-SE" sz="2000" dirty="0"/>
              <a:t> online </a:t>
            </a:r>
            <a:r>
              <a:rPr lang="sv-SE" sz="2000" dirty="0" err="1"/>
              <a:t>than</a:t>
            </a:r>
            <a:r>
              <a:rPr lang="sv-SE" sz="2000" dirty="0"/>
              <a:t> in person)</a:t>
            </a:r>
          </a:p>
          <a:p>
            <a:r>
              <a:rPr lang="sv-SE" sz="2000" dirty="0"/>
              <a:t>PhD student </a:t>
            </a:r>
            <a:r>
              <a:rPr lang="sv-SE" sz="2000" dirty="0" err="1"/>
              <a:t>courses</a:t>
            </a:r>
            <a:r>
              <a:rPr lang="sv-SE" sz="2000" dirty="0"/>
              <a:t> ok, </a:t>
            </a:r>
            <a:r>
              <a:rPr lang="sv-SE" sz="2000" dirty="0" err="1"/>
              <a:t>but</a:t>
            </a:r>
            <a:r>
              <a:rPr lang="sv-SE" sz="2000" dirty="0"/>
              <a:t> </a:t>
            </a:r>
            <a:r>
              <a:rPr lang="sv-SE" sz="2000" dirty="0" err="1"/>
              <a:t>prefer</a:t>
            </a:r>
            <a:r>
              <a:rPr lang="sv-SE" sz="2000" dirty="0"/>
              <a:t> in person </a:t>
            </a:r>
            <a:r>
              <a:rPr lang="sv-SE" sz="2000" dirty="0" err="1"/>
              <a:t>interaction</a:t>
            </a:r>
            <a:r>
              <a:rPr lang="sv-SE" sz="2000" dirty="0"/>
              <a:t> </a:t>
            </a:r>
          </a:p>
          <a:p>
            <a:r>
              <a:rPr lang="sv-SE" sz="2000" dirty="0" err="1"/>
              <a:t>Home</a:t>
            </a:r>
            <a:r>
              <a:rPr lang="sv-SE" sz="2000" dirty="0"/>
              <a:t> </a:t>
            </a:r>
            <a:r>
              <a:rPr lang="sv-SE" sz="2000" dirty="0" err="1"/>
              <a:t>study</a:t>
            </a:r>
            <a:r>
              <a:rPr lang="sv-SE" sz="2000" dirty="0"/>
              <a:t> </a:t>
            </a:r>
            <a:r>
              <a:rPr lang="sv-SE" sz="2000" dirty="0" err="1"/>
              <a:t>environment</a:t>
            </a:r>
            <a:endParaRPr lang="sv-SE" sz="2000" dirty="0"/>
          </a:p>
          <a:p>
            <a:r>
              <a:rPr lang="sv-SE" sz="2000" dirty="0"/>
              <a:t>13 </a:t>
            </a:r>
            <a:r>
              <a:rPr lang="sv-SE" sz="2000" dirty="0" err="1"/>
              <a:t>people</a:t>
            </a:r>
            <a:r>
              <a:rPr lang="sv-SE" sz="2000" dirty="0"/>
              <a:t>: ’stuck’</a:t>
            </a:r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2020-09-29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77333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FANS – Electronic ISP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IDA </a:t>
            </a:r>
            <a:r>
              <a:rPr lang="sv-SE" dirty="0" err="1"/>
              <a:t>first</a:t>
            </a:r>
            <a:r>
              <a:rPr lang="sv-SE" dirty="0"/>
              <a:t> at </a:t>
            </a:r>
            <a:r>
              <a:rPr lang="sv-SE" dirty="0" err="1"/>
              <a:t>LiU</a:t>
            </a:r>
            <a:endParaRPr lang="sv-SE" dirty="0"/>
          </a:p>
          <a:p>
            <a:r>
              <a:rPr lang="sv-SE" dirty="0"/>
              <a:t>Start </a:t>
            </a:r>
            <a:r>
              <a:rPr lang="sv-SE" dirty="0" err="1"/>
              <a:t>probably</a:t>
            </a:r>
            <a:r>
              <a:rPr lang="sv-SE" dirty="0"/>
              <a:t> late </a:t>
            </a:r>
            <a:r>
              <a:rPr lang="sv-SE" dirty="0" err="1"/>
              <a:t>October</a:t>
            </a:r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2020-09-29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4335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Info from director </a:t>
            </a:r>
            <a:r>
              <a:rPr lang="sv-SE" dirty="0" err="1"/>
              <a:t>of</a:t>
            </a:r>
            <a:r>
              <a:rPr lang="sv-SE" dirty="0"/>
              <a:t> studies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3363" y="1693225"/>
            <a:ext cx="7737587" cy="3334420"/>
          </a:xfrm>
        </p:spPr>
        <p:txBody>
          <a:bodyPr/>
          <a:lstStyle/>
          <a:p>
            <a:pPr fontAlgn="base"/>
            <a:r>
              <a:rPr lang="sv-SE" dirty="0" err="1"/>
              <a:t>Results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course</a:t>
            </a:r>
            <a:r>
              <a:rPr lang="sv-SE" dirty="0"/>
              <a:t> </a:t>
            </a:r>
            <a:r>
              <a:rPr lang="sv-SE" dirty="0" err="1"/>
              <a:t>valuation</a:t>
            </a:r>
            <a:r>
              <a:rPr lang="sv-SE" dirty="0"/>
              <a:t> </a:t>
            </a:r>
            <a:r>
              <a:rPr lang="sv-SE" dirty="0">
                <a:sym typeface="Wingdings" panose="05000000000000000000" pitchFamily="2" charset="2"/>
              </a:rPr>
              <a:t> </a:t>
            </a:r>
            <a:r>
              <a:rPr lang="sv-SE" dirty="0" err="1">
                <a:sym typeface="Wingdings" panose="05000000000000000000" pitchFamily="2" charset="2"/>
              </a:rPr>
              <a:t>mandatory</a:t>
            </a:r>
            <a:endParaRPr lang="sv-SE" dirty="0">
              <a:sym typeface="Wingdings" panose="05000000000000000000" pitchFamily="2" charset="2"/>
            </a:endParaRP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    (</a:t>
            </a:r>
            <a:r>
              <a:rPr lang="sv-SE" dirty="0" err="1">
                <a:sym typeface="Wingdings" panose="05000000000000000000" pitchFamily="2" charset="2"/>
              </a:rPr>
              <a:t>examiners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receive</a:t>
            </a:r>
            <a:r>
              <a:rPr lang="sv-SE" dirty="0">
                <a:sym typeface="Wingdings" panose="05000000000000000000" pitchFamily="2" charset="2"/>
              </a:rPr>
              <a:t> mail a </a:t>
            </a:r>
            <a:r>
              <a:rPr lang="sv-SE" dirty="0" err="1">
                <a:sym typeface="Wingdings" panose="05000000000000000000" pitchFamily="2" charset="2"/>
              </a:rPr>
              <a:t>few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weeks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before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course</a:t>
            </a:r>
            <a:r>
              <a:rPr lang="sv-SE" dirty="0">
                <a:sym typeface="Wingdings" panose="05000000000000000000" pitchFamily="2" charset="2"/>
              </a:rPr>
              <a:t> start) </a:t>
            </a:r>
            <a:r>
              <a:rPr lang="sv-SE" dirty="0">
                <a:hlinkClick r:id="rId2"/>
              </a:rPr>
              <a:t>https://insidan.liu.se/utbildningsadministration/evaliuate/aterkoppla?l=en&amp;sc=true</a:t>
            </a:r>
            <a:endParaRPr lang="sv-SE" dirty="0">
              <a:sym typeface="Wingdings" panose="05000000000000000000" pitchFamily="2" charset="2"/>
            </a:endParaRPr>
          </a:p>
          <a:p>
            <a:pPr marL="0" indent="0" fontAlgn="base">
              <a:buNone/>
            </a:pPr>
            <a:endParaRPr lang="sv-SE" dirty="0">
              <a:sym typeface="Wingdings" panose="05000000000000000000" pitchFamily="2" charset="2"/>
            </a:endParaRPr>
          </a:p>
          <a:p>
            <a:pPr fontAlgn="base"/>
            <a:r>
              <a:rPr lang="sv-SE" dirty="0" err="1">
                <a:sym typeface="Wingdings" panose="05000000000000000000" pitchFamily="2" charset="2"/>
              </a:rPr>
              <a:t>Many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more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disciplinary</a:t>
            </a:r>
            <a:r>
              <a:rPr lang="sv-SE" dirty="0">
                <a:sym typeface="Wingdings" panose="05000000000000000000" pitchFamily="2" charset="2"/>
              </a:rPr>
              <a:t> board </a:t>
            </a:r>
            <a:r>
              <a:rPr lang="sv-SE" dirty="0" err="1">
                <a:sym typeface="Wingdings" panose="05000000000000000000" pitchFamily="2" charset="2"/>
              </a:rPr>
              <a:t>cases</a:t>
            </a:r>
            <a:r>
              <a:rPr lang="sv-SE" dirty="0">
                <a:sym typeface="Wingdings" panose="05000000000000000000" pitchFamily="2" charset="2"/>
              </a:rPr>
              <a:t>  be </a:t>
            </a:r>
            <a:r>
              <a:rPr lang="sv-SE" dirty="0" err="1">
                <a:sym typeface="Wingdings" panose="05000000000000000000" pitchFamily="2" charset="2"/>
              </a:rPr>
              <a:t>very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clear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what</a:t>
            </a:r>
            <a:r>
              <a:rPr lang="sv-SE" dirty="0">
                <a:sym typeface="Wingdings" panose="05000000000000000000" pitchFamily="2" charset="2"/>
              </a:rPr>
              <a:t> students </a:t>
            </a:r>
            <a:r>
              <a:rPr lang="sv-SE" dirty="0" err="1">
                <a:sym typeface="Wingdings" panose="05000000000000000000" pitchFamily="2" charset="2"/>
              </a:rPr>
              <a:t>can</a:t>
            </a:r>
            <a:r>
              <a:rPr lang="sv-SE" dirty="0">
                <a:sym typeface="Wingdings" panose="05000000000000000000" pitchFamily="2" charset="2"/>
              </a:rPr>
              <a:t> and </a:t>
            </a:r>
            <a:r>
              <a:rPr lang="sv-SE" dirty="0" err="1">
                <a:sym typeface="Wingdings" panose="05000000000000000000" pitchFamily="2" charset="2"/>
              </a:rPr>
              <a:t>cannot</a:t>
            </a:r>
            <a:r>
              <a:rPr lang="sv-SE" dirty="0">
                <a:sym typeface="Wingdings" panose="05000000000000000000" pitchFamily="2" charset="2"/>
              </a:rPr>
              <a:t> do/</a:t>
            </a:r>
            <a:r>
              <a:rPr lang="sv-SE" dirty="0" err="1">
                <a:sym typeface="Wingdings" panose="05000000000000000000" pitchFamily="2" charset="2"/>
              </a:rPr>
              <a:t>use</a:t>
            </a:r>
            <a:r>
              <a:rPr lang="sv-SE" dirty="0">
                <a:sym typeface="Wingdings" panose="05000000000000000000" pitchFamily="2" charset="2"/>
              </a:rPr>
              <a:t> at </a:t>
            </a:r>
            <a:r>
              <a:rPr lang="sv-SE" dirty="0" err="1">
                <a:sym typeface="Wingdings" panose="05000000000000000000" pitchFamily="2" charset="2"/>
              </a:rPr>
              <a:t>exam</a:t>
            </a:r>
            <a:endParaRPr lang="sv-SE" dirty="0">
              <a:sym typeface="Wingdings" panose="05000000000000000000" pitchFamily="2" charset="2"/>
            </a:endParaRPr>
          </a:p>
          <a:p>
            <a:pPr fontAlgn="base"/>
            <a:endParaRPr lang="sv-SE" dirty="0">
              <a:sym typeface="Wingdings" panose="05000000000000000000" pitchFamily="2" charset="2"/>
            </a:endParaRPr>
          </a:p>
          <a:p>
            <a:pPr fontAlgn="base"/>
            <a:r>
              <a:rPr lang="sv-SE" dirty="0">
                <a:sym typeface="Wingdings" panose="05000000000000000000" pitchFamily="2" charset="2"/>
              </a:rPr>
              <a:t>From Feb 2021: students </a:t>
            </a:r>
            <a:r>
              <a:rPr lang="sv-SE" dirty="0" err="1">
                <a:sym typeface="Wingdings" panose="05000000000000000000" pitchFamily="2" charset="2"/>
              </a:rPr>
              <a:t>that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did</a:t>
            </a:r>
            <a:r>
              <a:rPr lang="sv-SE" dirty="0">
                <a:sym typeface="Wingdings" panose="05000000000000000000" pitchFamily="2" charset="2"/>
              </a:rPr>
              <a:t> not </a:t>
            </a:r>
            <a:r>
              <a:rPr lang="sv-SE" dirty="0" err="1">
                <a:sym typeface="Wingdings" panose="05000000000000000000" pitchFamily="2" charset="2"/>
              </a:rPr>
              <a:t>sign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up</a:t>
            </a:r>
            <a:r>
              <a:rPr lang="sv-SE" dirty="0">
                <a:sym typeface="Wingdings" panose="05000000000000000000" pitchFamily="2" charset="2"/>
              </a:rPr>
              <a:t> in </a:t>
            </a:r>
            <a:r>
              <a:rPr lang="sv-SE" dirty="0" err="1">
                <a:sym typeface="Wingdings" panose="05000000000000000000" pitchFamily="2" charset="2"/>
              </a:rPr>
              <a:t>time</a:t>
            </a:r>
            <a:r>
              <a:rPr lang="sv-SE" dirty="0">
                <a:sym typeface="Wingdings" panose="05000000000000000000" pitchFamily="2" charset="2"/>
              </a:rPr>
              <a:t> for </a:t>
            </a:r>
            <a:r>
              <a:rPr lang="sv-SE" dirty="0" err="1">
                <a:sym typeface="Wingdings" panose="05000000000000000000" pitchFamily="2" charset="2"/>
              </a:rPr>
              <a:t>written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exams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cannot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participate</a:t>
            </a:r>
            <a:endParaRPr lang="sv-SE" dirty="0"/>
          </a:p>
          <a:p>
            <a:pPr marL="0" indent="0" fontAlgn="base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2020-09-29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13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57560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director </a:t>
            </a:r>
            <a:r>
              <a:rPr lang="sv-SE" dirty="0" err="1"/>
              <a:t>of</a:t>
            </a:r>
            <a:r>
              <a:rPr lang="sv-SE" dirty="0"/>
              <a:t> studies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Digital </a:t>
            </a:r>
            <a:r>
              <a:rPr lang="sv-SE" dirty="0" err="1"/>
              <a:t>exams</a:t>
            </a:r>
            <a:r>
              <a:rPr lang="sv-SE" dirty="0"/>
              <a:t> + </a:t>
            </a:r>
            <a:r>
              <a:rPr lang="sv-SE" dirty="0" err="1"/>
              <a:t>comments</a:t>
            </a:r>
            <a:r>
              <a:rPr lang="sv-SE" dirty="0"/>
              <a:t> </a:t>
            </a:r>
            <a:r>
              <a:rPr lang="sv-SE" dirty="0" err="1"/>
              <a:t>will</a:t>
            </a:r>
            <a:r>
              <a:rPr lang="sv-SE" dirty="0"/>
              <a:t> be </a:t>
            </a:r>
            <a:r>
              <a:rPr lang="sv-SE" dirty="0" err="1"/>
              <a:t>distributed</a:t>
            </a:r>
            <a:r>
              <a:rPr lang="sv-SE" dirty="0"/>
              <a:t> to all students </a:t>
            </a:r>
            <a:r>
              <a:rPr lang="sv-SE" dirty="0" err="1"/>
              <a:t>who</a:t>
            </a:r>
            <a:r>
              <a:rPr lang="sv-SE" dirty="0"/>
              <a:t> ask for </a:t>
            </a:r>
            <a:r>
              <a:rPr lang="sv-SE" dirty="0" err="1"/>
              <a:t>them</a:t>
            </a:r>
            <a:r>
              <a:rPr lang="sv-SE" dirty="0"/>
              <a:t> (</a:t>
            </a:r>
            <a:r>
              <a:rPr lang="sv-SE" dirty="0" err="1"/>
              <a:t>also</a:t>
            </a:r>
            <a:r>
              <a:rPr lang="sv-SE" dirty="0"/>
              <a:t> not </a:t>
            </a:r>
            <a:r>
              <a:rPr lang="sv-SE" dirty="0" err="1"/>
              <a:t>their</a:t>
            </a:r>
            <a:r>
              <a:rPr lang="sv-SE" dirty="0"/>
              <a:t> </a:t>
            </a:r>
            <a:r>
              <a:rPr lang="sv-SE" dirty="0" err="1"/>
              <a:t>own</a:t>
            </a:r>
            <a:r>
              <a:rPr lang="sv-SE" dirty="0"/>
              <a:t> </a:t>
            </a:r>
            <a:r>
              <a:rPr lang="sv-SE" dirty="0" err="1"/>
              <a:t>exams</a:t>
            </a:r>
            <a:r>
              <a:rPr lang="sv-SE" dirty="0"/>
              <a:t>)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r>
              <a:rPr lang="sv-SE" dirty="0" err="1"/>
              <a:t>Create</a:t>
            </a:r>
            <a:r>
              <a:rPr lang="sv-SE" dirty="0"/>
              <a:t> </a:t>
            </a:r>
            <a:r>
              <a:rPr lang="sv-SE" dirty="0" err="1"/>
              <a:t>your</a:t>
            </a:r>
            <a:r>
              <a:rPr lang="sv-SE" dirty="0"/>
              <a:t> </a:t>
            </a:r>
            <a:r>
              <a:rPr lang="sv-SE" dirty="0" err="1"/>
              <a:t>own</a:t>
            </a:r>
            <a:r>
              <a:rPr lang="sv-SE" dirty="0"/>
              <a:t> ’student’-</a:t>
            </a:r>
            <a:r>
              <a:rPr lang="sv-SE" dirty="0" err="1"/>
              <a:t>lisam</a:t>
            </a:r>
            <a:r>
              <a:rPr lang="sv-SE" dirty="0"/>
              <a:t> </a:t>
            </a:r>
            <a:r>
              <a:rPr lang="sv-SE" dirty="0" err="1"/>
              <a:t>account</a:t>
            </a:r>
            <a:r>
              <a:rPr lang="sv-SE" dirty="0"/>
              <a:t> for </a:t>
            </a:r>
            <a:r>
              <a:rPr lang="sv-SE" dirty="0" err="1"/>
              <a:t>your</a:t>
            </a:r>
            <a:r>
              <a:rPr lang="sv-SE" dirty="0"/>
              <a:t> </a:t>
            </a:r>
            <a:r>
              <a:rPr lang="sv-SE" dirty="0" err="1"/>
              <a:t>courses</a:t>
            </a:r>
            <a:r>
              <a:rPr lang="sv-SE" dirty="0"/>
              <a:t> </a:t>
            </a:r>
            <a:r>
              <a:rPr lang="sv-SE" dirty="0">
                <a:sym typeface="Wingdings" panose="05000000000000000000" pitchFamily="2" charset="2"/>
              </a:rPr>
              <a:t> </a:t>
            </a:r>
            <a:r>
              <a:rPr lang="sv-SE" dirty="0" err="1">
                <a:sym typeface="Wingdings" panose="05000000000000000000" pitchFamily="2" charset="2"/>
              </a:rPr>
              <a:t>see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what</a:t>
            </a:r>
            <a:r>
              <a:rPr lang="sv-SE" dirty="0">
                <a:sym typeface="Wingdings" panose="05000000000000000000" pitchFamily="2" charset="2"/>
              </a:rPr>
              <a:t> students </a:t>
            </a:r>
            <a:r>
              <a:rPr lang="sv-SE" dirty="0" err="1">
                <a:sym typeface="Wingdings" panose="05000000000000000000" pitchFamily="2" charset="2"/>
              </a:rPr>
              <a:t>can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see</a:t>
            </a:r>
            <a:endParaRPr lang="sv-SE" dirty="0"/>
          </a:p>
          <a:p>
            <a:pPr marL="0" indent="0">
              <a:buNone/>
            </a:pPr>
            <a:endParaRPr lang="sv-SE" dirty="0">
              <a:hlinkClick r:id="rId2"/>
            </a:endParaRPr>
          </a:p>
          <a:p>
            <a:pPr marL="0" indent="0">
              <a:buNone/>
            </a:pPr>
            <a:r>
              <a:rPr lang="sv-SE" dirty="0">
                <a:hlinkClick r:id="rId2"/>
              </a:rPr>
              <a:t>   https://insidan.liu.se/it/ditt-konto/lisam-studentkonto-for-test?l=en&amp;sc=true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2020-09-29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14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3535B25-08F7-4F45-8D69-4F3E504DD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8234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Credit </a:t>
            </a:r>
            <a:r>
              <a:rPr lang="sv-SE" dirty="0" err="1"/>
              <a:t>card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/>
              <a:t>Eva Eriksson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2020-09-29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15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3535B25-08F7-4F45-8D69-4F3E504DD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8036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</a:t>
            </a:r>
            <a:r>
              <a:rPr lang="sv-SE" dirty="0" err="1"/>
              <a:t>group</a:t>
            </a:r>
            <a:r>
              <a:rPr lang="sv-SE" dirty="0"/>
              <a:t> </a:t>
            </a:r>
            <a:r>
              <a:rPr lang="sv-SE" dirty="0" err="1"/>
              <a:t>members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2020-09-29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16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3535B25-08F7-4F45-8D69-4F3E504DD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889376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828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New </a:t>
            </a:r>
            <a:r>
              <a:rPr lang="sv-SE" dirty="0" err="1"/>
              <a:t>employees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sv-SE" dirty="0" err="1"/>
              <a:t>Decided</a:t>
            </a:r>
            <a:r>
              <a:rPr lang="sv-SE" dirty="0"/>
              <a:t>:</a:t>
            </a:r>
          </a:p>
          <a:p>
            <a:pPr fontAlgn="base"/>
            <a:r>
              <a:rPr lang="sv-SE" dirty="0"/>
              <a:t>research </a:t>
            </a:r>
            <a:r>
              <a:rPr lang="sv-SE" dirty="0" err="1"/>
              <a:t>assistants</a:t>
            </a:r>
            <a:r>
              <a:rPr lang="sv-SE" dirty="0"/>
              <a:t>:  </a:t>
            </a:r>
          </a:p>
          <a:p>
            <a:pPr lvl="1" fontAlgn="base"/>
            <a:r>
              <a:rPr lang="sv-SE" dirty="0" err="1"/>
              <a:t>Suleman</a:t>
            </a:r>
            <a:r>
              <a:rPr lang="sv-SE" dirty="0"/>
              <a:t> Khan and Mohammad </a:t>
            </a:r>
            <a:r>
              <a:rPr lang="sv-SE" dirty="0" err="1"/>
              <a:t>Borhani</a:t>
            </a:r>
            <a:endParaRPr lang="sv-SE" dirty="0"/>
          </a:p>
          <a:p>
            <a:pPr fontAlgn="base"/>
            <a:r>
              <a:rPr lang="sv-SE" dirty="0" err="1"/>
              <a:t>postdoc</a:t>
            </a:r>
            <a:r>
              <a:rPr lang="sv-SE" dirty="0"/>
              <a:t>: </a:t>
            </a:r>
            <a:r>
              <a:rPr lang="sv-SE" dirty="0" err="1"/>
              <a:t>Senyang</a:t>
            </a:r>
            <a:r>
              <a:rPr lang="sv-SE" dirty="0"/>
              <a:t> Huang (Nov 1)</a:t>
            </a:r>
            <a:endParaRPr lang="sv-SE" dirty="0">
              <a:solidFill>
                <a:srgbClr val="FF0000"/>
              </a:solidFill>
            </a:endParaRPr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 err="1"/>
              <a:t>Announcements</a:t>
            </a:r>
            <a:r>
              <a:rPr lang="sv-SE" dirty="0"/>
              <a:t> in preparation: </a:t>
            </a:r>
          </a:p>
          <a:p>
            <a:pPr fontAlgn="base"/>
            <a:r>
              <a:rPr lang="sv-SE" dirty="0" err="1"/>
              <a:t>postdoc</a:t>
            </a:r>
            <a:endParaRPr lang="sv-SE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2020-09-29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83951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5" y="634047"/>
            <a:ext cx="7737588" cy="831131"/>
          </a:xfrm>
        </p:spPr>
        <p:txBody>
          <a:bodyPr/>
          <a:lstStyle/>
          <a:p>
            <a:r>
              <a:rPr lang="sv-SE" dirty="0" err="1"/>
              <a:t>LiU</a:t>
            </a:r>
            <a:r>
              <a:rPr lang="sv-SE" dirty="0"/>
              <a:t> - Covid-19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5" y="1313826"/>
            <a:ext cx="7737587" cy="4066288"/>
          </a:xfrm>
        </p:spPr>
        <p:txBody>
          <a:bodyPr/>
          <a:lstStyle/>
          <a:p>
            <a:pPr fontAlgn="base"/>
            <a:r>
              <a:rPr lang="en-US" dirty="0"/>
              <a:t>Autumn mode:</a:t>
            </a:r>
          </a:p>
          <a:p>
            <a:pPr marL="0" indent="0" fontAlgn="base">
              <a:buNone/>
            </a:pPr>
            <a:r>
              <a:rPr lang="en-US" dirty="0"/>
              <a:t> </a:t>
            </a:r>
            <a:r>
              <a:rPr lang="en-US" sz="2000" dirty="0"/>
              <a:t>https://insidan.liu.se/nyhetsarkiv/1.779785?l=en&amp;sc=true</a:t>
            </a:r>
            <a:br>
              <a:rPr lang="sv-SE" dirty="0"/>
            </a:br>
            <a:br>
              <a:rPr lang="sv-SE" dirty="0"/>
            </a:br>
            <a:r>
              <a:rPr lang="sv-SE" dirty="0" err="1"/>
              <a:t>Teaching</a:t>
            </a:r>
            <a:r>
              <a:rPr lang="sv-SE" dirty="0"/>
              <a:t> and </a:t>
            </a:r>
            <a:r>
              <a:rPr lang="sv-SE" dirty="0" err="1"/>
              <a:t>exams</a:t>
            </a:r>
            <a:r>
              <a:rPr lang="sv-SE" dirty="0"/>
              <a:t> </a:t>
            </a:r>
            <a:r>
              <a:rPr lang="sv-SE" dirty="0" err="1"/>
              <a:t>mainly</a:t>
            </a:r>
            <a:r>
              <a:rPr lang="sv-SE" dirty="0"/>
              <a:t> </a:t>
            </a:r>
            <a:r>
              <a:rPr lang="sv-SE" dirty="0" err="1"/>
              <a:t>distance</a:t>
            </a:r>
            <a:r>
              <a:rPr lang="sv-SE" dirty="0"/>
              <a:t> mode </a:t>
            </a:r>
            <a:r>
              <a:rPr lang="sv-SE" dirty="0">
                <a:solidFill>
                  <a:srgbClr val="FF0000"/>
                </a:solidFill>
              </a:rPr>
              <a:t>(</a:t>
            </a:r>
            <a:r>
              <a:rPr lang="sv-SE" dirty="0" err="1">
                <a:solidFill>
                  <a:srgbClr val="FF0000"/>
                </a:solidFill>
              </a:rPr>
              <a:t>officially</a:t>
            </a:r>
            <a:r>
              <a:rPr lang="sv-SE" dirty="0">
                <a:solidFill>
                  <a:srgbClr val="FF0000"/>
                </a:solidFill>
              </a:rPr>
              <a:t> campus mode </a:t>
            </a:r>
            <a:r>
              <a:rPr lang="sv-SE" dirty="0" err="1">
                <a:solidFill>
                  <a:srgbClr val="FF0000"/>
                </a:solidFill>
              </a:rPr>
              <a:t>with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restrictions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since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Sept</a:t>
            </a:r>
            <a:r>
              <a:rPr lang="sv-SE" dirty="0">
                <a:solidFill>
                  <a:srgbClr val="FF0000"/>
                </a:solidFill>
              </a:rPr>
              <a:t> 1)</a:t>
            </a:r>
          </a:p>
          <a:p>
            <a:pPr marL="0" indent="0" fontAlgn="base">
              <a:buNone/>
            </a:pPr>
            <a:r>
              <a:rPr lang="sv-SE" dirty="0"/>
              <a:t>Meetings </a:t>
            </a:r>
            <a:r>
              <a:rPr lang="sv-SE" dirty="0" err="1"/>
              <a:t>distance</a:t>
            </a:r>
            <a:r>
              <a:rPr lang="sv-SE" dirty="0"/>
              <a:t> mode (</a:t>
            </a:r>
            <a:r>
              <a:rPr lang="sv-SE" dirty="0" err="1"/>
              <a:t>also</a:t>
            </a:r>
            <a:r>
              <a:rPr lang="sv-SE" dirty="0"/>
              <a:t> supervision)</a:t>
            </a:r>
          </a:p>
          <a:p>
            <a:pPr marL="0" indent="0" fontAlgn="base">
              <a:buNone/>
            </a:pPr>
            <a:r>
              <a:rPr lang="sv-SE" dirty="0"/>
              <a:t>At </a:t>
            </a:r>
            <a:r>
              <a:rPr lang="sv-SE" dirty="0" err="1"/>
              <a:t>LiU</a:t>
            </a:r>
            <a:r>
              <a:rPr lang="sv-SE" dirty="0"/>
              <a:t>: </a:t>
            </a:r>
            <a:r>
              <a:rPr lang="sv-SE" dirty="0" err="1"/>
              <a:t>always</a:t>
            </a:r>
            <a:r>
              <a:rPr lang="sv-SE" dirty="0"/>
              <a:t> </a:t>
            </a:r>
            <a:r>
              <a:rPr lang="sv-SE" dirty="0" err="1"/>
              <a:t>physical</a:t>
            </a:r>
            <a:r>
              <a:rPr lang="sv-SE" dirty="0"/>
              <a:t> </a:t>
            </a:r>
            <a:r>
              <a:rPr lang="sv-SE" dirty="0" err="1"/>
              <a:t>distancing</a:t>
            </a:r>
            <a:r>
              <a:rPr lang="sv-SE" dirty="0"/>
              <a:t> (in </a:t>
            </a:r>
            <a:r>
              <a:rPr lang="sv-SE" dirty="0" err="1"/>
              <a:t>rooms</a:t>
            </a:r>
            <a:r>
              <a:rPr lang="sv-SE" dirty="0"/>
              <a:t> max 50%, </a:t>
            </a:r>
            <a:r>
              <a:rPr lang="sv-SE" dirty="0" err="1"/>
              <a:t>but</a:t>
            </a:r>
            <a:r>
              <a:rPr lang="sv-SE" dirty="0"/>
              <a:t> test in Ada </a:t>
            </a:r>
            <a:r>
              <a:rPr lang="sv-SE" dirty="0">
                <a:sym typeface="Wingdings" panose="05000000000000000000" pitchFamily="2" charset="2"/>
              </a:rPr>
              <a:t> 20%)</a:t>
            </a:r>
            <a:endParaRPr lang="sv-SE" dirty="0"/>
          </a:p>
          <a:p>
            <a:pPr marL="0" indent="0" fontAlgn="base">
              <a:buNone/>
            </a:pPr>
            <a:r>
              <a:rPr lang="sv-SE" dirty="0" err="1"/>
              <a:t>Work</a:t>
            </a:r>
            <a:r>
              <a:rPr lang="sv-SE" dirty="0"/>
              <a:t> at </a:t>
            </a:r>
            <a:r>
              <a:rPr lang="sv-SE" dirty="0" err="1"/>
              <a:t>LiU</a:t>
            </a:r>
            <a:r>
              <a:rPr lang="sv-SE" dirty="0"/>
              <a:t>: option to be at </a:t>
            </a:r>
            <a:r>
              <a:rPr lang="sv-SE" dirty="0" err="1"/>
              <a:t>LiU</a:t>
            </a:r>
            <a:r>
              <a:rPr lang="sv-SE" dirty="0"/>
              <a:t> </a:t>
            </a:r>
            <a:r>
              <a:rPr lang="sv-SE" dirty="0" err="1"/>
              <a:t>sometimes</a:t>
            </a:r>
            <a:r>
              <a:rPr lang="sv-SE" dirty="0"/>
              <a:t>; </a:t>
            </a:r>
            <a:r>
              <a:rPr lang="sv-SE" dirty="0" err="1"/>
              <a:t>people</a:t>
            </a:r>
            <a:r>
              <a:rPr lang="sv-SE" dirty="0"/>
              <a:t> </a:t>
            </a:r>
            <a:r>
              <a:rPr lang="sv-SE" dirty="0" err="1"/>
              <a:t>sharing</a:t>
            </a:r>
            <a:r>
              <a:rPr lang="sv-SE" dirty="0"/>
              <a:t> </a:t>
            </a:r>
            <a:r>
              <a:rPr lang="sv-SE" dirty="0" err="1"/>
              <a:t>office</a:t>
            </a:r>
            <a:r>
              <a:rPr lang="sv-SE" dirty="0"/>
              <a:t> not in </a:t>
            </a:r>
            <a:r>
              <a:rPr lang="sv-SE" dirty="0" err="1"/>
              <a:t>office</a:t>
            </a:r>
            <a:r>
              <a:rPr lang="sv-SE" dirty="0"/>
              <a:t> at the same </a:t>
            </a:r>
            <a:r>
              <a:rPr lang="sv-SE" dirty="0" err="1"/>
              <a:t>time</a:t>
            </a:r>
            <a:endParaRPr lang="sv-SE" dirty="0"/>
          </a:p>
          <a:p>
            <a:pPr marL="0" indent="0" fontAlgn="base">
              <a:buNone/>
            </a:pPr>
            <a:r>
              <a:rPr lang="sv-SE" dirty="0"/>
              <a:t>No international </a:t>
            </a:r>
            <a:r>
              <a:rPr lang="sv-SE" dirty="0" err="1"/>
              <a:t>travel</a:t>
            </a:r>
            <a:endParaRPr lang="sv-SE" dirty="0"/>
          </a:p>
          <a:p>
            <a:pPr marL="0" indent="0" fontAlgn="base">
              <a:buNone/>
            </a:pPr>
            <a:r>
              <a:rPr lang="sv-SE" dirty="0" err="1"/>
              <a:t>Domestic</a:t>
            </a:r>
            <a:r>
              <a:rPr lang="sv-SE" dirty="0"/>
              <a:t> </a:t>
            </a:r>
            <a:r>
              <a:rPr lang="sv-SE" dirty="0" err="1"/>
              <a:t>travel</a:t>
            </a:r>
            <a:r>
              <a:rPr lang="sv-SE" dirty="0"/>
              <a:t> </a:t>
            </a:r>
            <a:r>
              <a:rPr lang="sv-SE" dirty="0" err="1"/>
              <a:t>if</a:t>
            </a:r>
            <a:r>
              <a:rPr lang="sv-SE" dirty="0"/>
              <a:t> </a:t>
            </a:r>
            <a:r>
              <a:rPr lang="sv-SE" dirty="0" err="1"/>
              <a:t>deemed</a:t>
            </a:r>
            <a:r>
              <a:rPr lang="sv-SE" dirty="0"/>
              <a:t> </a:t>
            </a:r>
            <a:r>
              <a:rPr lang="sv-SE" dirty="0" err="1"/>
              <a:t>necessary</a:t>
            </a:r>
            <a:r>
              <a:rPr lang="sv-SE" dirty="0"/>
              <a:t> </a:t>
            </a:r>
            <a:r>
              <a:rPr lang="sv-SE" dirty="0">
                <a:sym typeface="Wingdings" panose="05000000000000000000" pitchFamily="2" charset="2"/>
              </a:rPr>
              <a:t> talk to </a:t>
            </a:r>
            <a:r>
              <a:rPr lang="sv-SE" dirty="0" err="1">
                <a:sym typeface="Wingdings" panose="05000000000000000000" pitchFamily="2" charset="2"/>
              </a:rPr>
              <a:t>me</a:t>
            </a:r>
            <a:r>
              <a:rPr lang="sv-SE" dirty="0"/>
              <a:t>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2020-09-29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73384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</a:t>
            </a:r>
            <a:r>
              <a:rPr lang="sv-SE" dirty="0" err="1"/>
              <a:t>LiU</a:t>
            </a:r>
            <a:r>
              <a:rPr lang="sv-SE" dirty="0"/>
              <a:t> - </a:t>
            </a:r>
            <a:r>
              <a:rPr lang="sv-SE" dirty="0" err="1"/>
              <a:t>Dialogues</a:t>
            </a:r>
            <a:r>
              <a:rPr lang="sv-SE" dirty="0"/>
              <a:t>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8646211" cy="4066288"/>
          </a:xfrm>
        </p:spPr>
        <p:txBody>
          <a:bodyPr/>
          <a:lstStyle/>
          <a:p>
            <a:pPr marL="0" indent="0" fontAlgn="base">
              <a:buNone/>
            </a:pPr>
            <a:endParaRPr lang="sv-SE" dirty="0"/>
          </a:p>
          <a:p>
            <a:pPr fontAlgn="base"/>
            <a:endParaRPr lang="sv-SE" dirty="0"/>
          </a:p>
          <a:p>
            <a:pPr fontAlgn="base"/>
            <a:r>
              <a:rPr lang="sv-SE" dirty="0"/>
              <a:t>Personal </a:t>
            </a:r>
            <a:r>
              <a:rPr lang="sv-SE" dirty="0" err="1"/>
              <a:t>development</a:t>
            </a:r>
            <a:r>
              <a:rPr lang="sv-SE" dirty="0"/>
              <a:t> </a:t>
            </a:r>
            <a:r>
              <a:rPr lang="sv-SE" dirty="0" err="1"/>
              <a:t>dialogue</a:t>
            </a:r>
            <a:r>
              <a:rPr lang="sv-SE" dirty="0"/>
              <a:t> (samarbetssamtal)</a:t>
            </a:r>
          </a:p>
          <a:p>
            <a:pPr fontAlgn="base"/>
            <a:endParaRPr lang="sv-SE" dirty="0"/>
          </a:p>
          <a:p>
            <a:pPr fontAlgn="base"/>
            <a:r>
              <a:rPr lang="sv-SE" b="1" dirty="0"/>
              <a:t>New:</a:t>
            </a:r>
            <a:r>
              <a:rPr lang="sv-SE" dirty="0"/>
              <a:t> </a:t>
            </a:r>
            <a:r>
              <a:rPr lang="sv-SE" dirty="0" err="1"/>
              <a:t>performance</a:t>
            </a:r>
            <a:r>
              <a:rPr lang="sv-SE" dirty="0"/>
              <a:t> </a:t>
            </a:r>
            <a:r>
              <a:rPr lang="sv-SE" dirty="0" err="1"/>
              <a:t>discussion</a:t>
            </a:r>
            <a:r>
              <a:rPr lang="sv-SE" dirty="0"/>
              <a:t> (prestationssamtal) </a:t>
            </a:r>
            <a:r>
              <a:rPr lang="sv-SE" dirty="0">
                <a:solidFill>
                  <a:srgbClr val="FF0000"/>
                </a:solidFill>
              </a:rPr>
              <a:t>???</a:t>
            </a:r>
          </a:p>
          <a:p>
            <a:pPr marL="0" indent="0" fontAlgn="base">
              <a:buNone/>
            </a:pPr>
            <a:endParaRPr lang="sv-SE" dirty="0"/>
          </a:p>
          <a:p>
            <a:pPr fontAlgn="base"/>
            <a:r>
              <a:rPr lang="sv-SE" dirty="0" err="1"/>
              <a:t>Salary</a:t>
            </a:r>
            <a:r>
              <a:rPr lang="sv-SE" dirty="0"/>
              <a:t> </a:t>
            </a:r>
            <a:r>
              <a:rPr lang="sv-SE" dirty="0" err="1"/>
              <a:t>discussion</a:t>
            </a:r>
            <a:r>
              <a:rPr lang="sv-SE" dirty="0"/>
              <a:t> (lönesamtal)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2020-09-29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32988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</a:t>
            </a:r>
            <a:r>
              <a:rPr lang="sv-SE" dirty="0" err="1"/>
              <a:t>LiU</a:t>
            </a:r>
            <a:r>
              <a:rPr lang="sv-SE" dirty="0"/>
              <a:t> - Värdegrundsarbete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8646211" cy="4066288"/>
          </a:xfrm>
        </p:spPr>
        <p:txBody>
          <a:bodyPr/>
          <a:lstStyle/>
          <a:p>
            <a:pPr marL="0" indent="0" fontAlgn="base">
              <a:buNone/>
            </a:pPr>
            <a:endParaRPr lang="sv-SE" dirty="0"/>
          </a:p>
          <a:p>
            <a:pPr fontAlgn="base"/>
            <a:r>
              <a:rPr lang="sv-SE" dirty="0" err="1"/>
              <a:t>Values</a:t>
            </a:r>
            <a:endParaRPr lang="sv-SE" dirty="0"/>
          </a:p>
          <a:p>
            <a:pPr fontAlgn="base"/>
            <a:endParaRPr lang="sv-SE" dirty="0"/>
          </a:p>
          <a:p>
            <a:pPr fontAlgn="base"/>
            <a:r>
              <a:rPr lang="sv-SE" dirty="0"/>
              <a:t>Workshops at all </a:t>
            </a:r>
            <a:r>
              <a:rPr lang="sv-SE" dirty="0" err="1"/>
              <a:t>units</a:t>
            </a:r>
            <a:r>
              <a:rPr lang="sv-SE" dirty="0"/>
              <a:t> and divisions</a:t>
            </a:r>
          </a:p>
          <a:p>
            <a:pPr fontAlgn="base"/>
            <a:endParaRPr lang="sv-SE" dirty="0"/>
          </a:p>
          <a:p>
            <a:pPr fontAlgn="base"/>
            <a:r>
              <a:rPr lang="sv-SE" dirty="0" err="1"/>
              <a:t>Latest</a:t>
            </a:r>
            <a:r>
              <a:rPr lang="sv-SE" dirty="0"/>
              <a:t> Feb 2021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2020-09-29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5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1093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IDA - </a:t>
            </a:r>
            <a:r>
              <a:rPr lang="sv-SE" dirty="0" err="1"/>
              <a:t>strategy</a:t>
            </a:r>
            <a:r>
              <a:rPr lang="sv-SE" dirty="0"/>
              <a:t> </a:t>
            </a:r>
            <a:r>
              <a:rPr lang="sv-SE" dirty="0" err="1"/>
              <a:t>work</a:t>
            </a:r>
            <a:r>
              <a:rPr lang="sv-SE" dirty="0"/>
              <a:t>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en-US" dirty="0"/>
              <a:t>Progress in research clusters </a:t>
            </a:r>
          </a:p>
          <a:p>
            <a:pPr marL="0" indent="0" fontAlgn="base">
              <a:buNone/>
            </a:pPr>
            <a:r>
              <a:rPr lang="sv-SE" dirty="0"/>
              <a:t>            AI: </a:t>
            </a:r>
            <a:r>
              <a:rPr lang="sv-SE" dirty="0" err="1"/>
              <a:t>interviews</a:t>
            </a:r>
            <a:r>
              <a:rPr lang="sv-SE" dirty="0"/>
              <a:t>, </a:t>
            </a:r>
            <a:r>
              <a:rPr lang="sv-SE" dirty="0" err="1"/>
              <a:t>discussions</a:t>
            </a:r>
            <a:r>
              <a:rPr lang="sv-SE" dirty="0"/>
              <a:t> on web page                     </a:t>
            </a:r>
          </a:p>
          <a:p>
            <a:pPr marL="0" indent="0" fontAlgn="base">
              <a:buNone/>
            </a:pPr>
            <a:r>
              <a:rPr lang="sv-SE" dirty="0"/>
              <a:t>            </a:t>
            </a:r>
            <a:r>
              <a:rPr lang="sv-SE" dirty="0" err="1"/>
              <a:t>SaCS</a:t>
            </a:r>
            <a:r>
              <a:rPr lang="sv-SE" dirty="0"/>
              <a:t>: </a:t>
            </a:r>
            <a:r>
              <a:rPr lang="sv-SE" dirty="0" err="1"/>
              <a:t>interviews</a:t>
            </a:r>
            <a:r>
              <a:rPr lang="sv-SE" dirty="0"/>
              <a:t>, </a:t>
            </a:r>
            <a:r>
              <a:rPr lang="sv-SE" dirty="0" err="1"/>
              <a:t>discussions</a:t>
            </a:r>
            <a:r>
              <a:rPr lang="sv-SE" dirty="0"/>
              <a:t> on web page</a:t>
            </a:r>
            <a:r>
              <a:rPr lang="sv-SE" dirty="0">
                <a:sym typeface="Wingdings" panose="05000000000000000000" pitchFamily="2" charset="2"/>
              </a:rPr>
              <a:t>   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            HCS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            Data Science</a:t>
            </a: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2020-09-29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6251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Info from IDA - </a:t>
            </a:r>
            <a:r>
              <a:rPr lang="sv-SE" dirty="0" err="1"/>
              <a:t>Publication</a:t>
            </a:r>
            <a:r>
              <a:rPr lang="sv-SE" dirty="0"/>
              <a:t> </a:t>
            </a:r>
            <a:r>
              <a:rPr lang="sv-SE" dirty="0" err="1"/>
              <a:t>analysis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2028825"/>
            <a:ext cx="7737587" cy="3334420"/>
          </a:xfrm>
        </p:spPr>
        <p:txBody>
          <a:bodyPr/>
          <a:lstStyle/>
          <a:p>
            <a:pPr fontAlgn="base"/>
            <a:r>
              <a:rPr lang="sv-SE" dirty="0" err="1"/>
              <a:t>Publications</a:t>
            </a:r>
            <a:r>
              <a:rPr lang="sv-SE" dirty="0"/>
              <a:t> 2015-2019 (in diva </a:t>
            </a:r>
            <a:r>
              <a:rPr lang="sv-SE" dirty="0" err="1"/>
              <a:t>latest</a:t>
            </a:r>
            <a:r>
              <a:rPr lang="sv-SE" dirty="0"/>
              <a:t> 20/9)</a:t>
            </a:r>
          </a:p>
          <a:p>
            <a:pPr marL="0" indent="0" fontAlgn="base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2020-09-29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7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68913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Info from IDA – </a:t>
            </a:r>
            <a:br>
              <a:rPr lang="sv-SE" dirty="0"/>
            </a:br>
            <a:r>
              <a:rPr lang="sv-SE" dirty="0" err="1"/>
              <a:t>head</a:t>
            </a:r>
            <a:r>
              <a:rPr lang="sv-SE" dirty="0"/>
              <a:t>/vice </a:t>
            </a:r>
            <a:r>
              <a:rPr lang="sv-SE" dirty="0" err="1"/>
              <a:t>heads</a:t>
            </a:r>
            <a:r>
              <a:rPr lang="sv-SE" dirty="0"/>
              <a:t> IDA 2021-2023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2028825"/>
            <a:ext cx="7737587" cy="3334420"/>
          </a:xfrm>
        </p:spPr>
        <p:txBody>
          <a:bodyPr/>
          <a:lstStyle/>
          <a:p>
            <a:pPr fontAlgn="base"/>
            <a:r>
              <a:rPr lang="sv-SE" dirty="0" err="1"/>
              <a:t>Initiated</a:t>
            </a:r>
            <a:r>
              <a:rPr lang="sv-SE" dirty="0"/>
              <a:t> by rektor</a:t>
            </a:r>
          </a:p>
          <a:p>
            <a:pPr fontAlgn="base"/>
            <a:r>
              <a:rPr lang="sv-SE" dirty="0"/>
              <a:t>IDA board </a:t>
            </a:r>
            <a:r>
              <a:rPr lang="sv-SE" dirty="0" err="1"/>
              <a:t>appoints</a:t>
            </a:r>
            <a:r>
              <a:rPr lang="sv-SE" dirty="0"/>
              <a:t> </a:t>
            </a:r>
            <a:r>
              <a:rPr lang="sv-SE" dirty="0" err="1"/>
              <a:t>coordinator</a:t>
            </a:r>
            <a:r>
              <a:rPr lang="sv-SE" dirty="0"/>
              <a:t> at IDA                         </a:t>
            </a:r>
            <a:r>
              <a:rPr lang="sv-SE" dirty="0">
                <a:sym typeface="Wingdings" panose="05000000000000000000" pitchFamily="2" charset="2"/>
              </a:rPr>
              <a:t> Patrick Lambrix</a:t>
            </a:r>
            <a:endParaRPr lang="sv-SE" dirty="0"/>
          </a:p>
          <a:p>
            <a:pPr fontAlgn="base"/>
            <a:r>
              <a:rPr lang="sv-SE" dirty="0"/>
              <a:t>IDA board </a:t>
            </a:r>
            <a:r>
              <a:rPr lang="sv-SE" dirty="0" err="1"/>
              <a:t>appoints</a:t>
            </a:r>
            <a:r>
              <a:rPr lang="sv-SE" dirty="0"/>
              <a:t> </a:t>
            </a:r>
            <a:r>
              <a:rPr lang="sv-SE" dirty="0" err="1"/>
              <a:t>contact</a:t>
            </a:r>
            <a:r>
              <a:rPr lang="sv-SE" dirty="0"/>
              <a:t> </a:t>
            </a:r>
            <a:r>
              <a:rPr lang="sv-SE" dirty="0" err="1"/>
              <a:t>group</a:t>
            </a:r>
            <a:r>
              <a:rPr lang="sv-SE" dirty="0"/>
              <a:t> (CG)</a:t>
            </a:r>
            <a:endParaRPr lang="sv-SE" dirty="0">
              <a:solidFill>
                <a:srgbClr val="FF0000"/>
              </a:solidFill>
            </a:endParaRPr>
          </a:p>
          <a:p>
            <a:pPr fontAlgn="base"/>
            <a:r>
              <a:rPr lang="sv-SE" dirty="0"/>
              <a:t>CG proposes </a:t>
            </a:r>
            <a:r>
              <a:rPr lang="sv-SE" dirty="0" err="1"/>
              <a:t>head</a:t>
            </a:r>
            <a:r>
              <a:rPr lang="sv-SE" dirty="0"/>
              <a:t>/vice </a:t>
            </a:r>
            <a:r>
              <a:rPr lang="sv-SE" dirty="0" err="1"/>
              <a:t>heads</a:t>
            </a:r>
            <a:endParaRPr lang="sv-SE" dirty="0"/>
          </a:p>
          <a:p>
            <a:pPr fontAlgn="base"/>
            <a:r>
              <a:rPr lang="sv-SE" dirty="0" err="1"/>
              <a:t>Proposal</a:t>
            </a:r>
            <a:r>
              <a:rPr lang="sv-SE" dirty="0"/>
              <a:t> ready</a:t>
            </a:r>
          </a:p>
          <a:p>
            <a:pPr fontAlgn="base"/>
            <a:r>
              <a:rPr lang="sv-SE" dirty="0" err="1">
                <a:solidFill>
                  <a:srgbClr val="FF0000"/>
                </a:solidFill>
              </a:rPr>
              <a:t>Discussion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with</a:t>
            </a:r>
            <a:r>
              <a:rPr lang="sv-SE" dirty="0">
                <a:solidFill>
                  <a:srgbClr val="FF0000"/>
                </a:solidFill>
              </a:rPr>
              <a:t> rektor </a:t>
            </a:r>
            <a:r>
              <a:rPr lang="sv-SE" strike="sngStrike" dirty="0">
                <a:solidFill>
                  <a:srgbClr val="FF0000"/>
                </a:solidFill>
              </a:rPr>
              <a:t>and </a:t>
            </a:r>
            <a:r>
              <a:rPr lang="sv-SE" strike="sngStrike" dirty="0" err="1">
                <a:solidFill>
                  <a:srgbClr val="FF0000"/>
                </a:solidFill>
              </a:rPr>
              <a:t>deans</a:t>
            </a:r>
            <a:r>
              <a:rPr lang="sv-SE" strike="sngStrike" dirty="0">
                <a:solidFill>
                  <a:srgbClr val="FF0000"/>
                </a:solidFill>
              </a:rPr>
              <a:t> </a:t>
            </a:r>
            <a:r>
              <a:rPr lang="sv-SE" dirty="0">
                <a:solidFill>
                  <a:srgbClr val="FF0000"/>
                </a:solidFill>
              </a:rPr>
              <a:t>(23/9)</a:t>
            </a:r>
          </a:p>
          <a:p>
            <a:pPr fontAlgn="base"/>
            <a:r>
              <a:rPr lang="sv-SE" dirty="0"/>
              <a:t>(</a:t>
            </a:r>
            <a:r>
              <a:rPr lang="sv-SE" dirty="0" err="1"/>
              <a:t>Can</a:t>
            </a:r>
            <a:r>
              <a:rPr lang="sv-SE" dirty="0"/>
              <a:t> be </a:t>
            </a:r>
            <a:r>
              <a:rPr lang="sv-SE" dirty="0" err="1"/>
              <a:t>several</a:t>
            </a:r>
            <a:r>
              <a:rPr lang="sv-SE" dirty="0"/>
              <a:t> </a:t>
            </a:r>
            <a:r>
              <a:rPr lang="sv-SE" dirty="0" err="1"/>
              <a:t>rounds</a:t>
            </a:r>
            <a:r>
              <a:rPr lang="sv-SE" dirty="0"/>
              <a:t>)</a:t>
            </a:r>
          </a:p>
          <a:p>
            <a:pPr fontAlgn="base"/>
            <a:r>
              <a:rPr lang="sv-SE" dirty="0"/>
              <a:t>Decision by rektor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2020-09-29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8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0016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Info from IDA – board IDA 2021-2023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2028825"/>
            <a:ext cx="7737587" cy="3334420"/>
          </a:xfrm>
        </p:spPr>
        <p:txBody>
          <a:bodyPr/>
          <a:lstStyle/>
          <a:p>
            <a:pPr fontAlgn="base"/>
            <a:r>
              <a:rPr lang="sv-SE" dirty="0" err="1"/>
              <a:t>Initiated</a:t>
            </a:r>
            <a:r>
              <a:rPr lang="sv-SE" dirty="0"/>
              <a:t> by rektor</a:t>
            </a:r>
          </a:p>
          <a:p>
            <a:pPr fontAlgn="base"/>
            <a:r>
              <a:rPr lang="sv-SE" dirty="0"/>
              <a:t>IDA board </a:t>
            </a:r>
            <a:r>
              <a:rPr lang="sv-SE" dirty="0" err="1"/>
              <a:t>appoints</a:t>
            </a:r>
            <a:r>
              <a:rPr lang="sv-SE" dirty="0"/>
              <a:t> </a:t>
            </a:r>
            <a:r>
              <a:rPr lang="sv-SE" dirty="0" err="1"/>
              <a:t>coordinator</a:t>
            </a:r>
            <a:r>
              <a:rPr lang="sv-SE" dirty="0"/>
              <a:t> at IDA                         </a:t>
            </a:r>
            <a:r>
              <a:rPr lang="sv-SE" dirty="0">
                <a:sym typeface="Wingdings" panose="05000000000000000000" pitchFamily="2" charset="2"/>
              </a:rPr>
              <a:t> Patrick Lambrix</a:t>
            </a:r>
            <a:endParaRPr lang="sv-SE" dirty="0"/>
          </a:p>
          <a:p>
            <a:pPr fontAlgn="base"/>
            <a:r>
              <a:rPr lang="sv-SE" dirty="0"/>
              <a:t>IDA board </a:t>
            </a:r>
            <a:r>
              <a:rPr lang="sv-SE" dirty="0" err="1"/>
              <a:t>appoints</a:t>
            </a:r>
            <a:r>
              <a:rPr lang="sv-SE" dirty="0"/>
              <a:t> </a:t>
            </a:r>
            <a:r>
              <a:rPr lang="sv-SE" dirty="0" err="1"/>
              <a:t>group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representatives (RG) at IDA</a:t>
            </a:r>
            <a:endParaRPr lang="sv-SE" dirty="0">
              <a:solidFill>
                <a:srgbClr val="FF0000"/>
              </a:solidFill>
            </a:endParaRPr>
          </a:p>
          <a:p>
            <a:pPr fontAlgn="base"/>
            <a:r>
              <a:rPr lang="sv-SE" dirty="0"/>
              <a:t>RG proposes board </a:t>
            </a:r>
          </a:p>
          <a:p>
            <a:pPr fontAlgn="base"/>
            <a:r>
              <a:rPr lang="sv-SE" dirty="0" err="1"/>
              <a:t>Proposal</a:t>
            </a:r>
            <a:r>
              <a:rPr lang="sv-SE" dirty="0"/>
              <a:t> ready</a:t>
            </a:r>
          </a:p>
          <a:p>
            <a:pPr fontAlgn="base"/>
            <a:r>
              <a:rPr lang="sv-SE" strike="sngStrike" dirty="0" err="1">
                <a:solidFill>
                  <a:srgbClr val="FF0000"/>
                </a:solidFill>
              </a:rPr>
              <a:t>Discussion</a:t>
            </a:r>
            <a:r>
              <a:rPr lang="sv-SE" strike="sngStrike" dirty="0">
                <a:solidFill>
                  <a:srgbClr val="FF0000"/>
                </a:solidFill>
              </a:rPr>
              <a:t> </a:t>
            </a:r>
            <a:r>
              <a:rPr lang="sv-SE" strike="sngStrike" dirty="0" err="1">
                <a:solidFill>
                  <a:srgbClr val="FF0000"/>
                </a:solidFill>
              </a:rPr>
              <a:t>with</a:t>
            </a:r>
            <a:r>
              <a:rPr lang="sv-SE" strike="sngStrike" dirty="0">
                <a:solidFill>
                  <a:srgbClr val="FF0000"/>
                </a:solidFill>
              </a:rPr>
              <a:t> rektor (23/9)</a:t>
            </a:r>
          </a:p>
          <a:p>
            <a:pPr fontAlgn="base"/>
            <a:r>
              <a:rPr lang="sv-SE" dirty="0"/>
              <a:t>Decision by rektor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2020-09-29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9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33414985"/>
      </p:ext>
    </p:extLst>
  </p:cSld>
  <p:clrMapOvr>
    <a:masterClrMapping/>
  </p:clrMapOvr>
</p:sld>
</file>

<file path=ppt/theme/theme1.xml><?xml version="1.0" encoding="utf-8"?>
<a:theme xmlns:a="http://schemas.openxmlformats.org/drawingml/2006/main" name="Start and finis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B86B5F30-3DB9-7B44-B7B4-FA73508C2D2C}"/>
    </a:ext>
  </a:extLst>
</a:theme>
</file>

<file path=ppt/theme/theme2.xml><?xml version="1.0" encoding="utf-8"?>
<a:theme xmlns:a="http://schemas.openxmlformats.org/drawingml/2006/main" name="Whit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24C6AF13-D812-CE4C-9AFB-7926574D10AD}"/>
    </a:ext>
  </a:extLst>
</a:theme>
</file>

<file path=ppt/theme/theme3.xml><?xml version="1.0" encoding="utf-8"?>
<a:theme xmlns:a="http://schemas.openxmlformats.org/drawingml/2006/main" name="Black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46E9859F-A3DE-AA42-89BD-417B8DA5769E}"/>
    </a:ext>
  </a:extLst>
</a:theme>
</file>

<file path=ppt/theme/theme4.xml><?xml version="1.0" encoding="utf-8"?>
<a:theme xmlns:a="http://schemas.openxmlformats.org/drawingml/2006/main" name="Avsnitts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8B1B813A-121B-0A46-8D3D-47843824FDA0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E55F16C3BC0741BECCEF78E59294ED" ma:contentTypeVersion="7" ma:contentTypeDescription="Create a new document." ma:contentTypeScope="" ma:versionID="709333aaeed0b3db26f60f9c2df8959a">
  <xsd:schema xmlns:xsd="http://www.w3.org/2001/XMLSchema" xmlns:xs="http://www.w3.org/2001/XMLSchema" xmlns:p="http://schemas.microsoft.com/office/2006/metadata/properties" xmlns:ns2="a5aea428-1722-47f0-acbf-e195f738e188" targetNamespace="http://schemas.microsoft.com/office/2006/metadata/properties" ma:root="true" ma:fieldsID="2ba064546e06e115a80d3f5fe687bac9" ns2:_="">
    <xsd:import namespace="a5aea428-1722-47f0-acbf-e195f738e1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aea428-1722-47f0-acbf-e195f738e1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tes" ma:index="13" nillable="true" ma:displayName="Notes" ma:description="Description of contents" ma:format="Dropdown" ma:internalName="Note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a5aea428-1722-47f0-acbf-e195f738e18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AB0F17-F3B3-4548-8CD7-3A3CB53BA6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aea428-1722-47f0-acbf-e195f738e1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BF259E-8726-4064-9827-2F8BE9C6DCFF}">
  <ds:schemaRefs>
    <ds:schemaRef ds:uri="http://schemas.microsoft.com/office/2006/metadata/properties"/>
    <ds:schemaRef ds:uri="http://schemas.microsoft.com/office/infopath/2007/PartnerControls"/>
    <ds:schemaRef ds:uri="a5aea428-1722-47f0-acbf-e195f738e188"/>
  </ds:schemaRefs>
</ds:datastoreItem>
</file>

<file path=customXml/itemProps3.xml><?xml version="1.0" encoding="utf-8"?>
<ds:datastoreItem xmlns:ds="http://schemas.openxmlformats.org/officeDocument/2006/customXml" ds:itemID="{1B887CBD-3284-4DB3-812C-403C91D7E6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ppt-presentation-EN</Template>
  <TotalTime>920</TotalTime>
  <Words>665</Words>
  <Application>Microsoft Office PowerPoint</Application>
  <PresentationFormat>Bildspel på skärmen (4:3)</PresentationFormat>
  <Paragraphs>132</Paragraphs>
  <Slides>17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17</vt:i4>
      </vt:variant>
    </vt:vector>
  </HeadingPairs>
  <TitlesOfParts>
    <vt:vector size="24" baseType="lpstr">
      <vt:lpstr>Arial</vt:lpstr>
      <vt:lpstr>Calibri</vt:lpstr>
      <vt:lpstr>Georgia</vt:lpstr>
      <vt:lpstr>Start and finish</vt:lpstr>
      <vt:lpstr>White slides</vt:lpstr>
      <vt:lpstr>Black slides</vt:lpstr>
      <vt:lpstr>Avsnittssidor</vt:lpstr>
      <vt:lpstr>ADIT Meeting</vt:lpstr>
      <vt:lpstr>New employees</vt:lpstr>
      <vt:lpstr>LiU - Covid-19</vt:lpstr>
      <vt:lpstr>Info from LiU - Dialogues </vt:lpstr>
      <vt:lpstr>Info from LiU - Värdegrundsarbete </vt:lpstr>
      <vt:lpstr>Info from IDA - strategy work </vt:lpstr>
      <vt:lpstr>Info from IDA - Publication analysis </vt:lpstr>
      <vt:lpstr>Info from IDA –  head/vice heads IDA 2021-2023 </vt:lpstr>
      <vt:lpstr>Info from IDA – board IDA 2021-2023 </vt:lpstr>
      <vt:lpstr>Info from HR </vt:lpstr>
      <vt:lpstr>Info from FANS – covid19 questionnaire</vt:lpstr>
      <vt:lpstr>Info from FANS – Electronic ISP</vt:lpstr>
      <vt:lpstr>Info from director of studies </vt:lpstr>
      <vt:lpstr>Info from director of studies</vt:lpstr>
      <vt:lpstr>Credit card</vt:lpstr>
      <vt:lpstr>Info from group members</vt:lpstr>
      <vt:lpstr>PowerPoint-presentation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ADIT Meeting</dc:title>
  <dc:subject/>
  <dc:creator>Patrick Lambrix</dc:creator>
  <cp:keywords/>
  <dc:description/>
  <cp:lastModifiedBy>Patrick Lambrix</cp:lastModifiedBy>
  <cp:revision>71</cp:revision>
  <dcterms:created xsi:type="dcterms:W3CDTF">2020-02-20T14:14:52Z</dcterms:created>
  <dcterms:modified xsi:type="dcterms:W3CDTF">2020-09-29T13:59:15Z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0x010100D9E55F16C3BC0741BECCEF78E59294ED</vt:lpwstr>
  </property>
</Properties>
</file>