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0"/>
  </p:notesMasterIdLst>
  <p:handoutMasterIdLst>
    <p:handoutMasterId r:id="rId21"/>
  </p:handoutMasterIdLst>
  <p:sldIdLst>
    <p:sldId id="256" r:id="rId8"/>
    <p:sldId id="319" r:id="rId9"/>
    <p:sldId id="316" r:id="rId10"/>
    <p:sldId id="318" r:id="rId11"/>
    <p:sldId id="320" r:id="rId12"/>
    <p:sldId id="285" r:id="rId13"/>
    <p:sldId id="301" r:id="rId14"/>
    <p:sldId id="302" r:id="rId15"/>
    <p:sldId id="293" r:id="rId16"/>
    <p:sldId id="321" r:id="rId17"/>
    <p:sldId id="313" r:id="rId18"/>
    <p:sldId id="315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8/21/2020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8/21/2020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1330@liu.se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2020-08-21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800" dirty="0"/>
              <a:t>New </a:t>
            </a:r>
            <a:r>
              <a:rPr lang="sv-SE" sz="2800" dirty="0" err="1"/>
              <a:t>publications</a:t>
            </a:r>
            <a:r>
              <a:rPr lang="sv-SE" sz="2800" dirty="0"/>
              <a:t>, </a:t>
            </a:r>
            <a:r>
              <a:rPr lang="sv-SE" sz="2800" dirty="0" err="1"/>
              <a:t>funding</a:t>
            </a:r>
            <a:r>
              <a:rPr lang="sv-SE" sz="2800" dirty="0"/>
              <a:t>, info from ADIT </a:t>
            </a:r>
            <a:r>
              <a:rPr lang="sv-SE" sz="2800" dirty="0" err="1"/>
              <a:t>members</a:t>
            </a:r>
            <a:br>
              <a:rPr lang="sv-SE" sz="2800" dirty="0"/>
            </a:br>
            <a:endParaRPr lang="sv-SE" sz="28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en-US" sz="1800" dirty="0"/>
          </a:p>
          <a:p>
            <a:pPr marL="0" indent="0" fontAlgn="base">
              <a:buNone/>
            </a:pPr>
            <a:endParaRPr lang="en-US" sz="18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273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800" dirty="0"/>
              <a:t>EU </a:t>
            </a:r>
            <a:r>
              <a:rPr lang="sv-SE" sz="2800" dirty="0" err="1"/>
              <a:t>funding</a:t>
            </a:r>
            <a:r>
              <a:rPr lang="sv-SE" sz="2800" dirty="0"/>
              <a:t> Andrei</a:t>
            </a:r>
            <a:br>
              <a:rPr lang="sv-SE" sz="2800" dirty="0"/>
            </a:br>
            <a:endParaRPr lang="sv-SE" sz="28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en-US" sz="1800" dirty="0"/>
          </a:p>
          <a:p>
            <a:pPr marL="0" indent="0" fontAlgn="base">
              <a:buNone/>
            </a:pPr>
            <a:r>
              <a:rPr lang="en-US" sz="2000" u="none" strike="noStrike" dirty="0" err="1">
                <a:effectLst/>
                <a:latin typeface="inherit"/>
              </a:rPr>
              <a:t>AiRMOUR</a:t>
            </a:r>
            <a:r>
              <a:rPr lang="en-US" sz="2000" u="none" strike="noStrike" dirty="0">
                <a:effectLst/>
                <a:latin typeface="inherit"/>
              </a:rPr>
              <a:t> </a:t>
            </a:r>
          </a:p>
          <a:p>
            <a:pPr marL="0" indent="0" fontAlgn="base">
              <a:buNone/>
            </a:pPr>
            <a:r>
              <a:rPr lang="en-US" sz="2000" u="none" strike="noStrike" dirty="0">
                <a:effectLst/>
                <a:latin typeface="inherit"/>
              </a:rPr>
              <a:t>Enabling sustainable </a:t>
            </a:r>
            <a:r>
              <a:rPr lang="en-US" sz="2000" u="none" strike="noStrike" dirty="0" err="1">
                <a:effectLst/>
                <a:latin typeface="inherit"/>
              </a:rPr>
              <a:t>AiR</a:t>
            </a:r>
            <a:r>
              <a:rPr lang="en-US" sz="2000" u="none" strike="noStrike" dirty="0">
                <a:effectLst/>
                <a:latin typeface="inherit"/>
              </a:rPr>
              <a:t> </a:t>
            </a:r>
            <a:r>
              <a:rPr lang="en-US" sz="2000" u="none" strike="noStrike" dirty="0" err="1">
                <a:effectLst/>
                <a:latin typeface="inherit"/>
              </a:rPr>
              <a:t>MObility</a:t>
            </a:r>
            <a:r>
              <a:rPr lang="en-US" sz="2000" u="none" strike="noStrike" dirty="0">
                <a:effectLst/>
                <a:latin typeface="inherit"/>
              </a:rPr>
              <a:t> in </a:t>
            </a:r>
            <a:r>
              <a:rPr lang="en-US" sz="2000" u="none" strike="noStrike" dirty="0" err="1">
                <a:effectLst/>
                <a:latin typeface="inherit"/>
              </a:rPr>
              <a:t>URrban</a:t>
            </a:r>
            <a:r>
              <a:rPr lang="en-US" sz="2000" u="none" strike="noStrike" dirty="0">
                <a:effectLst/>
                <a:latin typeface="inherit"/>
              </a:rPr>
              <a:t> contexts via emergency</a:t>
            </a:r>
            <a:endParaRPr lang="en-US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0824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endParaRPr lang="sv-SE" dirty="0"/>
          </a:p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endParaRPr lang="sv-SE" dirty="0"/>
          </a:p>
          <a:p>
            <a:pPr fontAlgn="base"/>
            <a:endParaRPr lang="sv-SE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assistants</a:t>
            </a:r>
            <a:r>
              <a:rPr lang="sv-SE" dirty="0"/>
              <a:t>:  </a:t>
            </a:r>
          </a:p>
          <a:p>
            <a:pPr lvl="1" fontAlgn="base"/>
            <a:r>
              <a:rPr lang="sv-SE" dirty="0"/>
              <a:t>Mina </a:t>
            </a:r>
            <a:r>
              <a:rPr lang="sv-SE" dirty="0" err="1"/>
              <a:t>Nikooie</a:t>
            </a:r>
            <a:r>
              <a:rPr lang="sv-SE" dirty="0"/>
              <a:t> and </a:t>
            </a:r>
            <a:r>
              <a:rPr lang="sv-SE" dirty="0" err="1"/>
              <a:t>Ying</a:t>
            </a:r>
            <a:r>
              <a:rPr lang="sv-SE" dirty="0"/>
              <a:t> Li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26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6112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Autumn mode:</a:t>
            </a:r>
          </a:p>
          <a:p>
            <a:pPr marL="0" indent="0" fontAlgn="base">
              <a:buNone/>
            </a:pPr>
            <a:r>
              <a:rPr lang="en-US" dirty="0"/>
              <a:t> </a:t>
            </a:r>
            <a:r>
              <a:rPr lang="en-US" sz="2000" dirty="0"/>
              <a:t>https://insidan.liu.se/nyhetsarkiv/1.779785?l=en&amp;sc=true</a:t>
            </a:r>
            <a:br>
              <a:rPr lang="sv-SE" dirty="0"/>
            </a:br>
            <a:br>
              <a:rPr lang="sv-SE" dirty="0"/>
            </a:br>
            <a:r>
              <a:rPr lang="sv-SE" dirty="0" err="1"/>
              <a:t>Teaching</a:t>
            </a:r>
            <a:r>
              <a:rPr lang="sv-SE" dirty="0"/>
              <a:t> and </a:t>
            </a:r>
            <a:r>
              <a:rPr lang="sv-SE" dirty="0" err="1"/>
              <a:t>exams</a:t>
            </a:r>
            <a:r>
              <a:rPr lang="sv-SE" dirty="0"/>
              <a:t> </a:t>
            </a:r>
            <a:r>
              <a:rPr lang="sv-SE" dirty="0" err="1"/>
              <a:t>mainly</a:t>
            </a:r>
            <a:r>
              <a:rPr lang="sv-SE" dirty="0"/>
              <a:t> </a:t>
            </a:r>
            <a:r>
              <a:rPr lang="sv-SE" dirty="0" err="1"/>
              <a:t>distance</a:t>
            </a:r>
            <a:r>
              <a:rPr lang="sv-SE" dirty="0"/>
              <a:t> mode</a:t>
            </a:r>
          </a:p>
          <a:p>
            <a:pPr marL="0" indent="0" fontAlgn="base">
              <a:buNone/>
            </a:pPr>
            <a:r>
              <a:rPr lang="sv-SE" dirty="0"/>
              <a:t>Meetings </a:t>
            </a:r>
            <a:r>
              <a:rPr lang="sv-SE" dirty="0" err="1"/>
              <a:t>distance</a:t>
            </a:r>
            <a:r>
              <a:rPr lang="sv-SE" dirty="0"/>
              <a:t> mode (</a:t>
            </a:r>
            <a:r>
              <a:rPr lang="sv-SE" dirty="0" err="1"/>
              <a:t>also</a:t>
            </a:r>
            <a:r>
              <a:rPr lang="sv-SE" dirty="0"/>
              <a:t> supervision)</a:t>
            </a:r>
          </a:p>
          <a:p>
            <a:pPr marL="0" indent="0" fontAlgn="base">
              <a:buNone/>
            </a:pPr>
            <a:r>
              <a:rPr lang="sv-SE" dirty="0"/>
              <a:t>At </a:t>
            </a:r>
            <a:r>
              <a:rPr lang="sv-SE" dirty="0" err="1"/>
              <a:t>LiU</a:t>
            </a:r>
            <a:r>
              <a:rPr lang="sv-SE" dirty="0"/>
              <a:t>: </a:t>
            </a:r>
            <a:r>
              <a:rPr lang="sv-SE" dirty="0" err="1"/>
              <a:t>always</a:t>
            </a:r>
            <a:r>
              <a:rPr lang="sv-SE" dirty="0"/>
              <a:t> </a:t>
            </a:r>
            <a:r>
              <a:rPr lang="sv-SE" dirty="0" err="1"/>
              <a:t>physical</a:t>
            </a:r>
            <a:r>
              <a:rPr lang="sv-SE" dirty="0"/>
              <a:t> </a:t>
            </a:r>
            <a:r>
              <a:rPr lang="sv-SE" dirty="0" err="1"/>
              <a:t>distancing</a:t>
            </a:r>
            <a:r>
              <a:rPr lang="sv-SE" dirty="0"/>
              <a:t> (in </a:t>
            </a:r>
            <a:r>
              <a:rPr lang="sv-SE" dirty="0" err="1"/>
              <a:t>rooms</a:t>
            </a:r>
            <a:r>
              <a:rPr lang="sv-SE" dirty="0"/>
              <a:t> max 50%, </a:t>
            </a:r>
            <a:r>
              <a:rPr lang="sv-SE" dirty="0" err="1"/>
              <a:t>but</a:t>
            </a:r>
            <a:r>
              <a:rPr lang="sv-SE" dirty="0"/>
              <a:t> test in Ada </a:t>
            </a:r>
            <a:r>
              <a:rPr lang="sv-SE" dirty="0">
                <a:sym typeface="Wingdings" panose="05000000000000000000" pitchFamily="2" charset="2"/>
              </a:rPr>
              <a:t> 20%)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Work</a:t>
            </a:r>
            <a:r>
              <a:rPr lang="sv-SE" dirty="0"/>
              <a:t> at </a:t>
            </a:r>
            <a:r>
              <a:rPr lang="sv-SE" dirty="0" err="1"/>
              <a:t>LiU</a:t>
            </a:r>
            <a:r>
              <a:rPr lang="sv-SE" dirty="0"/>
              <a:t>: option to be at </a:t>
            </a:r>
            <a:r>
              <a:rPr lang="sv-SE" dirty="0" err="1"/>
              <a:t>LiU</a:t>
            </a:r>
            <a:r>
              <a:rPr lang="sv-SE" dirty="0"/>
              <a:t> </a:t>
            </a:r>
            <a:r>
              <a:rPr lang="sv-SE" dirty="0" err="1"/>
              <a:t>sometimes</a:t>
            </a:r>
            <a:r>
              <a:rPr lang="sv-SE" dirty="0"/>
              <a:t>;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sharing</a:t>
            </a:r>
            <a:r>
              <a:rPr lang="sv-SE" dirty="0"/>
              <a:t> </a:t>
            </a:r>
            <a:r>
              <a:rPr lang="sv-SE" dirty="0" err="1"/>
              <a:t>office</a:t>
            </a:r>
            <a:r>
              <a:rPr lang="sv-SE" dirty="0"/>
              <a:t> not in </a:t>
            </a:r>
            <a:r>
              <a:rPr lang="sv-SE" dirty="0" err="1"/>
              <a:t>office</a:t>
            </a:r>
            <a:r>
              <a:rPr lang="sv-SE" dirty="0"/>
              <a:t> at the same </a:t>
            </a:r>
            <a:r>
              <a:rPr lang="sv-SE" dirty="0" err="1"/>
              <a:t>time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No international </a:t>
            </a:r>
            <a:r>
              <a:rPr lang="sv-SE" dirty="0" err="1"/>
              <a:t>travel</a:t>
            </a: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Domestic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deemed</a:t>
            </a:r>
            <a:r>
              <a:rPr lang="sv-SE" dirty="0"/>
              <a:t> </a:t>
            </a:r>
            <a:r>
              <a:rPr lang="sv-SE" dirty="0" err="1"/>
              <a:t>necessary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talk to </a:t>
            </a:r>
            <a:r>
              <a:rPr lang="sv-SE" dirty="0" err="1">
                <a:sym typeface="Wingdings" panose="05000000000000000000" pitchFamily="2" charset="2"/>
              </a:rPr>
              <a:t>me</a:t>
            </a:r>
            <a:r>
              <a:rPr lang="sv-SE" dirty="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tools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fontAlgn="base"/>
            <a:r>
              <a:rPr lang="en-US" dirty="0"/>
              <a:t>New features in Teams</a:t>
            </a:r>
          </a:p>
          <a:p>
            <a:pPr marL="0" indent="0" fontAlgn="base">
              <a:buNone/>
            </a:pPr>
            <a:r>
              <a:rPr lang="en-US" sz="2000" dirty="0"/>
              <a:t>https://insidan.liu.se/it/it-nyheter/1.779741?l=en&amp;sc=true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Ok to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Doodle</a:t>
            </a:r>
            <a:r>
              <a:rPr lang="sv-SE" dirty="0"/>
              <a:t> (</a:t>
            </a:r>
            <a:r>
              <a:rPr lang="sv-SE" dirty="0" err="1"/>
              <a:t>but</a:t>
            </a:r>
            <a:r>
              <a:rPr lang="sv-SE" dirty="0"/>
              <a:t> no </a:t>
            </a:r>
            <a:r>
              <a:rPr lang="sv-SE" dirty="0" err="1"/>
              <a:t>sync</a:t>
            </a:r>
            <a:r>
              <a:rPr lang="sv-SE" dirty="0"/>
              <a:t> to </a:t>
            </a:r>
            <a:r>
              <a:rPr lang="sv-SE" dirty="0" err="1"/>
              <a:t>employee</a:t>
            </a:r>
            <a:r>
              <a:rPr lang="sv-SE" dirty="0"/>
              <a:t> </a:t>
            </a:r>
            <a:r>
              <a:rPr lang="sv-SE" dirty="0" err="1"/>
              <a:t>calendars</a:t>
            </a:r>
            <a:r>
              <a:rPr lang="sv-SE" dirty="0"/>
              <a:t>)</a:t>
            </a:r>
          </a:p>
          <a:p>
            <a:pPr marL="0" indent="0" fontAlgn="base">
              <a:buNone/>
            </a:pPr>
            <a:r>
              <a:rPr lang="sv-SE" sz="2000" dirty="0"/>
              <a:t>https://insidan.liu.se/it/dator-lagring-och-programvara/doodle?l=en&amp;sc=true</a:t>
            </a:r>
            <a:br>
              <a:rPr lang="sv-SE" sz="1800" dirty="0"/>
            </a:br>
            <a:endParaRPr lang="sv-SE" dirty="0"/>
          </a:p>
          <a:p>
            <a:pPr fontAlgn="base"/>
            <a:r>
              <a:rPr lang="sv-SE" dirty="0" err="1"/>
              <a:t>Two</a:t>
            </a:r>
            <a:r>
              <a:rPr lang="sv-SE" dirty="0"/>
              <a:t>-step </a:t>
            </a:r>
            <a:r>
              <a:rPr lang="sv-SE" dirty="0" err="1"/>
              <a:t>verification</a:t>
            </a:r>
            <a:r>
              <a:rPr lang="sv-SE" dirty="0"/>
              <a:t> for access to </a:t>
            </a:r>
            <a:r>
              <a:rPr lang="sv-SE" dirty="0" err="1"/>
              <a:t>accounts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r>
              <a:rPr lang="sv-SE" sz="2000" dirty="0"/>
              <a:t>https://insidan.liu.se/it/it-nyheter/1.779450?l=en&amp;sc=true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521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b="1" dirty="0"/>
              <a:t>New: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(prestationssamtal)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(lönesamtal)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endParaRPr lang="sv-SE" dirty="0"/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Proposal</a:t>
            </a:r>
            <a:r>
              <a:rPr lang="sv-SE" dirty="0">
                <a:solidFill>
                  <a:srgbClr val="FF0000"/>
                </a:solidFill>
              </a:rPr>
              <a:t> ready: Henrik, </a:t>
            </a:r>
            <a:r>
              <a:rPr lang="sv-SE" dirty="0" err="1">
                <a:solidFill>
                  <a:srgbClr val="FF0000"/>
                </a:solidFill>
              </a:rPr>
              <a:t>Zebo</a:t>
            </a:r>
            <a:r>
              <a:rPr lang="sv-SE" dirty="0">
                <a:solidFill>
                  <a:srgbClr val="FF0000"/>
                </a:solidFill>
              </a:rPr>
              <a:t>, Marco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and </a:t>
            </a:r>
            <a:r>
              <a:rPr lang="sv-SE" dirty="0" err="1"/>
              <a:t>deans</a:t>
            </a:r>
            <a:endParaRPr lang="sv-SE" dirty="0"/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Proposal</a:t>
            </a:r>
            <a:r>
              <a:rPr lang="sv-SE" dirty="0">
                <a:solidFill>
                  <a:srgbClr val="FF0000"/>
                </a:solidFill>
              </a:rPr>
              <a:t> ready: Niklas, Andrei, Patrick from ADIT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August exams in distance format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2020HT1: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For ADIT: all lectures in distance mode, small possibilities for other teaching in campus mode</a:t>
            </a:r>
          </a:p>
          <a:p>
            <a:pPr marL="0" indent="0" fontAlgn="base">
              <a:buNone/>
            </a:pPr>
            <a:r>
              <a:rPr lang="en-US" dirty="0"/>
              <a:t>(restrictions: max 50, half of room occupied, 2m, …)</a:t>
            </a:r>
            <a:br>
              <a:rPr lang="en-US" dirty="0"/>
            </a:br>
            <a:r>
              <a:rPr lang="en-US" dirty="0"/>
              <a:t>changes to </a:t>
            </a:r>
            <a:r>
              <a:rPr lang="en-US" dirty="0">
                <a:hlinkClick r:id="rId2"/>
              </a:rPr>
              <a:t>1330@liu.se</a:t>
            </a:r>
            <a:r>
              <a:rPr lang="en-US" dirty="0"/>
              <a:t> (e.g., cancel lab rooms)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2020-08-21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2696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736</TotalTime>
  <Words>476</Words>
  <Application>Microsoft Office PowerPoint</Application>
  <PresentationFormat>Bildspel på skärmen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inherit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LiU - tools</vt:lpstr>
      <vt:lpstr>Dialogues </vt:lpstr>
      <vt:lpstr>Info from IDA - strategy work </vt:lpstr>
      <vt:lpstr>Info from IDA –  head/vice heads IDA 2021-2023 </vt:lpstr>
      <vt:lpstr>Info from IDA – board IDA 2021-2023 </vt:lpstr>
      <vt:lpstr>Info from Director of studies</vt:lpstr>
      <vt:lpstr>New publications, funding, info from ADIT members </vt:lpstr>
      <vt:lpstr>EU funding Andrei 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62</cp:revision>
  <dcterms:created xsi:type="dcterms:W3CDTF">2020-02-20T14:14:52Z</dcterms:created>
  <dcterms:modified xsi:type="dcterms:W3CDTF">2020-08-21T08:56:02Z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